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0243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0243E"/>
          </a:solidFill>
          <a:ln w="12700">
            <a:solidFill>
              <a:srgbClr val="10243E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2191695" cy="210312"/>
          </a:xfrm>
          <a:prstGeom prst="rect">
            <a:avLst/>
          </a:prstGeom>
          <a:solidFill>
            <a:srgbClr val="226E74"/>
          </a:solidFill>
          <a:ln w="12700">
            <a:solidFill>
              <a:srgbClr val="226E74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0" y="6355080"/>
            <a:ext cx="12191695" cy="502920"/>
          </a:xfrm>
          <a:prstGeom prst="rect">
            <a:avLst/>
          </a:prstGeom>
          <a:solidFill>
            <a:srgbClr val="0B1728"/>
          </a:solidFill>
          <a:ln w="12700">
            <a:solidFill>
              <a:srgbClr val="0B1728"/>
            </a:solidFill>
            <a:prstDash val="solid"/>
          </a:ln>
        </p:spPr>
      </p:sp>
      <p:pic>
        <p:nvPicPr>
          <p:cNvPr id="5" name="Image 0" descr="D:\[0A]课程资料\大2下学期\【微分方程】范晨捷\兴趣小组汇报\figures\lorenz_attractor_v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20840" y="960120"/>
            <a:ext cx="4754880" cy="434340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6720840" y="960120"/>
            <a:ext cx="4754880" cy="4343400"/>
          </a:xfrm>
          <a:prstGeom prst="rect">
            <a:avLst/>
          </a:prstGeom>
          <a:solidFill>
            <a:srgbClr val="10243E">
              <a:alpha val="18000"/>
            </a:srgbClr>
          </a:solidFill>
          <a:ln w="8890">
            <a:solidFill>
              <a:srgbClr val="3B526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8368" y="658368"/>
            <a:ext cx="5212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b="1" dirty="0">
                <a:solidFill>
                  <a:srgbClr val="9BD4D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HIRSCH-SMALE-DEVANEY CH. 11-14</a:t>
            </a:r>
            <a:endParaRPr lang="en-US" sz="950" dirty="0"/>
          </a:p>
        </p:txBody>
      </p:sp>
      <p:sp>
        <p:nvSpPr>
          <p:cNvPr id="8" name="Text 5"/>
          <p:cNvSpPr/>
          <p:nvPr/>
        </p:nvSpPr>
        <p:spPr>
          <a:xfrm>
            <a:off x="640080" y="1170432"/>
            <a:ext cx="598932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3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从阈值、极限环到混沌</a:t>
            </a:r>
            <a:endParaRPr lang="en-US" sz="3300" dirty="0"/>
          </a:p>
        </p:txBody>
      </p:sp>
      <p:sp>
        <p:nvSpPr>
          <p:cNvPr id="9" name="Text 6"/>
          <p:cNvSpPr/>
          <p:nvPr/>
        </p:nvSpPr>
        <p:spPr>
          <a:xfrm>
            <a:off x="658368" y="2157984"/>
            <a:ext cx="57607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DCEA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第 11-14 章选讲：SIR / van der Pol / Kepler / Lorenz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58368" y="2834640"/>
            <a:ext cx="3776472" cy="0"/>
          </a:xfrm>
          <a:prstGeom prst="line">
            <a:avLst/>
          </a:prstGeom>
          <a:noFill/>
          <a:ln w="25400">
            <a:solidFill>
              <a:srgbClr val="8AC6C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8368" y="3136392"/>
            <a:ext cx="5349240" cy="713232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E6EEF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本汇报关注四类模型如何用相图、不变量、Poincare 映射与参数分岔解释长期行为。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658368" y="6382512"/>
            <a:ext cx="2194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AAB8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大学课堂小组汇报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9FC"/>
          </a:solidFill>
          <a:ln w="12700">
            <a:solidFill>
              <a:srgbClr val="F7F9F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10243E"/>
          </a:solidFill>
          <a:ln w="12700">
            <a:solidFill>
              <a:srgbClr val="10243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4360" y="274320"/>
            <a:ext cx="2103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226E7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KEPLER I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76072" y="566928"/>
            <a:ext cx="10789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中心力问题靠守恒量降维：能量与角动量决定轨道族</a:t>
            </a:r>
            <a:endParaRPr lang="en-US" sz="2500" dirty="0"/>
          </a:p>
        </p:txBody>
      </p:sp>
      <p:pic>
        <p:nvPicPr>
          <p:cNvPr id="6" name="Image 0" descr="D:\[0A]课程资料\大2下学期\【微分方程】范晨捷\兴趣小组汇报\figures\kepler_logic_chain_v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2240" y="1508760"/>
            <a:ext cx="4526280" cy="1481328"/>
          </a:xfrm>
          <a:prstGeom prst="rect">
            <a:avLst/>
          </a:prstGeom>
        </p:spPr>
      </p:pic>
      <p:pic>
        <p:nvPicPr>
          <p:cNvPr id="7" name="Image 1" descr="D:\[0A]课程资料\大2下学期\【微分方程】范晨捷\兴趣小组汇报\figures\kepler_equal_area_v2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3401568"/>
            <a:ext cx="4526280" cy="192024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768096" y="1371600"/>
            <a:ext cx="1051560" cy="237744"/>
          </a:xfrm>
          <a:prstGeom prst="rect">
            <a:avLst/>
          </a:prstGeom>
          <a:solidFill>
            <a:srgbClr val="2E6B4F">
              <a:alpha val="94000"/>
            </a:srgbClr>
          </a:solidFill>
          <a:ln w="12700">
            <a:solidFill>
              <a:srgbClr val="2E6B4F">
                <a:alpha val="0"/>
              </a:srgbClr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841248" y="1412748"/>
            <a:ext cx="905256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守恒结构</a:t>
            </a:r>
            <a:endParaRPr lang="en-US" sz="820" dirty="0"/>
          </a:p>
        </p:txBody>
      </p:sp>
      <p:sp>
        <p:nvSpPr>
          <p:cNvPr id="10" name="Text 6"/>
          <p:cNvSpPr/>
          <p:nvPr/>
        </p:nvSpPr>
        <p:spPr>
          <a:xfrm>
            <a:off x="768096" y="1783080"/>
            <a:ext cx="5394960" cy="402336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10243E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X″ = - X / |X|³,       E = 1/2((r′)² + (rθ′)²) - 1/r</a:t>
            </a:r>
            <a:endParaRPr lang="en-US" sz="1400" dirty="0"/>
          </a:p>
        </p:txBody>
      </p:sp>
      <p:sp>
        <p:nvSpPr>
          <p:cNvPr id="11" name="Text 7"/>
          <p:cNvSpPr/>
          <p:nvPr/>
        </p:nvSpPr>
        <p:spPr>
          <a:xfrm>
            <a:off x="768096" y="2304288"/>
            <a:ext cx="5029200" cy="329184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226E74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ℓ = r² θ′  →  A′(t) = 1/2 r² θ′ = ℓ/2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768096" y="2907792"/>
            <a:ext cx="5102352" cy="11887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r>
              <a:rPr lang="en-US" sz="137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角动量守恒给出等面积定律。</a:t>
            </a:r>
            <a:endParaRPr lang="en-US" sz="1370" dirty="0"/>
          </a:p>
          <a:p>
            <a:r>
              <a:rPr lang="en-US" sz="137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能量守恒把运动限制在有效势能允许的区域。</a:t>
            </a:r>
            <a:endParaRPr lang="en-US" sz="1370" dirty="0"/>
          </a:p>
          <a:p>
            <a:r>
              <a:rPr lang="en-US" sz="137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ℓ≠0 时可用 W=1/r 把轨道方程化为线性方程。</a:t>
            </a:r>
            <a:endParaRPr lang="en-US" sz="1370" dirty="0"/>
          </a:p>
        </p:txBody>
      </p:sp>
      <p:sp>
        <p:nvSpPr>
          <p:cNvPr id="13" name="Shape 9"/>
          <p:cNvSpPr/>
          <p:nvPr/>
        </p:nvSpPr>
        <p:spPr>
          <a:xfrm>
            <a:off x="502920" y="6419088"/>
            <a:ext cx="11155680" cy="0"/>
          </a:xfrm>
          <a:prstGeom prst="line">
            <a:avLst/>
          </a:prstGeom>
          <a:noFill/>
          <a:ln w="10160">
            <a:solidFill>
              <a:srgbClr val="D6DEE8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530352" y="6473952"/>
            <a:ext cx="9601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80" dirty="0">
                <a:solidFill>
                  <a:srgbClr val="61708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参考：讲义 §4.1-4.4；教材 Ch.13.1-Ch.13.4。</a:t>
            </a:r>
            <a:endParaRPr lang="en-US" sz="780" dirty="0"/>
          </a:p>
        </p:txBody>
      </p:sp>
      <p:sp>
        <p:nvSpPr>
          <p:cNvPr id="15" name="Text 11"/>
          <p:cNvSpPr/>
          <p:nvPr/>
        </p:nvSpPr>
        <p:spPr>
          <a:xfrm>
            <a:off x="11109960" y="6446520"/>
            <a:ext cx="502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10</a:t>
            </a:r>
            <a:endParaRPr lang="en-US" sz="9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9FC"/>
          </a:solidFill>
          <a:ln w="12700">
            <a:solidFill>
              <a:srgbClr val="F7F9F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10243E"/>
          </a:solidFill>
          <a:ln w="12700">
            <a:solidFill>
              <a:srgbClr val="10243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4360" y="274320"/>
            <a:ext cx="2103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226E7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KEPLER II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76072" y="566928"/>
            <a:ext cx="10789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轨道是圆锥曲线，能量符号决定几何类型</a:t>
            </a:r>
            <a:endParaRPr lang="en-US" sz="2500" dirty="0"/>
          </a:p>
        </p:txBody>
      </p:sp>
      <p:pic>
        <p:nvPicPr>
          <p:cNvPr id="6" name="Image 0" descr="D:\[0A]课程资料\大2下学期\【微分方程】范晨捷\兴趣小组汇报\figures\kepler_conics_v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72784" y="1261872"/>
            <a:ext cx="4892040" cy="2971800"/>
          </a:xfrm>
          <a:prstGeom prst="rect">
            <a:avLst/>
          </a:prstGeom>
        </p:spPr>
      </p:pic>
      <p:pic>
        <p:nvPicPr>
          <p:cNvPr id="7" name="Image 1" descr="D:\[0A]课程资料\大2下学期\【微分方程】范晨捷\兴趣小组汇报\figures\kepler_effective_potential_v2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370832"/>
            <a:ext cx="5074920" cy="118872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68096" y="1417320"/>
            <a:ext cx="5166360" cy="347472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10243E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W″ + W = 1/ℓ²,       W(θ)=1/ℓ² + C cosθ</a:t>
            </a:r>
            <a:endParaRPr lang="en-US" sz="1400" dirty="0"/>
          </a:p>
        </p:txBody>
      </p:sp>
      <p:sp>
        <p:nvSpPr>
          <p:cNvPr id="9" name="Text 5"/>
          <p:cNvSpPr/>
          <p:nvPr/>
        </p:nvSpPr>
        <p:spPr>
          <a:xfrm>
            <a:off x="768096" y="1901952"/>
            <a:ext cx="5074920" cy="347472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226E74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1/r = (1/ℓ²)(1 + √(1+2Eℓ²) cosθ)</a:t>
            </a:r>
            <a:endParaRPr lang="en-US" sz="1400" dirty="0"/>
          </a:p>
        </p:txBody>
      </p:sp>
      <p:sp>
        <p:nvSpPr>
          <p:cNvPr id="10" name="Shape 6"/>
          <p:cNvSpPr/>
          <p:nvPr/>
        </p:nvSpPr>
        <p:spPr>
          <a:xfrm>
            <a:off x="822960" y="2670048"/>
            <a:ext cx="1298448" cy="731520"/>
          </a:xfrm>
          <a:prstGeom prst="roundRect">
            <a:avLst>
              <a:gd name="adj" fmla="val 7500"/>
            </a:avLst>
          </a:prstGeom>
          <a:solidFill>
            <a:srgbClr val="FFFFFF"/>
          </a:solidFill>
          <a:ln w="12700">
            <a:solidFill>
              <a:srgbClr val="2E6B4F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60120" y="2798064"/>
            <a:ext cx="1005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2E6B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E &lt; 0</a:t>
            </a:r>
            <a:endParaRPr lang="en-US" sz="1300" dirty="0"/>
          </a:p>
        </p:txBody>
      </p:sp>
      <p:sp>
        <p:nvSpPr>
          <p:cNvPr id="12" name="Text 8"/>
          <p:cNvSpPr/>
          <p:nvPr/>
        </p:nvSpPr>
        <p:spPr>
          <a:xfrm>
            <a:off x="960120" y="3072384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0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椭圆</a:t>
            </a:r>
            <a:endParaRPr lang="en-US" sz="1100" dirty="0"/>
          </a:p>
        </p:txBody>
      </p:sp>
      <p:sp>
        <p:nvSpPr>
          <p:cNvPr id="13" name="Shape 9"/>
          <p:cNvSpPr/>
          <p:nvPr/>
        </p:nvSpPr>
        <p:spPr>
          <a:xfrm>
            <a:off x="2487168" y="2670048"/>
            <a:ext cx="1298448" cy="731520"/>
          </a:xfrm>
          <a:prstGeom prst="roundRect">
            <a:avLst>
              <a:gd name="adj" fmla="val 7500"/>
            </a:avLst>
          </a:prstGeom>
          <a:solidFill>
            <a:srgbClr val="FFFFFF"/>
          </a:solidFill>
          <a:ln w="12700">
            <a:solidFill>
              <a:srgbClr val="C1842F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2624328" y="2798064"/>
            <a:ext cx="1005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C1842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E = 0</a:t>
            </a:r>
            <a:endParaRPr lang="en-US" sz="1300" dirty="0"/>
          </a:p>
        </p:txBody>
      </p:sp>
      <p:sp>
        <p:nvSpPr>
          <p:cNvPr id="15" name="Text 11"/>
          <p:cNvSpPr/>
          <p:nvPr/>
        </p:nvSpPr>
        <p:spPr>
          <a:xfrm>
            <a:off x="2624328" y="3072384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0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抛物线</a:t>
            </a:r>
            <a:endParaRPr lang="en-US" sz="1100" dirty="0"/>
          </a:p>
        </p:txBody>
      </p:sp>
      <p:sp>
        <p:nvSpPr>
          <p:cNvPr id="16" name="Shape 12"/>
          <p:cNvSpPr/>
          <p:nvPr/>
        </p:nvSpPr>
        <p:spPr>
          <a:xfrm>
            <a:off x="4151376" y="2670048"/>
            <a:ext cx="1298448" cy="731520"/>
          </a:xfrm>
          <a:prstGeom prst="roundRect">
            <a:avLst>
              <a:gd name="adj" fmla="val 7500"/>
            </a:avLst>
          </a:prstGeom>
          <a:solidFill>
            <a:srgbClr val="FFFFFF"/>
          </a:solidFill>
          <a:ln w="12700">
            <a:solidFill>
              <a:srgbClr val="A94B4B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4288536" y="2798064"/>
            <a:ext cx="1005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A94B4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E &gt; 0</a:t>
            </a:r>
            <a:endParaRPr lang="en-US" sz="1300" dirty="0"/>
          </a:p>
        </p:txBody>
      </p:sp>
      <p:sp>
        <p:nvSpPr>
          <p:cNvPr id="18" name="Text 14"/>
          <p:cNvSpPr/>
          <p:nvPr/>
        </p:nvSpPr>
        <p:spPr>
          <a:xfrm>
            <a:off x="4288536" y="3072384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0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双曲线</a:t>
            </a:r>
            <a:endParaRPr lang="en-US" sz="1100" dirty="0"/>
          </a:p>
        </p:txBody>
      </p:sp>
      <p:sp>
        <p:nvSpPr>
          <p:cNvPr id="19" name="Shape 15"/>
          <p:cNvSpPr/>
          <p:nvPr/>
        </p:nvSpPr>
        <p:spPr>
          <a:xfrm>
            <a:off x="502920" y="6419088"/>
            <a:ext cx="11155680" cy="0"/>
          </a:xfrm>
          <a:prstGeom prst="line">
            <a:avLst/>
          </a:prstGeom>
          <a:noFill/>
          <a:ln w="10160">
            <a:solidFill>
              <a:srgbClr val="D6DEE8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530352" y="6473952"/>
            <a:ext cx="9601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80" dirty="0">
                <a:solidFill>
                  <a:srgbClr val="61708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参考：讲义 §4.5-4.6；教材 Ch.13.5。</a:t>
            </a:r>
            <a:endParaRPr lang="en-US" sz="780" dirty="0"/>
          </a:p>
        </p:txBody>
      </p:sp>
      <p:sp>
        <p:nvSpPr>
          <p:cNvPr id="21" name="Text 17"/>
          <p:cNvSpPr/>
          <p:nvPr/>
        </p:nvSpPr>
        <p:spPr>
          <a:xfrm>
            <a:off x="11109960" y="6446520"/>
            <a:ext cx="502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11</a:t>
            </a:r>
            <a:endParaRPr lang="en-US" sz="9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9FC"/>
          </a:solidFill>
          <a:ln w="12700">
            <a:solidFill>
              <a:srgbClr val="F7F9F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10243E"/>
          </a:solidFill>
          <a:ln w="12700">
            <a:solidFill>
              <a:srgbClr val="10243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4360" y="274320"/>
            <a:ext cx="2103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226E7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LORENZ SYSTEM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76072" y="566928"/>
            <a:ext cx="10789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三维非线性系统中，简单方程也能产生复杂吸引子</a:t>
            </a:r>
            <a:endParaRPr lang="en-US" sz="2500" dirty="0"/>
          </a:p>
        </p:txBody>
      </p:sp>
      <p:pic>
        <p:nvPicPr>
          <p:cNvPr id="6" name="Image 0" descr="D:\[0A]课程资料\大2下学期\【微分方程】范晨捷\兴趣小组汇报\figures\lorenz_attractor_v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0760" y="1024128"/>
            <a:ext cx="5349240" cy="416052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768096" y="1353312"/>
            <a:ext cx="1078992" cy="237744"/>
          </a:xfrm>
          <a:prstGeom prst="rect">
            <a:avLst/>
          </a:prstGeom>
          <a:solidFill>
            <a:srgbClr val="1F5D8C">
              <a:alpha val="94000"/>
            </a:srgbClr>
          </a:solidFill>
          <a:ln w="12700">
            <a:solidFill>
              <a:srgbClr val="1F5D8C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41248" y="1394460"/>
            <a:ext cx="932688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经典参数</a:t>
            </a:r>
            <a:endParaRPr lang="en-US" sz="820" dirty="0"/>
          </a:p>
        </p:txBody>
      </p:sp>
      <p:sp>
        <p:nvSpPr>
          <p:cNvPr id="9" name="Text 6"/>
          <p:cNvSpPr/>
          <p:nvPr/>
        </p:nvSpPr>
        <p:spPr>
          <a:xfrm>
            <a:off x="768096" y="1773936"/>
            <a:ext cx="3474720" cy="292608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10243E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x′ = σ(y-x)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768096" y="2157984"/>
            <a:ext cx="3474720" cy="292608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10243E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y′ = rx - y - xz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768096" y="2542032"/>
            <a:ext cx="3474720" cy="292608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10243E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z′ = xy - bz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768096" y="3182112"/>
            <a:ext cx="4709160" cy="12344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r>
              <a:rPr lang="en-US" sz="137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常用参数：σ=10, b=8/3, r=28。</a:t>
            </a:r>
            <a:endParaRPr lang="en-US" sz="1370" dirty="0"/>
          </a:p>
          <a:p>
            <a:r>
              <a:rPr lang="en-US" sz="137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原点及一对对称平衡点构成局部骨架。</a:t>
            </a:r>
            <a:endParaRPr lang="en-US" sz="1370" dirty="0"/>
          </a:p>
          <a:p>
            <a:r>
              <a:rPr lang="en-US" sz="137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轨道长期停留在有界区域，却不收敛到简单周期。</a:t>
            </a:r>
            <a:endParaRPr lang="en-US" sz="1370" dirty="0"/>
          </a:p>
        </p:txBody>
      </p:sp>
      <p:sp>
        <p:nvSpPr>
          <p:cNvPr id="13" name="Shape 10"/>
          <p:cNvSpPr/>
          <p:nvPr/>
        </p:nvSpPr>
        <p:spPr>
          <a:xfrm>
            <a:off x="502920" y="6419088"/>
            <a:ext cx="11155680" cy="0"/>
          </a:xfrm>
          <a:prstGeom prst="line">
            <a:avLst/>
          </a:prstGeom>
          <a:noFill/>
          <a:ln w="10160">
            <a:solidFill>
              <a:srgbClr val="D6DEE8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0352" y="6473952"/>
            <a:ext cx="9601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80" dirty="0">
                <a:solidFill>
                  <a:srgbClr val="61708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参考：讲义 §5.2-5.4；教材 Ch.14.1-Ch.14.3。</a:t>
            </a:r>
            <a:endParaRPr lang="en-US" sz="780" dirty="0"/>
          </a:p>
        </p:txBody>
      </p:sp>
      <p:sp>
        <p:nvSpPr>
          <p:cNvPr id="15" name="Text 12"/>
          <p:cNvSpPr/>
          <p:nvPr/>
        </p:nvSpPr>
        <p:spPr>
          <a:xfrm>
            <a:off x="11109960" y="6446520"/>
            <a:ext cx="502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12</a:t>
            </a:r>
            <a:endParaRPr lang="en-US" sz="9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9FC"/>
          </a:solidFill>
          <a:ln w="12700">
            <a:solidFill>
              <a:srgbClr val="F7F9F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10243E"/>
          </a:solidFill>
          <a:ln w="12700">
            <a:solidFill>
              <a:srgbClr val="10243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4360" y="274320"/>
            <a:ext cx="2103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226E7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LORENZ EQUILIBRIA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76072" y="566928"/>
            <a:ext cx="10789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对称性和参数 r 先给出吸引子的局部骨架</a:t>
            </a:r>
            <a:endParaRPr lang="en-US" sz="2500" dirty="0"/>
          </a:p>
        </p:txBody>
      </p:sp>
      <p:pic>
        <p:nvPicPr>
          <p:cNvPr id="6" name="Image 0" descr="D:\[0A]课程资料\大2下学期\【微分方程】范晨捷\兴趣小组汇报\figures\lorenz_equilibria_bifurcation_v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7920" y="1234440"/>
            <a:ext cx="4983480" cy="333756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49808" y="1444752"/>
            <a:ext cx="5230368" cy="384048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10243E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Q± = ( ±√(b(r-1)), ±√(b(r-1)), r-1 ),    r&gt;1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822960" y="2148840"/>
            <a:ext cx="4892040" cy="1828800"/>
          </a:xfrm>
          <a:prstGeom prst="roundRect">
            <a:avLst>
              <a:gd name="adj" fmla="val 3000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42416" y="2395728"/>
            <a:ext cx="1143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结构含义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1051560" y="2743200"/>
            <a:ext cx="4343400" cy="9326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r>
              <a:rPr lang="en-US" sz="128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r=1 处出现一对非零平衡点。</a:t>
            </a:r>
            <a:endParaRPr lang="en-US" sz="1280" dirty="0"/>
          </a:p>
          <a:p>
            <a:r>
              <a:rPr lang="en-US" sz="128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系统关于 (x,y,z) → (-x,-y,z) 对称。</a:t>
            </a:r>
            <a:endParaRPr lang="en-US" sz="1280" dirty="0"/>
          </a:p>
          <a:p>
            <a:r>
              <a:rPr lang="en-US" sz="128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局部稳定性不足以解释全局吸引子，还需要返回映射。</a:t>
            </a:r>
            <a:endParaRPr lang="en-US" sz="1280" dirty="0"/>
          </a:p>
        </p:txBody>
      </p:sp>
      <p:sp>
        <p:nvSpPr>
          <p:cNvPr id="11" name="Shape 8"/>
          <p:cNvSpPr/>
          <p:nvPr/>
        </p:nvSpPr>
        <p:spPr>
          <a:xfrm>
            <a:off x="502920" y="6419088"/>
            <a:ext cx="11155680" cy="0"/>
          </a:xfrm>
          <a:prstGeom prst="line">
            <a:avLst/>
          </a:prstGeom>
          <a:noFill/>
          <a:ln w="10160">
            <a:solidFill>
              <a:srgbClr val="D6DEE8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30352" y="6473952"/>
            <a:ext cx="9601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80" dirty="0">
                <a:solidFill>
                  <a:srgbClr val="61708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参考：讲义 §5.3；教材 Ch.14.2。</a:t>
            </a:r>
            <a:endParaRPr lang="en-US" sz="780" dirty="0"/>
          </a:p>
        </p:txBody>
      </p:sp>
      <p:sp>
        <p:nvSpPr>
          <p:cNvPr id="13" name="Text 10"/>
          <p:cNvSpPr/>
          <p:nvPr/>
        </p:nvSpPr>
        <p:spPr>
          <a:xfrm>
            <a:off x="11109960" y="6446520"/>
            <a:ext cx="502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13</a:t>
            </a:r>
            <a:endParaRPr lang="en-US" sz="9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9FC"/>
          </a:solidFill>
          <a:ln w="12700">
            <a:solidFill>
              <a:srgbClr val="F7F9F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10243E"/>
          </a:solidFill>
          <a:ln w="12700">
            <a:solidFill>
              <a:srgbClr val="10243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4360" y="274320"/>
            <a:ext cx="2103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226E7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SENSITIVE DEPENDENCE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76072" y="566928"/>
            <a:ext cx="10789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初值只差 0.01，长期轨道也会迅速分离</a:t>
            </a:r>
            <a:endParaRPr lang="en-US" sz="2500" dirty="0"/>
          </a:p>
        </p:txBody>
      </p:sp>
      <p:pic>
        <p:nvPicPr>
          <p:cNvPr id="6" name="Image 0" descr="D:\[0A]课程资料\大2下学期\【微分方程】范晨捷\兴趣小组汇报\figures\lorenz_sensitivity_traces_v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3232" y="1261872"/>
            <a:ext cx="5166360" cy="2606040"/>
          </a:xfrm>
          <a:prstGeom prst="rect">
            <a:avLst/>
          </a:prstGeom>
        </p:spPr>
      </p:pic>
      <p:pic>
        <p:nvPicPr>
          <p:cNvPr id="7" name="Image 1" descr="D:\[0A]课程资料\大2下学期\【微分方程】范晨捷\兴趣小组汇报\figures\lorenz_sensitivity_distance_v2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632" y="1261872"/>
            <a:ext cx="4983480" cy="260604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987552" y="4343400"/>
            <a:ext cx="9784080" cy="877824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207008" y="4572000"/>
            <a:ext cx="9326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这不是“数值误差太大”的普通问题，而是系统动力学本身具有敏感依赖：短期可近似，长期必须谈统计结构。</a:t>
            </a: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502920" y="6419088"/>
            <a:ext cx="11155680" cy="0"/>
          </a:xfrm>
          <a:prstGeom prst="line">
            <a:avLst/>
          </a:prstGeom>
          <a:noFill/>
          <a:ln w="10160">
            <a:solidFill>
              <a:srgbClr val="D6DEE8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30352" y="6473952"/>
            <a:ext cx="9601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80" dirty="0">
                <a:solidFill>
                  <a:srgbClr val="61708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参考：讲义 §5.4, §5.6；教材 Ch.14.5。</a:t>
            </a:r>
            <a:endParaRPr lang="en-US" sz="780" dirty="0"/>
          </a:p>
        </p:txBody>
      </p:sp>
      <p:sp>
        <p:nvSpPr>
          <p:cNvPr id="12" name="Text 8"/>
          <p:cNvSpPr/>
          <p:nvPr/>
        </p:nvSpPr>
        <p:spPr>
          <a:xfrm>
            <a:off x="11109960" y="6446520"/>
            <a:ext cx="502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14</a:t>
            </a:r>
            <a:endParaRPr lang="en-US" sz="9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9FC"/>
          </a:solidFill>
          <a:ln w="12700">
            <a:solidFill>
              <a:srgbClr val="F7F9F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10243E"/>
          </a:solidFill>
          <a:ln w="12700">
            <a:solidFill>
              <a:srgbClr val="10243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4360" y="274320"/>
            <a:ext cx="2103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226E7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LORENZ RETURN MAP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76072" y="566928"/>
            <a:ext cx="10789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理解 Lorenz 吸引子，要把三维流降到截面返回映射</a:t>
            </a:r>
            <a:endParaRPr lang="en-US" sz="2500" dirty="0"/>
          </a:p>
        </p:txBody>
      </p:sp>
      <p:pic>
        <p:nvPicPr>
          <p:cNvPr id="6" name="Image 0" descr="D:\[0A]课程资料\大2下学期\【微分方程】范晨捷\兴趣小组汇报\figures\lorenz_poincare_section_v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6480" y="1298448"/>
            <a:ext cx="5074920" cy="324612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822960" y="1828800"/>
            <a:ext cx="1417320" cy="9144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87552" y="2029968"/>
            <a:ext cx="1097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3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三维流</a:t>
            </a:r>
            <a:endParaRPr lang="en-US" sz="1230" dirty="0"/>
          </a:p>
        </p:txBody>
      </p:sp>
      <p:sp>
        <p:nvSpPr>
          <p:cNvPr id="9" name="Text 6"/>
          <p:cNvSpPr/>
          <p:nvPr/>
        </p:nvSpPr>
        <p:spPr>
          <a:xfrm>
            <a:off x="950976" y="2340864"/>
            <a:ext cx="1143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20" dirty="0">
                <a:solidFill>
                  <a:srgbClr val="61708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Lorenz 方程</a:t>
            </a:r>
            <a:endParaRPr lang="en-US" sz="920" dirty="0"/>
          </a:p>
        </p:txBody>
      </p:sp>
      <p:sp>
        <p:nvSpPr>
          <p:cNvPr id="10" name="Shape 7"/>
          <p:cNvSpPr/>
          <p:nvPr/>
        </p:nvSpPr>
        <p:spPr>
          <a:xfrm>
            <a:off x="2267712" y="2286000"/>
            <a:ext cx="338328" cy="0"/>
          </a:xfrm>
          <a:prstGeom prst="line">
            <a:avLst/>
          </a:prstGeom>
          <a:noFill/>
          <a:ln w="22860">
            <a:solidFill>
              <a:srgbClr val="226E74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2651760" y="1828800"/>
            <a:ext cx="1417320" cy="9144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816352" y="2029968"/>
            <a:ext cx="1097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3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截面 Σ</a:t>
            </a:r>
            <a:endParaRPr lang="en-US" sz="1230" dirty="0"/>
          </a:p>
        </p:txBody>
      </p:sp>
      <p:sp>
        <p:nvSpPr>
          <p:cNvPr id="13" name="Text 10"/>
          <p:cNvSpPr/>
          <p:nvPr/>
        </p:nvSpPr>
        <p:spPr>
          <a:xfrm>
            <a:off x="2779776" y="2340864"/>
            <a:ext cx="1143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20" dirty="0">
                <a:solidFill>
                  <a:srgbClr val="61708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记录穿越点</a:t>
            </a:r>
            <a:endParaRPr lang="en-US" sz="920" dirty="0"/>
          </a:p>
        </p:txBody>
      </p:sp>
      <p:sp>
        <p:nvSpPr>
          <p:cNvPr id="14" name="Shape 11"/>
          <p:cNvSpPr/>
          <p:nvPr/>
        </p:nvSpPr>
        <p:spPr>
          <a:xfrm>
            <a:off x="4096512" y="2286000"/>
            <a:ext cx="338328" cy="0"/>
          </a:xfrm>
          <a:prstGeom prst="line">
            <a:avLst/>
          </a:prstGeom>
          <a:noFill/>
          <a:ln w="22860">
            <a:solidFill>
              <a:srgbClr val="226E74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4480560" y="1828800"/>
            <a:ext cx="1417320" cy="91440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 w="12700">
            <a:solidFill>
              <a:srgbClr val="226E74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4645152" y="2029968"/>
            <a:ext cx="10972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30" b="1" dirty="0">
                <a:solidFill>
                  <a:srgbClr val="226E7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返回映射</a:t>
            </a:r>
            <a:endParaRPr lang="en-US" sz="1230" dirty="0"/>
          </a:p>
        </p:txBody>
      </p:sp>
      <p:sp>
        <p:nvSpPr>
          <p:cNvPr id="17" name="Text 14"/>
          <p:cNvSpPr/>
          <p:nvPr/>
        </p:nvSpPr>
        <p:spPr>
          <a:xfrm>
            <a:off x="4608576" y="2340864"/>
            <a:ext cx="1143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920" dirty="0">
                <a:solidFill>
                  <a:srgbClr val="61708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Φ:Σ→Σ</a:t>
            </a:r>
            <a:endParaRPr lang="en-US" sz="920" dirty="0"/>
          </a:p>
        </p:txBody>
      </p:sp>
      <p:sp>
        <p:nvSpPr>
          <p:cNvPr id="18" name="Text 15"/>
          <p:cNvSpPr/>
          <p:nvPr/>
        </p:nvSpPr>
        <p:spPr>
          <a:xfrm>
            <a:off x="841248" y="3383280"/>
            <a:ext cx="4846320" cy="1325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r>
              <a:rPr lang="en-US" sz="134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返回映射一方面收缩，另一方面在关键方向拉伸。</a:t>
            </a:r>
            <a:endParaRPr lang="en-US" sz="1340" dirty="0"/>
          </a:p>
          <a:p>
            <a:r>
              <a:rPr lang="en-US" sz="134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拉伸、折叠、再返回，是混沌吸引子的核心机制。</a:t>
            </a:r>
            <a:endParaRPr lang="en-US" sz="1340" dirty="0"/>
          </a:p>
          <a:p>
            <a:r>
              <a:rPr lang="en-US" sz="134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教材把模型进一步化为一维映射 g，证明敏感依赖与周期点稠密。</a:t>
            </a:r>
            <a:endParaRPr lang="en-US" sz="1340" dirty="0"/>
          </a:p>
        </p:txBody>
      </p:sp>
      <p:sp>
        <p:nvSpPr>
          <p:cNvPr id="19" name="Shape 16"/>
          <p:cNvSpPr/>
          <p:nvPr/>
        </p:nvSpPr>
        <p:spPr>
          <a:xfrm>
            <a:off x="502920" y="6419088"/>
            <a:ext cx="11155680" cy="0"/>
          </a:xfrm>
          <a:prstGeom prst="line">
            <a:avLst/>
          </a:prstGeom>
          <a:noFill/>
          <a:ln w="10160">
            <a:solidFill>
              <a:srgbClr val="D6DEE8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530352" y="6473952"/>
            <a:ext cx="9601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80" dirty="0">
                <a:solidFill>
                  <a:srgbClr val="61708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参考：讲义 §5.5-5.7；教材 Ch.14.4-Ch.14.5。</a:t>
            </a:r>
            <a:endParaRPr lang="en-US" sz="780" dirty="0"/>
          </a:p>
        </p:txBody>
      </p:sp>
      <p:sp>
        <p:nvSpPr>
          <p:cNvPr id="21" name="Text 18"/>
          <p:cNvSpPr/>
          <p:nvPr/>
        </p:nvSpPr>
        <p:spPr>
          <a:xfrm>
            <a:off x="11109960" y="6446520"/>
            <a:ext cx="502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15</a:t>
            </a:r>
            <a:endParaRPr lang="en-US" sz="9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9FC"/>
          </a:solidFill>
          <a:ln w="12700">
            <a:solidFill>
              <a:srgbClr val="F7F9F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10243E"/>
          </a:solidFill>
          <a:ln w="12700">
            <a:solidFill>
              <a:srgbClr val="10243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4360" y="274320"/>
            <a:ext cx="2103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226E7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COMPARISON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76072" y="566928"/>
            <a:ext cx="10789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四个例子对应四种“看长期行为”的方式</a:t>
            </a:r>
            <a:endParaRPr lang="en-US" sz="2500" dirty="0"/>
          </a:p>
        </p:txBody>
      </p:sp>
      <p:sp>
        <p:nvSpPr>
          <p:cNvPr id="6" name="Shape 4"/>
          <p:cNvSpPr/>
          <p:nvPr/>
        </p:nvSpPr>
        <p:spPr>
          <a:xfrm>
            <a:off x="658368" y="1417320"/>
            <a:ext cx="1828800" cy="457200"/>
          </a:xfrm>
          <a:prstGeom prst="rect">
            <a:avLst/>
          </a:prstGeom>
          <a:solidFill>
            <a:srgbClr val="10243E"/>
          </a:solidFill>
          <a:ln w="12700">
            <a:solidFill>
              <a:srgbClr val="10243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68096" y="1554480"/>
            <a:ext cx="1609344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模型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2487168" y="1417320"/>
            <a:ext cx="2743200" cy="457200"/>
          </a:xfrm>
          <a:prstGeom prst="rect">
            <a:avLst/>
          </a:prstGeom>
          <a:solidFill>
            <a:srgbClr val="10243E"/>
          </a:solidFill>
          <a:ln w="12700">
            <a:solidFill>
              <a:srgbClr val="10243E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2596896" y="1554480"/>
            <a:ext cx="2523744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关键结构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5230368" y="1417320"/>
            <a:ext cx="3063240" cy="457200"/>
          </a:xfrm>
          <a:prstGeom prst="rect">
            <a:avLst/>
          </a:prstGeom>
          <a:solidFill>
            <a:srgbClr val="10243E"/>
          </a:solidFill>
          <a:ln w="12700">
            <a:solidFill>
              <a:srgbClr val="10243E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340096" y="1554480"/>
            <a:ext cx="2843784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主要结论</a:t>
            </a:r>
            <a:endParaRPr lang="en-US" sz="1050" dirty="0"/>
          </a:p>
        </p:txBody>
      </p:sp>
      <p:sp>
        <p:nvSpPr>
          <p:cNvPr id="12" name="Shape 10"/>
          <p:cNvSpPr/>
          <p:nvPr/>
        </p:nvSpPr>
        <p:spPr>
          <a:xfrm>
            <a:off x="8293608" y="1417320"/>
            <a:ext cx="2240280" cy="457200"/>
          </a:xfrm>
          <a:prstGeom prst="rect">
            <a:avLst/>
          </a:prstGeom>
          <a:solidFill>
            <a:srgbClr val="10243E"/>
          </a:solidFill>
          <a:ln w="12700">
            <a:solidFill>
              <a:srgbClr val="10243E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8403336" y="1554480"/>
            <a:ext cx="2020824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汇报关键词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658368" y="1874520"/>
            <a:ext cx="1828800" cy="658368"/>
          </a:xfrm>
          <a:prstGeom prst="rect">
            <a:avLst/>
          </a:prstGeom>
          <a:solidFill>
            <a:srgbClr val="FFFFFF"/>
          </a:solidFill>
          <a:ln w="10160">
            <a:solidFill>
              <a:srgbClr val="D6DEE8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8096" y="2084832"/>
            <a:ext cx="16093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30" b="1" dirty="0">
                <a:solidFill>
                  <a:srgbClr val="226E7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SIR/SIRS</a:t>
            </a:r>
            <a:endParaRPr lang="en-US" sz="1130" dirty="0"/>
          </a:p>
        </p:txBody>
      </p:sp>
      <p:sp>
        <p:nvSpPr>
          <p:cNvPr id="16" name="Shape 14"/>
          <p:cNvSpPr/>
          <p:nvPr/>
        </p:nvSpPr>
        <p:spPr>
          <a:xfrm>
            <a:off x="2487168" y="1874520"/>
            <a:ext cx="2743200" cy="658368"/>
          </a:xfrm>
          <a:prstGeom prst="rect">
            <a:avLst/>
          </a:prstGeom>
          <a:solidFill>
            <a:srgbClr val="FFFFFF"/>
          </a:solidFill>
          <a:ln w="10160">
            <a:solidFill>
              <a:srgbClr val="D6DEE8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2596896" y="2084832"/>
            <a:ext cx="25237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7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阈值 ν/β</a:t>
            </a:r>
            <a:endParaRPr lang="en-US" sz="1070" dirty="0"/>
          </a:p>
        </p:txBody>
      </p:sp>
      <p:sp>
        <p:nvSpPr>
          <p:cNvPr id="18" name="Shape 16"/>
          <p:cNvSpPr/>
          <p:nvPr/>
        </p:nvSpPr>
        <p:spPr>
          <a:xfrm>
            <a:off x="5230368" y="1874520"/>
            <a:ext cx="3063240" cy="658368"/>
          </a:xfrm>
          <a:prstGeom prst="rect">
            <a:avLst/>
          </a:prstGeom>
          <a:solidFill>
            <a:srgbClr val="FFFFFF"/>
          </a:solidFill>
          <a:ln w="10160">
            <a:solidFill>
              <a:srgbClr val="D6DEE8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340096" y="2084832"/>
            <a:ext cx="28437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7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感染峰值或地方性稳态</a:t>
            </a:r>
            <a:endParaRPr lang="en-US" sz="1070" dirty="0"/>
          </a:p>
        </p:txBody>
      </p:sp>
      <p:sp>
        <p:nvSpPr>
          <p:cNvPr id="20" name="Shape 18"/>
          <p:cNvSpPr/>
          <p:nvPr/>
        </p:nvSpPr>
        <p:spPr>
          <a:xfrm>
            <a:off x="8293608" y="1874520"/>
            <a:ext cx="2240280" cy="658368"/>
          </a:xfrm>
          <a:prstGeom prst="rect">
            <a:avLst/>
          </a:prstGeom>
          <a:solidFill>
            <a:srgbClr val="FFFFFF"/>
          </a:solidFill>
          <a:ln w="10160">
            <a:solidFill>
              <a:srgbClr val="D6DEE8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8403336" y="2084832"/>
            <a:ext cx="202082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7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零增长线</a:t>
            </a:r>
            <a:endParaRPr lang="en-US" sz="1070" dirty="0"/>
          </a:p>
        </p:txBody>
      </p:sp>
      <p:sp>
        <p:nvSpPr>
          <p:cNvPr id="22" name="Shape 20"/>
          <p:cNvSpPr/>
          <p:nvPr/>
        </p:nvSpPr>
        <p:spPr>
          <a:xfrm>
            <a:off x="658368" y="2532888"/>
            <a:ext cx="1828800" cy="658368"/>
          </a:xfrm>
          <a:prstGeom prst="rect">
            <a:avLst/>
          </a:prstGeom>
          <a:solidFill>
            <a:srgbClr val="F0F5F8"/>
          </a:solidFill>
          <a:ln w="10160">
            <a:solidFill>
              <a:srgbClr val="D6DEE8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68096" y="2743200"/>
            <a:ext cx="16093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30" b="1" dirty="0">
                <a:solidFill>
                  <a:srgbClr val="226E7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van der Pol</a:t>
            </a:r>
            <a:endParaRPr lang="en-US" sz="1130" dirty="0"/>
          </a:p>
        </p:txBody>
      </p:sp>
      <p:sp>
        <p:nvSpPr>
          <p:cNvPr id="24" name="Shape 22"/>
          <p:cNvSpPr/>
          <p:nvPr/>
        </p:nvSpPr>
        <p:spPr>
          <a:xfrm>
            <a:off x="2487168" y="2532888"/>
            <a:ext cx="2743200" cy="658368"/>
          </a:xfrm>
          <a:prstGeom prst="rect">
            <a:avLst/>
          </a:prstGeom>
          <a:solidFill>
            <a:srgbClr val="F0F5F8"/>
          </a:solidFill>
          <a:ln w="10160">
            <a:solidFill>
              <a:srgbClr val="D6DEE8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2596896" y="2743200"/>
            <a:ext cx="25237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7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能量注入/耗散</a:t>
            </a:r>
            <a:endParaRPr lang="en-US" sz="1070" dirty="0"/>
          </a:p>
        </p:txBody>
      </p:sp>
      <p:sp>
        <p:nvSpPr>
          <p:cNvPr id="26" name="Shape 24"/>
          <p:cNvSpPr/>
          <p:nvPr/>
        </p:nvSpPr>
        <p:spPr>
          <a:xfrm>
            <a:off x="5230368" y="2532888"/>
            <a:ext cx="3063240" cy="658368"/>
          </a:xfrm>
          <a:prstGeom prst="rect">
            <a:avLst/>
          </a:prstGeom>
          <a:solidFill>
            <a:srgbClr val="F0F5F8"/>
          </a:solidFill>
          <a:ln w="10160">
            <a:solidFill>
              <a:srgbClr val="D6DEE8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5340096" y="2743200"/>
            <a:ext cx="28437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7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稳定极限环</a:t>
            </a:r>
            <a:endParaRPr lang="en-US" sz="1070" dirty="0"/>
          </a:p>
        </p:txBody>
      </p:sp>
      <p:sp>
        <p:nvSpPr>
          <p:cNvPr id="28" name="Shape 26"/>
          <p:cNvSpPr/>
          <p:nvPr/>
        </p:nvSpPr>
        <p:spPr>
          <a:xfrm>
            <a:off x="8293608" y="2532888"/>
            <a:ext cx="2240280" cy="658368"/>
          </a:xfrm>
          <a:prstGeom prst="rect">
            <a:avLst/>
          </a:prstGeom>
          <a:solidFill>
            <a:srgbClr val="F0F5F8"/>
          </a:solidFill>
          <a:ln w="10160">
            <a:solidFill>
              <a:srgbClr val="D6DEE8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8403336" y="2743200"/>
            <a:ext cx="202082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7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Poincare 映射</a:t>
            </a:r>
            <a:endParaRPr lang="en-US" sz="1070" dirty="0"/>
          </a:p>
        </p:txBody>
      </p:sp>
      <p:sp>
        <p:nvSpPr>
          <p:cNvPr id="30" name="Shape 28"/>
          <p:cNvSpPr/>
          <p:nvPr/>
        </p:nvSpPr>
        <p:spPr>
          <a:xfrm>
            <a:off x="658368" y="3191256"/>
            <a:ext cx="1828800" cy="658368"/>
          </a:xfrm>
          <a:prstGeom prst="rect">
            <a:avLst/>
          </a:prstGeom>
          <a:solidFill>
            <a:srgbClr val="FFFFFF"/>
          </a:solidFill>
          <a:ln w="10160">
            <a:solidFill>
              <a:srgbClr val="D6DEE8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768096" y="3401568"/>
            <a:ext cx="16093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30" b="1" dirty="0">
                <a:solidFill>
                  <a:srgbClr val="226E7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Kepler</a:t>
            </a:r>
            <a:endParaRPr lang="en-US" sz="1130" dirty="0"/>
          </a:p>
        </p:txBody>
      </p:sp>
      <p:sp>
        <p:nvSpPr>
          <p:cNvPr id="32" name="Shape 30"/>
          <p:cNvSpPr/>
          <p:nvPr/>
        </p:nvSpPr>
        <p:spPr>
          <a:xfrm>
            <a:off x="2487168" y="3191256"/>
            <a:ext cx="2743200" cy="658368"/>
          </a:xfrm>
          <a:prstGeom prst="rect">
            <a:avLst/>
          </a:prstGeom>
          <a:solidFill>
            <a:srgbClr val="FFFFFF"/>
          </a:solidFill>
          <a:ln w="10160">
            <a:solidFill>
              <a:srgbClr val="D6DEE8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2596896" y="3401568"/>
            <a:ext cx="25237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7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E 与 ℓ 守恒</a:t>
            </a:r>
            <a:endParaRPr lang="en-US" sz="1070" dirty="0"/>
          </a:p>
        </p:txBody>
      </p:sp>
      <p:sp>
        <p:nvSpPr>
          <p:cNvPr id="34" name="Shape 32"/>
          <p:cNvSpPr/>
          <p:nvPr/>
        </p:nvSpPr>
        <p:spPr>
          <a:xfrm>
            <a:off x="5230368" y="3191256"/>
            <a:ext cx="3063240" cy="658368"/>
          </a:xfrm>
          <a:prstGeom prst="rect">
            <a:avLst/>
          </a:prstGeom>
          <a:solidFill>
            <a:srgbClr val="FFFFFF"/>
          </a:solidFill>
          <a:ln w="10160">
            <a:solidFill>
              <a:srgbClr val="D6DEE8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5340096" y="3401568"/>
            <a:ext cx="28437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7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圆锥曲线轨道</a:t>
            </a:r>
            <a:endParaRPr lang="en-US" sz="1070" dirty="0"/>
          </a:p>
        </p:txBody>
      </p:sp>
      <p:sp>
        <p:nvSpPr>
          <p:cNvPr id="36" name="Shape 34"/>
          <p:cNvSpPr/>
          <p:nvPr/>
        </p:nvSpPr>
        <p:spPr>
          <a:xfrm>
            <a:off x="8293608" y="3191256"/>
            <a:ext cx="2240280" cy="658368"/>
          </a:xfrm>
          <a:prstGeom prst="rect">
            <a:avLst/>
          </a:prstGeom>
          <a:solidFill>
            <a:srgbClr val="FFFFFF"/>
          </a:solidFill>
          <a:ln w="10160">
            <a:solidFill>
              <a:srgbClr val="D6DEE8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8403336" y="3401568"/>
            <a:ext cx="202082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7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降维</a:t>
            </a:r>
            <a:endParaRPr lang="en-US" sz="1070" dirty="0"/>
          </a:p>
        </p:txBody>
      </p:sp>
      <p:sp>
        <p:nvSpPr>
          <p:cNvPr id="38" name="Shape 36"/>
          <p:cNvSpPr/>
          <p:nvPr/>
        </p:nvSpPr>
        <p:spPr>
          <a:xfrm>
            <a:off x="658368" y="3849624"/>
            <a:ext cx="1828800" cy="658368"/>
          </a:xfrm>
          <a:prstGeom prst="rect">
            <a:avLst/>
          </a:prstGeom>
          <a:solidFill>
            <a:srgbClr val="F0F5F8"/>
          </a:solidFill>
          <a:ln w="10160">
            <a:solidFill>
              <a:srgbClr val="D6DEE8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768096" y="4059936"/>
            <a:ext cx="16093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30" b="1" dirty="0">
                <a:solidFill>
                  <a:srgbClr val="226E7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Lorenz</a:t>
            </a:r>
            <a:endParaRPr lang="en-US" sz="1130" dirty="0"/>
          </a:p>
        </p:txBody>
      </p:sp>
      <p:sp>
        <p:nvSpPr>
          <p:cNvPr id="40" name="Shape 38"/>
          <p:cNvSpPr/>
          <p:nvPr/>
        </p:nvSpPr>
        <p:spPr>
          <a:xfrm>
            <a:off x="2487168" y="3849624"/>
            <a:ext cx="2743200" cy="658368"/>
          </a:xfrm>
          <a:prstGeom prst="rect">
            <a:avLst/>
          </a:prstGeom>
          <a:solidFill>
            <a:srgbClr val="F0F5F8"/>
          </a:solidFill>
          <a:ln w="10160">
            <a:solidFill>
              <a:srgbClr val="D6DEE8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2596896" y="4059936"/>
            <a:ext cx="25237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7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拉伸与折叠</a:t>
            </a:r>
            <a:endParaRPr lang="en-US" sz="1070" dirty="0"/>
          </a:p>
        </p:txBody>
      </p:sp>
      <p:sp>
        <p:nvSpPr>
          <p:cNvPr id="42" name="Shape 40"/>
          <p:cNvSpPr/>
          <p:nvPr/>
        </p:nvSpPr>
        <p:spPr>
          <a:xfrm>
            <a:off x="5230368" y="3849624"/>
            <a:ext cx="3063240" cy="658368"/>
          </a:xfrm>
          <a:prstGeom prst="rect">
            <a:avLst/>
          </a:prstGeom>
          <a:solidFill>
            <a:srgbClr val="F0F5F8"/>
          </a:solidFill>
          <a:ln w="10160">
            <a:solidFill>
              <a:srgbClr val="D6DEE8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5340096" y="4059936"/>
            <a:ext cx="28437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7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奇异吸引子/混沌</a:t>
            </a:r>
            <a:endParaRPr lang="en-US" sz="1070" dirty="0"/>
          </a:p>
        </p:txBody>
      </p:sp>
      <p:sp>
        <p:nvSpPr>
          <p:cNvPr id="44" name="Shape 42"/>
          <p:cNvSpPr/>
          <p:nvPr/>
        </p:nvSpPr>
        <p:spPr>
          <a:xfrm>
            <a:off x="8293608" y="3849624"/>
            <a:ext cx="2240280" cy="658368"/>
          </a:xfrm>
          <a:prstGeom prst="rect">
            <a:avLst/>
          </a:prstGeom>
          <a:solidFill>
            <a:srgbClr val="F0F5F8"/>
          </a:solidFill>
          <a:ln w="10160">
            <a:solidFill>
              <a:srgbClr val="D6DEE8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8403336" y="4059936"/>
            <a:ext cx="202082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7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敏感依赖</a:t>
            </a:r>
            <a:endParaRPr lang="en-US" sz="1070" dirty="0"/>
          </a:p>
        </p:txBody>
      </p:sp>
      <p:sp>
        <p:nvSpPr>
          <p:cNvPr id="46" name="Text 44"/>
          <p:cNvSpPr/>
          <p:nvPr/>
        </p:nvSpPr>
        <p:spPr>
          <a:xfrm>
            <a:off x="822960" y="4983480"/>
            <a:ext cx="97840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读法：从简单模型中提取可解释结构，再看这些结构在更复杂系统中如何失效或转化。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502920" y="6419088"/>
            <a:ext cx="11155680" cy="0"/>
          </a:xfrm>
          <a:prstGeom prst="line">
            <a:avLst/>
          </a:prstGeom>
          <a:noFill/>
          <a:ln w="10160">
            <a:solidFill>
              <a:srgbClr val="D6DEE8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530352" y="6473952"/>
            <a:ext cx="9601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80" dirty="0">
                <a:solidFill>
                  <a:srgbClr val="61708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参考：讲义第 6 节总结；教材 Ch.11-Ch.14。</a:t>
            </a:r>
            <a:endParaRPr lang="en-US" sz="780" dirty="0"/>
          </a:p>
        </p:txBody>
      </p:sp>
      <p:sp>
        <p:nvSpPr>
          <p:cNvPr id="49" name="Text 47"/>
          <p:cNvSpPr/>
          <p:nvPr/>
        </p:nvSpPr>
        <p:spPr>
          <a:xfrm>
            <a:off x="11109960" y="6446520"/>
            <a:ext cx="502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16</a:t>
            </a:r>
            <a:endParaRPr lang="en-US" sz="9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9FC"/>
          </a:solidFill>
          <a:ln w="12700">
            <a:solidFill>
              <a:srgbClr val="F7F9F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10243E"/>
          </a:solidFill>
          <a:ln w="12700">
            <a:solidFill>
              <a:srgbClr val="10243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4360" y="274320"/>
            <a:ext cx="2103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226E7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TAKEAWAYS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76072" y="566928"/>
            <a:ext cx="10789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本次选讲的重点，是把方程读成几何结构</a:t>
            </a:r>
            <a:endParaRPr lang="en-US" sz="2500" dirty="0"/>
          </a:p>
        </p:txBody>
      </p:sp>
      <p:sp>
        <p:nvSpPr>
          <p:cNvPr id="6" name="Shape 4"/>
          <p:cNvSpPr/>
          <p:nvPr/>
        </p:nvSpPr>
        <p:spPr>
          <a:xfrm>
            <a:off x="841248" y="1426464"/>
            <a:ext cx="1143000" cy="420624"/>
          </a:xfrm>
          <a:prstGeom prst="rect">
            <a:avLst/>
          </a:prstGeom>
          <a:solidFill>
            <a:srgbClr val="1F5D8C"/>
          </a:solidFill>
          <a:ln w="12700">
            <a:solidFill>
              <a:srgbClr val="1F5D8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24128" y="1554480"/>
            <a:ext cx="7772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阈值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2240280" y="1499616"/>
            <a:ext cx="8092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SIR/SIRS 中，ν/β 把增长与衰减分开。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841248" y="2414016"/>
            <a:ext cx="1143000" cy="420624"/>
          </a:xfrm>
          <a:prstGeom prst="rect">
            <a:avLst/>
          </a:prstGeom>
          <a:solidFill>
            <a:srgbClr val="226E74"/>
          </a:solidFill>
          <a:ln w="12700">
            <a:solidFill>
              <a:srgbClr val="226E7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24128" y="2542032"/>
            <a:ext cx="7772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闭轨道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2240280" y="2487168"/>
            <a:ext cx="8092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van der Pol 展示非线性耗散如何形成稳定周期。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841248" y="3401568"/>
            <a:ext cx="1143000" cy="420624"/>
          </a:xfrm>
          <a:prstGeom prst="rect">
            <a:avLst/>
          </a:prstGeom>
          <a:solidFill>
            <a:srgbClr val="2E6B4F"/>
          </a:solidFill>
          <a:ln w="12700">
            <a:solidFill>
              <a:srgbClr val="2E6B4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24128" y="3529584"/>
            <a:ext cx="7772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守恒量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2240280" y="3474720"/>
            <a:ext cx="8092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Kepler 问题说明能量与角动量可把运动彻底组织起来。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841248" y="4389120"/>
            <a:ext cx="1143000" cy="420624"/>
          </a:xfrm>
          <a:prstGeom prst="rect">
            <a:avLst/>
          </a:prstGeom>
          <a:solidFill>
            <a:srgbClr val="A94B4B"/>
          </a:solidFill>
          <a:ln w="12700">
            <a:solidFill>
              <a:srgbClr val="A94B4B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024128" y="4517136"/>
            <a:ext cx="7772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混沌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2240280" y="4462272"/>
            <a:ext cx="8092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Lorenz 表明三维系统会出现敏感依赖和复杂吸引子。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932688" y="5532120"/>
            <a:ext cx="10012680" cy="566928"/>
          </a:xfrm>
          <a:prstGeom prst="roundRect">
            <a:avLst>
              <a:gd name="adj" fmla="val 9677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1170432" y="5715000"/>
            <a:ext cx="952804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46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一句话总结：动态系统的核心不是“把解写出来”，而是判断解在状态空间中的长期命运。</a:t>
            </a:r>
            <a:endParaRPr lang="en-US" sz="1460" dirty="0"/>
          </a:p>
        </p:txBody>
      </p:sp>
      <p:sp>
        <p:nvSpPr>
          <p:cNvPr id="20" name="Shape 18"/>
          <p:cNvSpPr/>
          <p:nvPr/>
        </p:nvSpPr>
        <p:spPr>
          <a:xfrm>
            <a:off x="502920" y="6419088"/>
            <a:ext cx="11155680" cy="0"/>
          </a:xfrm>
          <a:prstGeom prst="line">
            <a:avLst/>
          </a:prstGeom>
          <a:noFill/>
          <a:ln w="10160">
            <a:solidFill>
              <a:srgbClr val="D6DEE8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30352" y="6473952"/>
            <a:ext cx="9601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80" dirty="0">
                <a:solidFill>
                  <a:srgbClr val="61708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参考：讲义第 6 节；教材 Preface 与 Ch.11-Ch.14。</a:t>
            </a:r>
            <a:endParaRPr lang="en-US" sz="780" dirty="0"/>
          </a:p>
        </p:txBody>
      </p:sp>
      <p:sp>
        <p:nvSpPr>
          <p:cNvPr id="22" name="Text 20"/>
          <p:cNvSpPr/>
          <p:nvPr/>
        </p:nvSpPr>
        <p:spPr>
          <a:xfrm>
            <a:off x="11109960" y="6446520"/>
            <a:ext cx="502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17</a:t>
            </a:r>
            <a:endParaRPr lang="en-US" sz="9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9FC"/>
          </a:solidFill>
          <a:ln w="12700">
            <a:solidFill>
              <a:srgbClr val="F7F9F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10243E"/>
          </a:solidFill>
          <a:ln w="12700">
            <a:solidFill>
              <a:srgbClr val="10243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4360" y="274320"/>
            <a:ext cx="2103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226E7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REFERENCES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76072" y="566928"/>
            <a:ext cx="10789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参考材料与图像来源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868680" y="1554480"/>
            <a:ext cx="9921240" cy="21945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r>
              <a:rPr lang="en-US" sz="142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M. W. Hirsch, S. Smale, R. L. Devaney, Differential Equations, Dynamical Systems, and an Introduction to Chaos, 3rd ed., Academic Press, 2013.</a:t>
            </a:r>
            <a:endParaRPr lang="en-US" sz="1420" dirty="0"/>
          </a:p>
          <a:p>
            <a:r>
              <a:rPr lang="en-US" sz="142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小组汇报讲义：ch11_14_selected_lecture_notes_revised.pdf。</a:t>
            </a:r>
            <a:endParaRPr lang="en-US" sz="1420" dirty="0"/>
          </a:p>
          <a:p>
            <a:r>
              <a:rPr lang="en-US" sz="142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图像来源：本地 MATLAB 脚本 selected_ch11_14_figures_revised.m 及 figures / revised_report_figures 文件夹。</a:t>
            </a:r>
            <a:endParaRPr lang="en-US" sz="1420" dirty="0"/>
          </a:p>
          <a:p>
            <a:r>
              <a:rPr lang="en-US" sz="142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本 PPT 对教材与讲义内容作课堂汇报式改写，未直接复制教材长段文字。</a:t>
            </a:r>
            <a:endParaRPr lang="en-US" sz="1420" dirty="0"/>
          </a:p>
        </p:txBody>
      </p:sp>
      <p:sp>
        <p:nvSpPr>
          <p:cNvPr id="7" name="Shape 5"/>
          <p:cNvSpPr/>
          <p:nvPr/>
        </p:nvSpPr>
        <p:spPr>
          <a:xfrm>
            <a:off x="868680" y="4828032"/>
            <a:ext cx="10012680" cy="566928"/>
          </a:xfrm>
          <a:prstGeom prst="rect">
            <a:avLst/>
          </a:prstGeom>
          <a:solidFill>
            <a:srgbClr val="10243E"/>
          </a:solidFill>
          <a:ln w="12700">
            <a:solidFill>
              <a:srgbClr val="10243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1078992" y="5029200"/>
            <a:ext cx="95554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2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备用讨论：SIRS 内点稳态的稳定性、Hopf 分岔的严格条件、Lorenz 返回映射模型的三条混沌性质。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02920" y="6419088"/>
            <a:ext cx="11155680" cy="0"/>
          </a:xfrm>
          <a:prstGeom prst="line">
            <a:avLst/>
          </a:prstGeom>
          <a:noFill/>
          <a:ln w="10160">
            <a:solidFill>
              <a:srgbClr val="D6DEE8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30352" y="6473952"/>
            <a:ext cx="9601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80" dirty="0">
                <a:solidFill>
                  <a:srgbClr val="61708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参考：教材 Ch.11-Ch.14；讲义与本地 MATLAB 图。</a:t>
            </a:r>
            <a:endParaRPr lang="en-US" sz="780" dirty="0"/>
          </a:p>
        </p:txBody>
      </p:sp>
      <p:sp>
        <p:nvSpPr>
          <p:cNvPr id="11" name="Text 9"/>
          <p:cNvSpPr/>
          <p:nvPr/>
        </p:nvSpPr>
        <p:spPr>
          <a:xfrm>
            <a:off x="11109960" y="6446520"/>
            <a:ext cx="502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18</a:t>
            </a:r>
            <a:endParaRPr lang="en-US" sz="9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9FC"/>
          </a:solidFill>
          <a:ln w="12700">
            <a:solidFill>
              <a:srgbClr val="F7F9F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10243E"/>
          </a:solidFill>
          <a:ln w="12700">
            <a:solidFill>
              <a:srgbClr val="10243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4360" y="274320"/>
            <a:ext cx="2103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226E7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REPORT ARC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76072" y="566928"/>
            <a:ext cx="10789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四个模型串起一条主线：长期行为如何由结构决定</a:t>
            </a:r>
            <a:endParaRPr lang="en-US" sz="2500" dirty="0"/>
          </a:p>
        </p:txBody>
      </p:sp>
      <p:sp>
        <p:nvSpPr>
          <p:cNvPr id="6" name="Shape 4"/>
          <p:cNvSpPr/>
          <p:nvPr/>
        </p:nvSpPr>
        <p:spPr>
          <a:xfrm>
            <a:off x="685800" y="1847088"/>
            <a:ext cx="2121408" cy="13716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1F5D8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32104" y="2011680"/>
            <a:ext cx="1783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1F5D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SIR / SIRS</a:t>
            </a:r>
            <a:endParaRPr lang="en-US" sz="1420" dirty="0"/>
          </a:p>
        </p:txBody>
      </p:sp>
      <p:sp>
        <p:nvSpPr>
          <p:cNvPr id="8" name="Text 6"/>
          <p:cNvSpPr/>
          <p:nvPr/>
        </p:nvSpPr>
        <p:spPr>
          <a:xfrm>
            <a:off x="832104" y="2395728"/>
            <a:ext cx="1783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阈值与稳态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2862072" y="2532888"/>
            <a:ext cx="429768" cy="0"/>
          </a:xfrm>
          <a:prstGeom prst="line">
            <a:avLst/>
          </a:prstGeom>
          <a:noFill/>
          <a:ln w="21590">
            <a:solidFill>
              <a:srgbClr val="D6DEE8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3401568" y="1847088"/>
            <a:ext cx="2121408" cy="13716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226E74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547872" y="2011680"/>
            <a:ext cx="1783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226E7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van der Pol / Hopf</a:t>
            </a:r>
            <a:endParaRPr lang="en-US" sz="1420" dirty="0"/>
          </a:p>
        </p:txBody>
      </p:sp>
      <p:sp>
        <p:nvSpPr>
          <p:cNvPr id="12" name="Text 10"/>
          <p:cNvSpPr/>
          <p:nvPr/>
        </p:nvSpPr>
        <p:spPr>
          <a:xfrm>
            <a:off x="3547872" y="2395728"/>
            <a:ext cx="1783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极限环与分岔</a:t>
            </a:r>
            <a:endParaRPr lang="en-US" sz="1220" dirty="0"/>
          </a:p>
        </p:txBody>
      </p:sp>
      <p:sp>
        <p:nvSpPr>
          <p:cNvPr id="13" name="Shape 11"/>
          <p:cNvSpPr/>
          <p:nvPr/>
        </p:nvSpPr>
        <p:spPr>
          <a:xfrm>
            <a:off x="5577840" y="2532888"/>
            <a:ext cx="420624" cy="0"/>
          </a:xfrm>
          <a:prstGeom prst="line">
            <a:avLst/>
          </a:prstGeom>
          <a:noFill/>
          <a:ln w="21590">
            <a:solidFill>
              <a:srgbClr val="D6DEE8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108192" y="1847088"/>
            <a:ext cx="2121408" cy="13716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2E6B4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254496" y="2011680"/>
            <a:ext cx="1783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2E6B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Kepler</a:t>
            </a:r>
            <a:endParaRPr lang="en-US" sz="1420" dirty="0"/>
          </a:p>
        </p:txBody>
      </p:sp>
      <p:sp>
        <p:nvSpPr>
          <p:cNvPr id="16" name="Text 14"/>
          <p:cNvSpPr/>
          <p:nvPr/>
        </p:nvSpPr>
        <p:spPr>
          <a:xfrm>
            <a:off x="6254496" y="2395728"/>
            <a:ext cx="1783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守恒量与轨道</a:t>
            </a:r>
            <a:endParaRPr lang="en-US" sz="1220" dirty="0"/>
          </a:p>
        </p:txBody>
      </p:sp>
      <p:sp>
        <p:nvSpPr>
          <p:cNvPr id="17" name="Shape 15"/>
          <p:cNvSpPr/>
          <p:nvPr/>
        </p:nvSpPr>
        <p:spPr>
          <a:xfrm>
            <a:off x="8284464" y="2532888"/>
            <a:ext cx="429768" cy="0"/>
          </a:xfrm>
          <a:prstGeom prst="line">
            <a:avLst/>
          </a:prstGeom>
          <a:noFill/>
          <a:ln w="21590">
            <a:solidFill>
              <a:srgbClr val="D6DEE8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8823960" y="1847088"/>
            <a:ext cx="2121408" cy="13716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C1842F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8970264" y="2011680"/>
            <a:ext cx="1783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20" b="1" dirty="0">
                <a:solidFill>
                  <a:srgbClr val="C1842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Lorenz</a:t>
            </a:r>
            <a:endParaRPr lang="en-US" sz="1420" dirty="0"/>
          </a:p>
        </p:txBody>
      </p:sp>
      <p:sp>
        <p:nvSpPr>
          <p:cNvPr id="20" name="Text 18"/>
          <p:cNvSpPr/>
          <p:nvPr/>
        </p:nvSpPr>
        <p:spPr>
          <a:xfrm>
            <a:off x="8970264" y="2395728"/>
            <a:ext cx="17830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吸引子与混沌</a:t>
            </a:r>
            <a:endParaRPr lang="en-US" sz="1220" dirty="0"/>
          </a:p>
        </p:txBody>
      </p:sp>
      <p:sp>
        <p:nvSpPr>
          <p:cNvPr id="21" name="Text 19"/>
          <p:cNvSpPr/>
          <p:nvPr/>
        </p:nvSpPr>
        <p:spPr>
          <a:xfrm>
            <a:off x="749808" y="3749040"/>
            <a:ext cx="5120640" cy="658368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汇报重点不是求出所有显式解，而是判断“会趋于哪里、是否振荡、何时变复杂”。</a:t>
            </a:r>
            <a:endParaRPr lang="en-US" sz="1700" dirty="0"/>
          </a:p>
        </p:txBody>
      </p:sp>
      <p:sp>
        <p:nvSpPr>
          <p:cNvPr id="22" name="Text 20"/>
          <p:cNvSpPr/>
          <p:nvPr/>
        </p:nvSpPr>
        <p:spPr>
          <a:xfrm>
            <a:off x="6355080" y="3584448"/>
            <a:ext cx="5074920" cy="15087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r>
              <a:rPr lang="en-US" sz="142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二维模型：相图、零增长线、不变量、Poincare-Bendixson 定理。</a:t>
            </a:r>
            <a:endParaRPr lang="en-US" sz="1420" dirty="0"/>
          </a:p>
          <a:p>
            <a:r>
              <a:rPr lang="en-US" sz="142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参数变化：平衡点稳定性改变，可能产生周期轨道。</a:t>
            </a:r>
            <a:endParaRPr lang="en-US" sz="1420" dirty="0"/>
          </a:p>
          <a:p>
            <a:r>
              <a:rPr lang="en-US" sz="142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三维模型：Lorenz 系统展示平面理论之外的敏感依赖。</a:t>
            </a:r>
            <a:endParaRPr lang="en-US" sz="1420" dirty="0"/>
          </a:p>
        </p:txBody>
      </p:sp>
      <p:sp>
        <p:nvSpPr>
          <p:cNvPr id="23" name="Shape 21"/>
          <p:cNvSpPr/>
          <p:nvPr/>
        </p:nvSpPr>
        <p:spPr>
          <a:xfrm>
            <a:off x="502920" y="6419088"/>
            <a:ext cx="11155680" cy="0"/>
          </a:xfrm>
          <a:prstGeom prst="line">
            <a:avLst/>
          </a:prstGeom>
          <a:noFill/>
          <a:ln w="10160">
            <a:solidFill>
              <a:srgbClr val="D6DEE8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530352" y="6473952"/>
            <a:ext cx="9601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80" dirty="0">
                <a:solidFill>
                  <a:srgbClr val="61708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参考：讲义第 1 节；教材目录 Ch.11-Ch.14。</a:t>
            </a:r>
            <a:endParaRPr lang="en-US" sz="780" dirty="0"/>
          </a:p>
        </p:txBody>
      </p:sp>
      <p:sp>
        <p:nvSpPr>
          <p:cNvPr id="25" name="Text 23"/>
          <p:cNvSpPr/>
          <p:nvPr/>
        </p:nvSpPr>
        <p:spPr>
          <a:xfrm>
            <a:off x="11109960" y="6446520"/>
            <a:ext cx="502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9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9FC"/>
          </a:solidFill>
          <a:ln w="12700">
            <a:solidFill>
              <a:srgbClr val="F7F9F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10243E"/>
          </a:solidFill>
          <a:ln w="12700">
            <a:solidFill>
              <a:srgbClr val="10243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4360" y="274320"/>
            <a:ext cx="2103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226E7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METHODS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76072" y="566928"/>
            <a:ext cx="10789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分析工具先定好，后面的例子才不会散</a:t>
            </a:r>
            <a:endParaRPr lang="en-US" sz="2500" dirty="0"/>
          </a:p>
        </p:txBody>
      </p:sp>
      <p:sp>
        <p:nvSpPr>
          <p:cNvPr id="6" name="Shape 4"/>
          <p:cNvSpPr/>
          <p:nvPr/>
        </p:nvSpPr>
        <p:spPr>
          <a:xfrm>
            <a:off x="749808" y="1627632"/>
            <a:ext cx="2880360" cy="1325880"/>
          </a:xfrm>
          <a:prstGeom prst="roundRect">
            <a:avLst>
              <a:gd name="adj" fmla="val 4138"/>
            </a:avLst>
          </a:prstGeom>
          <a:solidFill>
            <a:srgbClr val="FFFFFF"/>
          </a:solidFill>
          <a:ln w="12700">
            <a:solidFill>
              <a:srgbClr val="D7E2E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749808" y="1627632"/>
            <a:ext cx="109728" cy="1325880"/>
          </a:xfrm>
          <a:prstGeom prst="rect">
            <a:avLst/>
          </a:prstGeom>
          <a:solidFill>
            <a:srgbClr val="1F5D8C"/>
          </a:solidFill>
          <a:ln w="12700">
            <a:solidFill>
              <a:srgbClr val="1F5D8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78408" y="1828800"/>
            <a:ext cx="2331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80" b="1" dirty="0">
                <a:solidFill>
                  <a:srgbClr val="1F5D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零增长线 / 相图</a:t>
            </a:r>
            <a:endParaRPr lang="en-US" sz="1480" dirty="0"/>
          </a:p>
        </p:txBody>
      </p:sp>
      <p:sp>
        <p:nvSpPr>
          <p:cNvPr id="9" name="Text 7"/>
          <p:cNvSpPr/>
          <p:nvPr/>
        </p:nvSpPr>
        <p:spPr>
          <a:xfrm>
            <a:off x="978408" y="2249424"/>
            <a:ext cx="2331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先看方向场，把状态空间分成可读区域。</a:t>
            </a:r>
            <a:endParaRPr lang="en-US" sz="1220" dirty="0"/>
          </a:p>
        </p:txBody>
      </p:sp>
      <p:sp>
        <p:nvSpPr>
          <p:cNvPr id="10" name="Shape 8"/>
          <p:cNvSpPr/>
          <p:nvPr/>
        </p:nvSpPr>
        <p:spPr>
          <a:xfrm>
            <a:off x="4453128" y="1627632"/>
            <a:ext cx="2880360" cy="1325880"/>
          </a:xfrm>
          <a:prstGeom prst="roundRect">
            <a:avLst>
              <a:gd name="adj" fmla="val 4138"/>
            </a:avLst>
          </a:prstGeom>
          <a:solidFill>
            <a:srgbClr val="FFFFFF"/>
          </a:solidFill>
          <a:ln w="12700">
            <a:solidFill>
              <a:srgbClr val="D7E2EA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453128" y="1627632"/>
            <a:ext cx="109728" cy="1325880"/>
          </a:xfrm>
          <a:prstGeom prst="rect">
            <a:avLst/>
          </a:prstGeom>
          <a:solidFill>
            <a:srgbClr val="2E6B4F"/>
          </a:solidFill>
          <a:ln w="12700">
            <a:solidFill>
              <a:srgbClr val="2E6B4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681728" y="1828800"/>
            <a:ext cx="2331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80" b="1" dirty="0">
                <a:solidFill>
                  <a:srgbClr val="2E6B4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不变量 / 能量</a:t>
            </a:r>
            <a:endParaRPr lang="en-US" sz="1480" dirty="0"/>
          </a:p>
        </p:txBody>
      </p:sp>
      <p:sp>
        <p:nvSpPr>
          <p:cNvPr id="13" name="Text 11"/>
          <p:cNvSpPr/>
          <p:nvPr/>
        </p:nvSpPr>
        <p:spPr>
          <a:xfrm>
            <a:off x="4681728" y="2249424"/>
            <a:ext cx="2331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沿解保持常数或单调，约束轨道形状。</a:t>
            </a:r>
            <a:endParaRPr lang="en-US" sz="1220" dirty="0"/>
          </a:p>
        </p:txBody>
      </p:sp>
      <p:sp>
        <p:nvSpPr>
          <p:cNvPr id="14" name="Shape 12"/>
          <p:cNvSpPr/>
          <p:nvPr/>
        </p:nvSpPr>
        <p:spPr>
          <a:xfrm>
            <a:off x="8156448" y="1627632"/>
            <a:ext cx="2880360" cy="1325880"/>
          </a:xfrm>
          <a:prstGeom prst="roundRect">
            <a:avLst>
              <a:gd name="adj" fmla="val 4138"/>
            </a:avLst>
          </a:prstGeom>
          <a:solidFill>
            <a:srgbClr val="FFFFFF"/>
          </a:solidFill>
          <a:ln w="12700">
            <a:solidFill>
              <a:srgbClr val="D7E2EA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8156448" y="1627632"/>
            <a:ext cx="109728" cy="1325880"/>
          </a:xfrm>
          <a:prstGeom prst="rect">
            <a:avLst/>
          </a:prstGeom>
          <a:solidFill>
            <a:srgbClr val="226E74"/>
          </a:solidFill>
          <a:ln w="12700">
            <a:solidFill>
              <a:srgbClr val="226E74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385048" y="1828800"/>
            <a:ext cx="2331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80" b="1" dirty="0">
                <a:solidFill>
                  <a:srgbClr val="226E7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线性化</a:t>
            </a:r>
            <a:endParaRPr lang="en-US" sz="1480" dirty="0"/>
          </a:p>
        </p:txBody>
      </p:sp>
      <p:sp>
        <p:nvSpPr>
          <p:cNvPr id="17" name="Text 15"/>
          <p:cNvSpPr/>
          <p:nvPr/>
        </p:nvSpPr>
        <p:spPr>
          <a:xfrm>
            <a:off x="8385048" y="2249424"/>
            <a:ext cx="2331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用特征值判断平衡点附近的局部稳定性。</a:t>
            </a:r>
            <a:endParaRPr lang="en-US" sz="1220" dirty="0"/>
          </a:p>
        </p:txBody>
      </p:sp>
      <p:sp>
        <p:nvSpPr>
          <p:cNvPr id="18" name="Shape 16"/>
          <p:cNvSpPr/>
          <p:nvPr/>
        </p:nvSpPr>
        <p:spPr>
          <a:xfrm>
            <a:off x="2578608" y="3767328"/>
            <a:ext cx="2880360" cy="1325880"/>
          </a:xfrm>
          <a:prstGeom prst="roundRect">
            <a:avLst>
              <a:gd name="adj" fmla="val 4138"/>
            </a:avLst>
          </a:prstGeom>
          <a:solidFill>
            <a:srgbClr val="FFFFFF"/>
          </a:solidFill>
          <a:ln w="12700">
            <a:solidFill>
              <a:srgbClr val="D7E2EA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2578608" y="3767328"/>
            <a:ext cx="109728" cy="1325880"/>
          </a:xfrm>
          <a:prstGeom prst="rect">
            <a:avLst/>
          </a:prstGeom>
          <a:solidFill>
            <a:srgbClr val="C1842F"/>
          </a:solidFill>
          <a:ln w="12700">
            <a:solidFill>
              <a:srgbClr val="C1842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2807208" y="3968496"/>
            <a:ext cx="2331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80" b="1" dirty="0">
                <a:solidFill>
                  <a:srgbClr val="C1842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Poincare 映射</a:t>
            </a:r>
            <a:endParaRPr lang="en-US" sz="1480" dirty="0"/>
          </a:p>
        </p:txBody>
      </p:sp>
      <p:sp>
        <p:nvSpPr>
          <p:cNvPr id="21" name="Text 19"/>
          <p:cNvSpPr/>
          <p:nvPr/>
        </p:nvSpPr>
        <p:spPr>
          <a:xfrm>
            <a:off x="2807208" y="4389120"/>
            <a:ext cx="2331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把连续流的周期/回归问题降为离散迭代。</a:t>
            </a:r>
            <a:endParaRPr lang="en-US" sz="1220" dirty="0"/>
          </a:p>
        </p:txBody>
      </p:sp>
      <p:sp>
        <p:nvSpPr>
          <p:cNvPr id="22" name="Shape 20"/>
          <p:cNvSpPr/>
          <p:nvPr/>
        </p:nvSpPr>
        <p:spPr>
          <a:xfrm>
            <a:off x="6327648" y="3767328"/>
            <a:ext cx="2880360" cy="1325880"/>
          </a:xfrm>
          <a:prstGeom prst="roundRect">
            <a:avLst>
              <a:gd name="adj" fmla="val 4138"/>
            </a:avLst>
          </a:prstGeom>
          <a:solidFill>
            <a:srgbClr val="FFFFFF"/>
          </a:solidFill>
          <a:ln w="12700">
            <a:solidFill>
              <a:srgbClr val="D7E2EA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6327648" y="3767328"/>
            <a:ext cx="109728" cy="1325880"/>
          </a:xfrm>
          <a:prstGeom prst="rect">
            <a:avLst/>
          </a:prstGeom>
          <a:solidFill>
            <a:srgbClr val="A94B4B"/>
          </a:solidFill>
          <a:ln w="12700">
            <a:solidFill>
              <a:srgbClr val="A94B4B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556248" y="3968496"/>
            <a:ext cx="2331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80" b="1" dirty="0">
                <a:solidFill>
                  <a:srgbClr val="A94B4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参数分岔</a:t>
            </a:r>
            <a:endParaRPr lang="en-US" sz="1480" dirty="0"/>
          </a:p>
        </p:txBody>
      </p:sp>
      <p:sp>
        <p:nvSpPr>
          <p:cNvPr id="25" name="Text 23"/>
          <p:cNvSpPr/>
          <p:nvPr/>
        </p:nvSpPr>
        <p:spPr>
          <a:xfrm>
            <a:off x="6556248" y="4389120"/>
            <a:ext cx="23317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追踪稳定性随参数改变时的结构突变。</a:t>
            </a:r>
            <a:endParaRPr lang="en-US" sz="1220" dirty="0"/>
          </a:p>
        </p:txBody>
      </p:sp>
      <p:sp>
        <p:nvSpPr>
          <p:cNvPr id="26" name="Shape 24"/>
          <p:cNvSpPr/>
          <p:nvPr/>
        </p:nvSpPr>
        <p:spPr>
          <a:xfrm>
            <a:off x="502920" y="6419088"/>
            <a:ext cx="11155680" cy="0"/>
          </a:xfrm>
          <a:prstGeom prst="line">
            <a:avLst/>
          </a:prstGeom>
          <a:noFill/>
          <a:ln w="10160">
            <a:solidFill>
              <a:srgbClr val="D6DEE8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530352" y="6473952"/>
            <a:ext cx="9601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80" dirty="0">
                <a:solidFill>
                  <a:srgbClr val="61708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参考：教材 Ch.9-Ch.10 相关方法；讲义第 1 节。</a:t>
            </a:r>
            <a:endParaRPr lang="en-US" sz="780" dirty="0"/>
          </a:p>
        </p:txBody>
      </p:sp>
      <p:sp>
        <p:nvSpPr>
          <p:cNvPr id="28" name="Text 26"/>
          <p:cNvSpPr/>
          <p:nvPr/>
        </p:nvSpPr>
        <p:spPr>
          <a:xfrm>
            <a:off x="11109960" y="6446520"/>
            <a:ext cx="502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9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9FC"/>
          </a:solidFill>
          <a:ln w="12700">
            <a:solidFill>
              <a:srgbClr val="F7F9F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10243E"/>
          </a:solidFill>
          <a:ln w="12700">
            <a:solidFill>
              <a:srgbClr val="10243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4360" y="274320"/>
            <a:ext cx="2103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226E7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SIR MODEL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76072" y="566928"/>
            <a:ext cx="10789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感染人数先升后降，关键由阈值 S = ν/β 决定</a:t>
            </a:r>
            <a:endParaRPr lang="en-US" sz="2500" dirty="0"/>
          </a:p>
        </p:txBody>
      </p:sp>
      <p:pic>
        <p:nvPicPr>
          <p:cNvPr id="6" name="Image 0" descr="D:\[0A]课程资料\大2下学期\【微分方程】范晨捷\兴趣小组汇报\figures\sir_phase_v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5080" y="1417320"/>
            <a:ext cx="4892040" cy="3090672"/>
          </a:xfrm>
          <a:prstGeom prst="rect">
            <a:avLst/>
          </a:prstGeom>
        </p:spPr>
      </p:pic>
      <p:pic>
        <p:nvPicPr>
          <p:cNvPr id="7" name="Image 1" descr="D:\[0A]课程资料\大2下学期\【微分方程】范晨捷\兴趣小组汇报\figures\sir_threshold_cases_v2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" y="4224528"/>
            <a:ext cx="5257800" cy="137160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749808" y="1353312"/>
            <a:ext cx="1005840" cy="237744"/>
          </a:xfrm>
          <a:prstGeom prst="rect">
            <a:avLst/>
          </a:prstGeom>
          <a:solidFill>
            <a:srgbClr val="1F5D8C">
              <a:alpha val="94000"/>
            </a:srgbClr>
          </a:solidFill>
          <a:ln w="12700">
            <a:solidFill>
              <a:srgbClr val="1F5D8C">
                <a:alpha val="0"/>
              </a:srgbClr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822960" y="1394460"/>
            <a:ext cx="859536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核心方程</a:t>
            </a:r>
            <a:endParaRPr lang="en-US" sz="820" dirty="0"/>
          </a:p>
        </p:txBody>
      </p:sp>
      <p:sp>
        <p:nvSpPr>
          <p:cNvPr id="10" name="Text 6"/>
          <p:cNvSpPr/>
          <p:nvPr/>
        </p:nvSpPr>
        <p:spPr>
          <a:xfrm>
            <a:off x="749808" y="1755648"/>
            <a:ext cx="5029200" cy="301752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10243E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S′ = -βSI,    I′ = βSI - νI,    R′ = νI</a:t>
            </a:r>
            <a:endParaRPr lang="en-US" sz="1400" dirty="0"/>
          </a:p>
        </p:txBody>
      </p:sp>
      <p:sp>
        <p:nvSpPr>
          <p:cNvPr id="11" name="Text 7"/>
          <p:cNvSpPr/>
          <p:nvPr/>
        </p:nvSpPr>
        <p:spPr>
          <a:xfrm>
            <a:off x="749808" y="2212848"/>
            <a:ext cx="5074920" cy="36576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226E74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I′ = I(βS - ν)  →  S = ν/β 是感染增长阈值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749808" y="2779776"/>
            <a:ext cx="4983480" cy="11887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r>
              <a:rPr lang="en-US" sz="135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S(t) 单调下降，I(t) 的峰值出现在 S = ν/β。</a:t>
            </a:r>
            <a:endParaRPr lang="en-US" sz="1350" dirty="0"/>
          </a:p>
          <a:p>
            <a:r>
              <a:rPr lang="en-US" sz="135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第一积分 H(S,I)=I+S-(ν/β)logS 限定相轨线。</a:t>
            </a:r>
            <a:endParaRPr lang="en-US" sz="1350" dirty="0"/>
          </a:p>
          <a:p>
            <a:r>
              <a:rPr lang="en-US" sz="135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模型给出的不是精确预测，而是“是否会暴发、何时见峰”的结构判断。</a:t>
            </a:r>
            <a:endParaRPr lang="en-US" sz="1350" dirty="0"/>
          </a:p>
        </p:txBody>
      </p:sp>
      <p:sp>
        <p:nvSpPr>
          <p:cNvPr id="13" name="Shape 9"/>
          <p:cNvSpPr/>
          <p:nvPr/>
        </p:nvSpPr>
        <p:spPr>
          <a:xfrm>
            <a:off x="502920" y="6419088"/>
            <a:ext cx="11155680" cy="0"/>
          </a:xfrm>
          <a:prstGeom prst="line">
            <a:avLst/>
          </a:prstGeom>
          <a:noFill/>
          <a:ln w="10160">
            <a:solidFill>
              <a:srgbClr val="D6DEE8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530352" y="6473952"/>
            <a:ext cx="9601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80" dirty="0">
                <a:solidFill>
                  <a:srgbClr val="61708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参考：讲义 §2.1-2.3；教材 Ch.11.1 Infectious Diseases。</a:t>
            </a:r>
            <a:endParaRPr lang="en-US" sz="780" dirty="0"/>
          </a:p>
        </p:txBody>
      </p:sp>
      <p:sp>
        <p:nvSpPr>
          <p:cNvPr id="15" name="Text 11"/>
          <p:cNvSpPr/>
          <p:nvPr/>
        </p:nvSpPr>
        <p:spPr>
          <a:xfrm>
            <a:off x="11109960" y="6446520"/>
            <a:ext cx="502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04</a:t>
            </a:r>
            <a:endParaRPr lang="en-US" sz="9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9FC"/>
          </a:solidFill>
          <a:ln w="12700">
            <a:solidFill>
              <a:srgbClr val="F7F9F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10243E"/>
          </a:solidFill>
          <a:ln w="12700">
            <a:solidFill>
              <a:srgbClr val="10243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4360" y="274320"/>
            <a:ext cx="2103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226E7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SIRS MODEL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76072" y="566928"/>
            <a:ext cx="10789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免疫会消退时，疾病可能从一次暴发变成地方性稳态</a:t>
            </a:r>
            <a:endParaRPr lang="en-US" sz="2500" dirty="0"/>
          </a:p>
        </p:txBody>
      </p:sp>
      <p:pic>
        <p:nvPicPr>
          <p:cNvPr id="6" name="Image 0" descr="D:\[0A]课程资料\大2下学期\【微分方程】范晨捷\兴趣小组汇报\figures\sirs_phase_v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6520" y="1408176"/>
            <a:ext cx="4754880" cy="3310128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749808" y="1371600"/>
            <a:ext cx="1417320" cy="237744"/>
          </a:xfrm>
          <a:prstGeom prst="rect">
            <a:avLst/>
          </a:prstGeom>
          <a:solidFill>
            <a:srgbClr val="2E6B4F">
              <a:alpha val="94000"/>
            </a:srgbClr>
          </a:solidFill>
          <a:ln w="12700">
            <a:solidFill>
              <a:srgbClr val="2E6B4F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22960" y="1412748"/>
            <a:ext cx="1271016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 SIR 到 SIRS</a:t>
            </a:r>
            <a:endParaRPr lang="en-US" sz="820" dirty="0"/>
          </a:p>
        </p:txBody>
      </p:sp>
      <p:sp>
        <p:nvSpPr>
          <p:cNvPr id="9" name="Text 6"/>
          <p:cNvSpPr/>
          <p:nvPr/>
        </p:nvSpPr>
        <p:spPr>
          <a:xfrm>
            <a:off x="749808" y="1737360"/>
            <a:ext cx="5440680" cy="36576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10243E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S′ = -βSI + μR,    I′ = βSI - νI,    R′ = νI - μR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777240" y="2487168"/>
            <a:ext cx="5074920" cy="475488"/>
          </a:xfrm>
          <a:prstGeom prst="rect">
            <a:avLst/>
          </a:prstGeom>
          <a:solidFill>
            <a:srgbClr val="10243E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32688" y="2606040"/>
            <a:ext cx="1234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情形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2249424" y="2606040"/>
            <a:ext cx="3246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长期含义</a:t>
            </a:r>
            <a:endParaRPr lang="en-US" sz="1150" dirty="0"/>
          </a:p>
        </p:txBody>
      </p:sp>
      <p:sp>
        <p:nvSpPr>
          <p:cNvPr id="13" name="Shape 10"/>
          <p:cNvSpPr/>
          <p:nvPr/>
        </p:nvSpPr>
        <p:spPr>
          <a:xfrm>
            <a:off x="777240" y="2990088"/>
            <a:ext cx="5074920" cy="475488"/>
          </a:xfrm>
          <a:prstGeom prst="rect">
            <a:avLst/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32688" y="3108960"/>
            <a:ext cx="1234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τ &lt; ν/β</a:t>
            </a:r>
            <a:endParaRPr lang="en-US" sz="1150" dirty="0"/>
          </a:p>
        </p:txBody>
      </p:sp>
      <p:sp>
        <p:nvSpPr>
          <p:cNvPr id="15" name="Text 12"/>
          <p:cNvSpPr/>
          <p:nvPr/>
        </p:nvSpPr>
        <p:spPr>
          <a:xfrm>
            <a:off x="2249424" y="3108960"/>
            <a:ext cx="3246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无病平衡稳定，感染难以维持</a:t>
            </a:r>
            <a:endParaRPr lang="en-US" sz="1150" dirty="0"/>
          </a:p>
        </p:txBody>
      </p:sp>
      <p:sp>
        <p:nvSpPr>
          <p:cNvPr id="16" name="Shape 13"/>
          <p:cNvSpPr/>
          <p:nvPr/>
        </p:nvSpPr>
        <p:spPr>
          <a:xfrm>
            <a:off x="777240" y="3493008"/>
            <a:ext cx="5074920" cy="475488"/>
          </a:xfrm>
          <a:prstGeom prst="rect">
            <a:avLst/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932688" y="3611880"/>
            <a:ext cx="12344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τ &gt; ν/β</a:t>
            </a:r>
            <a:endParaRPr lang="en-US" sz="1150" dirty="0"/>
          </a:p>
        </p:txBody>
      </p:sp>
      <p:sp>
        <p:nvSpPr>
          <p:cNvPr id="18" name="Text 15"/>
          <p:cNvSpPr/>
          <p:nvPr/>
        </p:nvSpPr>
        <p:spPr>
          <a:xfrm>
            <a:off x="2249424" y="3611880"/>
            <a:ext cx="3246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出现内点平衡，感染比例趋于稳态</a:t>
            </a:r>
            <a:endParaRPr lang="en-US" sz="1150" dirty="0"/>
          </a:p>
        </p:txBody>
      </p:sp>
      <p:sp>
        <p:nvSpPr>
          <p:cNvPr id="19" name="Text 16"/>
          <p:cNvSpPr/>
          <p:nvPr/>
        </p:nvSpPr>
        <p:spPr>
          <a:xfrm>
            <a:off x="804672" y="4224528"/>
            <a:ext cx="5074920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r>
              <a:rPr lang="en-US" sz="135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SIRS 的三角区域正不变，解不会跑出可行人口区域。</a:t>
            </a:r>
            <a:endParaRPr lang="en-US" sz="1350" dirty="0"/>
          </a:p>
          <a:p>
            <a:r>
              <a:rPr lang="en-US" sz="135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阈值仍是 ν/β，但结论从“感染归零”变成“是否形成内点稳态”。</a:t>
            </a:r>
            <a:endParaRPr lang="en-US" sz="1350" dirty="0"/>
          </a:p>
        </p:txBody>
      </p:sp>
      <p:sp>
        <p:nvSpPr>
          <p:cNvPr id="20" name="Shape 17"/>
          <p:cNvSpPr/>
          <p:nvPr/>
        </p:nvSpPr>
        <p:spPr>
          <a:xfrm>
            <a:off x="502920" y="6419088"/>
            <a:ext cx="11155680" cy="0"/>
          </a:xfrm>
          <a:prstGeom prst="line">
            <a:avLst/>
          </a:prstGeom>
          <a:noFill/>
          <a:ln w="10160">
            <a:solidFill>
              <a:srgbClr val="D6DEE8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530352" y="6473952"/>
            <a:ext cx="9601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80" dirty="0">
                <a:solidFill>
                  <a:srgbClr val="61708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参考：讲义 §2.4-2.5；教材 Ch.11.1。</a:t>
            </a:r>
            <a:endParaRPr lang="en-US" sz="780" dirty="0"/>
          </a:p>
        </p:txBody>
      </p:sp>
      <p:sp>
        <p:nvSpPr>
          <p:cNvPr id="22" name="Text 19"/>
          <p:cNvSpPr/>
          <p:nvPr/>
        </p:nvSpPr>
        <p:spPr>
          <a:xfrm>
            <a:off x="11109960" y="6446520"/>
            <a:ext cx="502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05</a:t>
            </a:r>
            <a:endParaRPr lang="en-US" sz="9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9FC"/>
          </a:solidFill>
          <a:ln w="12700">
            <a:solidFill>
              <a:srgbClr val="F7F9F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10243E"/>
          </a:solidFill>
          <a:ln w="12700">
            <a:solidFill>
              <a:srgbClr val="10243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4360" y="274320"/>
            <a:ext cx="2103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226E7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FROM PHASE PLANE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76072" y="566928"/>
            <a:ext cx="10789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平面系统的下一步问题：闭轨道什么时候存在、什么时候稳定</a:t>
            </a:r>
            <a:endParaRPr lang="en-US" sz="2500" dirty="0"/>
          </a:p>
        </p:txBody>
      </p:sp>
      <p:pic>
        <p:nvPicPr>
          <p:cNvPr id="6" name="Image 0" descr="D:\[0A]课程资料\大2下学期\【微分方程】范晨捷\兴趣小组汇报\figures\vdp_nullclines_v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0" y="1298448"/>
            <a:ext cx="4407408" cy="324612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822960" y="1481328"/>
            <a:ext cx="420624" cy="420624"/>
          </a:xfrm>
          <a:prstGeom prst="ellipse">
            <a:avLst/>
          </a:prstGeom>
          <a:solidFill>
            <a:srgbClr val="1F5D8C"/>
          </a:solidFill>
          <a:ln w="12700">
            <a:solidFill>
              <a:srgbClr val="1F5D8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50976" y="1581912"/>
            <a:ext cx="164592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1481328" y="1463040"/>
            <a:ext cx="914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局部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2331720" y="1463040"/>
            <a:ext cx="3291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dirty="0">
                <a:solidFill>
                  <a:srgbClr val="61708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线性化看平衡点类型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1033272" y="1901952"/>
            <a:ext cx="0" cy="402336"/>
          </a:xfrm>
          <a:prstGeom prst="line">
            <a:avLst/>
          </a:prstGeom>
          <a:noFill/>
          <a:ln w="19050">
            <a:solidFill>
              <a:srgbClr val="D6DEE8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822960" y="2395728"/>
            <a:ext cx="420624" cy="420624"/>
          </a:xfrm>
          <a:prstGeom prst="ellipse">
            <a:avLst/>
          </a:prstGeom>
          <a:solidFill>
            <a:srgbClr val="1F5D8C"/>
          </a:solidFill>
          <a:ln w="12700">
            <a:solidFill>
              <a:srgbClr val="1F5D8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50976" y="2496312"/>
            <a:ext cx="164592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1481328" y="2377440"/>
            <a:ext cx="914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全局</a:t>
            </a:r>
            <a:endParaRPr lang="en-US" sz="1450" dirty="0"/>
          </a:p>
        </p:txBody>
      </p:sp>
      <p:sp>
        <p:nvSpPr>
          <p:cNvPr id="15" name="Text 12"/>
          <p:cNvSpPr/>
          <p:nvPr/>
        </p:nvSpPr>
        <p:spPr>
          <a:xfrm>
            <a:off x="2331720" y="2377440"/>
            <a:ext cx="3291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dirty="0">
                <a:solidFill>
                  <a:srgbClr val="61708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不变量和闭区域限制轨道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1033272" y="2816352"/>
            <a:ext cx="0" cy="402336"/>
          </a:xfrm>
          <a:prstGeom prst="line">
            <a:avLst/>
          </a:prstGeom>
          <a:noFill/>
          <a:ln w="19050">
            <a:solidFill>
              <a:srgbClr val="D6DEE8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822960" y="3310128"/>
            <a:ext cx="420624" cy="420624"/>
          </a:xfrm>
          <a:prstGeom prst="ellipse">
            <a:avLst/>
          </a:prstGeom>
          <a:solidFill>
            <a:srgbClr val="226E74"/>
          </a:solidFill>
          <a:ln w="12700">
            <a:solidFill>
              <a:srgbClr val="226E74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950976" y="3410712"/>
            <a:ext cx="164592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1481328" y="3291840"/>
            <a:ext cx="914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周期</a:t>
            </a:r>
            <a:endParaRPr lang="en-US" sz="1450" dirty="0"/>
          </a:p>
        </p:txBody>
      </p:sp>
      <p:sp>
        <p:nvSpPr>
          <p:cNvPr id="20" name="Text 17"/>
          <p:cNvSpPr/>
          <p:nvPr/>
        </p:nvSpPr>
        <p:spPr>
          <a:xfrm>
            <a:off x="2331720" y="3291840"/>
            <a:ext cx="3291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dirty="0">
                <a:solidFill>
                  <a:srgbClr val="61708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Poincare 映射把闭轨道变成不动点</a:t>
            </a:r>
            <a:endParaRPr lang="en-US" sz="1300" dirty="0"/>
          </a:p>
        </p:txBody>
      </p:sp>
      <p:sp>
        <p:nvSpPr>
          <p:cNvPr id="21" name="Shape 18"/>
          <p:cNvSpPr/>
          <p:nvPr/>
        </p:nvSpPr>
        <p:spPr>
          <a:xfrm>
            <a:off x="1033272" y="3730752"/>
            <a:ext cx="0" cy="402336"/>
          </a:xfrm>
          <a:prstGeom prst="line">
            <a:avLst/>
          </a:prstGeom>
          <a:noFill/>
          <a:ln w="19050">
            <a:solidFill>
              <a:srgbClr val="D6DEE8"/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822960" y="4224528"/>
            <a:ext cx="420624" cy="420624"/>
          </a:xfrm>
          <a:prstGeom prst="ellipse">
            <a:avLst/>
          </a:prstGeom>
          <a:solidFill>
            <a:srgbClr val="226E74"/>
          </a:solidFill>
          <a:ln w="12700">
            <a:solidFill>
              <a:srgbClr val="226E74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950976" y="4325112"/>
            <a:ext cx="164592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4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481328" y="4206240"/>
            <a:ext cx="914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5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分岔</a:t>
            </a:r>
            <a:endParaRPr lang="en-US" sz="1450" dirty="0"/>
          </a:p>
        </p:txBody>
      </p:sp>
      <p:sp>
        <p:nvSpPr>
          <p:cNvPr id="25" name="Text 22"/>
          <p:cNvSpPr/>
          <p:nvPr/>
        </p:nvSpPr>
        <p:spPr>
          <a:xfrm>
            <a:off x="2331720" y="4206240"/>
            <a:ext cx="3291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dirty="0">
                <a:solidFill>
                  <a:srgbClr val="61708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参数穿过临界值时结构改变</a:t>
            </a:r>
            <a:endParaRPr lang="en-US" sz="1300" dirty="0"/>
          </a:p>
        </p:txBody>
      </p:sp>
      <p:sp>
        <p:nvSpPr>
          <p:cNvPr id="26" name="Shape 23"/>
          <p:cNvSpPr/>
          <p:nvPr/>
        </p:nvSpPr>
        <p:spPr>
          <a:xfrm>
            <a:off x="502920" y="6419088"/>
            <a:ext cx="11155680" cy="0"/>
          </a:xfrm>
          <a:prstGeom prst="line">
            <a:avLst/>
          </a:prstGeom>
          <a:noFill/>
          <a:ln w="10160">
            <a:solidFill>
              <a:srgbClr val="D6DEE8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530352" y="6473952"/>
            <a:ext cx="9601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80" dirty="0">
                <a:solidFill>
                  <a:srgbClr val="61708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参考：教材 Ch.10 Poincare map 与 Poincare-Bendixson；讲义 §3.4。</a:t>
            </a:r>
            <a:endParaRPr lang="en-US" sz="780" dirty="0"/>
          </a:p>
        </p:txBody>
      </p:sp>
      <p:sp>
        <p:nvSpPr>
          <p:cNvPr id="28" name="Text 25"/>
          <p:cNvSpPr/>
          <p:nvPr/>
        </p:nvSpPr>
        <p:spPr>
          <a:xfrm>
            <a:off x="11109960" y="6446520"/>
            <a:ext cx="502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06</a:t>
            </a:r>
            <a:endParaRPr lang="en-US" sz="9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9FC"/>
          </a:solidFill>
          <a:ln w="12700">
            <a:solidFill>
              <a:srgbClr val="F7F9F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10243E"/>
          </a:solidFill>
          <a:ln w="12700">
            <a:solidFill>
              <a:srgbClr val="10243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4360" y="274320"/>
            <a:ext cx="2103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226E7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VAN DER POL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76072" y="566928"/>
            <a:ext cx="10789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能量在内侧被注入、外侧被耗散，于是形成稳定极限环</a:t>
            </a:r>
            <a:endParaRPr lang="en-US" sz="2500" dirty="0"/>
          </a:p>
        </p:txBody>
      </p:sp>
      <p:pic>
        <p:nvPicPr>
          <p:cNvPr id="6" name="Image 0" descr="D:\[0A]课程资料\大2下学期\【微分方程】范晨捷\兴趣小组汇报\figures\vdp_limit_cycle_v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9632" y="1298448"/>
            <a:ext cx="5074920" cy="3246120"/>
          </a:xfrm>
          <a:prstGeom prst="rect">
            <a:avLst/>
          </a:prstGeom>
        </p:spPr>
      </p:pic>
      <p:pic>
        <p:nvPicPr>
          <p:cNvPr id="7" name="Image 1" descr="D:\[0A]课程资料\大2下学期\【微分方程】范晨捷\兴趣小组汇报\figures\vdp_energy_balance_v2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" y="4407408"/>
            <a:ext cx="5074920" cy="1115568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768096" y="1325880"/>
            <a:ext cx="1188720" cy="237744"/>
          </a:xfrm>
          <a:prstGeom prst="rect">
            <a:avLst/>
          </a:prstGeom>
          <a:solidFill>
            <a:srgbClr val="226E74">
              <a:alpha val="94000"/>
            </a:srgbClr>
          </a:solidFill>
          <a:ln w="12700">
            <a:solidFill>
              <a:srgbClr val="226E74">
                <a:alpha val="0"/>
              </a:srgbClr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841248" y="1367028"/>
            <a:ext cx="1042416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Lienard 形式</a:t>
            </a:r>
            <a:endParaRPr lang="en-US" sz="820" dirty="0"/>
          </a:p>
        </p:txBody>
      </p:sp>
      <p:sp>
        <p:nvSpPr>
          <p:cNvPr id="10" name="Text 6"/>
          <p:cNvSpPr/>
          <p:nvPr/>
        </p:nvSpPr>
        <p:spPr>
          <a:xfrm>
            <a:off x="768096" y="1719072"/>
            <a:ext cx="4892040" cy="301752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10243E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x′ = y - x³ + x,       y′ = -x</a:t>
            </a:r>
            <a:endParaRPr lang="en-US" sz="1400" dirty="0"/>
          </a:p>
        </p:txBody>
      </p:sp>
      <p:sp>
        <p:nvSpPr>
          <p:cNvPr id="11" name="Text 7"/>
          <p:cNvSpPr/>
          <p:nvPr/>
        </p:nvSpPr>
        <p:spPr>
          <a:xfrm>
            <a:off x="768096" y="2176272"/>
            <a:ext cx="4892040" cy="329184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2E6B4F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W = (x²+y²)/2,       W′ = x²(1-x²)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768096" y="2788920"/>
            <a:ext cx="4846320" cy="11430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r>
              <a:rPr lang="en-US" sz="137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|x|&lt;1 时 W′&gt;0，轨道被推出。</a:t>
            </a:r>
            <a:endParaRPr lang="en-US" sz="1370" dirty="0"/>
          </a:p>
          <a:p>
            <a:r>
              <a:rPr lang="en-US" sz="137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|x|&gt;1 时 W′&lt;0，轨道被拉回。</a:t>
            </a:r>
            <a:endParaRPr lang="en-US" sz="1370" dirty="0"/>
          </a:p>
          <a:p>
            <a:r>
              <a:rPr lang="en-US" sz="137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内推外拉共同给出一个吸引的闭轨道。</a:t>
            </a:r>
            <a:endParaRPr lang="en-US" sz="1370" dirty="0"/>
          </a:p>
        </p:txBody>
      </p:sp>
      <p:sp>
        <p:nvSpPr>
          <p:cNvPr id="13" name="Shape 9"/>
          <p:cNvSpPr/>
          <p:nvPr/>
        </p:nvSpPr>
        <p:spPr>
          <a:xfrm>
            <a:off x="502920" y="6419088"/>
            <a:ext cx="11155680" cy="0"/>
          </a:xfrm>
          <a:prstGeom prst="line">
            <a:avLst/>
          </a:prstGeom>
          <a:noFill/>
          <a:ln w="10160">
            <a:solidFill>
              <a:srgbClr val="D6DEE8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530352" y="6473952"/>
            <a:ext cx="9601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80" dirty="0">
                <a:solidFill>
                  <a:srgbClr val="61708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参考：讲义 §3.1-3.3；教材 Ch.12.2-Ch.12.3。</a:t>
            </a:r>
            <a:endParaRPr lang="en-US" sz="780" dirty="0"/>
          </a:p>
        </p:txBody>
      </p:sp>
      <p:sp>
        <p:nvSpPr>
          <p:cNvPr id="15" name="Text 11"/>
          <p:cNvSpPr/>
          <p:nvPr/>
        </p:nvSpPr>
        <p:spPr>
          <a:xfrm>
            <a:off x="11109960" y="6446520"/>
            <a:ext cx="502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07</a:t>
            </a:r>
            <a:endParaRPr lang="en-US" sz="9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9FC"/>
          </a:solidFill>
          <a:ln w="12700">
            <a:solidFill>
              <a:srgbClr val="F7F9F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10243E"/>
          </a:solidFill>
          <a:ln w="12700">
            <a:solidFill>
              <a:srgbClr val="10243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4360" y="274320"/>
            <a:ext cx="2103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226E7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POINCARE MAP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76072" y="566928"/>
            <a:ext cx="10789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找周期轨道，可以转化为找截面上的不动点</a:t>
            </a:r>
            <a:endParaRPr lang="en-US" sz="2500" dirty="0"/>
          </a:p>
        </p:txBody>
      </p:sp>
      <p:sp>
        <p:nvSpPr>
          <p:cNvPr id="6" name="Shape 4"/>
          <p:cNvSpPr/>
          <p:nvPr/>
        </p:nvSpPr>
        <p:spPr>
          <a:xfrm>
            <a:off x="3246120" y="1481328"/>
            <a:ext cx="3108960" cy="3108960"/>
          </a:xfrm>
          <a:prstGeom prst="arc">
            <a:avLst/>
          </a:prstGeom>
          <a:noFill/>
          <a:ln w="38100">
            <a:solidFill>
              <a:srgbClr val="226E7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800600" y="1097280"/>
            <a:ext cx="0" cy="3886200"/>
          </a:xfrm>
          <a:prstGeom prst="line">
            <a:avLst/>
          </a:prstGeom>
          <a:noFill/>
          <a:ln w="19050">
            <a:solidFill>
              <a:srgbClr val="10243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919472" y="1143000"/>
            <a:ext cx="685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5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截面 Σ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4636008" y="1993392"/>
            <a:ext cx="310896" cy="310896"/>
          </a:xfrm>
          <a:prstGeom prst="ellipse">
            <a:avLst/>
          </a:prstGeom>
          <a:solidFill>
            <a:srgbClr val="C1842F"/>
          </a:solidFill>
          <a:ln w="12700">
            <a:solidFill>
              <a:srgbClr val="C1842F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636008" y="3785616"/>
            <a:ext cx="310896" cy="310896"/>
          </a:xfrm>
          <a:prstGeom prst="ellipse">
            <a:avLst/>
          </a:prstGeom>
          <a:solidFill>
            <a:srgbClr val="1F5D8C"/>
          </a:solidFill>
          <a:ln w="12700">
            <a:solidFill>
              <a:srgbClr val="1F5D8C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029200" y="2039112"/>
            <a:ext cx="2743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00" dirty="0">
                <a:solidFill>
                  <a:srgbClr val="C1842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y₀</a:t>
            </a:r>
            <a:endParaRPr lang="en-US" sz="1100" dirty="0"/>
          </a:p>
        </p:txBody>
      </p:sp>
      <p:sp>
        <p:nvSpPr>
          <p:cNvPr id="12" name="Text 10"/>
          <p:cNvSpPr/>
          <p:nvPr/>
        </p:nvSpPr>
        <p:spPr>
          <a:xfrm>
            <a:off x="5029200" y="3840480"/>
            <a:ext cx="7315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00" dirty="0">
                <a:solidFill>
                  <a:srgbClr val="1F5D8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P(y₀)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749808" y="1591056"/>
            <a:ext cx="2514600" cy="1828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r>
              <a:rPr lang="en-US" sz="136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从截面上一点出发，沿流走到下一次回到截面。</a:t>
            </a:r>
            <a:endParaRPr lang="en-US" sz="1360" dirty="0"/>
          </a:p>
          <a:p>
            <a:r>
              <a:rPr lang="en-US" sz="136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若 P(y₀)=y₀，则对应原系统的一条周期轨道。</a:t>
            </a:r>
            <a:endParaRPr lang="en-US" sz="1360" dirty="0"/>
          </a:p>
          <a:p>
            <a:r>
              <a:rPr lang="en-US" sz="136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稳定闭轨道对应 P 在不动点附近的吸引性质。</a:t>
            </a:r>
            <a:endParaRPr lang="en-US" sz="1360" dirty="0"/>
          </a:p>
        </p:txBody>
      </p:sp>
      <p:sp>
        <p:nvSpPr>
          <p:cNvPr id="14" name="Shape 12"/>
          <p:cNvSpPr/>
          <p:nvPr/>
        </p:nvSpPr>
        <p:spPr>
          <a:xfrm>
            <a:off x="7315200" y="1664208"/>
            <a:ext cx="3474720" cy="2194560"/>
          </a:xfrm>
          <a:prstGeom prst="roundRect">
            <a:avLst>
              <a:gd name="adj" fmla="val 2500"/>
            </a:avLst>
          </a:prstGeom>
          <a:solidFill>
            <a:srgbClr val="FFFFFF"/>
          </a:solidFill>
          <a:ln w="12700">
            <a:solidFill>
              <a:srgbClr val="D6DEE8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571232" y="1920240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连续系统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8823960" y="2029968"/>
            <a:ext cx="731520" cy="0"/>
          </a:xfrm>
          <a:prstGeom prst="line">
            <a:avLst/>
          </a:prstGeom>
          <a:noFill/>
          <a:ln w="25400">
            <a:solidFill>
              <a:srgbClr val="226E74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9710928" y="1920240"/>
            <a:ext cx="10972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离散迭代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7635240" y="2633472"/>
            <a:ext cx="1005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F5D8C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φᵗ(x)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9784080" y="2633472"/>
            <a:ext cx="1005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226E74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Pⁿ(y)</a:t>
            </a:r>
            <a:endParaRPr lang="en-US" sz="1800" dirty="0"/>
          </a:p>
        </p:txBody>
      </p:sp>
      <p:sp>
        <p:nvSpPr>
          <p:cNvPr id="20" name="Shape 18"/>
          <p:cNvSpPr/>
          <p:nvPr/>
        </p:nvSpPr>
        <p:spPr>
          <a:xfrm>
            <a:off x="502920" y="6419088"/>
            <a:ext cx="11155680" cy="0"/>
          </a:xfrm>
          <a:prstGeom prst="line">
            <a:avLst/>
          </a:prstGeom>
          <a:noFill/>
          <a:ln w="10160">
            <a:solidFill>
              <a:srgbClr val="D6DEE8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30352" y="6473952"/>
            <a:ext cx="9601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80" dirty="0">
                <a:solidFill>
                  <a:srgbClr val="61708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参考：讲义 §3.4；教材 Ch.1.5, Ch.10.3。</a:t>
            </a:r>
            <a:endParaRPr lang="en-US" sz="780" dirty="0"/>
          </a:p>
        </p:txBody>
      </p:sp>
      <p:sp>
        <p:nvSpPr>
          <p:cNvPr id="22" name="Text 20"/>
          <p:cNvSpPr/>
          <p:nvPr/>
        </p:nvSpPr>
        <p:spPr>
          <a:xfrm>
            <a:off x="11109960" y="6446520"/>
            <a:ext cx="502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08</a:t>
            </a:r>
            <a:endParaRPr lang="en-US" sz="9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9F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9FC"/>
          </a:solidFill>
          <a:ln w="12700">
            <a:solidFill>
              <a:srgbClr val="F7F9FC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10243E"/>
          </a:solidFill>
          <a:ln w="12700">
            <a:solidFill>
              <a:srgbClr val="10243E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94360" y="274320"/>
            <a:ext cx="2103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50" b="1" dirty="0">
                <a:solidFill>
                  <a:srgbClr val="226E7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HOPF BIFURCATION</a:t>
            </a:r>
            <a:endParaRPr lang="en-US" sz="850" dirty="0"/>
          </a:p>
        </p:txBody>
      </p:sp>
      <p:sp>
        <p:nvSpPr>
          <p:cNvPr id="5" name="Text 3"/>
          <p:cNvSpPr/>
          <p:nvPr/>
        </p:nvSpPr>
        <p:spPr>
          <a:xfrm>
            <a:off x="576072" y="566928"/>
            <a:ext cx="1078992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250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参数 μ 穿过 0 时，平衡点稳定性改变并产生小闭轨道</a:t>
            </a:r>
            <a:endParaRPr lang="en-US" sz="2500" dirty="0"/>
          </a:p>
        </p:txBody>
      </p:sp>
      <p:pic>
        <p:nvPicPr>
          <p:cNvPr id="6" name="Image 0" descr="D:\[0A]课程资料\大2下学期\【微分方程】范晨捷\兴趣小组汇报\figures\hopf_phase_portraits_v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9360" y="1234440"/>
            <a:ext cx="4846320" cy="2514600"/>
          </a:xfrm>
          <a:prstGeom prst="rect">
            <a:avLst/>
          </a:prstGeom>
        </p:spPr>
      </p:pic>
      <p:pic>
        <p:nvPicPr>
          <p:cNvPr id="7" name="Image 1" descr="D:\[0A]课程资料\大2下学期\【微分方程】范晨捷\兴趣小组汇报\figures\hopf_bifurcation_diagram_v2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0" y="3886200"/>
            <a:ext cx="4846320" cy="137160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768096" y="1325880"/>
            <a:ext cx="1572768" cy="237744"/>
          </a:xfrm>
          <a:prstGeom prst="rect">
            <a:avLst/>
          </a:prstGeom>
          <a:solidFill>
            <a:srgbClr val="A94B4B">
              <a:alpha val="94000"/>
            </a:srgbClr>
          </a:solidFill>
          <a:ln w="12700">
            <a:solidFill>
              <a:srgbClr val="A94B4B">
                <a:alpha val="0"/>
              </a:srgbClr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841248" y="1367028"/>
            <a:ext cx="1426464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82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参数化 van der Pol</a:t>
            </a:r>
            <a:endParaRPr lang="en-US" sz="820" dirty="0"/>
          </a:p>
        </p:txBody>
      </p:sp>
      <p:sp>
        <p:nvSpPr>
          <p:cNvPr id="10" name="Text 6"/>
          <p:cNvSpPr/>
          <p:nvPr/>
        </p:nvSpPr>
        <p:spPr>
          <a:xfrm>
            <a:off x="768096" y="1737360"/>
            <a:ext cx="5029200" cy="301752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10243E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x′ = y - x³ + μx,       y′ = -x</a:t>
            </a:r>
            <a:endParaRPr lang="en-US" sz="1400" dirty="0"/>
          </a:p>
        </p:txBody>
      </p:sp>
      <p:sp>
        <p:nvSpPr>
          <p:cNvPr id="11" name="Text 7"/>
          <p:cNvSpPr/>
          <p:nvPr/>
        </p:nvSpPr>
        <p:spPr>
          <a:xfrm>
            <a:off x="768096" y="2212848"/>
            <a:ext cx="5166360" cy="329184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indent="0" marL="0">
              <a:buNone/>
            </a:pPr>
            <a:r>
              <a:rPr lang="en-US" sz="1400" dirty="0">
                <a:solidFill>
                  <a:srgbClr val="10243E"/>
                </a:solidFill>
                <a:latin typeface="Cambria Math" pitchFamily="34" charset="0"/>
                <a:ea typeface="Cambria Math" pitchFamily="34" charset="-122"/>
                <a:cs typeface="Cambria Math" pitchFamily="34" charset="-120"/>
              </a:rPr>
              <a:t>Aμ = [ μ  1 ; -1  0 ],   λ± = ( μ ± √(μ²-4) ) / 2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768096" y="2852928"/>
            <a:ext cx="5074920" cy="13258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r>
              <a:rPr lang="en-US" sz="134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μ&lt;0：原点附近收缩，平衡点稳定。</a:t>
            </a:r>
            <a:endParaRPr lang="en-US" sz="1340" dirty="0"/>
          </a:p>
          <a:p>
            <a:r>
              <a:rPr lang="en-US" sz="134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μ&gt;0：原点附近失稳，外侧耗散限制轨道。</a:t>
            </a:r>
            <a:endParaRPr lang="en-US" sz="1340" dirty="0"/>
          </a:p>
          <a:p>
            <a:r>
              <a:rPr lang="en-US" sz="1340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极限环半径随 μ→0+ 缩小，这就是 Hopf 分岔的几何图像。</a:t>
            </a:r>
            <a:endParaRPr lang="en-US" sz="1340" dirty="0"/>
          </a:p>
        </p:txBody>
      </p:sp>
      <p:sp>
        <p:nvSpPr>
          <p:cNvPr id="13" name="Shape 9"/>
          <p:cNvSpPr/>
          <p:nvPr/>
        </p:nvSpPr>
        <p:spPr>
          <a:xfrm>
            <a:off x="502920" y="6419088"/>
            <a:ext cx="11155680" cy="0"/>
          </a:xfrm>
          <a:prstGeom prst="line">
            <a:avLst/>
          </a:prstGeom>
          <a:noFill/>
          <a:ln w="10160">
            <a:solidFill>
              <a:srgbClr val="D6DEE8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530352" y="6473952"/>
            <a:ext cx="9601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780" dirty="0">
                <a:solidFill>
                  <a:srgbClr val="61708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参考：讲义 §3.5-3.6；教材 Ch.12.4。</a:t>
            </a:r>
            <a:endParaRPr lang="en-US" sz="780" dirty="0"/>
          </a:p>
        </p:txBody>
      </p:sp>
      <p:sp>
        <p:nvSpPr>
          <p:cNvPr id="15" name="Text 11"/>
          <p:cNvSpPr/>
          <p:nvPr/>
        </p:nvSpPr>
        <p:spPr>
          <a:xfrm>
            <a:off x="11109960" y="6446520"/>
            <a:ext cx="502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0243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09</a:t>
            </a:r>
            <a:endParaRPr lang="en-US" sz="9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icrosoft YaHei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icrosoft YaHe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大学课堂小组汇报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从阈值、极限环到混沌</dc:title>
  <dc:subject>Hirsch-Smale-Devaney Chapter 11-14 selected report</dc:subject>
  <dc:creator>Codex</dc:creator>
  <cp:lastModifiedBy>Codex</cp:lastModifiedBy>
  <cp:revision>1</cp:revision>
  <dcterms:created xsi:type="dcterms:W3CDTF">2026-06-03T04:06:32Z</dcterms:created>
  <dcterms:modified xsi:type="dcterms:W3CDTF">2026-06-03T04:06:32Z</dcterms:modified>
</cp:coreProperties>
</file>