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041" r:id="rId1"/>
  </p:sldMasterIdLst>
  <p:notesMasterIdLst>
    <p:notesMasterId r:id="rId88"/>
  </p:notesMasterIdLst>
  <p:sldIdLst>
    <p:sldId id="431" r:id="rId2"/>
    <p:sldId id="593" r:id="rId3"/>
    <p:sldId id="598" r:id="rId4"/>
    <p:sldId id="599" r:id="rId5"/>
    <p:sldId id="600" r:id="rId6"/>
    <p:sldId id="601" r:id="rId7"/>
    <p:sldId id="602" r:id="rId8"/>
    <p:sldId id="603" r:id="rId9"/>
    <p:sldId id="604" r:id="rId10"/>
    <p:sldId id="605" r:id="rId11"/>
    <p:sldId id="606" r:id="rId12"/>
    <p:sldId id="607" r:id="rId13"/>
    <p:sldId id="608" r:id="rId14"/>
    <p:sldId id="641" r:id="rId15"/>
    <p:sldId id="609" r:id="rId16"/>
    <p:sldId id="610" r:id="rId17"/>
    <p:sldId id="642" r:id="rId18"/>
    <p:sldId id="611" r:id="rId19"/>
    <p:sldId id="645" r:id="rId20"/>
    <p:sldId id="646" r:id="rId21"/>
    <p:sldId id="647" r:id="rId22"/>
    <p:sldId id="614" r:id="rId23"/>
    <p:sldId id="613" r:id="rId24"/>
    <p:sldId id="615" r:id="rId25"/>
    <p:sldId id="616" r:id="rId26"/>
    <p:sldId id="617" r:id="rId27"/>
    <p:sldId id="618" r:id="rId28"/>
    <p:sldId id="619" r:id="rId29"/>
    <p:sldId id="620" r:id="rId30"/>
    <p:sldId id="621" r:id="rId31"/>
    <p:sldId id="622" r:id="rId32"/>
    <p:sldId id="623" r:id="rId33"/>
    <p:sldId id="624" r:id="rId34"/>
    <p:sldId id="552" r:id="rId35"/>
    <p:sldId id="553" r:id="rId36"/>
    <p:sldId id="554" r:id="rId37"/>
    <p:sldId id="555" r:id="rId38"/>
    <p:sldId id="556" r:id="rId39"/>
    <p:sldId id="557" r:id="rId40"/>
    <p:sldId id="558" r:id="rId41"/>
    <p:sldId id="595" r:id="rId42"/>
    <p:sldId id="596" r:id="rId43"/>
    <p:sldId id="631" r:id="rId44"/>
    <p:sldId id="566" r:id="rId45"/>
    <p:sldId id="567" r:id="rId46"/>
    <p:sldId id="568" r:id="rId47"/>
    <p:sldId id="569" r:id="rId48"/>
    <p:sldId id="570" r:id="rId49"/>
    <p:sldId id="571" r:id="rId50"/>
    <p:sldId id="572" r:id="rId51"/>
    <p:sldId id="573" r:id="rId52"/>
    <p:sldId id="575" r:id="rId53"/>
    <p:sldId id="576" r:id="rId54"/>
    <p:sldId id="626" r:id="rId55"/>
    <p:sldId id="627" r:id="rId56"/>
    <p:sldId id="628" r:id="rId57"/>
    <p:sldId id="629" r:id="rId58"/>
    <p:sldId id="630" r:id="rId59"/>
    <p:sldId id="648" r:id="rId60"/>
    <p:sldId id="574" r:id="rId61"/>
    <p:sldId id="577" r:id="rId62"/>
    <p:sldId id="632" r:id="rId63"/>
    <p:sldId id="633" r:id="rId64"/>
    <p:sldId id="578" r:id="rId65"/>
    <p:sldId id="643" r:id="rId66"/>
    <p:sldId id="635" r:id="rId67"/>
    <p:sldId id="579" r:id="rId68"/>
    <p:sldId id="634" r:id="rId69"/>
    <p:sldId id="580" r:id="rId70"/>
    <p:sldId id="581" r:id="rId71"/>
    <p:sldId id="636" r:id="rId72"/>
    <p:sldId id="582" r:id="rId73"/>
    <p:sldId id="637" r:id="rId74"/>
    <p:sldId id="638" r:id="rId75"/>
    <p:sldId id="583" r:id="rId76"/>
    <p:sldId id="584" r:id="rId77"/>
    <p:sldId id="586" r:id="rId78"/>
    <p:sldId id="639" r:id="rId79"/>
    <p:sldId id="640" r:id="rId80"/>
    <p:sldId id="587" r:id="rId81"/>
    <p:sldId id="588" r:id="rId82"/>
    <p:sldId id="589" r:id="rId83"/>
    <p:sldId id="590" r:id="rId84"/>
    <p:sldId id="591" r:id="rId85"/>
    <p:sldId id="592" r:id="rId86"/>
    <p:sldId id="644" r:id="rId87"/>
  </p:sldIdLst>
  <p:sldSz cx="9144000" cy="6858000" type="screen4x3"/>
  <p:notesSz cx="6858000" cy="9144000"/>
  <p:defaultTextStyle>
    <a:defPPr>
      <a:defRPr lang="en-US"/>
    </a:defPPr>
    <a:lvl1pPr algn="l" rtl="0" eaLnBrk="0" fontAlgn="base" hangingPunct="0">
      <a:spcBef>
        <a:spcPct val="0"/>
      </a:spcBef>
      <a:spcAft>
        <a:spcPct val="0"/>
      </a:spcAft>
      <a:defRPr kumimoji="1" sz="3200" b="1" kern="1200">
        <a:solidFill>
          <a:schemeClr val="hlink"/>
        </a:solidFill>
        <a:latin typeface="Arial" panose="020B0604020202020204" pitchFamily="34" charset="0"/>
        <a:ea typeface="MS PGothic" pitchFamily="34" charset="-128"/>
        <a:cs typeface="+mn-cs"/>
        <a:sym typeface="Symbol" panose="05050102010706020507" pitchFamily="18" charset="2"/>
      </a:defRPr>
    </a:lvl1pPr>
    <a:lvl2pPr marL="457200" algn="l" rtl="0" eaLnBrk="0" fontAlgn="base" hangingPunct="0">
      <a:spcBef>
        <a:spcPct val="0"/>
      </a:spcBef>
      <a:spcAft>
        <a:spcPct val="0"/>
      </a:spcAft>
      <a:defRPr kumimoji="1" sz="3200" b="1" kern="1200">
        <a:solidFill>
          <a:schemeClr val="hlink"/>
        </a:solidFill>
        <a:latin typeface="Arial" panose="020B0604020202020204" pitchFamily="34" charset="0"/>
        <a:ea typeface="MS PGothic" pitchFamily="34" charset="-128"/>
        <a:cs typeface="+mn-cs"/>
        <a:sym typeface="Symbol" panose="05050102010706020507" pitchFamily="18" charset="2"/>
      </a:defRPr>
    </a:lvl2pPr>
    <a:lvl3pPr marL="914400" algn="l" rtl="0" eaLnBrk="0" fontAlgn="base" hangingPunct="0">
      <a:spcBef>
        <a:spcPct val="0"/>
      </a:spcBef>
      <a:spcAft>
        <a:spcPct val="0"/>
      </a:spcAft>
      <a:defRPr kumimoji="1" sz="3200" b="1" kern="1200">
        <a:solidFill>
          <a:schemeClr val="hlink"/>
        </a:solidFill>
        <a:latin typeface="Arial" panose="020B0604020202020204" pitchFamily="34" charset="0"/>
        <a:ea typeface="MS PGothic" pitchFamily="34" charset="-128"/>
        <a:cs typeface="+mn-cs"/>
        <a:sym typeface="Symbol" panose="05050102010706020507" pitchFamily="18" charset="2"/>
      </a:defRPr>
    </a:lvl3pPr>
    <a:lvl4pPr marL="1371600" algn="l" rtl="0" eaLnBrk="0" fontAlgn="base" hangingPunct="0">
      <a:spcBef>
        <a:spcPct val="0"/>
      </a:spcBef>
      <a:spcAft>
        <a:spcPct val="0"/>
      </a:spcAft>
      <a:defRPr kumimoji="1" sz="3200" b="1" kern="1200">
        <a:solidFill>
          <a:schemeClr val="hlink"/>
        </a:solidFill>
        <a:latin typeface="Arial" panose="020B0604020202020204" pitchFamily="34" charset="0"/>
        <a:ea typeface="MS PGothic" pitchFamily="34" charset="-128"/>
        <a:cs typeface="+mn-cs"/>
        <a:sym typeface="Symbol" panose="05050102010706020507" pitchFamily="18" charset="2"/>
      </a:defRPr>
    </a:lvl4pPr>
    <a:lvl5pPr marL="1828800" algn="l" rtl="0" eaLnBrk="0" fontAlgn="base" hangingPunct="0">
      <a:spcBef>
        <a:spcPct val="0"/>
      </a:spcBef>
      <a:spcAft>
        <a:spcPct val="0"/>
      </a:spcAft>
      <a:defRPr kumimoji="1" sz="3200" b="1" kern="1200">
        <a:solidFill>
          <a:schemeClr val="hlink"/>
        </a:solidFill>
        <a:latin typeface="Arial" panose="020B0604020202020204" pitchFamily="34" charset="0"/>
        <a:ea typeface="MS PGothic" pitchFamily="34" charset="-128"/>
        <a:cs typeface="+mn-cs"/>
        <a:sym typeface="Symbol" panose="05050102010706020507" pitchFamily="18" charset="2"/>
      </a:defRPr>
    </a:lvl5pPr>
    <a:lvl6pPr marL="2286000" algn="l" defTabSz="914400" rtl="0" eaLnBrk="1" latinLnBrk="0" hangingPunct="1">
      <a:defRPr kumimoji="1" sz="3200" b="1" kern="1200">
        <a:solidFill>
          <a:schemeClr val="hlink"/>
        </a:solidFill>
        <a:latin typeface="Arial" panose="020B0604020202020204" pitchFamily="34" charset="0"/>
        <a:ea typeface="MS PGothic" pitchFamily="34" charset="-128"/>
        <a:cs typeface="+mn-cs"/>
        <a:sym typeface="Symbol" panose="05050102010706020507" pitchFamily="18" charset="2"/>
      </a:defRPr>
    </a:lvl6pPr>
    <a:lvl7pPr marL="2743200" algn="l" defTabSz="914400" rtl="0" eaLnBrk="1" latinLnBrk="0" hangingPunct="1">
      <a:defRPr kumimoji="1" sz="3200" b="1" kern="1200">
        <a:solidFill>
          <a:schemeClr val="hlink"/>
        </a:solidFill>
        <a:latin typeface="Arial" panose="020B0604020202020204" pitchFamily="34" charset="0"/>
        <a:ea typeface="MS PGothic" pitchFamily="34" charset="-128"/>
        <a:cs typeface="+mn-cs"/>
        <a:sym typeface="Symbol" panose="05050102010706020507" pitchFamily="18" charset="2"/>
      </a:defRPr>
    </a:lvl7pPr>
    <a:lvl8pPr marL="3200400" algn="l" defTabSz="914400" rtl="0" eaLnBrk="1" latinLnBrk="0" hangingPunct="1">
      <a:defRPr kumimoji="1" sz="3200" b="1" kern="1200">
        <a:solidFill>
          <a:schemeClr val="hlink"/>
        </a:solidFill>
        <a:latin typeface="Arial" panose="020B0604020202020204" pitchFamily="34" charset="0"/>
        <a:ea typeface="MS PGothic" pitchFamily="34" charset="-128"/>
        <a:cs typeface="+mn-cs"/>
        <a:sym typeface="Symbol" panose="05050102010706020507" pitchFamily="18" charset="2"/>
      </a:defRPr>
    </a:lvl8pPr>
    <a:lvl9pPr marL="3657600" algn="l" defTabSz="914400" rtl="0" eaLnBrk="1" latinLnBrk="0" hangingPunct="1">
      <a:defRPr kumimoji="1" sz="3200" b="1" kern="1200">
        <a:solidFill>
          <a:schemeClr val="hlink"/>
        </a:solidFill>
        <a:latin typeface="Arial" panose="020B0604020202020204" pitchFamily="34" charset="0"/>
        <a:ea typeface="MS PGothic" pitchFamily="34" charset="-128"/>
        <a:cs typeface="+mn-cs"/>
        <a:sym typeface="Symbol" panose="05050102010706020507" pitchFamily="18" charset="2"/>
      </a:defRPr>
    </a:lvl9pPr>
  </p:defaultTextStyle>
  <p:extLst>
    <p:ext uri="{521415D9-36F7-43E2-AB2F-B90AF26B5E84}">
      <p14:sectionLst xmlns:p14="http://schemas.microsoft.com/office/powerpoint/2010/main">
        <p14:section name="开始" id="{F7E67E62-604A-1A44-A954-ECA96ABE4E69}">
          <p14:sldIdLst>
            <p14:sldId id="431"/>
            <p14:sldId id="593"/>
          </p14:sldIdLst>
        </p14:section>
        <p14:section name="普朗克量子理论" id="{A93E2C16-40E6-F843-8CC8-14B592DB511F}">
          <p14:sldIdLst>
            <p14:sldId id="598"/>
            <p14:sldId id="599"/>
            <p14:sldId id="600"/>
            <p14:sldId id="601"/>
            <p14:sldId id="602"/>
            <p14:sldId id="603"/>
            <p14:sldId id="604"/>
            <p14:sldId id="605"/>
            <p14:sldId id="606"/>
            <p14:sldId id="607"/>
            <p14:sldId id="608"/>
            <p14:sldId id="641"/>
            <p14:sldId id="609"/>
            <p14:sldId id="610"/>
            <p14:sldId id="642"/>
            <p14:sldId id="611"/>
            <p14:sldId id="645"/>
            <p14:sldId id="646"/>
            <p14:sldId id="647"/>
            <p14:sldId id="614"/>
            <p14:sldId id="613"/>
            <p14:sldId id="615"/>
          </p14:sldIdLst>
        </p14:section>
        <p14:section name="光子的引入与光电效应" id="{1837357E-5606-1348-9489-EA85A17D8E81}">
          <p14:sldIdLst>
            <p14:sldId id="616"/>
            <p14:sldId id="617"/>
            <p14:sldId id="618"/>
            <p14:sldId id="619"/>
            <p14:sldId id="620"/>
            <p14:sldId id="621"/>
            <p14:sldId id="622"/>
            <p14:sldId id="623"/>
          </p14:sldIdLst>
        </p14:section>
        <p14:section name="氢原子光谱" id="{4D8BD89E-CA7A-284C-B331-6A646DCEF3D2}">
          <p14:sldIdLst>
            <p14:sldId id="624"/>
            <p14:sldId id="552"/>
            <p14:sldId id="553"/>
            <p14:sldId id="554"/>
            <p14:sldId id="555"/>
            <p14:sldId id="556"/>
            <p14:sldId id="557"/>
            <p14:sldId id="558"/>
            <p14:sldId id="595"/>
            <p14:sldId id="596"/>
          </p14:sldIdLst>
        </p14:section>
        <p14:section name="玻尔的氢原子理论" id="{51E5ABAB-B6EB-8348-97E2-86CEB4B3A246}">
          <p14:sldIdLst>
            <p14:sldId id="631"/>
            <p14:sldId id="566"/>
            <p14:sldId id="567"/>
            <p14:sldId id="568"/>
            <p14:sldId id="569"/>
            <p14:sldId id="570"/>
            <p14:sldId id="571"/>
            <p14:sldId id="572"/>
            <p14:sldId id="573"/>
            <p14:sldId id="575"/>
            <p14:sldId id="576"/>
            <p14:sldId id="626"/>
            <p14:sldId id="627"/>
            <p14:sldId id="628"/>
            <p14:sldId id="629"/>
            <p14:sldId id="630"/>
            <p14:sldId id="648"/>
            <p14:sldId id="574"/>
            <p14:sldId id="577"/>
            <p14:sldId id="632"/>
            <p14:sldId id="633"/>
            <p14:sldId id="578"/>
            <p14:sldId id="643"/>
            <p14:sldId id="635"/>
            <p14:sldId id="579"/>
            <p14:sldId id="634"/>
            <p14:sldId id="580"/>
            <p14:sldId id="581"/>
            <p14:sldId id="636"/>
            <p14:sldId id="582"/>
            <p14:sldId id="637"/>
            <p14:sldId id="638"/>
            <p14:sldId id="583"/>
            <p14:sldId id="584"/>
            <p14:sldId id="586"/>
            <p14:sldId id="639"/>
            <p14:sldId id="640"/>
          </p14:sldIdLst>
        </p14:section>
        <p14:section name="玻尔理论的成功和局限" id="{EB164EC0-557F-CD42-B101-2E99A700E099}">
          <p14:sldIdLst>
            <p14:sldId id="587"/>
            <p14:sldId id="588"/>
            <p14:sldId id="589"/>
            <p14:sldId id="590"/>
            <p14:sldId id="591"/>
            <p14:sldId id="592"/>
            <p14:sldId id="644"/>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0000"/>
    <a:srgbClr val="000066"/>
    <a:srgbClr val="FF0066"/>
    <a:srgbClr val="BA0023"/>
    <a:srgbClr val="CC3399"/>
    <a:srgbClr val="FF99FF"/>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681" autoAdjust="0"/>
    <p:restoredTop sz="92536" autoAdjust="0"/>
  </p:normalViewPr>
  <p:slideViewPr>
    <p:cSldViewPr>
      <p:cViewPr varScale="1">
        <p:scale>
          <a:sx n="122" d="100"/>
          <a:sy n="122" d="100"/>
        </p:scale>
        <p:origin x="912"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5" d="100"/>
          <a:sy n="55" d="100"/>
        </p:scale>
        <p:origin x="-161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viewProps" Target="viewProp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spcBef>
                <a:spcPct val="0"/>
              </a:spcBef>
              <a:buClrTx/>
              <a:buFontTx/>
              <a:buNone/>
              <a:defRPr kumimoji="0" sz="1200" b="0">
                <a:solidFill>
                  <a:srgbClr val="000066"/>
                </a:solidFill>
                <a:latin typeface="Times New Roman" pitchFamily="18" charset="0"/>
                <a:ea typeface="宋体" pitchFamily="2" charset="-122"/>
              </a:defRPr>
            </a:lvl1pPr>
          </a:lstStyle>
          <a:p>
            <a:pPr>
              <a:defRPr/>
            </a:pPr>
            <a:endParaRPr lang="en-US" altLang="zh-CN"/>
          </a:p>
        </p:txBody>
      </p:sp>
      <p:sp>
        <p:nvSpPr>
          <p:cNvPr id="5123"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spcBef>
                <a:spcPct val="0"/>
              </a:spcBef>
              <a:buClrTx/>
              <a:buFontTx/>
              <a:buNone/>
              <a:defRPr kumimoji="0" sz="1200" b="0">
                <a:solidFill>
                  <a:srgbClr val="000066"/>
                </a:solidFill>
                <a:latin typeface="Times New Roman" pitchFamily="18" charset="0"/>
                <a:ea typeface="宋体" pitchFamily="2" charset="-122"/>
              </a:defRPr>
            </a:lvl1pPr>
          </a:lstStyle>
          <a:p>
            <a:pPr>
              <a:defRPr/>
            </a:pPr>
            <a:endParaRPr lang="en-US" altLang="zh-CN"/>
          </a:p>
        </p:txBody>
      </p:sp>
      <p:sp>
        <p:nvSpPr>
          <p:cNvPr id="51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zh-CN" noProof="0"/>
              <a:t>Click to edit Master text styles</a:t>
            </a:r>
          </a:p>
          <a:p>
            <a:pPr lvl="1"/>
            <a:r>
              <a:rPr lang="en-US" altLang="zh-CN" noProof="0"/>
              <a:t>Second level</a:t>
            </a:r>
          </a:p>
          <a:p>
            <a:pPr lvl="2"/>
            <a:r>
              <a:rPr lang="en-US" altLang="zh-CN" noProof="0"/>
              <a:t>Third level</a:t>
            </a:r>
          </a:p>
          <a:p>
            <a:pPr lvl="3"/>
            <a:r>
              <a:rPr lang="en-US" altLang="zh-CN" noProof="0"/>
              <a:t>Fourth level</a:t>
            </a:r>
          </a:p>
          <a:p>
            <a:pPr lvl="4"/>
            <a:r>
              <a:rPr lang="en-US" altLang="zh-CN" noProof="0"/>
              <a:t>Fifth level</a:t>
            </a:r>
          </a:p>
        </p:txBody>
      </p:sp>
      <p:sp>
        <p:nvSpPr>
          <p:cNvPr id="5126"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eaLnBrk="1" hangingPunct="1">
              <a:spcBef>
                <a:spcPct val="0"/>
              </a:spcBef>
              <a:buClrTx/>
              <a:buFontTx/>
              <a:buNone/>
              <a:defRPr kumimoji="0" sz="1200" b="0">
                <a:solidFill>
                  <a:srgbClr val="000066"/>
                </a:solidFill>
                <a:latin typeface="Times New Roman" pitchFamily="18" charset="0"/>
                <a:ea typeface="宋体" pitchFamily="2" charset="-122"/>
              </a:defRPr>
            </a:lvl1pPr>
          </a:lstStyle>
          <a:p>
            <a:pPr>
              <a:defRPr/>
            </a:pPr>
            <a:endParaRPr lang="en-US" altLang="zh-CN"/>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spcBef>
                <a:spcPct val="0"/>
              </a:spcBef>
              <a:buClrTx/>
              <a:buFontTx/>
              <a:buNone/>
              <a:defRPr kumimoji="0" sz="1200" b="0">
                <a:solidFill>
                  <a:srgbClr val="000066"/>
                </a:solidFill>
                <a:latin typeface="Times New Roman" panose="02020603050405020304" pitchFamily="18" charset="0"/>
                <a:ea typeface="宋体" panose="02010600030101010101" pitchFamily="2" charset="-122"/>
              </a:defRPr>
            </a:lvl1pPr>
          </a:lstStyle>
          <a:p>
            <a:pPr>
              <a:defRPr/>
            </a:pPr>
            <a:fld id="{C8CF476E-78EB-4515-A009-F1CB868C9A38}" type="slidenum">
              <a:rPr lang="zh-CN" altLang="en-US"/>
              <a:pPr>
                <a:defRPr/>
              </a:pPr>
              <a:t>‹#›</a:t>
            </a:fld>
            <a:endParaRPr lang="en-US" altLang="zh-CN"/>
          </a:p>
        </p:txBody>
      </p:sp>
    </p:spTree>
    <p:extLst>
      <p:ext uri="{BB962C8B-B14F-4D97-AF65-F5344CB8AC3E}">
        <p14:creationId xmlns:p14="http://schemas.microsoft.com/office/powerpoint/2010/main" val="232852223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8CF476E-78EB-4515-A009-F1CB868C9A38}" type="slidenum">
              <a:rPr lang="zh-CN" altLang="en-US" smtClean="0"/>
              <a:pPr>
                <a:defRPr/>
              </a:pPr>
              <a:t>1</a:t>
            </a:fld>
            <a:endParaRPr lang="en-US" altLang="zh-CN"/>
          </a:p>
        </p:txBody>
      </p:sp>
    </p:spTree>
    <p:extLst>
      <p:ext uri="{BB962C8B-B14F-4D97-AF65-F5344CB8AC3E}">
        <p14:creationId xmlns:p14="http://schemas.microsoft.com/office/powerpoint/2010/main" val="6744393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8CF476E-78EB-4515-A009-F1CB868C9A38}" type="slidenum">
              <a:rPr lang="zh-CN" altLang="en-US" smtClean="0"/>
              <a:pPr>
                <a:defRPr/>
              </a:pPr>
              <a:t>8</a:t>
            </a:fld>
            <a:endParaRPr lang="en-US" altLang="zh-CN"/>
          </a:p>
        </p:txBody>
      </p:sp>
    </p:spTree>
    <p:extLst>
      <p:ext uri="{BB962C8B-B14F-4D97-AF65-F5344CB8AC3E}">
        <p14:creationId xmlns:p14="http://schemas.microsoft.com/office/powerpoint/2010/main" val="3321969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8CF476E-78EB-4515-A009-F1CB868C9A38}" type="slidenum">
              <a:rPr lang="zh-CN" altLang="en-US" smtClean="0"/>
              <a:pPr>
                <a:defRPr/>
              </a:pPr>
              <a:t>46</a:t>
            </a:fld>
            <a:endParaRPr lang="en-US" altLang="zh-CN"/>
          </a:p>
        </p:txBody>
      </p:sp>
    </p:spTree>
    <p:extLst>
      <p:ext uri="{BB962C8B-B14F-4D97-AF65-F5344CB8AC3E}">
        <p14:creationId xmlns:p14="http://schemas.microsoft.com/office/powerpoint/2010/main" val="14775990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8CF476E-78EB-4515-A009-F1CB868C9A38}" type="slidenum">
              <a:rPr lang="zh-CN" altLang="en-US" smtClean="0"/>
              <a:pPr>
                <a:defRPr/>
              </a:pPr>
              <a:t>51</a:t>
            </a:fld>
            <a:endParaRPr lang="en-US" altLang="zh-CN"/>
          </a:p>
        </p:txBody>
      </p:sp>
    </p:spTree>
    <p:extLst>
      <p:ext uri="{BB962C8B-B14F-4D97-AF65-F5344CB8AC3E}">
        <p14:creationId xmlns:p14="http://schemas.microsoft.com/office/powerpoint/2010/main" val="3928898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8CF476E-78EB-4515-A009-F1CB868C9A38}" type="slidenum">
              <a:rPr lang="zh-CN" altLang="en-US" smtClean="0"/>
              <a:pPr>
                <a:defRPr/>
              </a:pPr>
              <a:t>55</a:t>
            </a:fld>
            <a:endParaRPr lang="en-US" altLang="zh-CN"/>
          </a:p>
        </p:txBody>
      </p:sp>
    </p:spTree>
    <p:extLst>
      <p:ext uri="{BB962C8B-B14F-4D97-AF65-F5344CB8AC3E}">
        <p14:creationId xmlns:p14="http://schemas.microsoft.com/office/powerpoint/2010/main" val="15961075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F4D5D77-5434-5140-8157-A5F14D2676FF}" type="datetime1">
              <a:rPr lang="zh-CN" altLang="en-US" smtClean="0"/>
              <a:t>2026/3/8</a:t>
            </a:fld>
            <a:endParaRPr lang="en-US" dirty="0"/>
          </a:p>
        </p:txBody>
      </p:sp>
      <p:sp>
        <p:nvSpPr>
          <p:cNvPr id="5" name="Footer Placeholder 4"/>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
        <p:nvSpPr>
          <p:cNvPr id="6" name="Slide Number Placeholder 5"/>
          <p:cNvSpPr>
            <a:spLocks noGrp="1"/>
          </p:cNvSpPr>
          <p:nvPr>
            <p:ph type="sldNum" sz="quarter" idx="12"/>
          </p:nvPr>
        </p:nvSpPr>
        <p:spPr/>
        <p:txBody>
          <a:bodyPr/>
          <a:lstStyle/>
          <a:p>
            <a:pPr>
              <a:defRPr/>
            </a:pPr>
            <a:fld id="{B4690805-D7D2-4AB9-A191-0BC729846278}" type="slidenum">
              <a:rPr lang="zh-CN" altLang="en-US" smtClean="0"/>
              <a:pPr>
                <a:defRPr/>
              </a:pPr>
              <a:t>‹#›</a:t>
            </a:fld>
            <a:endParaRPr lang="en-US" altLang="zh-CN"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cSld name="5_标题幻灯片">
    <p:spTree>
      <p:nvGrpSpPr>
        <p:cNvPr id="1" name=""/>
        <p:cNvGrpSpPr/>
        <p:nvPr/>
      </p:nvGrpSpPr>
      <p:grpSpPr>
        <a:xfrm>
          <a:off x="0" y="0"/>
          <a:ext cx="0" cy="0"/>
          <a:chOff x="0" y="0"/>
          <a:chExt cx="0" cy="0"/>
        </a:xfrm>
      </p:grpSpPr>
      <p:sp>
        <p:nvSpPr>
          <p:cNvPr id="3" name="Rectangle 9"/>
          <p:cNvSpPr>
            <a:spLocks noChangeArrowheads="1"/>
          </p:cNvSpPr>
          <p:nvPr/>
        </p:nvSpPr>
        <p:spPr bwMode="auto">
          <a:xfrm>
            <a:off x="304800" y="3124200"/>
            <a:ext cx="8458200" cy="46038"/>
          </a:xfrm>
          <a:prstGeom prst="rect">
            <a:avLst/>
          </a:prstGeom>
          <a:gradFill rotWithShape="0">
            <a:gsLst>
              <a:gs pos="0">
                <a:srgbClr val="9F9FFF"/>
              </a:gs>
              <a:gs pos="50000">
                <a:srgbClr val="9999FF"/>
              </a:gs>
              <a:gs pos="100000">
                <a:srgbClr val="9F9FFF"/>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kumimoji="1" sz="3200" b="1">
                <a:solidFill>
                  <a:schemeClr val="hlink"/>
                </a:solidFill>
                <a:latin typeface="Arial" charset="0"/>
                <a:ea typeface="MS PGothic" pitchFamily="34" charset="-128"/>
                <a:sym typeface="Symbol" pitchFamily="18" charset="2"/>
              </a:defRPr>
            </a:lvl1pPr>
            <a:lvl2pPr marL="742950" indent="-285750" eaLnBrk="0" hangingPunct="0">
              <a:defRPr kumimoji="1" sz="3200" b="1">
                <a:solidFill>
                  <a:schemeClr val="hlink"/>
                </a:solidFill>
                <a:latin typeface="Arial" charset="0"/>
                <a:ea typeface="MS PGothic" pitchFamily="34" charset="-128"/>
                <a:sym typeface="Symbol" pitchFamily="18" charset="2"/>
              </a:defRPr>
            </a:lvl2pPr>
            <a:lvl3pPr marL="1143000" indent="-228600" eaLnBrk="0" hangingPunct="0">
              <a:defRPr kumimoji="1" sz="3200" b="1">
                <a:solidFill>
                  <a:schemeClr val="hlink"/>
                </a:solidFill>
                <a:latin typeface="Arial" charset="0"/>
                <a:ea typeface="MS PGothic" pitchFamily="34" charset="-128"/>
                <a:sym typeface="Symbol" pitchFamily="18" charset="2"/>
              </a:defRPr>
            </a:lvl3pPr>
            <a:lvl4pPr marL="1600200" indent="-228600" eaLnBrk="0" hangingPunct="0">
              <a:defRPr kumimoji="1" sz="3200" b="1">
                <a:solidFill>
                  <a:schemeClr val="hlink"/>
                </a:solidFill>
                <a:latin typeface="Arial" charset="0"/>
                <a:ea typeface="MS PGothic" pitchFamily="34" charset="-128"/>
                <a:sym typeface="Symbol" pitchFamily="18" charset="2"/>
              </a:defRPr>
            </a:lvl4pPr>
            <a:lvl5pPr marL="2057400" indent="-228600" eaLnBrk="0" hangingPunct="0">
              <a:defRPr kumimoji="1" sz="3200" b="1">
                <a:solidFill>
                  <a:schemeClr val="hlink"/>
                </a:solidFill>
                <a:latin typeface="Arial" charset="0"/>
                <a:ea typeface="MS PGothic" pitchFamily="34" charset="-128"/>
                <a:sym typeface="Symbol" pitchFamily="18" charset="2"/>
              </a:defRPr>
            </a:lvl5pPr>
            <a:lvl6pPr marL="2514600" indent="-228600" algn="r" eaLnBrk="0" fontAlgn="base" hangingPunct="0">
              <a:spcBef>
                <a:spcPct val="20000"/>
              </a:spcBef>
              <a:spcAft>
                <a:spcPct val="0"/>
              </a:spcAft>
              <a:buClr>
                <a:srgbClr val="FF3399"/>
              </a:buClr>
              <a:buFont typeface="Wingdings 2" pitchFamily="18" charset="2"/>
              <a:buChar char="è"/>
              <a:defRPr kumimoji="1" sz="3200" b="1">
                <a:solidFill>
                  <a:schemeClr val="hlink"/>
                </a:solidFill>
                <a:latin typeface="Arial" charset="0"/>
                <a:ea typeface="MS PGothic" pitchFamily="34" charset="-128"/>
                <a:sym typeface="Symbol" pitchFamily="18" charset="2"/>
              </a:defRPr>
            </a:lvl6pPr>
            <a:lvl7pPr marL="2971800" indent="-228600" algn="r" eaLnBrk="0" fontAlgn="base" hangingPunct="0">
              <a:spcBef>
                <a:spcPct val="20000"/>
              </a:spcBef>
              <a:spcAft>
                <a:spcPct val="0"/>
              </a:spcAft>
              <a:buClr>
                <a:srgbClr val="FF3399"/>
              </a:buClr>
              <a:buFont typeface="Wingdings 2" pitchFamily="18" charset="2"/>
              <a:buChar char="è"/>
              <a:defRPr kumimoji="1" sz="3200" b="1">
                <a:solidFill>
                  <a:schemeClr val="hlink"/>
                </a:solidFill>
                <a:latin typeface="Arial" charset="0"/>
                <a:ea typeface="MS PGothic" pitchFamily="34" charset="-128"/>
                <a:sym typeface="Symbol" pitchFamily="18" charset="2"/>
              </a:defRPr>
            </a:lvl7pPr>
            <a:lvl8pPr marL="3429000" indent="-228600" algn="r" eaLnBrk="0" fontAlgn="base" hangingPunct="0">
              <a:spcBef>
                <a:spcPct val="20000"/>
              </a:spcBef>
              <a:spcAft>
                <a:spcPct val="0"/>
              </a:spcAft>
              <a:buClr>
                <a:srgbClr val="FF3399"/>
              </a:buClr>
              <a:buFont typeface="Wingdings 2" pitchFamily="18" charset="2"/>
              <a:buChar char="è"/>
              <a:defRPr kumimoji="1" sz="3200" b="1">
                <a:solidFill>
                  <a:schemeClr val="hlink"/>
                </a:solidFill>
                <a:latin typeface="Arial" charset="0"/>
                <a:ea typeface="MS PGothic" pitchFamily="34" charset="-128"/>
                <a:sym typeface="Symbol" pitchFamily="18" charset="2"/>
              </a:defRPr>
            </a:lvl8pPr>
            <a:lvl9pPr marL="3886200" indent="-228600" algn="r" eaLnBrk="0" fontAlgn="base" hangingPunct="0">
              <a:spcBef>
                <a:spcPct val="20000"/>
              </a:spcBef>
              <a:spcAft>
                <a:spcPct val="0"/>
              </a:spcAft>
              <a:buClr>
                <a:srgbClr val="FF3399"/>
              </a:buClr>
              <a:buFont typeface="Wingdings 2" pitchFamily="18" charset="2"/>
              <a:buChar char="è"/>
              <a:defRPr kumimoji="1" sz="3200" b="1">
                <a:solidFill>
                  <a:schemeClr val="hlink"/>
                </a:solidFill>
                <a:latin typeface="Arial" charset="0"/>
                <a:ea typeface="MS PGothic" pitchFamily="34" charset="-128"/>
                <a:sym typeface="Symbol" pitchFamily="18" charset="2"/>
              </a:defRPr>
            </a:lvl9pPr>
          </a:lstStyle>
          <a:p>
            <a:pPr eaLnBrk="1" hangingPunct="1">
              <a:defRPr/>
            </a:pPr>
            <a:endParaRPr lang="zh-CN" altLang="en-US" sz="2400" b="0">
              <a:solidFill>
                <a:schemeClr val="tx1"/>
              </a:solidFill>
              <a:latin typeface="Times New Roman" pitchFamily="18" charset="0"/>
              <a:ea typeface="宋体" charset="-122"/>
            </a:endParaRPr>
          </a:p>
        </p:txBody>
      </p:sp>
      <p:sp>
        <p:nvSpPr>
          <p:cNvPr id="678916" name="Rectangle 4"/>
          <p:cNvSpPr>
            <a:spLocks noGrp="1" noChangeArrowheads="1"/>
          </p:cNvSpPr>
          <p:nvPr>
            <p:ph type="ctrTitle" sz="quarter"/>
          </p:nvPr>
        </p:nvSpPr>
        <p:spPr>
          <a:xfrm>
            <a:off x="457200" y="1524000"/>
            <a:ext cx="7772400" cy="1371600"/>
          </a:xfrm>
        </p:spPr>
        <p:txBody>
          <a:bodyPr/>
          <a:lstStyle>
            <a:lvl1pPr algn="ctr">
              <a:defRPr sz="6000">
                <a:solidFill>
                  <a:srgbClr val="333399"/>
                </a:solidFill>
              </a:defRPr>
            </a:lvl1pPr>
          </a:lstStyle>
          <a:p>
            <a:pPr lvl="0"/>
            <a:r>
              <a:rPr lang="zh-CN" altLang="en-US" noProof="0"/>
              <a:t>单击此处编辑母版标题样式</a:t>
            </a:r>
            <a:endParaRPr lang="en-US" altLang="zh-CN" noProof="0" dirty="0"/>
          </a:p>
        </p:txBody>
      </p:sp>
    </p:spTree>
    <p:extLst>
      <p:ext uri="{BB962C8B-B14F-4D97-AF65-F5344CB8AC3E}">
        <p14:creationId xmlns:p14="http://schemas.microsoft.com/office/powerpoint/2010/main" val="3020047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cSld name="6_标题幻灯片">
    <p:spTree>
      <p:nvGrpSpPr>
        <p:cNvPr id="1" name=""/>
        <p:cNvGrpSpPr/>
        <p:nvPr/>
      </p:nvGrpSpPr>
      <p:grpSpPr>
        <a:xfrm>
          <a:off x="0" y="0"/>
          <a:ext cx="0" cy="0"/>
          <a:chOff x="0" y="0"/>
          <a:chExt cx="0" cy="0"/>
        </a:xfrm>
      </p:grpSpPr>
      <p:sp>
        <p:nvSpPr>
          <p:cNvPr id="3" name="Rectangle 9"/>
          <p:cNvSpPr>
            <a:spLocks noChangeArrowheads="1"/>
          </p:cNvSpPr>
          <p:nvPr/>
        </p:nvSpPr>
        <p:spPr bwMode="auto">
          <a:xfrm>
            <a:off x="304800" y="3124200"/>
            <a:ext cx="8458200" cy="46038"/>
          </a:xfrm>
          <a:prstGeom prst="rect">
            <a:avLst/>
          </a:prstGeom>
          <a:gradFill rotWithShape="0">
            <a:gsLst>
              <a:gs pos="0">
                <a:srgbClr val="9F9FFF"/>
              </a:gs>
              <a:gs pos="50000">
                <a:srgbClr val="9999FF"/>
              </a:gs>
              <a:gs pos="100000">
                <a:srgbClr val="9F9FFF"/>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kumimoji="1" sz="3200" b="1">
                <a:solidFill>
                  <a:schemeClr val="hlink"/>
                </a:solidFill>
                <a:latin typeface="Arial" charset="0"/>
                <a:ea typeface="MS PGothic" pitchFamily="34" charset="-128"/>
                <a:sym typeface="Symbol" pitchFamily="18" charset="2"/>
              </a:defRPr>
            </a:lvl1pPr>
            <a:lvl2pPr marL="742950" indent="-285750" eaLnBrk="0" hangingPunct="0">
              <a:defRPr kumimoji="1" sz="3200" b="1">
                <a:solidFill>
                  <a:schemeClr val="hlink"/>
                </a:solidFill>
                <a:latin typeface="Arial" charset="0"/>
                <a:ea typeface="MS PGothic" pitchFamily="34" charset="-128"/>
                <a:sym typeface="Symbol" pitchFamily="18" charset="2"/>
              </a:defRPr>
            </a:lvl2pPr>
            <a:lvl3pPr marL="1143000" indent="-228600" eaLnBrk="0" hangingPunct="0">
              <a:defRPr kumimoji="1" sz="3200" b="1">
                <a:solidFill>
                  <a:schemeClr val="hlink"/>
                </a:solidFill>
                <a:latin typeface="Arial" charset="0"/>
                <a:ea typeface="MS PGothic" pitchFamily="34" charset="-128"/>
                <a:sym typeface="Symbol" pitchFamily="18" charset="2"/>
              </a:defRPr>
            </a:lvl3pPr>
            <a:lvl4pPr marL="1600200" indent="-228600" eaLnBrk="0" hangingPunct="0">
              <a:defRPr kumimoji="1" sz="3200" b="1">
                <a:solidFill>
                  <a:schemeClr val="hlink"/>
                </a:solidFill>
                <a:latin typeface="Arial" charset="0"/>
                <a:ea typeface="MS PGothic" pitchFamily="34" charset="-128"/>
                <a:sym typeface="Symbol" pitchFamily="18" charset="2"/>
              </a:defRPr>
            </a:lvl4pPr>
            <a:lvl5pPr marL="2057400" indent="-228600" eaLnBrk="0" hangingPunct="0">
              <a:defRPr kumimoji="1" sz="3200" b="1">
                <a:solidFill>
                  <a:schemeClr val="hlink"/>
                </a:solidFill>
                <a:latin typeface="Arial" charset="0"/>
                <a:ea typeface="MS PGothic" pitchFamily="34" charset="-128"/>
                <a:sym typeface="Symbol" pitchFamily="18" charset="2"/>
              </a:defRPr>
            </a:lvl5pPr>
            <a:lvl6pPr marL="2514600" indent="-228600" algn="r" eaLnBrk="0" fontAlgn="base" hangingPunct="0">
              <a:spcBef>
                <a:spcPct val="20000"/>
              </a:spcBef>
              <a:spcAft>
                <a:spcPct val="0"/>
              </a:spcAft>
              <a:buClr>
                <a:srgbClr val="FF3399"/>
              </a:buClr>
              <a:buFont typeface="Wingdings 2" pitchFamily="18" charset="2"/>
              <a:buChar char="è"/>
              <a:defRPr kumimoji="1" sz="3200" b="1">
                <a:solidFill>
                  <a:schemeClr val="hlink"/>
                </a:solidFill>
                <a:latin typeface="Arial" charset="0"/>
                <a:ea typeface="MS PGothic" pitchFamily="34" charset="-128"/>
                <a:sym typeface="Symbol" pitchFamily="18" charset="2"/>
              </a:defRPr>
            </a:lvl6pPr>
            <a:lvl7pPr marL="2971800" indent="-228600" algn="r" eaLnBrk="0" fontAlgn="base" hangingPunct="0">
              <a:spcBef>
                <a:spcPct val="20000"/>
              </a:spcBef>
              <a:spcAft>
                <a:spcPct val="0"/>
              </a:spcAft>
              <a:buClr>
                <a:srgbClr val="FF3399"/>
              </a:buClr>
              <a:buFont typeface="Wingdings 2" pitchFamily="18" charset="2"/>
              <a:buChar char="è"/>
              <a:defRPr kumimoji="1" sz="3200" b="1">
                <a:solidFill>
                  <a:schemeClr val="hlink"/>
                </a:solidFill>
                <a:latin typeface="Arial" charset="0"/>
                <a:ea typeface="MS PGothic" pitchFamily="34" charset="-128"/>
                <a:sym typeface="Symbol" pitchFamily="18" charset="2"/>
              </a:defRPr>
            </a:lvl7pPr>
            <a:lvl8pPr marL="3429000" indent="-228600" algn="r" eaLnBrk="0" fontAlgn="base" hangingPunct="0">
              <a:spcBef>
                <a:spcPct val="20000"/>
              </a:spcBef>
              <a:spcAft>
                <a:spcPct val="0"/>
              </a:spcAft>
              <a:buClr>
                <a:srgbClr val="FF3399"/>
              </a:buClr>
              <a:buFont typeface="Wingdings 2" pitchFamily="18" charset="2"/>
              <a:buChar char="è"/>
              <a:defRPr kumimoji="1" sz="3200" b="1">
                <a:solidFill>
                  <a:schemeClr val="hlink"/>
                </a:solidFill>
                <a:latin typeface="Arial" charset="0"/>
                <a:ea typeface="MS PGothic" pitchFamily="34" charset="-128"/>
                <a:sym typeface="Symbol" pitchFamily="18" charset="2"/>
              </a:defRPr>
            </a:lvl8pPr>
            <a:lvl9pPr marL="3886200" indent="-228600" algn="r" eaLnBrk="0" fontAlgn="base" hangingPunct="0">
              <a:spcBef>
                <a:spcPct val="20000"/>
              </a:spcBef>
              <a:spcAft>
                <a:spcPct val="0"/>
              </a:spcAft>
              <a:buClr>
                <a:srgbClr val="FF3399"/>
              </a:buClr>
              <a:buFont typeface="Wingdings 2" pitchFamily="18" charset="2"/>
              <a:buChar char="è"/>
              <a:defRPr kumimoji="1" sz="3200" b="1">
                <a:solidFill>
                  <a:schemeClr val="hlink"/>
                </a:solidFill>
                <a:latin typeface="Arial" charset="0"/>
                <a:ea typeface="MS PGothic" pitchFamily="34" charset="-128"/>
                <a:sym typeface="Symbol" pitchFamily="18" charset="2"/>
              </a:defRPr>
            </a:lvl9pPr>
          </a:lstStyle>
          <a:p>
            <a:pPr eaLnBrk="1" hangingPunct="1">
              <a:defRPr/>
            </a:pPr>
            <a:endParaRPr lang="zh-CN" altLang="en-US" sz="2400" b="0">
              <a:solidFill>
                <a:schemeClr val="tx1"/>
              </a:solidFill>
              <a:latin typeface="Times New Roman" pitchFamily="18" charset="0"/>
              <a:ea typeface="宋体" charset="-122"/>
            </a:endParaRPr>
          </a:p>
        </p:txBody>
      </p:sp>
      <p:sp>
        <p:nvSpPr>
          <p:cNvPr id="678916" name="Rectangle 4"/>
          <p:cNvSpPr>
            <a:spLocks noGrp="1" noChangeArrowheads="1"/>
          </p:cNvSpPr>
          <p:nvPr>
            <p:ph type="ctrTitle" sz="quarter"/>
          </p:nvPr>
        </p:nvSpPr>
        <p:spPr>
          <a:xfrm>
            <a:off x="457200" y="1524000"/>
            <a:ext cx="7772400" cy="1371600"/>
          </a:xfrm>
        </p:spPr>
        <p:txBody>
          <a:bodyPr/>
          <a:lstStyle>
            <a:lvl1pPr algn="ctr">
              <a:defRPr sz="6000">
                <a:solidFill>
                  <a:srgbClr val="333399"/>
                </a:solidFill>
              </a:defRPr>
            </a:lvl1pPr>
          </a:lstStyle>
          <a:p>
            <a:pPr lvl="0"/>
            <a:r>
              <a:rPr lang="zh-CN" altLang="en-US" noProof="0"/>
              <a:t>单击此处编辑母版标题样式</a:t>
            </a:r>
            <a:endParaRPr lang="en-US" altLang="zh-CN" noProof="0" dirty="0"/>
          </a:p>
        </p:txBody>
      </p:sp>
    </p:spTree>
    <p:extLst>
      <p:ext uri="{BB962C8B-B14F-4D97-AF65-F5344CB8AC3E}">
        <p14:creationId xmlns:p14="http://schemas.microsoft.com/office/powerpoint/2010/main" val="394416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7_标题幻灯片">
    <p:spTree>
      <p:nvGrpSpPr>
        <p:cNvPr id="1" name=""/>
        <p:cNvGrpSpPr/>
        <p:nvPr/>
      </p:nvGrpSpPr>
      <p:grpSpPr>
        <a:xfrm>
          <a:off x="0" y="0"/>
          <a:ext cx="0" cy="0"/>
          <a:chOff x="0" y="0"/>
          <a:chExt cx="0" cy="0"/>
        </a:xfrm>
      </p:grpSpPr>
      <p:sp>
        <p:nvSpPr>
          <p:cNvPr id="3" name="Rectangle 9"/>
          <p:cNvSpPr>
            <a:spLocks noChangeArrowheads="1"/>
          </p:cNvSpPr>
          <p:nvPr/>
        </p:nvSpPr>
        <p:spPr bwMode="auto">
          <a:xfrm>
            <a:off x="304800" y="3124200"/>
            <a:ext cx="8458200" cy="46038"/>
          </a:xfrm>
          <a:prstGeom prst="rect">
            <a:avLst/>
          </a:prstGeom>
          <a:gradFill rotWithShape="0">
            <a:gsLst>
              <a:gs pos="0">
                <a:srgbClr val="9F9FFF"/>
              </a:gs>
              <a:gs pos="50000">
                <a:srgbClr val="9999FF"/>
              </a:gs>
              <a:gs pos="100000">
                <a:srgbClr val="9F9FFF"/>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kumimoji="1" sz="3200" b="1">
                <a:solidFill>
                  <a:schemeClr val="hlink"/>
                </a:solidFill>
                <a:latin typeface="Arial" charset="0"/>
                <a:ea typeface="MS PGothic" pitchFamily="34" charset="-128"/>
                <a:sym typeface="Symbol" pitchFamily="18" charset="2"/>
              </a:defRPr>
            </a:lvl1pPr>
            <a:lvl2pPr marL="742950" indent="-285750" eaLnBrk="0" hangingPunct="0">
              <a:defRPr kumimoji="1" sz="3200" b="1">
                <a:solidFill>
                  <a:schemeClr val="hlink"/>
                </a:solidFill>
                <a:latin typeface="Arial" charset="0"/>
                <a:ea typeface="MS PGothic" pitchFamily="34" charset="-128"/>
                <a:sym typeface="Symbol" pitchFamily="18" charset="2"/>
              </a:defRPr>
            </a:lvl2pPr>
            <a:lvl3pPr marL="1143000" indent="-228600" eaLnBrk="0" hangingPunct="0">
              <a:defRPr kumimoji="1" sz="3200" b="1">
                <a:solidFill>
                  <a:schemeClr val="hlink"/>
                </a:solidFill>
                <a:latin typeface="Arial" charset="0"/>
                <a:ea typeface="MS PGothic" pitchFamily="34" charset="-128"/>
                <a:sym typeface="Symbol" pitchFamily="18" charset="2"/>
              </a:defRPr>
            </a:lvl3pPr>
            <a:lvl4pPr marL="1600200" indent="-228600" eaLnBrk="0" hangingPunct="0">
              <a:defRPr kumimoji="1" sz="3200" b="1">
                <a:solidFill>
                  <a:schemeClr val="hlink"/>
                </a:solidFill>
                <a:latin typeface="Arial" charset="0"/>
                <a:ea typeface="MS PGothic" pitchFamily="34" charset="-128"/>
                <a:sym typeface="Symbol" pitchFamily="18" charset="2"/>
              </a:defRPr>
            </a:lvl4pPr>
            <a:lvl5pPr marL="2057400" indent="-228600" eaLnBrk="0" hangingPunct="0">
              <a:defRPr kumimoji="1" sz="3200" b="1">
                <a:solidFill>
                  <a:schemeClr val="hlink"/>
                </a:solidFill>
                <a:latin typeface="Arial" charset="0"/>
                <a:ea typeface="MS PGothic" pitchFamily="34" charset="-128"/>
                <a:sym typeface="Symbol" pitchFamily="18" charset="2"/>
              </a:defRPr>
            </a:lvl5pPr>
            <a:lvl6pPr marL="2514600" indent="-228600" algn="r" eaLnBrk="0" fontAlgn="base" hangingPunct="0">
              <a:spcBef>
                <a:spcPct val="20000"/>
              </a:spcBef>
              <a:spcAft>
                <a:spcPct val="0"/>
              </a:spcAft>
              <a:buClr>
                <a:srgbClr val="FF3399"/>
              </a:buClr>
              <a:buFont typeface="Wingdings 2" pitchFamily="18" charset="2"/>
              <a:buChar char="è"/>
              <a:defRPr kumimoji="1" sz="3200" b="1">
                <a:solidFill>
                  <a:schemeClr val="hlink"/>
                </a:solidFill>
                <a:latin typeface="Arial" charset="0"/>
                <a:ea typeface="MS PGothic" pitchFamily="34" charset="-128"/>
                <a:sym typeface="Symbol" pitchFamily="18" charset="2"/>
              </a:defRPr>
            </a:lvl6pPr>
            <a:lvl7pPr marL="2971800" indent="-228600" algn="r" eaLnBrk="0" fontAlgn="base" hangingPunct="0">
              <a:spcBef>
                <a:spcPct val="20000"/>
              </a:spcBef>
              <a:spcAft>
                <a:spcPct val="0"/>
              </a:spcAft>
              <a:buClr>
                <a:srgbClr val="FF3399"/>
              </a:buClr>
              <a:buFont typeface="Wingdings 2" pitchFamily="18" charset="2"/>
              <a:buChar char="è"/>
              <a:defRPr kumimoji="1" sz="3200" b="1">
                <a:solidFill>
                  <a:schemeClr val="hlink"/>
                </a:solidFill>
                <a:latin typeface="Arial" charset="0"/>
                <a:ea typeface="MS PGothic" pitchFamily="34" charset="-128"/>
                <a:sym typeface="Symbol" pitchFamily="18" charset="2"/>
              </a:defRPr>
            </a:lvl7pPr>
            <a:lvl8pPr marL="3429000" indent="-228600" algn="r" eaLnBrk="0" fontAlgn="base" hangingPunct="0">
              <a:spcBef>
                <a:spcPct val="20000"/>
              </a:spcBef>
              <a:spcAft>
                <a:spcPct val="0"/>
              </a:spcAft>
              <a:buClr>
                <a:srgbClr val="FF3399"/>
              </a:buClr>
              <a:buFont typeface="Wingdings 2" pitchFamily="18" charset="2"/>
              <a:buChar char="è"/>
              <a:defRPr kumimoji="1" sz="3200" b="1">
                <a:solidFill>
                  <a:schemeClr val="hlink"/>
                </a:solidFill>
                <a:latin typeface="Arial" charset="0"/>
                <a:ea typeface="MS PGothic" pitchFamily="34" charset="-128"/>
                <a:sym typeface="Symbol" pitchFamily="18" charset="2"/>
              </a:defRPr>
            </a:lvl8pPr>
            <a:lvl9pPr marL="3886200" indent="-228600" algn="r" eaLnBrk="0" fontAlgn="base" hangingPunct="0">
              <a:spcBef>
                <a:spcPct val="20000"/>
              </a:spcBef>
              <a:spcAft>
                <a:spcPct val="0"/>
              </a:spcAft>
              <a:buClr>
                <a:srgbClr val="FF3399"/>
              </a:buClr>
              <a:buFont typeface="Wingdings 2" pitchFamily="18" charset="2"/>
              <a:buChar char="è"/>
              <a:defRPr kumimoji="1" sz="3200" b="1">
                <a:solidFill>
                  <a:schemeClr val="hlink"/>
                </a:solidFill>
                <a:latin typeface="Arial" charset="0"/>
                <a:ea typeface="MS PGothic" pitchFamily="34" charset="-128"/>
                <a:sym typeface="Symbol" pitchFamily="18" charset="2"/>
              </a:defRPr>
            </a:lvl9pPr>
          </a:lstStyle>
          <a:p>
            <a:pPr eaLnBrk="1" hangingPunct="1">
              <a:defRPr/>
            </a:pPr>
            <a:endParaRPr lang="zh-CN" altLang="en-US" sz="2400" b="0">
              <a:solidFill>
                <a:schemeClr val="tx1"/>
              </a:solidFill>
              <a:latin typeface="Times New Roman" pitchFamily="18" charset="0"/>
              <a:ea typeface="宋体" charset="-122"/>
            </a:endParaRPr>
          </a:p>
        </p:txBody>
      </p:sp>
      <p:sp>
        <p:nvSpPr>
          <p:cNvPr id="678916" name="Rectangle 4"/>
          <p:cNvSpPr>
            <a:spLocks noGrp="1" noChangeArrowheads="1"/>
          </p:cNvSpPr>
          <p:nvPr>
            <p:ph type="ctrTitle" sz="quarter"/>
          </p:nvPr>
        </p:nvSpPr>
        <p:spPr>
          <a:xfrm>
            <a:off x="457200" y="1524000"/>
            <a:ext cx="7772400" cy="1371600"/>
          </a:xfrm>
        </p:spPr>
        <p:txBody>
          <a:bodyPr/>
          <a:lstStyle>
            <a:lvl1pPr algn="ctr">
              <a:defRPr sz="6000">
                <a:solidFill>
                  <a:srgbClr val="333399"/>
                </a:solidFill>
              </a:defRPr>
            </a:lvl1pPr>
          </a:lstStyle>
          <a:p>
            <a:pPr lvl="0"/>
            <a:r>
              <a:rPr lang="zh-CN" altLang="en-US" noProof="0"/>
              <a:t>单击此处编辑母版标题样式</a:t>
            </a:r>
            <a:endParaRPr lang="en-US" altLang="zh-CN" noProof="0" dirty="0"/>
          </a:p>
        </p:txBody>
      </p:sp>
    </p:spTree>
    <p:extLst>
      <p:ext uri="{BB962C8B-B14F-4D97-AF65-F5344CB8AC3E}">
        <p14:creationId xmlns:p14="http://schemas.microsoft.com/office/powerpoint/2010/main" val="10398022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Rectangle 12"/>
          <p:cNvSpPr/>
          <p:nvPr userDrawn="1"/>
        </p:nvSpPr>
        <p:spPr>
          <a:xfrm>
            <a:off x="0" y="0"/>
            <a:ext cx="1143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zh-CN">
              <a:solidFill>
                <a:srgbClr val="FFFFFF"/>
              </a:solidFill>
              <a:ea typeface="宋体" pitchFamily="2" charset="-122"/>
              <a:cs typeface="Arial" pitchFamily="34" charset="0"/>
            </a:endParaRPr>
          </a:p>
        </p:txBody>
      </p:sp>
      <p:sp>
        <p:nvSpPr>
          <p:cNvPr id="3" name="Date Placeholder 2"/>
          <p:cNvSpPr>
            <a:spLocks noGrp="1"/>
          </p:cNvSpPr>
          <p:nvPr>
            <p:ph type="dt" sz="half" idx="10"/>
          </p:nvPr>
        </p:nvSpPr>
        <p:spPr/>
        <p:txBody>
          <a:bodyPr/>
          <a:lstStyle>
            <a:lvl1pPr>
              <a:defRPr smtClean="0"/>
            </a:lvl1pPr>
          </a:lstStyle>
          <a:p>
            <a:pPr>
              <a:defRPr/>
            </a:pPr>
            <a:fld id="{E494005C-2FD0-F340-A48B-E96A4FBC7025}" type="datetime1">
              <a:rPr lang="zh-CN" altLang="en-US" smtClean="0"/>
              <a:t>2026/3/8</a:t>
            </a:fld>
            <a:endParaRPr lang="en-US" altLang="zh-CN"/>
          </a:p>
        </p:txBody>
      </p:sp>
      <p:sp>
        <p:nvSpPr>
          <p:cNvPr id="4" name="Footer Placeholder 3"/>
          <p:cNvSpPr>
            <a:spLocks noGrp="1"/>
          </p:cNvSpPr>
          <p:nvPr>
            <p:ph type="ftr" sz="quarter" idx="11"/>
          </p:nvPr>
        </p:nvSpPr>
        <p:spPr/>
        <p:txBody>
          <a:bodyPr/>
          <a:lstStyle>
            <a:lvl1pPr>
              <a:defRPr>
                <a:solidFill>
                  <a:srgbClr val="B5A788"/>
                </a:solidFill>
              </a:defRPr>
            </a:lvl1pPr>
          </a:lstStyle>
          <a:p>
            <a:pPr>
              <a:defRPr/>
            </a:pPr>
            <a:r>
              <a:rPr lang="zh-CN" altLang="en-US" dirty="0"/>
              <a:t>原子物理学</a:t>
            </a:r>
            <a:r>
              <a:rPr lang="en-US" altLang="zh-CN" dirty="0"/>
              <a:t>2026</a:t>
            </a:r>
            <a:r>
              <a:rPr lang="zh-CN" altLang="en-US" dirty="0"/>
              <a:t>春</a:t>
            </a:r>
            <a:endParaRPr lang="en-US" altLang="zh-CN" dirty="0"/>
          </a:p>
        </p:txBody>
      </p:sp>
      <p:sp>
        <p:nvSpPr>
          <p:cNvPr id="5" name="Slide Number Placeholder 4"/>
          <p:cNvSpPr>
            <a:spLocks noGrp="1"/>
          </p:cNvSpPr>
          <p:nvPr>
            <p:ph type="sldNum" sz="quarter" idx="12"/>
          </p:nvPr>
        </p:nvSpPr>
        <p:spPr/>
        <p:txBody>
          <a:bodyPr/>
          <a:lstStyle>
            <a:lvl1pPr>
              <a:defRPr smtClean="0"/>
            </a:lvl1pPr>
          </a:lstStyle>
          <a:p>
            <a:pPr>
              <a:defRPr/>
            </a:pPr>
            <a:fld id="{5D2B9D6C-1A0A-3843-9E07-22C849FA84BD}" type="slidenum">
              <a:rPr lang="en-US" altLang="zh-CN"/>
              <a:pPr>
                <a:defRPr/>
              </a:pPr>
              <a:t>‹#›</a:t>
            </a:fld>
            <a:endParaRPr lang="en-US" altLang="zh-CN"/>
          </a:p>
        </p:txBody>
      </p:sp>
    </p:spTree>
    <p:extLst>
      <p:ext uri="{BB962C8B-B14F-4D97-AF65-F5344CB8AC3E}">
        <p14:creationId xmlns:p14="http://schemas.microsoft.com/office/powerpoint/2010/main" val="13802007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9A3A2DF-8511-3441-8E3D-721C6A6716E5}" type="datetime1">
              <a:rPr lang="zh-CN" altLang="en-US" smtClean="0"/>
              <a:t>2026/3/8</a:t>
            </a:fld>
            <a:endParaRPr lang="en-US" dirty="0"/>
          </a:p>
        </p:txBody>
      </p:sp>
      <p:sp>
        <p:nvSpPr>
          <p:cNvPr id="5" name="Footer Placeholder 4"/>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
        <p:nvSpPr>
          <p:cNvPr id="6" name="Slide Number Placeholder 5"/>
          <p:cNvSpPr>
            <a:spLocks noGrp="1"/>
          </p:cNvSpPr>
          <p:nvPr>
            <p:ph type="sldNum" sz="quarter" idx="12"/>
          </p:nvPr>
        </p:nvSpPr>
        <p:spPr/>
        <p:txBody>
          <a:bodyPr/>
          <a:lstStyle/>
          <a:p>
            <a:pPr>
              <a:defRPr/>
            </a:pPr>
            <a:fld id="{B4690805-D7D2-4AB9-A191-0BC729846278}" type="slidenum">
              <a:rPr lang="zh-CN" altLang="en-US" smtClean="0"/>
              <a:pPr>
                <a:defRPr/>
              </a:pPr>
              <a:t>‹#›</a:t>
            </a:fld>
            <a:endParaRPr lang="en-US" altLang="zh-CN"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371600"/>
            <a:ext cx="406908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371600"/>
            <a:ext cx="409956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2939634-9960-9A41-B610-C59CF0997A6E}" type="datetime1">
              <a:rPr lang="zh-CN" altLang="en-US" smtClean="0"/>
              <a:t>2026/3/8</a:t>
            </a:fld>
            <a:endParaRPr lang="en-US"/>
          </a:p>
        </p:txBody>
      </p:sp>
      <p:sp>
        <p:nvSpPr>
          <p:cNvPr id="6" name="Footer Placeholder 5"/>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
        <p:nvSpPr>
          <p:cNvPr id="7" name="Slide Number Placeholder 6"/>
          <p:cNvSpPr>
            <a:spLocks noGrp="1"/>
          </p:cNvSpPr>
          <p:nvPr>
            <p:ph type="sldNum" sz="quarter" idx="12"/>
          </p:nvPr>
        </p:nvSpPr>
        <p:spPr/>
        <p:txBody>
          <a:bodyPr/>
          <a:lstStyle/>
          <a:p>
            <a:pPr>
              <a:defRPr/>
            </a:pPr>
            <a:fld id="{B4690805-D7D2-4AB9-A191-0BC729846278}" type="slidenum">
              <a:rPr lang="zh-CN" altLang="en-US" smtClean="0"/>
              <a:pPr>
                <a:defRPr/>
              </a:pPr>
              <a:t>‹#›</a:t>
            </a:fld>
            <a:endParaRPr lang="en-US" altLang="zh-CN" dirty="0"/>
          </a:p>
        </p:txBody>
      </p:sp>
      <p:sp>
        <p:nvSpPr>
          <p:cNvPr id="9" name="Title 1"/>
          <p:cNvSpPr>
            <a:spLocks noGrp="1"/>
          </p:cNvSpPr>
          <p:nvPr>
            <p:ph type="title"/>
          </p:nvPr>
        </p:nvSpPr>
        <p:spPr>
          <a:xfrm>
            <a:off x="457200" y="54477"/>
            <a:ext cx="8305800" cy="936123"/>
          </a:xfrm>
        </p:spPr>
        <p:txBody>
          <a:bodyPr/>
          <a:lstStyle/>
          <a:p>
            <a:r>
              <a:rPr lang="en-US"/>
              <a:t>Click to edit Master 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0EC8F60-B7A3-EA4F-8857-98BA1BC61190}" type="datetime1">
              <a:rPr lang="zh-CN" altLang="en-US" smtClean="0"/>
              <a:t>2026/3/8</a:t>
            </a:fld>
            <a:endParaRPr lang="en-US" dirty="0"/>
          </a:p>
        </p:txBody>
      </p:sp>
      <p:sp>
        <p:nvSpPr>
          <p:cNvPr id="4" name="Footer Placeholder 3"/>
          <p:cNvSpPr>
            <a:spLocks noGrp="1"/>
          </p:cNvSpPr>
          <p:nvPr>
            <p:ph type="ftr" sz="quarter" idx="11"/>
          </p:nvPr>
        </p:nvSpPr>
        <p:spPr/>
        <p:txBody>
          <a:bodyPr/>
          <a:lstStyle>
            <a:lvl1pPr>
              <a:defRPr sz="1400">
                <a:solidFill>
                  <a:srgbClr val="0000FF"/>
                </a:solidFill>
              </a:defRPr>
            </a:lvl1pPr>
          </a:lstStyle>
          <a:p>
            <a:r>
              <a:rPr lang="zh-CN" altLang="en-US" dirty="0"/>
              <a:t>原子物理学</a:t>
            </a:r>
            <a:r>
              <a:rPr lang="en-US" altLang="zh-CN" dirty="0"/>
              <a:t>2026</a:t>
            </a:r>
            <a:r>
              <a:rPr lang="zh-CN" altLang="en-US" dirty="0"/>
              <a:t>春</a:t>
            </a:r>
            <a:endParaRPr lang="en-US" dirty="0"/>
          </a:p>
        </p:txBody>
      </p:sp>
      <p:sp>
        <p:nvSpPr>
          <p:cNvPr id="5" name="Slide Number Placeholder 4"/>
          <p:cNvSpPr>
            <a:spLocks noGrp="1"/>
          </p:cNvSpPr>
          <p:nvPr>
            <p:ph type="sldNum" sz="quarter" idx="12"/>
          </p:nvPr>
        </p:nvSpPr>
        <p:spPr/>
        <p:txBody>
          <a:bodyPr/>
          <a:lstStyle>
            <a:lvl1pPr>
              <a:defRPr>
                <a:solidFill>
                  <a:srgbClr val="0000FF"/>
                </a:solidFill>
              </a:defRPr>
            </a:lvl1pPr>
          </a:lstStyle>
          <a:p>
            <a:pPr>
              <a:defRPr/>
            </a:pPr>
            <a:fld id="{B4690805-D7D2-4AB9-A191-0BC729846278}" type="slidenum">
              <a:rPr lang="zh-CN" altLang="en-US" smtClean="0"/>
              <a:pPr>
                <a:defRPr/>
              </a:pPr>
              <a:t>‹#›</a:t>
            </a:fld>
            <a:endParaRPr lang="en-US" altLang="zh-CN"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C9C1C5EB-74CF-1045-B79B-D1A7F0FBA21F}" type="datetime1">
              <a:rPr lang="zh-CN" altLang="en-US" smtClean="0"/>
              <a:t>2026/3/8</a:t>
            </a:fld>
            <a:endParaRPr lang="en-US" dirty="0"/>
          </a:p>
        </p:txBody>
      </p:sp>
      <p:sp>
        <p:nvSpPr>
          <p:cNvPr id="8" name="Footer Placeholder 7"/>
          <p:cNvSpPr>
            <a:spLocks noGrp="1"/>
          </p:cNvSpPr>
          <p:nvPr>
            <p:ph type="ftr" sz="quarter" idx="11"/>
          </p:nvPr>
        </p:nvSpPr>
        <p:spPr/>
        <p:txBody>
          <a:bodyPr/>
          <a:lstStyle>
            <a:lvl1pPr>
              <a:defRPr>
                <a:solidFill>
                  <a:srgbClr val="0000FF"/>
                </a:solidFill>
              </a:defRPr>
            </a:lvl1pPr>
          </a:lstStyle>
          <a:p>
            <a:r>
              <a:rPr lang="zh-CN" altLang="en-US" dirty="0"/>
              <a:t>原子物理学</a:t>
            </a:r>
            <a:r>
              <a:rPr lang="en-US" altLang="zh-CN" dirty="0"/>
              <a:t>2026</a:t>
            </a:r>
            <a:r>
              <a:rPr lang="zh-CN" altLang="en-US" dirty="0"/>
              <a:t>春</a:t>
            </a:r>
            <a:endParaRPr lang="en-US" dirty="0"/>
          </a:p>
        </p:txBody>
      </p:sp>
      <p:sp>
        <p:nvSpPr>
          <p:cNvPr id="9" name="Slide Number Placeholder 8"/>
          <p:cNvSpPr>
            <a:spLocks noGrp="1"/>
          </p:cNvSpPr>
          <p:nvPr>
            <p:ph type="sldNum" sz="quarter" idx="12"/>
          </p:nvPr>
        </p:nvSpPr>
        <p:spPr/>
        <p:txBody>
          <a:bodyPr/>
          <a:lstStyle/>
          <a:p>
            <a:pPr>
              <a:defRPr/>
            </a:pPr>
            <a:fld id="{B4690805-D7D2-4AB9-A191-0BC729846278}" type="slidenum">
              <a:rPr lang="zh-CN" altLang="en-US" smtClean="0"/>
              <a:pPr>
                <a:defRPr/>
              </a:pPr>
              <a:t>‹#›</a:t>
            </a:fld>
            <a:endParaRPr lang="en-US" altLang="zh-CN"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1_标题幻灯片">
    <p:spTree>
      <p:nvGrpSpPr>
        <p:cNvPr id="1" name=""/>
        <p:cNvGrpSpPr/>
        <p:nvPr/>
      </p:nvGrpSpPr>
      <p:grpSpPr>
        <a:xfrm>
          <a:off x="0" y="0"/>
          <a:ext cx="0" cy="0"/>
          <a:chOff x="0" y="0"/>
          <a:chExt cx="0" cy="0"/>
        </a:xfrm>
      </p:grpSpPr>
      <p:sp>
        <p:nvSpPr>
          <p:cNvPr id="4" name="Rectangle 3"/>
          <p:cNvSpPr/>
          <p:nvPr userDrawn="1"/>
        </p:nvSpPr>
        <p:spPr>
          <a:xfrm>
            <a:off x="2382" y="6400800"/>
            <a:ext cx="9141619"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zh-CN" altLang="en-US"/>
          </a:p>
        </p:txBody>
      </p:sp>
      <p:sp>
        <p:nvSpPr>
          <p:cNvPr id="5" name="Rectangle 4"/>
          <p:cNvSpPr/>
          <p:nvPr userDrawn="1"/>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zh-CN" altLang="en-US"/>
          </a:p>
        </p:txBody>
      </p:sp>
      <p:sp>
        <p:nvSpPr>
          <p:cNvPr id="6" name="Date Placeholder 6"/>
          <p:cNvSpPr>
            <a:spLocks noGrp="1"/>
          </p:cNvSpPr>
          <p:nvPr>
            <p:ph type="dt" sz="half" idx="10"/>
          </p:nvPr>
        </p:nvSpPr>
        <p:spPr>
          <a:xfrm>
            <a:off x="822961" y="6459786"/>
            <a:ext cx="1854203" cy="365125"/>
          </a:xfrm>
        </p:spPr>
        <p:txBody>
          <a:bodyPr/>
          <a:lstStyle/>
          <a:p>
            <a:fld id="{8E4D8E5B-5EF1-8142-A4AA-B4EE8F2487F5}" type="datetime1">
              <a:rPr lang="zh-CN" altLang="en-US" smtClean="0"/>
              <a:t>2026/3/8</a:t>
            </a:fld>
            <a:endParaRPr lang="en-US" dirty="0"/>
          </a:p>
        </p:txBody>
      </p:sp>
      <p:sp>
        <p:nvSpPr>
          <p:cNvPr id="7" name="Footer Placeholder 7"/>
          <p:cNvSpPr>
            <a:spLocks noGrp="1"/>
          </p:cNvSpPr>
          <p:nvPr>
            <p:ph type="ftr" sz="quarter" idx="11"/>
          </p:nvPr>
        </p:nvSpPr>
        <p:spPr>
          <a:xfrm>
            <a:off x="2764639" y="6459786"/>
            <a:ext cx="3617103" cy="365125"/>
          </a:xfrm>
        </p:spPr>
        <p:txBody>
          <a:bodyPr/>
          <a:lstStyle>
            <a:lvl1pPr>
              <a:defRPr>
                <a:solidFill>
                  <a:srgbClr val="0000FF"/>
                </a:solidFill>
              </a:defRPr>
            </a:lvl1pPr>
          </a:lstStyle>
          <a:p>
            <a:r>
              <a:rPr lang="zh-CN" altLang="en-US" dirty="0"/>
              <a:t>原子物理学</a:t>
            </a:r>
            <a:r>
              <a:rPr lang="en-US" altLang="zh-CN" dirty="0"/>
              <a:t>2026</a:t>
            </a:r>
            <a:r>
              <a:rPr lang="zh-CN" altLang="en-US" dirty="0"/>
              <a:t>春</a:t>
            </a:r>
            <a:endParaRPr lang="en-US" dirty="0"/>
          </a:p>
        </p:txBody>
      </p:sp>
      <p:sp>
        <p:nvSpPr>
          <p:cNvPr id="8" name="Slide Number Placeholder 8"/>
          <p:cNvSpPr>
            <a:spLocks noGrp="1"/>
          </p:cNvSpPr>
          <p:nvPr>
            <p:ph type="sldNum" sz="quarter" idx="12"/>
          </p:nvPr>
        </p:nvSpPr>
        <p:spPr>
          <a:xfrm>
            <a:off x="7425344" y="6459786"/>
            <a:ext cx="984019" cy="365125"/>
          </a:xfrm>
        </p:spPr>
        <p:txBody>
          <a:bodyPr/>
          <a:lstStyle/>
          <a:p>
            <a:pPr>
              <a:defRPr/>
            </a:pPr>
            <a:fld id="{B4690805-D7D2-4AB9-A191-0BC729846278}" type="slidenum">
              <a:rPr lang="zh-CN" altLang="en-US" smtClean="0"/>
              <a:pPr>
                <a:defRPr/>
              </a:pPr>
              <a:t>‹#›</a:t>
            </a:fld>
            <a:endParaRPr lang="en-US" altLang="zh-CN" dirty="0"/>
          </a:p>
        </p:txBody>
      </p:sp>
    </p:spTree>
    <p:extLst>
      <p:ext uri="{BB962C8B-B14F-4D97-AF65-F5344CB8AC3E}">
        <p14:creationId xmlns:p14="http://schemas.microsoft.com/office/powerpoint/2010/main" val="15849547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cSld name="2_标题幻灯片">
    <p:spTree>
      <p:nvGrpSpPr>
        <p:cNvPr id="1" name=""/>
        <p:cNvGrpSpPr/>
        <p:nvPr/>
      </p:nvGrpSpPr>
      <p:grpSpPr>
        <a:xfrm>
          <a:off x="0" y="0"/>
          <a:ext cx="0" cy="0"/>
          <a:chOff x="0" y="0"/>
          <a:chExt cx="0" cy="0"/>
        </a:xfrm>
      </p:grpSpPr>
      <p:sp>
        <p:nvSpPr>
          <p:cNvPr id="3" name="Rectangle 9"/>
          <p:cNvSpPr>
            <a:spLocks noChangeArrowheads="1"/>
          </p:cNvSpPr>
          <p:nvPr/>
        </p:nvSpPr>
        <p:spPr bwMode="auto">
          <a:xfrm>
            <a:off x="304800" y="3124200"/>
            <a:ext cx="8458200" cy="46038"/>
          </a:xfrm>
          <a:prstGeom prst="rect">
            <a:avLst/>
          </a:prstGeom>
          <a:gradFill rotWithShape="0">
            <a:gsLst>
              <a:gs pos="0">
                <a:srgbClr val="9F9FFF"/>
              </a:gs>
              <a:gs pos="50000">
                <a:srgbClr val="9999FF"/>
              </a:gs>
              <a:gs pos="100000">
                <a:srgbClr val="9F9FFF"/>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kumimoji="1" sz="3200" b="1">
                <a:solidFill>
                  <a:schemeClr val="hlink"/>
                </a:solidFill>
                <a:latin typeface="Arial" charset="0"/>
                <a:ea typeface="MS PGothic" pitchFamily="34" charset="-128"/>
                <a:sym typeface="Symbol" pitchFamily="18" charset="2"/>
              </a:defRPr>
            </a:lvl1pPr>
            <a:lvl2pPr marL="742950" indent="-285750" eaLnBrk="0" hangingPunct="0">
              <a:defRPr kumimoji="1" sz="3200" b="1">
                <a:solidFill>
                  <a:schemeClr val="hlink"/>
                </a:solidFill>
                <a:latin typeface="Arial" charset="0"/>
                <a:ea typeface="MS PGothic" pitchFamily="34" charset="-128"/>
                <a:sym typeface="Symbol" pitchFamily="18" charset="2"/>
              </a:defRPr>
            </a:lvl2pPr>
            <a:lvl3pPr marL="1143000" indent="-228600" eaLnBrk="0" hangingPunct="0">
              <a:defRPr kumimoji="1" sz="3200" b="1">
                <a:solidFill>
                  <a:schemeClr val="hlink"/>
                </a:solidFill>
                <a:latin typeface="Arial" charset="0"/>
                <a:ea typeface="MS PGothic" pitchFamily="34" charset="-128"/>
                <a:sym typeface="Symbol" pitchFamily="18" charset="2"/>
              </a:defRPr>
            </a:lvl3pPr>
            <a:lvl4pPr marL="1600200" indent="-228600" eaLnBrk="0" hangingPunct="0">
              <a:defRPr kumimoji="1" sz="3200" b="1">
                <a:solidFill>
                  <a:schemeClr val="hlink"/>
                </a:solidFill>
                <a:latin typeface="Arial" charset="0"/>
                <a:ea typeface="MS PGothic" pitchFamily="34" charset="-128"/>
                <a:sym typeface="Symbol" pitchFamily="18" charset="2"/>
              </a:defRPr>
            </a:lvl4pPr>
            <a:lvl5pPr marL="2057400" indent="-228600" eaLnBrk="0" hangingPunct="0">
              <a:defRPr kumimoji="1" sz="3200" b="1">
                <a:solidFill>
                  <a:schemeClr val="hlink"/>
                </a:solidFill>
                <a:latin typeface="Arial" charset="0"/>
                <a:ea typeface="MS PGothic" pitchFamily="34" charset="-128"/>
                <a:sym typeface="Symbol" pitchFamily="18" charset="2"/>
              </a:defRPr>
            </a:lvl5pPr>
            <a:lvl6pPr marL="2514600" indent="-228600" algn="r" eaLnBrk="0" fontAlgn="base" hangingPunct="0">
              <a:spcBef>
                <a:spcPct val="20000"/>
              </a:spcBef>
              <a:spcAft>
                <a:spcPct val="0"/>
              </a:spcAft>
              <a:buClr>
                <a:srgbClr val="FF3399"/>
              </a:buClr>
              <a:buFont typeface="Wingdings 2" pitchFamily="18" charset="2"/>
              <a:buChar char="è"/>
              <a:defRPr kumimoji="1" sz="3200" b="1">
                <a:solidFill>
                  <a:schemeClr val="hlink"/>
                </a:solidFill>
                <a:latin typeface="Arial" charset="0"/>
                <a:ea typeface="MS PGothic" pitchFamily="34" charset="-128"/>
                <a:sym typeface="Symbol" pitchFamily="18" charset="2"/>
              </a:defRPr>
            </a:lvl6pPr>
            <a:lvl7pPr marL="2971800" indent="-228600" algn="r" eaLnBrk="0" fontAlgn="base" hangingPunct="0">
              <a:spcBef>
                <a:spcPct val="20000"/>
              </a:spcBef>
              <a:spcAft>
                <a:spcPct val="0"/>
              </a:spcAft>
              <a:buClr>
                <a:srgbClr val="FF3399"/>
              </a:buClr>
              <a:buFont typeface="Wingdings 2" pitchFamily="18" charset="2"/>
              <a:buChar char="è"/>
              <a:defRPr kumimoji="1" sz="3200" b="1">
                <a:solidFill>
                  <a:schemeClr val="hlink"/>
                </a:solidFill>
                <a:latin typeface="Arial" charset="0"/>
                <a:ea typeface="MS PGothic" pitchFamily="34" charset="-128"/>
                <a:sym typeface="Symbol" pitchFamily="18" charset="2"/>
              </a:defRPr>
            </a:lvl7pPr>
            <a:lvl8pPr marL="3429000" indent="-228600" algn="r" eaLnBrk="0" fontAlgn="base" hangingPunct="0">
              <a:spcBef>
                <a:spcPct val="20000"/>
              </a:spcBef>
              <a:spcAft>
                <a:spcPct val="0"/>
              </a:spcAft>
              <a:buClr>
                <a:srgbClr val="FF3399"/>
              </a:buClr>
              <a:buFont typeface="Wingdings 2" pitchFamily="18" charset="2"/>
              <a:buChar char="è"/>
              <a:defRPr kumimoji="1" sz="3200" b="1">
                <a:solidFill>
                  <a:schemeClr val="hlink"/>
                </a:solidFill>
                <a:latin typeface="Arial" charset="0"/>
                <a:ea typeface="MS PGothic" pitchFamily="34" charset="-128"/>
                <a:sym typeface="Symbol" pitchFamily="18" charset="2"/>
              </a:defRPr>
            </a:lvl8pPr>
            <a:lvl9pPr marL="3886200" indent="-228600" algn="r" eaLnBrk="0" fontAlgn="base" hangingPunct="0">
              <a:spcBef>
                <a:spcPct val="20000"/>
              </a:spcBef>
              <a:spcAft>
                <a:spcPct val="0"/>
              </a:spcAft>
              <a:buClr>
                <a:srgbClr val="FF3399"/>
              </a:buClr>
              <a:buFont typeface="Wingdings 2" pitchFamily="18" charset="2"/>
              <a:buChar char="è"/>
              <a:defRPr kumimoji="1" sz="3200" b="1">
                <a:solidFill>
                  <a:schemeClr val="hlink"/>
                </a:solidFill>
                <a:latin typeface="Arial" charset="0"/>
                <a:ea typeface="MS PGothic" pitchFamily="34" charset="-128"/>
                <a:sym typeface="Symbol" pitchFamily="18" charset="2"/>
              </a:defRPr>
            </a:lvl9pPr>
          </a:lstStyle>
          <a:p>
            <a:pPr eaLnBrk="1" hangingPunct="1">
              <a:defRPr/>
            </a:pPr>
            <a:endParaRPr lang="zh-CN" altLang="en-US" sz="2400" b="0">
              <a:solidFill>
                <a:schemeClr val="tx1"/>
              </a:solidFill>
              <a:latin typeface="Times New Roman" pitchFamily="18" charset="0"/>
              <a:ea typeface="宋体" charset="-122"/>
            </a:endParaRPr>
          </a:p>
        </p:txBody>
      </p:sp>
      <p:sp>
        <p:nvSpPr>
          <p:cNvPr id="678916" name="Rectangle 4"/>
          <p:cNvSpPr>
            <a:spLocks noGrp="1" noChangeArrowheads="1"/>
          </p:cNvSpPr>
          <p:nvPr>
            <p:ph type="ctrTitle" sz="quarter"/>
          </p:nvPr>
        </p:nvSpPr>
        <p:spPr>
          <a:xfrm>
            <a:off x="457200" y="1524000"/>
            <a:ext cx="7772400" cy="1371600"/>
          </a:xfrm>
        </p:spPr>
        <p:txBody>
          <a:bodyPr/>
          <a:lstStyle>
            <a:lvl1pPr algn="ctr">
              <a:defRPr sz="6000">
                <a:solidFill>
                  <a:srgbClr val="333399"/>
                </a:solidFill>
              </a:defRPr>
            </a:lvl1pPr>
          </a:lstStyle>
          <a:p>
            <a:pPr lvl="0"/>
            <a:r>
              <a:rPr lang="zh-CN" altLang="en-US" noProof="0"/>
              <a:t>单击此处编辑母版标题样式</a:t>
            </a:r>
            <a:endParaRPr lang="en-US" altLang="zh-CN" noProof="0" dirty="0"/>
          </a:p>
        </p:txBody>
      </p:sp>
    </p:spTree>
    <p:extLst>
      <p:ext uri="{BB962C8B-B14F-4D97-AF65-F5344CB8AC3E}">
        <p14:creationId xmlns:p14="http://schemas.microsoft.com/office/powerpoint/2010/main" val="6639761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cSld name="3_标题幻灯片">
    <p:spTree>
      <p:nvGrpSpPr>
        <p:cNvPr id="1" name=""/>
        <p:cNvGrpSpPr/>
        <p:nvPr/>
      </p:nvGrpSpPr>
      <p:grpSpPr>
        <a:xfrm>
          <a:off x="0" y="0"/>
          <a:ext cx="0" cy="0"/>
          <a:chOff x="0" y="0"/>
          <a:chExt cx="0" cy="0"/>
        </a:xfrm>
      </p:grpSpPr>
      <p:sp>
        <p:nvSpPr>
          <p:cNvPr id="3" name="Rectangle 9"/>
          <p:cNvSpPr>
            <a:spLocks noChangeArrowheads="1"/>
          </p:cNvSpPr>
          <p:nvPr/>
        </p:nvSpPr>
        <p:spPr bwMode="auto">
          <a:xfrm>
            <a:off x="304800" y="3124200"/>
            <a:ext cx="8458200" cy="46038"/>
          </a:xfrm>
          <a:prstGeom prst="rect">
            <a:avLst/>
          </a:prstGeom>
          <a:gradFill rotWithShape="0">
            <a:gsLst>
              <a:gs pos="0">
                <a:srgbClr val="9F9FFF"/>
              </a:gs>
              <a:gs pos="50000">
                <a:srgbClr val="9999FF"/>
              </a:gs>
              <a:gs pos="100000">
                <a:srgbClr val="9F9FFF"/>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kumimoji="1" sz="3200" b="1">
                <a:solidFill>
                  <a:schemeClr val="hlink"/>
                </a:solidFill>
                <a:latin typeface="Arial" charset="0"/>
                <a:ea typeface="MS PGothic" pitchFamily="34" charset="-128"/>
                <a:sym typeface="Symbol" pitchFamily="18" charset="2"/>
              </a:defRPr>
            </a:lvl1pPr>
            <a:lvl2pPr marL="742950" indent="-285750" eaLnBrk="0" hangingPunct="0">
              <a:defRPr kumimoji="1" sz="3200" b="1">
                <a:solidFill>
                  <a:schemeClr val="hlink"/>
                </a:solidFill>
                <a:latin typeface="Arial" charset="0"/>
                <a:ea typeface="MS PGothic" pitchFamily="34" charset="-128"/>
                <a:sym typeface="Symbol" pitchFamily="18" charset="2"/>
              </a:defRPr>
            </a:lvl2pPr>
            <a:lvl3pPr marL="1143000" indent="-228600" eaLnBrk="0" hangingPunct="0">
              <a:defRPr kumimoji="1" sz="3200" b="1">
                <a:solidFill>
                  <a:schemeClr val="hlink"/>
                </a:solidFill>
                <a:latin typeface="Arial" charset="0"/>
                <a:ea typeface="MS PGothic" pitchFamily="34" charset="-128"/>
                <a:sym typeface="Symbol" pitchFamily="18" charset="2"/>
              </a:defRPr>
            </a:lvl3pPr>
            <a:lvl4pPr marL="1600200" indent="-228600" eaLnBrk="0" hangingPunct="0">
              <a:defRPr kumimoji="1" sz="3200" b="1">
                <a:solidFill>
                  <a:schemeClr val="hlink"/>
                </a:solidFill>
                <a:latin typeface="Arial" charset="0"/>
                <a:ea typeface="MS PGothic" pitchFamily="34" charset="-128"/>
                <a:sym typeface="Symbol" pitchFamily="18" charset="2"/>
              </a:defRPr>
            </a:lvl4pPr>
            <a:lvl5pPr marL="2057400" indent="-228600" eaLnBrk="0" hangingPunct="0">
              <a:defRPr kumimoji="1" sz="3200" b="1">
                <a:solidFill>
                  <a:schemeClr val="hlink"/>
                </a:solidFill>
                <a:latin typeface="Arial" charset="0"/>
                <a:ea typeface="MS PGothic" pitchFamily="34" charset="-128"/>
                <a:sym typeface="Symbol" pitchFamily="18" charset="2"/>
              </a:defRPr>
            </a:lvl5pPr>
            <a:lvl6pPr marL="2514600" indent="-228600" algn="r" eaLnBrk="0" fontAlgn="base" hangingPunct="0">
              <a:spcBef>
                <a:spcPct val="20000"/>
              </a:spcBef>
              <a:spcAft>
                <a:spcPct val="0"/>
              </a:spcAft>
              <a:buClr>
                <a:srgbClr val="FF3399"/>
              </a:buClr>
              <a:buFont typeface="Wingdings 2" pitchFamily="18" charset="2"/>
              <a:buChar char="è"/>
              <a:defRPr kumimoji="1" sz="3200" b="1">
                <a:solidFill>
                  <a:schemeClr val="hlink"/>
                </a:solidFill>
                <a:latin typeface="Arial" charset="0"/>
                <a:ea typeface="MS PGothic" pitchFamily="34" charset="-128"/>
                <a:sym typeface="Symbol" pitchFamily="18" charset="2"/>
              </a:defRPr>
            </a:lvl6pPr>
            <a:lvl7pPr marL="2971800" indent="-228600" algn="r" eaLnBrk="0" fontAlgn="base" hangingPunct="0">
              <a:spcBef>
                <a:spcPct val="20000"/>
              </a:spcBef>
              <a:spcAft>
                <a:spcPct val="0"/>
              </a:spcAft>
              <a:buClr>
                <a:srgbClr val="FF3399"/>
              </a:buClr>
              <a:buFont typeface="Wingdings 2" pitchFamily="18" charset="2"/>
              <a:buChar char="è"/>
              <a:defRPr kumimoji="1" sz="3200" b="1">
                <a:solidFill>
                  <a:schemeClr val="hlink"/>
                </a:solidFill>
                <a:latin typeface="Arial" charset="0"/>
                <a:ea typeface="MS PGothic" pitchFamily="34" charset="-128"/>
                <a:sym typeface="Symbol" pitchFamily="18" charset="2"/>
              </a:defRPr>
            </a:lvl7pPr>
            <a:lvl8pPr marL="3429000" indent="-228600" algn="r" eaLnBrk="0" fontAlgn="base" hangingPunct="0">
              <a:spcBef>
                <a:spcPct val="20000"/>
              </a:spcBef>
              <a:spcAft>
                <a:spcPct val="0"/>
              </a:spcAft>
              <a:buClr>
                <a:srgbClr val="FF3399"/>
              </a:buClr>
              <a:buFont typeface="Wingdings 2" pitchFamily="18" charset="2"/>
              <a:buChar char="è"/>
              <a:defRPr kumimoji="1" sz="3200" b="1">
                <a:solidFill>
                  <a:schemeClr val="hlink"/>
                </a:solidFill>
                <a:latin typeface="Arial" charset="0"/>
                <a:ea typeface="MS PGothic" pitchFamily="34" charset="-128"/>
                <a:sym typeface="Symbol" pitchFamily="18" charset="2"/>
              </a:defRPr>
            </a:lvl8pPr>
            <a:lvl9pPr marL="3886200" indent="-228600" algn="r" eaLnBrk="0" fontAlgn="base" hangingPunct="0">
              <a:spcBef>
                <a:spcPct val="20000"/>
              </a:spcBef>
              <a:spcAft>
                <a:spcPct val="0"/>
              </a:spcAft>
              <a:buClr>
                <a:srgbClr val="FF3399"/>
              </a:buClr>
              <a:buFont typeface="Wingdings 2" pitchFamily="18" charset="2"/>
              <a:buChar char="è"/>
              <a:defRPr kumimoji="1" sz="3200" b="1">
                <a:solidFill>
                  <a:schemeClr val="hlink"/>
                </a:solidFill>
                <a:latin typeface="Arial" charset="0"/>
                <a:ea typeface="MS PGothic" pitchFamily="34" charset="-128"/>
                <a:sym typeface="Symbol" pitchFamily="18" charset="2"/>
              </a:defRPr>
            </a:lvl9pPr>
          </a:lstStyle>
          <a:p>
            <a:pPr eaLnBrk="1" hangingPunct="1">
              <a:defRPr/>
            </a:pPr>
            <a:endParaRPr lang="zh-CN" altLang="en-US" sz="2400" b="0">
              <a:solidFill>
                <a:schemeClr val="tx1"/>
              </a:solidFill>
              <a:latin typeface="Times New Roman" pitchFamily="18" charset="0"/>
              <a:ea typeface="宋体" charset="-122"/>
            </a:endParaRPr>
          </a:p>
        </p:txBody>
      </p:sp>
      <p:sp>
        <p:nvSpPr>
          <p:cNvPr id="678916" name="Rectangle 4"/>
          <p:cNvSpPr>
            <a:spLocks noGrp="1" noChangeArrowheads="1"/>
          </p:cNvSpPr>
          <p:nvPr>
            <p:ph type="ctrTitle" sz="quarter"/>
          </p:nvPr>
        </p:nvSpPr>
        <p:spPr>
          <a:xfrm>
            <a:off x="457200" y="1524000"/>
            <a:ext cx="7772400" cy="1371600"/>
          </a:xfrm>
        </p:spPr>
        <p:txBody>
          <a:bodyPr/>
          <a:lstStyle>
            <a:lvl1pPr algn="ctr">
              <a:defRPr sz="6000">
                <a:solidFill>
                  <a:srgbClr val="333399"/>
                </a:solidFill>
              </a:defRPr>
            </a:lvl1pPr>
          </a:lstStyle>
          <a:p>
            <a:pPr lvl="0"/>
            <a:r>
              <a:rPr lang="zh-CN" altLang="en-US" noProof="0"/>
              <a:t>单击此处编辑母版标题样式</a:t>
            </a:r>
            <a:endParaRPr lang="en-US" altLang="zh-CN" noProof="0" dirty="0"/>
          </a:p>
        </p:txBody>
      </p:sp>
    </p:spTree>
    <p:extLst>
      <p:ext uri="{BB962C8B-B14F-4D97-AF65-F5344CB8AC3E}">
        <p14:creationId xmlns:p14="http://schemas.microsoft.com/office/powerpoint/2010/main" val="13266438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cSld name="4_标题幻灯片">
    <p:spTree>
      <p:nvGrpSpPr>
        <p:cNvPr id="1" name=""/>
        <p:cNvGrpSpPr/>
        <p:nvPr/>
      </p:nvGrpSpPr>
      <p:grpSpPr>
        <a:xfrm>
          <a:off x="0" y="0"/>
          <a:ext cx="0" cy="0"/>
          <a:chOff x="0" y="0"/>
          <a:chExt cx="0" cy="0"/>
        </a:xfrm>
      </p:grpSpPr>
      <p:sp>
        <p:nvSpPr>
          <p:cNvPr id="3" name="Rectangle 9"/>
          <p:cNvSpPr>
            <a:spLocks noChangeArrowheads="1"/>
          </p:cNvSpPr>
          <p:nvPr/>
        </p:nvSpPr>
        <p:spPr bwMode="auto">
          <a:xfrm>
            <a:off x="304800" y="3124200"/>
            <a:ext cx="8458200" cy="46038"/>
          </a:xfrm>
          <a:prstGeom prst="rect">
            <a:avLst/>
          </a:prstGeom>
          <a:gradFill rotWithShape="0">
            <a:gsLst>
              <a:gs pos="0">
                <a:srgbClr val="9F9FFF"/>
              </a:gs>
              <a:gs pos="50000">
                <a:srgbClr val="9999FF"/>
              </a:gs>
              <a:gs pos="100000">
                <a:srgbClr val="9F9FFF"/>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kumimoji="1" sz="3200" b="1">
                <a:solidFill>
                  <a:schemeClr val="hlink"/>
                </a:solidFill>
                <a:latin typeface="Arial" charset="0"/>
                <a:ea typeface="MS PGothic" pitchFamily="34" charset="-128"/>
                <a:sym typeface="Symbol" pitchFamily="18" charset="2"/>
              </a:defRPr>
            </a:lvl1pPr>
            <a:lvl2pPr marL="742950" indent="-285750" eaLnBrk="0" hangingPunct="0">
              <a:defRPr kumimoji="1" sz="3200" b="1">
                <a:solidFill>
                  <a:schemeClr val="hlink"/>
                </a:solidFill>
                <a:latin typeface="Arial" charset="0"/>
                <a:ea typeface="MS PGothic" pitchFamily="34" charset="-128"/>
                <a:sym typeface="Symbol" pitchFamily="18" charset="2"/>
              </a:defRPr>
            </a:lvl2pPr>
            <a:lvl3pPr marL="1143000" indent="-228600" eaLnBrk="0" hangingPunct="0">
              <a:defRPr kumimoji="1" sz="3200" b="1">
                <a:solidFill>
                  <a:schemeClr val="hlink"/>
                </a:solidFill>
                <a:latin typeface="Arial" charset="0"/>
                <a:ea typeface="MS PGothic" pitchFamily="34" charset="-128"/>
                <a:sym typeface="Symbol" pitchFamily="18" charset="2"/>
              </a:defRPr>
            </a:lvl3pPr>
            <a:lvl4pPr marL="1600200" indent="-228600" eaLnBrk="0" hangingPunct="0">
              <a:defRPr kumimoji="1" sz="3200" b="1">
                <a:solidFill>
                  <a:schemeClr val="hlink"/>
                </a:solidFill>
                <a:latin typeface="Arial" charset="0"/>
                <a:ea typeface="MS PGothic" pitchFamily="34" charset="-128"/>
                <a:sym typeface="Symbol" pitchFamily="18" charset="2"/>
              </a:defRPr>
            </a:lvl4pPr>
            <a:lvl5pPr marL="2057400" indent="-228600" eaLnBrk="0" hangingPunct="0">
              <a:defRPr kumimoji="1" sz="3200" b="1">
                <a:solidFill>
                  <a:schemeClr val="hlink"/>
                </a:solidFill>
                <a:latin typeface="Arial" charset="0"/>
                <a:ea typeface="MS PGothic" pitchFamily="34" charset="-128"/>
                <a:sym typeface="Symbol" pitchFamily="18" charset="2"/>
              </a:defRPr>
            </a:lvl5pPr>
            <a:lvl6pPr marL="2514600" indent="-228600" algn="r" eaLnBrk="0" fontAlgn="base" hangingPunct="0">
              <a:spcBef>
                <a:spcPct val="20000"/>
              </a:spcBef>
              <a:spcAft>
                <a:spcPct val="0"/>
              </a:spcAft>
              <a:buClr>
                <a:srgbClr val="FF3399"/>
              </a:buClr>
              <a:buFont typeface="Wingdings 2" pitchFamily="18" charset="2"/>
              <a:buChar char="è"/>
              <a:defRPr kumimoji="1" sz="3200" b="1">
                <a:solidFill>
                  <a:schemeClr val="hlink"/>
                </a:solidFill>
                <a:latin typeface="Arial" charset="0"/>
                <a:ea typeface="MS PGothic" pitchFamily="34" charset="-128"/>
                <a:sym typeface="Symbol" pitchFamily="18" charset="2"/>
              </a:defRPr>
            </a:lvl6pPr>
            <a:lvl7pPr marL="2971800" indent="-228600" algn="r" eaLnBrk="0" fontAlgn="base" hangingPunct="0">
              <a:spcBef>
                <a:spcPct val="20000"/>
              </a:spcBef>
              <a:spcAft>
                <a:spcPct val="0"/>
              </a:spcAft>
              <a:buClr>
                <a:srgbClr val="FF3399"/>
              </a:buClr>
              <a:buFont typeface="Wingdings 2" pitchFamily="18" charset="2"/>
              <a:buChar char="è"/>
              <a:defRPr kumimoji="1" sz="3200" b="1">
                <a:solidFill>
                  <a:schemeClr val="hlink"/>
                </a:solidFill>
                <a:latin typeface="Arial" charset="0"/>
                <a:ea typeface="MS PGothic" pitchFamily="34" charset="-128"/>
                <a:sym typeface="Symbol" pitchFamily="18" charset="2"/>
              </a:defRPr>
            </a:lvl7pPr>
            <a:lvl8pPr marL="3429000" indent="-228600" algn="r" eaLnBrk="0" fontAlgn="base" hangingPunct="0">
              <a:spcBef>
                <a:spcPct val="20000"/>
              </a:spcBef>
              <a:spcAft>
                <a:spcPct val="0"/>
              </a:spcAft>
              <a:buClr>
                <a:srgbClr val="FF3399"/>
              </a:buClr>
              <a:buFont typeface="Wingdings 2" pitchFamily="18" charset="2"/>
              <a:buChar char="è"/>
              <a:defRPr kumimoji="1" sz="3200" b="1">
                <a:solidFill>
                  <a:schemeClr val="hlink"/>
                </a:solidFill>
                <a:latin typeface="Arial" charset="0"/>
                <a:ea typeface="MS PGothic" pitchFamily="34" charset="-128"/>
                <a:sym typeface="Symbol" pitchFamily="18" charset="2"/>
              </a:defRPr>
            </a:lvl8pPr>
            <a:lvl9pPr marL="3886200" indent="-228600" algn="r" eaLnBrk="0" fontAlgn="base" hangingPunct="0">
              <a:spcBef>
                <a:spcPct val="20000"/>
              </a:spcBef>
              <a:spcAft>
                <a:spcPct val="0"/>
              </a:spcAft>
              <a:buClr>
                <a:srgbClr val="FF3399"/>
              </a:buClr>
              <a:buFont typeface="Wingdings 2" pitchFamily="18" charset="2"/>
              <a:buChar char="è"/>
              <a:defRPr kumimoji="1" sz="3200" b="1">
                <a:solidFill>
                  <a:schemeClr val="hlink"/>
                </a:solidFill>
                <a:latin typeface="Arial" charset="0"/>
                <a:ea typeface="MS PGothic" pitchFamily="34" charset="-128"/>
                <a:sym typeface="Symbol" pitchFamily="18" charset="2"/>
              </a:defRPr>
            </a:lvl9pPr>
          </a:lstStyle>
          <a:p>
            <a:pPr eaLnBrk="1" hangingPunct="1">
              <a:defRPr/>
            </a:pPr>
            <a:endParaRPr lang="zh-CN" altLang="en-US" sz="2400" b="0">
              <a:solidFill>
                <a:schemeClr val="tx1"/>
              </a:solidFill>
              <a:latin typeface="Times New Roman" pitchFamily="18" charset="0"/>
              <a:ea typeface="宋体" charset="-122"/>
            </a:endParaRPr>
          </a:p>
        </p:txBody>
      </p:sp>
      <p:sp>
        <p:nvSpPr>
          <p:cNvPr id="678916" name="Rectangle 4"/>
          <p:cNvSpPr>
            <a:spLocks noGrp="1" noChangeArrowheads="1"/>
          </p:cNvSpPr>
          <p:nvPr>
            <p:ph type="ctrTitle" sz="quarter"/>
          </p:nvPr>
        </p:nvSpPr>
        <p:spPr>
          <a:xfrm>
            <a:off x="457200" y="1524000"/>
            <a:ext cx="7772400" cy="1371600"/>
          </a:xfrm>
        </p:spPr>
        <p:txBody>
          <a:bodyPr/>
          <a:lstStyle>
            <a:lvl1pPr algn="ctr">
              <a:defRPr sz="6000">
                <a:solidFill>
                  <a:srgbClr val="333399"/>
                </a:solidFill>
              </a:defRPr>
            </a:lvl1pPr>
          </a:lstStyle>
          <a:p>
            <a:pPr lvl="0"/>
            <a:r>
              <a:rPr lang="zh-CN" altLang="en-US" noProof="0"/>
              <a:t>单击此处编辑母版标题样式</a:t>
            </a:r>
            <a:endParaRPr lang="en-US" altLang="zh-CN" noProof="0" dirty="0"/>
          </a:p>
        </p:txBody>
      </p:sp>
    </p:spTree>
    <p:extLst>
      <p:ext uri="{BB962C8B-B14F-4D97-AF65-F5344CB8AC3E}">
        <p14:creationId xmlns:p14="http://schemas.microsoft.com/office/powerpoint/2010/main" val="640813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zh-CN" altLang="en-US"/>
          </a:p>
        </p:txBody>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zh-CN" altLang="en-US"/>
          </a:p>
        </p:txBody>
      </p:sp>
      <p:sp>
        <p:nvSpPr>
          <p:cNvPr id="2" name="Title Placeholder 1"/>
          <p:cNvSpPr>
            <a:spLocks noGrp="1"/>
          </p:cNvSpPr>
          <p:nvPr>
            <p:ph type="title"/>
          </p:nvPr>
        </p:nvSpPr>
        <p:spPr>
          <a:xfrm>
            <a:off x="457200" y="54477"/>
            <a:ext cx="8305800" cy="936123"/>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457200" y="1321904"/>
            <a:ext cx="8381999" cy="4774095"/>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30FD21BA-8CA6-7A4E-855D-3B3AF90FD03C}" type="datetime1">
              <a:rPr lang="zh-CN" altLang="en-US" smtClean="0"/>
              <a:t>2026/3/8</a:t>
            </a:fld>
            <a:endParaRPr lang="en-US"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1400" cap="all" baseline="0">
                <a:solidFill>
                  <a:srgbClr val="0000FF"/>
                </a:solidFill>
              </a:defRPr>
            </a:lvl1pPr>
          </a:lstStyle>
          <a:p>
            <a:r>
              <a:rPr lang="zh-CN" altLang="en-US" dirty="0"/>
              <a:t>原子物理学</a:t>
            </a:r>
            <a:r>
              <a:rPr lang="en-US" altLang="zh-CN" dirty="0"/>
              <a:t>2026</a:t>
            </a:r>
            <a:r>
              <a:rPr lang="zh-CN" altLang="en-US" dirty="0"/>
              <a:t>春</a:t>
            </a:r>
            <a:endParaRPr lang="en-US" dirty="0"/>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400">
                <a:solidFill>
                  <a:srgbClr val="0000FF"/>
                </a:solidFill>
              </a:defRPr>
            </a:lvl1pPr>
          </a:lstStyle>
          <a:p>
            <a:pPr>
              <a:defRPr/>
            </a:pPr>
            <a:fld id="{B4690805-D7D2-4AB9-A191-0BC729846278}" type="slidenum">
              <a:rPr lang="zh-CN" altLang="en-US" smtClean="0"/>
              <a:pPr>
                <a:defRPr/>
              </a:pPr>
              <a:t>‹#›</a:t>
            </a:fld>
            <a:endParaRPr lang="en-US" altLang="zh-CN" dirty="0"/>
          </a:p>
        </p:txBody>
      </p:sp>
      <p:cxnSp>
        <p:nvCxnSpPr>
          <p:cNvPr id="10" name="Straight Connector 9"/>
          <p:cNvCxnSpPr/>
          <p:nvPr/>
        </p:nvCxnSpPr>
        <p:spPr>
          <a:xfrm>
            <a:off x="891540" y="1143000"/>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6992864"/>
      </p:ext>
    </p:extLst>
  </p:cSld>
  <p:clrMap bg1="lt1" tx1="dk1" bg2="lt2" tx2="dk2" accent1="accent1" accent2="accent2" accent3="accent3" accent4="accent4" accent5="accent5" accent6="accent6" hlink="hlink" folHlink="folHlink"/>
  <p:sldLayoutIdLst>
    <p:sldLayoutId id="2147484042" r:id="rId1"/>
    <p:sldLayoutId id="2147484043" r:id="rId2"/>
    <p:sldLayoutId id="2147484044" r:id="rId3"/>
    <p:sldLayoutId id="2147484045" r:id="rId4"/>
    <p:sldLayoutId id="2147484046" r:id="rId5"/>
    <p:sldLayoutId id="2147484047" r:id="rId6"/>
    <p:sldLayoutId id="2147484048" r:id="rId7"/>
    <p:sldLayoutId id="2147484049" r:id="rId8"/>
    <p:sldLayoutId id="2147484050" r:id="rId9"/>
    <p:sldLayoutId id="2147484051" r:id="rId10"/>
    <p:sldLayoutId id="2147484052" r:id="rId11"/>
    <p:sldLayoutId id="2147484053" r:id="rId12"/>
    <p:sldLayoutId id="2147484054" r:id="rId13"/>
  </p:sldLayoutIdLst>
  <p:hf hd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269875" indent="-254000" algn="l" defTabSz="914400" rtl="0" eaLnBrk="1" latinLnBrk="0" hangingPunct="1">
        <a:lnSpc>
          <a:spcPct val="90000"/>
        </a:lnSpc>
        <a:spcBef>
          <a:spcPts val="1200"/>
        </a:spcBef>
        <a:spcAft>
          <a:spcPts val="200"/>
        </a:spcAft>
        <a:buClr>
          <a:schemeClr val="accent1"/>
        </a:buClr>
        <a:buSzPct val="100000"/>
        <a:buFont typeface="Arial" charset="0"/>
        <a:buChar char="•"/>
        <a:tabLst/>
        <a:defRPr sz="3600" kern="1200">
          <a:solidFill>
            <a:schemeClr val="tx1">
              <a:lumMod val="75000"/>
              <a:lumOff val="25000"/>
            </a:schemeClr>
          </a:solidFill>
          <a:latin typeface="+mn-lt"/>
          <a:ea typeface="+mn-ea"/>
          <a:cs typeface="+mn-cs"/>
        </a:defRPr>
      </a:lvl1pPr>
      <a:lvl2pPr marL="492125" indent="-254000" algn="l" defTabSz="914400" rtl="0" eaLnBrk="1" latinLnBrk="0" hangingPunct="1">
        <a:lnSpc>
          <a:spcPct val="90000"/>
        </a:lnSpc>
        <a:spcBef>
          <a:spcPts val="200"/>
        </a:spcBef>
        <a:spcAft>
          <a:spcPts val="400"/>
        </a:spcAft>
        <a:buClr>
          <a:schemeClr val="accent1"/>
        </a:buClr>
        <a:buFont typeface="Courier New" charset="0"/>
        <a:buChar char="o"/>
        <a:tabLst/>
        <a:defRPr sz="3200" kern="1200">
          <a:solidFill>
            <a:schemeClr val="tx1">
              <a:lumMod val="75000"/>
              <a:lumOff val="25000"/>
            </a:schemeClr>
          </a:solidFill>
          <a:latin typeface="+mn-lt"/>
          <a:ea typeface="+mn-ea"/>
          <a:cs typeface="+mn-cs"/>
        </a:defRPr>
      </a:lvl2pPr>
      <a:lvl3pPr marL="857250" indent="-365125" algn="l" defTabSz="914400" rtl="0" eaLnBrk="1" latinLnBrk="0" hangingPunct="1">
        <a:lnSpc>
          <a:spcPct val="90000"/>
        </a:lnSpc>
        <a:spcBef>
          <a:spcPts val="200"/>
        </a:spcBef>
        <a:spcAft>
          <a:spcPts val="400"/>
        </a:spcAft>
        <a:buClr>
          <a:schemeClr val="accent1"/>
        </a:buClr>
        <a:buFont typeface="Wingdings" charset="2"/>
        <a:buChar char="v"/>
        <a:tabLst/>
        <a:defRPr sz="2800" kern="1200">
          <a:solidFill>
            <a:schemeClr val="tx1">
              <a:lumMod val="75000"/>
              <a:lumOff val="25000"/>
            </a:schemeClr>
          </a:solidFill>
          <a:latin typeface="+mn-lt"/>
          <a:ea typeface="+mn-ea"/>
          <a:cs typeface="+mn-cs"/>
        </a:defRPr>
      </a:lvl3pPr>
      <a:lvl4pPr marL="1127125" indent="-317500" algn="l" defTabSz="914400" rtl="0" eaLnBrk="1" latinLnBrk="0" hangingPunct="1">
        <a:lnSpc>
          <a:spcPct val="90000"/>
        </a:lnSpc>
        <a:spcBef>
          <a:spcPts val="200"/>
        </a:spcBef>
        <a:spcAft>
          <a:spcPts val="400"/>
        </a:spcAft>
        <a:buClr>
          <a:schemeClr val="accent1"/>
        </a:buClr>
        <a:buFont typeface="Wingdings" charset="2"/>
        <a:buChar char="q"/>
        <a:tabLst/>
        <a:defRPr sz="2400" kern="1200">
          <a:solidFill>
            <a:schemeClr val="tx1">
              <a:lumMod val="75000"/>
              <a:lumOff val="25000"/>
            </a:schemeClr>
          </a:solidFill>
          <a:latin typeface="+mn-lt"/>
          <a:ea typeface="+mn-ea"/>
          <a:cs typeface="+mn-cs"/>
        </a:defRPr>
      </a:lvl4pPr>
      <a:lvl5pPr marL="1476375" indent="-317500" algn="l" defTabSz="914400" rtl="0" eaLnBrk="1" latinLnBrk="0" hangingPunct="1">
        <a:lnSpc>
          <a:spcPct val="90000"/>
        </a:lnSpc>
        <a:spcBef>
          <a:spcPts val="200"/>
        </a:spcBef>
        <a:spcAft>
          <a:spcPts val="400"/>
        </a:spcAft>
        <a:buClr>
          <a:schemeClr val="accent1"/>
        </a:buClr>
        <a:buFont typeface="Wingdings" charset="2"/>
        <a:buChar char="Ø"/>
        <a:tabLst/>
        <a:defRPr sz="20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oleObject" Target="../embeddings/oleObject2.bin"/><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oleObject" Target="../embeddings/oleObject3.bin"/><Relationship Id="rId1" Type="http://schemas.openxmlformats.org/officeDocument/2006/relationships/slideLayout" Target="../slideLayouts/slideLayout2.xml"/><Relationship Id="rId5" Type="http://schemas.openxmlformats.org/officeDocument/2006/relationships/image" Target="../media/image13.wmf"/><Relationship Id="rId4" Type="http://schemas.openxmlformats.org/officeDocument/2006/relationships/oleObject" Target="../embeddings/oleObject4.bin"/></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1.emf"/><Relationship Id="rId4" Type="http://schemas.openxmlformats.org/officeDocument/2006/relationships/oleObject" Target="../embeddings/oleObject2.bin"/></Relationships>
</file>

<file path=ppt/slides/_rels/slide15.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oleObject" Target="../embeddings/oleObject5.bin"/><Relationship Id="rId1" Type="http://schemas.openxmlformats.org/officeDocument/2006/relationships/slideLayout" Target="../slideLayouts/slideLayout2.xml"/><Relationship Id="rId5" Type="http://schemas.openxmlformats.org/officeDocument/2006/relationships/image" Target="../media/image15.wmf"/><Relationship Id="rId4" Type="http://schemas.openxmlformats.org/officeDocument/2006/relationships/oleObject" Target="../embeddings/oleObject6.bin"/></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oleObject" Target="../embeddings/oleObject7.bin"/><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wmf"/></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5.wmf"/><Relationship Id="rId4" Type="http://schemas.openxmlformats.org/officeDocument/2006/relationships/oleObject" Target="../embeddings/oleObject9.bin"/></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www.psych.uni-goettingen.de/home/ertel/ertel-dir/images/grabplanck.jpg"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8.w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32.wmf"/><Relationship Id="rId3" Type="http://schemas.openxmlformats.org/officeDocument/2006/relationships/oleObject" Target="../embeddings/oleObject11.bin"/><Relationship Id="rId7" Type="http://schemas.openxmlformats.org/officeDocument/2006/relationships/oleObject" Target="../embeddings/oleObject13.bin"/><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1.wmf"/><Relationship Id="rId5" Type="http://schemas.openxmlformats.org/officeDocument/2006/relationships/oleObject" Target="../embeddings/oleObject12.bin"/><Relationship Id="rId4" Type="http://schemas.openxmlformats.org/officeDocument/2006/relationships/image" Target="../media/image30.wmf"/></Relationships>
</file>

<file path=ppt/slides/_rels/slide29.xml.rels><?xml version="1.0" encoding="UTF-8" standalone="yes"?>
<Relationships xmlns="http://schemas.openxmlformats.org/package/2006/relationships"><Relationship Id="rId13" Type="http://schemas.openxmlformats.org/officeDocument/2006/relationships/image" Target="../media/image38.wmf"/><Relationship Id="rId18" Type="http://schemas.openxmlformats.org/officeDocument/2006/relationships/oleObject" Target="../embeddings/oleObject22.bin"/><Relationship Id="rId26" Type="http://schemas.openxmlformats.org/officeDocument/2006/relationships/oleObject" Target="../embeddings/oleObject26.bin"/><Relationship Id="rId3" Type="http://schemas.openxmlformats.org/officeDocument/2006/relationships/image" Target="../media/image33.wmf"/><Relationship Id="rId21" Type="http://schemas.openxmlformats.org/officeDocument/2006/relationships/image" Target="../media/image42.wmf"/><Relationship Id="rId34" Type="http://schemas.openxmlformats.org/officeDocument/2006/relationships/oleObject" Target="../embeddings/oleObject30.bin"/><Relationship Id="rId7" Type="http://schemas.openxmlformats.org/officeDocument/2006/relationships/image" Target="../media/image35.wmf"/><Relationship Id="rId12" Type="http://schemas.openxmlformats.org/officeDocument/2006/relationships/oleObject" Target="../embeddings/oleObject19.bin"/><Relationship Id="rId17" Type="http://schemas.openxmlformats.org/officeDocument/2006/relationships/image" Target="../media/image40.wmf"/><Relationship Id="rId25" Type="http://schemas.openxmlformats.org/officeDocument/2006/relationships/image" Target="../media/image43.wmf"/><Relationship Id="rId33" Type="http://schemas.openxmlformats.org/officeDocument/2006/relationships/image" Target="../media/image47.wmf"/><Relationship Id="rId2" Type="http://schemas.openxmlformats.org/officeDocument/2006/relationships/oleObject" Target="../embeddings/oleObject14.bin"/><Relationship Id="rId16" Type="http://schemas.openxmlformats.org/officeDocument/2006/relationships/oleObject" Target="../embeddings/oleObject21.bin"/><Relationship Id="rId20" Type="http://schemas.openxmlformats.org/officeDocument/2006/relationships/oleObject" Target="../embeddings/oleObject23.bin"/><Relationship Id="rId29" Type="http://schemas.openxmlformats.org/officeDocument/2006/relationships/image" Target="../media/image45.wmf"/><Relationship Id="rId1" Type="http://schemas.openxmlformats.org/officeDocument/2006/relationships/slideLayout" Target="../slideLayouts/slideLayout2.xml"/><Relationship Id="rId6" Type="http://schemas.openxmlformats.org/officeDocument/2006/relationships/oleObject" Target="../embeddings/oleObject16.bin"/><Relationship Id="rId11" Type="http://schemas.openxmlformats.org/officeDocument/2006/relationships/image" Target="../media/image37.wmf"/><Relationship Id="rId24" Type="http://schemas.openxmlformats.org/officeDocument/2006/relationships/oleObject" Target="../embeddings/oleObject25.bin"/><Relationship Id="rId32" Type="http://schemas.openxmlformats.org/officeDocument/2006/relationships/oleObject" Target="../embeddings/oleObject29.bin"/><Relationship Id="rId5" Type="http://schemas.openxmlformats.org/officeDocument/2006/relationships/image" Target="../media/image34.wmf"/><Relationship Id="rId15" Type="http://schemas.openxmlformats.org/officeDocument/2006/relationships/image" Target="../media/image39.wmf"/><Relationship Id="rId23" Type="http://schemas.openxmlformats.org/officeDocument/2006/relationships/image" Target="../media/image30.wmf"/><Relationship Id="rId28" Type="http://schemas.openxmlformats.org/officeDocument/2006/relationships/oleObject" Target="../embeddings/oleObject27.bin"/><Relationship Id="rId10" Type="http://schemas.openxmlformats.org/officeDocument/2006/relationships/oleObject" Target="../embeddings/oleObject18.bin"/><Relationship Id="rId19" Type="http://schemas.openxmlformats.org/officeDocument/2006/relationships/image" Target="../media/image41.wmf"/><Relationship Id="rId31" Type="http://schemas.openxmlformats.org/officeDocument/2006/relationships/image" Target="../media/image46.wmf"/><Relationship Id="rId4" Type="http://schemas.openxmlformats.org/officeDocument/2006/relationships/oleObject" Target="../embeddings/oleObject15.bin"/><Relationship Id="rId9" Type="http://schemas.openxmlformats.org/officeDocument/2006/relationships/image" Target="../media/image36.wmf"/><Relationship Id="rId14" Type="http://schemas.openxmlformats.org/officeDocument/2006/relationships/oleObject" Target="../embeddings/oleObject20.bin"/><Relationship Id="rId22" Type="http://schemas.openxmlformats.org/officeDocument/2006/relationships/oleObject" Target="../embeddings/oleObject24.bin"/><Relationship Id="rId27" Type="http://schemas.openxmlformats.org/officeDocument/2006/relationships/image" Target="../media/image44.wmf"/><Relationship Id="rId30" Type="http://schemas.openxmlformats.org/officeDocument/2006/relationships/oleObject" Target="../embeddings/oleObject28.bin"/><Relationship Id="rId35" Type="http://schemas.openxmlformats.org/officeDocument/2006/relationships/image" Target="../media/image48.wmf"/><Relationship Id="rId8" Type="http://schemas.openxmlformats.org/officeDocument/2006/relationships/oleObject" Target="../embeddings/oleObject17.bin"/></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oleObject" Target="../embeddings/oleObject31.bin"/><Relationship Id="rId1" Type="http://schemas.openxmlformats.org/officeDocument/2006/relationships/slideLayout" Target="../slideLayouts/slideLayout2.xml"/><Relationship Id="rId5" Type="http://schemas.openxmlformats.org/officeDocument/2006/relationships/image" Target="../media/image50.wmf"/><Relationship Id="rId4" Type="http://schemas.openxmlformats.org/officeDocument/2006/relationships/oleObject" Target="../embeddings/oleObject32.bin"/></Relationships>
</file>

<file path=ppt/slides/_rels/slide32.x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oleObject" Target="../embeddings/oleObject33.bin"/><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59.wmf"/><Relationship Id="rId3" Type="http://schemas.openxmlformats.org/officeDocument/2006/relationships/oleObject" Target="../embeddings/oleObject34.bin"/><Relationship Id="rId7" Type="http://schemas.openxmlformats.org/officeDocument/2006/relationships/oleObject" Target="../embeddings/oleObject36.bin"/><Relationship Id="rId12" Type="http://schemas.openxmlformats.org/officeDocument/2006/relationships/image" Target="../media/image61.wmf"/><Relationship Id="rId2" Type="http://schemas.openxmlformats.org/officeDocument/2006/relationships/image" Target="../media/image56.emf"/><Relationship Id="rId1" Type="http://schemas.openxmlformats.org/officeDocument/2006/relationships/slideLayout" Target="../slideLayouts/slideLayout2.xml"/><Relationship Id="rId6" Type="http://schemas.openxmlformats.org/officeDocument/2006/relationships/image" Target="../media/image58.wmf"/><Relationship Id="rId11" Type="http://schemas.openxmlformats.org/officeDocument/2006/relationships/oleObject" Target="../embeddings/oleObject38.bin"/><Relationship Id="rId5" Type="http://schemas.openxmlformats.org/officeDocument/2006/relationships/oleObject" Target="../embeddings/oleObject35.bin"/><Relationship Id="rId10" Type="http://schemas.openxmlformats.org/officeDocument/2006/relationships/image" Target="../media/image60.wmf"/><Relationship Id="rId4" Type="http://schemas.openxmlformats.org/officeDocument/2006/relationships/image" Target="../media/image57.wmf"/><Relationship Id="rId9" Type="http://schemas.openxmlformats.org/officeDocument/2006/relationships/oleObject" Target="../embeddings/oleObject37.bin"/></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oleObject" Target="../embeddings/oleObject42.bin"/><Relationship Id="rId13" Type="http://schemas.openxmlformats.org/officeDocument/2006/relationships/image" Target="../media/image67.wmf"/><Relationship Id="rId3" Type="http://schemas.openxmlformats.org/officeDocument/2006/relationships/image" Target="../media/image62.wmf"/><Relationship Id="rId7" Type="http://schemas.openxmlformats.org/officeDocument/2006/relationships/image" Target="../media/image64.wmf"/><Relationship Id="rId12" Type="http://schemas.openxmlformats.org/officeDocument/2006/relationships/oleObject" Target="../embeddings/oleObject44.bin"/><Relationship Id="rId2" Type="http://schemas.openxmlformats.org/officeDocument/2006/relationships/oleObject" Target="../embeddings/oleObject39.bin"/><Relationship Id="rId1" Type="http://schemas.openxmlformats.org/officeDocument/2006/relationships/slideLayout" Target="../slideLayouts/slideLayout2.xml"/><Relationship Id="rId6" Type="http://schemas.openxmlformats.org/officeDocument/2006/relationships/oleObject" Target="../embeddings/oleObject41.bin"/><Relationship Id="rId11" Type="http://schemas.openxmlformats.org/officeDocument/2006/relationships/image" Target="../media/image66.wmf"/><Relationship Id="rId5" Type="http://schemas.openxmlformats.org/officeDocument/2006/relationships/image" Target="../media/image63.wmf"/><Relationship Id="rId10" Type="http://schemas.openxmlformats.org/officeDocument/2006/relationships/oleObject" Target="../embeddings/oleObject43.bin"/><Relationship Id="rId4" Type="http://schemas.openxmlformats.org/officeDocument/2006/relationships/oleObject" Target="../embeddings/oleObject40.bin"/><Relationship Id="rId9" Type="http://schemas.openxmlformats.org/officeDocument/2006/relationships/image" Target="../media/image65.wmf"/></Relationships>
</file>

<file path=ppt/slides/_rels/slide4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70.wmf"/><Relationship Id="rId2" Type="http://schemas.openxmlformats.org/officeDocument/2006/relationships/oleObject" Target="../embeddings/oleObject45.bin"/><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oleObject" Target="../embeddings/oleObject48.bin"/><Relationship Id="rId3" Type="http://schemas.openxmlformats.org/officeDocument/2006/relationships/image" Target="../media/image73.png"/><Relationship Id="rId7" Type="http://schemas.openxmlformats.org/officeDocument/2006/relationships/image" Target="../media/image75.wmf"/><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oleObject" Target="../embeddings/oleObject47.bin"/><Relationship Id="rId5" Type="http://schemas.openxmlformats.org/officeDocument/2006/relationships/image" Target="../media/image74.wmf"/><Relationship Id="rId4" Type="http://schemas.openxmlformats.org/officeDocument/2006/relationships/oleObject" Target="../embeddings/oleObject46.bin"/><Relationship Id="rId9" Type="http://schemas.openxmlformats.org/officeDocument/2006/relationships/image" Target="../media/image76.wmf"/></Relationships>
</file>

<file path=ppt/slides/_rels/slide48.xml.rels><?xml version="1.0" encoding="UTF-8" standalone="yes"?>
<Relationships xmlns="http://schemas.openxmlformats.org/package/2006/relationships"><Relationship Id="rId8" Type="http://schemas.openxmlformats.org/officeDocument/2006/relationships/oleObject" Target="../embeddings/oleObject51.bin"/><Relationship Id="rId3" Type="http://schemas.openxmlformats.org/officeDocument/2006/relationships/image" Target="../media/image78.png"/><Relationship Id="rId7" Type="http://schemas.openxmlformats.org/officeDocument/2006/relationships/image" Target="../media/image80.wmf"/><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oleObject" Target="../embeddings/oleObject50.bin"/><Relationship Id="rId5" Type="http://schemas.openxmlformats.org/officeDocument/2006/relationships/image" Target="../media/image79.wmf"/><Relationship Id="rId4" Type="http://schemas.openxmlformats.org/officeDocument/2006/relationships/oleObject" Target="../embeddings/oleObject49.bin"/><Relationship Id="rId9" Type="http://schemas.openxmlformats.org/officeDocument/2006/relationships/image" Target="../media/image81.wmf"/></Relationships>
</file>

<file path=ppt/slides/_rels/slide49.xml.rels><?xml version="1.0" encoding="UTF-8" standalone="yes"?>
<Relationships xmlns="http://schemas.openxmlformats.org/package/2006/relationships"><Relationship Id="rId8" Type="http://schemas.openxmlformats.org/officeDocument/2006/relationships/image" Target="../media/image85.wmf"/><Relationship Id="rId3" Type="http://schemas.openxmlformats.org/officeDocument/2006/relationships/oleObject" Target="../embeddings/oleObject52.bin"/><Relationship Id="rId7" Type="http://schemas.openxmlformats.org/officeDocument/2006/relationships/image" Target="../media/image84.wmf"/><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76.wmf"/><Relationship Id="rId5" Type="http://schemas.openxmlformats.org/officeDocument/2006/relationships/oleObject" Target="../embeddings/oleObject53.bin"/><Relationship Id="rId4" Type="http://schemas.openxmlformats.org/officeDocument/2006/relationships/image" Target="../media/image83.wmf"/></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oleObject" Target="../embeddings/oleObject38.bin"/><Relationship Id="rId3" Type="http://schemas.openxmlformats.org/officeDocument/2006/relationships/image" Target="../media/image87.wmf"/><Relationship Id="rId7" Type="http://schemas.openxmlformats.org/officeDocument/2006/relationships/image" Target="../media/image91.wmf"/><Relationship Id="rId2" Type="http://schemas.openxmlformats.org/officeDocument/2006/relationships/image" Target="../media/image86.wmf"/><Relationship Id="rId1" Type="http://schemas.openxmlformats.org/officeDocument/2006/relationships/slideLayout" Target="../slideLayouts/slideLayout2.xml"/><Relationship Id="rId6" Type="http://schemas.openxmlformats.org/officeDocument/2006/relationships/image" Target="../media/image90.wmf"/><Relationship Id="rId5" Type="http://schemas.openxmlformats.org/officeDocument/2006/relationships/image" Target="../media/image89.wmf"/><Relationship Id="rId4" Type="http://schemas.openxmlformats.org/officeDocument/2006/relationships/image" Target="../media/image88.wmf"/><Relationship Id="rId9" Type="http://schemas.openxmlformats.org/officeDocument/2006/relationships/image" Target="../media/image61.wmf"/></Relationships>
</file>

<file path=ppt/slides/_rels/slide51.xml.rels><?xml version="1.0" encoding="UTF-8" standalone="yes"?>
<Relationships xmlns="http://schemas.openxmlformats.org/package/2006/relationships"><Relationship Id="rId3" Type="http://schemas.openxmlformats.org/officeDocument/2006/relationships/image" Target="../media/image92.w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4.wmf"/><Relationship Id="rId4" Type="http://schemas.openxmlformats.org/officeDocument/2006/relationships/image" Target="../media/image93.wmf"/></Relationships>
</file>

<file path=ppt/slides/_rels/slide52.xml.rels><?xml version="1.0" encoding="UTF-8" standalone="yes"?>
<Relationships xmlns="http://schemas.openxmlformats.org/package/2006/relationships"><Relationship Id="rId13" Type="http://schemas.openxmlformats.org/officeDocument/2006/relationships/image" Target="../media/image100.wmf"/><Relationship Id="rId18" Type="http://schemas.openxmlformats.org/officeDocument/2006/relationships/oleObject" Target="../embeddings/oleObject62.bin"/><Relationship Id="rId26" Type="http://schemas.openxmlformats.org/officeDocument/2006/relationships/oleObject" Target="../embeddings/oleObject66.bin"/><Relationship Id="rId3" Type="http://schemas.openxmlformats.org/officeDocument/2006/relationships/image" Target="../media/image95.wmf"/><Relationship Id="rId21" Type="http://schemas.openxmlformats.org/officeDocument/2006/relationships/image" Target="../media/image104.emf"/><Relationship Id="rId34" Type="http://schemas.openxmlformats.org/officeDocument/2006/relationships/oleObject" Target="../embeddings/oleObject70.bin"/><Relationship Id="rId7" Type="http://schemas.openxmlformats.org/officeDocument/2006/relationships/image" Target="../media/image97.wmf"/><Relationship Id="rId12" Type="http://schemas.openxmlformats.org/officeDocument/2006/relationships/oleObject" Target="../embeddings/oleObject59.bin"/><Relationship Id="rId17" Type="http://schemas.openxmlformats.org/officeDocument/2006/relationships/image" Target="../media/image102.emf"/><Relationship Id="rId25" Type="http://schemas.openxmlformats.org/officeDocument/2006/relationships/image" Target="../media/image106.emf"/><Relationship Id="rId33" Type="http://schemas.openxmlformats.org/officeDocument/2006/relationships/image" Target="../media/image110.emf"/><Relationship Id="rId2" Type="http://schemas.openxmlformats.org/officeDocument/2006/relationships/oleObject" Target="../embeddings/oleObject54.bin"/><Relationship Id="rId16" Type="http://schemas.openxmlformats.org/officeDocument/2006/relationships/oleObject" Target="../embeddings/oleObject61.bin"/><Relationship Id="rId20" Type="http://schemas.openxmlformats.org/officeDocument/2006/relationships/oleObject" Target="../embeddings/oleObject63.bin"/><Relationship Id="rId29" Type="http://schemas.openxmlformats.org/officeDocument/2006/relationships/image" Target="../media/image108.emf"/><Relationship Id="rId1" Type="http://schemas.openxmlformats.org/officeDocument/2006/relationships/slideLayout" Target="../slideLayouts/slideLayout2.xml"/><Relationship Id="rId6" Type="http://schemas.openxmlformats.org/officeDocument/2006/relationships/oleObject" Target="../embeddings/oleObject56.bin"/><Relationship Id="rId11" Type="http://schemas.openxmlformats.org/officeDocument/2006/relationships/image" Target="../media/image99.wmf"/><Relationship Id="rId24" Type="http://schemas.openxmlformats.org/officeDocument/2006/relationships/oleObject" Target="../embeddings/oleObject65.bin"/><Relationship Id="rId32" Type="http://schemas.openxmlformats.org/officeDocument/2006/relationships/oleObject" Target="../embeddings/oleObject69.bin"/><Relationship Id="rId5" Type="http://schemas.openxmlformats.org/officeDocument/2006/relationships/image" Target="../media/image96.wmf"/><Relationship Id="rId15" Type="http://schemas.openxmlformats.org/officeDocument/2006/relationships/image" Target="../media/image101.wmf"/><Relationship Id="rId23" Type="http://schemas.openxmlformats.org/officeDocument/2006/relationships/image" Target="../media/image105.emf"/><Relationship Id="rId28" Type="http://schemas.openxmlformats.org/officeDocument/2006/relationships/oleObject" Target="../embeddings/oleObject67.bin"/><Relationship Id="rId36" Type="http://schemas.openxmlformats.org/officeDocument/2006/relationships/image" Target="../media/image108.png"/><Relationship Id="rId10" Type="http://schemas.openxmlformats.org/officeDocument/2006/relationships/oleObject" Target="../embeddings/oleObject58.bin"/><Relationship Id="rId19" Type="http://schemas.openxmlformats.org/officeDocument/2006/relationships/image" Target="../media/image103.emf"/><Relationship Id="rId31" Type="http://schemas.openxmlformats.org/officeDocument/2006/relationships/image" Target="../media/image109.emf"/><Relationship Id="rId4" Type="http://schemas.openxmlformats.org/officeDocument/2006/relationships/oleObject" Target="../embeddings/oleObject55.bin"/><Relationship Id="rId9" Type="http://schemas.openxmlformats.org/officeDocument/2006/relationships/image" Target="../media/image98.wmf"/><Relationship Id="rId14" Type="http://schemas.openxmlformats.org/officeDocument/2006/relationships/oleObject" Target="../embeddings/oleObject60.bin"/><Relationship Id="rId22" Type="http://schemas.openxmlformats.org/officeDocument/2006/relationships/oleObject" Target="../embeddings/oleObject64.bin"/><Relationship Id="rId27" Type="http://schemas.openxmlformats.org/officeDocument/2006/relationships/image" Target="../media/image107.emf"/><Relationship Id="rId30" Type="http://schemas.openxmlformats.org/officeDocument/2006/relationships/oleObject" Target="../embeddings/oleObject68.bin"/><Relationship Id="rId35" Type="http://schemas.openxmlformats.org/officeDocument/2006/relationships/image" Target="../media/image111.emf"/><Relationship Id="rId8" Type="http://schemas.openxmlformats.org/officeDocument/2006/relationships/oleObject" Target="../embeddings/oleObject57.bin"/></Relationships>
</file>

<file path=ppt/slides/_rels/slide53.xml.rels><?xml version="1.0" encoding="UTF-8" standalone="yes"?>
<Relationships xmlns="http://schemas.openxmlformats.org/package/2006/relationships"><Relationship Id="rId8" Type="http://schemas.openxmlformats.org/officeDocument/2006/relationships/oleObject" Target="../embeddings/oleObject74.bin"/><Relationship Id="rId13" Type="http://schemas.openxmlformats.org/officeDocument/2006/relationships/image" Target="../media/image117.wmf"/><Relationship Id="rId3" Type="http://schemas.openxmlformats.org/officeDocument/2006/relationships/image" Target="../media/image112.wmf"/><Relationship Id="rId7" Type="http://schemas.openxmlformats.org/officeDocument/2006/relationships/image" Target="../media/image114.wmf"/><Relationship Id="rId12" Type="http://schemas.openxmlformats.org/officeDocument/2006/relationships/oleObject" Target="../embeddings/oleObject76.bin"/><Relationship Id="rId2" Type="http://schemas.openxmlformats.org/officeDocument/2006/relationships/oleObject" Target="../embeddings/oleObject71.bin"/><Relationship Id="rId1" Type="http://schemas.openxmlformats.org/officeDocument/2006/relationships/slideLayout" Target="../slideLayouts/slideLayout2.xml"/><Relationship Id="rId6" Type="http://schemas.openxmlformats.org/officeDocument/2006/relationships/oleObject" Target="../embeddings/oleObject73.bin"/><Relationship Id="rId11" Type="http://schemas.openxmlformats.org/officeDocument/2006/relationships/image" Target="../media/image116.wmf"/><Relationship Id="rId5" Type="http://schemas.openxmlformats.org/officeDocument/2006/relationships/image" Target="../media/image113.wmf"/><Relationship Id="rId15" Type="http://schemas.openxmlformats.org/officeDocument/2006/relationships/image" Target="../media/image118.emf"/><Relationship Id="rId10" Type="http://schemas.openxmlformats.org/officeDocument/2006/relationships/oleObject" Target="../embeddings/oleObject75.bin"/><Relationship Id="rId4" Type="http://schemas.openxmlformats.org/officeDocument/2006/relationships/oleObject" Target="../embeddings/oleObject72.bin"/><Relationship Id="rId9" Type="http://schemas.openxmlformats.org/officeDocument/2006/relationships/image" Target="../media/image115.wmf"/><Relationship Id="rId14" Type="http://schemas.openxmlformats.org/officeDocument/2006/relationships/oleObject" Target="../embeddings/oleObject77.bin"/></Relationships>
</file>

<file path=ppt/slides/_rels/slide5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image" Target="../media/image122.wmf"/><Relationship Id="rId3" Type="http://schemas.openxmlformats.org/officeDocument/2006/relationships/oleObject" Target="../embeddings/oleObject78.bin"/><Relationship Id="rId7" Type="http://schemas.openxmlformats.org/officeDocument/2006/relationships/oleObject" Target="../embeddings/oleObject80.bin"/><Relationship Id="rId12" Type="http://schemas.openxmlformats.org/officeDocument/2006/relationships/image" Target="../media/image124.w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1.wmf"/><Relationship Id="rId11" Type="http://schemas.openxmlformats.org/officeDocument/2006/relationships/oleObject" Target="../embeddings/oleObject82.bin"/><Relationship Id="rId5" Type="http://schemas.openxmlformats.org/officeDocument/2006/relationships/oleObject" Target="../embeddings/oleObject79.bin"/><Relationship Id="rId10" Type="http://schemas.openxmlformats.org/officeDocument/2006/relationships/image" Target="../media/image123.wmf"/><Relationship Id="rId4" Type="http://schemas.openxmlformats.org/officeDocument/2006/relationships/image" Target="../media/image42.wmf"/><Relationship Id="rId9" Type="http://schemas.openxmlformats.org/officeDocument/2006/relationships/oleObject" Target="../embeddings/oleObject81.bin"/></Relationships>
</file>

<file path=ppt/slides/_rels/slide56.xml.rels><?xml version="1.0" encoding="UTF-8" standalone="yes"?>
<Relationships xmlns="http://schemas.openxmlformats.org/package/2006/relationships"><Relationship Id="rId8" Type="http://schemas.openxmlformats.org/officeDocument/2006/relationships/image" Target="../media/image127.wmf"/><Relationship Id="rId3" Type="http://schemas.openxmlformats.org/officeDocument/2006/relationships/image" Target="../media/image125.wmf"/><Relationship Id="rId7" Type="http://schemas.openxmlformats.org/officeDocument/2006/relationships/oleObject" Target="../embeddings/oleObject86.bin"/><Relationship Id="rId2" Type="http://schemas.openxmlformats.org/officeDocument/2006/relationships/oleObject" Target="../embeddings/oleObject83.bin"/><Relationship Id="rId1" Type="http://schemas.openxmlformats.org/officeDocument/2006/relationships/slideLayout" Target="../slideLayouts/slideLayout2.xml"/><Relationship Id="rId6" Type="http://schemas.openxmlformats.org/officeDocument/2006/relationships/oleObject" Target="../embeddings/oleObject85.bin"/><Relationship Id="rId5" Type="http://schemas.openxmlformats.org/officeDocument/2006/relationships/image" Target="../media/image126.wmf"/><Relationship Id="rId4" Type="http://schemas.openxmlformats.org/officeDocument/2006/relationships/oleObject" Target="../embeddings/oleObject84.bin"/></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oleObject" Target="../embeddings/oleObject87.bin"/><Relationship Id="rId3" Type="http://schemas.openxmlformats.org/officeDocument/2006/relationships/image" Target="../media/image121.wmf"/><Relationship Id="rId7" Type="http://schemas.openxmlformats.org/officeDocument/2006/relationships/image" Target="../media/image123.wmf"/><Relationship Id="rId12" Type="http://schemas.openxmlformats.org/officeDocument/2006/relationships/image" Target="../media/image128.png"/><Relationship Id="rId2" Type="http://schemas.openxmlformats.org/officeDocument/2006/relationships/oleObject" Target="../embeddings/oleObject79.bin"/><Relationship Id="rId1" Type="http://schemas.openxmlformats.org/officeDocument/2006/relationships/slideLayout" Target="../slideLayouts/slideLayout2.xml"/><Relationship Id="rId6" Type="http://schemas.openxmlformats.org/officeDocument/2006/relationships/oleObject" Target="../embeddings/oleObject81.bin"/><Relationship Id="rId11" Type="http://schemas.openxmlformats.org/officeDocument/2006/relationships/image" Target="../media/image42.wmf"/><Relationship Id="rId5" Type="http://schemas.openxmlformats.org/officeDocument/2006/relationships/image" Target="../media/image122.wmf"/><Relationship Id="rId10" Type="http://schemas.openxmlformats.org/officeDocument/2006/relationships/oleObject" Target="../embeddings/oleObject78.bin"/><Relationship Id="rId4" Type="http://schemas.openxmlformats.org/officeDocument/2006/relationships/oleObject" Target="../embeddings/oleObject80.bin"/><Relationship Id="rId9" Type="http://schemas.openxmlformats.org/officeDocument/2006/relationships/image" Target="../media/image124.wmf"/></Relationships>
</file>

<file path=ppt/slides/_rels/slide59.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88.bin"/><Relationship Id="rId2" Type="http://schemas.openxmlformats.org/officeDocument/2006/relationships/image" Target="../media/image130.png"/><Relationship Id="rId1" Type="http://schemas.openxmlformats.org/officeDocument/2006/relationships/slideLayout" Target="../slideLayouts/slideLayout2.xml"/><Relationship Id="rId4" Type="http://schemas.openxmlformats.org/officeDocument/2006/relationships/image" Target="../media/image131.wmf"/></Relationships>
</file>

<file path=ppt/slides/_rels/slide61.xml.rels><?xml version="1.0" encoding="UTF-8" standalone="yes"?>
<Relationships xmlns="http://schemas.openxmlformats.org/package/2006/relationships"><Relationship Id="rId3" Type="http://schemas.openxmlformats.org/officeDocument/2006/relationships/image" Target="../media/image133.wmf"/><Relationship Id="rId2" Type="http://schemas.openxmlformats.org/officeDocument/2006/relationships/image" Target="../media/image132.wm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136.wmf"/><Relationship Id="rId2" Type="http://schemas.openxmlformats.org/officeDocument/2006/relationships/image" Target="../media/image135.jpeg"/><Relationship Id="rId1" Type="http://schemas.openxmlformats.org/officeDocument/2006/relationships/slideLayout" Target="../slideLayouts/slideLayout4.xml"/><Relationship Id="rId5" Type="http://schemas.openxmlformats.org/officeDocument/2006/relationships/image" Target="../media/image138.emf"/><Relationship Id="rId4" Type="http://schemas.openxmlformats.org/officeDocument/2006/relationships/image" Target="../media/image137.wmf"/></Relationships>
</file>

<file path=ppt/slides/_rels/slide64.xml.rels><?xml version="1.0" encoding="UTF-8" standalone="yes"?>
<Relationships xmlns="http://schemas.openxmlformats.org/package/2006/relationships"><Relationship Id="rId3" Type="http://schemas.openxmlformats.org/officeDocument/2006/relationships/image" Target="../media/image140.wmf"/><Relationship Id="rId2" Type="http://schemas.openxmlformats.org/officeDocument/2006/relationships/image" Target="../media/image139.wmf"/><Relationship Id="rId1" Type="http://schemas.openxmlformats.org/officeDocument/2006/relationships/slideLayout" Target="../slideLayouts/slideLayout2.xml"/><Relationship Id="rId4" Type="http://schemas.openxmlformats.org/officeDocument/2006/relationships/image" Target="../media/image141.wm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4.xml"/><Relationship Id="rId5" Type="http://schemas.openxmlformats.org/officeDocument/2006/relationships/image" Target="http://nobelprize.org/chemistry/laureates/1934/urey.jpg" TargetMode="External"/><Relationship Id="rId4" Type="http://schemas.openxmlformats.org/officeDocument/2006/relationships/image" Target="../media/image144.jpeg"/></Relationships>
</file>

<file path=ppt/slides/_rels/slide67.xml.rels><?xml version="1.0" encoding="UTF-8" standalone="yes"?>
<Relationships xmlns="http://schemas.openxmlformats.org/package/2006/relationships"><Relationship Id="rId2" Type="http://schemas.openxmlformats.org/officeDocument/2006/relationships/image" Target="../media/image145.em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8" Type="http://schemas.openxmlformats.org/officeDocument/2006/relationships/oleObject" Target="../embeddings/oleObject92.bin"/><Relationship Id="rId13" Type="http://schemas.openxmlformats.org/officeDocument/2006/relationships/image" Target="../media/image151.wmf"/><Relationship Id="rId3" Type="http://schemas.openxmlformats.org/officeDocument/2006/relationships/image" Target="../media/image146.wmf"/><Relationship Id="rId7" Type="http://schemas.openxmlformats.org/officeDocument/2006/relationships/image" Target="../media/image148.wmf"/><Relationship Id="rId12" Type="http://schemas.openxmlformats.org/officeDocument/2006/relationships/oleObject" Target="../embeddings/oleObject94.bin"/><Relationship Id="rId17" Type="http://schemas.openxmlformats.org/officeDocument/2006/relationships/image" Target="../media/image155.emf"/><Relationship Id="rId2" Type="http://schemas.openxmlformats.org/officeDocument/2006/relationships/oleObject" Target="../embeddings/oleObject89.bin"/><Relationship Id="rId16" Type="http://schemas.openxmlformats.org/officeDocument/2006/relationships/image" Target="../media/image154.emf"/><Relationship Id="rId1" Type="http://schemas.openxmlformats.org/officeDocument/2006/relationships/slideLayout" Target="../slideLayouts/slideLayout2.xml"/><Relationship Id="rId6" Type="http://schemas.openxmlformats.org/officeDocument/2006/relationships/oleObject" Target="../embeddings/oleObject91.bin"/><Relationship Id="rId11" Type="http://schemas.openxmlformats.org/officeDocument/2006/relationships/image" Target="../media/image150.wmf"/><Relationship Id="rId5" Type="http://schemas.openxmlformats.org/officeDocument/2006/relationships/image" Target="../media/image147.wmf"/><Relationship Id="rId15" Type="http://schemas.openxmlformats.org/officeDocument/2006/relationships/image" Target="../media/image153.emf"/><Relationship Id="rId10" Type="http://schemas.openxmlformats.org/officeDocument/2006/relationships/oleObject" Target="../embeddings/oleObject93.bin"/><Relationship Id="rId4" Type="http://schemas.openxmlformats.org/officeDocument/2006/relationships/oleObject" Target="../embeddings/oleObject90.bin"/><Relationship Id="rId9" Type="http://schemas.openxmlformats.org/officeDocument/2006/relationships/image" Target="../media/image149.wmf"/><Relationship Id="rId14" Type="http://schemas.openxmlformats.org/officeDocument/2006/relationships/image" Target="../media/image152.emf"/></Relationships>
</file>

<file path=ppt/slides/_rels/slide69.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56.wmf"/><Relationship Id="rId1" Type="http://schemas.openxmlformats.org/officeDocument/2006/relationships/slideLayout" Target="../slideLayouts/slideLayout2.xml"/><Relationship Id="rId4" Type="http://schemas.openxmlformats.org/officeDocument/2006/relationships/image" Target="../media/image158.jpe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60.emf"/><Relationship Id="rId2" Type="http://schemas.openxmlformats.org/officeDocument/2006/relationships/image" Target="../media/image159.em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63.wmf"/><Relationship Id="rId2" Type="http://schemas.openxmlformats.org/officeDocument/2006/relationships/image" Target="../media/image162.wmf"/><Relationship Id="rId1" Type="http://schemas.openxmlformats.org/officeDocument/2006/relationships/slideLayout" Target="../slideLayouts/slideLayout4.xml"/><Relationship Id="rId6" Type="http://schemas.openxmlformats.org/officeDocument/2006/relationships/image" Target="../media/image166.emf"/><Relationship Id="rId5" Type="http://schemas.openxmlformats.org/officeDocument/2006/relationships/image" Target="../media/image165.emf"/><Relationship Id="rId4" Type="http://schemas.openxmlformats.org/officeDocument/2006/relationships/image" Target="../media/image164.emf"/></Relationships>
</file>

<file path=ppt/slides/_rels/slide74.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4.xml"/><Relationship Id="rId6" Type="http://schemas.openxmlformats.org/officeDocument/2006/relationships/image" Target="../media/image171.wmf"/><Relationship Id="rId5" Type="http://schemas.openxmlformats.org/officeDocument/2006/relationships/image" Target="../media/image170.wmf"/><Relationship Id="rId4" Type="http://schemas.openxmlformats.org/officeDocument/2006/relationships/image" Target="../media/image169.wmf"/></Relationships>
</file>

<file path=ppt/slides/_rels/slide75.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2.xml"/><Relationship Id="rId5" Type="http://schemas.openxmlformats.org/officeDocument/2006/relationships/image" Target="../media/image1690.png"/><Relationship Id="rId4" Type="http://schemas.openxmlformats.org/officeDocument/2006/relationships/image" Target="../media/image174.png"/></Relationships>
</file>

<file path=ppt/slides/_rels/slide76.xml.rels><?xml version="1.0" encoding="UTF-8" standalone="yes"?>
<Relationships xmlns="http://schemas.openxmlformats.org/package/2006/relationships"><Relationship Id="rId3" Type="http://schemas.openxmlformats.org/officeDocument/2006/relationships/image" Target="../media/image176.wmf"/><Relationship Id="rId2" Type="http://schemas.openxmlformats.org/officeDocument/2006/relationships/image" Target="../media/image175.png"/><Relationship Id="rId1" Type="http://schemas.openxmlformats.org/officeDocument/2006/relationships/slideLayout" Target="../slideLayouts/slideLayout2.xml"/><Relationship Id="rId5" Type="http://schemas.openxmlformats.org/officeDocument/2006/relationships/image" Target="../media/image1720.png"/><Relationship Id="rId4" Type="http://schemas.openxmlformats.org/officeDocument/2006/relationships/hyperlink" Target="https://en.wikipedia.org/wiki/Bruno_Pontecorvo" TargetMode="External"/></Relationships>
</file>

<file path=ppt/slides/_rels/slide77.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79.png"/><Relationship Id="rId7" Type="http://schemas.openxmlformats.org/officeDocument/2006/relationships/image" Target="../media/image183.png"/><Relationship Id="rId2" Type="http://schemas.openxmlformats.org/officeDocument/2006/relationships/image" Target="../media/image178.png"/><Relationship Id="rId1" Type="http://schemas.openxmlformats.org/officeDocument/2006/relationships/slideLayout" Target="../slideLayouts/slideLayout4.xml"/><Relationship Id="rId6" Type="http://schemas.openxmlformats.org/officeDocument/2006/relationships/image" Target="../media/image182.png"/><Relationship Id="rId5" Type="http://schemas.openxmlformats.org/officeDocument/2006/relationships/image" Target="../media/image181.png"/><Relationship Id="rId4" Type="http://schemas.openxmlformats.org/officeDocument/2006/relationships/image" Target="../media/image180.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emf"/></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image" Target="../media/image184.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sz="quarter" idx="4294967295"/>
          </p:nvPr>
        </p:nvSpPr>
        <p:spPr>
          <a:xfrm>
            <a:off x="689575" y="914400"/>
            <a:ext cx="7772400" cy="1371600"/>
          </a:xfrm>
        </p:spPr>
        <p:txBody>
          <a:bodyPr/>
          <a:lstStyle/>
          <a:p>
            <a:pPr algn="ctr">
              <a:defRPr/>
            </a:pPr>
            <a:r>
              <a:rPr lang="en-US" altLang="zh-CN" sz="6600" dirty="0"/>
              <a:t>《</a:t>
            </a:r>
            <a:r>
              <a:rPr lang="zh-CN" altLang="en-US" sz="6600" dirty="0"/>
              <a:t>原子物理学</a:t>
            </a:r>
            <a:r>
              <a:rPr lang="en-US" altLang="zh-CN" sz="6600" dirty="0"/>
              <a:t>》</a:t>
            </a:r>
            <a:endParaRPr lang="zh-CN" altLang="en-US" sz="5400" dirty="0">
              <a:solidFill>
                <a:schemeClr val="accent1"/>
              </a:solidFill>
            </a:endParaRPr>
          </a:p>
        </p:txBody>
      </p:sp>
      <p:sp>
        <p:nvSpPr>
          <p:cNvPr id="5" name="标题 1"/>
          <p:cNvSpPr txBox="1">
            <a:spLocks/>
          </p:cNvSpPr>
          <p:nvPr/>
        </p:nvSpPr>
        <p:spPr>
          <a:xfrm>
            <a:off x="381000" y="2667000"/>
            <a:ext cx="8389550" cy="914400"/>
          </a:xfrm>
          <a:prstGeom prst="rect">
            <a:avLst/>
          </a:prstGeom>
        </p:spPr>
        <p:txBody>
          <a:bodyP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fontAlgn="auto">
              <a:spcAft>
                <a:spcPts val="0"/>
              </a:spcAft>
              <a:defRPr/>
            </a:pPr>
            <a:r>
              <a:rPr kumimoji="0" lang="zh-CN" altLang="zh-CN" sz="5400" b="0"/>
              <a:t>第</a:t>
            </a:r>
            <a:r>
              <a:rPr kumimoji="0" lang="zh-CN" altLang="en-US" sz="5400" b="0"/>
              <a:t>二</a:t>
            </a:r>
            <a:r>
              <a:rPr kumimoji="0" lang="zh-CN" altLang="zh-CN" sz="5400" b="0"/>
              <a:t>章</a:t>
            </a:r>
            <a:r>
              <a:rPr kumimoji="0" lang="zh-CN" altLang="en-US" sz="5400" b="0"/>
              <a:t>   波尔的氢原子理论</a:t>
            </a:r>
            <a:endParaRPr kumimoji="0" lang="zh-CN" altLang="en-US" sz="5400" b="0" dirty="0"/>
          </a:p>
        </p:txBody>
      </p:sp>
      <p:sp>
        <p:nvSpPr>
          <p:cNvPr id="3" name="Footer Placeholder 2"/>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
        <p:nvSpPr>
          <p:cNvPr id="4" name="Slide Number Placeholder 3"/>
          <p:cNvSpPr>
            <a:spLocks noGrp="1"/>
          </p:cNvSpPr>
          <p:nvPr>
            <p:ph type="sldNum" sz="quarter" idx="12"/>
          </p:nvPr>
        </p:nvSpPr>
        <p:spPr/>
        <p:txBody>
          <a:bodyPr/>
          <a:lstStyle/>
          <a:p>
            <a:pPr>
              <a:defRPr/>
            </a:pPr>
            <a:fld id="{B4690805-D7D2-4AB9-A191-0BC729846278}" type="slidenum">
              <a:rPr lang="zh-CN" altLang="en-US" smtClean="0"/>
              <a:pPr>
                <a:defRPr/>
              </a:pPr>
              <a:t>1</a:t>
            </a:fld>
            <a:endParaRPr lang="en-US" altLang="zh-CN"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latin typeface="Times New Roman" panose="02020603050405020304" pitchFamily="18" charset="0"/>
                <a:cs typeface="Times New Roman" panose="02020603050405020304" pitchFamily="18" charset="0"/>
              </a:rPr>
              <a:t>黑体（</a:t>
            </a:r>
            <a:r>
              <a:rPr lang="en-US" altLang="zh-CN" dirty="0">
                <a:latin typeface="Times New Roman" panose="02020603050405020304" pitchFamily="18" charset="0"/>
                <a:cs typeface="Times New Roman" panose="02020603050405020304" pitchFamily="18" charset="0"/>
              </a:rPr>
              <a:t>black body</a:t>
            </a:r>
            <a:r>
              <a:rPr lang="zh-CN" altLang="en-US" dirty="0">
                <a:latin typeface="Times New Roman" panose="02020603050405020304" pitchFamily="18" charset="0"/>
                <a:cs typeface="Times New Roman" panose="02020603050405020304" pitchFamily="18" charset="0"/>
              </a:rPr>
              <a:t>）</a:t>
            </a:r>
          </a:p>
        </p:txBody>
      </p:sp>
      <p:sp>
        <p:nvSpPr>
          <p:cNvPr id="3" name="内容占位符 2"/>
          <p:cNvSpPr>
            <a:spLocks noGrp="1"/>
          </p:cNvSpPr>
          <p:nvPr>
            <p:ph idx="1"/>
          </p:nvPr>
        </p:nvSpPr>
        <p:spPr/>
        <p:txBody>
          <a:bodyPr/>
          <a:lstStyle/>
          <a:p>
            <a:r>
              <a:rPr lang="zh-CN" altLang="en-US" sz="2800" dirty="0">
                <a:solidFill>
                  <a:srgbClr val="800000"/>
                </a:solidFill>
                <a:latin typeface="Times New Roman" panose="02020603050405020304" pitchFamily="18" charset="0"/>
                <a:cs typeface="Times New Roman" panose="02020603050405020304" pitchFamily="18" charset="0"/>
              </a:rPr>
              <a:t>完全</a:t>
            </a:r>
            <a:r>
              <a:rPr lang="zh-CN" altLang="en-US" sz="2800" dirty="0">
                <a:latin typeface="Times New Roman" panose="02020603050405020304" pitchFamily="18" charset="0"/>
                <a:cs typeface="Times New Roman" panose="02020603050405020304" pitchFamily="18" charset="0"/>
              </a:rPr>
              <a:t>吸收</a:t>
            </a:r>
            <a:r>
              <a:rPr lang="zh-CN" altLang="en-US" sz="2800" dirty="0">
                <a:solidFill>
                  <a:srgbClr val="FF3300"/>
                </a:solidFill>
                <a:latin typeface="Times New Roman" panose="02020603050405020304" pitchFamily="18" charset="0"/>
                <a:cs typeface="Times New Roman" panose="02020603050405020304" pitchFamily="18" charset="0"/>
              </a:rPr>
              <a:t>各种波长电磁波</a:t>
            </a:r>
            <a:r>
              <a:rPr lang="zh-CN" altLang="en-US" sz="2800" dirty="0">
                <a:latin typeface="Times New Roman" panose="02020603050405020304" pitchFamily="18" charset="0"/>
                <a:cs typeface="Times New Roman" panose="02020603050405020304" pitchFamily="18" charset="0"/>
              </a:rPr>
              <a:t>而无反射的物体 </a:t>
            </a:r>
            <a:r>
              <a:rPr lang="zh-CN" altLang="en-US" sz="2800" dirty="0">
                <a:latin typeface="Times New Roman" panose="02020603050405020304" pitchFamily="18" charset="0"/>
                <a:cs typeface="Times New Roman" panose="02020603050405020304" pitchFamily="18" charset="0"/>
                <a:sym typeface="Symbol" panose="05050102010706020507" pitchFamily="18" charset="2"/>
              </a:rPr>
              <a:t> </a:t>
            </a:r>
            <a:r>
              <a:rPr lang="en-US" altLang="zh-CN" sz="2800" dirty="0">
                <a:latin typeface="Times New Roman" panose="02020603050405020304" pitchFamily="18" charset="0"/>
                <a:cs typeface="Times New Roman" panose="02020603050405020304" pitchFamily="18" charset="0"/>
              </a:rPr>
              <a:t>(</a:t>
            </a:r>
            <a:r>
              <a:rPr lang="en-US" altLang="zh-CN" sz="2800" dirty="0">
                <a:latin typeface="Times New Roman" panose="02020603050405020304" pitchFamily="18" charset="0"/>
                <a:cs typeface="Times New Roman" panose="02020603050405020304" pitchFamily="18" charset="0"/>
                <a:sym typeface="Symbol" panose="05050102010706020507" pitchFamily="18" charset="2"/>
              </a:rPr>
              <a:t></a:t>
            </a:r>
            <a:r>
              <a:rPr lang="en-US" altLang="zh-CN" sz="2800" dirty="0">
                <a:latin typeface="Times New Roman" panose="02020603050405020304" pitchFamily="18" charset="0"/>
                <a:cs typeface="Times New Roman" panose="02020603050405020304" pitchFamily="18" charset="0"/>
              </a:rPr>
              <a:t>,T) = 1</a:t>
            </a:r>
            <a:r>
              <a:rPr lang="zh-CN" altLang="en-US" sz="2800" dirty="0">
                <a:latin typeface="Times New Roman" panose="02020603050405020304" pitchFamily="18" charset="0"/>
                <a:cs typeface="Times New Roman" panose="02020603050405020304" pitchFamily="18" charset="0"/>
                <a:sym typeface="Symbol" panose="05050102010706020507" pitchFamily="18" charset="2"/>
              </a:rPr>
              <a:t> ，反射本领 </a:t>
            </a:r>
            <a:r>
              <a:rPr lang="en-US" altLang="zh-CN" sz="2800" dirty="0">
                <a:latin typeface="Times New Roman" panose="02020603050405020304" pitchFamily="18" charset="0"/>
                <a:cs typeface="Times New Roman" panose="02020603050405020304" pitchFamily="18" charset="0"/>
                <a:sym typeface="Symbol" panose="05050102010706020507" pitchFamily="18" charset="2"/>
              </a:rPr>
              <a:t>= 0</a:t>
            </a:r>
          </a:p>
          <a:p>
            <a:r>
              <a:rPr lang="zh-CN" altLang="en-US" sz="2800" dirty="0">
                <a:latin typeface="Times New Roman" panose="02020603050405020304" pitchFamily="18" charset="0"/>
                <a:cs typeface="Times New Roman" panose="02020603050405020304" pitchFamily="18" charset="0"/>
              </a:rPr>
              <a:t>理想化模型！即使是煤黑、黑珐琅对太阳光的</a:t>
            </a:r>
            <a:r>
              <a:rPr lang="en-US" altLang="zh-CN" sz="2800" dirty="0">
                <a:latin typeface="Times New Roman" panose="02020603050405020304" pitchFamily="18" charset="0"/>
                <a:cs typeface="Times New Roman" panose="02020603050405020304" pitchFamily="18" charset="0"/>
                <a:sym typeface="Symbol" charset="0"/>
              </a:rPr>
              <a:t></a:t>
            </a:r>
            <a:r>
              <a:rPr lang="en-US" altLang="zh-CN" sz="2800" dirty="0">
                <a:latin typeface="Times New Roman" panose="02020603050405020304" pitchFamily="18" charset="0"/>
                <a:cs typeface="Times New Roman" panose="02020603050405020304" pitchFamily="18" charset="0"/>
              </a:rPr>
              <a:t> </a:t>
            </a:r>
            <a:r>
              <a:rPr lang="zh-CN" altLang="en-US" sz="2800" dirty="0">
                <a:latin typeface="Times New Roman" panose="02020603050405020304" pitchFamily="18" charset="0"/>
                <a:cs typeface="Times New Roman" panose="02020603050405020304" pitchFamily="18" charset="0"/>
              </a:rPr>
              <a:t>也小于</a:t>
            </a:r>
            <a:r>
              <a:rPr lang="en-US" altLang="zh-CN" sz="2800" dirty="0">
                <a:latin typeface="Times New Roman" panose="02020603050405020304" pitchFamily="18" charset="0"/>
                <a:cs typeface="Times New Roman" panose="02020603050405020304" pitchFamily="18" charset="0"/>
              </a:rPr>
              <a:t> 99%</a:t>
            </a:r>
          </a:p>
          <a:p>
            <a:r>
              <a:rPr lang="zh-CN" altLang="en-US" sz="2800" dirty="0">
                <a:latin typeface="Times New Roman" panose="02020603050405020304" pitchFamily="18" charset="0"/>
                <a:cs typeface="Times New Roman" panose="02020603050405020304" pitchFamily="18" charset="0"/>
              </a:rPr>
              <a:t>维恩（</a:t>
            </a:r>
            <a:r>
              <a:rPr lang="en-US" altLang="zh-CN" sz="2800" dirty="0">
                <a:latin typeface="Times New Roman" panose="02020603050405020304" pitchFamily="18" charset="0"/>
                <a:cs typeface="Times New Roman" panose="02020603050405020304" pitchFamily="18" charset="0"/>
              </a:rPr>
              <a:t>Wien</a:t>
            </a:r>
            <a:r>
              <a:rPr lang="zh-CN" altLang="en-US" sz="2800" dirty="0">
                <a:latin typeface="Times New Roman" panose="02020603050405020304" pitchFamily="18" charset="0"/>
                <a:cs typeface="Times New Roman" panose="02020603050405020304" pitchFamily="18" charset="0"/>
              </a:rPr>
              <a:t>）：一个在温度均匀的空腔壁上开的</a:t>
            </a:r>
            <a:r>
              <a:rPr lang="zh-CN" altLang="en-US" sz="2800" dirty="0">
                <a:solidFill>
                  <a:srgbClr val="FF0000"/>
                </a:solidFill>
                <a:latin typeface="Times New Roman" panose="02020603050405020304" pitchFamily="18" charset="0"/>
                <a:cs typeface="Times New Roman" panose="02020603050405020304" pitchFamily="18" charset="0"/>
              </a:rPr>
              <a:t>小孔</a:t>
            </a:r>
            <a:r>
              <a:rPr lang="zh-CN" altLang="en-US" sz="2800" dirty="0">
                <a:latin typeface="Times New Roman" panose="02020603050405020304" pitchFamily="18" charset="0"/>
                <a:cs typeface="Times New Roman" panose="02020603050405020304" pitchFamily="18" charset="0"/>
              </a:rPr>
              <a:t>可近似地视作黑体</a:t>
            </a:r>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pPr>
                <a:defRPr/>
              </a:pPr>
              <a:t>10</a:t>
            </a:fld>
            <a:endParaRPr lang="en-US" altLang="zh-CN" dirty="0"/>
          </a:p>
        </p:txBody>
      </p:sp>
      <p:grpSp>
        <p:nvGrpSpPr>
          <p:cNvPr id="19" name="组合 18"/>
          <p:cNvGrpSpPr/>
          <p:nvPr/>
        </p:nvGrpSpPr>
        <p:grpSpPr>
          <a:xfrm>
            <a:off x="6132888" y="4044379"/>
            <a:ext cx="2276475" cy="2233514"/>
            <a:chOff x="5113338" y="3279775"/>
            <a:chExt cx="3563937" cy="3235325"/>
          </a:xfrm>
        </p:grpSpPr>
        <p:sp>
          <p:nvSpPr>
            <p:cNvPr id="5" name="Freeform 18"/>
            <p:cNvSpPr>
              <a:spLocks/>
            </p:cNvSpPr>
            <p:nvPr/>
          </p:nvSpPr>
          <p:spPr bwMode="auto">
            <a:xfrm>
              <a:off x="5113338" y="3279775"/>
              <a:ext cx="2508250" cy="3235325"/>
            </a:xfrm>
            <a:custGeom>
              <a:avLst/>
              <a:gdLst>
                <a:gd name="T0" fmla="*/ 1434 w 1580"/>
                <a:gd name="T1" fmla="*/ 770 h 2038"/>
                <a:gd name="T2" fmla="*/ 1489 w 1580"/>
                <a:gd name="T3" fmla="*/ 670 h 2038"/>
                <a:gd name="T4" fmla="*/ 1378 w 1580"/>
                <a:gd name="T5" fmla="*/ 326 h 2038"/>
                <a:gd name="T6" fmla="*/ 1123 w 1580"/>
                <a:gd name="T7" fmla="*/ 81 h 2038"/>
                <a:gd name="T8" fmla="*/ 812 w 1580"/>
                <a:gd name="T9" fmla="*/ 4 h 2038"/>
                <a:gd name="T10" fmla="*/ 378 w 1580"/>
                <a:gd name="T11" fmla="*/ 104 h 2038"/>
                <a:gd name="T12" fmla="*/ 100 w 1580"/>
                <a:gd name="T13" fmla="*/ 481 h 2038"/>
                <a:gd name="T14" fmla="*/ 11 w 1580"/>
                <a:gd name="T15" fmla="*/ 1059 h 2038"/>
                <a:gd name="T16" fmla="*/ 167 w 1580"/>
                <a:gd name="T17" fmla="*/ 1559 h 2038"/>
                <a:gd name="T18" fmla="*/ 545 w 1580"/>
                <a:gd name="T19" fmla="*/ 1981 h 2038"/>
                <a:gd name="T20" fmla="*/ 1212 w 1580"/>
                <a:gd name="T21" fmla="*/ 1903 h 2038"/>
                <a:gd name="T22" fmla="*/ 1523 w 1580"/>
                <a:gd name="T23" fmla="*/ 1426 h 2038"/>
                <a:gd name="T24" fmla="*/ 1556 w 1580"/>
                <a:gd name="T25" fmla="*/ 959 h 2038"/>
                <a:gd name="T26" fmla="*/ 1456 w 1580"/>
                <a:gd name="T27" fmla="*/ 892 h 2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80" h="2038">
                  <a:moveTo>
                    <a:pt x="1434" y="770"/>
                  </a:moveTo>
                  <a:cubicBezTo>
                    <a:pt x="1466" y="757"/>
                    <a:pt x="1498" y="744"/>
                    <a:pt x="1489" y="670"/>
                  </a:cubicBezTo>
                  <a:cubicBezTo>
                    <a:pt x="1480" y="596"/>
                    <a:pt x="1439" y="424"/>
                    <a:pt x="1378" y="326"/>
                  </a:cubicBezTo>
                  <a:cubicBezTo>
                    <a:pt x="1317" y="228"/>
                    <a:pt x="1217" y="135"/>
                    <a:pt x="1123" y="81"/>
                  </a:cubicBezTo>
                  <a:cubicBezTo>
                    <a:pt x="1029" y="27"/>
                    <a:pt x="936" y="0"/>
                    <a:pt x="812" y="4"/>
                  </a:cubicBezTo>
                  <a:cubicBezTo>
                    <a:pt x="688" y="8"/>
                    <a:pt x="497" y="25"/>
                    <a:pt x="378" y="104"/>
                  </a:cubicBezTo>
                  <a:cubicBezTo>
                    <a:pt x="259" y="183"/>
                    <a:pt x="161" y="322"/>
                    <a:pt x="100" y="481"/>
                  </a:cubicBezTo>
                  <a:cubicBezTo>
                    <a:pt x="39" y="640"/>
                    <a:pt x="0" y="879"/>
                    <a:pt x="11" y="1059"/>
                  </a:cubicBezTo>
                  <a:cubicBezTo>
                    <a:pt x="22" y="1239"/>
                    <a:pt x="78" y="1405"/>
                    <a:pt x="167" y="1559"/>
                  </a:cubicBezTo>
                  <a:cubicBezTo>
                    <a:pt x="256" y="1713"/>
                    <a:pt x="371" y="1924"/>
                    <a:pt x="545" y="1981"/>
                  </a:cubicBezTo>
                  <a:cubicBezTo>
                    <a:pt x="719" y="2038"/>
                    <a:pt x="1049" y="1995"/>
                    <a:pt x="1212" y="1903"/>
                  </a:cubicBezTo>
                  <a:cubicBezTo>
                    <a:pt x="1375" y="1811"/>
                    <a:pt x="1466" y="1583"/>
                    <a:pt x="1523" y="1426"/>
                  </a:cubicBezTo>
                  <a:cubicBezTo>
                    <a:pt x="1580" y="1269"/>
                    <a:pt x="1567" y="1048"/>
                    <a:pt x="1556" y="959"/>
                  </a:cubicBezTo>
                  <a:cubicBezTo>
                    <a:pt x="1545" y="870"/>
                    <a:pt x="1500" y="881"/>
                    <a:pt x="1456" y="892"/>
                  </a:cubicBezTo>
                </a:path>
              </a:pathLst>
            </a:custGeom>
            <a:solidFill>
              <a:srgbClr val="CC9900"/>
            </a:solidFill>
            <a:ln w="28575" cmpd="sng">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zh-CN" altLang="en-US" sz="3200" b="1"/>
            </a:p>
          </p:txBody>
        </p:sp>
        <p:sp>
          <p:nvSpPr>
            <p:cNvPr id="6" name="Freeform 22"/>
            <p:cNvSpPr>
              <a:spLocks/>
            </p:cNvSpPr>
            <p:nvPr/>
          </p:nvSpPr>
          <p:spPr bwMode="auto">
            <a:xfrm>
              <a:off x="5205413" y="3389313"/>
              <a:ext cx="2219325" cy="2944812"/>
            </a:xfrm>
            <a:custGeom>
              <a:avLst/>
              <a:gdLst>
                <a:gd name="T0" fmla="*/ 1376 w 1398"/>
                <a:gd name="T1" fmla="*/ 701 h 1855"/>
                <a:gd name="T2" fmla="*/ 1109 w 1398"/>
                <a:gd name="T3" fmla="*/ 179 h 1855"/>
                <a:gd name="T4" fmla="*/ 565 w 1398"/>
                <a:gd name="T5" fmla="*/ 46 h 1855"/>
                <a:gd name="T6" fmla="*/ 131 w 1398"/>
                <a:gd name="T7" fmla="*/ 457 h 1855"/>
                <a:gd name="T8" fmla="*/ 65 w 1398"/>
                <a:gd name="T9" fmla="*/ 1157 h 1855"/>
                <a:gd name="T10" fmla="*/ 520 w 1398"/>
                <a:gd name="T11" fmla="*/ 1779 h 1855"/>
                <a:gd name="T12" fmla="*/ 1243 w 1398"/>
                <a:gd name="T13" fmla="*/ 1612 h 1855"/>
                <a:gd name="T14" fmla="*/ 1398 w 1398"/>
                <a:gd name="T15" fmla="*/ 801 h 18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98" h="1855">
                  <a:moveTo>
                    <a:pt x="1376" y="701"/>
                  </a:moveTo>
                  <a:cubicBezTo>
                    <a:pt x="1310" y="494"/>
                    <a:pt x="1244" y="288"/>
                    <a:pt x="1109" y="179"/>
                  </a:cubicBezTo>
                  <a:cubicBezTo>
                    <a:pt x="974" y="70"/>
                    <a:pt x="728" y="0"/>
                    <a:pt x="565" y="46"/>
                  </a:cubicBezTo>
                  <a:cubicBezTo>
                    <a:pt x="402" y="92"/>
                    <a:pt x="214" y="272"/>
                    <a:pt x="131" y="457"/>
                  </a:cubicBezTo>
                  <a:cubicBezTo>
                    <a:pt x="48" y="642"/>
                    <a:pt x="0" y="937"/>
                    <a:pt x="65" y="1157"/>
                  </a:cubicBezTo>
                  <a:cubicBezTo>
                    <a:pt x="130" y="1377"/>
                    <a:pt x="324" y="1703"/>
                    <a:pt x="520" y="1779"/>
                  </a:cubicBezTo>
                  <a:cubicBezTo>
                    <a:pt x="716" y="1855"/>
                    <a:pt x="1097" y="1775"/>
                    <a:pt x="1243" y="1612"/>
                  </a:cubicBezTo>
                  <a:cubicBezTo>
                    <a:pt x="1389" y="1449"/>
                    <a:pt x="1393" y="1125"/>
                    <a:pt x="1398" y="801"/>
                  </a:cubicBezTo>
                </a:path>
              </a:pathLst>
            </a:custGeom>
            <a:solidFill>
              <a:schemeClr val="bg1"/>
            </a:solidFill>
            <a:ln w="28575" cmpd="sng">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zh-CN" altLang="en-US" sz="3200" b="1"/>
            </a:p>
          </p:txBody>
        </p:sp>
        <p:sp>
          <p:nvSpPr>
            <p:cNvPr id="7" name="Line 23"/>
            <p:cNvSpPr>
              <a:spLocks noChangeShapeType="1"/>
            </p:cNvSpPr>
            <p:nvPr/>
          </p:nvSpPr>
          <p:spPr bwMode="auto">
            <a:xfrm flipH="1">
              <a:off x="5395913" y="4044950"/>
              <a:ext cx="3281362" cy="1357313"/>
            </a:xfrm>
            <a:prstGeom prst="line">
              <a:avLst/>
            </a:prstGeom>
            <a:noFill/>
            <a:ln w="28575">
              <a:solidFill>
                <a:srgbClr val="FF33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zh-CN" altLang="en-US" sz="3200" b="1"/>
            </a:p>
          </p:txBody>
        </p:sp>
        <p:sp>
          <p:nvSpPr>
            <p:cNvPr id="8" name="Line 24"/>
            <p:cNvSpPr>
              <a:spLocks noChangeShapeType="1"/>
            </p:cNvSpPr>
            <p:nvPr/>
          </p:nvSpPr>
          <p:spPr bwMode="auto">
            <a:xfrm flipV="1">
              <a:off x="5378450" y="5067300"/>
              <a:ext cx="2028825" cy="352425"/>
            </a:xfrm>
            <a:prstGeom prst="line">
              <a:avLst/>
            </a:prstGeom>
            <a:noFill/>
            <a:ln w="28575">
              <a:solidFill>
                <a:srgbClr val="FF33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zh-CN" altLang="en-US" sz="3200" b="1"/>
            </a:p>
          </p:txBody>
        </p:sp>
        <p:sp>
          <p:nvSpPr>
            <p:cNvPr id="9" name="Line 25"/>
            <p:cNvSpPr>
              <a:spLocks noChangeShapeType="1"/>
            </p:cNvSpPr>
            <p:nvPr/>
          </p:nvSpPr>
          <p:spPr bwMode="auto">
            <a:xfrm flipH="1" flipV="1">
              <a:off x="5272088" y="4591050"/>
              <a:ext cx="2152650" cy="511175"/>
            </a:xfrm>
            <a:prstGeom prst="line">
              <a:avLst/>
            </a:prstGeom>
            <a:noFill/>
            <a:ln w="28575">
              <a:solidFill>
                <a:srgbClr val="FF33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zh-CN" altLang="en-US" sz="3200" b="1"/>
            </a:p>
          </p:txBody>
        </p:sp>
        <p:sp>
          <p:nvSpPr>
            <p:cNvPr id="10" name="Line 26"/>
            <p:cNvSpPr>
              <a:spLocks noChangeShapeType="1"/>
            </p:cNvSpPr>
            <p:nvPr/>
          </p:nvSpPr>
          <p:spPr bwMode="auto">
            <a:xfrm flipV="1">
              <a:off x="5308600" y="3797300"/>
              <a:ext cx="1781175" cy="793750"/>
            </a:xfrm>
            <a:prstGeom prst="line">
              <a:avLst/>
            </a:prstGeom>
            <a:noFill/>
            <a:ln w="28575">
              <a:solidFill>
                <a:srgbClr val="FF33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zh-CN" altLang="en-US" sz="3200" b="1"/>
            </a:p>
          </p:txBody>
        </p:sp>
        <p:sp>
          <p:nvSpPr>
            <p:cNvPr id="11" name="Line 27"/>
            <p:cNvSpPr>
              <a:spLocks noChangeShapeType="1"/>
            </p:cNvSpPr>
            <p:nvPr/>
          </p:nvSpPr>
          <p:spPr bwMode="auto">
            <a:xfrm flipH="1">
              <a:off x="5502275" y="3814763"/>
              <a:ext cx="1570038" cy="1841500"/>
            </a:xfrm>
            <a:prstGeom prst="line">
              <a:avLst/>
            </a:prstGeom>
            <a:noFill/>
            <a:ln w="28575">
              <a:solidFill>
                <a:srgbClr val="FF33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zh-CN" altLang="en-US" sz="3200" b="1"/>
            </a:p>
          </p:txBody>
        </p:sp>
        <p:sp>
          <p:nvSpPr>
            <p:cNvPr id="12" name="Line 28"/>
            <p:cNvSpPr>
              <a:spLocks noChangeShapeType="1"/>
            </p:cNvSpPr>
            <p:nvPr/>
          </p:nvSpPr>
          <p:spPr bwMode="auto">
            <a:xfrm>
              <a:off x="5502275" y="5656263"/>
              <a:ext cx="1693863" cy="222250"/>
            </a:xfrm>
            <a:prstGeom prst="line">
              <a:avLst/>
            </a:prstGeom>
            <a:noFill/>
            <a:ln w="28575">
              <a:solidFill>
                <a:srgbClr val="FF33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zh-CN" altLang="en-US" sz="3200" b="1"/>
            </a:p>
          </p:txBody>
        </p:sp>
        <p:sp>
          <p:nvSpPr>
            <p:cNvPr id="13" name="Line 29"/>
            <p:cNvSpPr>
              <a:spLocks noChangeShapeType="1"/>
            </p:cNvSpPr>
            <p:nvPr/>
          </p:nvSpPr>
          <p:spPr bwMode="auto">
            <a:xfrm flipV="1">
              <a:off x="7196138" y="4060825"/>
              <a:ext cx="17462" cy="1887538"/>
            </a:xfrm>
            <a:prstGeom prst="line">
              <a:avLst/>
            </a:prstGeom>
            <a:noFill/>
            <a:ln w="28575">
              <a:solidFill>
                <a:srgbClr val="FF33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zh-CN" altLang="en-US" sz="3200" b="1"/>
            </a:p>
          </p:txBody>
        </p:sp>
        <p:sp>
          <p:nvSpPr>
            <p:cNvPr id="14" name="Line 30"/>
            <p:cNvSpPr>
              <a:spLocks noChangeShapeType="1"/>
            </p:cNvSpPr>
            <p:nvPr/>
          </p:nvSpPr>
          <p:spPr bwMode="auto">
            <a:xfrm flipH="1" flipV="1">
              <a:off x="6542088" y="3462338"/>
              <a:ext cx="671512" cy="617537"/>
            </a:xfrm>
            <a:prstGeom prst="line">
              <a:avLst/>
            </a:prstGeom>
            <a:noFill/>
            <a:ln w="28575">
              <a:solidFill>
                <a:srgbClr val="FF33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zh-CN" altLang="en-US" sz="3200" b="1"/>
            </a:p>
          </p:txBody>
        </p:sp>
        <p:sp>
          <p:nvSpPr>
            <p:cNvPr id="15" name="Line 31"/>
            <p:cNvSpPr>
              <a:spLocks noChangeShapeType="1"/>
            </p:cNvSpPr>
            <p:nvPr/>
          </p:nvSpPr>
          <p:spPr bwMode="auto">
            <a:xfrm flipH="1">
              <a:off x="5537200" y="3479800"/>
              <a:ext cx="1004888" cy="369888"/>
            </a:xfrm>
            <a:prstGeom prst="line">
              <a:avLst/>
            </a:prstGeom>
            <a:noFill/>
            <a:ln w="28575">
              <a:solidFill>
                <a:srgbClr val="FF33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zh-CN" altLang="en-US" sz="3200" b="1"/>
            </a:p>
          </p:txBody>
        </p:sp>
        <p:sp>
          <p:nvSpPr>
            <p:cNvPr id="16" name="Line 32"/>
            <p:cNvSpPr>
              <a:spLocks noChangeShapeType="1"/>
            </p:cNvSpPr>
            <p:nvPr/>
          </p:nvSpPr>
          <p:spPr bwMode="auto">
            <a:xfrm flipH="1">
              <a:off x="5291138" y="3884613"/>
              <a:ext cx="263525" cy="1200150"/>
            </a:xfrm>
            <a:prstGeom prst="line">
              <a:avLst/>
            </a:prstGeom>
            <a:noFill/>
            <a:ln w="28575">
              <a:solidFill>
                <a:srgbClr val="FF33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zh-CN" altLang="en-US" sz="3200" b="1"/>
            </a:p>
          </p:txBody>
        </p:sp>
        <p:sp>
          <p:nvSpPr>
            <p:cNvPr id="17" name="Line 33"/>
            <p:cNvSpPr>
              <a:spLocks noChangeShapeType="1"/>
            </p:cNvSpPr>
            <p:nvPr/>
          </p:nvSpPr>
          <p:spPr bwMode="auto">
            <a:xfrm>
              <a:off x="5291138" y="5049838"/>
              <a:ext cx="1146175" cy="1233487"/>
            </a:xfrm>
            <a:prstGeom prst="line">
              <a:avLst/>
            </a:prstGeom>
            <a:noFill/>
            <a:ln w="28575">
              <a:solidFill>
                <a:srgbClr val="FF33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zh-CN" altLang="en-US" sz="3200" b="1"/>
            </a:p>
          </p:txBody>
        </p:sp>
        <p:sp>
          <p:nvSpPr>
            <p:cNvPr id="18" name="Line 34"/>
            <p:cNvSpPr>
              <a:spLocks noChangeShapeType="1"/>
            </p:cNvSpPr>
            <p:nvPr/>
          </p:nvSpPr>
          <p:spPr bwMode="auto">
            <a:xfrm flipV="1">
              <a:off x="6437313" y="5313363"/>
              <a:ext cx="406400" cy="952500"/>
            </a:xfrm>
            <a:prstGeom prst="line">
              <a:avLst/>
            </a:prstGeom>
            <a:noFill/>
            <a:ln w="28575">
              <a:solidFill>
                <a:srgbClr val="FF3300"/>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zh-CN" altLang="en-US" sz="3200" b="1"/>
            </a:p>
          </p:txBody>
        </p:sp>
      </p:grpSp>
      <p:sp>
        <p:nvSpPr>
          <p:cNvPr id="21" name="矩形 20"/>
          <p:cNvSpPr/>
          <p:nvPr/>
        </p:nvSpPr>
        <p:spPr>
          <a:xfrm>
            <a:off x="435910" y="4281586"/>
            <a:ext cx="4572000" cy="1384995"/>
          </a:xfrm>
          <a:prstGeom prst="rect">
            <a:avLst/>
          </a:prstGeom>
        </p:spPr>
        <p:txBody>
          <a:bodyPr>
            <a:spAutoFit/>
          </a:bodyPr>
          <a:lstStyle/>
          <a:p>
            <a:r>
              <a:rPr lang="zh-CN" altLang="en-US" sz="2800" dirty="0">
                <a:solidFill>
                  <a:schemeClr val="tx1"/>
                </a:solidFill>
                <a:latin typeface="华文楷体" panose="02010600040101010101" pitchFamily="2" charset="-122"/>
                <a:ea typeface="华文楷体" panose="02010600040101010101" pitchFamily="2" charset="-122"/>
              </a:rPr>
              <a:t>黑体能</a:t>
            </a:r>
            <a:r>
              <a:rPr lang="zh-CN" altLang="en-US" sz="2800" dirty="0">
                <a:solidFill>
                  <a:srgbClr val="FF0000"/>
                </a:solidFill>
                <a:latin typeface="华文楷体" panose="02010600040101010101" pitchFamily="2" charset="-122"/>
                <a:ea typeface="华文楷体" panose="02010600040101010101" pitchFamily="2" charset="-122"/>
              </a:rPr>
              <a:t>吸收</a:t>
            </a:r>
            <a:r>
              <a:rPr lang="zh-CN" altLang="en-US" sz="2800" dirty="0">
                <a:solidFill>
                  <a:schemeClr val="tx1"/>
                </a:solidFill>
                <a:latin typeface="华文楷体" panose="02010600040101010101" pitchFamily="2" charset="-122"/>
                <a:ea typeface="华文楷体" panose="02010600040101010101" pitchFamily="2" charset="-122"/>
              </a:rPr>
              <a:t>各种频率的电磁波，也能</a:t>
            </a:r>
            <a:r>
              <a:rPr lang="zh-CN" altLang="en-US" sz="2800" dirty="0">
                <a:solidFill>
                  <a:srgbClr val="FF0000"/>
                </a:solidFill>
                <a:latin typeface="华文楷体" panose="02010600040101010101" pitchFamily="2" charset="-122"/>
                <a:ea typeface="华文楷体" panose="02010600040101010101" pitchFamily="2" charset="-122"/>
              </a:rPr>
              <a:t>辐射</a:t>
            </a:r>
            <a:r>
              <a:rPr lang="zh-CN" altLang="en-US" sz="2800" dirty="0">
                <a:solidFill>
                  <a:schemeClr val="tx1"/>
                </a:solidFill>
                <a:latin typeface="华文楷体" panose="02010600040101010101" pitchFamily="2" charset="-122"/>
                <a:ea typeface="华文楷体" panose="02010600040101010101" pitchFamily="2" charset="-122"/>
              </a:rPr>
              <a:t>各种频率的电磁波，即为黑体辐射</a:t>
            </a:r>
          </a:p>
        </p:txBody>
      </p:sp>
      <p:sp>
        <p:nvSpPr>
          <p:cNvPr id="20" name="Footer Placeholder 19"/>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Tree>
    <p:extLst>
      <p:ext uri="{BB962C8B-B14F-4D97-AF65-F5344CB8AC3E}">
        <p14:creationId xmlns:p14="http://schemas.microsoft.com/office/powerpoint/2010/main" val="3503064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46"/>
          <p:cNvGrpSpPr>
            <a:grpSpLocks/>
          </p:cNvGrpSpPr>
          <p:nvPr/>
        </p:nvGrpSpPr>
        <p:grpSpPr bwMode="auto">
          <a:xfrm>
            <a:off x="1231737" y="1468848"/>
            <a:ext cx="6756725" cy="1883952"/>
            <a:chOff x="500" y="1048"/>
            <a:chExt cx="4906" cy="1745"/>
          </a:xfrm>
        </p:grpSpPr>
        <p:sp>
          <p:nvSpPr>
            <p:cNvPr id="8" name="Rectangle 5"/>
            <p:cNvSpPr>
              <a:spLocks noChangeArrowheads="1"/>
            </p:cNvSpPr>
            <p:nvPr/>
          </p:nvSpPr>
          <p:spPr bwMode="auto">
            <a:xfrm>
              <a:off x="4307" y="1157"/>
              <a:ext cx="234" cy="158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3200" b="1"/>
            </a:p>
          </p:txBody>
        </p:sp>
        <p:sp>
          <p:nvSpPr>
            <p:cNvPr id="9" name="Rectangle 6"/>
            <p:cNvSpPr>
              <a:spLocks noChangeArrowheads="1"/>
            </p:cNvSpPr>
            <p:nvPr/>
          </p:nvSpPr>
          <p:spPr bwMode="auto">
            <a:xfrm>
              <a:off x="3234" y="1048"/>
              <a:ext cx="280" cy="174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3200" b="1"/>
            </a:p>
          </p:txBody>
        </p:sp>
        <p:sp>
          <p:nvSpPr>
            <p:cNvPr id="10" name="Text Box 7"/>
            <p:cNvSpPr txBox="1">
              <a:spLocks noChangeArrowheads="1"/>
            </p:cNvSpPr>
            <p:nvPr/>
          </p:nvSpPr>
          <p:spPr bwMode="auto">
            <a:xfrm>
              <a:off x="530" y="1316"/>
              <a:ext cx="581" cy="407"/>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just"/>
              <a:r>
                <a:rPr lang="zh-CN" altLang="en-US" sz="2400" b="1" dirty="0">
                  <a:solidFill>
                    <a:schemeClr val="tx1"/>
                  </a:solidFill>
                  <a:latin typeface="华文楷体" panose="02010600040101010101" pitchFamily="2" charset="-122"/>
                  <a:ea typeface="华文楷体" panose="02010600040101010101" pitchFamily="2" charset="-122"/>
                </a:rPr>
                <a:t>黑体</a:t>
              </a:r>
              <a:endParaRPr lang="zh-CN" altLang="en-US" sz="3200" b="1" dirty="0">
                <a:solidFill>
                  <a:schemeClr val="tx1"/>
                </a:solidFill>
                <a:latin typeface="华文楷体" panose="02010600040101010101" pitchFamily="2" charset="-122"/>
                <a:ea typeface="华文楷体" panose="02010600040101010101" pitchFamily="2" charset="-122"/>
              </a:endParaRPr>
            </a:p>
          </p:txBody>
        </p:sp>
        <p:sp>
          <p:nvSpPr>
            <p:cNvPr id="11" name="Text Box 8"/>
            <p:cNvSpPr txBox="1">
              <a:spLocks noChangeArrowheads="1"/>
            </p:cNvSpPr>
            <p:nvPr/>
          </p:nvSpPr>
          <p:spPr bwMode="auto">
            <a:xfrm>
              <a:off x="3607" y="2039"/>
              <a:ext cx="1799" cy="542"/>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n-US" altLang="zh-CN" sz="3200" b="1" dirty="0">
                  <a:latin typeface="宋体" charset="0"/>
                </a:rPr>
                <a:t> </a:t>
              </a:r>
              <a:r>
                <a:rPr lang="zh-CN" altLang="en-US" sz="2400" b="1" dirty="0">
                  <a:solidFill>
                    <a:schemeClr val="tx1"/>
                  </a:solidFill>
                  <a:latin typeface="华文楷体" panose="02010600040101010101" pitchFamily="2" charset="-122"/>
                  <a:ea typeface="华文楷体" panose="02010600040101010101" pitchFamily="2" charset="-122"/>
                </a:rPr>
                <a:t>热电偶测</a:t>
              </a:r>
              <a:r>
                <a:rPr lang="en-US" altLang="zh-CN" sz="2400" dirty="0">
                  <a:solidFill>
                    <a:schemeClr val="tx1"/>
                  </a:solidFill>
                  <a:latin typeface="Times New Roman" panose="02020603050405020304" pitchFamily="18" charset="0"/>
                  <a:ea typeface="华文楷体" panose="02010600040101010101" pitchFamily="2" charset="-122"/>
                  <a:cs typeface="Times New Roman" panose="02020603050405020304" pitchFamily="18" charset="0"/>
                </a:rPr>
                <a:t>r</a:t>
              </a:r>
              <a:r>
                <a:rPr lang="en-US" altLang="zh-CN" sz="2400" b="1" dirty="0">
                  <a:solidFill>
                    <a:schemeClr val="tx1"/>
                  </a:solidFill>
                  <a:latin typeface="Times New Roman" panose="02020603050405020304" pitchFamily="18" charset="0"/>
                  <a:ea typeface="华文楷体" panose="02010600040101010101" pitchFamily="2" charset="-122"/>
                  <a:cs typeface="Times New Roman" panose="02020603050405020304" pitchFamily="18" charset="0"/>
                </a:rPr>
                <a:t>(</a:t>
              </a:r>
              <a:r>
                <a:rPr lang="en-US" altLang="zh-CN" sz="2400" b="1" i="1" dirty="0">
                  <a:solidFill>
                    <a:schemeClr val="tx1"/>
                  </a:solidFill>
                  <a:latin typeface="Times New Roman" panose="02020603050405020304" pitchFamily="18" charset="0"/>
                  <a:ea typeface="华文楷体" panose="02010600040101010101" pitchFamily="2" charset="-122"/>
                  <a:cs typeface="Times New Roman" panose="02020603050405020304" pitchFamily="18" charset="0"/>
                </a:rPr>
                <a:t></a:t>
              </a:r>
              <a:r>
                <a:rPr lang="en-US" altLang="zh-CN" sz="2400" b="1" dirty="0">
                  <a:solidFill>
                    <a:schemeClr val="tx1"/>
                  </a:solidFill>
                  <a:latin typeface="Times New Roman" panose="02020603050405020304" pitchFamily="18" charset="0"/>
                  <a:ea typeface="华文楷体" panose="02010600040101010101" pitchFamily="2" charset="-122"/>
                  <a:cs typeface="Times New Roman" panose="02020603050405020304" pitchFamily="18" charset="0"/>
                </a:rPr>
                <a:t>, </a:t>
              </a:r>
              <a:r>
                <a:rPr lang="en-US" altLang="zh-CN" sz="2400" b="1" i="1" dirty="0">
                  <a:solidFill>
                    <a:schemeClr val="tx1"/>
                  </a:solidFill>
                  <a:latin typeface="Times New Roman" panose="02020603050405020304" pitchFamily="18" charset="0"/>
                  <a:ea typeface="华文楷体" panose="02010600040101010101" pitchFamily="2" charset="-122"/>
                  <a:cs typeface="Times New Roman" panose="02020603050405020304" pitchFamily="18" charset="0"/>
                </a:rPr>
                <a:t>T</a:t>
              </a:r>
              <a:r>
                <a:rPr lang="en-US" altLang="zh-CN" sz="2400" b="1" dirty="0">
                  <a:solidFill>
                    <a:schemeClr val="tx1"/>
                  </a:solidFill>
                  <a:latin typeface="Times New Roman" panose="02020603050405020304" pitchFamily="18" charset="0"/>
                  <a:ea typeface="华文楷体" panose="02010600040101010101" pitchFamily="2" charset="-122"/>
                  <a:cs typeface="Times New Roman" panose="02020603050405020304" pitchFamily="18" charset="0"/>
                </a:rPr>
                <a:t>)</a:t>
              </a:r>
            </a:p>
          </p:txBody>
        </p:sp>
        <p:sp>
          <p:nvSpPr>
            <p:cNvPr id="12" name="Text Box 9"/>
            <p:cNvSpPr txBox="1">
              <a:spLocks noChangeArrowheads="1"/>
            </p:cNvSpPr>
            <p:nvPr/>
          </p:nvSpPr>
          <p:spPr bwMode="auto">
            <a:xfrm>
              <a:off x="1619" y="1173"/>
              <a:ext cx="1251" cy="407"/>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just"/>
              <a:r>
                <a:rPr lang="zh-CN" altLang="en-US" sz="2400" b="1" dirty="0">
                  <a:solidFill>
                    <a:schemeClr val="tx1"/>
                  </a:solidFill>
                  <a:latin typeface="华文楷体" panose="02010600040101010101" pitchFamily="2" charset="-122"/>
                  <a:ea typeface="华文楷体" panose="02010600040101010101" pitchFamily="2" charset="-122"/>
                </a:rPr>
                <a:t>光栅光谱仪</a:t>
              </a:r>
            </a:p>
          </p:txBody>
        </p:sp>
        <p:sp>
          <p:nvSpPr>
            <p:cNvPr id="13" name="Rectangle 12"/>
            <p:cNvSpPr>
              <a:spLocks noChangeArrowheads="1"/>
            </p:cNvSpPr>
            <p:nvPr/>
          </p:nvSpPr>
          <p:spPr bwMode="auto">
            <a:xfrm>
              <a:off x="500" y="1702"/>
              <a:ext cx="608" cy="382"/>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9900"/>
                  </a:solidFill>
                </a14:hiddenFill>
              </a:ext>
            </a:extLst>
          </p:spPr>
          <p:txBody>
            <a:bodyPr wrap="none" anchor="ctr"/>
            <a:lstStyle/>
            <a:p>
              <a:endParaRPr lang="zh-CN" altLang="en-US" sz="3200" b="1"/>
            </a:p>
          </p:txBody>
        </p:sp>
        <p:sp>
          <p:nvSpPr>
            <p:cNvPr id="14" name="Rectangle 13"/>
            <p:cNvSpPr>
              <a:spLocks noChangeArrowheads="1"/>
            </p:cNvSpPr>
            <p:nvPr/>
          </p:nvSpPr>
          <p:spPr bwMode="auto">
            <a:xfrm>
              <a:off x="1086" y="1865"/>
              <a:ext cx="185" cy="5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3200" b="1"/>
            </a:p>
          </p:txBody>
        </p:sp>
        <p:sp>
          <p:nvSpPr>
            <p:cNvPr id="15" name="Oval 14"/>
            <p:cNvSpPr>
              <a:spLocks noChangeArrowheads="1"/>
            </p:cNvSpPr>
            <p:nvPr/>
          </p:nvSpPr>
          <p:spPr bwMode="auto">
            <a:xfrm>
              <a:off x="1412" y="1466"/>
              <a:ext cx="141" cy="871"/>
            </a:xfrm>
            <a:prstGeom prst="ellipse">
              <a:avLst/>
            </a:prstGeom>
            <a:solidFill>
              <a:srgbClr val="FFFF00"/>
            </a:solidFill>
            <a:ln w="28575">
              <a:solidFill>
                <a:srgbClr val="000000"/>
              </a:solidFill>
              <a:round/>
              <a:headEnd/>
              <a:tailEnd/>
            </a:ln>
          </p:spPr>
          <p:txBody>
            <a:bodyPr wrap="none" anchor="ctr"/>
            <a:lstStyle/>
            <a:p>
              <a:endParaRPr lang="zh-CN" altLang="en-US" sz="3200" b="1"/>
            </a:p>
          </p:txBody>
        </p:sp>
        <p:sp>
          <p:nvSpPr>
            <p:cNvPr id="16" name="Rectangle 15"/>
            <p:cNvSpPr>
              <a:spLocks noChangeArrowheads="1"/>
            </p:cNvSpPr>
            <p:nvPr/>
          </p:nvSpPr>
          <p:spPr bwMode="auto">
            <a:xfrm>
              <a:off x="1738" y="1593"/>
              <a:ext cx="1075" cy="654"/>
            </a:xfrm>
            <a:prstGeom prst="rect">
              <a:avLst/>
            </a:prstGeom>
            <a:solidFill>
              <a:srgbClr val="FFFFFF"/>
            </a:solidFill>
            <a:ln w="38100">
              <a:solidFill>
                <a:srgbClr val="000000"/>
              </a:solidFill>
              <a:miter lim="800000"/>
              <a:headEnd/>
              <a:tailEnd/>
            </a:ln>
          </p:spPr>
          <p:txBody>
            <a:bodyPr wrap="none" anchor="ctr"/>
            <a:lstStyle/>
            <a:p>
              <a:endParaRPr lang="zh-CN" altLang="en-US" sz="3200" b="1"/>
            </a:p>
          </p:txBody>
        </p:sp>
        <p:sp>
          <p:nvSpPr>
            <p:cNvPr id="17" name="Oval 16"/>
            <p:cNvSpPr>
              <a:spLocks noChangeArrowheads="1"/>
            </p:cNvSpPr>
            <p:nvPr/>
          </p:nvSpPr>
          <p:spPr bwMode="auto">
            <a:xfrm>
              <a:off x="2252" y="1593"/>
              <a:ext cx="141" cy="654"/>
            </a:xfrm>
            <a:prstGeom prst="ellipse">
              <a:avLst/>
            </a:prstGeom>
            <a:solidFill>
              <a:srgbClr val="FFFF00"/>
            </a:solidFill>
            <a:ln w="28575">
              <a:solidFill>
                <a:srgbClr val="000000"/>
              </a:solidFill>
              <a:round/>
              <a:headEnd/>
              <a:tailEnd/>
            </a:ln>
          </p:spPr>
          <p:txBody>
            <a:bodyPr wrap="none" anchor="ctr"/>
            <a:lstStyle/>
            <a:p>
              <a:endParaRPr lang="zh-CN" altLang="en-US" sz="3200" b="1"/>
            </a:p>
          </p:txBody>
        </p:sp>
        <p:sp>
          <p:nvSpPr>
            <p:cNvPr id="18" name="Line 17"/>
            <p:cNvSpPr>
              <a:spLocks noChangeShapeType="1"/>
            </p:cNvSpPr>
            <p:nvPr/>
          </p:nvSpPr>
          <p:spPr bwMode="auto">
            <a:xfrm flipV="1">
              <a:off x="1132" y="1756"/>
              <a:ext cx="280" cy="165"/>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zh-CN" altLang="en-US" sz="3200" b="1"/>
            </a:p>
          </p:txBody>
        </p:sp>
        <p:sp>
          <p:nvSpPr>
            <p:cNvPr id="19" name="Line 18"/>
            <p:cNvSpPr>
              <a:spLocks noChangeShapeType="1"/>
            </p:cNvSpPr>
            <p:nvPr/>
          </p:nvSpPr>
          <p:spPr bwMode="auto">
            <a:xfrm>
              <a:off x="1132" y="1865"/>
              <a:ext cx="280" cy="219"/>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zh-CN" altLang="en-US" sz="3200" b="1"/>
            </a:p>
          </p:txBody>
        </p:sp>
        <p:sp>
          <p:nvSpPr>
            <p:cNvPr id="20" name="Rectangle 19"/>
            <p:cNvSpPr>
              <a:spLocks noChangeArrowheads="1"/>
            </p:cNvSpPr>
            <p:nvPr/>
          </p:nvSpPr>
          <p:spPr bwMode="auto">
            <a:xfrm>
              <a:off x="1692" y="1756"/>
              <a:ext cx="141" cy="32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3200" b="1"/>
            </a:p>
          </p:txBody>
        </p:sp>
        <p:sp>
          <p:nvSpPr>
            <p:cNvPr id="21" name="Line 20"/>
            <p:cNvSpPr>
              <a:spLocks noChangeShapeType="1"/>
            </p:cNvSpPr>
            <p:nvPr/>
          </p:nvSpPr>
          <p:spPr bwMode="auto">
            <a:xfrm>
              <a:off x="1553" y="1756"/>
              <a:ext cx="699" cy="328"/>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zh-CN" altLang="en-US" sz="3200" b="1"/>
            </a:p>
          </p:txBody>
        </p:sp>
        <p:sp>
          <p:nvSpPr>
            <p:cNvPr id="22" name="Line 21"/>
            <p:cNvSpPr>
              <a:spLocks noChangeShapeType="1"/>
            </p:cNvSpPr>
            <p:nvPr/>
          </p:nvSpPr>
          <p:spPr bwMode="auto">
            <a:xfrm flipV="1">
              <a:off x="1553" y="1756"/>
              <a:ext cx="699" cy="328"/>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zh-CN" altLang="en-US" sz="3200" b="1"/>
            </a:p>
          </p:txBody>
        </p:sp>
        <p:sp>
          <p:nvSpPr>
            <p:cNvPr id="23" name="Line 22"/>
            <p:cNvSpPr>
              <a:spLocks noChangeShapeType="1"/>
            </p:cNvSpPr>
            <p:nvPr/>
          </p:nvSpPr>
          <p:spPr bwMode="auto">
            <a:xfrm>
              <a:off x="2393" y="1756"/>
              <a:ext cx="187" cy="0"/>
            </a:xfrm>
            <a:prstGeom prst="line">
              <a:avLst/>
            </a:prstGeom>
            <a:noFill/>
            <a:ln w="19050">
              <a:solidFill>
                <a:srgbClr val="FF0000"/>
              </a:solidFill>
              <a:round/>
              <a:headEnd/>
              <a:tailEnd type="triangle" w="sm" len="lg"/>
            </a:ln>
            <a:extLst>
              <a:ext uri="{909E8E84-426E-40DD-AFC4-6F175D3DCCD1}">
                <a14:hiddenFill xmlns:a14="http://schemas.microsoft.com/office/drawing/2010/main">
                  <a:noFill/>
                </a14:hiddenFill>
              </a:ext>
            </a:extLst>
          </p:spPr>
          <p:txBody>
            <a:bodyPr wrap="none" anchor="ctr"/>
            <a:lstStyle/>
            <a:p>
              <a:endParaRPr lang="zh-CN" altLang="en-US" sz="3200" b="1"/>
            </a:p>
          </p:txBody>
        </p:sp>
        <p:sp>
          <p:nvSpPr>
            <p:cNvPr id="24" name="Line 23"/>
            <p:cNvSpPr>
              <a:spLocks noChangeShapeType="1"/>
            </p:cNvSpPr>
            <p:nvPr/>
          </p:nvSpPr>
          <p:spPr bwMode="auto">
            <a:xfrm>
              <a:off x="2393" y="2084"/>
              <a:ext cx="187" cy="0"/>
            </a:xfrm>
            <a:prstGeom prst="line">
              <a:avLst/>
            </a:prstGeom>
            <a:noFill/>
            <a:ln w="19050">
              <a:solidFill>
                <a:srgbClr val="FF0000"/>
              </a:solidFill>
              <a:round/>
              <a:headEnd/>
              <a:tailEnd type="triangle" w="sm" len="lg"/>
            </a:ln>
            <a:extLst>
              <a:ext uri="{909E8E84-426E-40DD-AFC4-6F175D3DCCD1}">
                <a14:hiddenFill xmlns:a14="http://schemas.microsoft.com/office/drawing/2010/main">
                  <a:noFill/>
                </a14:hiddenFill>
              </a:ext>
            </a:extLst>
          </p:spPr>
          <p:txBody>
            <a:bodyPr wrap="none" anchor="ctr"/>
            <a:lstStyle/>
            <a:p>
              <a:endParaRPr lang="zh-CN" altLang="en-US" sz="3200" b="1"/>
            </a:p>
          </p:txBody>
        </p:sp>
        <p:sp>
          <p:nvSpPr>
            <p:cNvPr id="25" name="Rectangle 24"/>
            <p:cNvSpPr>
              <a:spLocks noChangeArrowheads="1"/>
            </p:cNvSpPr>
            <p:nvPr/>
          </p:nvSpPr>
          <p:spPr bwMode="auto">
            <a:xfrm>
              <a:off x="2767" y="1539"/>
              <a:ext cx="139" cy="7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3200" b="1"/>
            </a:p>
          </p:txBody>
        </p:sp>
        <p:sp>
          <p:nvSpPr>
            <p:cNvPr id="26" name="Oval 25"/>
            <p:cNvSpPr>
              <a:spLocks noChangeArrowheads="1"/>
            </p:cNvSpPr>
            <p:nvPr/>
          </p:nvSpPr>
          <p:spPr bwMode="auto">
            <a:xfrm>
              <a:off x="3327" y="1267"/>
              <a:ext cx="420" cy="1362"/>
            </a:xfrm>
            <a:prstGeom prst="ellipse">
              <a:avLst/>
            </a:prstGeom>
            <a:solidFill>
              <a:srgbClr val="FFFFFF"/>
            </a:solidFill>
            <a:ln w="38100">
              <a:solidFill>
                <a:srgbClr val="000000"/>
              </a:solidFill>
              <a:round/>
              <a:headEnd/>
              <a:tailEnd/>
            </a:ln>
          </p:spPr>
          <p:txBody>
            <a:bodyPr wrap="none" anchor="ctr"/>
            <a:lstStyle/>
            <a:p>
              <a:endParaRPr lang="zh-CN" altLang="en-US" sz="3200" b="1"/>
            </a:p>
          </p:txBody>
        </p:sp>
        <p:sp>
          <p:nvSpPr>
            <p:cNvPr id="27" name="Oval 28"/>
            <p:cNvSpPr>
              <a:spLocks noChangeArrowheads="1"/>
            </p:cNvSpPr>
            <p:nvPr/>
          </p:nvSpPr>
          <p:spPr bwMode="auto">
            <a:xfrm>
              <a:off x="2719" y="1593"/>
              <a:ext cx="141" cy="654"/>
            </a:xfrm>
            <a:prstGeom prst="ellipse">
              <a:avLst/>
            </a:prstGeom>
            <a:solidFill>
              <a:srgbClr val="FFFF00"/>
            </a:solidFill>
            <a:ln w="28575">
              <a:solidFill>
                <a:srgbClr val="000000"/>
              </a:solidFill>
              <a:round/>
              <a:headEnd/>
              <a:tailEnd/>
            </a:ln>
          </p:spPr>
          <p:txBody>
            <a:bodyPr wrap="none" anchor="ctr"/>
            <a:lstStyle/>
            <a:p>
              <a:endParaRPr lang="zh-CN" altLang="en-US" sz="3200" b="1"/>
            </a:p>
          </p:txBody>
        </p:sp>
        <p:sp>
          <p:nvSpPr>
            <p:cNvPr id="28" name="Line 29"/>
            <p:cNvSpPr>
              <a:spLocks noChangeShapeType="1"/>
            </p:cNvSpPr>
            <p:nvPr/>
          </p:nvSpPr>
          <p:spPr bwMode="auto">
            <a:xfrm>
              <a:off x="2626" y="1593"/>
              <a:ext cx="0" cy="654"/>
            </a:xfrm>
            <a:prstGeom prst="line">
              <a:avLst/>
            </a:prstGeom>
            <a:noFill/>
            <a:ln w="38100">
              <a:solidFill>
                <a:srgbClr val="0000FF"/>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zh-CN" altLang="en-US" sz="3200" b="1"/>
            </a:p>
          </p:txBody>
        </p:sp>
        <p:sp>
          <p:nvSpPr>
            <p:cNvPr id="29" name="Freeform 33"/>
            <p:cNvSpPr>
              <a:spLocks/>
            </p:cNvSpPr>
            <p:nvPr/>
          </p:nvSpPr>
          <p:spPr bwMode="auto">
            <a:xfrm>
              <a:off x="3737" y="1109"/>
              <a:ext cx="1244" cy="471"/>
            </a:xfrm>
            <a:custGeom>
              <a:avLst/>
              <a:gdLst>
                <a:gd name="T0" fmla="*/ 0 w 951"/>
                <a:gd name="T1" fmla="*/ 414 h 414"/>
                <a:gd name="T2" fmla="*/ 62 w 951"/>
                <a:gd name="T3" fmla="*/ 279 h 414"/>
                <a:gd name="T4" fmla="*/ 93 w 951"/>
                <a:gd name="T5" fmla="*/ 259 h 414"/>
                <a:gd name="T6" fmla="*/ 155 w 951"/>
                <a:gd name="T7" fmla="*/ 238 h 414"/>
                <a:gd name="T8" fmla="*/ 227 w 951"/>
                <a:gd name="T9" fmla="*/ 300 h 414"/>
                <a:gd name="T10" fmla="*/ 186 w 951"/>
                <a:gd name="T11" fmla="*/ 372 h 414"/>
                <a:gd name="T12" fmla="*/ 165 w 951"/>
                <a:gd name="T13" fmla="*/ 341 h 414"/>
                <a:gd name="T14" fmla="*/ 176 w 951"/>
                <a:gd name="T15" fmla="*/ 259 h 414"/>
                <a:gd name="T16" fmla="*/ 258 w 951"/>
                <a:gd name="T17" fmla="*/ 176 h 414"/>
                <a:gd name="T18" fmla="*/ 320 w 951"/>
                <a:gd name="T19" fmla="*/ 124 h 414"/>
                <a:gd name="T20" fmla="*/ 496 w 951"/>
                <a:gd name="T21" fmla="*/ 83 h 414"/>
                <a:gd name="T22" fmla="*/ 620 w 951"/>
                <a:gd name="T23" fmla="*/ 135 h 414"/>
                <a:gd name="T24" fmla="*/ 610 w 951"/>
                <a:gd name="T25" fmla="*/ 197 h 414"/>
                <a:gd name="T26" fmla="*/ 517 w 951"/>
                <a:gd name="T27" fmla="*/ 197 h 414"/>
                <a:gd name="T28" fmla="*/ 589 w 951"/>
                <a:gd name="T29" fmla="*/ 31 h 414"/>
                <a:gd name="T30" fmla="*/ 651 w 951"/>
                <a:gd name="T31" fmla="*/ 10 h 414"/>
                <a:gd name="T32" fmla="*/ 682 w 951"/>
                <a:gd name="T33" fmla="*/ 0 h 414"/>
                <a:gd name="T34" fmla="*/ 827 w 951"/>
                <a:gd name="T35" fmla="*/ 21 h 414"/>
                <a:gd name="T36" fmla="*/ 889 w 951"/>
                <a:gd name="T37" fmla="*/ 73 h 414"/>
                <a:gd name="T38" fmla="*/ 931 w 951"/>
                <a:gd name="T39" fmla="*/ 166 h 414"/>
                <a:gd name="T40" fmla="*/ 951 w 951"/>
                <a:gd name="T41" fmla="*/ 197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51" h="414">
                  <a:moveTo>
                    <a:pt x="0" y="414"/>
                  </a:moveTo>
                  <a:cubicBezTo>
                    <a:pt x="14" y="370"/>
                    <a:pt x="18" y="307"/>
                    <a:pt x="62" y="279"/>
                  </a:cubicBezTo>
                  <a:cubicBezTo>
                    <a:pt x="72" y="272"/>
                    <a:pt x="82" y="264"/>
                    <a:pt x="93" y="259"/>
                  </a:cubicBezTo>
                  <a:cubicBezTo>
                    <a:pt x="113" y="250"/>
                    <a:pt x="155" y="238"/>
                    <a:pt x="155" y="238"/>
                  </a:cubicBezTo>
                  <a:cubicBezTo>
                    <a:pt x="196" y="251"/>
                    <a:pt x="214" y="258"/>
                    <a:pt x="227" y="300"/>
                  </a:cubicBezTo>
                  <a:cubicBezTo>
                    <a:pt x="225" y="310"/>
                    <a:pt x="225" y="380"/>
                    <a:pt x="186" y="372"/>
                  </a:cubicBezTo>
                  <a:cubicBezTo>
                    <a:pt x="174" y="369"/>
                    <a:pt x="172" y="351"/>
                    <a:pt x="165" y="341"/>
                  </a:cubicBezTo>
                  <a:cubicBezTo>
                    <a:pt x="169" y="314"/>
                    <a:pt x="167" y="285"/>
                    <a:pt x="176" y="259"/>
                  </a:cubicBezTo>
                  <a:cubicBezTo>
                    <a:pt x="206" y="177"/>
                    <a:pt x="207" y="213"/>
                    <a:pt x="258" y="176"/>
                  </a:cubicBezTo>
                  <a:cubicBezTo>
                    <a:pt x="284" y="157"/>
                    <a:pt x="289" y="135"/>
                    <a:pt x="320" y="124"/>
                  </a:cubicBezTo>
                  <a:cubicBezTo>
                    <a:pt x="373" y="105"/>
                    <a:pt x="440" y="94"/>
                    <a:pt x="496" y="83"/>
                  </a:cubicBezTo>
                  <a:cubicBezTo>
                    <a:pt x="560" y="91"/>
                    <a:pt x="601" y="75"/>
                    <a:pt x="620" y="135"/>
                  </a:cubicBezTo>
                  <a:cubicBezTo>
                    <a:pt x="617" y="156"/>
                    <a:pt x="618" y="178"/>
                    <a:pt x="610" y="197"/>
                  </a:cubicBezTo>
                  <a:cubicBezTo>
                    <a:pt x="585" y="253"/>
                    <a:pt x="549" y="218"/>
                    <a:pt x="517" y="197"/>
                  </a:cubicBezTo>
                  <a:cubicBezTo>
                    <a:pt x="488" y="106"/>
                    <a:pt x="520" y="78"/>
                    <a:pt x="589" y="31"/>
                  </a:cubicBezTo>
                  <a:cubicBezTo>
                    <a:pt x="607" y="19"/>
                    <a:pt x="630" y="17"/>
                    <a:pt x="651" y="10"/>
                  </a:cubicBezTo>
                  <a:cubicBezTo>
                    <a:pt x="661" y="7"/>
                    <a:pt x="682" y="0"/>
                    <a:pt x="682" y="0"/>
                  </a:cubicBezTo>
                  <a:cubicBezTo>
                    <a:pt x="685" y="0"/>
                    <a:pt x="805" y="10"/>
                    <a:pt x="827" y="21"/>
                  </a:cubicBezTo>
                  <a:cubicBezTo>
                    <a:pt x="851" y="33"/>
                    <a:pt x="867" y="58"/>
                    <a:pt x="889" y="73"/>
                  </a:cubicBezTo>
                  <a:cubicBezTo>
                    <a:pt x="900" y="105"/>
                    <a:pt x="916" y="136"/>
                    <a:pt x="931" y="166"/>
                  </a:cubicBezTo>
                  <a:cubicBezTo>
                    <a:pt x="936" y="177"/>
                    <a:pt x="951" y="197"/>
                    <a:pt x="951" y="197"/>
                  </a:cubicBezTo>
                </a:path>
              </a:pathLst>
            </a:custGeom>
            <a:noFill/>
            <a:ln w="19050" cmpd="sng">
              <a:solidFill>
                <a:srgbClr val="00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wrap="none" anchor="ctr"/>
            <a:lstStyle/>
            <a:p>
              <a:endParaRPr lang="zh-CN" altLang="en-US" sz="3200" b="1"/>
            </a:p>
          </p:txBody>
        </p:sp>
        <p:sp>
          <p:nvSpPr>
            <p:cNvPr id="30" name="Freeform 34"/>
            <p:cNvSpPr>
              <a:spLocks/>
            </p:cNvSpPr>
            <p:nvPr/>
          </p:nvSpPr>
          <p:spPr bwMode="auto">
            <a:xfrm>
              <a:off x="3750" y="1626"/>
              <a:ext cx="1393" cy="519"/>
            </a:xfrm>
            <a:custGeom>
              <a:avLst/>
              <a:gdLst>
                <a:gd name="T0" fmla="*/ 0 w 1065"/>
                <a:gd name="T1" fmla="*/ 0 h 457"/>
                <a:gd name="T2" fmla="*/ 41 w 1065"/>
                <a:gd name="T3" fmla="*/ 217 h 457"/>
                <a:gd name="T4" fmla="*/ 103 w 1065"/>
                <a:gd name="T5" fmla="*/ 269 h 457"/>
                <a:gd name="T6" fmla="*/ 166 w 1065"/>
                <a:gd name="T7" fmla="*/ 290 h 457"/>
                <a:gd name="T8" fmla="*/ 248 w 1065"/>
                <a:gd name="T9" fmla="*/ 259 h 457"/>
                <a:gd name="T10" fmla="*/ 269 w 1065"/>
                <a:gd name="T11" fmla="*/ 197 h 457"/>
                <a:gd name="T12" fmla="*/ 197 w 1065"/>
                <a:gd name="T13" fmla="*/ 217 h 457"/>
                <a:gd name="T14" fmla="*/ 217 w 1065"/>
                <a:gd name="T15" fmla="*/ 342 h 457"/>
                <a:gd name="T16" fmla="*/ 372 w 1065"/>
                <a:gd name="T17" fmla="*/ 455 h 457"/>
                <a:gd name="T18" fmla="*/ 517 w 1065"/>
                <a:gd name="T19" fmla="*/ 445 h 457"/>
                <a:gd name="T20" fmla="*/ 610 w 1065"/>
                <a:gd name="T21" fmla="*/ 393 h 457"/>
                <a:gd name="T22" fmla="*/ 641 w 1065"/>
                <a:gd name="T23" fmla="*/ 362 h 457"/>
                <a:gd name="T24" fmla="*/ 683 w 1065"/>
                <a:gd name="T25" fmla="*/ 300 h 457"/>
                <a:gd name="T26" fmla="*/ 652 w 1065"/>
                <a:gd name="T27" fmla="*/ 207 h 457"/>
                <a:gd name="T28" fmla="*/ 590 w 1065"/>
                <a:gd name="T29" fmla="*/ 238 h 457"/>
                <a:gd name="T30" fmla="*/ 569 w 1065"/>
                <a:gd name="T31" fmla="*/ 300 h 457"/>
                <a:gd name="T32" fmla="*/ 590 w 1065"/>
                <a:gd name="T33" fmla="*/ 362 h 457"/>
                <a:gd name="T34" fmla="*/ 652 w 1065"/>
                <a:gd name="T35" fmla="*/ 404 h 457"/>
                <a:gd name="T36" fmla="*/ 879 w 1065"/>
                <a:gd name="T37" fmla="*/ 362 h 457"/>
                <a:gd name="T38" fmla="*/ 921 w 1065"/>
                <a:gd name="T39" fmla="*/ 331 h 457"/>
                <a:gd name="T40" fmla="*/ 1014 w 1065"/>
                <a:gd name="T41" fmla="*/ 300 h 457"/>
                <a:gd name="T42" fmla="*/ 1065 w 1065"/>
                <a:gd name="T43" fmla="*/ 197 h 457"/>
                <a:gd name="T44" fmla="*/ 1055 w 1065"/>
                <a:gd name="T45" fmla="*/ 42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65" h="457">
                  <a:moveTo>
                    <a:pt x="0" y="0"/>
                  </a:moveTo>
                  <a:cubicBezTo>
                    <a:pt x="8" y="77"/>
                    <a:pt x="17" y="143"/>
                    <a:pt x="41" y="217"/>
                  </a:cubicBezTo>
                  <a:cubicBezTo>
                    <a:pt x="45" y="229"/>
                    <a:pt x="91" y="263"/>
                    <a:pt x="103" y="269"/>
                  </a:cubicBezTo>
                  <a:cubicBezTo>
                    <a:pt x="123" y="278"/>
                    <a:pt x="166" y="290"/>
                    <a:pt x="166" y="290"/>
                  </a:cubicBezTo>
                  <a:cubicBezTo>
                    <a:pt x="185" y="286"/>
                    <a:pt x="234" y="282"/>
                    <a:pt x="248" y="259"/>
                  </a:cubicBezTo>
                  <a:cubicBezTo>
                    <a:pt x="260" y="241"/>
                    <a:pt x="269" y="197"/>
                    <a:pt x="269" y="197"/>
                  </a:cubicBezTo>
                  <a:cubicBezTo>
                    <a:pt x="225" y="167"/>
                    <a:pt x="214" y="163"/>
                    <a:pt x="197" y="217"/>
                  </a:cubicBezTo>
                  <a:cubicBezTo>
                    <a:pt x="199" y="232"/>
                    <a:pt x="206" y="315"/>
                    <a:pt x="217" y="342"/>
                  </a:cubicBezTo>
                  <a:cubicBezTo>
                    <a:pt x="243" y="404"/>
                    <a:pt x="311" y="440"/>
                    <a:pt x="372" y="455"/>
                  </a:cubicBezTo>
                  <a:cubicBezTo>
                    <a:pt x="420" y="452"/>
                    <a:pt x="470" y="457"/>
                    <a:pt x="517" y="445"/>
                  </a:cubicBezTo>
                  <a:cubicBezTo>
                    <a:pt x="551" y="437"/>
                    <a:pt x="577" y="405"/>
                    <a:pt x="610" y="393"/>
                  </a:cubicBezTo>
                  <a:cubicBezTo>
                    <a:pt x="620" y="383"/>
                    <a:pt x="632" y="373"/>
                    <a:pt x="641" y="362"/>
                  </a:cubicBezTo>
                  <a:cubicBezTo>
                    <a:pt x="656" y="342"/>
                    <a:pt x="683" y="300"/>
                    <a:pt x="683" y="300"/>
                  </a:cubicBezTo>
                  <a:cubicBezTo>
                    <a:pt x="698" y="253"/>
                    <a:pt x="693" y="235"/>
                    <a:pt x="652" y="207"/>
                  </a:cubicBezTo>
                  <a:cubicBezTo>
                    <a:pt x="634" y="213"/>
                    <a:pt x="601" y="220"/>
                    <a:pt x="590" y="238"/>
                  </a:cubicBezTo>
                  <a:cubicBezTo>
                    <a:pt x="578" y="256"/>
                    <a:pt x="569" y="300"/>
                    <a:pt x="569" y="300"/>
                  </a:cubicBezTo>
                  <a:cubicBezTo>
                    <a:pt x="576" y="321"/>
                    <a:pt x="583" y="341"/>
                    <a:pt x="590" y="362"/>
                  </a:cubicBezTo>
                  <a:cubicBezTo>
                    <a:pt x="598" y="386"/>
                    <a:pt x="652" y="404"/>
                    <a:pt x="652" y="404"/>
                  </a:cubicBezTo>
                  <a:cubicBezTo>
                    <a:pt x="784" y="395"/>
                    <a:pt x="785" y="395"/>
                    <a:pt x="879" y="362"/>
                  </a:cubicBezTo>
                  <a:cubicBezTo>
                    <a:pt x="893" y="352"/>
                    <a:pt x="905" y="337"/>
                    <a:pt x="921" y="331"/>
                  </a:cubicBezTo>
                  <a:cubicBezTo>
                    <a:pt x="1056" y="278"/>
                    <a:pt x="929" y="357"/>
                    <a:pt x="1014" y="300"/>
                  </a:cubicBezTo>
                  <a:cubicBezTo>
                    <a:pt x="1036" y="267"/>
                    <a:pt x="1053" y="235"/>
                    <a:pt x="1065" y="197"/>
                  </a:cubicBezTo>
                  <a:cubicBezTo>
                    <a:pt x="1055" y="49"/>
                    <a:pt x="1055" y="100"/>
                    <a:pt x="1055" y="42"/>
                  </a:cubicBezTo>
                </a:path>
              </a:pathLst>
            </a:custGeom>
            <a:noFill/>
            <a:ln w="19050" cmpd="sng">
              <a:solidFill>
                <a:srgbClr val="00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wrap="none" anchor="ctr"/>
            <a:lstStyle/>
            <a:p>
              <a:endParaRPr lang="zh-CN" altLang="en-US" sz="3200" b="1"/>
            </a:p>
          </p:txBody>
        </p:sp>
        <p:sp>
          <p:nvSpPr>
            <p:cNvPr id="31" name="Oval 35"/>
            <p:cNvSpPr>
              <a:spLocks noChangeArrowheads="1"/>
            </p:cNvSpPr>
            <p:nvPr/>
          </p:nvSpPr>
          <p:spPr bwMode="auto">
            <a:xfrm>
              <a:off x="4846" y="1320"/>
              <a:ext cx="381" cy="382"/>
            </a:xfrm>
            <a:prstGeom prst="ellipse">
              <a:avLst/>
            </a:prstGeom>
            <a:noFill/>
            <a:ln w="38100">
              <a:solidFill>
                <a:srgbClr val="000000"/>
              </a:solidFill>
              <a:round/>
              <a:headEnd/>
              <a:tailEnd/>
            </a:ln>
            <a:extLst>
              <a:ext uri="{909E8E84-426E-40DD-AFC4-6F175D3DCCD1}">
                <a14:hiddenFill xmlns:a14="http://schemas.microsoft.com/office/drawing/2010/main">
                  <a:solidFill>
                    <a:srgbClr val="B2B2B2"/>
                  </a:solidFill>
                </a14:hiddenFill>
              </a:ext>
            </a:extLst>
          </p:spPr>
          <p:txBody>
            <a:bodyPr wrap="none" anchor="ctr"/>
            <a:lstStyle/>
            <a:p>
              <a:endParaRPr lang="zh-CN" altLang="en-US" sz="3200" b="1"/>
            </a:p>
          </p:txBody>
        </p:sp>
        <p:sp>
          <p:nvSpPr>
            <p:cNvPr id="32" name="Line 36"/>
            <p:cNvSpPr>
              <a:spLocks noChangeShapeType="1"/>
            </p:cNvSpPr>
            <p:nvPr/>
          </p:nvSpPr>
          <p:spPr bwMode="auto">
            <a:xfrm flipV="1">
              <a:off x="4973" y="1430"/>
              <a:ext cx="188" cy="163"/>
            </a:xfrm>
            <a:prstGeom prst="line">
              <a:avLst/>
            </a:prstGeom>
            <a:noFill/>
            <a:ln w="28575">
              <a:solidFill>
                <a:srgbClr val="000000"/>
              </a:solidFill>
              <a:round/>
              <a:headEnd/>
              <a:tailEnd type="triangle" w="sm" len="lg"/>
            </a:ln>
            <a:extLst>
              <a:ext uri="{909E8E84-426E-40DD-AFC4-6F175D3DCCD1}">
                <a14:hiddenFill xmlns:a14="http://schemas.microsoft.com/office/drawing/2010/main">
                  <a:noFill/>
                </a14:hiddenFill>
              </a:ext>
            </a:extLst>
          </p:spPr>
          <p:txBody>
            <a:bodyPr wrap="none" anchor="ctr"/>
            <a:lstStyle/>
            <a:p>
              <a:endParaRPr lang="zh-CN" altLang="en-US" sz="3200" b="1"/>
            </a:p>
          </p:txBody>
        </p:sp>
        <p:sp>
          <p:nvSpPr>
            <p:cNvPr id="33" name="Text Box 37"/>
            <p:cNvSpPr txBox="1">
              <a:spLocks noChangeArrowheads="1"/>
            </p:cNvSpPr>
            <p:nvPr/>
          </p:nvSpPr>
          <p:spPr bwMode="auto">
            <a:xfrm>
              <a:off x="645" y="1647"/>
              <a:ext cx="316" cy="516"/>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just"/>
              <a:r>
                <a:rPr lang="en-US" altLang="zh-CN" sz="3200" b="1" i="1" dirty="0">
                  <a:solidFill>
                    <a:srgbClr val="0000FF"/>
                  </a:solidFill>
                </a:rPr>
                <a:t>T</a:t>
              </a:r>
            </a:p>
          </p:txBody>
        </p:sp>
        <p:sp>
          <p:nvSpPr>
            <p:cNvPr id="34" name="Rectangle 38"/>
            <p:cNvSpPr>
              <a:spLocks noChangeArrowheads="1"/>
            </p:cNvSpPr>
            <p:nvPr/>
          </p:nvSpPr>
          <p:spPr bwMode="auto">
            <a:xfrm>
              <a:off x="3276" y="1176"/>
              <a:ext cx="252" cy="159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zh-CN" altLang="en-US" sz="3200" b="1"/>
            </a:p>
          </p:txBody>
        </p:sp>
        <p:sp>
          <p:nvSpPr>
            <p:cNvPr id="35" name="Line 26"/>
            <p:cNvSpPr>
              <a:spLocks noChangeShapeType="1"/>
            </p:cNvSpPr>
            <p:nvPr/>
          </p:nvSpPr>
          <p:spPr bwMode="auto">
            <a:xfrm flipV="1">
              <a:off x="2767" y="1267"/>
              <a:ext cx="747" cy="326"/>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zh-CN" altLang="en-US" sz="3200" b="1"/>
            </a:p>
          </p:txBody>
        </p:sp>
        <p:sp>
          <p:nvSpPr>
            <p:cNvPr id="36" name="Line 27"/>
            <p:cNvSpPr>
              <a:spLocks noChangeShapeType="1"/>
            </p:cNvSpPr>
            <p:nvPr/>
          </p:nvSpPr>
          <p:spPr bwMode="auto">
            <a:xfrm>
              <a:off x="2767" y="2247"/>
              <a:ext cx="747" cy="382"/>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zh-CN" altLang="en-US" sz="3200" b="1"/>
            </a:p>
          </p:txBody>
        </p:sp>
        <p:sp>
          <p:nvSpPr>
            <p:cNvPr id="37" name="Line 30"/>
            <p:cNvSpPr>
              <a:spLocks noChangeShapeType="1"/>
            </p:cNvSpPr>
            <p:nvPr/>
          </p:nvSpPr>
          <p:spPr bwMode="auto">
            <a:xfrm flipV="1">
              <a:off x="2860" y="1593"/>
              <a:ext cx="887" cy="163"/>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zh-CN" altLang="en-US" sz="3200" b="1"/>
            </a:p>
          </p:txBody>
        </p:sp>
        <p:sp>
          <p:nvSpPr>
            <p:cNvPr id="38" name="Line 31"/>
            <p:cNvSpPr>
              <a:spLocks noChangeShapeType="1"/>
            </p:cNvSpPr>
            <p:nvPr/>
          </p:nvSpPr>
          <p:spPr bwMode="auto">
            <a:xfrm flipV="1">
              <a:off x="2860" y="1593"/>
              <a:ext cx="887" cy="491"/>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zh-CN" altLang="en-US" sz="3200" b="1"/>
            </a:p>
          </p:txBody>
        </p:sp>
        <p:sp>
          <p:nvSpPr>
            <p:cNvPr id="39" name="Text Box 40"/>
            <p:cNvSpPr txBox="1">
              <a:spLocks noChangeArrowheads="1"/>
            </p:cNvSpPr>
            <p:nvPr/>
          </p:nvSpPr>
          <p:spPr bwMode="auto">
            <a:xfrm>
              <a:off x="3624" y="1440"/>
              <a:ext cx="336"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zh-CN" sz="3200" b="1">
                  <a:solidFill>
                    <a:srgbClr val="FF3300"/>
                  </a:solidFill>
                  <a:sym typeface="Symbol" charset="0"/>
                </a:rPr>
                <a:t></a:t>
              </a:r>
              <a:endParaRPr lang="en-US" altLang="zh-CN" sz="3200" b="1">
                <a:solidFill>
                  <a:srgbClr val="FF3300"/>
                </a:solidFill>
              </a:endParaRPr>
            </a:p>
          </p:txBody>
        </p:sp>
      </p:grpSp>
      <p:pic>
        <p:nvPicPr>
          <p:cNvPr id="14338" name="Picture 2" descr="http://tse1.mm.bing.net/th?id=OIP.M518001b911c815db560770cb7dc09fb5H0&amp;pid=15.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3276600"/>
            <a:ext cx="3218532" cy="2997258"/>
          </a:xfrm>
          <a:prstGeom prst="rect">
            <a:avLst/>
          </a:prstGeom>
          <a:noFill/>
          <a:extLst>
            <a:ext uri="{909E8E84-426E-40DD-AFC4-6F175D3DCCD1}">
              <a14:hiddenFill xmlns:a14="http://schemas.microsoft.com/office/drawing/2010/main">
                <a:solidFill>
                  <a:srgbClr val="FFFFFF"/>
                </a:solidFill>
              </a14:hiddenFill>
            </a:ext>
          </a:extLst>
        </p:spPr>
      </p:pic>
      <p:sp>
        <p:nvSpPr>
          <p:cNvPr id="2" name="标题 1"/>
          <p:cNvSpPr>
            <a:spLocks noGrp="1"/>
          </p:cNvSpPr>
          <p:nvPr>
            <p:ph type="title"/>
          </p:nvPr>
        </p:nvSpPr>
        <p:spPr/>
        <p:txBody>
          <a:bodyPr/>
          <a:lstStyle/>
          <a:p>
            <a:r>
              <a:rPr lang="zh-CN" altLang="en-US" dirty="0"/>
              <a:t>黑体辐射的基本规律</a:t>
            </a:r>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pPr>
                <a:defRPr/>
              </a:pPr>
              <a:t>11</a:t>
            </a:fld>
            <a:endParaRPr lang="en-US" altLang="zh-CN" dirty="0"/>
          </a:p>
        </p:txBody>
      </p:sp>
      <p:sp>
        <p:nvSpPr>
          <p:cNvPr id="6" name="矩形 5"/>
          <p:cNvSpPr/>
          <p:nvPr/>
        </p:nvSpPr>
        <p:spPr>
          <a:xfrm>
            <a:off x="362271" y="1087848"/>
            <a:ext cx="8153400" cy="523220"/>
          </a:xfrm>
          <a:prstGeom prst="rect">
            <a:avLst/>
          </a:prstGeom>
        </p:spPr>
        <p:txBody>
          <a:bodyPr wrap="square">
            <a:spAutoFit/>
          </a:bodyPr>
          <a:lstStyle/>
          <a:p>
            <a:r>
              <a:rPr lang="zh-CN" altLang="en-US" sz="2800" dirty="0">
                <a:solidFill>
                  <a:srgbClr val="0000FF"/>
                </a:solidFill>
                <a:latin typeface="华文楷体" panose="02010600040101010101" pitchFamily="2" charset="-122"/>
                <a:ea typeface="华文楷体" panose="02010600040101010101" pitchFamily="2" charset="-122"/>
              </a:rPr>
              <a:t>实验：黑体辐射的性质由温度决定，而与材料无关</a:t>
            </a:r>
          </a:p>
        </p:txBody>
      </p:sp>
      <p:sp>
        <p:nvSpPr>
          <p:cNvPr id="42" name="内容占位符 2"/>
          <p:cNvSpPr txBox="1">
            <a:spLocks/>
          </p:cNvSpPr>
          <p:nvPr/>
        </p:nvSpPr>
        <p:spPr bwMode="auto">
          <a:xfrm>
            <a:off x="271775" y="3050966"/>
            <a:ext cx="5502971" cy="3148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rgbClr val="FF3399"/>
              </a:buClr>
              <a:buFont typeface="Wingdings 2" panose="05020102010507070707" pitchFamily="18" charset="2"/>
              <a:buChar char="è"/>
              <a:defRPr sz="3600" b="1">
                <a:solidFill>
                  <a:srgbClr val="000066"/>
                </a:solidFill>
                <a:latin typeface="华文楷体" panose="02010600040101010101" pitchFamily="2" charset="-122"/>
                <a:ea typeface="华文楷体" panose="02010600040101010101" pitchFamily="2" charset="-122"/>
                <a:cs typeface="+mn-cs"/>
              </a:defRPr>
            </a:lvl1pPr>
            <a:lvl2pPr marL="742950" indent="-285750" algn="l" rtl="0" eaLnBrk="0" fontAlgn="base" hangingPunct="0">
              <a:spcBef>
                <a:spcPct val="20000"/>
              </a:spcBef>
              <a:spcAft>
                <a:spcPct val="0"/>
              </a:spcAft>
              <a:buClr>
                <a:srgbClr val="FF3399"/>
              </a:buClr>
              <a:buFont typeface="Wingdings 2" panose="05020102010507070707" pitchFamily="18" charset="2"/>
              <a:buChar char="è"/>
              <a:defRPr sz="2800" b="1">
                <a:solidFill>
                  <a:srgbClr val="000099"/>
                </a:solidFill>
                <a:latin typeface="华文楷体" panose="02010600040101010101" pitchFamily="2" charset="-122"/>
                <a:ea typeface="华文楷体" panose="02010600040101010101" pitchFamily="2" charset="-122"/>
              </a:defRPr>
            </a:lvl2pPr>
            <a:lvl3pPr marL="1143000" indent="-228600" algn="l" rtl="0" eaLnBrk="0" fontAlgn="base" hangingPunct="0">
              <a:spcBef>
                <a:spcPct val="20000"/>
              </a:spcBef>
              <a:spcAft>
                <a:spcPct val="0"/>
              </a:spcAft>
              <a:buClr>
                <a:srgbClr val="FF3399"/>
              </a:buClr>
              <a:buFont typeface="Wingdings 2" panose="05020102010507070707" pitchFamily="18" charset="2"/>
              <a:buChar char="è"/>
              <a:defRPr sz="2400" b="1">
                <a:solidFill>
                  <a:schemeClr val="accent1"/>
                </a:solidFill>
                <a:latin typeface="华文楷体" panose="02010600040101010101" pitchFamily="2" charset="-122"/>
                <a:ea typeface="华文楷体" panose="02010600040101010101" pitchFamily="2" charset="-122"/>
              </a:defRPr>
            </a:lvl3pPr>
            <a:lvl4pPr marL="1600200" indent="-228600" algn="l" rtl="0" eaLnBrk="0" fontAlgn="base" hangingPunct="0">
              <a:spcBef>
                <a:spcPct val="20000"/>
              </a:spcBef>
              <a:spcAft>
                <a:spcPct val="0"/>
              </a:spcAft>
              <a:buClr>
                <a:srgbClr val="FF3399"/>
              </a:buClr>
              <a:buFont typeface="Wingdings 2" panose="05020102010507070707" pitchFamily="18" charset="2"/>
              <a:buChar char="è"/>
              <a:defRPr sz="2000" b="1">
                <a:solidFill>
                  <a:srgbClr val="000066"/>
                </a:solidFill>
                <a:latin typeface="华文楷体" panose="02010600040101010101" pitchFamily="2" charset="-122"/>
                <a:ea typeface="华文楷体" panose="02010600040101010101" pitchFamily="2" charset="-122"/>
              </a:defRPr>
            </a:lvl4pPr>
            <a:lvl5pPr marL="2057400" indent="-228600" algn="l" rtl="0" eaLnBrk="0" fontAlgn="base" hangingPunct="0">
              <a:spcBef>
                <a:spcPct val="20000"/>
              </a:spcBef>
              <a:spcAft>
                <a:spcPct val="0"/>
              </a:spcAft>
              <a:buClr>
                <a:srgbClr val="FF3399"/>
              </a:buClr>
              <a:buFont typeface="Wingdings 2" panose="05020102010507070707" pitchFamily="18" charset="2"/>
              <a:buChar char="è"/>
              <a:defRPr sz="2000" b="1">
                <a:solidFill>
                  <a:srgbClr val="000066"/>
                </a:solidFill>
                <a:latin typeface="华文楷体" panose="02010600040101010101" pitchFamily="2" charset="-122"/>
                <a:ea typeface="华文楷体" panose="02010600040101010101" pitchFamily="2" charset="-122"/>
              </a:defRPr>
            </a:lvl5pPr>
            <a:lvl6pPr marL="2514600" indent="-228600" algn="l" rtl="0" fontAlgn="base">
              <a:spcBef>
                <a:spcPct val="20000"/>
              </a:spcBef>
              <a:spcAft>
                <a:spcPct val="0"/>
              </a:spcAft>
              <a:buClr>
                <a:srgbClr val="FF3399"/>
              </a:buClr>
              <a:buFont typeface="Wingdings 2" pitchFamily="18" charset="2"/>
              <a:buChar char="è"/>
              <a:defRPr sz="2800" b="1">
                <a:solidFill>
                  <a:srgbClr val="000066"/>
                </a:solidFill>
                <a:latin typeface="+mn-lt"/>
                <a:ea typeface="+mn-ea"/>
              </a:defRPr>
            </a:lvl6pPr>
            <a:lvl7pPr marL="2971800" indent="-228600" algn="l" rtl="0" fontAlgn="base">
              <a:spcBef>
                <a:spcPct val="20000"/>
              </a:spcBef>
              <a:spcAft>
                <a:spcPct val="0"/>
              </a:spcAft>
              <a:buClr>
                <a:srgbClr val="FF3399"/>
              </a:buClr>
              <a:buFont typeface="Wingdings 2" pitchFamily="18" charset="2"/>
              <a:buChar char="è"/>
              <a:defRPr sz="2800" b="1">
                <a:solidFill>
                  <a:srgbClr val="000066"/>
                </a:solidFill>
                <a:latin typeface="+mn-lt"/>
                <a:ea typeface="+mn-ea"/>
              </a:defRPr>
            </a:lvl7pPr>
            <a:lvl8pPr marL="3429000" indent="-228600" algn="l" rtl="0" fontAlgn="base">
              <a:spcBef>
                <a:spcPct val="20000"/>
              </a:spcBef>
              <a:spcAft>
                <a:spcPct val="0"/>
              </a:spcAft>
              <a:buClr>
                <a:srgbClr val="FF3399"/>
              </a:buClr>
              <a:buFont typeface="Wingdings 2" pitchFamily="18" charset="2"/>
              <a:buChar char="è"/>
              <a:defRPr sz="2800" b="1">
                <a:solidFill>
                  <a:srgbClr val="000066"/>
                </a:solidFill>
                <a:latin typeface="+mn-lt"/>
                <a:ea typeface="+mn-ea"/>
              </a:defRPr>
            </a:lvl8pPr>
            <a:lvl9pPr marL="3886200" indent="-228600" algn="l" rtl="0" fontAlgn="base">
              <a:spcBef>
                <a:spcPct val="20000"/>
              </a:spcBef>
              <a:spcAft>
                <a:spcPct val="0"/>
              </a:spcAft>
              <a:buClr>
                <a:srgbClr val="FF3399"/>
              </a:buClr>
              <a:buFont typeface="Wingdings 2" pitchFamily="18" charset="2"/>
              <a:buChar char="è"/>
              <a:defRPr sz="2800" b="1">
                <a:solidFill>
                  <a:srgbClr val="000066"/>
                </a:solidFill>
                <a:latin typeface="+mn-lt"/>
                <a:ea typeface="+mn-ea"/>
              </a:defRPr>
            </a:lvl9pPr>
          </a:lstStyle>
          <a:p>
            <a:r>
              <a:rPr kumimoji="0" lang="zh-CN" altLang="en-US" sz="2800" kern="0" dirty="0"/>
              <a:t>辐射本领</a:t>
            </a:r>
            <a:r>
              <a:rPr kumimoji="0" lang="en-US" altLang="zh-CN" sz="2800" kern="0" dirty="0"/>
              <a:t>vs</a:t>
            </a:r>
            <a:r>
              <a:rPr kumimoji="0" lang="zh-CN" altLang="en-US" sz="2800" kern="0" dirty="0"/>
              <a:t>波长图</a:t>
            </a:r>
          </a:p>
          <a:p>
            <a:pPr lvl="1" algn="just">
              <a:spcBef>
                <a:spcPct val="30000"/>
              </a:spcBef>
            </a:pPr>
            <a:r>
              <a:rPr kumimoji="0" lang="en-US" altLang="zh-CN" sz="2400" i="1" kern="0" dirty="0">
                <a:latin typeface="Times New Roman" panose="02020603050405020304" pitchFamily="18" charset="0"/>
                <a:cs typeface="Times New Roman" panose="02020603050405020304" pitchFamily="18" charset="0"/>
              </a:rPr>
              <a:t>T</a:t>
            </a:r>
            <a:r>
              <a:rPr kumimoji="0" lang="en-US" altLang="zh-CN" sz="2400" kern="0" dirty="0">
                <a:effectLst>
                  <a:outerShdw blurRad="38100" dist="38100" dir="2700000" algn="tl">
                    <a:srgbClr val="C0C0C0"/>
                  </a:outerShdw>
                </a:effectLst>
                <a:latin typeface="Times New Roman" panose="02020603050405020304" pitchFamily="18" charset="0"/>
                <a:cs typeface="Times New Roman" panose="02020603050405020304" pitchFamily="18" charset="0"/>
                <a:sym typeface="Symbol" panose="05050102010706020507" pitchFamily="18" charset="2"/>
              </a:rPr>
              <a:t></a:t>
            </a:r>
            <a:r>
              <a:rPr kumimoji="0" lang="zh-CN" altLang="en-US" sz="2400" kern="0" dirty="0">
                <a:effectLst>
                  <a:outerShdw blurRad="38100" dist="38100" dir="2700000" algn="tl">
                    <a:srgbClr val="C0C0C0"/>
                  </a:outerShdw>
                </a:effectLst>
                <a:latin typeface="Times New Roman" panose="02020603050405020304" pitchFamily="18" charset="0"/>
                <a:cs typeface="Times New Roman" panose="02020603050405020304" pitchFamily="18" charset="0"/>
              </a:rPr>
              <a:t>，总辐射本领</a:t>
            </a:r>
            <a:r>
              <a:rPr kumimoji="0" lang="zh-CN" altLang="en-US" sz="2400" kern="0" dirty="0">
                <a:effectLst>
                  <a:outerShdw blurRad="38100" dist="38100" dir="2700000" algn="tl">
                    <a:srgbClr val="C0C0C0"/>
                  </a:outerShdw>
                </a:effectLst>
                <a:latin typeface="Times New Roman" panose="02020603050405020304" pitchFamily="18" charset="0"/>
                <a:cs typeface="Times New Roman" panose="02020603050405020304" pitchFamily="18" charset="0"/>
                <a:sym typeface="Symbol" panose="05050102010706020507" pitchFamily="18" charset="2"/>
              </a:rPr>
              <a:t></a:t>
            </a:r>
            <a:endParaRPr kumimoji="0" lang="zh-CN" altLang="en-US" sz="2400" kern="0" dirty="0">
              <a:effectLst>
                <a:outerShdw blurRad="38100" dist="38100" dir="2700000" algn="tl">
                  <a:srgbClr val="C0C0C0"/>
                </a:outerShdw>
              </a:effectLst>
              <a:latin typeface="Times New Roman" panose="02020603050405020304" pitchFamily="18" charset="0"/>
              <a:cs typeface="Times New Roman" panose="02020603050405020304" pitchFamily="18" charset="0"/>
            </a:endParaRPr>
          </a:p>
          <a:p>
            <a:pPr lvl="1" algn="just">
              <a:spcBef>
                <a:spcPct val="30000"/>
              </a:spcBef>
            </a:pPr>
            <a:r>
              <a:rPr kumimoji="0" lang="en-US" altLang="zh-CN" sz="2400" i="1" kern="0" dirty="0">
                <a:latin typeface="Times New Roman" panose="02020603050405020304" pitchFamily="18" charset="0"/>
                <a:cs typeface="Times New Roman" panose="02020603050405020304" pitchFamily="18" charset="0"/>
              </a:rPr>
              <a:t>T</a:t>
            </a:r>
            <a:r>
              <a:rPr kumimoji="0" lang="en-US" altLang="zh-CN" sz="2400" kern="0" dirty="0">
                <a:latin typeface="Times New Roman" panose="02020603050405020304" pitchFamily="18" charset="0"/>
                <a:cs typeface="Times New Roman" panose="02020603050405020304" pitchFamily="18" charset="0"/>
                <a:sym typeface="Symbol" panose="05050102010706020507" pitchFamily="18" charset="2"/>
              </a:rPr>
              <a:t></a:t>
            </a:r>
            <a:r>
              <a:rPr kumimoji="0" lang="zh-CN" altLang="en-US" sz="2400" kern="0" dirty="0">
                <a:effectLst>
                  <a:outerShdw blurRad="38100" dist="38100" dir="2700000" algn="tl">
                    <a:srgbClr val="C0C0C0"/>
                  </a:outerShdw>
                </a:effectLst>
                <a:latin typeface="Times New Roman" panose="02020603050405020304" pitchFamily="18" charset="0"/>
                <a:cs typeface="Times New Roman" panose="02020603050405020304" pitchFamily="18" charset="0"/>
              </a:rPr>
              <a:t>，辐射本领极大值的波长</a:t>
            </a:r>
            <a:r>
              <a:rPr kumimoji="0" lang="zh-CN" altLang="en-US" sz="2400" i="1" kern="0" dirty="0">
                <a:effectLst>
                  <a:outerShdw blurRad="38100" dist="38100" dir="2700000" algn="tl">
                    <a:srgbClr val="C0C0C0"/>
                  </a:outerShdw>
                </a:effectLst>
                <a:latin typeface="Times New Roman" panose="02020603050405020304" pitchFamily="18" charset="0"/>
                <a:cs typeface="Times New Roman" panose="02020603050405020304" pitchFamily="18" charset="0"/>
                <a:sym typeface="Symbol" panose="05050102010706020507" pitchFamily="18" charset="2"/>
              </a:rPr>
              <a:t></a:t>
            </a:r>
            <a:r>
              <a:rPr kumimoji="0" lang="en-US" altLang="zh-CN" sz="2400" kern="0" baseline="-25000" dirty="0">
                <a:effectLst>
                  <a:outerShdw blurRad="38100" dist="38100" dir="2700000" algn="tl">
                    <a:srgbClr val="C0C0C0"/>
                  </a:outerShdw>
                </a:effectLst>
                <a:latin typeface="Times New Roman" panose="02020603050405020304" pitchFamily="18" charset="0"/>
                <a:cs typeface="Times New Roman" panose="02020603050405020304" pitchFamily="18" charset="0"/>
                <a:sym typeface="Symbol" panose="05050102010706020507" pitchFamily="18" charset="2"/>
              </a:rPr>
              <a:t>m</a:t>
            </a:r>
            <a:r>
              <a:rPr kumimoji="0" lang="zh-CN" altLang="en-US" sz="2400" kern="0" dirty="0">
                <a:effectLst>
                  <a:outerShdw blurRad="38100" dist="38100" dir="2700000" algn="tl">
                    <a:srgbClr val="C0C0C0"/>
                  </a:outerShdw>
                </a:effectLst>
                <a:latin typeface="Times New Roman" panose="02020603050405020304" pitchFamily="18" charset="0"/>
                <a:cs typeface="Times New Roman" panose="02020603050405020304" pitchFamily="18" charset="0"/>
                <a:sym typeface="Symbol" panose="05050102010706020507" pitchFamily="18" charset="2"/>
              </a:rPr>
              <a:t></a:t>
            </a:r>
          </a:p>
          <a:p>
            <a:r>
              <a:rPr kumimoji="0" lang="zh-CN" altLang="en-US" sz="2800" kern="0" dirty="0"/>
              <a:t>上述规律也反映在二条定量实验规律中</a:t>
            </a:r>
            <a:endParaRPr kumimoji="0" lang="en-US" altLang="zh-CN" sz="2800" kern="0" dirty="0"/>
          </a:p>
          <a:p>
            <a:pPr lvl="1"/>
            <a:r>
              <a:rPr kumimoji="0" lang="en-US" altLang="zh-CN" sz="2400" kern="0" dirty="0">
                <a:latin typeface="Times New Roman" panose="02020603050405020304" pitchFamily="18" charset="0"/>
                <a:cs typeface="Times New Roman" panose="02020603050405020304" pitchFamily="18" charset="0"/>
              </a:rPr>
              <a:t>Stefan – Boltzmann </a:t>
            </a:r>
            <a:r>
              <a:rPr kumimoji="0" lang="zh-CN" altLang="en-US" sz="2400" kern="0" dirty="0"/>
              <a:t>定律</a:t>
            </a:r>
          </a:p>
          <a:p>
            <a:pPr lvl="1"/>
            <a:r>
              <a:rPr kumimoji="0" lang="en-US" altLang="zh-CN" sz="2400" kern="0" dirty="0">
                <a:latin typeface="Times New Roman" panose="02020603050405020304" pitchFamily="18" charset="0"/>
                <a:cs typeface="Times New Roman" panose="02020603050405020304" pitchFamily="18" charset="0"/>
              </a:rPr>
              <a:t>Wien</a:t>
            </a:r>
            <a:r>
              <a:rPr kumimoji="0" lang="zh-CN" altLang="en-US" sz="2400" kern="0" dirty="0"/>
              <a:t>位移定律</a:t>
            </a:r>
          </a:p>
          <a:p>
            <a:endParaRPr kumimoji="0" lang="en-US" altLang="zh-CN" sz="2800" kern="0" dirty="0"/>
          </a:p>
        </p:txBody>
      </p:sp>
      <p:sp>
        <p:nvSpPr>
          <p:cNvPr id="5" name="Footer Placeholder 4"/>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Tree>
    <p:extLst>
      <p:ext uri="{BB962C8B-B14F-4D97-AF65-F5344CB8AC3E}">
        <p14:creationId xmlns:p14="http://schemas.microsoft.com/office/powerpoint/2010/main" val="13475430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zh-CN" altLang="en-US" sz="3600" dirty="0">
                <a:latin typeface="Times New Roman" panose="02020603050405020304" pitchFamily="18" charset="0"/>
                <a:cs typeface="Times New Roman" panose="02020603050405020304" pitchFamily="18" charset="0"/>
              </a:rPr>
              <a:t>斯特藩</a:t>
            </a:r>
            <a:r>
              <a:rPr lang="en-US" altLang="zh-CN" sz="3600" dirty="0">
                <a:latin typeface="Times New Roman" panose="02020603050405020304" pitchFamily="18" charset="0"/>
                <a:cs typeface="Times New Roman" panose="02020603050405020304" pitchFamily="18" charset="0"/>
              </a:rPr>
              <a:t>-</a:t>
            </a:r>
            <a:r>
              <a:rPr lang="zh-CN" altLang="en-US" sz="3600" dirty="0">
                <a:latin typeface="Times New Roman" panose="02020603050405020304" pitchFamily="18" charset="0"/>
                <a:cs typeface="Times New Roman" panose="02020603050405020304" pitchFamily="18" charset="0"/>
              </a:rPr>
              <a:t>玻耳兹曼</a:t>
            </a:r>
            <a:r>
              <a:rPr lang="en-US" altLang="zh-CN" sz="3600" dirty="0">
                <a:latin typeface="Times New Roman" panose="02020603050405020304" pitchFamily="18" charset="0"/>
                <a:cs typeface="Times New Roman" panose="02020603050405020304" pitchFamily="18" charset="0"/>
              </a:rPr>
              <a:t>(Stefan – Boltzmann)</a:t>
            </a:r>
            <a:r>
              <a:rPr lang="zh-CN" altLang="en-US" sz="3600" dirty="0"/>
              <a:t>定律</a:t>
            </a:r>
          </a:p>
        </p:txBody>
      </p:sp>
      <p:sp>
        <p:nvSpPr>
          <p:cNvPr id="3" name="内容占位符 2"/>
          <p:cNvSpPr>
            <a:spLocks noGrp="1"/>
          </p:cNvSpPr>
          <p:nvPr>
            <p:ph idx="1"/>
          </p:nvPr>
        </p:nvSpPr>
        <p:spPr/>
        <p:txBody>
          <a:bodyPr/>
          <a:lstStyle/>
          <a:p>
            <a:r>
              <a:rPr lang="zh-CN" altLang="en-US" sz="3200" dirty="0">
                <a:latin typeface="Times New Roman" panose="02020603050405020304" pitchFamily="18" charset="0"/>
                <a:cs typeface="Times New Roman" panose="02020603050405020304" pitchFamily="18" charset="0"/>
              </a:rPr>
              <a:t>黑体的总辐射本领</a:t>
            </a:r>
            <a:r>
              <a:rPr lang="en-US" altLang="zh-CN" sz="3200" i="1" dirty="0">
                <a:latin typeface="Times New Roman" panose="02020603050405020304" pitchFamily="18" charset="0"/>
                <a:cs typeface="Times New Roman" panose="02020603050405020304" pitchFamily="18" charset="0"/>
              </a:rPr>
              <a:t>E</a:t>
            </a:r>
            <a:r>
              <a:rPr lang="en-US" altLang="zh-CN" sz="3200" dirty="0">
                <a:latin typeface="Times New Roman" panose="02020603050405020304" pitchFamily="18" charset="0"/>
                <a:cs typeface="Times New Roman" panose="02020603050405020304" pitchFamily="18" charset="0"/>
              </a:rPr>
              <a:t>(</a:t>
            </a:r>
            <a:r>
              <a:rPr lang="en-US" altLang="zh-CN" sz="3200" i="1" dirty="0">
                <a:latin typeface="Times New Roman" panose="02020603050405020304" pitchFamily="18" charset="0"/>
                <a:cs typeface="Times New Roman" panose="02020603050405020304" pitchFamily="18" charset="0"/>
              </a:rPr>
              <a:t>T</a:t>
            </a:r>
            <a:r>
              <a:rPr lang="en-US" altLang="zh-CN" sz="3200" dirty="0">
                <a:latin typeface="Times New Roman" panose="02020603050405020304" pitchFamily="18" charset="0"/>
                <a:cs typeface="Times New Roman" panose="02020603050405020304" pitchFamily="18" charset="0"/>
              </a:rPr>
              <a:t>)</a:t>
            </a:r>
            <a:r>
              <a:rPr lang="zh-CN" altLang="en-US" sz="3200" dirty="0">
                <a:latin typeface="Times New Roman" panose="02020603050405020304" pitchFamily="18" charset="0"/>
                <a:cs typeface="Times New Roman" panose="02020603050405020304" pitchFamily="18" charset="0"/>
              </a:rPr>
              <a:t>（每条曲线下的面积）与</a:t>
            </a:r>
            <a:r>
              <a:rPr lang="en-US" altLang="zh-CN" sz="3200" i="1" dirty="0">
                <a:latin typeface="Times New Roman" panose="02020603050405020304" pitchFamily="18" charset="0"/>
                <a:cs typeface="Times New Roman" panose="02020603050405020304" pitchFamily="18" charset="0"/>
              </a:rPr>
              <a:t>T</a:t>
            </a:r>
            <a:r>
              <a:rPr lang="en-US" altLang="zh-CN" sz="3200" baseline="30000" dirty="0">
                <a:latin typeface="Times New Roman" panose="02020603050405020304" pitchFamily="18" charset="0"/>
                <a:cs typeface="Times New Roman" panose="02020603050405020304" pitchFamily="18" charset="0"/>
              </a:rPr>
              <a:t>4</a:t>
            </a:r>
            <a:r>
              <a:rPr lang="zh-CN" altLang="en-US" sz="3200" dirty="0">
                <a:latin typeface="Times New Roman" panose="02020603050405020304" pitchFamily="18" charset="0"/>
                <a:cs typeface="Times New Roman" panose="02020603050405020304" pitchFamily="18" charset="0"/>
              </a:rPr>
              <a:t>成正比</a:t>
            </a:r>
            <a:endParaRPr lang="en-US" altLang="zh-CN" sz="3200" dirty="0">
              <a:latin typeface="Times New Roman" panose="02020603050405020304" pitchFamily="18" charset="0"/>
              <a:cs typeface="Times New Roman" panose="02020603050405020304" pitchFamily="18" charset="0"/>
            </a:endParaRPr>
          </a:p>
          <a:p>
            <a:pPr marL="0" indent="0">
              <a:buNone/>
            </a:pPr>
            <a:endParaRPr lang="en-US" altLang="zh-CN" sz="3200" dirty="0">
              <a:latin typeface="Times New Roman" panose="02020603050405020304" pitchFamily="18" charset="0"/>
              <a:cs typeface="Times New Roman" panose="02020603050405020304" pitchFamily="18" charset="0"/>
            </a:endParaRPr>
          </a:p>
          <a:p>
            <a:pPr lvl="1"/>
            <a:r>
              <a:rPr lang="en-US" altLang="zh-CN" sz="2800" i="1" dirty="0">
                <a:effectLst>
                  <a:outerShdw blurRad="38100" dist="38100" dir="2700000" algn="tl">
                    <a:srgbClr val="C0C0C0"/>
                  </a:outerShdw>
                </a:effectLst>
                <a:latin typeface="Times New Roman" panose="02020603050405020304" pitchFamily="18" charset="0"/>
                <a:cs typeface="Times New Roman" panose="02020603050405020304" pitchFamily="18" charset="0"/>
                <a:sym typeface="Symbol" panose="05050102010706020507" pitchFamily="18" charset="2"/>
              </a:rPr>
              <a:t> </a:t>
            </a:r>
            <a:r>
              <a:rPr lang="en-US" altLang="zh-CN" sz="2800" dirty="0">
                <a:effectLst>
                  <a:outerShdw blurRad="38100" dist="38100" dir="2700000" algn="tl">
                    <a:srgbClr val="C0C0C0"/>
                  </a:outerShdw>
                </a:effectLst>
                <a:latin typeface="Times New Roman" panose="02020603050405020304" pitchFamily="18" charset="0"/>
                <a:cs typeface="Times New Roman" panose="02020603050405020304" pitchFamily="18" charset="0"/>
              </a:rPr>
              <a:t>=5.67×10</a:t>
            </a:r>
            <a:r>
              <a:rPr lang="en-US" altLang="zh-CN" sz="2800" baseline="30000" dirty="0">
                <a:effectLst>
                  <a:outerShdw blurRad="38100" dist="38100" dir="2700000" algn="tl">
                    <a:srgbClr val="C0C0C0"/>
                  </a:outerShdw>
                </a:effectLst>
                <a:latin typeface="Times New Roman" panose="02020603050405020304" pitchFamily="18" charset="0"/>
                <a:cs typeface="Times New Roman" panose="02020603050405020304" pitchFamily="18" charset="0"/>
              </a:rPr>
              <a:t>- 8</a:t>
            </a:r>
            <a:r>
              <a:rPr lang="en-US" altLang="zh-CN" sz="2800" dirty="0">
                <a:effectLst>
                  <a:outerShdw blurRad="38100" dist="38100" dir="2700000" algn="tl">
                    <a:srgbClr val="C0C0C0"/>
                  </a:outerShdw>
                </a:effectLst>
                <a:latin typeface="Times New Roman" panose="02020603050405020304" pitchFamily="18" charset="0"/>
                <a:cs typeface="Times New Roman" panose="02020603050405020304" pitchFamily="18" charset="0"/>
              </a:rPr>
              <a:t> W/(m</a:t>
            </a:r>
            <a:r>
              <a:rPr lang="en-US" altLang="zh-CN" sz="2800" baseline="30000" dirty="0">
                <a:effectLst>
                  <a:outerShdw blurRad="38100" dist="38100" dir="2700000" algn="tl">
                    <a:srgbClr val="C0C0C0"/>
                  </a:outerShdw>
                </a:effectLst>
                <a:latin typeface="Times New Roman" panose="02020603050405020304" pitchFamily="18" charset="0"/>
                <a:cs typeface="Times New Roman" panose="02020603050405020304" pitchFamily="18" charset="0"/>
              </a:rPr>
              <a:t>2</a:t>
            </a:r>
            <a:r>
              <a:rPr lang="en-US" altLang="zh-CN" sz="2800" dirty="0">
                <a:effectLst>
                  <a:outerShdw blurRad="38100" dist="38100" dir="2700000" algn="tl">
                    <a:srgbClr val="C0C0C0"/>
                  </a:outerShdw>
                </a:effectLst>
                <a:latin typeface="Times New Roman" panose="02020603050405020304" pitchFamily="18" charset="0"/>
                <a:cs typeface="Times New Roman" panose="02020603050405020304" pitchFamily="18" charset="0"/>
              </a:rPr>
              <a:t>K</a:t>
            </a:r>
            <a:r>
              <a:rPr lang="en-US" altLang="zh-CN" sz="2800" baseline="30000" dirty="0">
                <a:effectLst>
                  <a:outerShdw blurRad="38100" dist="38100" dir="2700000" algn="tl">
                    <a:srgbClr val="C0C0C0"/>
                  </a:outerShdw>
                </a:effectLst>
                <a:latin typeface="Times New Roman" panose="02020603050405020304" pitchFamily="18" charset="0"/>
                <a:cs typeface="Times New Roman" panose="02020603050405020304" pitchFamily="18" charset="0"/>
              </a:rPr>
              <a:t>4</a:t>
            </a:r>
            <a:r>
              <a:rPr lang="en-US" altLang="zh-CN" sz="2800" dirty="0">
                <a:effectLst>
                  <a:outerShdw blurRad="38100" dist="38100" dir="2700000" algn="tl">
                    <a:srgbClr val="C0C0C0"/>
                  </a:outerShdw>
                </a:effectLst>
                <a:latin typeface="Times New Roman" panose="02020603050405020304" pitchFamily="18" charset="0"/>
                <a:cs typeface="Times New Roman" panose="02020603050405020304" pitchFamily="18" charset="0"/>
              </a:rPr>
              <a:t>)—— Stefan-Boltzmann</a:t>
            </a:r>
            <a:r>
              <a:rPr lang="zh-CN" altLang="en-US" sz="2800" dirty="0">
                <a:effectLst>
                  <a:outerShdw blurRad="38100" dist="38100" dir="2700000" algn="tl">
                    <a:srgbClr val="C0C0C0"/>
                  </a:outerShdw>
                </a:effectLst>
                <a:latin typeface="Times New Roman" panose="02020603050405020304" pitchFamily="18" charset="0"/>
                <a:cs typeface="Times New Roman" panose="02020603050405020304" pitchFamily="18" charset="0"/>
              </a:rPr>
              <a:t>常数</a:t>
            </a:r>
            <a:endParaRPr lang="zh-CN" altLang="en-US" sz="3200" dirty="0">
              <a:latin typeface="Times New Roman" panose="02020603050405020304" pitchFamily="18" charset="0"/>
              <a:cs typeface="Times New Roman" panose="02020603050405020304" pitchFamily="18" charset="0"/>
            </a:endParaRPr>
          </a:p>
          <a:p>
            <a:r>
              <a:rPr lang="en-US" altLang="zh-CN" sz="3200" dirty="0">
                <a:latin typeface="Times New Roman" panose="02020603050405020304" pitchFamily="18" charset="0"/>
                <a:cs typeface="Times New Roman" panose="02020603050405020304" pitchFamily="18" charset="0"/>
              </a:rPr>
              <a:t>1879</a:t>
            </a:r>
            <a:r>
              <a:rPr lang="zh-CN" altLang="en-US" sz="3200" dirty="0">
                <a:latin typeface="Times New Roman" panose="02020603050405020304" pitchFamily="18" charset="0"/>
                <a:cs typeface="Times New Roman" panose="02020603050405020304" pitchFamily="18" charset="0"/>
              </a:rPr>
              <a:t>年斯特藩从实验上总结而得</a:t>
            </a:r>
          </a:p>
          <a:p>
            <a:r>
              <a:rPr lang="en-US" altLang="zh-CN" sz="3200" dirty="0">
                <a:latin typeface="Times New Roman" panose="02020603050405020304" pitchFamily="18" charset="0"/>
                <a:cs typeface="Times New Roman" panose="02020603050405020304" pitchFamily="18" charset="0"/>
              </a:rPr>
              <a:t>1884</a:t>
            </a:r>
            <a:r>
              <a:rPr lang="zh-CN" altLang="en-US" sz="3200" dirty="0">
                <a:latin typeface="Times New Roman" panose="02020603050405020304" pitchFamily="18" charset="0"/>
                <a:cs typeface="Times New Roman" panose="02020603050405020304" pitchFamily="18" charset="0"/>
              </a:rPr>
              <a:t>年玻耳兹曼从理论上证明</a:t>
            </a:r>
          </a:p>
          <a:p>
            <a:endParaRPr lang="zh-CN" altLang="en-US" sz="3200" dirty="0">
              <a:latin typeface="Times New Roman" panose="02020603050405020304" pitchFamily="18" charset="0"/>
              <a:cs typeface="Times New Roman" panose="02020603050405020304" pitchFamily="18" charset="0"/>
            </a:endParaRPr>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pPr>
                <a:defRPr/>
              </a:pPr>
              <a:t>12</a:t>
            </a:fld>
            <a:endParaRPr lang="en-US" altLang="zh-CN" dirty="0"/>
          </a:p>
        </p:txBody>
      </p:sp>
      <p:graphicFrame>
        <p:nvGraphicFramePr>
          <p:cNvPr id="5" name="Object 2"/>
          <p:cNvGraphicFramePr>
            <a:graphicFrameLocks noChangeAspect="1"/>
          </p:cNvGraphicFramePr>
          <p:nvPr>
            <p:extLst>
              <p:ext uri="{D42A27DB-BD31-4B8C-83A1-F6EECF244321}">
                <p14:modId xmlns:p14="http://schemas.microsoft.com/office/powerpoint/2010/main" val="770777040"/>
              </p:ext>
            </p:extLst>
          </p:nvPr>
        </p:nvGraphicFramePr>
        <p:xfrm>
          <a:off x="3048000" y="2133600"/>
          <a:ext cx="2401888" cy="723900"/>
        </p:xfrm>
        <a:graphic>
          <a:graphicData uri="http://schemas.openxmlformats.org/presentationml/2006/ole">
            <mc:AlternateContent xmlns:mc="http://schemas.openxmlformats.org/markup-compatibility/2006">
              <mc:Choice xmlns:v="urn:schemas-microsoft-com:vml" Requires="v">
                <p:oleObj name="公式" r:id="rId2" imgW="799753" imgH="241195" progId="Equation.3">
                  <p:embed/>
                </p:oleObj>
              </mc:Choice>
              <mc:Fallback>
                <p:oleObj name="公式" r:id="rId2" imgW="799753" imgH="241195" progId="Equation.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133600"/>
                        <a:ext cx="2401888" cy="723900"/>
                      </a:xfrm>
                      <a:prstGeom prst="rect">
                        <a:avLst/>
                      </a:prstGeom>
                      <a:noFill/>
                      <a:ln>
                        <a:noFill/>
                      </a:ln>
                      <a:extLst>
                        <a:ext uri="{909E8E84-426E-40DD-AFC4-6F175D3DCCD1}">
                          <a14:hiddenFill xmlns:a14="http://schemas.microsoft.com/office/drawing/2010/main">
                            <a:gradFill rotWithShape="0">
                              <a:gsLst>
                                <a:gs pos="0">
                                  <a:srgbClr val="000082"/>
                                </a:gs>
                                <a:gs pos="30000">
                                  <a:srgbClr val="66008F"/>
                                </a:gs>
                                <a:gs pos="64999">
                                  <a:srgbClr val="BA0066"/>
                                </a:gs>
                                <a:gs pos="89999">
                                  <a:srgbClr val="FF0000"/>
                                </a:gs>
                                <a:gs pos="100000">
                                  <a:srgbClr val="FF8200"/>
                                </a:gs>
                              </a:gsLst>
                              <a:lin ang="5400000" scaled="1"/>
                            </a:gradFill>
                          </a14:hiddenFill>
                        </a:ext>
                        <a:ext uri="{91240B29-F687-4F45-9708-019B960494DF}">
                          <a14:hiddenLine xmlns:a14="http://schemas.microsoft.com/office/drawing/2010/main" w="12700">
                            <a:solidFill>
                              <a:srgbClr val="FF0000"/>
                            </a:solidFill>
                            <a:miter lim="800000"/>
                            <a:headEnd/>
                            <a:tailEnd/>
                          </a14:hiddenLine>
                        </a:ext>
                      </a:extLst>
                    </p:spPr>
                  </p:pic>
                </p:oleObj>
              </mc:Fallback>
            </mc:AlternateContent>
          </a:graphicData>
        </a:graphic>
      </p:graphicFrame>
      <p:sp>
        <p:nvSpPr>
          <p:cNvPr id="6" name="Footer Placeholder 5"/>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Tree>
    <p:extLst>
      <p:ext uri="{BB962C8B-B14F-4D97-AF65-F5344CB8AC3E}">
        <p14:creationId xmlns:p14="http://schemas.microsoft.com/office/powerpoint/2010/main" val="7927269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latin typeface="Times New Roman" panose="02020603050405020304" pitchFamily="18" charset="0"/>
                <a:cs typeface="Times New Roman" panose="02020603050405020304" pitchFamily="18" charset="0"/>
              </a:rPr>
              <a:t>维恩（</a:t>
            </a:r>
            <a:r>
              <a:rPr lang="en-US" altLang="zh-CN" dirty="0">
                <a:latin typeface="Times New Roman" panose="02020603050405020304" pitchFamily="18" charset="0"/>
                <a:cs typeface="Times New Roman" panose="02020603050405020304" pitchFamily="18" charset="0"/>
              </a:rPr>
              <a:t>Wien</a:t>
            </a:r>
            <a:r>
              <a:rPr lang="zh-CN" altLang="en-US" dirty="0">
                <a:latin typeface="Times New Roman" panose="02020603050405020304" pitchFamily="18" charset="0"/>
                <a:cs typeface="Times New Roman" panose="02020603050405020304" pitchFamily="18" charset="0"/>
              </a:rPr>
              <a:t>）</a:t>
            </a:r>
            <a:r>
              <a:rPr lang="zh-CN" altLang="en-US" dirty="0"/>
              <a:t>位移定律</a:t>
            </a:r>
          </a:p>
        </p:txBody>
      </p:sp>
      <p:sp>
        <p:nvSpPr>
          <p:cNvPr id="3" name="内容占位符 2"/>
          <p:cNvSpPr>
            <a:spLocks noGrp="1"/>
          </p:cNvSpPr>
          <p:nvPr>
            <p:ph idx="1"/>
          </p:nvPr>
        </p:nvSpPr>
        <p:spPr>
          <a:xfrm>
            <a:off x="685800" y="1504466"/>
            <a:ext cx="8381999" cy="5137882"/>
          </a:xfrm>
        </p:spPr>
        <p:txBody>
          <a:bodyPr>
            <a:normAutofit fontScale="92500" lnSpcReduction="10000"/>
          </a:bodyPr>
          <a:lstStyle/>
          <a:p>
            <a:r>
              <a:rPr kumimoji="1" lang="en-US" altLang="zh-CN" sz="3200" dirty="0">
                <a:solidFill>
                  <a:srgbClr val="FF0000"/>
                </a:solidFill>
                <a:latin typeface="Times New Roman" panose="02020603050405020304" pitchFamily="18" charset="0"/>
                <a:ea typeface="宋体" charset="0"/>
                <a:cs typeface="Times New Roman" panose="02020603050405020304" pitchFamily="18" charset="0"/>
              </a:rPr>
              <a:t>Wien displacement law</a:t>
            </a:r>
            <a:endParaRPr lang="en-US" altLang="zh-CN" sz="3200" dirty="0">
              <a:effectLst>
                <a:outerShdw blurRad="38100" dist="38100" dir="2700000" algn="tl">
                  <a:srgbClr val="C0C0C0"/>
                </a:outerShdw>
              </a:effectLst>
              <a:latin typeface="Times New Roman" panose="02020603050405020304" pitchFamily="18" charset="0"/>
              <a:cs typeface="Times New Roman" panose="02020603050405020304" pitchFamily="18" charset="0"/>
            </a:endParaRPr>
          </a:p>
          <a:p>
            <a:pPr lvl="1"/>
            <a:r>
              <a:rPr lang="zh-CN" altLang="en-US" sz="2800" dirty="0">
                <a:effectLst>
                  <a:outerShdw blurRad="38100" dist="38100" dir="2700000" algn="tl">
                    <a:srgbClr val="C0C0C0"/>
                  </a:outerShdw>
                </a:effectLst>
                <a:latin typeface="Times New Roman" panose="02020603050405020304" pitchFamily="18" charset="0"/>
                <a:cs typeface="Times New Roman" panose="02020603050405020304" pitchFamily="18" charset="0"/>
              </a:rPr>
              <a:t>黑体辐射中的极值波长</a:t>
            </a:r>
            <a:r>
              <a:rPr lang="zh-CN" altLang="en-US" sz="2800" i="1" dirty="0">
                <a:effectLst>
                  <a:outerShdw blurRad="38100" dist="38100" dir="2700000" algn="tl">
                    <a:srgbClr val="C0C0C0"/>
                  </a:outerShdw>
                </a:effectLst>
                <a:latin typeface="Times New Roman" panose="02020603050405020304" pitchFamily="18" charset="0"/>
                <a:cs typeface="Times New Roman" panose="02020603050405020304" pitchFamily="18" charset="0"/>
                <a:sym typeface="Symbol" panose="05050102010706020507" pitchFamily="18" charset="2"/>
              </a:rPr>
              <a:t></a:t>
            </a:r>
            <a:r>
              <a:rPr lang="en-US" altLang="zh-CN" sz="2800" baseline="-25000" dirty="0">
                <a:effectLst>
                  <a:outerShdw blurRad="38100" dist="38100" dir="2700000" algn="tl">
                    <a:srgbClr val="C0C0C0"/>
                  </a:outerShdw>
                </a:effectLst>
                <a:latin typeface="Times New Roman" panose="02020603050405020304" pitchFamily="18" charset="0"/>
                <a:cs typeface="Times New Roman" panose="02020603050405020304" pitchFamily="18" charset="0"/>
              </a:rPr>
              <a:t>m</a:t>
            </a:r>
            <a:r>
              <a:rPr lang="zh-CN" altLang="en-US" sz="2800" dirty="0">
                <a:effectLst>
                  <a:outerShdw blurRad="38100" dist="38100" dir="2700000" algn="tl">
                    <a:srgbClr val="C0C0C0"/>
                  </a:outerShdw>
                </a:effectLst>
                <a:latin typeface="Times New Roman" panose="02020603050405020304" pitchFamily="18" charset="0"/>
                <a:cs typeface="Times New Roman" panose="02020603050405020304" pitchFamily="18" charset="0"/>
              </a:rPr>
              <a:t>与</a:t>
            </a:r>
            <a:r>
              <a:rPr lang="en-US" altLang="zh-CN" sz="2800" i="1" dirty="0">
                <a:effectLst>
                  <a:outerShdw blurRad="38100" dist="38100" dir="2700000" algn="tl">
                    <a:srgbClr val="C0C0C0"/>
                  </a:outerShdw>
                </a:effectLst>
                <a:latin typeface="Times New Roman" panose="02020603050405020304" pitchFamily="18" charset="0"/>
                <a:cs typeface="Times New Roman" panose="02020603050405020304" pitchFamily="18" charset="0"/>
              </a:rPr>
              <a:t>T</a:t>
            </a:r>
            <a:r>
              <a:rPr lang="zh-CN" altLang="en-US" sz="2800" dirty="0">
                <a:effectLst>
                  <a:outerShdw blurRad="38100" dist="38100" dir="2700000" algn="tl">
                    <a:srgbClr val="C0C0C0"/>
                  </a:outerShdw>
                </a:effectLst>
                <a:latin typeface="Times New Roman" panose="02020603050405020304" pitchFamily="18" charset="0"/>
                <a:cs typeface="Times New Roman" panose="02020603050405020304" pitchFamily="18" charset="0"/>
              </a:rPr>
              <a:t>的乘积为常数</a:t>
            </a:r>
          </a:p>
          <a:p>
            <a:pPr marL="0" indent="0">
              <a:buNone/>
            </a:pPr>
            <a:endParaRPr lang="en-US" altLang="zh-CN" dirty="0">
              <a:effectLst>
                <a:outerShdw blurRad="38100" dist="38100" dir="2700000" algn="tl">
                  <a:srgbClr val="C0C0C0"/>
                </a:outerShdw>
              </a:effectLst>
              <a:latin typeface="Times New Roman" panose="02020603050405020304" pitchFamily="18" charset="0"/>
              <a:cs typeface="Times New Roman" panose="02020603050405020304" pitchFamily="18" charset="0"/>
            </a:endParaRPr>
          </a:p>
          <a:p>
            <a:pPr lvl="1"/>
            <a:r>
              <a:rPr lang="en-US" altLang="zh-CN" dirty="0">
                <a:effectLst>
                  <a:outerShdw blurRad="38100" dist="38100" dir="2700000" algn="tl">
                    <a:srgbClr val="C0C0C0"/>
                  </a:outerShdw>
                </a:effectLst>
                <a:latin typeface="Times New Roman" panose="02020603050405020304" pitchFamily="18" charset="0"/>
                <a:cs typeface="Times New Roman" panose="02020603050405020304" pitchFamily="18" charset="0"/>
              </a:rPr>
              <a:t>Wien</a:t>
            </a:r>
            <a:r>
              <a:rPr lang="zh-CN" altLang="en-US" dirty="0">
                <a:effectLst>
                  <a:outerShdw blurRad="38100" dist="38100" dir="2700000" algn="tl">
                    <a:srgbClr val="C0C0C0"/>
                  </a:outerShdw>
                </a:effectLst>
                <a:latin typeface="Times New Roman" panose="02020603050405020304" pitchFamily="18" charset="0"/>
                <a:cs typeface="Times New Roman" panose="02020603050405020304" pitchFamily="18" charset="0"/>
              </a:rPr>
              <a:t>常数</a:t>
            </a:r>
            <a:r>
              <a:rPr lang="en-US" altLang="zh-CN" i="1" dirty="0">
                <a:effectLst>
                  <a:outerShdw blurRad="38100" dist="38100" dir="2700000" algn="tl">
                    <a:srgbClr val="C0C0C0"/>
                  </a:outerShdw>
                </a:effectLst>
                <a:latin typeface="Times New Roman" panose="02020603050405020304" pitchFamily="18" charset="0"/>
                <a:cs typeface="Times New Roman" panose="02020603050405020304" pitchFamily="18" charset="0"/>
              </a:rPr>
              <a:t>b</a:t>
            </a:r>
            <a:r>
              <a:rPr lang="en-US" altLang="zh-CN" dirty="0">
                <a:effectLst>
                  <a:outerShdw blurRad="38100" dist="38100" dir="2700000" algn="tl">
                    <a:srgbClr val="C0C0C0"/>
                  </a:outerShdw>
                </a:effectLst>
                <a:latin typeface="Times New Roman" panose="02020603050405020304" pitchFamily="18" charset="0"/>
                <a:cs typeface="Times New Roman" panose="02020603050405020304" pitchFamily="18" charset="0"/>
              </a:rPr>
              <a:t>= 2.898×10</a:t>
            </a:r>
            <a:r>
              <a:rPr lang="en-US" altLang="zh-CN" baseline="30000" dirty="0">
                <a:effectLst>
                  <a:outerShdw blurRad="38100" dist="38100" dir="2700000" algn="tl">
                    <a:srgbClr val="C0C0C0"/>
                  </a:outerShdw>
                </a:effectLst>
                <a:latin typeface="Times New Roman" panose="02020603050405020304" pitchFamily="18" charset="0"/>
                <a:cs typeface="Times New Roman" panose="02020603050405020304" pitchFamily="18" charset="0"/>
              </a:rPr>
              <a:t>-3 </a:t>
            </a:r>
            <a:r>
              <a:rPr lang="en-US" altLang="zh-CN"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m·K</a:t>
            </a:r>
            <a:endParaRPr lang="en-US" altLang="zh-CN" dirty="0">
              <a:effectLst>
                <a:outerShdw blurRad="38100" dist="38100" dir="2700000" algn="tl">
                  <a:srgbClr val="C0C0C0"/>
                </a:outerShdw>
              </a:effectLst>
              <a:latin typeface="Times New Roman" panose="02020603050405020304" pitchFamily="18" charset="0"/>
              <a:cs typeface="Times New Roman" panose="02020603050405020304" pitchFamily="18" charset="0"/>
            </a:endParaRPr>
          </a:p>
          <a:p>
            <a:r>
              <a:rPr lang="zh-CN" altLang="en-US" sz="3200" dirty="0">
                <a:effectLst>
                  <a:outerShdw blurRad="38100" dist="38100" dir="2700000" algn="tl">
                    <a:srgbClr val="C0C0C0"/>
                  </a:outerShdw>
                </a:effectLst>
                <a:latin typeface="Times New Roman" panose="02020603050405020304" pitchFamily="18" charset="0"/>
                <a:cs typeface="Times New Roman" panose="02020603050405020304" pitchFamily="18" charset="0"/>
              </a:rPr>
              <a:t>若视太阳为黑体，测得                         定出</a:t>
            </a:r>
          </a:p>
          <a:p>
            <a:endParaRPr lang="en-US" altLang="zh-CN" dirty="0">
              <a:effectLst>
                <a:outerShdw blurRad="38100" dist="38100" dir="2700000" algn="tl">
                  <a:srgbClr val="C0C0C0"/>
                </a:outerShdw>
              </a:effectLst>
              <a:latin typeface="Times New Roman" panose="02020603050405020304" pitchFamily="18" charset="0"/>
              <a:cs typeface="Times New Roman" panose="02020603050405020304" pitchFamily="18" charset="0"/>
            </a:endParaRPr>
          </a:p>
          <a:p>
            <a:r>
              <a:rPr lang="zh-CN" altLang="en-US" sz="3200" dirty="0">
                <a:effectLst>
                  <a:outerShdw blurRad="38100" dist="38100" dir="2700000" algn="tl">
                    <a:srgbClr val="C0C0C0"/>
                  </a:outerShdw>
                </a:effectLst>
                <a:latin typeface="Times New Roman" panose="02020603050405020304" pitchFamily="18" charset="0"/>
                <a:cs typeface="Times New Roman" panose="02020603050405020304" pitchFamily="18" charset="0"/>
              </a:rPr>
              <a:t>地球单位面积受到太阳的热辐射是多少？</a:t>
            </a:r>
            <a:endParaRPr lang="en-US" altLang="zh-CN" sz="3200" dirty="0">
              <a:effectLst>
                <a:outerShdw blurRad="38100" dist="38100" dir="2700000" algn="tl">
                  <a:srgbClr val="C0C0C0"/>
                </a:outerShdw>
              </a:effectLst>
              <a:latin typeface="Times New Roman" panose="02020603050405020304" pitchFamily="18" charset="0"/>
              <a:cs typeface="Times New Roman" panose="02020603050405020304" pitchFamily="18" charset="0"/>
            </a:endParaRPr>
          </a:p>
          <a:p>
            <a:r>
              <a:rPr lang="zh-CN" altLang="en-US" sz="3200" dirty="0">
                <a:effectLst>
                  <a:outerShdw blurRad="38100" dist="38100" dir="2700000" algn="tl">
                    <a:srgbClr val="C0C0C0"/>
                  </a:outerShdw>
                </a:effectLst>
                <a:latin typeface="Times New Roman" panose="02020603050405020304" pitchFamily="18" charset="0"/>
                <a:cs typeface="Times New Roman" panose="02020603050405020304" pitchFamily="18" charset="0"/>
              </a:rPr>
              <a:t>以上两个实验定律是</a:t>
            </a:r>
            <a:r>
              <a:rPr lang="zh-CN" altLang="en-US" sz="3200"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遥感、高温测量</a:t>
            </a:r>
            <a:r>
              <a:rPr lang="zh-CN" altLang="en-US" sz="3200" dirty="0">
                <a:effectLst>
                  <a:outerShdw blurRad="38100" dist="38100" dir="2700000" algn="tl">
                    <a:srgbClr val="C0C0C0"/>
                  </a:outerShdw>
                </a:effectLst>
                <a:latin typeface="Times New Roman" panose="02020603050405020304" pitchFamily="18" charset="0"/>
                <a:cs typeface="Times New Roman" panose="02020603050405020304" pitchFamily="18" charset="0"/>
              </a:rPr>
              <a:t>和</a:t>
            </a:r>
            <a:r>
              <a:rPr lang="zh-CN" altLang="en-US" sz="3200"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红外追踪</a:t>
            </a:r>
            <a:r>
              <a:rPr lang="zh-CN" altLang="en-US" sz="3200" dirty="0">
                <a:effectLst>
                  <a:outerShdw blurRad="38100" dist="38100" dir="2700000" algn="tl">
                    <a:srgbClr val="C0C0C0"/>
                  </a:outerShdw>
                </a:effectLst>
                <a:latin typeface="Times New Roman" panose="02020603050405020304" pitchFamily="18" charset="0"/>
                <a:cs typeface="Times New Roman" panose="02020603050405020304" pitchFamily="18" charset="0"/>
              </a:rPr>
              <a:t>等技术的物理基础。</a:t>
            </a:r>
            <a:r>
              <a:rPr lang="zh-CN" altLang="en-US" sz="3200"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维恩因热辐射定律的发现</a:t>
            </a:r>
            <a:r>
              <a:rPr lang="en-US" altLang="zh-CN" sz="3200"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1911</a:t>
            </a:r>
            <a:r>
              <a:rPr lang="zh-CN" altLang="en-US" sz="3200"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年获诺贝尔物理学奖</a:t>
            </a:r>
            <a:endParaRPr lang="zh-CN" altLang="en-US" sz="3200" dirty="0">
              <a:latin typeface="Times New Roman" panose="02020603050405020304" pitchFamily="18" charset="0"/>
              <a:cs typeface="Times New Roman" panose="02020603050405020304" pitchFamily="18" charset="0"/>
            </a:endParaRPr>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pPr>
                <a:defRPr/>
              </a:pPr>
              <a:t>13</a:t>
            </a:fld>
            <a:endParaRPr lang="en-US" altLang="zh-CN" dirty="0"/>
          </a:p>
        </p:txBody>
      </p:sp>
      <p:graphicFrame>
        <p:nvGraphicFramePr>
          <p:cNvPr id="5" name="Object 9"/>
          <p:cNvGraphicFramePr>
            <a:graphicFrameLocks noChangeAspect="1"/>
          </p:cNvGraphicFramePr>
          <p:nvPr>
            <p:extLst>
              <p:ext uri="{D42A27DB-BD31-4B8C-83A1-F6EECF244321}">
                <p14:modId xmlns:p14="http://schemas.microsoft.com/office/powerpoint/2010/main" val="1929482419"/>
              </p:ext>
            </p:extLst>
          </p:nvPr>
        </p:nvGraphicFramePr>
        <p:xfrm>
          <a:off x="3537673" y="2207140"/>
          <a:ext cx="1649943" cy="685800"/>
        </p:xfrm>
        <a:graphic>
          <a:graphicData uri="http://schemas.openxmlformats.org/presentationml/2006/ole">
            <mc:AlternateContent xmlns:mc="http://schemas.openxmlformats.org/markup-compatibility/2006">
              <mc:Choice xmlns:v="urn:schemas-microsoft-com:vml" Requires="v">
                <p:oleObj name="公式" r:id="rId2" imgW="520474" imgH="215806" progId="Equation.3">
                  <p:embed/>
                </p:oleObj>
              </mc:Choice>
              <mc:Fallback>
                <p:oleObj name="公式" r:id="rId2" imgW="520474" imgH="215806" progId="Equation.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7673" y="2207140"/>
                        <a:ext cx="1649943" cy="685800"/>
                      </a:xfrm>
                      <a:prstGeom prst="rect">
                        <a:avLst/>
                      </a:prstGeom>
                      <a:noFill/>
                      <a:ln>
                        <a:noFill/>
                      </a:ln>
                      <a:effectLst/>
                    </p:spPr>
                  </p:pic>
                </p:oleObj>
              </mc:Fallback>
            </mc:AlternateContent>
          </a:graphicData>
        </a:graphic>
      </p:graphicFrame>
      <p:graphicFrame>
        <p:nvGraphicFramePr>
          <p:cNvPr id="6" name="Object 18"/>
          <p:cNvGraphicFramePr>
            <a:graphicFrameLocks noChangeAspect="1"/>
          </p:cNvGraphicFramePr>
          <p:nvPr>
            <p:extLst>
              <p:ext uri="{D42A27DB-BD31-4B8C-83A1-F6EECF244321}">
                <p14:modId xmlns:p14="http://schemas.microsoft.com/office/powerpoint/2010/main" val="19977541"/>
              </p:ext>
            </p:extLst>
          </p:nvPr>
        </p:nvGraphicFramePr>
        <p:xfrm>
          <a:off x="4876800" y="3330011"/>
          <a:ext cx="2479675" cy="593265"/>
        </p:xfrm>
        <a:graphic>
          <a:graphicData uri="http://schemas.openxmlformats.org/presentationml/2006/ole">
            <mc:AlternateContent xmlns:mc="http://schemas.openxmlformats.org/markup-compatibility/2006">
              <mc:Choice xmlns:v="urn:schemas-microsoft-com:vml" Requires="v">
                <p:oleObj name="公式" r:id="rId4" imgW="927000" imgH="228600" progId="Equation.3">
                  <p:embed/>
                </p:oleObj>
              </mc:Choice>
              <mc:Fallback>
                <p:oleObj name="公式" r:id="rId4" imgW="927000" imgH="228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3330011"/>
                        <a:ext cx="2479675" cy="593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7" name="Rectangle 19"/>
          <p:cNvSpPr>
            <a:spLocks noChangeArrowheads="1"/>
          </p:cNvSpPr>
          <p:nvPr/>
        </p:nvSpPr>
        <p:spPr bwMode="auto">
          <a:xfrm>
            <a:off x="3143444" y="3923276"/>
            <a:ext cx="2438400" cy="671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fontAlgn="base">
              <a:lnSpc>
                <a:spcPct val="115000"/>
              </a:lnSpc>
              <a:spcBef>
                <a:spcPct val="0"/>
              </a:spcBef>
              <a:spcAft>
                <a:spcPct val="0"/>
              </a:spcAft>
            </a:pPr>
            <a:r>
              <a:rPr kumimoji="1" lang="en-US" altLang="zh-CN" sz="3200" b="1" i="1" dirty="0">
                <a:solidFill>
                  <a:srgbClr val="000000"/>
                </a:solidFill>
                <a:latin typeface="Times New Roman" charset="0"/>
                <a:ea typeface="宋体" charset="0"/>
                <a:cs typeface="宋体" charset="0"/>
              </a:rPr>
              <a:t>T</a:t>
            </a:r>
            <a:r>
              <a:rPr kumimoji="1" lang="zh-CN" altLang="en-US" sz="2400" b="1" baseline="-25000" dirty="0">
                <a:solidFill>
                  <a:srgbClr val="000000"/>
                </a:solidFill>
                <a:latin typeface="Times New Roman" charset="0"/>
                <a:ea typeface="宋体" charset="0"/>
                <a:cs typeface="宋体" charset="0"/>
              </a:rPr>
              <a:t>表面</a:t>
            </a:r>
            <a:r>
              <a:rPr kumimoji="1" lang="en-US" altLang="zh-CN" sz="3200" b="1" baseline="-25000" dirty="0">
                <a:solidFill>
                  <a:srgbClr val="000000"/>
                </a:solidFill>
                <a:latin typeface="Times New Roman" charset="0"/>
                <a:ea typeface="宋体" charset="0"/>
                <a:cs typeface="宋体" charset="0"/>
              </a:rPr>
              <a:t> </a:t>
            </a:r>
            <a:r>
              <a:rPr kumimoji="1" lang="en-US" altLang="zh-CN" sz="3200" b="1" dirty="0">
                <a:solidFill>
                  <a:srgbClr val="000000"/>
                </a:solidFill>
                <a:latin typeface="Times New Roman" charset="0"/>
                <a:ea typeface="宋体" charset="0"/>
                <a:cs typeface="宋体" charset="0"/>
              </a:rPr>
              <a:t>= 5700K</a:t>
            </a:r>
          </a:p>
        </p:txBody>
      </p:sp>
      <p:sp>
        <p:nvSpPr>
          <p:cNvPr id="8" name="Footer Placeholder 7"/>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Tree>
    <p:extLst>
      <p:ext uri="{BB962C8B-B14F-4D97-AF65-F5344CB8AC3E}">
        <p14:creationId xmlns:p14="http://schemas.microsoft.com/office/powerpoint/2010/main" val="3735715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人体辐射</a:t>
            </a:r>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a:xfrm>
                <a:off x="381001" y="1354386"/>
                <a:ext cx="8381999" cy="4972893"/>
              </a:xfrm>
            </p:spPr>
            <p:txBody>
              <a:bodyPr>
                <a:noAutofit/>
              </a:bodyPr>
              <a:lstStyle/>
              <a:p>
                <a:r>
                  <a:rPr lang="zh-CN" altLang="en-US" sz="1800" dirty="0">
                    <a:latin typeface="Times New Roman" panose="02020603050405020304" pitchFamily="18" charset="0"/>
                    <a:cs typeface="Times New Roman" panose="02020603050405020304" pitchFamily="18" charset="0"/>
                  </a:rPr>
                  <a:t>人体表面积约为</a:t>
                </a:r>
                <a:r>
                  <a:rPr lang="en-US" altLang="zh-CN" sz="1800" dirty="0">
                    <a:latin typeface="Times New Roman" panose="02020603050405020304" pitchFamily="18" charset="0"/>
                    <a:cs typeface="Times New Roman" panose="02020603050405020304" pitchFamily="18" charset="0"/>
                  </a:rPr>
                  <a:t>2m</a:t>
                </a:r>
                <a:r>
                  <a:rPr lang="en-US" altLang="zh-CN" sz="1800" baseline="30000" dirty="0">
                    <a:latin typeface="Times New Roman" panose="02020603050405020304" pitchFamily="18" charset="0"/>
                    <a:cs typeface="Times New Roman" panose="02020603050405020304" pitchFamily="18" charset="0"/>
                  </a:rPr>
                  <a:t>2</a:t>
                </a:r>
                <a:r>
                  <a:rPr lang="zh-CN" altLang="en-US" sz="1800" dirty="0">
                    <a:latin typeface="Times New Roman" panose="02020603050405020304" pitchFamily="18" charset="0"/>
                    <a:cs typeface="Times New Roman" panose="02020603050405020304" pitchFamily="18" charset="0"/>
                  </a:rPr>
                  <a:t>，温度</a:t>
                </a:r>
                <a:r>
                  <a:rPr lang="en-US" altLang="zh-CN" sz="1800" dirty="0">
                    <a:latin typeface="Times New Roman" panose="02020603050405020304" pitchFamily="18" charset="0"/>
                    <a:cs typeface="Times New Roman" panose="02020603050405020304" pitchFamily="18" charset="0"/>
                  </a:rPr>
                  <a:t>33</a:t>
                </a:r>
                <a:r>
                  <a:rPr lang="zh-CN" altLang="en-US" sz="1800" dirty="0">
                    <a:latin typeface="Times New Roman" panose="02020603050405020304" pitchFamily="18" charset="0"/>
                    <a:cs typeface="Times New Roman" panose="02020603050405020304" pitchFamily="18" charset="0"/>
                  </a:rPr>
                  <a:t>度左右波动，按照斯特潘</a:t>
                </a:r>
                <a:r>
                  <a:rPr lang="en-US" altLang="zh-CN" sz="1800" dirty="0">
                    <a:latin typeface="Times New Roman" panose="02020603050405020304" pitchFamily="18" charset="0"/>
                    <a:cs typeface="Times New Roman" panose="02020603050405020304" pitchFamily="18" charset="0"/>
                  </a:rPr>
                  <a:t>-</a:t>
                </a:r>
                <a:r>
                  <a:rPr lang="zh-CN" altLang="en-US" sz="1800" dirty="0">
                    <a:latin typeface="Times New Roman" panose="02020603050405020304" pitchFamily="18" charset="0"/>
                    <a:cs typeface="Times New Roman" panose="02020603050405020304" pitchFamily="18" charset="0"/>
                  </a:rPr>
                  <a:t>玻尔兹曼定律</a:t>
                </a:r>
                <a:endParaRPr lang="en-US" altLang="zh-CN" sz="1800" dirty="0">
                  <a:latin typeface="Times New Roman" panose="02020603050405020304" pitchFamily="18" charset="0"/>
                  <a:cs typeface="Times New Roman" panose="02020603050405020304" pitchFamily="18" charset="0"/>
                </a:endParaRPr>
              </a:p>
              <a:p>
                <a:endParaRPr lang="en-US" altLang="zh-CN" sz="1800" dirty="0">
                  <a:latin typeface="Times New Roman" panose="02020603050405020304" pitchFamily="18" charset="0"/>
                  <a:cs typeface="Times New Roman" panose="02020603050405020304" pitchFamily="18" charset="0"/>
                </a:endParaRPr>
              </a:p>
              <a:p>
                <a:pPr marL="15875" indent="0">
                  <a:buNone/>
                </a:pPr>
                <a:r>
                  <a:rPr lang="zh-CN" altLang="en-US" sz="1800" dirty="0">
                    <a:latin typeface="Times New Roman" panose="02020603050405020304" pitchFamily="18" charset="0"/>
                    <a:cs typeface="Times New Roman" panose="02020603050405020304" pitchFamily="18" charset="0"/>
                  </a:rPr>
                  <a:t>可知体温为</a:t>
                </a:r>
                <a:r>
                  <a:rPr lang="en-US" altLang="zh-CN" sz="1800" dirty="0">
                    <a:latin typeface="Times New Roman" panose="02020603050405020304" pitchFamily="18" charset="0"/>
                    <a:cs typeface="Times New Roman" panose="02020603050405020304" pitchFamily="18" charset="0"/>
                  </a:rPr>
                  <a:t>27</a:t>
                </a:r>
                <a:r>
                  <a:rPr lang="zh-CN" altLang="en-US" sz="1800" dirty="0">
                    <a:latin typeface="Times New Roman" panose="02020603050405020304" pitchFamily="18" charset="0"/>
                    <a:cs typeface="Times New Roman" panose="02020603050405020304" pitchFamily="18" charset="0"/>
                  </a:rPr>
                  <a:t>度时，辐射功率为</a:t>
                </a:r>
                <a:r>
                  <a:rPr lang="en-US" altLang="zh-CN" sz="1800" dirty="0">
                    <a:latin typeface="Times New Roman" panose="02020603050405020304" pitchFamily="18" charset="0"/>
                    <a:cs typeface="Times New Roman" panose="02020603050405020304" pitchFamily="18" charset="0"/>
                  </a:rPr>
                  <a:t>919W</a:t>
                </a:r>
                <a:r>
                  <a:rPr lang="zh-CN" altLang="en-US" sz="1800" dirty="0">
                    <a:latin typeface="Times New Roman" panose="02020603050405020304" pitchFamily="18" charset="0"/>
                    <a:cs typeface="Times New Roman" panose="02020603050405020304" pitchFamily="18" charset="0"/>
                  </a:rPr>
                  <a:t>，体温为</a:t>
                </a:r>
                <a:r>
                  <a:rPr lang="en-US" altLang="zh-CN" sz="1800" dirty="0">
                    <a:latin typeface="Times New Roman" panose="02020603050405020304" pitchFamily="18" charset="0"/>
                    <a:cs typeface="Times New Roman" panose="02020603050405020304" pitchFamily="18" charset="0"/>
                  </a:rPr>
                  <a:t>37</a:t>
                </a:r>
                <a:r>
                  <a:rPr lang="zh-CN" altLang="en-US" sz="1800" dirty="0">
                    <a:latin typeface="Times New Roman" panose="02020603050405020304" pitchFamily="18" charset="0"/>
                    <a:cs typeface="Times New Roman" panose="02020603050405020304" pitchFamily="18" charset="0"/>
                  </a:rPr>
                  <a:t>度时，辐射功率为</a:t>
                </a:r>
                <a:r>
                  <a:rPr lang="en-US" altLang="zh-CN" sz="1800" dirty="0">
                    <a:latin typeface="Times New Roman" panose="02020603050405020304" pitchFamily="18" charset="0"/>
                    <a:cs typeface="Times New Roman" panose="02020603050405020304" pitchFamily="18" charset="0"/>
                  </a:rPr>
                  <a:t>1047W</a:t>
                </a:r>
                <a:r>
                  <a:rPr lang="zh-CN" altLang="en-US" sz="1800" dirty="0">
                    <a:latin typeface="Times New Roman" panose="02020603050405020304" pitchFamily="18" charset="0"/>
                    <a:cs typeface="Times New Roman" panose="02020603050405020304" pitchFamily="18" charset="0"/>
                  </a:rPr>
                  <a:t>；考虑到吸收（室温</a:t>
                </a:r>
                <a:r>
                  <a:rPr lang="en-US" altLang="zh-CN" sz="1800" dirty="0">
                    <a:latin typeface="Times New Roman" panose="02020603050405020304" pitchFamily="18" charset="0"/>
                    <a:cs typeface="Times New Roman" panose="02020603050405020304" pitchFamily="18" charset="0"/>
                  </a:rPr>
                  <a:t>18</a:t>
                </a:r>
                <a:r>
                  <a:rPr lang="zh-CN" altLang="en-US" sz="1800" dirty="0">
                    <a:latin typeface="Times New Roman" panose="02020603050405020304" pitchFamily="18" charset="0"/>
                    <a:cs typeface="Times New Roman" panose="02020603050405020304" pitchFamily="18" charset="0"/>
                  </a:rPr>
                  <a:t>度），则</a:t>
                </a:r>
                <a:r>
                  <a:rPr lang="en-US" altLang="zh-CN" sz="1800" dirty="0">
                    <a:latin typeface="Times New Roman" panose="02020603050405020304" pitchFamily="18" charset="0"/>
                    <a:cs typeface="Times New Roman" panose="02020603050405020304" pitchFamily="18" charset="0"/>
                  </a:rPr>
                  <a:t>27</a:t>
                </a:r>
                <a:r>
                  <a:rPr lang="zh-CN" altLang="en-US" sz="1800" dirty="0">
                    <a:latin typeface="Times New Roman" panose="02020603050405020304" pitchFamily="18" charset="0"/>
                    <a:cs typeface="Times New Roman" panose="02020603050405020304" pitchFamily="18" charset="0"/>
                  </a:rPr>
                  <a:t>度为</a:t>
                </a:r>
                <a:r>
                  <a:rPr lang="en-US" altLang="zh-CN" sz="1800" dirty="0">
                    <a:latin typeface="Times New Roman" panose="02020603050405020304" pitchFamily="18" charset="0"/>
                    <a:cs typeface="Times New Roman" panose="02020603050405020304" pitchFamily="18" charset="0"/>
                  </a:rPr>
                  <a:t>100W</a:t>
                </a:r>
                <a:r>
                  <a:rPr lang="zh-CN" altLang="en-US" sz="1800" dirty="0">
                    <a:latin typeface="Times New Roman" panose="02020603050405020304" pitchFamily="18" charset="0"/>
                    <a:cs typeface="Times New Roman" panose="02020603050405020304" pitchFamily="18" charset="0"/>
                  </a:rPr>
                  <a:t>，</a:t>
                </a:r>
                <a:r>
                  <a:rPr lang="en-US" altLang="zh-CN" sz="1800" dirty="0">
                    <a:latin typeface="Times New Roman" panose="02020603050405020304" pitchFamily="18" charset="0"/>
                    <a:cs typeface="Times New Roman" panose="02020603050405020304" pitchFamily="18" charset="0"/>
                  </a:rPr>
                  <a:t>37</a:t>
                </a:r>
                <a:r>
                  <a:rPr lang="zh-CN" altLang="en-US" sz="1800" dirty="0">
                    <a:latin typeface="Times New Roman" panose="02020603050405020304" pitchFamily="18" charset="0"/>
                    <a:cs typeface="Times New Roman" panose="02020603050405020304" pitchFamily="18" charset="0"/>
                  </a:rPr>
                  <a:t>度为</a:t>
                </a:r>
                <a:r>
                  <a:rPr lang="en-US" altLang="zh-CN" sz="1800" dirty="0">
                    <a:latin typeface="Times New Roman" panose="02020603050405020304" pitchFamily="18" charset="0"/>
                    <a:cs typeface="Times New Roman" panose="02020603050405020304" pitchFamily="18" charset="0"/>
                  </a:rPr>
                  <a:t>230W</a:t>
                </a:r>
                <a:r>
                  <a:rPr lang="zh-CN" altLang="en-US" sz="1800" dirty="0">
                    <a:latin typeface="Times New Roman" panose="02020603050405020304" pitchFamily="18" charset="0"/>
                    <a:cs typeface="Times New Roman" panose="02020603050405020304" pitchFamily="18" charset="0"/>
                  </a:rPr>
                  <a:t> （灯泡：</a:t>
                </a:r>
                <a:r>
                  <a:rPr lang="en-US" altLang="zh-CN" sz="1800" dirty="0">
                    <a:latin typeface="Times New Roman" panose="02020603050405020304" pitchFamily="18" charset="0"/>
                    <a:cs typeface="Times New Roman" panose="02020603050405020304" pitchFamily="18" charset="0"/>
                  </a:rPr>
                  <a:t>5-100W</a:t>
                </a:r>
                <a:r>
                  <a:rPr lang="zh-CN" altLang="en-US" sz="1800" dirty="0">
                    <a:latin typeface="Times New Roman" panose="02020603050405020304" pitchFamily="18" charset="0"/>
                    <a:cs typeface="Times New Roman" panose="02020603050405020304" pitchFamily="18" charset="0"/>
                  </a:rPr>
                  <a:t>）</a:t>
                </a:r>
                <a:endParaRPr lang="en-US" altLang="zh-CN" sz="1800" dirty="0">
                  <a:latin typeface="Times New Roman" panose="02020603050405020304" pitchFamily="18" charset="0"/>
                  <a:cs typeface="Times New Roman" panose="02020603050405020304" pitchFamily="18" charset="0"/>
                </a:endParaRPr>
              </a:p>
              <a:p>
                <a:r>
                  <a:rPr lang="zh-CN" altLang="en-US" sz="1800" dirty="0">
                    <a:latin typeface="Times New Roman" panose="02020603050405020304" pitchFamily="18" charset="0"/>
                    <a:cs typeface="Times New Roman" panose="02020603050405020304" pitchFamily="18" charset="0"/>
                  </a:rPr>
                  <a:t>可知人体一天辐射的总能量为</a:t>
                </a:r>
                <a:r>
                  <a:rPr lang="en-US" altLang="zh-CN" sz="1800" dirty="0">
                    <a:latin typeface="Times New Roman" panose="02020603050405020304" pitchFamily="18" charset="0"/>
                    <a:cs typeface="Times New Roman" panose="02020603050405020304" pitchFamily="18" charset="0"/>
                  </a:rPr>
                  <a:t>2000</a:t>
                </a:r>
                <a:r>
                  <a:rPr lang="zh-CN" altLang="en-US" sz="1800" dirty="0">
                    <a:latin typeface="Times New Roman" panose="02020603050405020304" pitchFamily="18" charset="0"/>
                    <a:cs typeface="Times New Roman" panose="02020603050405020304" pitchFamily="18" charset="0"/>
                  </a:rPr>
                  <a:t>千卡（</a:t>
                </a:r>
                <a:r>
                  <a:rPr lang="en-US" altLang="zh-CN" sz="1800" dirty="0">
                    <a:latin typeface="Times New Roman" panose="02020603050405020304" pitchFamily="18" charset="0"/>
                    <a:cs typeface="Times New Roman" panose="02020603050405020304" pitchFamily="18" charset="0"/>
                  </a:rPr>
                  <a:t>27</a:t>
                </a:r>
                <a:r>
                  <a:rPr lang="zh-CN" altLang="en-US" sz="1800" dirty="0">
                    <a:latin typeface="Times New Roman" panose="02020603050405020304" pitchFamily="18" charset="0"/>
                    <a:cs typeface="Times New Roman" panose="02020603050405020304" pitchFamily="18" charset="0"/>
                  </a:rPr>
                  <a:t>度），</a:t>
                </a:r>
                <a:r>
                  <a:rPr lang="en-US" altLang="zh-CN" sz="1800" dirty="0">
                    <a:latin typeface="Times New Roman" panose="02020603050405020304" pitchFamily="18" charset="0"/>
                    <a:cs typeface="Times New Roman" panose="02020603050405020304" pitchFamily="18" charset="0"/>
                  </a:rPr>
                  <a:t>4600</a:t>
                </a:r>
                <a:r>
                  <a:rPr lang="zh-CN" altLang="en-US" sz="1800" dirty="0">
                    <a:latin typeface="Times New Roman" panose="02020603050405020304" pitchFamily="18" charset="0"/>
                    <a:cs typeface="Times New Roman" panose="02020603050405020304" pitchFamily="18" charset="0"/>
                  </a:rPr>
                  <a:t>千卡（</a:t>
                </a:r>
                <a:r>
                  <a:rPr lang="en-US" altLang="zh-CN" sz="1800" dirty="0">
                    <a:latin typeface="Times New Roman" panose="02020603050405020304" pitchFamily="18" charset="0"/>
                    <a:cs typeface="Times New Roman" panose="02020603050405020304" pitchFamily="18" charset="0"/>
                  </a:rPr>
                  <a:t>37</a:t>
                </a:r>
                <a:r>
                  <a:rPr lang="zh-CN" altLang="en-US" sz="1800" dirty="0">
                    <a:latin typeface="Times New Roman" panose="02020603050405020304" pitchFamily="18" charset="0"/>
                    <a:cs typeface="Times New Roman" panose="02020603050405020304" pitchFamily="18" charset="0"/>
                  </a:rPr>
                  <a:t>度）</a:t>
                </a:r>
                <a:endParaRPr lang="en-US" altLang="zh-CN" sz="1800" dirty="0">
                  <a:latin typeface="Times New Roman" panose="02020603050405020304" pitchFamily="18" charset="0"/>
                  <a:cs typeface="Times New Roman" panose="02020603050405020304" pitchFamily="18" charset="0"/>
                </a:endParaRPr>
              </a:p>
              <a:p>
                <a:r>
                  <a:rPr lang="zh-CN" altLang="en-US" sz="1800" dirty="0">
                    <a:latin typeface="Times New Roman" panose="02020603050405020304" pitchFamily="18" charset="0"/>
                    <a:cs typeface="Times New Roman" panose="02020603050405020304" pitchFamily="18" charset="0"/>
                  </a:rPr>
                  <a:t>人体代谢约</a:t>
                </a:r>
                <a:r>
                  <a:rPr lang="en-US" altLang="zh-CN" sz="1800" dirty="0">
                    <a:latin typeface="Times New Roman" panose="02020603050405020304" pitchFamily="18" charset="0"/>
                    <a:cs typeface="Times New Roman" panose="02020603050405020304" pitchFamily="18" charset="0"/>
                  </a:rPr>
                  <a:t>2000~3000</a:t>
                </a:r>
                <a:r>
                  <a:rPr lang="zh-CN" altLang="en-US" sz="1800" dirty="0">
                    <a:latin typeface="Times New Roman" panose="02020603050405020304" pitchFamily="18" charset="0"/>
                    <a:cs typeface="Times New Roman" panose="02020603050405020304" pitchFamily="18" charset="0"/>
                  </a:rPr>
                  <a:t>千卡</a:t>
                </a:r>
                <a:endParaRPr lang="en-US" altLang="zh-CN" sz="1800" dirty="0">
                  <a:latin typeface="Times New Roman" panose="02020603050405020304" pitchFamily="18" charset="0"/>
                  <a:cs typeface="Times New Roman" panose="02020603050405020304" pitchFamily="18" charset="0"/>
                </a:endParaRPr>
              </a:p>
              <a:p>
                <a:r>
                  <a:rPr lang="en-US" altLang="zh-CN" sz="1800" dirty="0">
                    <a:latin typeface="Times New Roman" panose="02020603050405020304" pitchFamily="18" charset="0"/>
                    <a:cs typeface="Times New Roman" panose="02020603050405020304" pitchFamily="18" charset="0"/>
                  </a:rPr>
                  <a:t>1</a:t>
                </a:r>
                <a:r>
                  <a:rPr lang="zh-CN" altLang="en-US" sz="1800" dirty="0">
                    <a:latin typeface="Times New Roman" panose="02020603050405020304" pitchFamily="18" charset="0"/>
                    <a:cs typeface="Times New Roman" panose="02020603050405020304" pitchFamily="18" charset="0"/>
                  </a:rPr>
                  <a:t>根油条</a:t>
                </a:r>
                <a:r>
                  <a:rPr lang="en-US" altLang="zh-CN" sz="1800" dirty="0">
                    <a:latin typeface="Times New Roman" panose="02020603050405020304" pitchFamily="18" charset="0"/>
                    <a:cs typeface="Times New Roman" panose="02020603050405020304" pitchFamily="18" charset="0"/>
                  </a:rPr>
                  <a:t>+1</a:t>
                </a:r>
                <a:r>
                  <a:rPr lang="zh-CN" altLang="en-US" sz="1800" dirty="0">
                    <a:latin typeface="Times New Roman" panose="02020603050405020304" pitchFamily="18" charset="0"/>
                    <a:cs typeface="Times New Roman" panose="02020603050405020304" pitchFamily="18" charset="0"/>
                  </a:rPr>
                  <a:t>个鸡蛋</a:t>
                </a:r>
                <a:r>
                  <a:rPr lang="en-US" altLang="zh-CN" sz="1800" dirty="0">
                    <a:latin typeface="Times New Roman" panose="02020603050405020304" pitchFamily="18" charset="0"/>
                    <a:cs typeface="Times New Roman" panose="02020603050405020304" pitchFamily="18" charset="0"/>
                  </a:rPr>
                  <a:t>+1</a:t>
                </a:r>
                <a:r>
                  <a:rPr lang="zh-CN" altLang="en-US" sz="1800" dirty="0">
                    <a:latin typeface="Times New Roman" panose="02020603050405020304" pitchFamily="18" charset="0"/>
                    <a:cs typeface="Times New Roman" panose="02020603050405020304" pitchFamily="18" charset="0"/>
                  </a:rPr>
                  <a:t>碗豆浆</a:t>
                </a:r>
                <a:r>
                  <a:rPr lang="en-US" altLang="zh-CN" sz="1800" dirty="0">
                    <a:latin typeface="Times New Roman" panose="02020603050405020304" pitchFamily="18" charset="0"/>
                    <a:cs typeface="Times New Roman" panose="02020603050405020304" pitchFamily="18" charset="0"/>
                  </a:rPr>
                  <a:t>~560</a:t>
                </a:r>
                <a:r>
                  <a:rPr lang="zh-CN" altLang="en-US" sz="1800" dirty="0">
                    <a:latin typeface="Times New Roman" panose="02020603050405020304" pitchFamily="18" charset="0"/>
                    <a:cs typeface="Times New Roman" panose="02020603050405020304" pitchFamily="18" charset="0"/>
                  </a:rPr>
                  <a:t>千卡</a:t>
                </a:r>
                <a:endParaRPr lang="en-US" altLang="zh-CN" sz="1800" dirty="0">
                  <a:latin typeface="Times New Roman" panose="02020603050405020304" pitchFamily="18" charset="0"/>
                  <a:cs typeface="Times New Roman" panose="02020603050405020304" pitchFamily="18" charset="0"/>
                </a:endParaRPr>
              </a:p>
              <a:p>
                <a:r>
                  <a:rPr lang="zh-CN" altLang="en-US" sz="1800" dirty="0">
                    <a:latin typeface="Times New Roman" panose="02020603050405020304" pitchFamily="18" charset="0"/>
                    <a:cs typeface="Times New Roman" panose="02020603050405020304" pitchFamily="18" charset="0"/>
                  </a:rPr>
                  <a:t>长跑</a:t>
                </a:r>
                <a:r>
                  <a:rPr lang="en-US" altLang="zh-CN" sz="1800" dirty="0">
                    <a:latin typeface="Times New Roman" panose="02020603050405020304" pitchFamily="18" charset="0"/>
                    <a:cs typeface="Times New Roman" panose="02020603050405020304" pitchFamily="18" charset="0"/>
                  </a:rPr>
                  <a:t>1</a:t>
                </a:r>
                <a:r>
                  <a:rPr lang="zh-CN" altLang="en-US" sz="1800" dirty="0">
                    <a:latin typeface="Times New Roman" panose="02020603050405020304" pitchFamily="18" charset="0"/>
                    <a:cs typeface="Times New Roman" panose="02020603050405020304" pitchFamily="18" charset="0"/>
                  </a:rPr>
                  <a:t>小时</a:t>
                </a:r>
                <a:r>
                  <a:rPr lang="en-US" altLang="zh-CN" sz="1800" dirty="0">
                    <a:latin typeface="Times New Roman" panose="02020603050405020304" pitchFamily="18" charset="0"/>
                    <a:cs typeface="Times New Roman" panose="02020603050405020304" pitchFamily="18" charset="0"/>
                  </a:rPr>
                  <a:t>~500</a:t>
                </a:r>
                <a:r>
                  <a:rPr lang="zh-CN" altLang="en-US" sz="1800" dirty="0">
                    <a:latin typeface="Times New Roman" panose="02020603050405020304" pitchFamily="18" charset="0"/>
                    <a:cs typeface="Times New Roman" panose="02020603050405020304" pitchFamily="18" charset="0"/>
                  </a:rPr>
                  <a:t>千卡</a:t>
                </a:r>
                <a:endParaRPr lang="en-US" altLang="zh-CN" sz="1800" dirty="0">
                  <a:latin typeface="Times New Roman" panose="02020603050405020304" pitchFamily="18" charset="0"/>
                  <a:cs typeface="Times New Roman" panose="02020603050405020304" pitchFamily="18" charset="0"/>
                </a:endParaRPr>
              </a:p>
              <a:p>
                <a:r>
                  <a:rPr lang="zh-CN" altLang="en-US" sz="1800" dirty="0">
                    <a:latin typeface="Times New Roman" panose="02020603050405020304" pitchFamily="18" charset="0"/>
                    <a:cs typeface="Times New Roman" panose="02020603050405020304" pitchFamily="18" charset="0"/>
                  </a:rPr>
                  <a:t>热对流、体液蒸发等也是能量流失主要方式，占比约为</a:t>
                </a:r>
                <a:r>
                  <a:rPr lang="en-US" altLang="zh-CN" sz="1800" dirty="0">
                    <a:latin typeface="Times New Roman" panose="02020603050405020304" pitchFamily="18" charset="0"/>
                    <a:cs typeface="Times New Roman" panose="02020603050405020304" pitchFamily="18" charset="0"/>
                  </a:rPr>
                  <a:t>1/3</a:t>
                </a:r>
              </a:p>
              <a:p>
                <a:r>
                  <a:rPr lang="zh-CN" altLang="en-US" sz="1800" dirty="0">
                    <a:latin typeface="Times New Roman" panose="02020603050405020304" pitchFamily="18" charset="0"/>
                    <a:cs typeface="Times New Roman" panose="02020603050405020304" pitchFamily="18" charset="0"/>
                  </a:rPr>
                  <a:t>环境的影响</a:t>
                </a:r>
                <a14:m>
                  <m:oMath xmlns:m="http://schemas.openxmlformats.org/officeDocument/2006/math">
                    <m:sSub>
                      <m:sSubPr>
                        <m:ctrlPr>
                          <a:rPr lang="en-US" altLang="zh-CN" sz="1800" b="0" i="1" smtClean="0">
                            <a:latin typeface="Cambria Math" panose="02040503050406030204" pitchFamily="18" charset="0"/>
                            <a:cs typeface="Times New Roman" panose="02020603050405020304" pitchFamily="18" charset="0"/>
                          </a:rPr>
                        </m:ctrlPr>
                      </m:sSubPr>
                      <m:e>
                        <m:r>
                          <a:rPr lang="en-US" altLang="zh-CN" sz="1800" b="0" i="1" smtClean="0">
                            <a:latin typeface="Cambria Math" panose="02040503050406030204" pitchFamily="18" charset="0"/>
                            <a:cs typeface="Times New Roman" panose="02020603050405020304" pitchFamily="18" charset="0"/>
                          </a:rPr>
                          <m:t>𝑝</m:t>
                        </m:r>
                      </m:e>
                      <m:sub>
                        <m:r>
                          <a:rPr lang="en-US" altLang="zh-CN" sz="1800" b="0" i="1" smtClean="0">
                            <a:latin typeface="Cambria Math" panose="02040503050406030204" pitchFamily="18" charset="0"/>
                            <a:cs typeface="Times New Roman" panose="02020603050405020304" pitchFamily="18" charset="0"/>
                          </a:rPr>
                          <m:t>𝑛𝑒𝑡</m:t>
                        </m:r>
                      </m:sub>
                    </m:sSub>
                    <m:r>
                      <a:rPr lang="en-US" altLang="zh-CN" sz="1800" b="0" i="1" smtClean="0">
                        <a:latin typeface="Cambria Math" panose="02040503050406030204" pitchFamily="18" charset="0"/>
                        <a:cs typeface="Times New Roman" panose="02020603050405020304" pitchFamily="18" charset="0"/>
                      </a:rPr>
                      <m:t>=</m:t>
                    </m:r>
                    <m:r>
                      <a:rPr lang="en-US" altLang="zh-CN" sz="1800" b="0" i="1" smtClean="0">
                        <a:latin typeface="Cambria Math" panose="02040503050406030204" pitchFamily="18" charset="0"/>
                        <a:cs typeface="Times New Roman" panose="02020603050405020304" pitchFamily="18" charset="0"/>
                      </a:rPr>
                      <m:t>𝐴</m:t>
                    </m:r>
                    <m:r>
                      <a:rPr lang="en-US" altLang="zh-CN" sz="1800" b="0" i="1" smtClean="0">
                        <a:latin typeface="Cambria Math" panose="02040503050406030204" pitchFamily="18" charset="0"/>
                        <a:cs typeface="Times New Roman" panose="02020603050405020304" pitchFamily="18" charset="0"/>
                      </a:rPr>
                      <m:t>𝜎𝜖</m:t>
                    </m:r>
                    <m:r>
                      <a:rPr lang="en-US" altLang="zh-CN" sz="1800" b="0" i="1" smtClean="0">
                        <a:latin typeface="Cambria Math" panose="02040503050406030204" pitchFamily="18" charset="0"/>
                        <a:cs typeface="Times New Roman" panose="02020603050405020304" pitchFamily="18" charset="0"/>
                      </a:rPr>
                      <m:t>(</m:t>
                    </m:r>
                    <m:sSup>
                      <m:sSupPr>
                        <m:ctrlPr>
                          <a:rPr lang="en-US" altLang="zh-CN" sz="1800" b="0" i="1" smtClean="0">
                            <a:latin typeface="Cambria Math" panose="02040503050406030204" pitchFamily="18" charset="0"/>
                            <a:cs typeface="Times New Roman" panose="02020603050405020304" pitchFamily="18" charset="0"/>
                          </a:rPr>
                        </m:ctrlPr>
                      </m:sSupPr>
                      <m:e>
                        <m:r>
                          <a:rPr lang="en-US" altLang="zh-CN" sz="1800" b="0" i="1" smtClean="0">
                            <a:latin typeface="Cambria Math" panose="02040503050406030204" pitchFamily="18" charset="0"/>
                            <a:cs typeface="Times New Roman" panose="02020603050405020304" pitchFamily="18" charset="0"/>
                          </a:rPr>
                          <m:t>𝑇</m:t>
                        </m:r>
                      </m:e>
                      <m:sup>
                        <m:r>
                          <a:rPr lang="en-US" altLang="zh-CN" sz="1800" b="0" i="1" smtClean="0">
                            <a:latin typeface="Cambria Math" panose="02040503050406030204" pitchFamily="18" charset="0"/>
                            <a:cs typeface="Times New Roman" panose="02020603050405020304" pitchFamily="18" charset="0"/>
                          </a:rPr>
                          <m:t>4</m:t>
                        </m:r>
                      </m:sup>
                    </m:sSup>
                    <m:r>
                      <a:rPr lang="en-US" altLang="zh-CN" sz="1800" b="0" i="1" smtClean="0">
                        <a:latin typeface="Cambria Math" panose="02040503050406030204" pitchFamily="18" charset="0"/>
                        <a:cs typeface="Times New Roman" panose="02020603050405020304" pitchFamily="18" charset="0"/>
                      </a:rPr>
                      <m:t>−</m:t>
                    </m:r>
                    <m:sSubSup>
                      <m:sSubSupPr>
                        <m:ctrlPr>
                          <a:rPr lang="en-US" altLang="zh-CN" sz="1800" b="0" i="1" smtClean="0">
                            <a:latin typeface="Cambria Math" panose="02040503050406030204" pitchFamily="18" charset="0"/>
                            <a:cs typeface="Times New Roman" panose="02020603050405020304" pitchFamily="18" charset="0"/>
                          </a:rPr>
                        </m:ctrlPr>
                      </m:sSubSupPr>
                      <m:e>
                        <m:r>
                          <a:rPr lang="en-US" altLang="zh-CN" sz="1800" b="0" i="1" smtClean="0">
                            <a:latin typeface="Cambria Math" panose="02040503050406030204" pitchFamily="18" charset="0"/>
                            <a:cs typeface="Times New Roman" panose="02020603050405020304" pitchFamily="18" charset="0"/>
                          </a:rPr>
                          <m:t>𝑇</m:t>
                        </m:r>
                      </m:e>
                      <m:sub>
                        <m:r>
                          <a:rPr lang="en-US" altLang="zh-CN" sz="1800" b="0" i="1" smtClean="0">
                            <a:latin typeface="Cambria Math" panose="02040503050406030204" pitchFamily="18" charset="0"/>
                            <a:cs typeface="Times New Roman" panose="02020603050405020304" pitchFamily="18" charset="0"/>
                          </a:rPr>
                          <m:t>0</m:t>
                        </m:r>
                      </m:sub>
                      <m:sup>
                        <m:r>
                          <a:rPr lang="en-US" altLang="zh-CN" sz="1800" b="0" i="1" smtClean="0">
                            <a:latin typeface="Cambria Math" panose="02040503050406030204" pitchFamily="18" charset="0"/>
                            <a:cs typeface="Times New Roman" panose="02020603050405020304" pitchFamily="18" charset="0"/>
                          </a:rPr>
                          <m:t>4</m:t>
                        </m:r>
                      </m:sup>
                    </m:sSubSup>
                    <m:r>
                      <a:rPr lang="en-US" altLang="zh-CN" sz="1800" b="0" i="1" smtClean="0">
                        <a:latin typeface="Cambria Math" panose="02040503050406030204" pitchFamily="18" charset="0"/>
                        <a:cs typeface="Times New Roman" panose="02020603050405020304" pitchFamily="18" charset="0"/>
                      </a:rPr>
                      <m:t>)</m:t>
                    </m:r>
                  </m:oMath>
                </a14:m>
                <a:r>
                  <a:rPr lang="en-US" altLang="zh-CN" sz="1800" dirty="0">
                    <a:latin typeface="Times New Roman" panose="02020603050405020304" pitchFamily="18" charset="0"/>
                    <a:cs typeface="Times New Roman" panose="02020603050405020304" pitchFamily="18" charset="0"/>
                  </a:rPr>
                  <a:t>, </a:t>
                </a:r>
                <a:r>
                  <a:rPr lang="zh-CN" altLang="en-US" sz="1800" dirty="0">
                    <a:latin typeface="Times New Roman" panose="02020603050405020304" pitchFamily="18" charset="0"/>
                    <a:cs typeface="Times New Roman" panose="02020603050405020304" pitchFamily="18" charset="0"/>
                  </a:rPr>
                  <a:t>环境温度高，吸收热量，通过流汗带走（夏天流汗的原因）</a:t>
                </a:r>
                <a:endParaRPr lang="en-US" altLang="zh-CN" sz="1800" dirty="0">
                  <a:latin typeface="Times New Roman" panose="02020603050405020304" pitchFamily="18" charset="0"/>
                  <a:cs typeface="Times New Roman" panose="02020603050405020304" pitchFamily="18" charset="0"/>
                </a:endParaRPr>
              </a:p>
              <a:p>
                <a:r>
                  <a:rPr lang="zh-CN" altLang="en-US" sz="1800" dirty="0">
                    <a:latin typeface="Times New Roman" panose="02020603050405020304" pitchFamily="18" charset="0"/>
                    <a:cs typeface="Times New Roman" panose="02020603050405020304" pitchFamily="18" charset="0"/>
                  </a:rPr>
                  <a:t>根据维恩定律，人体辐射波长约为</a:t>
                </a:r>
                <a:r>
                  <a:rPr lang="en-US" altLang="zh-CN" sz="1800" dirty="0">
                    <a:latin typeface="Times New Roman" panose="02020603050405020304" pitchFamily="18" charset="0"/>
                    <a:cs typeface="Times New Roman" panose="02020603050405020304" pitchFamily="18" charset="0"/>
                  </a:rPr>
                  <a:t>9500nm</a:t>
                </a:r>
                <a:r>
                  <a:rPr lang="zh-CN" altLang="en-US" sz="1800" dirty="0">
                    <a:latin typeface="Times New Roman" panose="02020603050405020304" pitchFamily="18" charset="0"/>
                    <a:cs typeface="Times New Roman" panose="02020603050405020304" pitchFamily="18" charset="0"/>
                  </a:rPr>
                  <a:t>，属于远红外</a:t>
                </a:r>
                <a:endParaRPr lang="en-US" altLang="zh-CN" sz="1800" dirty="0">
                  <a:latin typeface="Times New Roman" panose="02020603050405020304" pitchFamily="18" charset="0"/>
                  <a:cs typeface="Times New Roman" panose="02020603050405020304" pitchFamily="18" charset="0"/>
                </a:endParaRPr>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xfrm>
                <a:off x="381001" y="1354386"/>
                <a:ext cx="8381999" cy="4972893"/>
              </a:xfrm>
              <a:blipFill>
                <a:blip r:embed="rId3"/>
                <a:stretch>
                  <a:fillRect l="-1362" t="-1531" r="-1059"/>
                </a:stretch>
              </a:blipFill>
            </p:spPr>
            <p:txBody>
              <a:bodyPr/>
              <a:lstStyle/>
              <a:p>
                <a:r>
                  <a:rPr lang="zh-CN" altLang="en-US">
                    <a:noFill/>
                  </a:rPr>
                  <a:t> </a:t>
                </a:r>
              </a:p>
            </p:txBody>
          </p:sp>
        </mc:Fallback>
      </mc:AlternateContent>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pPr>
                <a:defRPr/>
              </a:pPr>
              <a:t>14</a:t>
            </a:fld>
            <a:endParaRPr lang="en-US" altLang="zh-CN" dirty="0"/>
          </a:p>
        </p:txBody>
      </p:sp>
      <p:sp>
        <p:nvSpPr>
          <p:cNvPr id="13" name="Footer Placeholder 12"/>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graphicFrame>
        <p:nvGraphicFramePr>
          <p:cNvPr id="16" name="Object 2">
            <a:extLst>
              <a:ext uri="{FF2B5EF4-FFF2-40B4-BE49-F238E27FC236}">
                <a16:creationId xmlns:a16="http://schemas.microsoft.com/office/drawing/2014/main" id="{04889BA6-9B1D-3242-A836-C8F64B7ED7C2}"/>
              </a:ext>
            </a:extLst>
          </p:cNvPr>
          <p:cNvGraphicFramePr>
            <a:graphicFrameLocks noChangeAspect="1"/>
          </p:cNvGraphicFramePr>
          <p:nvPr>
            <p:extLst>
              <p:ext uri="{D42A27DB-BD31-4B8C-83A1-F6EECF244321}">
                <p14:modId xmlns:p14="http://schemas.microsoft.com/office/powerpoint/2010/main" val="3120706798"/>
              </p:ext>
            </p:extLst>
          </p:nvPr>
        </p:nvGraphicFramePr>
        <p:xfrm>
          <a:off x="2208212" y="1539052"/>
          <a:ext cx="2401888" cy="723900"/>
        </p:xfrm>
        <a:graphic>
          <a:graphicData uri="http://schemas.openxmlformats.org/presentationml/2006/ole">
            <mc:AlternateContent xmlns:mc="http://schemas.openxmlformats.org/markup-compatibility/2006">
              <mc:Choice xmlns:v="urn:schemas-microsoft-com:vml" Requires="v">
                <p:oleObj name="公式" r:id="rId4" imgW="799753" imgH="241195" progId="Equation.3">
                  <p:embed/>
                </p:oleObj>
              </mc:Choice>
              <mc:Fallback>
                <p:oleObj name="公式" r:id="rId4" imgW="799753" imgH="241195" progId="Equation.3">
                  <p:embed/>
                  <p:pic>
                    <p:nvPicPr>
                      <p:cNvPr id="16" name="Object 2">
                        <a:extLst>
                          <a:ext uri="{FF2B5EF4-FFF2-40B4-BE49-F238E27FC236}">
                            <a16:creationId xmlns:a16="http://schemas.microsoft.com/office/drawing/2014/main" id="{04889BA6-9B1D-3242-A836-C8F64B7ED7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8212" y="1539052"/>
                        <a:ext cx="2401888" cy="723900"/>
                      </a:xfrm>
                      <a:prstGeom prst="rect">
                        <a:avLst/>
                      </a:prstGeom>
                      <a:noFill/>
                      <a:ln>
                        <a:noFill/>
                      </a:ln>
                      <a:extLst>
                        <a:ext uri="{909E8E84-426E-40DD-AFC4-6F175D3DCCD1}">
                          <a14:hiddenFill xmlns:a14="http://schemas.microsoft.com/office/drawing/2010/main">
                            <a:gradFill rotWithShape="0">
                              <a:gsLst>
                                <a:gs pos="0">
                                  <a:srgbClr val="000082"/>
                                </a:gs>
                                <a:gs pos="30000">
                                  <a:srgbClr val="66008F"/>
                                </a:gs>
                                <a:gs pos="64999">
                                  <a:srgbClr val="BA0066"/>
                                </a:gs>
                                <a:gs pos="89999">
                                  <a:srgbClr val="FF0000"/>
                                </a:gs>
                                <a:gs pos="100000">
                                  <a:srgbClr val="FF8200"/>
                                </a:gs>
                              </a:gsLst>
                              <a:lin ang="5400000" scaled="1"/>
                            </a:gradFill>
                          </a14:hiddenFill>
                        </a:ext>
                        <a:ext uri="{91240B29-F687-4F45-9708-019B960494DF}">
                          <a14:hiddenLine xmlns:a14="http://schemas.microsoft.com/office/drawing/2010/main" w="12700">
                            <a:solidFill>
                              <a:srgbClr val="FF0000"/>
                            </a:solidFill>
                            <a:miter lim="800000"/>
                            <a:headEnd/>
                            <a:tailEnd/>
                          </a14:hiddenLine>
                        </a:ext>
                      </a:extLst>
                    </p:spPr>
                  </p:pic>
                </p:oleObj>
              </mc:Fallback>
            </mc:AlternateContent>
          </a:graphicData>
        </a:graphic>
      </p:graphicFrame>
      <p:sp>
        <p:nvSpPr>
          <p:cNvPr id="6" name="文本框 5">
            <a:extLst>
              <a:ext uri="{FF2B5EF4-FFF2-40B4-BE49-F238E27FC236}">
                <a16:creationId xmlns:a16="http://schemas.microsoft.com/office/drawing/2014/main" id="{2BF9E1A1-FDAD-164B-B514-0C41687E7B6E}"/>
              </a:ext>
            </a:extLst>
          </p:cNvPr>
          <p:cNvSpPr txBox="1"/>
          <p:nvPr/>
        </p:nvSpPr>
        <p:spPr>
          <a:xfrm>
            <a:off x="5124291" y="1716336"/>
            <a:ext cx="2626040" cy="369332"/>
          </a:xfrm>
          <a:prstGeom prst="rect">
            <a:avLst/>
          </a:prstGeom>
          <a:noFill/>
        </p:spPr>
        <p:txBody>
          <a:bodyPr wrap="none" rtlCol="0">
            <a:spAutoFit/>
          </a:bodyPr>
          <a:lstStyle/>
          <a:p>
            <a:r>
              <a:rPr lang="zh-CN" altLang="en-US" sz="1800" dirty="0">
                <a:latin typeface="Times New Roman" panose="02020603050405020304" pitchFamily="18" charset="0"/>
                <a:cs typeface="Times New Roman" panose="02020603050405020304" pitchFamily="18" charset="0"/>
              </a:rPr>
              <a:t>人体近似为黑体，𝛼</a:t>
            </a:r>
            <a:r>
              <a:rPr lang="en-US" altLang="zh-CN" sz="1800" dirty="0">
                <a:latin typeface="Times New Roman" panose="02020603050405020304" pitchFamily="18" charset="0"/>
                <a:cs typeface="Times New Roman" panose="02020603050405020304" pitchFamily="18" charset="0"/>
              </a:rPr>
              <a:t>~0.98</a:t>
            </a:r>
            <a:endParaRPr kumimoji="1" lang="zh-CN" altLang="en-US" sz="1800" dirty="0">
              <a:solidFill>
                <a:schemeClr val="tx1"/>
              </a:solidFill>
              <a:latin typeface="+mn-ea"/>
              <a:ea typeface="+mn-ea"/>
            </a:endParaRPr>
          </a:p>
        </p:txBody>
      </p:sp>
    </p:spTree>
    <p:extLst>
      <p:ext uri="{BB962C8B-B14F-4D97-AF65-F5344CB8AC3E}">
        <p14:creationId xmlns:p14="http://schemas.microsoft.com/office/powerpoint/2010/main" val="37378244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4000" dirty="0"/>
              <a:t>用经典理论推导黑体辐射分布曲线</a:t>
            </a:r>
          </a:p>
        </p:txBody>
      </p:sp>
      <p:sp>
        <p:nvSpPr>
          <p:cNvPr id="3" name="内容占位符 2"/>
          <p:cNvSpPr>
            <a:spLocks noGrp="1"/>
          </p:cNvSpPr>
          <p:nvPr>
            <p:ph idx="1"/>
          </p:nvPr>
        </p:nvSpPr>
        <p:spPr/>
        <p:txBody>
          <a:bodyPr/>
          <a:lstStyle/>
          <a:p>
            <a:r>
              <a:rPr lang="zh-CN" altLang="en-US" sz="3200" dirty="0"/>
              <a:t>维恩</a:t>
            </a:r>
            <a:r>
              <a:rPr lang="en-US" altLang="zh-CN" sz="3200" dirty="0"/>
              <a:t>(Wein)</a:t>
            </a:r>
            <a:r>
              <a:rPr lang="zh-CN" altLang="en-US" sz="3200" dirty="0"/>
              <a:t> 公式（非前面的维恩位移定律）</a:t>
            </a:r>
          </a:p>
          <a:p>
            <a:pPr lvl="1"/>
            <a:r>
              <a:rPr lang="en-US" altLang="zh-CN" sz="2400" dirty="0"/>
              <a:t>1896</a:t>
            </a:r>
            <a:r>
              <a:rPr lang="zh-CN" altLang="en-US" sz="2400" dirty="0"/>
              <a:t>年从热力学理论及实验数据的分析而得</a:t>
            </a:r>
            <a:endParaRPr lang="en-US" altLang="zh-CN" sz="2400" dirty="0"/>
          </a:p>
          <a:p>
            <a:pPr lvl="1"/>
            <a:r>
              <a:rPr lang="zh-CN" altLang="en-US" sz="2400" dirty="0"/>
              <a:t>假定电磁波能量分布服从类似于经典的麦克斯韦速度分布律，可得</a:t>
            </a:r>
          </a:p>
          <a:p>
            <a:endParaRPr lang="en-US" altLang="zh-CN" sz="3200" dirty="0"/>
          </a:p>
          <a:p>
            <a:r>
              <a:rPr lang="zh-CN" altLang="en-US" sz="3200" dirty="0"/>
              <a:t>瑞利 </a:t>
            </a:r>
            <a:r>
              <a:rPr lang="en-US" altLang="zh-CN" sz="3200" dirty="0"/>
              <a:t>— </a:t>
            </a:r>
            <a:r>
              <a:rPr lang="zh-CN" altLang="en-US" sz="3200" dirty="0"/>
              <a:t>金斯</a:t>
            </a:r>
            <a:r>
              <a:rPr lang="en-US" altLang="zh-CN" sz="3200" dirty="0"/>
              <a:t>(Rayleigh-Jeans)</a:t>
            </a:r>
            <a:r>
              <a:rPr lang="zh-CN" altLang="en-US" sz="3200" dirty="0"/>
              <a:t>公式</a:t>
            </a:r>
            <a:endParaRPr lang="en-US" altLang="zh-CN" sz="3200" dirty="0"/>
          </a:p>
          <a:p>
            <a:pPr lvl="1"/>
            <a:r>
              <a:rPr lang="en-US" altLang="zh-CN" sz="2400" dirty="0"/>
              <a:t>1900</a:t>
            </a:r>
            <a:r>
              <a:rPr lang="zh-CN" altLang="en-US" sz="2400" dirty="0"/>
              <a:t>年从经典电动力学和统计物理学理论（能量均分）推导而得</a:t>
            </a:r>
            <a:endParaRPr lang="en-US" altLang="zh-CN" sz="2400" dirty="0"/>
          </a:p>
          <a:p>
            <a:pPr lvl="1"/>
            <a:r>
              <a:rPr lang="zh-CN" altLang="en-US" sz="2400" dirty="0"/>
              <a:t>从经典的能量均分定理出发，得到</a:t>
            </a:r>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pPr>
                <a:defRPr/>
              </a:pPr>
              <a:t>15</a:t>
            </a:fld>
            <a:endParaRPr lang="en-US" altLang="zh-CN" dirty="0"/>
          </a:p>
        </p:txBody>
      </p:sp>
      <p:graphicFrame>
        <p:nvGraphicFramePr>
          <p:cNvPr id="11" name="Object 2"/>
          <p:cNvGraphicFramePr>
            <a:graphicFrameLocks noChangeAspect="1"/>
          </p:cNvGraphicFramePr>
          <p:nvPr>
            <p:extLst>
              <p:ext uri="{D42A27DB-BD31-4B8C-83A1-F6EECF244321}">
                <p14:modId xmlns:p14="http://schemas.microsoft.com/office/powerpoint/2010/main" val="762263886"/>
              </p:ext>
            </p:extLst>
          </p:nvPr>
        </p:nvGraphicFramePr>
        <p:xfrm>
          <a:off x="2819400" y="2971800"/>
          <a:ext cx="3430093" cy="609600"/>
        </p:xfrm>
        <a:graphic>
          <a:graphicData uri="http://schemas.openxmlformats.org/presentationml/2006/ole">
            <mc:AlternateContent xmlns:mc="http://schemas.openxmlformats.org/markup-compatibility/2006">
              <mc:Choice xmlns:v="urn:schemas-microsoft-com:vml" Requires="v">
                <p:oleObj name="公式" r:id="rId2" imgW="1358310" imgH="241195" progId="Equation.3">
                  <p:embed/>
                </p:oleObj>
              </mc:Choice>
              <mc:Fallback>
                <p:oleObj name="公式" r:id="rId2" imgW="1358310" imgH="241195" progId="Equation.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2971800"/>
                        <a:ext cx="3430093" cy="609600"/>
                      </a:xfrm>
                      <a:prstGeom prst="rect">
                        <a:avLst/>
                      </a:prstGeom>
                      <a:noFill/>
                      <a:ln>
                        <a:noFill/>
                      </a:ln>
                    </p:spPr>
                  </p:pic>
                </p:oleObj>
              </mc:Fallback>
            </mc:AlternateContent>
          </a:graphicData>
        </a:graphic>
      </p:graphicFrame>
      <p:graphicFrame>
        <p:nvGraphicFramePr>
          <p:cNvPr id="12" name="Object 3"/>
          <p:cNvGraphicFramePr>
            <a:graphicFrameLocks noChangeAspect="1"/>
          </p:cNvGraphicFramePr>
          <p:nvPr>
            <p:extLst>
              <p:ext uri="{D42A27DB-BD31-4B8C-83A1-F6EECF244321}">
                <p14:modId xmlns:p14="http://schemas.microsoft.com/office/powerpoint/2010/main" val="1811357794"/>
              </p:ext>
            </p:extLst>
          </p:nvPr>
        </p:nvGraphicFramePr>
        <p:xfrm>
          <a:off x="2795588" y="5475596"/>
          <a:ext cx="3300412" cy="641042"/>
        </p:xfrm>
        <a:graphic>
          <a:graphicData uri="http://schemas.openxmlformats.org/presentationml/2006/ole">
            <mc:AlternateContent xmlns:mc="http://schemas.openxmlformats.org/markup-compatibility/2006">
              <mc:Choice xmlns:v="urn:schemas-microsoft-com:vml" Requires="v">
                <p:oleObj name="公式" r:id="rId4" imgW="1307880" imgH="253800" progId="Equation.3">
                  <p:embed/>
                </p:oleObj>
              </mc:Choice>
              <mc:Fallback>
                <p:oleObj name="公式" r:id="rId4" imgW="1307880" imgH="253800" progId="Equation.3">
                  <p:embed/>
                  <p:pic>
                    <p:nvPicPr>
                      <p:cNvPr id="0" name=""/>
                      <p:cNvPicPr>
                        <a:picLocks noChangeAspect="1" noChangeArrowheads="1"/>
                      </p:cNvPicPr>
                      <p:nvPr/>
                    </p:nvPicPr>
                    <p:blipFill>
                      <a:blip r:embed="rId5"/>
                      <a:srcRect/>
                      <a:stretch>
                        <a:fillRect/>
                      </a:stretch>
                    </p:blipFill>
                    <p:spPr bwMode="auto">
                      <a:xfrm>
                        <a:off x="2795588" y="5475596"/>
                        <a:ext cx="3300412" cy="641042"/>
                      </a:xfrm>
                      <a:prstGeom prst="rect">
                        <a:avLst/>
                      </a:prstGeom>
                      <a:noFill/>
                      <a:ln>
                        <a:noFill/>
                      </a:ln>
                    </p:spPr>
                  </p:pic>
                </p:oleObj>
              </mc:Fallback>
            </mc:AlternateContent>
          </a:graphicData>
        </a:graphic>
      </p:graphicFrame>
      <p:sp>
        <p:nvSpPr>
          <p:cNvPr id="5" name="Footer Placeholder 4"/>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Tree>
    <p:extLst>
      <p:ext uri="{BB962C8B-B14F-4D97-AF65-F5344CB8AC3E}">
        <p14:creationId xmlns:p14="http://schemas.microsoft.com/office/powerpoint/2010/main" val="15227440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4000" dirty="0"/>
              <a:t>黑体辐射的</a:t>
            </a:r>
            <a:r>
              <a:rPr lang="zh-CN" altLang="en-US" sz="4000" dirty="0">
                <a:solidFill>
                  <a:srgbClr val="FF0000"/>
                </a:solidFill>
              </a:rPr>
              <a:t>理论</a:t>
            </a:r>
            <a:r>
              <a:rPr lang="zh-CN" altLang="en-US" sz="4000" dirty="0"/>
              <a:t>与</a:t>
            </a:r>
            <a:r>
              <a:rPr lang="zh-CN" altLang="en-US" sz="4000" dirty="0">
                <a:solidFill>
                  <a:srgbClr val="FF0000"/>
                </a:solidFill>
              </a:rPr>
              <a:t>实验</a:t>
            </a:r>
            <a:r>
              <a:rPr lang="zh-CN" altLang="en-US" sz="4000" dirty="0"/>
              <a:t>结果的比较</a:t>
            </a:r>
          </a:p>
        </p:txBody>
      </p:sp>
      <p:sp>
        <p:nvSpPr>
          <p:cNvPr id="3" name="内容占位符 2"/>
          <p:cNvSpPr>
            <a:spLocks noGrp="1"/>
          </p:cNvSpPr>
          <p:nvPr>
            <p:ph idx="1"/>
          </p:nvPr>
        </p:nvSpPr>
        <p:spPr>
          <a:xfrm>
            <a:off x="457200" y="1321905"/>
            <a:ext cx="8381999" cy="735496"/>
          </a:xfrm>
        </p:spPr>
        <p:txBody>
          <a:bodyPr/>
          <a:lstStyle/>
          <a:p>
            <a:r>
              <a:rPr lang="zh-CN" altLang="en-US" sz="3200" dirty="0"/>
              <a:t>从波长</a:t>
            </a:r>
            <a:r>
              <a:rPr lang="zh-CN" altLang="en-US" sz="3200" dirty="0">
                <a:sym typeface="Symbol" panose="05050102010706020507" pitchFamily="18" charset="2"/>
              </a:rPr>
              <a:t>空间转到频率空间：</a:t>
            </a:r>
            <a:r>
              <a:rPr lang="zh-CN" altLang="en-US" sz="3200" i="1" dirty="0">
                <a:sym typeface="Symbol" panose="05050102010706020507" pitchFamily="18" charset="2"/>
              </a:rPr>
              <a:t> </a:t>
            </a:r>
            <a:r>
              <a:rPr lang="en-US" altLang="zh-CN" sz="3200" dirty="0">
                <a:sym typeface="Symbol" panose="05050102010706020507" pitchFamily="18" charset="2"/>
              </a:rPr>
              <a:t>= </a:t>
            </a:r>
            <a:r>
              <a:rPr lang="en-US" altLang="zh-CN" sz="3200" i="1" dirty="0">
                <a:sym typeface="Symbol" panose="05050102010706020507" pitchFamily="18" charset="2"/>
              </a:rPr>
              <a:t>c </a:t>
            </a:r>
            <a:r>
              <a:rPr lang="en-US" altLang="zh-CN" sz="3200" dirty="0">
                <a:sym typeface="Symbol" panose="05050102010706020507" pitchFamily="18" charset="2"/>
              </a:rPr>
              <a:t>/ </a:t>
            </a:r>
            <a:r>
              <a:rPr lang="zh-CN" altLang="en-US" sz="3200" i="1" dirty="0">
                <a:sym typeface="Symbol" panose="05050102010706020507" pitchFamily="18" charset="2"/>
              </a:rPr>
              <a:t></a:t>
            </a:r>
            <a:endParaRPr lang="en-US" altLang="zh-CN" sz="3200" i="1" dirty="0">
              <a:sym typeface="Symbol" panose="05050102010706020507" pitchFamily="18" charset="2"/>
            </a:endParaRPr>
          </a:p>
          <a:p>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pPr>
                <a:defRPr/>
              </a:pPr>
              <a:t>16</a:t>
            </a:fld>
            <a:endParaRPr lang="en-US" altLang="zh-CN" dirty="0"/>
          </a:p>
        </p:txBody>
      </p:sp>
      <p:sp>
        <p:nvSpPr>
          <p:cNvPr id="8" name="内容占位符 2"/>
          <p:cNvSpPr txBox="1">
            <a:spLocks/>
          </p:cNvSpPr>
          <p:nvPr/>
        </p:nvSpPr>
        <p:spPr bwMode="auto">
          <a:xfrm>
            <a:off x="4267200" y="2057400"/>
            <a:ext cx="4724400" cy="4571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rgbClr val="FF3399"/>
              </a:buClr>
              <a:buFont typeface="Wingdings 2" panose="05020102010507070707" pitchFamily="18" charset="2"/>
              <a:buChar char="è"/>
              <a:defRPr sz="3600" b="1">
                <a:solidFill>
                  <a:srgbClr val="000066"/>
                </a:solidFill>
                <a:latin typeface="华文楷体" panose="02010600040101010101" pitchFamily="2" charset="-122"/>
                <a:ea typeface="华文楷体" panose="02010600040101010101" pitchFamily="2" charset="-122"/>
                <a:cs typeface="+mn-cs"/>
              </a:defRPr>
            </a:lvl1pPr>
            <a:lvl2pPr marL="742950" indent="-285750" algn="l" rtl="0" eaLnBrk="0" fontAlgn="base" hangingPunct="0">
              <a:spcBef>
                <a:spcPct val="20000"/>
              </a:spcBef>
              <a:spcAft>
                <a:spcPct val="0"/>
              </a:spcAft>
              <a:buClr>
                <a:srgbClr val="FF3399"/>
              </a:buClr>
              <a:buFont typeface="Wingdings 2" panose="05020102010507070707" pitchFamily="18" charset="2"/>
              <a:buChar char="è"/>
              <a:defRPr sz="2800" b="1">
                <a:solidFill>
                  <a:srgbClr val="000099"/>
                </a:solidFill>
                <a:latin typeface="华文楷体" panose="02010600040101010101" pitchFamily="2" charset="-122"/>
                <a:ea typeface="华文楷体" panose="02010600040101010101" pitchFamily="2" charset="-122"/>
              </a:defRPr>
            </a:lvl2pPr>
            <a:lvl3pPr marL="1143000" indent="-228600" algn="l" rtl="0" eaLnBrk="0" fontAlgn="base" hangingPunct="0">
              <a:spcBef>
                <a:spcPct val="20000"/>
              </a:spcBef>
              <a:spcAft>
                <a:spcPct val="0"/>
              </a:spcAft>
              <a:buClr>
                <a:srgbClr val="FF3399"/>
              </a:buClr>
              <a:buFont typeface="Wingdings 2" panose="05020102010507070707" pitchFamily="18" charset="2"/>
              <a:buChar char="è"/>
              <a:defRPr sz="2400" b="1">
                <a:solidFill>
                  <a:schemeClr val="accent1"/>
                </a:solidFill>
                <a:latin typeface="华文楷体" panose="02010600040101010101" pitchFamily="2" charset="-122"/>
                <a:ea typeface="华文楷体" panose="02010600040101010101" pitchFamily="2" charset="-122"/>
              </a:defRPr>
            </a:lvl3pPr>
            <a:lvl4pPr marL="1600200" indent="-228600" algn="l" rtl="0" eaLnBrk="0" fontAlgn="base" hangingPunct="0">
              <a:spcBef>
                <a:spcPct val="20000"/>
              </a:spcBef>
              <a:spcAft>
                <a:spcPct val="0"/>
              </a:spcAft>
              <a:buClr>
                <a:srgbClr val="FF3399"/>
              </a:buClr>
              <a:buFont typeface="Wingdings 2" panose="05020102010507070707" pitchFamily="18" charset="2"/>
              <a:buChar char="è"/>
              <a:defRPr sz="2000" b="1">
                <a:solidFill>
                  <a:srgbClr val="000066"/>
                </a:solidFill>
                <a:latin typeface="华文楷体" panose="02010600040101010101" pitchFamily="2" charset="-122"/>
                <a:ea typeface="华文楷体" panose="02010600040101010101" pitchFamily="2" charset="-122"/>
              </a:defRPr>
            </a:lvl4pPr>
            <a:lvl5pPr marL="2057400" indent="-228600" algn="l" rtl="0" eaLnBrk="0" fontAlgn="base" hangingPunct="0">
              <a:spcBef>
                <a:spcPct val="20000"/>
              </a:spcBef>
              <a:spcAft>
                <a:spcPct val="0"/>
              </a:spcAft>
              <a:buClr>
                <a:srgbClr val="FF3399"/>
              </a:buClr>
              <a:buFont typeface="Wingdings 2" panose="05020102010507070707" pitchFamily="18" charset="2"/>
              <a:buChar char="è"/>
              <a:defRPr sz="2000" b="1">
                <a:solidFill>
                  <a:srgbClr val="000066"/>
                </a:solidFill>
                <a:latin typeface="华文楷体" panose="02010600040101010101" pitchFamily="2" charset="-122"/>
                <a:ea typeface="华文楷体" panose="02010600040101010101" pitchFamily="2" charset="-122"/>
              </a:defRPr>
            </a:lvl5pPr>
            <a:lvl6pPr marL="2514600" indent="-228600" algn="l" rtl="0" fontAlgn="base">
              <a:spcBef>
                <a:spcPct val="20000"/>
              </a:spcBef>
              <a:spcAft>
                <a:spcPct val="0"/>
              </a:spcAft>
              <a:buClr>
                <a:srgbClr val="FF3399"/>
              </a:buClr>
              <a:buFont typeface="Wingdings 2" pitchFamily="18" charset="2"/>
              <a:buChar char="è"/>
              <a:defRPr sz="2800" b="1">
                <a:solidFill>
                  <a:srgbClr val="000066"/>
                </a:solidFill>
                <a:latin typeface="+mn-lt"/>
                <a:ea typeface="+mn-ea"/>
              </a:defRPr>
            </a:lvl6pPr>
            <a:lvl7pPr marL="2971800" indent="-228600" algn="l" rtl="0" fontAlgn="base">
              <a:spcBef>
                <a:spcPct val="20000"/>
              </a:spcBef>
              <a:spcAft>
                <a:spcPct val="0"/>
              </a:spcAft>
              <a:buClr>
                <a:srgbClr val="FF3399"/>
              </a:buClr>
              <a:buFont typeface="Wingdings 2" pitchFamily="18" charset="2"/>
              <a:buChar char="è"/>
              <a:defRPr sz="2800" b="1">
                <a:solidFill>
                  <a:srgbClr val="000066"/>
                </a:solidFill>
                <a:latin typeface="+mn-lt"/>
                <a:ea typeface="+mn-ea"/>
              </a:defRPr>
            </a:lvl7pPr>
            <a:lvl8pPr marL="3429000" indent="-228600" algn="l" rtl="0" fontAlgn="base">
              <a:spcBef>
                <a:spcPct val="20000"/>
              </a:spcBef>
              <a:spcAft>
                <a:spcPct val="0"/>
              </a:spcAft>
              <a:buClr>
                <a:srgbClr val="FF3399"/>
              </a:buClr>
              <a:buFont typeface="Wingdings 2" pitchFamily="18" charset="2"/>
              <a:buChar char="è"/>
              <a:defRPr sz="2800" b="1">
                <a:solidFill>
                  <a:srgbClr val="000066"/>
                </a:solidFill>
                <a:latin typeface="+mn-lt"/>
                <a:ea typeface="+mn-ea"/>
              </a:defRPr>
            </a:lvl8pPr>
            <a:lvl9pPr marL="3886200" indent="-228600" algn="l" rtl="0" fontAlgn="base">
              <a:spcBef>
                <a:spcPct val="20000"/>
              </a:spcBef>
              <a:spcAft>
                <a:spcPct val="0"/>
              </a:spcAft>
              <a:buClr>
                <a:srgbClr val="FF3399"/>
              </a:buClr>
              <a:buFont typeface="Wingdings 2" pitchFamily="18" charset="2"/>
              <a:buChar char="è"/>
              <a:defRPr sz="2800" b="1">
                <a:solidFill>
                  <a:srgbClr val="000066"/>
                </a:solidFill>
                <a:latin typeface="+mn-lt"/>
                <a:ea typeface="+mn-ea"/>
              </a:defRPr>
            </a:lvl9pPr>
          </a:lstStyle>
          <a:p>
            <a:r>
              <a:rPr kumimoji="0" lang="zh-CN" altLang="en-US" sz="2800" kern="0" dirty="0"/>
              <a:t>维恩公式在</a:t>
            </a:r>
            <a:r>
              <a:rPr kumimoji="0" lang="zh-CN" altLang="en-US" sz="2800" kern="0" dirty="0">
                <a:solidFill>
                  <a:srgbClr val="FF0000"/>
                </a:solidFill>
              </a:rPr>
              <a:t>低频段</a:t>
            </a:r>
            <a:r>
              <a:rPr kumimoji="0" lang="zh-CN" altLang="en-US" sz="2800" kern="0" dirty="0"/>
              <a:t>，</a:t>
            </a:r>
            <a:r>
              <a:rPr kumimoji="0" lang="zh-CN" altLang="en-US" sz="2800" kern="0" dirty="0">
                <a:solidFill>
                  <a:srgbClr val="FF0000"/>
                </a:solidFill>
              </a:rPr>
              <a:t>偏离</a:t>
            </a:r>
            <a:r>
              <a:rPr kumimoji="0" lang="zh-CN" altLang="en-US" sz="2800" kern="0" dirty="0"/>
              <a:t>实验曲线</a:t>
            </a:r>
            <a:endParaRPr kumimoji="0" lang="en-US" altLang="zh-CN" kern="0" dirty="0"/>
          </a:p>
          <a:p>
            <a:r>
              <a:rPr kumimoji="0" lang="zh-CN" altLang="en-US" sz="2800" kern="0" dirty="0"/>
              <a:t>瑞利</a:t>
            </a:r>
            <a:r>
              <a:rPr kumimoji="0" lang="en-US" altLang="zh-CN" sz="2800" kern="0" dirty="0"/>
              <a:t>—</a:t>
            </a:r>
            <a:r>
              <a:rPr kumimoji="0" lang="zh-CN" altLang="en-US" sz="2800" kern="0" dirty="0"/>
              <a:t>金斯公式在</a:t>
            </a:r>
            <a:r>
              <a:rPr kumimoji="0" lang="zh-CN" altLang="en-US" sz="2800" kern="0" dirty="0">
                <a:solidFill>
                  <a:srgbClr val="FF0000"/>
                </a:solidFill>
              </a:rPr>
              <a:t>高频段</a:t>
            </a:r>
            <a:r>
              <a:rPr kumimoji="0" lang="zh-CN" altLang="en-US" sz="2800" kern="0" dirty="0"/>
              <a:t> </a:t>
            </a:r>
            <a:r>
              <a:rPr kumimoji="0" lang="en-US" altLang="zh-CN" sz="2800" kern="0" dirty="0"/>
              <a:t>(</a:t>
            </a:r>
            <a:r>
              <a:rPr kumimoji="0" lang="zh-CN" altLang="en-US" sz="2800" kern="0" dirty="0"/>
              <a:t>紫外区</a:t>
            </a:r>
            <a:r>
              <a:rPr kumimoji="0" lang="en-US" altLang="zh-CN" sz="2800" kern="0" dirty="0"/>
              <a:t>)</a:t>
            </a:r>
            <a:r>
              <a:rPr kumimoji="0" lang="zh-CN" altLang="en-US" sz="2800" kern="0" dirty="0"/>
              <a:t>与实验明显</a:t>
            </a:r>
            <a:r>
              <a:rPr kumimoji="0" lang="zh-CN" altLang="en-US" sz="2800" kern="0" dirty="0">
                <a:solidFill>
                  <a:srgbClr val="FF0000"/>
                </a:solidFill>
              </a:rPr>
              <a:t>不符</a:t>
            </a:r>
            <a:r>
              <a:rPr kumimoji="0" lang="zh-CN" altLang="en-US" sz="2800" kern="0" dirty="0"/>
              <a:t>，短波极限为无限大</a:t>
            </a:r>
            <a:r>
              <a:rPr kumimoji="0" lang="en-US" altLang="zh-CN" sz="2800" kern="0" dirty="0"/>
              <a:t>—</a:t>
            </a:r>
            <a:r>
              <a:rPr kumimoji="0" lang="en-US" altLang="zh-CN" sz="2800" kern="0" dirty="0">
                <a:solidFill>
                  <a:srgbClr val="FF0000"/>
                </a:solidFill>
              </a:rPr>
              <a:t>ultraviolet catastrophe “</a:t>
            </a:r>
            <a:r>
              <a:rPr kumimoji="0" lang="zh-CN" altLang="en-US" sz="2800" kern="0" dirty="0">
                <a:solidFill>
                  <a:srgbClr val="FF0000"/>
                </a:solidFill>
              </a:rPr>
              <a:t>紫外灾难”！</a:t>
            </a:r>
          </a:p>
          <a:p>
            <a:r>
              <a:rPr kumimoji="0" lang="zh-CN" altLang="en-US" sz="2800" kern="0" dirty="0">
                <a:solidFill>
                  <a:srgbClr val="0000FF"/>
                </a:solidFill>
              </a:rPr>
              <a:t>“ 物理学晴朗天空中的一朵乌云</a:t>
            </a:r>
            <a:r>
              <a:rPr kumimoji="0" lang="en-US" altLang="zh-CN" sz="2800" kern="0" dirty="0">
                <a:solidFill>
                  <a:srgbClr val="0000FF"/>
                </a:solidFill>
              </a:rPr>
              <a:t>!”</a:t>
            </a:r>
          </a:p>
          <a:p>
            <a:endParaRPr kumimoji="0" lang="en-US" altLang="zh-CN" sz="2800" kern="0" dirty="0">
              <a:sym typeface="Symbol" panose="05050102010706020507" pitchFamily="18" charset="2"/>
            </a:endParaRPr>
          </a:p>
        </p:txBody>
      </p:sp>
      <p:sp>
        <p:nvSpPr>
          <p:cNvPr id="5" name="Footer Placeholder 4"/>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pic>
        <p:nvPicPr>
          <p:cNvPr id="6" name="图片 5">
            <a:extLst>
              <a:ext uri="{FF2B5EF4-FFF2-40B4-BE49-F238E27FC236}">
                <a16:creationId xmlns:a16="http://schemas.microsoft.com/office/drawing/2014/main" id="{3E43C686-440F-CE24-18D5-EC1B39711737}"/>
              </a:ext>
            </a:extLst>
          </p:cNvPr>
          <p:cNvPicPr>
            <a:picLocks noChangeAspect="1"/>
          </p:cNvPicPr>
          <p:nvPr/>
        </p:nvPicPr>
        <p:blipFill>
          <a:blip r:embed="rId2"/>
          <a:stretch>
            <a:fillRect/>
          </a:stretch>
        </p:blipFill>
        <p:spPr>
          <a:xfrm>
            <a:off x="150019" y="2421363"/>
            <a:ext cx="4106295" cy="3533124"/>
          </a:xfrm>
          <a:prstGeom prst="rect">
            <a:avLst/>
          </a:prstGeom>
        </p:spPr>
      </p:pic>
    </p:spTree>
    <p:extLst>
      <p:ext uri="{BB962C8B-B14F-4D97-AF65-F5344CB8AC3E}">
        <p14:creationId xmlns:p14="http://schemas.microsoft.com/office/powerpoint/2010/main" val="11964085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E3BAC4F7-8877-4A8A-A428-06935D1FE728}" type="slidenum">
              <a:rPr lang="zh-CN" altLang="en-US" smtClean="0"/>
              <a:pPr>
                <a:defRPr/>
              </a:pPr>
              <a:t>17</a:t>
            </a:fld>
            <a:endParaRPr lang="en-US" altLang="zh-CN" dirty="0"/>
          </a:p>
        </p:txBody>
      </p:sp>
      <p:sp>
        <p:nvSpPr>
          <p:cNvPr id="6" name="Title 5"/>
          <p:cNvSpPr>
            <a:spLocks noGrp="1"/>
          </p:cNvSpPr>
          <p:nvPr>
            <p:ph type="title"/>
          </p:nvPr>
        </p:nvSpPr>
        <p:spPr/>
        <p:txBody>
          <a:bodyPr>
            <a:noAutofit/>
          </a:bodyPr>
          <a:lstStyle/>
          <a:p>
            <a:r>
              <a:rPr lang="zh-CN" altLang="en-US" sz="3200" dirty="0">
                <a:solidFill>
                  <a:srgbClr val="0000FF"/>
                </a:solidFill>
                <a:latin typeface="+mn-ea"/>
              </a:rPr>
              <a:t>上节回顾</a:t>
            </a:r>
            <a:endParaRPr lang="en-US" sz="3200" dirty="0"/>
          </a:p>
        </p:txBody>
      </p:sp>
      <p:sp>
        <p:nvSpPr>
          <p:cNvPr id="3" name="页脚占位符 2">
            <a:extLst>
              <a:ext uri="{FF2B5EF4-FFF2-40B4-BE49-F238E27FC236}">
                <a16:creationId xmlns:a16="http://schemas.microsoft.com/office/drawing/2014/main" id="{7F0C223A-35FD-5741-A2DD-C02556798FA2}"/>
              </a:ext>
            </a:extLst>
          </p:cNvPr>
          <p:cNvSpPr>
            <a:spLocks noGrp="1"/>
          </p:cNvSpPr>
          <p:nvPr>
            <p:ph type="ftr" sz="quarter" idx="11"/>
          </p:nvPr>
        </p:nvSpPr>
        <p:spPr/>
        <p:txBody>
          <a:bodyPr/>
          <a:lstStyle/>
          <a:p>
            <a:r>
              <a:rPr lang="zh-CN" altLang="en-US" dirty="0"/>
              <a:t>原子物理</a:t>
            </a:r>
            <a:r>
              <a:rPr lang="en-US" altLang="zh-CN" dirty="0"/>
              <a:t>2024</a:t>
            </a:r>
            <a:r>
              <a:rPr lang="zh-CN" altLang="en-US" dirty="0"/>
              <a:t>年春</a:t>
            </a:r>
            <a:endParaRPr lang="en-US" dirty="0"/>
          </a:p>
        </p:txBody>
      </p:sp>
      <p:sp>
        <p:nvSpPr>
          <p:cNvPr id="8" name="内容占位符 2">
            <a:extLst>
              <a:ext uri="{FF2B5EF4-FFF2-40B4-BE49-F238E27FC236}">
                <a16:creationId xmlns:a16="http://schemas.microsoft.com/office/drawing/2014/main" id="{3BAB68F4-0074-5D4A-82A1-203018A4043A}"/>
              </a:ext>
            </a:extLst>
          </p:cNvPr>
          <p:cNvSpPr>
            <a:spLocks noGrp="1"/>
          </p:cNvSpPr>
          <p:nvPr>
            <p:ph idx="1"/>
          </p:nvPr>
        </p:nvSpPr>
        <p:spPr>
          <a:xfrm>
            <a:off x="685800" y="1295400"/>
            <a:ext cx="7620000" cy="4724400"/>
          </a:xfrm>
        </p:spPr>
        <p:txBody>
          <a:bodyPr>
            <a:normAutofit/>
          </a:bodyPr>
          <a:lstStyle/>
          <a:p>
            <a:pPr>
              <a:lnSpc>
                <a:spcPct val="110000"/>
              </a:lnSpc>
            </a:pPr>
            <a:r>
              <a:rPr lang="zh-CN" altLang="en-US" sz="2400" dirty="0"/>
              <a:t>卢瑟福散射公式的实验检验</a:t>
            </a:r>
            <a:endParaRPr lang="en-US" altLang="zh-CN" sz="2400" dirty="0"/>
          </a:p>
          <a:p>
            <a:pPr>
              <a:lnSpc>
                <a:spcPct val="110000"/>
              </a:lnSpc>
            </a:pPr>
            <a:r>
              <a:rPr lang="zh-CN" altLang="en-US" sz="2400" dirty="0"/>
              <a:t>卢瑟福散射的应用（卢瑟福背散射仪）</a:t>
            </a:r>
            <a:endParaRPr lang="en-US" altLang="zh-CN" sz="2400" dirty="0"/>
          </a:p>
          <a:p>
            <a:pPr>
              <a:lnSpc>
                <a:spcPct val="110000"/>
              </a:lnSpc>
            </a:pPr>
            <a:r>
              <a:rPr lang="zh-CN" altLang="en-US" sz="2400" dirty="0"/>
              <a:t>行星模型的历史意义及局限性（稳定性、同一性、再生性和线状光谱）</a:t>
            </a:r>
            <a:endParaRPr lang="en-US" altLang="zh-CN" sz="2400" dirty="0"/>
          </a:p>
          <a:p>
            <a:pPr>
              <a:lnSpc>
                <a:spcPct val="110000"/>
              </a:lnSpc>
            </a:pPr>
            <a:r>
              <a:rPr lang="zh-CN" altLang="en-US" sz="2400" dirty="0"/>
              <a:t>热辐射的物理含义及一些基本定义（辐射本领、吸收本领、基尔霍夫定律、黑体）</a:t>
            </a:r>
            <a:endParaRPr lang="en-US" altLang="zh-CN" sz="2400" dirty="0"/>
          </a:p>
          <a:p>
            <a:pPr>
              <a:lnSpc>
                <a:spcPct val="110000"/>
              </a:lnSpc>
            </a:pPr>
            <a:r>
              <a:rPr lang="en-US" altLang="zh-CN" sz="2400" dirty="0"/>
              <a:t>Stefan-Boltzmann</a:t>
            </a:r>
            <a:r>
              <a:rPr lang="zh-CN" altLang="en-US" sz="2400" dirty="0"/>
              <a:t>定律和维恩位移定律</a:t>
            </a:r>
            <a:endParaRPr lang="en-US" altLang="zh-CN" sz="2400" dirty="0"/>
          </a:p>
          <a:p>
            <a:pPr>
              <a:lnSpc>
                <a:spcPct val="110000"/>
              </a:lnSpc>
            </a:pPr>
            <a:r>
              <a:rPr lang="zh-CN" altLang="en-US" sz="2400" dirty="0"/>
              <a:t>普朗克黑体辐射公式</a:t>
            </a:r>
          </a:p>
        </p:txBody>
      </p:sp>
      <p:graphicFrame>
        <p:nvGraphicFramePr>
          <p:cNvPr id="4" name="Object 8">
            <a:extLst>
              <a:ext uri="{FF2B5EF4-FFF2-40B4-BE49-F238E27FC236}">
                <a16:creationId xmlns:a16="http://schemas.microsoft.com/office/drawing/2014/main" id="{A16408C6-D560-21B4-6CFC-97DB35D3C54B}"/>
              </a:ext>
            </a:extLst>
          </p:cNvPr>
          <p:cNvGraphicFramePr>
            <a:graphicFrameLocks noChangeAspect="1"/>
          </p:cNvGraphicFramePr>
          <p:nvPr>
            <p:extLst>
              <p:ext uri="{D42A27DB-BD31-4B8C-83A1-F6EECF244321}">
                <p14:modId xmlns:p14="http://schemas.microsoft.com/office/powerpoint/2010/main" val="167982003"/>
              </p:ext>
            </p:extLst>
          </p:nvPr>
        </p:nvGraphicFramePr>
        <p:xfrm>
          <a:off x="5105400" y="815082"/>
          <a:ext cx="3352800" cy="1231008"/>
        </p:xfrm>
        <a:graphic>
          <a:graphicData uri="http://schemas.openxmlformats.org/presentationml/2006/ole">
            <mc:AlternateContent xmlns:mc="http://schemas.openxmlformats.org/markup-compatibility/2006">
              <mc:Choice xmlns:v="urn:schemas-microsoft-com:vml" Requires="v">
                <p:oleObj name="公式" r:id="rId2" imgW="2006600" imgH="736600" progId="Equation.3">
                  <p:embed/>
                </p:oleObj>
              </mc:Choice>
              <mc:Fallback>
                <p:oleObj name="公式" r:id="rId2" imgW="2006600" imgH="736600" progId="Equation.3">
                  <p:embed/>
                  <p:pic>
                    <p:nvPicPr>
                      <p:cNvPr id="101381" name="Object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815082"/>
                        <a:ext cx="3352800" cy="1231008"/>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8455157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4" descr="http://www.afeu.cn:8083/zysp/7/dxwl/data/WJ/course/19-1.files/image0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3829" y="4408689"/>
            <a:ext cx="3790171" cy="1915911"/>
          </a:xfrm>
          <a:prstGeom prst="rect">
            <a:avLst/>
          </a:prstGeom>
          <a:noFill/>
          <a:extLst>
            <a:ext uri="{909E8E84-426E-40DD-AFC4-6F175D3DCCD1}">
              <a14:hiddenFill xmlns:a14="http://schemas.microsoft.com/office/drawing/2010/main">
                <a:solidFill>
                  <a:srgbClr val="FFFFFF"/>
                </a:solidFill>
              </a14:hiddenFill>
            </a:ext>
          </a:extLst>
        </p:spPr>
      </p:pic>
      <p:sp>
        <p:nvSpPr>
          <p:cNvPr id="2" name="标题 1"/>
          <p:cNvSpPr>
            <a:spLocks noGrp="1"/>
          </p:cNvSpPr>
          <p:nvPr>
            <p:ph type="title"/>
          </p:nvPr>
        </p:nvSpPr>
        <p:spPr/>
        <p:txBody>
          <a:bodyPr/>
          <a:lstStyle/>
          <a:p>
            <a:r>
              <a:rPr lang="zh-CN" altLang="en-US" dirty="0"/>
              <a:t>普朗克黑体辐射公式</a:t>
            </a:r>
          </a:p>
        </p:txBody>
      </p:sp>
      <p:sp>
        <p:nvSpPr>
          <p:cNvPr id="3" name="内容占位符 2"/>
          <p:cNvSpPr>
            <a:spLocks noGrp="1"/>
          </p:cNvSpPr>
          <p:nvPr>
            <p:ph idx="1"/>
          </p:nvPr>
        </p:nvSpPr>
        <p:spPr>
          <a:xfrm>
            <a:off x="457201" y="1321904"/>
            <a:ext cx="6324600" cy="2965633"/>
          </a:xfrm>
        </p:spPr>
        <p:txBody>
          <a:bodyPr>
            <a:normAutofit lnSpcReduction="10000"/>
          </a:bodyPr>
          <a:lstStyle/>
          <a:p>
            <a:r>
              <a:rPr lang="zh-CN" altLang="en-US" sz="3200" dirty="0"/>
              <a:t> </a:t>
            </a:r>
            <a:r>
              <a:rPr lang="en-US" altLang="zh-CN" sz="3200" dirty="0"/>
              <a:t>1900.10.7</a:t>
            </a:r>
            <a:r>
              <a:rPr lang="zh-CN" altLang="en-US" sz="3200" dirty="0"/>
              <a:t>实验物理学家鲁本斯（</a:t>
            </a:r>
            <a:r>
              <a:rPr lang="en-US" altLang="zh-CN" sz="3200" dirty="0"/>
              <a:t>Rubens</a:t>
            </a:r>
            <a:r>
              <a:rPr lang="zh-CN" altLang="en-US" sz="3200" dirty="0"/>
              <a:t>）给普朗克带来了热辐射理论与实验比较的信息。当晚普朗克就用内插法搞出了一个公式，使得在短波和长波波段的分布曲线分别与</a:t>
            </a:r>
            <a:r>
              <a:rPr lang="en-US" altLang="zh-CN" sz="3200" dirty="0"/>
              <a:t>Wein</a:t>
            </a:r>
            <a:r>
              <a:rPr lang="zh-CN" altLang="en-US" sz="3200" dirty="0"/>
              <a:t>公式和</a:t>
            </a:r>
            <a:r>
              <a:rPr lang="en-US" altLang="zh-CN" sz="3200" dirty="0"/>
              <a:t>Rayleigh—Jeans</a:t>
            </a:r>
            <a:r>
              <a:rPr lang="zh-CN" altLang="en-US" sz="3200" dirty="0"/>
              <a:t>公式一致：</a:t>
            </a:r>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pPr>
                <a:defRPr/>
              </a:pPr>
              <a:t>18</a:t>
            </a:fld>
            <a:endParaRPr lang="en-US" altLang="zh-CN" dirty="0"/>
          </a:p>
        </p:txBody>
      </p:sp>
      <p:graphicFrame>
        <p:nvGraphicFramePr>
          <p:cNvPr id="5" name="Object 2"/>
          <p:cNvGraphicFramePr>
            <a:graphicFrameLocks noChangeAspect="1"/>
          </p:cNvGraphicFramePr>
          <p:nvPr>
            <p:extLst>
              <p:ext uri="{D42A27DB-BD31-4B8C-83A1-F6EECF244321}">
                <p14:modId xmlns:p14="http://schemas.microsoft.com/office/powerpoint/2010/main" val="1144342317"/>
              </p:ext>
            </p:extLst>
          </p:nvPr>
        </p:nvGraphicFramePr>
        <p:xfrm>
          <a:off x="1629944" y="4171418"/>
          <a:ext cx="3048000" cy="894845"/>
        </p:xfrm>
        <a:graphic>
          <a:graphicData uri="http://schemas.openxmlformats.org/presentationml/2006/ole">
            <mc:AlternateContent xmlns:mc="http://schemas.openxmlformats.org/markup-compatibility/2006">
              <mc:Choice xmlns:v="urn:schemas-microsoft-com:vml" Requires="v">
                <p:oleObj name="公式" r:id="rId3" imgW="1600200" imgH="469900" progId="Equation.3">
                  <p:embed/>
                </p:oleObj>
              </mc:Choice>
              <mc:Fallback>
                <p:oleObj name="公式" r:id="rId3" imgW="1600200" imgH="4699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9944" y="4171418"/>
                        <a:ext cx="3048000" cy="894845"/>
                      </a:xfrm>
                      <a:prstGeom prst="rect">
                        <a:avLst/>
                      </a:prstGeom>
                      <a:noFill/>
                      <a:ln>
                        <a:noFill/>
                      </a:ln>
                    </p:spPr>
                  </p:pic>
                </p:oleObj>
              </mc:Fallback>
            </mc:AlternateContent>
          </a:graphicData>
        </a:graphic>
      </p:graphicFrame>
      <p:sp>
        <p:nvSpPr>
          <p:cNvPr id="6" name="Rectangle 18"/>
          <p:cNvSpPr>
            <a:spLocks noChangeArrowheads="1"/>
          </p:cNvSpPr>
          <p:nvPr/>
        </p:nvSpPr>
        <p:spPr bwMode="auto">
          <a:xfrm>
            <a:off x="990600" y="5257800"/>
            <a:ext cx="3581400" cy="946150"/>
          </a:xfrm>
          <a:prstGeom prst="rect">
            <a:avLst/>
          </a:prstGeom>
          <a:noFill/>
          <a:ln>
            <a:solidFill>
              <a:srgbClr val="0000FF"/>
            </a:solidFill>
            <a:headEnd/>
            <a:tailEnd/>
          </a:ln>
        </p:spPr>
        <p:style>
          <a:lnRef idx="0">
            <a:schemeClr val="accent3"/>
          </a:lnRef>
          <a:fillRef idx="3">
            <a:schemeClr val="accent3"/>
          </a:fillRef>
          <a:effectRef idx="3">
            <a:schemeClr val="accent3"/>
          </a:effectRef>
          <a:fontRef idx="minor">
            <a:schemeClr val="lt1"/>
          </a:fontRef>
        </p:style>
        <p:txBody>
          <a:bodyPr wrap="square">
            <a:spAutoFit/>
          </a:bodyPr>
          <a:lstStyle/>
          <a:p>
            <a:pPr algn="just" fontAlgn="auto">
              <a:spcBef>
                <a:spcPct val="50000"/>
              </a:spcBef>
              <a:spcAft>
                <a:spcPts val="0"/>
              </a:spcAft>
              <a:defRPr/>
            </a:pPr>
            <a:r>
              <a:rPr kumimoji="1" lang="zh-CN" altLang="en-US" sz="2800" b="1" dirty="0">
                <a:solidFill>
                  <a:srgbClr val="FF0000"/>
                </a:solidFill>
                <a:latin typeface="华文楷体" panose="02010600040101010101" pitchFamily="2" charset="-122"/>
                <a:ea typeface="华文楷体" panose="02010600040101010101" pitchFamily="2" charset="-122"/>
              </a:rPr>
              <a:t>其结果在全波段都与实验惊人地符合！</a:t>
            </a:r>
          </a:p>
        </p:txBody>
      </p:sp>
      <p:sp>
        <p:nvSpPr>
          <p:cNvPr id="7" name="Rectangle 8"/>
          <p:cNvSpPr>
            <a:spLocks noChangeArrowheads="1"/>
          </p:cNvSpPr>
          <p:nvPr/>
        </p:nvSpPr>
        <p:spPr bwMode="auto">
          <a:xfrm>
            <a:off x="6477000" y="3122474"/>
            <a:ext cx="25527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anose="020B0604020202020204" pitchFamily="34" charset="0"/>
                <a:cs typeface="Arial" panose="020B0604020202020204" pitchFamily="34" charset="0"/>
              </a:defRPr>
            </a:lvl1pPr>
            <a:lvl2pPr marL="742950" indent="-285750">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r>
              <a:rPr lang="en-US" altLang="zh-CN" sz="1800" dirty="0">
                <a:solidFill>
                  <a:srgbClr val="0000FF"/>
                </a:solidFill>
                <a:latin typeface="华文楷体" panose="02010600040101010101" pitchFamily="2" charset="-122"/>
                <a:ea typeface="华文楷体" panose="02010600040101010101" pitchFamily="2" charset="-122"/>
              </a:rPr>
              <a:t>Max Karl Ernst Ludwig Planck, (1858―1947)</a:t>
            </a:r>
            <a:r>
              <a:rPr lang="zh-CN" altLang="en-US" sz="1800" dirty="0">
                <a:solidFill>
                  <a:srgbClr val="0000FF"/>
                </a:solidFill>
                <a:latin typeface="华文楷体" panose="02010600040101010101" pitchFamily="2" charset="-122"/>
                <a:ea typeface="华文楷体" panose="02010600040101010101" pitchFamily="2" charset="-122"/>
              </a:rPr>
              <a:t>德国物理学家，量子物理学的开创者和奠基人。获</a:t>
            </a:r>
            <a:r>
              <a:rPr lang="en-US" altLang="zh-CN" sz="1800" dirty="0">
                <a:solidFill>
                  <a:srgbClr val="FF0000"/>
                </a:solidFill>
                <a:latin typeface="华文楷体" panose="02010600040101010101" pitchFamily="2" charset="-122"/>
                <a:ea typeface="华文楷体" panose="02010600040101010101" pitchFamily="2" charset="-122"/>
              </a:rPr>
              <a:t>1918</a:t>
            </a:r>
            <a:r>
              <a:rPr lang="zh-CN" altLang="en-US" sz="1800" dirty="0">
                <a:solidFill>
                  <a:srgbClr val="FF0000"/>
                </a:solidFill>
                <a:latin typeface="华文楷体" panose="02010600040101010101" pitchFamily="2" charset="-122"/>
                <a:ea typeface="华文楷体" panose="02010600040101010101" pitchFamily="2" charset="-122"/>
              </a:rPr>
              <a:t>年</a:t>
            </a:r>
            <a:r>
              <a:rPr lang="en-US" altLang="zh-CN" sz="1800" dirty="0">
                <a:solidFill>
                  <a:srgbClr val="FF0000"/>
                </a:solidFill>
                <a:latin typeface="华文楷体" panose="02010600040101010101" pitchFamily="2" charset="-122"/>
                <a:ea typeface="华文楷体" panose="02010600040101010101" pitchFamily="2" charset="-122"/>
              </a:rPr>
              <a:t>Nobel Prize</a:t>
            </a:r>
            <a:endParaRPr lang="zh-CN" altLang="en-US" sz="1800" dirty="0">
              <a:solidFill>
                <a:srgbClr val="FF0000"/>
              </a:solidFill>
              <a:latin typeface="华文楷体" panose="02010600040101010101" pitchFamily="2" charset="-122"/>
              <a:ea typeface="华文楷体" panose="02010600040101010101" pitchFamily="2" charset="-122"/>
            </a:endParaRPr>
          </a:p>
        </p:txBody>
      </p:sp>
      <p:pic>
        <p:nvPicPr>
          <p:cNvPr id="8"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0402" y="1215291"/>
            <a:ext cx="1527175" cy="1895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ooter Placeholder 8"/>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Tree>
    <p:extLst>
      <p:ext uri="{BB962C8B-B14F-4D97-AF65-F5344CB8AC3E}">
        <p14:creationId xmlns:p14="http://schemas.microsoft.com/office/powerpoint/2010/main" val="11492810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CF08F2-9510-383E-3155-79E3D5EEBA8D}"/>
            </a:ext>
          </a:extLst>
        </p:cNvPr>
        <p:cNvGrpSpPr/>
        <p:nvPr/>
      </p:nvGrpSpPr>
      <p:grpSpPr>
        <a:xfrm>
          <a:off x="0" y="0"/>
          <a:ext cx="0" cy="0"/>
          <a:chOff x="0" y="0"/>
          <a:chExt cx="0" cy="0"/>
        </a:xfrm>
      </p:grpSpPr>
      <p:sp>
        <p:nvSpPr>
          <p:cNvPr id="5" name="标题 4">
            <a:extLst>
              <a:ext uri="{FF2B5EF4-FFF2-40B4-BE49-F238E27FC236}">
                <a16:creationId xmlns:a16="http://schemas.microsoft.com/office/drawing/2014/main" id="{59213AA4-2AE5-B71A-3B29-92E596E50891}"/>
              </a:ext>
            </a:extLst>
          </p:cNvPr>
          <p:cNvSpPr>
            <a:spLocks noGrp="1"/>
          </p:cNvSpPr>
          <p:nvPr>
            <p:ph type="title"/>
          </p:nvPr>
        </p:nvSpPr>
        <p:spPr/>
        <p:txBody>
          <a:bodyPr/>
          <a:lstStyle/>
          <a:p>
            <a:r>
              <a:rPr lang="zh-CN" altLang="en-US" dirty="0"/>
              <a:t>瑞利</a:t>
            </a:r>
            <a:r>
              <a:rPr lang="en-US" altLang="zh-CN" dirty="0"/>
              <a:t>-</a:t>
            </a:r>
            <a:r>
              <a:rPr lang="zh-CN" altLang="en-US" dirty="0"/>
              <a:t>金斯公式</a:t>
            </a:r>
            <a:r>
              <a:rPr lang="en-US" altLang="zh-CN" dirty="0"/>
              <a:t>Vs</a:t>
            </a:r>
            <a:r>
              <a:rPr lang="zh-CN" altLang="en-US" dirty="0"/>
              <a:t>普朗克公式</a:t>
            </a:r>
          </a:p>
        </p:txBody>
      </p:sp>
      <p:sp>
        <p:nvSpPr>
          <p:cNvPr id="4" name="灯片编号占位符 3">
            <a:extLst>
              <a:ext uri="{FF2B5EF4-FFF2-40B4-BE49-F238E27FC236}">
                <a16:creationId xmlns:a16="http://schemas.microsoft.com/office/drawing/2014/main" id="{A0524105-D07F-15BD-2E4E-417E7522720F}"/>
              </a:ext>
            </a:extLst>
          </p:cNvPr>
          <p:cNvSpPr>
            <a:spLocks noGrp="1"/>
          </p:cNvSpPr>
          <p:nvPr>
            <p:ph type="sldNum" sz="quarter" idx="12"/>
          </p:nvPr>
        </p:nvSpPr>
        <p:spPr/>
        <p:txBody>
          <a:bodyPr/>
          <a:lstStyle/>
          <a:p>
            <a:pPr>
              <a:defRPr/>
            </a:pPr>
            <a:fld id="{E3BAC4F7-8877-4A8A-A428-06935D1FE728}" type="slidenum">
              <a:rPr lang="zh-CN" altLang="en-US" smtClean="0"/>
              <a:pPr>
                <a:defRPr/>
              </a:pPr>
              <a:t>19</a:t>
            </a:fld>
            <a:endParaRPr lang="en-US" altLang="zh-CN" dirty="0"/>
          </a:p>
        </p:txBody>
      </p:sp>
      <p:sp>
        <p:nvSpPr>
          <p:cNvPr id="3" name="Footer Placeholder 2">
            <a:extLst>
              <a:ext uri="{FF2B5EF4-FFF2-40B4-BE49-F238E27FC236}">
                <a16:creationId xmlns:a16="http://schemas.microsoft.com/office/drawing/2014/main" id="{E4092FD5-8289-F5AA-C818-6ACF587C2554}"/>
              </a:ext>
            </a:extLst>
          </p:cNvPr>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
        <p:nvSpPr>
          <p:cNvPr id="7" name="内容占位符 2">
            <a:extLst>
              <a:ext uri="{FF2B5EF4-FFF2-40B4-BE49-F238E27FC236}">
                <a16:creationId xmlns:a16="http://schemas.microsoft.com/office/drawing/2014/main" id="{74247B22-C60F-726D-94B8-F7A36EB504CE}"/>
              </a:ext>
            </a:extLst>
          </p:cNvPr>
          <p:cNvSpPr txBox="1">
            <a:spLocks/>
          </p:cNvSpPr>
          <p:nvPr/>
        </p:nvSpPr>
        <p:spPr bwMode="auto">
          <a:xfrm>
            <a:off x="11151" y="1066800"/>
            <a:ext cx="6400800" cy="2415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rgbClr val="FF3399"/>
              </a:buClr>
              <a:buFont typeface="Wingdings 2" panose="05020102010507070707" pitchFamily="18" charset="2"/>
              <a:buChar char="è"/>
              <a:defRPr sz="3600" b="1">
                <a:solidFill>
                  <a:srgbClr val="000066"/>
                </a:solidFill>
                <a:latin typeface="华文楷体" panose="02010600040101010101" pitchFamily="2" charset="-122"/>
                <a:ea typeface="华文楷体" panose="02010600040101010101" pitchFamily="2" charset="-122"/>
                <a:cs typeface="+mn-cs"/>
              </a:defRPr>
            </a:lvl1pPr>
            <a:lvl2pPr marL="742950" indent="-285750" algn="l" rtl="0" eaLnBrk="0" fontAlgn="base" hangingPunct="0">
              <a:spcBef>
                <a:spcPct val="20000"/>
              </a:spcBef>
              <a:spcAft>
                <a:spcPct val="0"/>
              </a:spcAft>
              <a:buClr>
                <a:srgbClr val="FF3399"/>
              </a:buClr>
              <a:buFont typeface="Wingdings 2" panose="05020102010507070707" pitchFamily="18" charset="2"/>
              <a:buChar char="è"/>
              <a:defRPr sz="2800" b="1">
                <a:solidFill>
                  <a:srgbClr val="000099"/>
                </a:solidFill>
                <a:latin typeface="华文楷体" panose="02010600040101010101" pitchFamily="2" charset="-122"/>
                <a:ea typeface="华文楷体" panose="02010600040101010101" pitchFamily="2" charset="-122"/>
              </a:defRPr>
            </a:lvl2pPr>
            <a:lvl3pPr marL="1143000" indent="-228600" algn="l" rtl="0" eaLnBrk="0" fontAlgn="base" hangingPunct="0">
              <a:spcBef>
                <a:spcPct val="20000"/>
              </a:spcBef>
              <a:spcAft>
                <a:spcPct val="0"/>
              </a:spcAft>
              <a:buClr>
                <a:srgbClr val="FF3399"/>
              </a:buClr>
              <a:buFont typeface="Wingdings 2" panose="05020102010507070707" pitchFamily="18" charset="2"/>
              <a:buChar char="è"/>
              <a:defRPr sz="2400" b="1">
                <a:solidFill>
                  <a:schemeClr val="accent1"/>
                </a:solidFill>
                <a:latin typeface="华文楷体" panose="02010600040101010101" pitchFamily="2" charset="-122"/>
                <a:ea typeface="华文楷体" panose="02010600040101010101" pitchFamily="2" charset="-122"/>
              </a:defRPr>
            </a:lvl3pPr>
            <a:lvl4pPr marL="1600200" indent="-228600" algn="l" rtl="0" eaLnBrk="0" fontAlgn="base" hangingPunct="0">
              <a:spcBef>
                <a:spcPct val="20000"/>
              </a:spcBef>
              <a:spcAft>
                <a:spcPct val="0"/>
              </a:spcAft>
              <a:buClr>
                <a:srgbClr val="FF3399"/>
              </a:buClr>
              <a:buFont typeface="Wingdings 2" panose="05020102010507070707" pitchFamily="18" charset="2"/>
              <a:buChar char="è"/>
              <a:defRPr sz="2000" b="1">
                <a:solidFill>
                  <a:srgbClr val="000066"/>
                </a:solidFill>
                <a:latin typeface="华文楷体" panose="02010600040101010101" pitchFamily="2" charset="-122"/>
                <a:ea typeface="华文楷体" panose="02010600040101010101" pitchFamily="2" charset="-122"/>
              </a:defRPr>
            </a:lvl4pPr>
            <a:lvl5pPr marL="2057400" indent="-228600" algn="l" rtl="0" eaLnBrk="0" fontAlgn="base" hangingPunct="0">
              <a:spcBef>
                <a:spcPct val="20000"/>
              </a:spcBef>
              <a:spcAft>
                <a:spcPct val="0"/>
              </a:spcAft>
              <a:buClr>
                <a:srgbClr val="FF3399"/>
              </a:buClr>
              <a:buFont typeface="Wingdings 2" panose="05020102010507070707" pitchFamily="18" charset="2"/>
              <a:buChar char="è"/>
              <a:defRPr sz="2000" b="1">
                <a:solidFill>
                  <a:srgbClr val="000066"/>
                </a:solidFill>
                <a:latin typeface="华文楷体" panose="02010600040101010101" pitchFamily="2" charset="-122"/>
                <a:ea typeface="华文楷体" panose="02010600040101010101" pitchFamily="2" charset="-122"/>
              </a:defRPr>
            </a:lvl5pPr>
            <a:lvl6pPr marL="2514600" indent="-228600" algn="l" rtl="0" fontAlgn="base">
              <a:spcBef>
                <a:spcPct val="20000"/>
              </a:spcBef>
              <a:spcAft>
                <a:spcPct val="0"/>
              </a:spcAft>
              <a:buClr>
                <a:srgbClr val="FF3399"/>
              </a:buClr>
              <a:buFont typeface="Wingdings 2" pitchFamily="18" charset="2"/>
              <a:buChar char="è"/>
              <a:defRPr sz="2800" b="1">
                <a:solidFill>
                  <a:srgbClr val="000066"/>
                </a:solidFill>
                <a:latin typeface="+mn-lt"/>
                <a:ea typeface="+mn-ea"/>
              </a:defRPr>
            </a:lvl6pPr>
            <a:lvl7pPr marL="2971800" indent="-228600" algn="l" rtl="0" fontAlgn="base">
              <a:spcBef>
                <a:spcPct val="20000"/>
              </a:spcBef>
              <a:spcAft>
                <a:spcPct val="0"/>
              </a:spcAft>
              <a:buClr>
                <a:srgbClr val="FF3399"/>
              </a:buClr>
              <a:buFont typeface="Wingdings 2" pitchFamily="18" charset="2"/>
              <a:buChar char="è"/>
              <a:defRPr sz="2800" b="1">
                <a:solidFill>
                  <a:srgbClr val="000066"/>
                </a:solidFill>
                <a:latin typeface="+mn-lt"/>
                <a:ea typeface="+mn-ea"/>
              </a:defRPr>
            </a:lvl7pPr>
            <a:lvl8pPr marL="3429000" indent="-228600" algn="l" rtl="0" fontAlgn="base">
              <a:spcBef>
                <a:spcPct val="20000"/>
              </a:spcBef>
              <a:spcAft>
                <a:spcPct val="0"/>
              </a:spcAft>
              <a:buClr>
                <a:srgbClr val="FF3399"/>
              </a:buClr>
              <a:buFont typeface="Wingdings 2" pitchFamily="18" charset="2"/>
              <a:buChar char="è"/>
              <a:defRPr sz="2800" b="1">
                <a:solidFill>
                  <a:srgbClr val="000066"/>
                </a:solidFill>
                <a:latin typeface="+mn-lt"/>
                <a:ea typeface="+mn-ea"/>
              </a:defRPr>
            </a:lvl8pPr>
            <a:lvl9pPr marL="3886200" indent="-228600" algn="l" rtl="0" fontAlgn="base">
              <a:spcBef>
                <a:spcPct val="20000"/>
              </a:spcBef>
              <a:spcAft>
                <a:spcPct val="0"/>
              </a:spcAft>
              <a:buClr>
                <a:srgbClr val="FF3399"/>
              </a:buClr>
              <a:buFont typeface="Wingdings 2" pitchFamily="18" charset="2"/>
              <a:buChar char="è"/>
              <a:defRPr sz="2800" b="1">
                <a:solidFill>
                  <a:srgbClr val="000066"/>
                </a:solidFill>
                <a:latin typeface="+mn-lt"/>
                <a:ea typeface="+mn-ea"/>
              </a:defRPr>
            </a:lvl9pPr>
          </a:lstStyle>
          <a:p>
            <a:r>
              <a:rPr kumimoji="0" lang="zh-CN" altLang="en-US" sz="2400" kern="0" dirty="0"/>
              <a:t>经典理论：黑体空腔内的热平衡辐射由一系列不同频率的驻波组成，空腔中的电磁波能量分布可等效为一系列频率的简谐振子的能量分布。</a:t>
            </a:r>
          </a:p>
          <a:p>
            <a:pPr lvl="1"/>
            <a:r>
              <a:rPr kumimoji="0" lang="zh-CN" altLang="en-US" sz="2000" kern="0" dirty="0"/>
              <a:t>振子的能量取“连续值”，维恩公式和瑞利</a:t>
            </a:r>
            <a:r>
              <a:rPr kumimoji="0" lang="en-US" altLang="zh-CN" sz="2000" kern="0" dirty="0"/>
              <a:t>—</a:t>
            </a:r>
            <a:r>
              <a:rPr kumimoji="0" lang="zh-CN" altLang="en-US" sz="2000" kern="0" dirty="0"/>
              <a:t>金斯公式都</a:t>
            </a:r>
            <a:r>
              <a:rPr kumimoji="0" lang="zh-CN" altLang="en-US" sz="2000" kern="0" dirty="0">
                <a:solidFill>
                  <a:srgbClr val="FF0000"/>
                </a:solidFill>
              </a:rPr>
              <a:t>基于这一假设</a:t>
            </a:r>
            <a:endParaRPr kumimoji="0" lang="en-US" altLang="zh-CN" sz="2000" kern="0" dirty="0">
              <a:solidFill>
                <a:srgbClr val="FF0000"/>
              </a:solidFill>
            </a:endParaRPr>
          </a:p>
        </p:txBody>
      </p:sp>
      <p:sp>
        <p:nvSpPr>
          <p:cNvPr id="22" name="Text Box 7">
            <a:extLst>
              <a:ext uri="{FF2B5EF4-FFF2-40B4-BE49-F238E27FC236}">
                <a16:creationId xmlns:a16="http://schemas.microsoft.com/office/drawing/2014/main" id="{6C93BEEE-63F6-C104-9AD4-C99A513DC317}"/>
              </a:ext>
            </a:extLst>
          </p:cNvPr>
          <p:cNvSpPr txBox="1">
            <a:spLocks noChangeArrowheads="1"/>
          </p:cNvSpPr>
          <p:nvPr/>
        </p:nvSpPr>
        <p:spPr bwMode="auto">
          <a:xfrm>
            <a:off x="6705600" y="2819400"/>
            <a:ext cx="2362200" cy="488950"/>
          </a:xfrm>
          <a:prstGeom prst="rect">
            <a:avLst/>
          </a:prstGeom>
          <a:noFill/>
          <a:ln w="9525">
            <a:noFill/>
            <a:miter lim="800000"/>
            <a:headEnd/>
            <a:tailEnd/>
          </a:ln>
          <a:effectLst/>
        </p:spPr>
        <p:txBody>
          <a:bodyPr>
            <a:spAutoFit/>
          </a:bodyPr>
          <a:lstStyle>
            <a:lvl1pPr>
              <a:defRPr kumimoji="1" sz="2400">
                <a:solidFill>
                  <a:schemeClr val="tx1"/>
                </a:solidFill>
                <a:latin typeface="Arial" panose="020B0604020202020204" pitchFamily="34" charset="0"/>
                <a:cs typeface="Arial" panose="020B0604020202020204" pitchFamily="34" charset="0"/>
              </a:defRPr>
            </a:lvl1pPr>
            <a:lvl2pPr marL="742950" indent="-285750">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r>
              <a:rPr lang="zh-CN" altLang="en-US" sz="2600" b="1" dirty="0">
                <a:effectLst>
                  <a:outerShdw blurRad="38100" dist="38100" dir="2700000" algn="tl">
                    <a:srgbClr val="C0C0C0"/>
                  </a:outerShdw>
                </a:effectLst>
                <a:latin typeface="华文楷体" panose="02010600040101010101" pitchFamily="2" charset="-122"/>
                <a:ea typeface="华文楷体" panose="02010600040101010101" pitchFamily="2" charset="-122"/>
              </a:rPr>
              <a:t>黑体内的驻波</a:t>
            </a:r>
          </a:p>
        </p:txBody>
      </p:sp>
      <p:sp>
        <p:nvSpPr>
          <p:cNvPr id="25" name="AutoShape 8" descr="之字形">
            <a:extLst>
              <a:ext uri="{FF2B5EF4-FFF2-40B4-BE49-F238E27FC236}">
                <a16:creationId xmlns:a16="http://schemas.microsoft.com/office/drawing/2014/main" id="{D2FC9F26-98F2-937F-19D7-3D5F276A4D1B}"/>
              </a:ext>
            </a:extLst>
          </p:cNvPr>
          <p:cNvSpPr>
            <a:spLocks noChangeArrowheads="1"/>
          </p:cNvSpPr>
          <p:nvPr/>
        </p:nvSpPr>
        <p:spPr bwMode="auto">
          <a:xfrm>
            <a:off x="6629400" y="1285321"/>
            <a:ext cx="2209800" cy="1524000"/>
          </a:xfrm>
          <a:prstGeom prst="cube">
            <a:avLst>
              <a:gd name="adj" fmla="val 25000"/>
            </a:avLst>
          </a:prstGeom>
          <a:pattFill prst="zigZag">
            <a:fgClr>
              <a:schemeClr val="accent2"/>
            </a:fgClr>
            <a:bgClr>
              <a:schemeClr val="bg1"/>
            </a:bgClr>
          </a:pattFill>
          <a:ln w="9525">
            <a:solidFill>
              <a:schemeClr val="tx1"/>
            </a:solidFill>
            <a:miter lim="800000"/>
            <a:headEnd/>
            <a:tailEnd/>
          </a:ln>
        </p:spPr>
        <p:txBody>
          <a:bodyPr wrap="none" anchor="ctr"/>
          <a:lstStyle>
            <a:lvl1pPr>
              <a:defRPr kumimoji="1" sz="2400">
                <a:solidFill>
                  <a:schemeClr val="tx1"/>
                </a:solidFill>
                <a:latin typeface="Arial" panose="020B0604020202020204" pitchFamily="34" charset="0"/>
                <a:cs typeface="Arial" panose="020B0604020202020204" pitchFamily="34" charset="0"/>
              </a:defRPr>
            </a:lvl1pPr>
            <a:lvl2pPr marL="742950" indent="-285750">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endParaRPr kumimoji="0" lang="zh-CN" altLang="en-US" sz="1800" dirty="0">
              <a:noFill/>
              <a:latin typeface="华文楷体" panose="02010600040101010101" pitchFamily="2" charset="-122"/>
              <a:ea typeface="华文楷体" panose="02010600040101010101" pitchFamily="2" charset="-122"/>
            </a:endParaRPr>
          </a:p>
        </p:txBody>
      </p:sp>
      <mc:AlternateContent xmlns:mc="http://schemas.openxmlformats.org/markup-compatibility/2006">
        <mc:Choice xmlns:a14="http://schemas.microsoft.com/office/drawing/2010/main" Requires="a14">
          <p:sp>
            <p:nvSpPr>
              <p:cNvPr id="26" name="Text Box 22">
                <a:extLst>
                  <a:ext uri="{FF2B5EF4-FFF2-40B4-BE49-F238E27FC236}">
                    <a16:creationId xmlns:a16="http://schemas.microsoft.com/office/drawing/2014/main" id="{780D0725-0A87-34E3-B903-6FB20A36B13E}"/>
                  </a:ext>
                </a:extLst>
              </p:cNvPr>
              <p:cNvSpPr txBox="1">
                <a:spLocks noChangeArrowheads="1"/>
              </p:cNvSpPr>
              <p:nvPr/>
            </p:nvSpPr>
            <p:spPr bwMode="auto">
              <a:xfrm>
                <a:off x="135738" y="3414960"/>
                <a:ext cx="8398662" cy="219028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kumimoji="1" sz="2400">
                    <a:solidFill>
                      <a:schemeClr val="tx1"/>
                    </a:solidFill>
                    <a:latin typeface="Arial" panose="020B0604020202020204" pitchFamily="34" charset="0"/>
                    <a:cs typeface="Arial" panose="020B0604020202020204" pitchFamily="34" charset="0"/>
                  </a:defRPr>
                </a:lvl1pPr>
                <a:lvl2pPr marL="742950" indent="-285750">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pPr>
                  <a:spcBef>
                    <a:spcPct val="50000"/>
                  </a:spcBef>
                </a:pPr>
                <a:r>
                  <a:rPr kumimoji="0" lang="zh-CN" altLang="en-US" sz="2000" b="1" dirty="0">
                    <a:latin typeface="Times New Roman" panose="02020603050405020304" pitchFamily="18" charset="0"/>
                    <a:ea typeface="华文楷体" panose="02010600040101010101" pitchFamily="2" charset="-122"/>
                    <a:cs typeface="Times New Roman" panose="02020603050405020304" pitchFamily="18" charset="0"/>
                  </a:rPr>
                  <a:t>长度为</a:t>
                </a:r>
                <a:r>
                  <a:rPr kumimoji="0" lang="en-US" altLang="zh-CN" sz="2000" b="1" i="1" dirty="0">
                    <a:latin typeface="Times New Roman" panose="02020603050405020304" pitchFamily="18" charset="0"/>
                    <a:ea typeface="华文楷体" panose="02010600040101010101" pitchFamily="2" charset="-122"/>
                    <a:cs typeface="Times New Roman" panose="02020603050405020304" pitchFamily="18" charset="0"/>
                  </a:rPr>
                  <a:t>L</a:t>
                </a:r>
                <a:r>
                  <a:rPr kumimoji="0" lang="zh-CN" altLang="en-US" sz="2000" b="1" dirty="0">
                    <a:latin typeface="Times New Roman" panose="02020603050405020304" pitchFamily="18" charset="0"/>
                    <a:ea typeface="华文楷体" panose="02010600040101010101" pitchFamily="2" charset="-122"/>
                    <a:cs typeface="Times New Roman" panose="02020603050405020304" pitchFamily="18" charset="0"/>
                  </a:rPr>
                  <a:t>的立方体，体积</a:t>
                </a:r>
                <a:r>
                  <a:rPr kumimoji="0" lang="en-US" altLang="zh-CN" sz="2000" i="1" dirty="0">
                    <a:latin typeface="Times New Roman" panose="02020603050405020304" pitchFamily="18" charset="0"/>
                    <a:ea typeface="华文楷体" panose="02010600040101010101" pitchFamily="2" charset="-122"/>
                    <a:cs typeface="Times New Roman" panose="02020603050405020304" pitchFamily="18" charset="0"/>
                  </a:rPr>
                  <a:t>V=L</a:t>
                </a:r>
                <a:r>
                  <a:rPr kumimoji="0" lang="en-US" altLang="zh-CN" sz="2000" baseline="30000" dirty="0">
                    <a:latin typeface="Times New Roman" panose="02020603050405020304" pitchFamily="18" charset="0"/>
                    <a:ea typeface="华文楷体" panose="02010600040101010101" pitchFamily="2" charset="-122"/>
                    <a:cs typeface="Times New Roman" panose="02020603050405020304" pitchFamily="18" charset="0"/>
                  </a:rPr>
                  <a:t>3</a:t>
                </a:r>
                <a:r>
                  <a:rPr kumimoji="0" lang="zh-CN" altLang="en-US" sz="2000" dirty="0">
                    <a:latin typeface="Times New Roman" panose="02020603050405020304" pitchFamily="18" charset="0"/>
                    <a:ea typeface="华文楷体" panose="02010600040101010101" pitchFamily="2" charset="-122"/>
                    <a:cs typeface="Times New Roman" panose="02020603050405020304" pitchFamily="18" charset="0"/>
                  </a:rPr>
                  <a:t>，空腔边界条件：电场切向分量为</a:t>
                </a:r>
                <a:r>
                  <a:rPr kumimoji="0" lang="en-US" altLang="zh-CN" sz="2000" dirty="0">
                    <a:latin typeface="Times New Roman" panose="02020603050405020304" pitchFamily="18" charset="0"/>
                    <a:ea typeface="华文楷体" panose="02010600040101010101" pitchFamily="2" charset="-122"/>
                    <a:cs typeface="Times New Roman" panose="02020603050405020304" pitchFamily="18" charset="0"/>
                  </a:rPr>
                  <a:t>0</a:t>
                </a:r>
              </a:p>
              <a:p>
                <a:pPr>
                  <a:spcBef>
                    <a:spcPct val="50000"/>
                  </a:spcBef>
                </a:pPr>
                <a:r>
                  <a:rPr kumimoji="0" lang="zh-CN" altLang="en-US" sz="2000" b="1" dirty="0">
                    <a:latin typeface="Times New Roman" panose="02020603050405020304" pitchFamily="18" charset="0"/>
                    <a:ea typeface="华文楷体" panose="02010600040101010101" pitchFamily="2" charset="-122"/>
                    <a:cs typeface="Times New Roman" panose="02020603050405020304" pitchFamily="18" charset="0"/>
                  </a:rPr>
                  <a:t>波失</a:t>
                </a:r>
                <a14:m>
                  <m:oMath xmlns:m="http://schemas.openxmlformats.org/officeDocument/2006/math">
                    <m:acc>
                      <m:accPr>
                        <m:chr m:val="⃗"/>
                        <m:ctrlPr>
                          <a:rPr kumimoji="0" lang="en-US" altLang="zh-CN" sz="2000" b="1" i="1" smtClean="0">
                            <a:latin typeface="Cambria Math" panose="02040503050406030204" pitchFamily="18" charset="0"/>
                            <a:ea typeface="华文楷体" panose="02010600040101010101" pitchFamily="2" charset="-122"/>
                            <a:cs typeface="Times New Roman" panose="02020603050405020304" pitchFamily="18" charset="0"/>
                          </a:rPr>
                        </m:ctrlPr>
                      </m:accPr>
                      <m:e>
                        <m:r>
                          <a:rPr kumimoji="0" lang="en-US" altLang="zh-CN" sz="2000" b="1" i="1" smtClean="0">
                            <a:latin typeface="Cambria Math" panose="02040503050406030204" pitchFamily="18" charset="0"/>
                            <a:ea typeface="华文楷体" panose="02010600040101010101" pitchFamily="2" charset="-122"/>
                            <a:cs typeface="Times New Roman" panose="02020603050405020304" pitchFamily="18" charset="0"/>
                          </a:rPr>
                          <m:t>𝒌</m:t>
                        </m:r>
                      </m:e>
                    </m:acc>
                    <m:r>
                      <a:rPr kumimoji="0" lang="en-US" altLang="zh-CN" sz="2000" b="1" i="1" smtClean="0">
                        <a:latin typeface="Cambria Math" panose="02040503050406030204" pitchFamily="18" charset="0"/>
                        <a:ea typeface="华文楷体" panose="02010600040101010101" pitchFamily="2" charset="-122"/>
                        <a:cs typeface="Times New Roman" panose="02020603050405020304" pitchFamily="18" charset="0"/>
                      </a:rPr>
                      <m:t>=</m:t>
                    </m:r>
                    <m:d>
                      <m:dPr>
                        <m:ctrlPr>
                          <a:rPr kumimoji="0" lang="en-US" altLang="zh-CN" sz="2000" b="1" i="1" smtClean="0">
                            <a:latin typeface="Cambria Math" panose="02040503050406030204" pitchFamily="18" charset="0"/>
                            <a:ea typeface="华文楷体" panose="02010600040101010101" pitchFamily="2" charset="-122"/>
                            <a:cs typeface="Times New Roman" panose="02020603050405020304" pitchFamily="18" charset="0"/>
                          </a:rPr>
                        </m:ctrlPr>
                      </m:dPr>
                      <m:e>
                        <m:sSub>
                          <m:sSubPr>
                            <m:ctrlPr>
                              <a:rPr kumimoji="0" lang="en-US" altLang="zh-CN" sz="2000" b="1" i="1" smtClean="0">
                                <a:latin typeface="Cambria Math" panose="02040503050406030204" pitchFamily="18" charset="0"/>
                                <a:ea typeface="华文楷体" panose="02010600040101010101" pitchFamily="2" charset="-122"/>
                                <a:cs typeface="Times New Roman" panose="02020603050405020304" pitchFamily="18" charset="0"/>
                              </a:rPr>
                            </m:ctrlPr>
                          </m:sSubPr>
                          <m:e>
                            <m:r>
                              <a:rPr kumimoji="0" lang="en-US" altLang="zh-CN" sz="2000" b="1" i="1" smtClean="0">
                                <a:latin typeface="Cambria Math" panose="02040503050406030204" pitchFamily="18" charset="0"/>
                                <a:ea typeface="华文楷体" panose="02010600040101010101" pitchFamily="2" charset="-122"/>
                                <a:cs typeface="Times New Roman" panose="02020603050405020304" pitchFamily="18" charset="0"/>
                              </a:rPr>
                              <m:t>𝒌</m:t>
                            </m:r>
                          </m:e>
                          <m:sub>
                            <m:r>
                              <a:rPr kumimoji="0" lang="en-US" altLang="zh-CN" sz="2000" b="1" i="1" smtClean="0">
                                <a:latin typeface="Cambria Math" panose="02040503050406030204" pitchFamily="18" charset="0"/>
                                <a:ea typeface="华文楷体" panose="02010600040101010101" pitchFamily="2" charset="-122"/>
                                <a:cs typeface="Times New Roman" panose="02020603050405020304" pitchFamily="18" charset="0"/>
                              </a:rPr>
                              <m:t>𝒙</m:t>
                            </m:r>
                          </m:sub>
                        </m:sSub>
                        <m:r>
                          <a:rPr kumimoji="0" lang="en-US" altLang="zh-CN" sz="2000" b="1" i="1" smtClean="0">
                            <a:latin typeface="Cambria Math" panose="02040503050406030204" pitchFamily="18" charset="0"/>
                            <a:ea typeface="华文楷体" panose="02010600040101010101" pitchFamily="2" charset="-122"/>
                            <a:cs typeface="Times New Roman" panose="02020603050405020304" pitchFamily="18" charset="0"/>
                          </a:rPr>
                          <m:t>,</m:t>
                        </m:r>
                        <m:sSub>
                          <m:sSubPr>
                            <m:ctrlPr>
                              <a:rPr kumimoji="0" lang="en-US" altLang="zh-CN" sz="2000" b="1" i="1" smtClean="0">
                                <a:latin typeface="Cambria Math" panose="02040503050406030204" pitchFamily="18" charset="0"/>
                                <a:ea typeface="华文楷体" panose="02010600040101010101" pitchFamily="2" charset="-122"/>
                                <a:cs typeface="Times New Roman" panose="02020603050405020304" pitchFamily="18" charset="0"/>
                              </a:rPr>
                            </m:ctrlPr>
                          </m:sSubPr>
                          <m:e>
                            <m:r>
                              <a:rPr kumimoji="0" lang="en-US" altLang="zh-CN" sz="2000" b="1" i="1" smtClean="0">
                                <a:latin typeface="Cambria Math" panose="02040503050406030204" pitchFamily="18" charset="0"/>
                                <a:ea typeface="华文楷体" panose="02010600040101010101" pitchFamily="2" charset="-122"/>
                                <a:cs typeface="Times New Roman" panose="02020603050405020304" pitchFamily="18" charset="0"/>
                              </a:rPr>
                              <m:t>𝒌</m:t>
                            </m:r>
                          </m:e>
                          <m:sub>
                            <m:r>
                              <a:rPr kumimoji="0" lang="en-US" altLang="zh-CN" sz="2000" b="1" i="1" smtClean="0">
                                <a:latin typeface="Cambria Math" panose="02040503050406030204" pitchFamily="18" charset="0"/>
                                <a:ea typeface="华文楷体" panose="02010600040101010101" pitchFamily="2" charset="-122"/>
                                <a:cs typeface="Times New Roman" panose="02020603050405020304" pitchFamily="18" charset="0"/>
                              </a:rPr>
                              <m:t>𝒚</m:t>
                            </m:r>
                          </m:sub>
                        </m:sSub>
                        <m:r>
                          <a:rPr kumimoji="0" lang="en-US" altLang="zh-CN" sz="2000" b="1" i="1" smtClean="0">
                            <a:latin typeface="Cambria Math" panose="02040503050406030204" pitchFamily="18" charset="0"/>
                            <a:ea typeface="华文楷体" panose="02010600040101010101" pitchFamily="2" charset="-122"/>
                            <a:cs typeface="Times New Roman" panose="02020603050405020304" pitchFamily="18" charset="0"/>
                          </a:rPr>
                          <m:t>,</m:t>
                        </m:r>
                        <m:sSub>
                          <m:sSubPr>
                            <m:ctrlPr>
                              <a:rPr kumimoji="0" lang="en-US" altLang="zh-CN" sz="2000" b="1" i="1" smtClean="0">
                                <a:latin typeface="Cambria Math" panose="02040503050406030204" pitchFamily="18" charset="0"/>
                                <a:ea typeface="华文楷体" panose="02010600040101010101" pitchFamily="2" charset="-122"/>
                                <a:cs typeface="Times New Roman" panose="02020603050405020304" pitchFamily="18" charset="0"/>
                              </a:rPr>
                            </m:ctrlPr>
                          </m:sSubPr>
                          <m:e>
                            <m:r>
                              <a:rPr kumimoji="0" lang="en-US" altLang="zh-CN" sz="2000" b="1" i="1" smtClean="0">
                                <a:latin typeface="Cambria Math" panose="02040503050406030204" pitchFamily="18" charset="0"/>
                                <a:ea typeface="华文楷体" panose="02010600040101010101" pitchFamily="2" charset="-122"/>
                                <a:cs typeface="Times New Roman" panose="02020603050405020304" pitchFamily="18" charset="0"/>
                              </a:rPr>
                              <m:t>𝒌</m:t>
                            </m:r>
                          </m:e>
                          <m:sub>
                            <m:r>
                              <a:rPr kumimoji="0" lang="en-US" altLang="zh-CN" sz="2000" b="1" i="1" smtClean="0">
                                <a:latin typeface="Cambria Math" panose="02040503050406030204" pitchFamily="18" charset="0"/>
                                <a:ea typeface="华文楷体" panose="02010600040101010101" pitchFamily="2" charset="-122"/>
                                <a:cs typeface="Times New Roman" panose="02020603050405020304" pitchFamily="18" charset="0"/>
                              </a:rPr>
                              <m:t>𝒛</m:t>
                            </m:r>
                          </m:sub>
                        </m:sSub>
                      </m:e>
                    </m:d>
                    <m:r>
                      <a:rPr kumimoji="0" lang="en-US" altLang="zh-CN" sz="2000" b="1" i="1" smtClean="0">
                        <a:latin typeface="Cambria Math" panose="02040503050406030204" pitchFamily="18" charset="0"/>
                        <a:ea typeface="华文楷体" panose="02010600040101010101" pitchFamily="2" charset="-122"/>
                        <a:cs typeface="Times New Roman" panose="02020603050405020304" pitchFamily="18" charset="0"/>
                      </a:rPr>
                      <m:t>,  </m:t>
                    </m:r>
                    <m:sSub>
                      <m:sSubPr>
                        <m:ctrlPr>
                          <a:rPr kumimoji="0" lang="en-US" altLang="zh-CN" sz="2000" b="1" i="1" smtClean="0">
                            <a:latin typeface="Cambria Math" panose="02040503050406030204" pitchFamily="18" charset="0"/>
                            <a:ea typeface="华文楷体" panose="02010600040101010101" pitchFamily="2" charset="-122"/>
                            <a:cs typeface="Times New Roman" panose="02020603050405020304" pitchFamily="18" charset="0"/>
                          </a:rPr>
                        </m:ctrlPr>
                      </m:sSubPr>
                      <m:e>
                        <m:r>
                          <a:rPr kumimoji="0" lang="en-US" altLang="zh-CN" sz="2000" b="1" i="1" smtClean="0">
                            <a:latin typeface="Cambria Math" panose="02040503050406030204" pitchFamily="18" charset="0"/>
                            <a:ea typeface="华文楷体" panose="02010600040101010101" pitchFamily="2" charset="-122"/>
                            <a:cs typeface="Times New Roman" panose="02020603050405020304" pitchFamily="18" charset="0"/>
                          </a:rPr>
                          <m:t>𝒌</m:t>
                        </m:r>
                      </m:e>
                      <m:sub>
                        <m:r>
                          <a:rPr kumimoji="0" lang="en-US" altLang="zh-CN" sz="2000" b="1" i="1" smtClean="0">
                            <a:latin typeface="Cambria Math" panose="02040503050406030204" pitchFamily="18" charset="0"/>
                            <a:ea typeface="华文楷体" panose="02010600040101010101" pitchFamily="2" charset="-122"/>
                            <a:cs typeface="Times New Roman" panose="02020603050405020304" pitchFamily="18" charset="0"/>
                          </a:rPr>
                          <m:t>𝒊</m:t>
                        </m:r>
                      </m:sub>
                    </m:sSub>
                    <m:r>
                      <a:rPr kumimoji="0" lang="en-US" altLang="zh-CN" sz="2000" b="1" i="1" smtClean="0">
                        <a:latin typeface="Cambria Math" panose="02040503050406030204" pitchFamily="18" charset="0"/>
                        <a:ea typeface="华文楷体" panose="02010600040101010101" pitchFamily="2" charset="-122"/>
                        <a:cs typeface="Times New Roman" panose="02020603050405020304" pitchFamily="18" charset="0"/>
                      </a:rPr>
                      <m:t>=</m:t>
                    </m:r>
                    <m:f>
                      <m:fPr>
                        <m:ctrlPr>
                          <a:rPr kumimoji="0" lang="en-US" altLang="zh-CN" sz="2000" b="1" i="1" smtClean="0">
                            <a:latin typeface="Cambria Math" panose="02040503050406030204" pitchFamily="18" charset="0"/>
                            <a:ea typeface="华文楷体" panose="02010600040101010101" pitchFamily="2" charset="-122"/>
                            <a:cs typeface="Times New Roman" panose="02020603050405020304" pitchFamily="18" charset="0"/>
                          </a:rPr>
                        </m:ctrlPr>
                      </m:fPr>
                      <m:num>
                        <m:r>
                          <a:rPr kumimoji="0" lang="en-US" altLang="zh-CN" sz="2000" b="1" i="1" smtClean="0">
                            <a:latin typeface="Cambria Math" panose="02040503050406030204" pitchFamily="18" charset="0"/>
                            <a:ea typeface="华文楷体" panose="02010600040101010101" pitchFamily="2" charset="-122"/>
                            <a:cs typeface="Times New Roman" panose="02020603050405020304" pitchFamily="18" charset="0"/>
                          </a:rPr>
                          <m:t>𝝅</m:t>
                        </m:r>
                        <m:sSub>
                          <m:sSubPr>
                            <m:ctrlPr>
                              <a:rPr kumimoji="0" lang="en-US" altLang="zh-CN" sz="2000" b="1" i="1" smtClean="0">
                                <a:latin typeface="Cambria Math" panose="02040503050406030204" pitchFamily="18" charset="0"/>
                                <a:ea typeface="华文楷体" panose="02010600040101010101" pitchFamily="2" charset="-122"/>
                                <a:cs typeface="Times New Roman" panose="02020603050405020304" pitchFamily="18" charset="0"/>
                              </a:rPr>
                            </m:ctrlPr>
                          </m:sSubPr>
                          <m:e>
                            <m:r>
                              <a:rPr kumimoji="0" lang="en-US" altLang="zh-CN" sz="2000" b="1" i="1" smtClean="0">
                                <a:latin typeface="Cambria Math" panose="02040503050406030204" pitchFamily="18" charset="0"/>
                                <a:ea typeface="华文楷体" panose="02010600040101010101" pitchFamily="2" charset="-122"/>
                                <a:cs typeface="Times New Roman" panose="02020603050405020304" pitchFamily="18" charset="0"/>
                              </a:rPr>
                              <m:t>𝒏</m:t>
                            </m:r>
                          </m:e>
                          <m:sub>
                            <m:r>
                              <a:rPr kumimoji="0" lang="en-US" altLang="zh-CN" sz="2000" b="1" i="1" smtClean="0">
                                <a:latin typeface="Cambria Math" panose="02040503050406030204" pitchFamily="18" charset="0"/>
                                <a:ea typeface="华文楷体" panose="02010600040101010101" pitchFamily="2" charset="-122"/>
                                <a:cs typeface="Times New Roman" panose="02020603050405020304" pitchFamily="18" charset="0"/>
                              </a:rPr>
                              <m:t>𝒊</m:t>
                            </m:r>
                          </m:sub>
                        </m:sSub>
                      </m:num>
                      <m:den>
                        <m:r>
                          <a:rPr kumimoji="0" lang="en-US" altLang="zh-CN" sz="2000" b="1" i="1" smtClean="0">
                            <a:latin typeface="Cambria Math" panose="02040503050406030204" pitchFamily="18" charset="0"/>
                            <a:ea typeface="华文楷体" panose="02010600040101010101" pitchFamily="2" charset="-122"/>
                            <a:cs typeface="Times New Roman" panose="02020603050405020304" pitchFamily="18" charset="0"/>
                          </a:rPr>
                          <m:t>𝑳</m:t>
                        </m:r>
                      </m:den>
                    </m:f>
                    <m:r>
                      <a:rPr kumimoji="0" lang="en-US" altLang="zh-CN" sz="2000" b="1" i="1" smtClean="0">
                        <a:latin typeface="Cambria Math" panose="02040503050406030204" pitchFamily="18" charset="0"/>
                        <a:ea typeface="Cambria Math" panose="02040503050406030204" pitchFamily="18" charset="0"/>
                        <a:cs typeface="Times New Roman" panose="02020603050405020304" pitchFamily="18" charset="0"/>
                      </a:rPr>
                      <m:t>→</m:t>
                    </m:r>
                    <m:r>
                      <a:rPr kumimoji="0" lang="en-US" altLang="zh-CN" sz="2000" b="1" i="0" smtClean="0">
                        <a:latin typeface="Cambria Math" panose="02040503050406030204" pitchFamily="18" charset="0"/>
                        <a:ea typeface="Cambria Math" panose="02040503050406030204" pitchFamily="18" charset="0"/>
                        <a:cs typeface="Times New Roman" panose="02020603050405020304" pitchFamily="18" charset="0"/>
                      </a:rPr>
                      <m:t>𝚫</m:t>
                    </m:r>
                    <m:sSub>
                      <m:sSubPr>
                        <m:ctrlPr>
                          <a:rPr kumimoji="0" lang="en-US" altLang="zh-CN" sz="2000" b="1" i="1" smtClean="0">
                            <a:latin typeface="Cambria Math" panose="02040503050406030204" pitchFamily="18" charset="0"/>
                            <a:ea typeface="Cambria Math" panose="02040503050406030204" pitchFamily="18" charset="0"/>
                            <a:cs typeface="Times New Roman" panose="02020603050405020304" pitchFamily="18" charset="0"/>
                          </a:rPr>
                        </m:ctrlPr>
                      </m:sSubPr>
                      <m:e>
                        <m:r>
                          <a:rPr kumimoji="0" lang="en-US" altLang="zh-CN" sz="2000" b="1" i="1" smtClean="0">
                            <a:latin typeface="Cambria Math" panose="02040503050406030204" pitchFamily="18" charset="0"/>
                            <a:ea typeface="Cambria Math" panose="02040503050406030204" pitchFamily="18" charset="0"/>
                            <a:cs typeface="Times New Roman" panose="02020603050405020304" pitchFamily="18" charset="0"/>
                          </a:rPr>
                          <m:t>𝒌</m:t>
                        </m:r>
                      </m:e>
                      <m:sub>
                        <m:r>
                          <a:rPr kumimoji="0" lang="en-US" altLang="zh-CN" sz="2000" b="1" i="1" smtClean="0">
                            <a:latin typeface="Cambria Math" panose="02040503050406030204" pitchFamily="18" charset="0"/>
                            <a:ea typeface="Cambria Math" panose="02040503050406030204" pitchFamily="18" charset="0"/>
                            <a:cs typeface="Times New Roman" panose="02020603050405020304" pitchFamily="18" charset="0"/>
                          </a:rPr>
                          <m:t>𝒙</m:t>
                        </m:r>
                      </m:sub>
                    </m:sSub>
                    <m:r>
                      <a:rPr kumimoji="0" lang="en-US" altLang="zh-CN" sz="2000" b="1" i="0" smtClean="0">
                        <a:latin typeface="Cambria Math" panose="02040503050406030204" pitchFamily="18" charset="0"/>
                        <a:ea typeface="Cambria Math" panose="02040503050406030204" pitchFamily="18" charset="0"/>
                        <a:cs typeface="Times New Roman" panose="02020603050405020304" pitchFamily="18" charset="0"/>
                      </a:rPr>
                      <m:t>𝚫</m:t>
                    </m:r>
                    <m:sSub>
                      <m:sSubPr>
                        <m:ctrlPr>
                          <a:rPr kumimoji="0" lang="en-US" altLang="zh-CN" sz="2000" b="1" i="1" smtClean="0">
                            <a:latin typeface="Cambria Math" panose="02040503050406030204" pitchFamily="18" charset="0"/>
                            <a:ea typeface="Cambria Math" panose="02040503050406030204" pitchFamily="18" charset="0"/>
                            <a:cs typeface="Times New Roman" panose="02020603050405020304" pitchFamily="18" charset="0"/>
                          </a:rPr>
                        </m:ctrlPr>
                      </m:sSubPr>
                      <m:e>
                        <m:r>
                          <a:rPr kumimoji="0" lang="en-US" altLang="zh-CN" sz="2000" b="1" i="1" smtClean="0">
                            <a:latin typeface="Cambria Math" panose="02040503050406030204" pitchFamily="18" charset="0"/>
                            <a:ea typeface="Cambria Math" panose="02040503050406030204" pitchFamily="18" charset="0"/>
                            <a:cs typeface="Times New Roman" panose="02020603050405020304" pitchFamily="18" charset="0"/>
                          </a:rPr>
                          <m:t>𝒌</m:t>
                        </m:r>
                      </m:e>
                      <m:sub>
                        <m:r>
                          <a:rPr kumimoji="0" lang="en-US" altLang="zh-CN" sz="2000" b="1" i="1" smtClean="0">
                            <a:latin typeface="Cambria Math" panose="02040503050406030204" pitchFamily="18" charset="0"/>
                            <a:ea typeface="Cambria Math" panose="02040503050406030204" pitchFamily="18" charset="0"/>
                            <a:cs typeface="Times New Roman" panose="02020603050405020304" pitchFamily="18" charset="0"/>
                          </a:rPr>
                          <m:t>𝒚</m:t>
                        </m:r>
                      </m:sub>
                    </m:sSub>
                    <m:r>
                      <a:rPr kumimoji="0" lang="en-US" altLang="zh-CN" sz="2000" b="1" i="0" smtClean="0">
                        <a:latin typeface="Cambria Math" panose="02040503050406030204" pitchFamily="18" charset="0"/>
                        <a:ea typeface="Cambria Math" panose="02040503050406030204" pitchFamily="18" charset="0"/>
                        <a:cs typeface="Times New Roman" panose="02020603050405020304" pitchFamily="18" charset="0"/>
                      </a:rPr>
                      <m:t>𝚫</m:t>
                    </m:r>
                    <m:sSub>
                      <m:sSubPr>
                        <m:ctrlPr>
                          <a:rPr kumimoji="0" lang="en-US" altLang="zh-CN" sz="2000" b="1" i="1" smtClean="0">
                            <a:latin typeface="Cambria Math" panose="02040503050406030204" pitchFamily="18" charset="0"/>
                            <a:ea typeface="Cambria Math" panose="02040503050406030204" pitchFamily="18" charset="0"/>
                            <a:cs typeface="Times New Roman" panose="02020603050405020304" pitchFamily="18" charset="0"/>
                          </a:rPr>
                        </m:ctrlPr>
                      </m:sSubPr>
                      <m:e>
                        <m:r>
                          <a:rPr kumimoji="0" lang="en-US" altLang="zh-CN" sz="2000" b="1" i="1" smtClean="0">
                            <a:latin typeface="Cambria Math" panose="02040503050406030204" pitchFamily="18" charset="0"/>
                            <a:ea typeface="Cambria Math" panose="02040503050406030204" pitchFamily="18" charset="0"/>
                            <a:cs typeface="Times New Roman" panose="02020603050405020304" pitchFamily="18" charset="0"/>
                          </a:rPr>
                          <m:t>𝒌</m:t>
                        </m:r>
                      </m:e>
                      <m:sub>
                        <m:r>
                          <a:rPr kumimoji="0" lang="en-US" altLang="zh-CN" sz="2000" b="1" i="1" smtClean="0">
                            <a:latin typeface="Cambria Math" panose="02040503050406030204" pitchFamily="18" charset="0"/>
                            <a:ea typeface="Cambria Math" panose="02040503050406030204" pitchFamily="18" charset="0"/>
                            <a:cs typeface="Times New Roman" panose="02020603050405020304" pitchFamily="18" charset="0"/>
                          </a:rPr>
                          <m:t>𝒛</m:t>
                        </m:r>
                      </m:sub>
                    </m:sSub>
                    <m:r>
                      <a:rPr kumimoji="0" lang="en-US" altLang="zh-CN" sz="2000" b="1" i="1" smtClean="0">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altLang="zh-CN" sz="2000" b="1" i="1" smtClean="0">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kumimoji="0" lang="en-US" altLang="zh-CN" sz="2000" b="1" i="1" smtClean="0">
                                <a:latin typeface="Cambria Math" panose="02040503050406030204" pitchFamily="18" charset="0"/>
                                <a:ea typeface="Cambria Math" panose="02040503050406030204" pitchFamily="18" charset="0"/>
                                <a:cs typeface="Times New Roman" panose="02020603050405020304" pitchFamily="18" charset="0"/>
                              </a:rPr>
                            </m:ctrlPr>
                          </m:sSupPr>
                          <m:e>
                            <m:r>
                              <a:rPr kumimoji="0" lang="en-US" altLang="zh-CN" sz="2000" b="1" i="1" smtClean="0">
                                <a:latin typeface="Cambria Math" panose="02040503050406030204" pitchFamily="18" charset="0"/>
                                <a:ea typeface="Cambria Math" panose="02040503050406030204" pitchFamily="18" charset="0"/>
                                <a:cs typeface="Times New Roman" panose="02020603050405020304" pitchFamily="18" charset="0"/>
                              </a:rPr>
                              <m:t>𝝅</m:t>
                            </m:r>
                          </m:e>
                          <m:sup>
                            <m:r>
                              <a:rPr kumimoji="0" lang="en-US" altLang="zh-CN" sz="2000" b="1" i="1" smtClean="0">
                                <a:latin typeface="Cambria Math" panose="02040503050406030204" pitchFamily="18" charset="0"/>
                                <a:ea typeface="Cambria Math" panose="02040503050406030204" pitchFamily="18" charset="0"/>
                                <a:cs typeface="Times New Roman" panose="02020603050405020304" pitchFamily="18" charset="0"/>
                              </a:rPr>
                              <m:t>𝟑</m:t>
                            </m:r>
                          </m:sup>
                        </m:sSup>
                      </m:num>
                      <m:den>
                        <m:r>
                          <a:rPr kumimoji="0" lang="en-US" altLang="zh-CN" sz="2000" b="1" i="1" smtClean="0">
                            <a:latin typeface="Cambria Math" panose="02040503050406030204" pitchFamily="18" charset="0"/>
                            <a:ea typeface="Cambria Math" panose="02040503050406030204" pitchFamily="18" charset="0"/>
                            <a:cs typeface="Times New Roman" panose="02020603050405020304" pitchFamily="18" charset="0"/>
                          </a:rPr>
                          <m:t>𝑽</m:t>
                        </m:r>
                      </m:den>
                    </m:f>
                  </m:oMath>
                </a14:m>
                <a:r>
                  <a:rPr kumimoji="0" lang="zh-CN" altLang="en-US" sz="2000" b="1" dirty="0">
                    <a:latin typeface="Times New Roman" panose="02020603050405020304" pitchFamily="18" charset="0"/>
                    <a:ea typeface="华文楷体" panose="02010600040101010101" pitchFamily="2" charset="-122"/>
                    <a:cs typeface="Times New Roman" panose="02020603050405020304" pitchFamily="18" charset="0"/>
                  </a:rPr>
                  <a:t>（</a:t>
                </a:r>
                <a:r>
                  <a:rPr kumimoji="0" lang="zh-CN" altLang="en-US" sz="2000" dirty="0">
                    <a:latin typeface="Times New Roman" panose="02020603050405020304" pitchFamily="18" charset="0"/>
                    <a:ea typeface="华文楷体" panose="02010600040101010101" pitchFamily="2" charset="-122"/>
                    <a:cs typeface="Times New Roman" panose="02020603050405020304" pitchFamily="18" charset="0"/>
                  </a:rPr>
                  <a:t>单个模式的体积</a:t>
                </a:r>
                <a:r>
                  <a:rPr kumimoji="0" lang="zh-CN" altLang="en-US" sz="2000" b="1" dirty="0">
                    <a:latin typeface="Times New Roman" panose="02020603050405020304" pitchFamily="18" charset="0"/>
                    <a:ea typeface="华文楷体" panose="02010600040101010101" pitchFamily="2" charset="-122"/>
                    <a:cs typeface="Times New Roman" panose="02020603050405020304" pitchFamily="18" charset="0"/>
                  </a:rPr>
                  <a:t>）</a:t>
                </a:r>
                <a:endParaRPr kumimoji="0" lang="en-US" altLang="zh-CN" sz="2000" b="1" dirty="0">
                  <a:latin typeface="Times New Roman" panose="02020603050405020304" pitchFamily="18" charset="0"/>
                  <a:ea typeface="华文楷体" panose="02010600040101010101" pitchFamily="2" charset="-122"/>
                  <a:cs typeface="Times New Roman" panose="02020603050405020304" pitchFamily="18" charset="0"/>
                </a:endParaRPr>
              </a:p>
              <a:p>
                <a:pPr>
                  <a:spcBef>
                    <a:spcPct val="50000"/>
                  </a:spcBef>
                </a:pPr>
                <a14:m>
                  <m:oMath xmlns:m="http://schemas.openxmlformats.org/officeDocument/2006/math">
                    <m:r>
                      <a:rPr kumimoji="0" lang="en-US" altLang="zh-CN" sz="2000" i="1">
                        <a:latin typeface="Cambria Math" panose="02040503050406030204" pitchFamily="18" charset="0"/>
                        <a:ea typeface="华文楷体" panose="02010600040101010101" pitchFamily="2" charset="-122"/>
                        <a:cs typeface="Times New Roman" panose="02020603050405020304" pitchFamily="18" charset="0"/>
                      </a:rPr>
                      <m:t>𝒌</m:t>
                    </m:r>
                  </m:oMath>
                </a14:m>
                <a:r>
                  <a:rPr kumimoji="0" lang="zh-CN" altLang="en-US" sz="2000" b="1" dirty="0">
                    <a:latin typeface="Times New Roman" panose="02020603050405020304" pitchFamily="18" charset="0"/>
                    <a:ea typeface="华文楷体" panose="02010600040101010101" pitchFamily="2" charset="-122"/>
                    <a:cs typeface="Times New Roman" panose="02020603050405020304" pitchFamily="18" charset="0"/>
                  </a:rPr>
                  <a:t>空间的模数为</a:t>
                </a:r>
                <a14:m>
                  <m:oMath xmlns:m="http://schemas.openxmlformats.org/officeDocument/2006/math">
                    <m:r>
                      <a:rPr kumimoji="0" lang="en-US" altLang="zh-CN" sz="2000" b="1" i="1" smtClean="0">
                        <a:latin typeface="Cambria Math" panose="02040503050406030204" pitchFamily="18" charset="0"/>
                        <a:ea typeface="华文楷体" panose="02010600040101010101" pitchFamily="2" charset="-122"/>
                        <a:cs typeface="Times New Roman" panose="02020603050405020304" pitchFamily="18" charset="0"/>
                      </a:rPr>
                      <m:t>𝑵</m:t>
                    </m:r>
                    <m:r>
                      <a:rPr kumimoji="0" lang="en-US" altLang="zh-CN" sz="2000" b="1" i="1" smtClean="0">
                        <a:latin typeface="Cambria Math" panose="02040503050406030204" pitchFamily="18" charset="0"/>
                        <a:ea typeface="华文楷体" panose="02010600040101010101" pitchFamily="2" charset="-122"/>
                        <a:cs typeface="Times New Roman" panose="02020603050405020304" pitchFamily="18" charset="0"/>
                      </a:rPr>
                      <m:t>=</m:t>
                    </m:r>
                    <m:f>
                      <m:fPr>
                        <m:ctrlPr>
                          <a:rPr kumimoji="0" lang="en-US" altLang="zh-CN" sz="2000" b="1" i="1" smtClean="0">
                            <a:latin typeface="Cambria Math" panose="02040503050406030204" pitchFamily="18" charset="0"/>
                            <a:ea typeface="华文楷体" panose="02010600040101010101" pitchFamily="2" charset="-122"/>
                            <a:cs typeface="Times New Roman" panose="02020603050405020304" pitchFamily="18" charset="0"/>
                          </a:rPr>
                        </m:ctrlPr>
                      </m:fPr>
                      <m:num>
                        <m:r>
                          <a:rPr kumimoji="0" lang="en-US" altLang="zh-CN" sz="2000" b="1" i="1" smtClean="0">
                            <a:latin typeface="Cambria Math" panose="02040503050406030204" pitchFamily="18" charset="0"/>
                            <a:ea typeface="华文楷体" panose="02010600040101010101" pitchFamily="2" charset="-122"/>
                            <a:cs typeface="Times New Roman" panose="02020603050405020304" pitchFamily="18" charset="0"/>
                          </a:rPr>
                          <m:t>𝟒</m:t>
                        </m:r>
                        <m:r>
                          <a:rPr kumimoji="0" lang="en-US" altLang="zh-CN" sz="2000" b="1" i="1" smtClean="0">
                            <a:latin typeface="Cambria Math" panose="02040503050406030204" pitchFamily="18" charset="0"/>
                            <a:ea typeface="华文楷体" panose="02010600040101010101" pitchFamily="2" charset="-122"/>
                            <a:cs typeface="Times New Roman" panose="02020603050405020304" pitchFamily="18" charset="0"/>
                          </a:rPr>
                          <m:t>𝝅</m:t>
                        </m:r>
                        <m:sSup>
                          <m:sSupPr>
                            <m:ctrlPr>
                              <a:rPr kumimoji="0" lang="en-US" altLang="zh-CN" sz="2000" b="1" i="1" smtClean="0">
                                <a:latin typeface="Cambria Math" panose="02040503050406030204" pitchFamily="18" charset="0"/>
                                <a:ea typeface="华文楷体" panose="02010600040101010101" pitchFamily="2" charset="-122"/>
                                <a:cs typeface="Times New Roman" panose="02020603050405020304" pitchFamily="18" charset="0"/>
                              </a:rPr>
                            </m:ctrlPr>
                          </m:sSupPr>
                          <m:e>
                            <m:r>
                              <a:rPr kumimoji="0" lang="en-US" altLang="zh-CN" sz="2000" b="1" i="1" smtClean="0">
                                <a:latin typeface="Cambria Math" panose="02040503050406030204" pitchFamily="18" charset="0"/>
                                <a:ea typeface="华文楷体" panose="02010600040101010101" pitchFamily="2" charset="-122"/>
                                <a:cs typeface="Times New Roman" panose="02020603050405020304" pitchFamily="18" charset="0"/>
                              </a:rPr>
                              <m:t>𝒌</m:t>
                            </m:r>
                          </m:e>
                          <m:sup>
                            <m:r>
                              <a:rPr kumimoji="0" lang="en-US" altLang="zh-CN" sz="2000" b="1" i="1" smtClean="0">
                                <a:latin typeface="Cambria Math" panose="02040503050406030204" pitchFamily="18" charset="0"/>
                                <a:ea typeface="华文楷体" panose="02010600040101010101" pitchFamily="2" charset="-122"/>
                                <a:cs typeface="Times New Roman" panose="02020603050405020304" pitchFamily="18" charset="0"/>
                              </a:rPr>
                              <m:t>𝟑</m:t>
                            </m:r>
                          </m:sup>
                        </m:sSup>
                      </m:num>
                      <m:den>
                        <m:r>
                          <a:rPr kumimoji="0" lang="en-US" altLang="zh-CN" sz="2000" b="1" i="1" smtClean="0">
                            <a:latin typeface="Cambria Math" panose="02040503050406030204" pitchFamily="18" charset="0"/>
                            <a:ea typeface="华文楷体" panose="02010600040101010101" pitchFamily="2" charset="-122"/>
                            <a:cs typeface="Times New Roman" panose="02020603050405020304" pitchFamily="18" charset="0"/>
                          </a:rPr>
                          <m:t>𝟑</m:t>
                        </m:r>
                      </m:den>
                    </m:f>
                    <m:r>
                      <a:rPr kumimoji="0" lang="en-US" altLang="zh-CN" sz="2000" b="1" i="1" smtClean="0">
                        <a:latin typeface="Cambria Math" panose="02040503050406030204" pitchFamily="18" charset="0"/>
                        <a:ea typeface="华文楷体" panose="02010600040101010101" pitchFamily="2" charset="-122"/>
                        <a:cs typeface="Times New Roman" panose="02020603050405020304" pitchFamily="18" charset="0"/>
                      </a:rPr>
                      <m:t>×</m:t>
                    </m:r>
                    <m:f>
                      <m:fPr>
                        <m:ctrlPr>
                          <a:rPr kumimoji="0" lang="en-US" altLang="zh-CN" sz="2000" b="1" i="1" smtClean="0">
                            <a:latin typeface="Cambria Math" panose="02040503050406030204" pitchFamily="18" charset="0"/>
                            <a:ea typeface="华文楷体" panose="02010600040101010101" pitchFamily="2" charset="-122"/>
                            <a:cs typeface="Times New Roman" panose="02020603050405020304" pitchFamily="18" charset="0"/>
                          </a:rPr>
                        </m:ctrlPr>
                      </m:fPr>
                      <m:num>
                        <m:r>
                          <a:rPr kumimoji="0" lang="en-US" altLang="zh-CN" sz="2000" b="1" i="1" smtClean="0">
                            <a:latin typeface="Cambria Math" panose="02040503050406030204" pitchFamily="18" charset="0"/>
                            <a:ea typeface="华文楷体" panose="02010600040101010101" pitchFamily="2" charset="-122"/>
                            <a:cs typeface="Times New Roman" panose="02020603050405020304" pitchFamily="18" charset="0"/>
                          </a:rPr>
                          <m:t>𝟏</m:t>
                        </m:r>
                      </m:num>
                      <m:den>
                        <m:r>
                          <a:rPr kumimoji="0" lang="en-US" altLang="zh-CN" sz="2000" b="1" i="1" smtClean="0">
                            <a:latin typeface="Cambria Math" panose="02040503050406030204" pitchFamily="18" charset="0"/>
                            <a:ea typeface="华文楷体" panose="02010600040101010101" pitchFamily="2" charset="-122"/>
                            <a:cs typeface="Times New Roman" panose="02020603050405020304" pitchFamily="18" charset="0"/>
                          </a:rPr>
                          <m:t>𝟖</m:t>
                        </m:r>
                      </m:den>
                    </m:f>
                    <m:r>
                      <a:rPr kumimoji="0" lang="en-US" altLang="zh-CN" sz="2000" b="1" i="1" smtClean="0">
                        <a:latin typeface="Cambria Math" panose="02040503050406030204" pitchFamily="18" charset="0"/>
                        <a:ea typeface="Cambria Math" panose="02040503050406030204" pitchFamily="18" charset="0"/>
                        <a:cs typeface="Times New Roman" panose="02020603050405020304" pitchFamily="18" charset="0"/>
                      </a:rPr>
                      <m:t>÷</m:t>
                    </m:r>
                    <m:d>
                      <m:dPr>
                        <m:ctrlPr>
                          <a:rPr kumimoji="0" lang="en-US" altLang="zh-CN" sz="2000" b="1" i="1" smtClean="0">
                            <a:latin typeface="Cambria Math" panose="02040503050406030204" pitchFamily="18" charset="0"/>
                            <a:ea typeface="Cambria Math" panose="02040503050406030204" pitchFamily="18" charset="0"/>
                            <a:cs typeface="Times New Roman" panose="02020603050405020304" pitchFamily="18" charset="0"/>
                          </a:rPr>
                        </m:ctrlPr>
                      </m:dPr>
                      <m:e>
                        <m:f>
                          <m:fPr>
                            <m:ctrlPr>
                              <a:rPr kumimoji="0" lang="en-US" altLang="zh-CN" sz="2000" b="1" i="1" smtClean="0">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kumimoji="0" lang="en-US" altLang="zh-CN" sz="2000" b="1" i="1" smtClean="0">
                                    <a:latin typeface="Cambria Math" panose="02040503050406030204" pitchFamily="18" charset="0"/>
                                    <a:ea typeface="Cambria Math" panose="02040503050406030204" pitchFamily="18" charset="0"/>
                                    <a:cs typeface="Times New Roman" panose="02020603050405020304" pitchFamily="18" charset="0"/>
                                  </a:rPr>
                                </m:ctrlPr>
                              </m:sSupPr>
                              <m:e>
                                <m:r>
                                  <a:rPr kumimoji="0" lang="en-US" altLang="zh-CN" sz="2000" b="1" i="1" smtClean="0">
                                    <a:latin typeface="Cambria Math" panose="02040503050406030204" pitchFamily="18" charset="0"/>
                                    <a:ea typeface="Cambria Math" panose="02040503050406030204" pitchFamily="18" charset="0"/>
                                    <a:cs typeface="Times New Roman" panose="02020603050405020304" pitchFamily="18" charset="0"/>
                                  </a:rPr>
                                  <m:t>𝝅</m:t>
                                </m:r>
                              </m:e>
                              <m:sup>
                                <m:r>
                                  <a:rPr kumimoji="0" lang="en-US" altLang="zh-CN" sz="2000" b="1" i="1" smtClean="0">
                                    <a:latin typeface="Cambria Math" panose="02040503050406030204" pitchFamily="18" charset="0"/>
                                    <a:ea typeface="Cambria Math" panose="02040503050406030204" pitchFamily="18" charset="0"/>
                                    <a:cs typeface="Times New Roman" panose="02020603050405020304" pitchFamily="18" charset="0"/>
                                  </a:rPr>
                                  <m:t>𝟑</m:t>
                                </m:r>
                              </m:sup>
                            </m:sSup>
                          </m:num>
                          <m:den>
                            <m:r>
                              <a:rPr kumimoji="0" lang="en-US" altLang="zh-CN" sz="2000" b="1" i="1" smtClean="0">
                                <a:latin typeface="Cambria Math" panose="02040503050406030204" pitchFamily="18" charset="0"/>
                                <a:ea typeface="Cambria Math" panose="02040503050406030204" pitchFamily="18" charset="0"/>
                                <a:cs typeface="Times New Roman" panose="02020603050405020304" pitchFamily="18" charset="0"/>
                              </a:rPr>
                              <m:t>𝑽</m:t>
                            </m:r>
                          </m:den>
                        </m:f>
                      </m:e>
                    </m:d>
                    <m:r>
                      <a:rPr kumimoji="0" lang="en-US" altLang="zh-CN" sz="2000" b="1" i="1" smtClean="0">
                        <a:latin typeface="Cambria Math" panose="02040503050406030204" pitchFamily="18" charset="0"/>
                        <a:ea typeface="Cambria Math" panose="02040503050406030204" pitchFamily="18" charset="0"/>
                        <a:cs typeface="Times New Roman" panose="02020603050405020304" pitchFamily="18" charset="0"/>
                      </a:rPr>
                      <m:t>=</m:t>
                    </m:r>
                  </m:oMath>
                </a14:m>
                <a:r>
                  <a:rPr kumimoji="0" lang="en-US" altLang="zh-CN" sz="2000" dirty="0">
                    <a:ea typeface="华文楷体" panose="02010600040101010101" pitchFamily="2" charset="-122"/>
                    <a:cs typeface="Times New Roman" panose="02020603050405020304" pitchFamily="18" charset="0"/>
                  </a:rPr>
                  <a:t> </a:t>
                </a:r>
                <a14:m>
                  <m:oMath xmlns:m="http://schemas.openxmlformats.org/officeDocument/2006/math">
                    <m:f>
                      <m:fPr>
                        <m:ctrlPr>
                          <a:rPr kumimoji="0" lang="en-US" altLang="zh-CN" sz="2000" i="1">
                            <a:latin typeface="Cambria Math" panose="02040503050406030204" pitchFamily="18" charset="0"/>
                            <a:ea typeface="华文楷体" panose="02010600040101010101" pitchFamily="2" charset="-122"/>
                            <a:cs typeface="Times New Roman" panose="02020603050405020304" pitchFamily="18" charset="0"/>
                          </a:rPr>
                        </m:ctrlPr>
                      </m:fPr>
                      <m:num>
                        <m:r>
                          <a:rPr kumimoji="0" lang="en-US" altLang="zh-CN" sz="2000" i="1">
                            <a:latin typeface="Cambria Math" panose="02040503050406030204" pitchFamily="18" charset="0"/>
                            <a:ea typeface="华文楷体" panose="02010600040101010101" pitchFamily="2" charset="-122"/>
                            <a:cs typeface="Times New Roman" panose="02020603050405020304" pitchFamily="18" charset="0"/>
                          </a:rPr>
                          <m:t>𝟒</m:t>
                        </m:r>
                        <m:r>
                          <a:rPr kumimoji="0" lang="en-US" altLang="zh-CN" sz="2000" i="1">
                            <a:latin typeface="Cambria Math" panose="02040503050406030204" pitchFamily="18" charset="0"/>
                            <a:ea typeface="华文楷体" panose="02010600040101010101" pitchFamily="2" charset="-122"/>
                            <a:cs typeface="Times New Roman" panose="02020603050405020304" pitchFamily="18" charset="0"/>
                          </a:rPr>
                          <m:t>𝝅</m:t>
                        </m:r>
                        <m:sSup>
                          <m:sSupPr>
                            <m:ctrlPr>
                              <a:rPr kumimoji="0" lang="en-US" altLang="zh-CN" sz="2000" i="1">
                                <a:latin typeface="Cambria Math" panose="02040503050406030204" pitchFamily="18" charset="0"/>
                                <a:ea typeface="华文楷体" panose="02010600040101010101" pitchFamily="2" charset="-122"/>
                                <a:cs typeface="Times New Roman" panose="02020603050405020304" pitchFamily="18" charset="0"/>
                              </a:rPr>
                            </m:ctrlPr>
                          </m:sSupPr>
                          <m:e>
                            <m:r>
                              <a:rPr kumimoji="0" lang="en-US" altLang="zh-CN" sz="2000" b="1" i="1" smtClean="0">
                                <a:latin typeface="Cambria Math" panose="02040503050406030204" pitchFamily="18" charset="0"/>
                                <a:ea typeface="华文楷体" panose="02010600040101010101" pitchFamily="2" charset="-122"/>
                                <a:cs typeface="Times New Roman" panose="02020603050405020304" pitchFamily="18" charset="0"/>
                              </a:rPr>
                              <m:t>𝒗</m:t>
                            </m:r>
                          </m:e>
                          <m:sup>
                            <m:r>
                              <a:rPr kumimoji="0" lang="en-US" altLang="zh-CN" sz="2000" i="1">
                                <a:latin typeface="Cambria Math" panose="02040503050406030204" pitchFamily="18" charset="0"/>
                                <a:ea typeface="华文楷体" panose="02010600040101010101" pitchFamily="2" charset="-122"/>
                                <a:cs typeface="Times New Roman" panose="02020603050405020304" pitchFamily="18" charset="0"/>
                              </a:rPr>
                              <m:t>𝟑</m:t>
                            </m:r>
                          </m:sup>
                        </m:sSup>
                      </m:num>
                      <m:den>
                        <m:r>
                          <a:rPr kumimoji="0" lang="en-US" altLang="zh-CN" sz="2000" i="1">
                            <a:latin typeface="Cambria Math" panose="02040503050406030204" pitchFamily="18" charset="0"/>
                            <a:ea typeface="华文楷体" panose="02010600040101010101" pitchFamily="2" charset="-122"/>
                            <a:cs typeface="Times New Roman" panose="02020603050405020304" pitchFamily="18" charset="0"/>
                          </a:rPr>
                          <m:t>𝟑</m:t>
                        </m:r>
                        <m:sSup>
                          <m:sSupPr>
                            <m:ctrlPr>
                              <a:rPr kumimoji="0" lang="en-US" altLang="zh-CN" sz="2000" b="1" i="1" smtClean="0">
                                <a:latin typeface="Cambria Math" panose="02040503050406030204" pitchFamily="18" charset="0"/>
                                <a:ea typeface="华文楷体" panose="02010600040101010101" pitchFamily="2" charset="-122"/>
                                <a:cs typeface="Times New Roman" panose="02020603050405020304" pitchFamily="18" charset="0"/>
                              </a:rPr>
                            </m:ctrlPr>
                          </m:sSupPr>
                          <m:e>
                            <m:r>
                              <a:rPr kumimoji="0" lang="en-US" altLang="zh-CN" sz="2000" b="1" i="1" smtClean="0">
                                <a:latin typeface="Cambria Math" panose="02040503050406030204" pitchFamily="18" charset="0"/>
                                <a:ea typeface="华文楷体" panose="02010600040101010101" pitchFamily="2" charset="-122"/>
                                <a:cs typeface="Times New Roman" panose="02020603050405020304" pitchFamily="18" charset="0"/>
                              </a:rPr>
                              <m:t>𝒄</m:t>
                            </m:r>
                          </m:e>
                          <m:sup>
                            <m:r>
                              <a:rPr kumimoji="0" lang="en-US" altLang="zh-CN" sz="2000" b="1" i="1" smtClean="0">
                                <a:latin typeface="Cambria Math" panose="02040503050406030204" pitchFamily="18" charset="0"/>
                                <a:ea typeface="华文楷体" panose="02010600040101010101" pitchFamily="2" charset="-122"/>
                                <a:cs typeface="Times New Roman" panose="02020603050405020304" pitchFamily="18" charset="0"/>
                              </a:rPr>
                              <m:t>𝟑</m:t>
                            </m:r>
                          </m:sup>
                        </m:sSup>
                      </m:den>
                    </m:f>
                    <m:r>
                      <a:rPr kumimoji="0" lang="en-US" altLang="zh-CN" sz="2000" b="1" i="1" smtClean="0">
                        <a:latin typeface="Cambria Math" panose="02040503050406030204" pitchFamily="18" charset="0"/>
                        <a:ea typeface="华文楷体" panose="02010600040101010101" pitchFamily="2" charset="-122"/>
                        <a:cs typeface="Times New Roman" panose="02020603050405020304" pitchFamily="18" charset="0"/>
                      </a:rPr>
                      <m:t>𝑽</m:t>
                    </m:r>
                    <m:r>
                      <a:rPr kumimoji="0" lang="zh-CN" altLang="en-US" sz="2000" b="1" i="1" smtClean="0">
                        <a:latin typeface="Cambria Math" panose="02040503050406030204" pitchFamily="18" charset="0"/>
                        <a:ea typeface="华文楷体" panose="02010600040101010101" pitchFamily="2" charset="-122"/>
                        <a:cs typeface="Times New Roman" panose="02020603050405020304" pitchFamily="18" charset="0"/>
                      </a:rPr>
                      <m:t> </m:t>
                    </m:r>
                    <m:r>
                      <a:rPr kumimoji="0" lang="en-US" altLang="zh-CN" sz="2000" b="1" i="1" smtClean="0">
                        <a:latin typeface="Cambria Math" panose="02040503050406030204" pitchFamily="18" charset="0"/>
                        <a:ea typeface="华文楷体" panose="02010600040101010101" pitchFamily="2" charset="-122"/>
                        <a:cs typeface="Times New Roman" panose="02020603050405020304" pitchFamily="18" charset="0"/>
                      </a:rPr>
                      <m:t>(</m:t>
                    </m:r>
                    <m:r>
                      <a:rPr kumimoji="0" lang="en-US" altLang="zh-CN" sz="2000" b="1" i="1" smtClean="0">
                        <a:latin typeface="Cambria Math" panose="02040503050406030204" pitchFamily="18" charset="0"/>
                        <a:ea typeface="华文楷体" panose="02010600040101010101" pitchFamily="2" charset="-122"/>
                        <a:cs typeface="Times New Roman" panose="02020603050405020304" pitchFamily="18" charset="0"/>
                      </a:rPr>
                      <m:t>𝒌</m:t>
                    </m:r>
                    <m:r>
                      <a:rPr kumimoji="0" lang="en-US" altLang="zh-CN" sz="2000" b="1" i="1" smtClean="0">
                        <a:latin typeface="Cambria Math" panose="02040503050406030204" pitchFamily="18" charset="0"/>
                        <a:ea typeface="华文楷体" panose="02010600040101010101" pitchFamily="2" charset="-122"/>
                        <a:cs typeface="Times New Roman" panose="02020603050405020304" pitchFamily="18" charset="0"/>
                      </a:rPr>
                      <m:t>=</m:t>
                    </m:r>
                    <m:r>
                      <a:rPr kumimoji="0" lang="en-US" altLang="zh-CN" sz="2000" b="1" i="1" smtClean="0">
                        <a:latin typeface="Cambria Math" panose="02040503050406030204" pitchFamily="18" charset="0"/>
                        <a:ea typeface="华文楷体" panose="02010600040101010101" pitchFamily="2" charset="-122"/>
                        <a:cs typeface="Times New Roman" panose="02020603050405020304" pitchFamily="18" charset="0"/>
                      </a:rPr>
                      <m:t>𝟐</m:t>
                    </m:r>
                    <m:r>
                      <a:rPr kumimoji="0" lang="en-US" altLang="zh-CN" sz="2000" b="1" i="1" smtClean="0">
                        <a:latin typeface="Cambria Math" panose="02040503050406030204" pitchFamily="18" charset="0"/>
                        <a:ea typeface="华文楷体" panose="02010600040101010101" pitchFamily="2" charset="-122"/>
                        <a:cs typeface="Times New Roman" panose="02020603050405020304" pitchFamily="18" charset="0"/>
                      </a:rPr>
                      <m:t>𝝅</m:t>
                    </m:r>
                    <m:r>
                      <a:rPr kumimoji="0" lang="en-US" altLang="zh-CN" sz="2000" b="1" i="1" smtClean="0">
                        <a:latin typeface="Cambria Math" panose="02040503050406030204" pitchFamily="18" charset="0"/>
                        <a:ea typeface="华文楷体" panose="02010600040101010101" pitchFamily="2" charset="-122"/>
                        <a:cs typeface="Times New Roman" panose="02020603050405020304" pitchFamily="18" charset="0"/>
                      </a:rPr>
                      <m:t>𝒗</m:t>
                    </m:r>
                    <m:r>
                      <a:rPr kumimoji="0" lang="en-US" altLang="zh-CN" sz="2000" b="1" i="1" smtClean="0">
                        <a:latin typeface="Cambria Math" panose="02040503050406030204" pitchFamily="18" charset="0"/>
                        <a:ea typeface="华文楷体" panose="02010600040101010101" pitchFamily="2" charset="-122"/>
                        <a:cs typeface="Times New Roman" panose="02020603050405020304" pitchFamily="18" charset="0"/>
                      </a:rPr>
                      <m:t>)</m:t>
                    </m:r>
                  </m:oMath>
                </a14:m>
                <a:r>
                  <a:rPr kumimoji="0" lang="zh-CN" altLang="en-US" sz="2000" b="1" dirty="0">
                    <a:latin typeface="Times New Roman" panose="02020603050405020304" pitchFamily="18" charset="0"/>
                    <a:ea typeface="华文楷体" panose="02010600040101010101" pitchFamily="2" charset="-122"/>
                    <a:cs typeface="Times New Roman" panose="02020603050405020304" pitchFamily="18" charset="0"/>
                  </a:rPr>
                  <a:t>，考虑到电磁波的偏振有两种可能，则单位体积单位频率的密度为</a:t>
                </a:r>
              </a:p>
            </p:txBody>
          </p:sp>
        </mc:Choice>
        <mc:Fallback>
          <p:sp>
            <p:nvSpPr>
              <p:cNvPr id="26" name="Text Box 22">
                <a:extLst>
                  <a:ext uri="{FF2B5EF4-FFF2-40B4-BE49-F238E27FC236}">
                    <a16:creationId xmlns:a16="http://schemas.microsoft.com/office/drawing/2014/main" id="{780D0725-0A87-34E3-B903-6FB20A36B13E}"/>
                  </a:ext>
                </a:extLst>
              </p:cNvPr>
              <p:cNvSpPr txBox="1">
                <a:spLocks noRot="1" noChangeAspect="1" noMove="1" noResize="1" noEditPoints="1" noAdjustHandles="1" noChangeArrowheads="1" noChangeShapeType="1" noTextEdit="1"/>
              </p:cNvSpPr>
              <p:nvPr/>
            </p:nvSpPr>
            <p:spPr bwMode="auto">
              <a:xfrm>
                <a:off x="135738" y="3414960"/>
                <a:ext cx="8398662" cy="2190280"/>
              </a:xfrm>
              <a:prstGeom prst="rect">
                <a:avLst/>
              </a:prstGeom>
              <a:blipFill>
                <a:blip r:embed="rId2"/>
                <a:stretch>
                  <a:fillRect l="-755" t="-1724" b="-287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33" name="文本框 32">
                <a:extLst>
                  <a:ext uri="{FF2B5EF4-FFF2-40B4-BE49-F238E27FC236}">
                    <a16:creationId xmlns:a16="http://schemas.microsoft.com/office/drawing/2014/main" id="{7F199840-8DFE-0D46-49E7-C4110DB2816C}"/>
                  </a:ext>
                </a:extLst>
              </p:cNvPr>
              <p:cNvSpPr txBox="1"/>
              <p:nvPr/>
            </p:nvSpPr>
            <p:spPr>
              <a:xfrm>
                <a:off x="3429000" y="5597647"/>
                <a:ext cx="1664623" cy="61773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sz="2000" b="0" i="1" smtClean="0">
                              <a:solidFill>
                                <a:schemeClr val="tx1"/>
                              </a:solidFill>
                              <a:latin typeface="Cambria Math" panose="02040503050406030204" pitchFamily="18" charset="0"/>
                              <a:ea typeface="+mn-ea"/>
                            </a:rPr>
                          </m:ctrlPr>
                        </m:sSubPr>
                        <m:e>
                          <m:r>
                            <a:rPr kumimoji="1" lang="en-US" altLang="zh-CN" sz="2000" b="0" i="1" smtClean="0">
                              <a:solidFill>
                                <a:schemeClr val="tx1"/>
                              </a:solidFill>
                              <a:latin typeface="Cambria Math" panose="02040503050406030204" pitchFamily="18" charset="0"/>
                              <a:ea typeface="+mn-ea"/>
                            </a:rPr>
                            <m:t>𝑛</m:t>
                          </m:r>
                        </m:e>
                        <m:sub>
                          <m:r>
                            <a:rPr kumimoji="1" lang="en-US" altLang="zh-CN" sz="2000" b="0" i="1" smtClean="0">
                              <a:solidFill>
                                <a:schemeClr val="tx1"/>
                              </a:solidFill>
                              <a:latin typeface="Cambria Math" panose="02040503050406030204" pitchFamily="18" charset="0"/>
                              <a:ea typeface="+mn-ea"/>
                            </a:rPr>
                            <m:t>0</m:t>
                          </m:r>
                        </m:sub>
                      </m:sSub>
                      <m:d>
                        <m:dPr>
                          <m:ctrlPr>
                            <a:rPr kumimoji="1" lang="en-US" altLang="zh-CN" sz="2000" b="0" i="1" smtClean="0">
                              <a:solidFill>
                                <a:schemeClr val="tx1"/>
                              </a:solidFill>
                              <a:latin typeface="Cambria Math" panose="02040503050406030204" pitchFamily="18" charset="0"/>
                              <a:ea typeface="+mn-ea"/>
                            </a:rPr>
                          </m:ctrlPr>
                        </m:dPr>
                        <m:e>
                          <m:r>
                            <a:rPr kumimoji="1" lang="en-US" altLang="zh-CN" sz="2000" b="0" i="1" smtClean="0">
                              <a:solidFill>
                                <a:schemeClr val="tx1"/>
                              </a:solidFill>
                              <a:latin typeface="Cambria Math" panose="02040503050406030204" pitchFamily="18" charset="0"/>
                              <a:ea typeface="+mn-ea"/>
                            </a:rPr>
                            <m:t>𝑣</m:t>
                          </m:r>
                        </m:e>
                      </m:d>
                      <m:r>
                        <a:rPr kumimoji="1" lang="en-US" altLang="zh-CN" sz="2000" b="0" i="1" smtClean="0">
                          <a:solidFill>
                            <a:schemeClr val="tx1"/>
                          </a:solidFill>
                          <a:latin typeface="Cambria Math" panose="02040503050406030204" pitchFamily="18" charset="0"/>
                          <a:ea typeface="+mn-ea"/>
                        </a:rPr>
                        <m:t>=</m:t>
                      </m:r>
                      <m:f>
                        <m:fPr>
                          <m:ctrlPr>
                            <a:rPr kumimoji="1" lang="en-US" altLang="zh-CN" sz="2000" b="0" i="1" smtClean="0">
                              <a:solidFill>
                                <a:schemeClr val="tx1"/>
                              </a:solidFill>
                              <a:latin typeface="Cambria Math" panose="02040503050406030204" pitchFamily="18" charset="0"/>
                              <a:ea typeface="+mn-ea"/>
                            </a:rPr>
                          </m:ctrlPr>
                        </m:fPr>
                        <m:num>
                          <m:r>
                            <a:rPr kumimoji="1" lang="en-US" altLang="zh-CN" sz="2000" b="0" i="1" smtClean="0">
                              <a:solidFill>
                                <a:schemeClr val="tx1"/>
                              </a:solidFill>
                              <a:latin typeface="Cambria Math" panose="02040503050406030204" pitchFamily="18" charset="0"/>
                              <a:ea typeface="+mn-ea"/>
                            </a:rPr>
                            <m:t>8</m:t>
                          </m:r>
                          <m:r>
                            <a:rPr kumimoji="1" lang="en-US" altLang="zh-CN" sz="2000" b="0" i="1" smtClean="0">
                              <a:solidFill>
                                <a:schemeClr val="tx1"/>
                              </a:solidFill>
                              <a:latin typeface="Cambria Math" panose="02040503050406030204" pitchFamily="18" charset="0"/>
                              <a:ea typeface="+mn-ea"/>
                            </a:rPr>
                            <m:t>𝜋</m:t>
                          </m:r>
                          <m:sSup>
                            <m:sSupPr>
                              <m:ctrlPr>
                                <a:rPr kumimoji="1" lang="en-US" altLang="zh-CN" sz="2000" b="0" i="1" smtClean="0">
                                  <a:solidFill>
                                    <a:schemeClr val="tx1"/>
                                  </a:solidFill>
                                  <a:latin typeface="Cambria Math" panose="02040503050406030204" pitchFamily="18" charset="0"/>
                                  <a:ea typeface="+mn-ea"/>
                                </a:rPr>
                              </m:ctrlPr>
                            </m:sSupPr>
                            <m:e>
                              <m:r>
                                <a:rPr kumimoji="1" lang="en-US" altLang="zh-CN" sz="2000" b="0" i="1" smtClean="0">
                                  <a:solidFill>
                                    <a:schemeClr val="tx1"/>
                                  </a:solidFill>
                                  <a:latin typeface="Cambria Math" panose="02040503050406030204" pitchFamily="18" charset="0"/>
                                  <a:ea typeface="+mn-ea"/>
                                </a:rPr>
                                <m:t>𝑣</m:t>
                              </m:r>
                            </m:e>
                            <m:sup>
                              <m:r>
                                <a:rPr kumimoji="1" lang="en-US" altLang="zh-CN" sz="2000" b="0" i="1" smtClean="0">
                                  <a:solidFill>
                                    <a:schemeClr val="tx1"/>
                                  </a:solidFill>
                                  <a:latin typeface="Cambria Math" panose="02040503050406030204" pitchFamily="18" charset="0"/>
                                  <a:ea typeface="+mn-ea"/>
                                </a:rPr>
                                <m:t>2</m:t>
                              </m:r>
                            </m:sup>
                          </m:sSup>
                        </m:num>
                        <m:den>
                          <m:sSup>
                            <m:sSupPr>
                              <m:ctrlPr>
                                <a:rPr kumimoji="1" lang="en-US" altLang="zh-CN" sz="2000" b="0" i="1" smtClean="0">
                                  <a:solidFill>
                                    <a:schemeClr val="tx1"/>
                                  </a:solidFill>
                                  <a:latin typeface="Cambria Math" panose="02040503050406030204" pitchFamily="18" charset="0"/>
                                  <a:ea typeface="+mn-ea"/>
                                </a:rPr>
                              </m:ctrlPr>
                            </m:sSupPr>
                            <m:e>
                              <m:r>
                                <a:rPr kumimoji="1" lang="en-US" altLang="zh-CN" sz="2000" b="0" i="1" smtClean="0">
                                  <a:solidFill>
                                    <a:schemeClr val="tx1"/>
                                  </a:solidFill>
                                  <a:latin typeface="Cambria Math" panose="02040503050406030204" pitchFamily="18" charset="0"/>
                                  <a:ea typeface="+mn-ea"/>
                                </a:rPr>
                                <m:t>𝑐</m:t>
                              </m:r>
                            </m:e>
                            <m:sup>
                              <m:r>
                                <a:rPr kumimoji="1" lang="en-US" altLang="zh-CN" sz="2000" b="0" i="1" smtClean="0">
                                  <a:solidFill>
                                    <a:schemeClr val="tx1"/>
                                  </a:solidFill>
                                  <a:latin typeface="Cambria Math" panose="02040503050406030204" pitchFamily="18" charset="0"/>
                                  <a:ea typeface="+mn-ea"/>
                                </a:rPr>
                                <m:t>3</m:t>
                              </m:r>
                            </m:sup>
                          </m:sSup>
                        </m:den>
                      </m:f>
                    </m:oMath>
                  </m:oMathPara>
                </a14:m>
                <a:endParaRPr kumimoji="1" lang="zh-CN" altLang="en-US" sz="2000" b="0" dirty="0">
                  <a:solidFill>
                    <a:schemeClr val="tx1"/>
                  </a:solidFill>
                  <a:latin typeface="+mn-ea"/>
                  <a:ea typeface="+mn-ea"/>
                </a:endParaRPr>
              </a:p>
            </p:txBody>
          </p:sp>
        </mc:Choice>
        <mc:Fallback>
          <p:sp>
            <p:nvSpPr>
              <p:cNvPr id="33" name="文本框 32">
                <a:extLst>
                  <a:ext uri="{FF2B5EF4-FFF2-40B4-BE49-F238E27FC236}">
                    <a16:creationId xmlns:a16="http://schemas.microsoft.com/office/drawing/2014/main" id="{7F199840-8DFE-0D46-49E7-C4110DB2816C}"/>
                  </a:ext>
                </a:extLst>
              </p:cNvPr>
              <p:cNvSpPr txBox="1">
                <a:spLocks noRot="1" noChangeAspect="1" noMove="1" noResize="1" noEditPoints="1" noAdjustHandles="1" noChangeArrowheads="1" noChangeShapeType="1" noTextEdit="1"/>
              </p:cNvSpPr>
              <p:nvPr/>
            </p:nvSpPr>
            <p:spPr>
              <a:xfrm>
                <a:off x="3429000" y="5597647"/>
                <a:ext cx="1664623" cy="617733"/>
              </a:xfrm>
              <a:prstGeom prst="rect">
                <a:avLst/>
              </a:prstGeom>
              <a:blipFill>
                <a:blip r:embed="rId3"/>
                <a:stretch>
                  <a:fillRect b="-10000"/>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4556896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
        <p:nvSpPr>
          <p:cNvPr id="3" name="Slide Number Placeholder 2"/>
          <p:cNvSpPr>
            <a:spLocks noGrp="1"/>
          </p:cNvSpPr>
          <p:nvPr>
            <p:ph type="sldNum" sz="quarter" idx="12"/>
          </p:nvPr>
        </p:nvSpPr>
        <p:spPr/>
        <p:txBody>
          <a:bodyPr/>
          <a:lstStyle/>
          <a:p>
            <a:pPr>
              <a:defRPr/>
            </a:pPr>
            <a:fld id="{B4690805-D7D2-4AB9-A191-0BC729846278}" type="slidenum">
              <a:rPr lang="zh-CN" altLang="en-US" smtClean="0"/>
              <a:pPr>
                <a:defRPr/>
              </a:pPr>
              <a:t>2</a:t>
            </a:fld>
            <a:endParaRPr lang="en-US" altLang="zh-CN" dirty="0"/>
          </a:p>
        </p:txBody>
      </p:sp>
      <p:pic>
        <p:nvPicPr>
          <p:cNvPr id="5" name="Picture 4"/>
          <p:cNvPicPr>
            <a:picLocks noChangeAspect="1"/>
          </p:cNvPicPr>
          <p:nvPr/>
        </p:nvPicPr>
        <p:blipFill>
          <a:blip r:embed="rId2"/>
          <a:stretch>
            <a:fillRect/>
          </a:stretch>
        </p:blipFill>
        <p:spPr>
          <a:xfrm>
            <a:off x="0" y="549234"/>
            <a:ext cx="9144000" cy="5759532"/>
          </a:xfrm>
          <a:prstGeom prst="rect">
            <a:avLst/>
          </a:prstGeom>
        </p:spPr>
      </p:pic>
      <p:sp>
        <p:nvSpPr>
          <p:cNvPr id="6" name="Rectangle 5"/>
          <p:cNvSpPr/>
          <p:nvPr/>
        </p:nvSpPr>
        <p:spPr>
          <a:xfrm>
            <a:off x="76200" y="0"/>
            <a:ext cx="9067800" cy="461665"/>
          </a:xfrm>
          <a:prstGeom prst="rect">
            <a:avLst/>
          </a:prstGeom>
        </p:spPr>
        <p:txBody>
          <a:bodyPr wrap="square">
            <a:spAutoFit/>
          </a:bodyPr>
          <a:lstStyle/>
          <a:p>
            <a:pPr algn="ctr"/>
            <a:r>
              <a:rPr lang="zh-CN" altLang="en-US" sz="2400" dirty="0">
                <a:solidFill>
                  <a:srgbClr val="0000FF"/>
                </a:solidFill>
                <a:latin typeface="+mn-ea"/>
                <a:ea typeface="+mn-ea"/>
              </a:rPr>
              <a:t>拍摄于</a:t>
            </a:r>
            <a:r>
              <a:rPr lang="en-US" altLang="zh-CN" sz="2400" dirty="0">
                <a:solidFill>
                  <a:srgbClr val="0000FF"/>
                </a:solidFill>
                <a:latin typeface="+mn-ea"/>
                <a:ea typeface="+mn-ea"/>
              </a:rPr>
              <a:t>1927</a:t>
            </a:r>
            <a:r>
              <a:rPr lang="zh-CN" altLang="en-US" sz="2400" dirty="0">
                <a:solidFill>
                  <a:srgbClr val="0000FF"/>
                </a:solidFill>
                <a:latin typeface="+mn-ea"/>
                <a:ea typeface="+mn-ea"/>
              </a:rPr>
              <a:t>年，在比利时布鲁塞尔召开的第五届索尔维会议</a:t>
            </a:r>
            <a:endParaRPr lang="en-US" sz="2400" dirty="0">
              <a:solidFill>
                <a:srgbClr val="0000FF"/>
              </a:solidFill>
              <a:latin typeface="+mn-ea"/>
              <a:ea typeface="+mn-ea"/>
            </a:endParaRPr>
          </a:p>
        </p:txBody>
      </p:sp>
    </p:spTree>
    <p:extLst>
      <p:ext uri="{BB962C8B-B14F-4D97-AF65-F5344CB8AC3E}">
        <p14:creationId xmlns:p14="http://schemas.microsoft.com/office/powerpoint/2010/main" val="17332597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B99BFA-E74A-4888-239F-6202B564A9F3}"/>
            </a:ext>
          </a:extLst>
        </p:cNvPr>
        <p:cNvGrpSpPr/>
        <p:nvPr/>
      </p:nvGrpSpPr>
      <p:grpSpPr>
        <a:xfrm>
          <a:off x="0" y="0"/>
          <a:ext cx="0" cy="0"/>
          <a:chOff x="0" y="0"/>
          <a:chExt cx="0" cy="0"/>
        </a:xfrm>
      </p:grpSpPr>
      <p:sp>
        <p:nvSpPr>
          <p:cNvPr id="5" name="标题 4">
            <a:extLst>
              <a:ext uri="{FF2B5EF4-FFF2-40B4-BE49-F238E27FC236}">
                <a16:creationId xmlns:a16="http://schemas.microsoft.com/office/drawing/2014/main" id="{AF4065E2-F411-C1EE-5F93-79C783BE1416}"/>
              </a:ext>
            </a:extLst>
          </p:cNvPr>
          <p:cNvSpPr>
            <a:spLocks noGrp="1"/>
          </p:cNvSpPr>
          <p:nvPr>
            <p:ph type="title"/>
          </p:nvPr>
        </p:nvSpPr>
        <p:spPr/>
        <p:txBody>
          <a:bodyPr/>
          <a:lstStyle/>
          <a:p>
            <a:r>
              <a:rPr lang="zh-CN" altLang="en-US" dirty="0"/>
              <a:t>瑞利</a:t>
            </a:r>
            <a:r>
              <a:rPr lang="en-US" altLang="zh-CN" dirty="0"/>
              <a:t>-</a:t>
            </a:r>
            <a:r>
              <a:rPr lang="zh-CN" altLang="en-US" dirty="0"/>
              <a:t>金斯公式</a:t>
            </a:r>
            <a:r>
              <a:rPr lang="en-US" altLang="zh-CN" dirty="0"/>
              <a:t>Vs</a:t>
            </a:r>
            <a:r>
              <a:rPr lang="zh-CN" altLang="en-US" dirty="0"/>
              <a:t>普朗克公式</a:t>
            </a:r>
          </a:p>
        </p:txBody>
      </p:sp>
      <p:sp>
        <p:nvSpPr>
          <p:cNvPr id="4" name="灯片编号占位符 3">
            <a:extLst>
              <a:ext uri="{FF2B5EF4-FFF2-40B4-BE49-F238E27FC236}">
                <a16:creationId xmlns:a16="http://schemas.microsoft.com/office/drawing/2014/main" id="{AAB04F10-1FB9-E415-8590-C6A921C6D9C5}"/>
              </a:ext>
            </a:extLst>
          </p:cNvPr>
          <p:cNvSpPr>
            <a:spLocks noGrp="1"/>
          </p:cNvSpPr>
          <p:nvPr>
            <p:ph type="sldNum" sz="quarter" idx="12"/>
          </p:nvPr>
        </p:nvSpPr>
        <p:spPr/>
        <p:txBody>
          <a:bodyPr/>
          <a:lstStyle/>
          <a:p>
            <a:pPr>
              <a:defRPr/>
            </a:pPr>
            <a:fld id="{E3BAC4F7-8877-4A8A-A428-06935D1FE728}" type="slidenum">
              <a:rPr lang="zh-CN" altLang="en-US" smtClean="0"/>
              <a:pPr>
                <a:defRPr/>
              </a:pPr>
              <a:t>20</a:t>
            </a:fld>
            <a:endParaRPr lang="en-US" altLang="zh-CN" dirty="0"/>
          </a:p>
        </p:txBody>
      </p:sp>
      <p:sp>
        <p:nvSpPr>
          <p:cNvPr id="3" name="Footer Placeholder 2">
            <a:extLst>
              <a:ext uri="{FF2B5EF4-FFF2-40B4-BE49-F238E27FC236}">
                <a16:creationId xmlns:a16="http://schemas.microsoft.com/office/drawing/2014/main" id="{93E15E9A-8750-A376-6D38-9C88B8EE7ACF}"/>
              </a:ext>
            </a:extLst>
          </p:cNvPr>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
        <p:nvSpPr>
          <p:cNvPr id="7" name="内容占位符 2">
            <a:extLst>
              <a:ext uri="{FF2B5EF4-FFF2-40B4-BE49-F238E27FC236}">
                <a16:creationId xmlns:a16="http://schemas.microsoft.com/office/drawing/2014/main" id="{AAFCA071-42DB-DCD0-CF22-C91B2B66A039}"/>
              </a:ext>
            </a:extLst>
          </p:cNvPr>
          <p:cNvSpPr txBox="1">
            <a:spLocks/>
          </p:cNvSpPr>
          <p:nvPr/>
        </p:nvSpPr>
        <p:spPr bwMode="auto">
          <a:xfrm>
            <a:off x="11151" y="1066800"/>
            <a:ext cx="64008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rgbClr val="FF3399"/>
              </a:buClr>
              <a:buFont typeface="Wingdings 2" panose="05020102010507070707" pitchFamily="18" charset="2"/>
              <a:buChar char="è"/>
              <a:defRPr sz="3600" b="1">
                <a:solidFill>
                  <a:srgbClr val="000066"/>
                </a:solidFill>
                <a:latin typeface="华文楷体" panose="02010600040101010101" pitchFamily="2" charset="-122"/>
                <a:ea typeface="华文楷体" panose="02010600040101010101" pitchFamily="2" charset="-122"/>
                <a:cs typeface="+mn-cs"/>
              </a:defRPr>
            </a:lvl1pPr>
            <a:lvl2pPr marL="742950" indent="-285750" algn="l" rtl="0" eaLnBrk="0" fontAlgn="base" hangingPunct="0">
              <a:spcBef>
                <a:spcPct val="20000"/>
              </a:spcBef>
              <a:spcAft>
                <a:spcPct val="0"/>
              </a:spcAft>
              <a:buClr>
                <a:srgbClr val="FF3399"/>
              </a:buClr>
              <a:buFont typeface="Wingdings 2" panose="05020102010507070707" pitchFamily="18" charset="2"/>
              <a:buChar char="è"/>
              <a:defRPr sz="2800" b="1">
                <a:solidFill>
                  <a:srgbClr val="000099"/>
                </a:solidFill>
                <a:latin typeface="华文楷体" panose="02010600040101010101" pitchFamily="2" charset="-122"/>
                <a:ea typeface="华文楷体" panose="02010600040101010101" pitchFamily="2" charset="-122"/>
              </a:defRPr>
            </a:lvl2pPr>
            <a:lvl3pPr marL="1143000" indent="-228600" algn="l" rtl="0" eaLnBrk="0" fontAlgn="base" hangingPunct="0">
              <a:spcBef>
                <a:spcPct val="20000"/>
              </a:spcBef>
              <a:spcAft>
                <a:spcPct val="0"/>
              </a:spcAft>
              <a:buClr>
                <a:srgbClr val="FF3399"/>
              </a:buClr>
              <a:buFont typeface="Wingdings 2" panose="05020102010507070707" pitchFamily="18" charset="2"/>
              <a:buChar char="è"/>
              <a:defRPr sz="2400" b="1">
                <a:solidFill>
                  <a:schemeClr val="accent1"/>
                </a:solidFill>
                <a:latin typeface="华文楷体" panose="02010600040101010101" pitchFamily="2" charset="-122"/>
                <a:ea typeface="华文楷体" panose="02010600040101010101" pitchFamily="2" charset="-122"/>
              </a:defRPr>
            </a:lvl3pPr>
            <a:lvl4pPr marL="1600200" indent="-228600" algn="l" rtl="0" eaLnBrk="0" fontAlgn="base" hangingPunct="0">
              <a:spcBef>
                <a:spcPct val="20000"/>
              </a:spcBef>
              <a:spcAft>
                <a:spcPct val="0"/>
              </a:spcAft>
              <a:buClr>
                <a:srgbClr val="FF3399"/>
              </a:buClr>
              <a:buFont typeface="Wingdings 2" panose="05020102010507070707" pitchFamily="18" charset="2"/>
              <a:buChar char="è"/>
              <a:defRPr sz="2000" b="1">
                <a:solidFill>
                  <a:srgbClr val="000066"/>
                </a:solidFill>
                <a:latin typeface="华文楷体" panose="02010600040101010101" pitchFamily="2" charset="-122"/>
                <a:ea typeface="华文楷体" panose="02010600040101010101" pitchFamily="2" charset="-122"/>
              </a:defRPr>
            </a:lvl4pPr>
            <a:lvl5pPr marL="2057400" indent="-228600" algn="l" rtl="0" eaLnBrk="0" fontAlgn="base" hangingPunct="0">
              <a:spcBef>
                <a:spcPct val="20000"/>
              </a:spcBef>
              <a:spcAft>
                <a:spcPct val="0"/>
              </a:spcAft>
              <a:buClr>
                <a:srgbClr val="FF3399"/>
              </a:buClr>
              <a:buFont typeface="Wingdings 2" panose="05020102010507070707" pitchFamily="18" charset="2"/>
              <a:buChar char="è"/>
              <a:defRPr sz="2000" b="1">
                <a:solidFill>
                  <a:srgbClr val="000066"/>
                </a:solidFill>
                <a:latin typeface="华文楷体" panose="02010600040101010101" pitchFamily="2" charset="-122"/>
                <a:ea typeface="华文楷体" panose="02010600040101010101" pitchFamily="2" charset="-122"/>
              </a:defRPr>
            </a:lvl5pPr>
            <a:lvl6pPr marL="2514600" indent="-228600" algn="l" rtl="0" fontAlgn="base">
              <a:spcBef>
                <a:spcPct val="20000"/>
              </a:spcBef>
              <a:spcAft>
                <a:spcPct val="0"/>
              </a:spcAft>
              <a:buClr>
                <a:srgbClr val="FF3399"/>
              </a:buClr>
              <a:buFont typeface="Wingdings 2" pitchFamily="18" charset="2"/>
              <a:buChar char="è"/>
              <a:defRPr sz="2800" b="1">
                <a:solidFill>
                  <a:srgbClr val="000066"/>
                </a:solidFill>
                <a:latin typeface="+mn-lt"/>
                <a:ea typeface="+mn-ea"/>
              </a:defRPr>
            </a:lvl6pPr>
            <a:lvl7pPr marL="2971800" indent="-228600" algn="l" rtl="0" fontAlgn="base">
              <a:spcBef>
                <a:spcPct val="20000"/>
              </a:spcBef>
              <a:spcAft>
                <a:spcPct val="0"/>
              </a:spcAft>
              <a:buClr>
                <a:srgbClr val="FF3399"/>
              </a:buClr>
              <a:buFont typeface="Wingdings 2" pitchFamily="18" charset="2"/>
              <a:buChar char="è"/>
              <a:defRPr sz="2800" b="1">
                <a:solidFill>
                  <a:srgbClr val="000066"/>
                </a:solidFill>
                <a:latin typeface="+mn-lt"/>
                <a:ea typeface="+mn-ea"/>
              </a:defRPr>
            </a:lvl7pPr>
            <a:lvl8pPr marL="3429000" indent="-228600" algn="l" rtl="0" fontAlgn="base">
              <a:spcBef>
                <a:spcPct val="20000"/>
              </a:spcBef>
              <a:spcAft>
                <a:spcPct val="0"/>
              </a:spcAft>
              <a:buClr>
                <a:srgbClr val="FF3399"/>
              </a:buClr>
              <a:buFont typeface="Wingdings 2" pitchFamily="18" charset="2"/>
              <a:buChar char="è"/>
              <a:defRPr sz="2800" b="1">
                <a:solidFill>
                  <a:srgbClr val="000066"/>
                </a:solidFill>
                <a:latin typeface="+mn-lt"/>
                <a:ea typeface="+mn-ea"/>
              </a:defRPr>
            </a:lvl8pPr>
            <a:lvl9pPr marL="3886200" indent="-228600" algn="l" rtl="0" fontAlgn="base">
              <a:spcBef>
                <a:spcPct val="20000"/>
              </a:spcBef>
              <a:spcAft>
                <a:spcPct val="0"/>
              </a:spcAft>
              <a:buClr>
                <a:srgbClr val="FF3399"/>
              </a:buClr>
              <a:buFont typeface="Wingdings 2" pitchFamily="18" charset="2"/>
              <a:buChar char="è"/>
              <a:defRPr sz="2800" b="1">
                <a:solidFill>
                  <a:srgbClr val="000066"/>
                </a:solidFill>
                <a:latin typeface="+mn-lt"/>
                <a:ea typeface="+mn-ea"/>
              </a:defRPr>
            </a:lvl9pPr>
          </a:lstStyle>
          <a:p>
            <a:r>
              <a:rPr kumimoji="0" lang="zh-CN" altLang="en-US" sz="2400" kern="0" dirty="0"/>
              <a:t>瑞利</a:t>
            </a:r>
            <a:r>
              <a:rPr kumimoji="0" lang="en-US" altLang="zh-CN" sz="2400" kern="0" dirty="0"/>
              <a:t>-</a:t>
            </a:r>
            <a:r>
              <a:rPr kumimoji="0" lang="zh-CN" altLang="en-US" sz="2400" kern="0" dirty="0"/>
              <a:t>金斯公式</a:t>
            </a:r>
            <a:endParaRPr kumimoji="0" lang="en-US" altLang="zh-CN" sz="2400" kern="0" dirty="0"/>
          </a:p>
          <a:p>
            <a:pPr marL="0" indent="0">
              <a:buNone/>
            </a:pPr>
            <a:r>
              <a:rPr kumimoji="0" lang="zh-CN" altLang="en-US" sz="2400" kern="0" dirty="0">
                <a:solidFill>
                  <a:srgbClr val="FF0000"/>
                </a:solidFill>
              </a:rPr>
              <a:t> </a:t>
            </a:r>
            <a:endParaRPr kumimoji="0" lang="en-US" altLang="zh-CN" sz="2000" kern="0" dirty="0">
              <a:solidFill>
                <a:srgbClr val="FF0000"/>
              </a:solidFill>
            </a:endParaRPr>
          </a:p>
        </p:txBody>
      </p:sp>
      <mc:AlternateContent xmlns:mc="http://schemas.openxmlformats.org/markup-compatibility/2006">
        <mc:Choice xmlns:a14="http://schemas.microsoft.com/office/drawing/2010/main" Requires="a14">
          <p:sp>
            <p:nvSpPr>
              <p:cNvPr id="2" name="Text Box 22">
                <a:extLst>
                  <a:ext uri="{FF2B5EF4-FFF2-40B4-BE49-F238E27FC236}">
                    <a16:creationId xmlns:a16="http://schemas.microsoft.com/office/drawing/2014/main" id="{CAD031C6-01C9-CE13-9BFD-2F80D72F31FE}"/>
                  </a:ext>
                </a:extLst>
              </p:cNvPr>
              <p:cNvSpPr txBox="1">
                <a:spLocks noChangeArrowheads="1"/>
              </p:cNvSpPr>
              <p:nvPr/>
            </p:nvSpPr>
            <p:spPr bwMode="auto">
              <a:xfrm>
                <a:off x="304800" y="1534913"/>
                <a:ext cx="8398662"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kumimoji="1" sz="2400">
                    <a:solidFill>
                      <a:schemeClr val="tx1"/>
                    </a:solidFill>
                    <a:latin typeface="Arial" panose="020B0604020202020204" pitchFamily="34" charset="0"/>
                    <a:cs typeface="Arial" panose="020B0604020202020204" pitchFamily="34" charset="0"/>
                  </a:defRPr>
                </a:lvl1pPr>
                <a:lvl2pPr marL="742950" indent="-285750">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pPr>
                  <a:spcBef>
                    <a:spcPct val="50000"/>
                  </a:spcBef>
                </a:pPr>
                <a:r>
                  <a:rPr kumimoji="0" lang="zh-CN" altLang="en-US" sz="2000" b="1" dirty="0">
                    <a:latin typeface="Times New Roman" panose="02020603050405020304" pitchFamily="18" charset="0"/>
                    <a:ea typeface="华文楷体" panose="02010600040101010101" pitchFamily="2" charset="-122"/>
                    <a:cs typeface="Times New Roman" panose="02020603050405020304" pitchFamily="18" charset="0"/>
                  </a:rPr>
                  <a:t>频率为</a:t>
                </a:r>
                <a14:m>
                  <m:oMath xmlns:m="http://schemas.openxmlformats.org/officeDocument/2006/math">
                    <m:r>
                      <a:rPr kumimoji="0" lang="en-US" altLang="zh-CN" sz="2000" b="1" i="1" smtClean="0">
                        <a:latin typeface="Cambria Math" panose="02040503050406030204" pitchFamily="18" charset="0"/>
                        <a:ea typeface="华文楷体" panose="02010600040101010101" pitchFamily="2" charset="-122"/>
                        <a:cs typeface="Times New Roman" panose="02020603050405020304" pitchFamily="18" charset="0"/>
                      </a:rPr>
                      <m:t>𝒗</m:t>
                    </m:r>
                  </m:oMath>
                </a14:m>
                <a:r>
                  <a:rPr kumimoji="0" lang="zh-CN" altLang="en-US" sz="2000" b="1" dirty="0">
                    <a:latin typeface="Times New Roman" panose="02020603050405020304" pitchFamily="18" charset="0"/>
                    <a:ea typeface="华文楷体" panose="02010600040101010101" pitchFamily="2" charset="-122"/>
                    <a:cs typeface="Times New Roman" panose="02020603050405020304" pitchFamily="18" charset="0"/>
                  </a:rPr>
                  <a:t>的振动，其能量可以取任意值，服从玻尔兹曼分布</a:t>
                </a:r>
              </a:p>
            </p:txBody>
          </p:sp>
        </mc:Choice>
        <mc:Fallback>
          <p:sp>
            <p:nvSpPr>
              <p:cNvPr id="2" name="Text Box 22">
                <a:extLst>
                  <a:ext uri="{FF2B5EF4-FFF2-40B4-BE49-F238E27FC236}">
                    <a16:creationId xmlns:a16="http://schemas.microsoft.com/office/drawing/2014/main" id="{CAD031C6-01C9-CE13-9BFD-2F80D72F31FE}"/>
                  </a:ext>
                </a:extLst>
              </p:cNvPr>
              <p:cNvSpPr txBox="1">
                <a:spLocks noRot="1" noChangeAspect="1" noMove="1" noResize="1" noEditPoints="1" noAdjustHandles="1" noChangeArrowheads="1" noChangeShapeType="1" noTextEdit="1"/>
              </p:cNvSpPr>
              <p:nvPr/>
            </p:nvSpPr>
            <p:spPr bwMode="auto">
              <a:xfrm>
                <a:off x="304800" y="1534913"/>
                <a:ext cx="8398662" cy="400110"/>
              </a:xfrm>
              <a:prstGeom prst="rect">
                <a:avLst/>
              </a:prstGeom>
              <a:blipFill>
                <a:blip r:embed="rId2"/>
                <a:stretch>
                  <a:fillRect l="-755" t="-9091" b="-2121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6" name="文本框 5">
                <a:extLst>
                  <a:ext uri="{FF2B5EF4-FFF2-40B4-BE49-F238E27FC236}">
                    <a16:creationId xmlns:a16="http://schemas.microsoft.com/office/drawing/2014/main" id="{80F6DAAA-C0CB-01EB-FEE8-6E659B96BB07}"/>
                  </a:ext>
                </a:extLst>
              </p:cNvPr>
              <p:cNvSpPr txBox="1"/>
              <p:nvPr/>
            </p:nvSpPr>
            <p:spPr>
              <a:xfrm>
                <a:off x="490894" y="2197504"/>
                <a:ext cx="4289636" cy="1123128"/>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acc>
                        <m:accPr>
                          <m:chr m:val="̅"/>
                          <m:ctrlPr>
                            <a:rPr kumimoji="1" lang="en-US" altLang="zh-CN" b="1" i="1" smtClean="0">
                              <a:solidFill>
                                <a:schemeClr val="tx1"/>
                              </a:solidFill>
                              <a:latin typeface="Cambria Math" panose="02040503050406030204" pitchFamily="18" charset="0"/>
                              <a:ea typeface="+mn-ea"/>
                            </a:rPr>
                          </m:ctrlPr>
                        </m:accPr>
                        <m:e>
                          <m:r>
                            <a:rPr kumimoji="1" lang="en-US" altLang="zh-CN" b="1" i="1" smtClean="0">
                              <a:solidFill>
                                <a:schemeClr val="tx1"/>
                              </a:solidFill>
                              <a:latin typeface="Cambria Math" panose="02040503050406030204" pitchFamily="18" charset="0"/>
                              <a:ea typeface="+mn-ea"/>
                            </a:rPr>
                            <m:t>𝝐</m:t>
                          </m:r>
                        </m:e>
                      </m:acc>
                      <m:r>
                        <a:rPr kumimoji="1" lang="en-US" altLang="zh-CN" b="1" i="1" smtClean="0">
                          <a:solidFill>
                            <a:schemeClr val="tx1"/>
                          </a:solidFill>
                          <a:latin typeface="Cambria Math" panose="02040503050406030204" pitchFamily="18" charset="0"/>
                          <a:ea typeface="+mn-ea"/>
                        </a:rPr>
                        <m:t>=</m:t>
                      </m:r>
                      <m:f>
                        <m:fPr>
                          <m:ctrlPr>
                            <a:rPr kumimoji="1" lang="en-US" altLang="zh-CN" b="1" i="1" smtClean="0">
                              <a:solidFill>
                                <a:schemeClr val="tx1"/>
                              </a:solidFill>
                              <a:latin typeface="Cambria Math" panose="02040503050406030204" pitchFamily="18" charset="0"/>
                              <a:ea typeface="+mn-ea"/>
                            </a:rPr>
                          </m:ctrlPr>
                        </m:fPr>
                        <m:num>
                          <m:r>
                            <a:rPr kumimoji="1" lang="en-US" altLang="zh-CN" b="1" i="1" smtClean="0">
                              <a:solidFill>
                                <a:schemeClr val="tx1"/>
                              </a:solidFill>
                              <a:latin typeface="Cambria Math" panose="02040503050406030204" pitchFamily="18" charset="0"/>
                              <a:ea typeface="+mn-ea"/>
                            </a:rPr>
                            <m:t>∫</m:t>
                          </m:r>
                          <m:r>
                            <a:rPr kumimoji="1" lang="en-US" altLang="zh-CN" b="1" i="1" smtClean="0">
                              <a:solidFill>
                                <a:schemeClr val="tx1"/>
                              </a:solidFill>
                              <a:latin typeface="Cambria Math" panose="02040503050406030204" pitchFamily="18" charset="0"/>
                              <a:ea typeface="+mn-ea"/>
                            </a:rPr>
                            <m:t>𝑬</m:t>
                          </m:r>
                          <m:sSup>
                            <m:sSupPr>
                              <m:ctrlPr>
                                <a:rPr kumimoji="1" lang="en-US" altLang="zh-CN" b="1" i="1" smtClean="0">
                                  <a:solidFill>
                                    <a:schemeClr val="tx1"/>
                                  </a:solidFill>
                                  <a:latin typeface="Cambria Math" panose="02040503050406030204" pitchFamily="18" charset="0"/>
                                  <a:ea typeface="+mn-ea"/>
                                </a:rPr>
                              </m:ctrlPr>
                            </m:sSupPr>
                            <m:e>
                              <m:r>
                                <a:rPr kumimoji="1" lang="en-US" altLang="zh-CN" b="1" i="1" smtClean="0">
                                  <a:solidFill>
                                    <a:schemeClr val="tx1"/>
                                  </a:solidFill>
                                  <a:latin typeface="Cambria Math" panose="02040503050406030204" pitchFamily="18" charset="0"/>
                                  <a:ea typeface="+mn-ea"/>
                                </a:rPr>
                                <m:t>𝒆</m:t>
                              </m:r>
                            </m:e>
                            <m:sup>
                              <m:r>
                                <a:rPr kumimoji="1" lang="en-US" altLang="zh-CN" b="1" i="1" smtClean="0">
                                  <a:solidFill>
                                    <a:schemeClr val="tx1"/>
                                  </a:solidFill>
                                  <a:latin typeface="Cambria Math" panose="02040503050406030204" pitchFamily="18" charset="0"/>
                                  <a:ea typeface="+mn-ea"/>
                                </a:rPr>
                                <m:t>−</m:t>
                              </m:r>
                              <m:r>
                                <a:rPr kumimoji="1" lang="en-US" altLang="zh-CN" b="1" i="1" smtClean="0">
                                  <a:solidFill>
                                    <a:schemeClr val="tx1"/>
                                  </a:solidFill>
                                  <a:latin typeface="Cambria Math" panose="02040503050406030204" pitchFamily="18" charset="0"/>
                                  <a:ea typeface="+mn-ea"/>
                                </a:rPr>
                                <m:t>𝑬</m:t>
                              </m:r>
                              <m:r>
                                <a:rPr kumimoji="1" lang="en-US" altLang="zh-CN" b="1" i="1" smtClean="0">
                                  <a:solidFill>
                                    <a:schemeClr val="tx1"/>
                                  </a:solidFill>
                                  <a:latin typeface="Cambria Math" panose="02040503050406030204" pitchFamily="18" charset="0"/>
                                  <a:ea typeface="+mn-ea"/>
                                </a:rPr>
                                <m:t>/</m:t>
                              </m:r>
                              <m:r>
                                <a:rPr kumimoji="1" lang="en-US" altLang="zh-CN" b="1" i="1" smtClean="0">
                                  <a:solidFill>
                                    <a:schemeClr val="tx1"/>
                                  </a:solidFill>
                                  <a:latin typeface="Cambria Math" panose="02040503050406030204" pitchFamily="18" charset="0"/>
                                  <a:ea typeface="+mn-ea"/>
                                </a:rPr>
                                <m:t>𝒌𝑻</m:t>
                              </m:r>
                            </m:sup>
                          </m:sSup>
                          <m:r>
                            <a:rPr kumimoji="1" lang="en-US" altLang="zh-CN" b="1" i="1" smtClean="0">
                              <a:solidFill>
                                <a:schemeClr val="tx1"/>
                              </a:solidFill>
                              <a:latin typeface="Cambria Math" panose="02040503050406030204" pitchFamily="18" charset="0"/>
                              <a:ea typeface="+mn-ea"/>
                            </a:rPr>
                            <m:t>𝒅𝑬</m:t>
                          </m:r>
                        </m:num>
                        <m:den>
                          <m:r>
                            <a:rPr kumimoji="1" lang="en-US" altLang="zh-CN" b="1" i="1" smtClean="0">
                              <a:solidFill>
                                <a:schemeClr val="tx1"/>
                              </a:solidFill>
                              <a:latin typeface="Cambria Math" panose="02040503050406030204" pitchFamily="18" charset="0"/>
                              <a:ea typeface="+mn-ea"/>
                            </a:rPr>
                            <m:t>∫</m:t>
                          </m:r>
                          <m:sSup>
                            <m:sSupPr>
                              <m:ctrlPr>
                                <a:rPr kumimoji="1" lang="en-US" altLang="zh-CN" b="1" i="1" smtClean="0">
                                  <a:solidFill>
                                    <a:schemeClr val="tx1"/>
                                  </a:solidFill>
                                  <a:latin typeface="Cambria Math" panose="02040503050406030204" pitchFamily="18" charset="0"/>
                                  <a:ea typeface="+mn-ea"/>
                                </a:rPr>
                              </m:ctrlPr>
                            </m:sSupPr>
                            <m:e>
                              <m:r>
                                <a:rPr kumimoji="1" lang="en-US" altLang="zh-CN" b="1" i="1" smtClean="0">
                                  <a:solidFill>
                                    <a:schemeClr val="tx1"/>
                                  </a:solidFill>
                                  <a:latin typeface="Cambria Math" panose="02040503050406030204" pitchFamily="18" charset="0"/>
                                  <a:ea typeface="+mn-ea"/>
                                </a:rPr>
                                <m:t>𝒆</m:t>
                              </m:r>
                            </m:e>
                            <m:sup>
                              <m:r>
                                <a:rPr kumimoji="1" lang="en-US" altLang="zh-CN" b="1" i="1" smtClean="0">
                                  <a:solidFill>
                                    <a:schemeClr val="tx1"/>
                                  </a:solidFill>
                                  <a:latin typeface="Cambria Math" panose="02040503050406030204" pitchFamily="18" charset="0"/>
                                  <a:ea typeface="+mn-ea"/>
                                </a:rPr>
                                <m:t>−</m:t>
                              </m:r>
                              <m:r>
                                <a:rPr kumimoji="1" lang="en-US" altLang="zh-CN" b="1" i="1" smtClean="0">
                                  <a:solidFill>
                                    <a:schemeClr val="tx1"/>
                                  </a:solidFill>
                                  <a:latin typeface="Cambria Math" panose="02040503050406030204" pitchFamily="18" charset="0"/>
                                  <a:ea typeface="+mn-ea"/>
                                </a:rPr>
                                <m:t>𝑬</m:t>
                              </m:r>
                              <m:r>
                                <a:rPr kumimoji="1" lang="en-US" altLang="zh-CN" b="1" i="1" smtClean="0">
                                  <a:solidFill>
                                    <a:schemeClr val="tx1"/>
                                  </a:solidFill>
                                  <a:latin typeface="Cambria Math" panose="02040503050406030204" pitchFamily="18" charset="0"/>
                                  <a:ea typeface="+mn-ea"/>
                                </a:rPr>
                                <m:t>/</m:t>
                              </m:r>
                              <m:r>
                                <a:rPr kumimoji="1" lang="en-US" altLang="zh-CN" b="1" i="1" smtClean="0">
                                  <a:solidFill>
                                    <a:schemeClr val="tx1"/>
                                  </a:solidFill>
                                  <a:latin typeface="Cambria Math" panose="02040503050406030204" pitchFamily="18" charset="0"/>
                                  <a:ea typeface="+mn-ea"/>
                                </a:rPr>
                                <m:t>𝒌𝑻</m:t>
                              </m:r>
                            </m:sup>
                          </m:sSup>
                        </m:den>
                      </m:f>
                      <m:r>
                        <a:rPr kumimoji="1" lang="en-US" altLang="zh-CN" b="1" i="1" smtClean="0">
                          <a:solidFill>
                            <a:schemeClr val="tx1"/>
                          </a:solidFill>
                          <a:latin typeface="Cambria Math" panose="02040503050406030204" pitchFamily="18" charset="0"/>
                          <a:ea typeface="+mn-ea"/>
                        </a:rPr>
                        <m:t>=</m:t>
                      </m:r>
                      <m:r>
                        <a:rPr kumimoji="1" lang="en-US" altLang="zh-CN" b="1" i="1" smtClean="0">
                          <a:solidFill>
                            <a:schemeClr val="tx1"/>
                          </a:solidFill>
                          <a:latin typeface="Cambria Math" panose="02040503050406030204" pitchFamily="18" charset="0"/>
                          <a:ea typeface="+mn-ea"/>
                        </a:rPr>
                        <m:t>𝒌𝑻</m:t>
                      </m:r>
                    </m:oMath>
                  </m:oMathPara>
                </a14:m>
                <a:endParaRPr kumimoji="1" lang="zh-CN" altLang="en-US" dirty="0">
                  <a:solidFill>
                    <a:schemeClr val="tx1"/>
                  </a:solidFill>
                  <a:latin typeface="+mn-ea"/>
                  <a:ea typeface="+mn-ea"/>
                </a:endParaRPr>
              </a:p>
            </p:txBody>
          </p:sp>
        </mc:Choice>
        <mc:Fallback>
          <p:sp>
            <p:nvSpPr>
              <p:cNvPr id="6" name="文本框 5">
                <a:extLst>
                  <a:ext uri="{FF2B5EF4-FFF2-40B4-BE49-F238E27FC236}">
                    <a16:creationId xmlns:a16="http://schemas.microsoft.com/office/drawing/2014/main" id="{80F6DAAA-C0CB-01EB-FEE8-6E659B96BB07}"/>
                  </a:ext>
                </a:extLst>
              </p:cNvPr>
              <p:cNvSpPr txBox="1">
                <a:spLocks noRot="1" noChangeAspect="1" noMove="1" noResize="1" noEditPoints="1" noAdjustHandles="1" noChangeArrowheads="1" noChangeShapeType="1" noTextEdit="1"/>
              </p:cNvSpPr>
              <p:nvPr/>
            </p:nvSpPr>
            <p:spPr>
              <a:xfrm>
                <a:off x="490894" y="2197504"/>
                <a:ext cx="4289636" cy="1123128"/>
              </a:xfrm>
              <a:prstGeom prst="rect">
                <a:avLst/>
              </a:prstGeom>
              <a:blipFill>
                <a:blip r:embed="rId3"/>
                <a:stretch>
                  <a:fillRect t="-4444" r="-295" b="-18889"/>
                </a:stretch>
              </a:blipFill>
            </p:spPr>
            <p:txBody>
              <a:bodyPr/>
              <a:lstStyle/>
              <a:p>
                <a:r>
                  <a:rPr lang="zh-CN" altLang="en-US">
                    <a:noFill/>
                  </a:rPr>
                  <a:t> </a:t>
                </a:r>
              </a:p>
            </p:txBody>
          </p:sp>
        </mc:Fallback>
      </mc:AlternateContent>
      <p:grpSp>
        <p:nvGrpSpPr>
          <p:cNvPr id="9" name="Group 21">
            <a:extLst>
              <a:ext uri="{FF2B5EF4-FFF2-40B4-BE49-F238E27FC236}">
                <a16:creationId xmlns:a16="http://schemas.microsoft.com/office/drawing/2014/main" id="{D7B428EA-B275-3764-2BC8-51C0B47B6A68}"/>
              </a:ext>
            </a:extLst>
          </p:cNvPr>
          <p:cNvGrpSpPr>
            <a:grpSpLocks/>
          </p:cNvGrpSpPr>
          <p:nvPr/>
        </p:nvGrpSpPr>
        <p:grpSpPr bwMode="auto">
          <a:xfrm>
            <a:off x="6815744" y="1734968"/>
            <a:ext cx="2328256" cy="2291978"/>
            <a:chOff x="4080" y="1296"/>
            <a:chExt cx="1488" cy="1440"/>
          </a:xfrm>
        </p:grpSpPr>
        <p:sp>
          <p:nvSpPr>
            <p:cNvPr id="10" name="Text Box 9">
              <a:extLst>
                <a:ext uri="{FF2B5EF4-FFF2-40B4-BE49-F238E27FC236}">
                  <a16:creationId xmlns:a16="http://schemas.microsoft.com/office/drawing/2014/main" id="{72763824-C568-F68C-C0AD-33891CCBBEDD}"/>
                </a:ext>
              </a:extLst>
            </p:cNvPr>
            <p:cNvSpPr txBox="1">
              <a:spLocks noChangeArrowheads="1"/>
            </p:cNvSpPr>
            <p:nvPr/>
          </p:nvSpPr>
          <p:spPr bwMode="auto">
            <a:xfrm>
              <a:off x="4080" y="2448"/>
              <a:ext cx="624" cy="2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cs typeface="Arial" panose="020B0604020202020204" pitchFamily="34" charset="0"/>
                </a:defRPr>
              </a:lvl1pPr>
              <a:lvl2pPr marL="742950" indent="-285750">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pPr algn="just"/>
              <a:r>
                <a:rPr lang="zh-CN" altLang="en-US" sz="2600" b="1" dirty="0">
                  <a:latin typeface="Times New Roman" panose="02020603050405020304" pitchFamily="18" charset="0"/>
                  <a:ea typeface="华文楷体" panose="02010600040101010101" pitchFamily="2" charset="-122"/>
                  <a:cs typeface="Times New Roman" panose="02020603050405020304" pitchFamily="18" charset="0"/>
                </a:rPr>
                <a:t>经典</a:t>
              </a:r>
            </a:p>
          </p:txBody>
        </p:sp>
        <p:sp>
          <p:nvSpPr>
            <p:cNvPr id="11" name="Rectangle 10">
              <a:extLst>
                <a:ext uri="{FF2B5EF4-FFF2-40B4-BE49-F238E27FC236}">
                  <a16:creationId xmlns:a16="http://schemas.microsoft.com/office/drawing/2014/main" id="{51719D2F-E6DE-B2A9-8F63-E9EC7416BDC8}"/>
                </a:ext>
              </a:extLst>
            </p:cNvPr>
            <p:cNvSpPr>
              <a:spLocks noChangeArrowheads="1"/>
            </p:cNvSpPr>
            <p:nvPr/>
          </p:nvSpPr>
          <p:spPr bwMode="auto">
            <a:xfrm>
              <a:off x="4128" y="1680"/>
              <a:ext cx="368" cy="608"/>
            </a:xfrm>
            <a:prstGeom prst="rect">
              <a:avLst/>
            </a:prstGeom>
            <a:solidFill>
              <a:srgbClr val="0000FF"/>
            </a:solidFill>
            <a:ln w="9525">
              <a:solidFill>
                <a:srgbClr val="0000FF"/>
              </a:solidFill>
              <a:miter lim="800000"/>
              <a:headEnd/>
              <a:tailEnd/>
            </a:ln>
          </p:spPr>
          <p:txBody>
            <a:bodyPr/>
            <a:lstStyle>
              <a:lvl1pPr>
                <a:defRPr kumimoji="1" sz="2400">
                  <a:solidFill>
                    <a:schemeClr val="tx1"/>
                  </a:solidFill>
                  <a:latin typeface="Arial" panose="020B0604020202020204" pitchFamily="34" charset="0"/>
                  <a:cs typeface="Arial" panose="020B0604020202020204" pitchFamily="34" charset="0"/>
                </a:defRPr>
              </a:lvl1pPr>
              <a:lvl2pPr marL="742950" indent="-285750">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endParaRPr kumimoji="0" lang="zh-CN" altLang="en-US" sz="180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 name="Text Box 11">
              <a:extLst>
                <a:ext uri="{FF2B5EF4-FFF2-40B4-BE49-F238E27FC236}">
                  <a16:creationId xmlns:a16="http://schemas.microsoft.com/office/drawing/2014/main" id="{51B70202-B2F3-1675-4B38-300A343145DC}"/>
                </a:ext>
              </a:extLst>
            </p:cNvPr>
            <p:cNvSpPr txBox="1">
              <a:spLocks noChangeArrowheads="1"/>
            </p:cNvSpPr>
            <p:nvPr/>
          </p:nvSpPr>
          <p:spPr bwMode="auto">
            <a:xfrm>
              <a:off x="4464" y="1296"/>
              <a:ext cx="736" cy="2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cs typeface="Arial" panose="020B0604020202020204" pitchFamily="34" charset="0"/>
                </a:defRPr>
              </a:lvl1pPr>
              <a:lvl2pPr marL="742950" indent="-285750">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pPr algn="just"/>
              <a:r>
                <a:rPr lang="zh-CN" altLang="en-US" sz="2600" b="1">
                  <a:latin typeface="Times New Roman" panose="02020603050405020304" pitchFamily="18" charset="0"/>
                  <a:ea typeface="华文楷体" panose="02010600040101010101" pitchFamily="2" charset="-122"/>
                  <a:cs typeface="Times New Roman" panose="02020603050405020304" pitchFamily="18" charset="0"/>
                </a:rPr>
                <a:t>能量</a:t>
              </a:r>
            </a:p>
          </p:txBody>
        </p:sp>
        <p:sp>
          <p:nvSpPr>
            <p:cNvPr id="13" name="Text Box 12">
              <a:extLst>
                <a:ext uri="{FF2B5EF4-FFF2-40B4-BE49-F238E27FC236}">
                  <a16:creationId xmlns:a16="http://schemas.microsoft.com/office/drawing/2014/main" id="{1E700F7E-F0CD-9757-15F1-1D84B1B0B94C}"/>
                </a:ext>
              </a:extLst>
            </p:cNvPr>
            <p:cNvSpPr txBox="1">
              <a:spLocks noChangeArrowheads="1"/>
            </p:cNvSpPr>
            <p:nvPr/>
          </p:nvSpPr>
          <p:spPr bwMode="auto">
            <a:xfrm>
              <a:off x="4896" y="2448"/>
              <a:ext cx="672" cy="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cs typeface="Arial" panose="020B0604020202020204" pitchFamily="34" charset="0"/>
                </a:defRPr>
              </a:lvl1pPr>
              <a:lvl2pPr marL="742950" indent="-285750">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r>
                <a:rPr lang="zh-CN" altLang="en-US" sz="2600" b="1">
                  <a:latin typeface="Times New Roman" panose="02020603050405020304" pitchFamily="18" charset="0"/>
                  <a:ea typeface="华文楷体" panose="02010600040101010101" pitchFamily="2" charset="-122"/>
                  <a:cs typeface="Times New Roman" panose="02020603050405020304" pitchFamily="18" charset="0"/>
                </a:rPr>
                <a:t>量子</a:t>
              </a:r>
            </a:p>
          </p:txBody>
        </p:sp>
        <p:sp>
          <p:nvSpPr>
            <p:cNvPr id="14" name="Line 13">
              <a:extLst>
                <a:ext uri="{FF2B5EF4-FFF2-40B4-BE49-F238E27FC236}">
                  <a16:creationId xmlns:a16="http://schemas.microsoft.com/office/drawing/2014/main" id="{F287FF89-6DAD-13CC-292C-04150FE2B37E}"/>
                </a:ext>
              </a:extLst>
            </p:cNvPr>
            <p:cNvSpPr>
              <a:spLocks noChangeShapeType="1"/>
            </p:cNvSpPr>
            <p:nvPr/>
          </p:nvSpPr>
          <p:spPr bwMode="auto">
            <a:xfrm flipV="1">
              <a:off x="4938" y="2068"/>
              <a:ext cx="360" cy="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zh-CN" altLang="en-US">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5" name="Line 14">
              <a:extLst>
                <a:ext uri="{FF2B5EF4-FFF2-40B4-BE49-F238E27FC236}">
                  <a16:creationId xmlns:a16="http://schemas.microsoft.com/office/drawing/2014/main" id="{597036DF-3C49-6C7D-EE8B-B43596F6CA01}"/>
                </a:ext>
              </a:extLst>
            </p:cNvPr>
            <p:cNvSpPr>
              <a:spLocks noChangeShapeType="1"/>
            </p:cNvSpPr>
            <p:nvPr/>
          </p:nvSpPr>
          <p:spPr bwMode="auto">
            <a:xfrm flipV="1">
              <a:off x="4936" y="2152"/>
              <a:ext cx="360" cy="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zh-CN" altLang="en-US">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6" name="Line 15">
              <a:extLst>
                <a:ext uri="{FF2B5EF4-FFF2-40B4-BE49-F238E27FC236}">
                  <a16:creationId xmlns:a16="http://schemas.microsoft.com/office/drawing/2014/main" id="{1FB7AAEE-8B7D-CA51-9403-43E865416BDD}"/>
                </a:ext>
              </a:extLst>
            </p:cNvPr>
            <p:cNvSpPr>
              <a:spLocks noChangeShapeType="1"/>
            </p:cNvSpPr>
            <p:nvPr/>
          </p:nvSpPr>
          <p:spPr bwMode="auto">
            <a:xfrm flipV="1">
              <a:off x="4936" y="2240"/>
              <a:ext cx="360" cy="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zh-CN" altLang="en-US">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7" name="Line 16">
              <a:extLst>
                <a:ext uri="{FF2B5EF4-FFF2-40B4-BE49-F238E27FC236}">
                  <a16:creationId xmlns:a16="http://schemas.microsoft.com/office/drawing/2014/main" id="{4BDD2029-9AC1-E149-F4B2-A45E5F3B6B0F}"/>
                </a:ext>
              </a:extLst>
            </p:cNvPr>
            <p:cNvSpPr>
              <a:spLocks noChangeShapeType="1"/>
            </p:cNvSpPr>
            <p:nvPr/>
          </p:nvSpPr>
          <p:spPr bwMode="auto">
            <a:xfrm flipV="1">
              <a:off x="4944" y="1722"/>
              <a:ext cx="360" cy="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zh-CN" altLang="en-US">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8" name="Line 17">
              <a:extLst>
                <a:ext uri="{FF2B5EF4-FFF2-40B4-BE49-F238E27FC236}">
                  <a16:creationId xmlns:a16="http://schemas.microsoft.com/office/drawing/2014/main" id="{2793ACB5-C3B0-C583-C17B-F8CD45A34FFB}"/>
                </a:ext>
              </a:extLst>
            </p:cNvPr>
            <p:cNvSpPr>
              <a:spLocks noChangeShapeType="1"/>
            </p:cNvSpPr>
            <p:nvPr/>
          </p:nvSpPr>
          <p:spPr bwMode="auto">
            <a:xfrm flipV="1">
              <a:off x="4944" y="1810"/>
              <a:ext cx="360" cy="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zh-CN" altLang="en-US">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9" name="Line 18">
              <a:extLst>
                <a:ext uri="{FF2B5EF4-FFF2-40B4-BE49-F238E27FC236}">
                  <a16:creationId xmlns:a16="http://schemas.microsoft.com/office/drawing/2014/main" id="{1ABB9606-8CFD-F947-ADE4-930AC150187C}"/>
                </a:ext>
              </a:extLst>
            </p:cNvPr>
            <p:cNvSpPr>
              <a:spLocks noChangeShapeType="1"/>
            </p:cNvSpPr>
            <p:nvPr/>
          </p:nvSpPr>
          <p:spPr bwMode="auto">
            <a:xfrm flipV="1">
              <a:off x="4942" y="1894"/>
              <a:ext cx="360" cy="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zh-CN" altLang="en-US">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20" name="Line 19">
              <a:extLst>
                <a:ext uri="{FF2B5EF4-FFF2-40B4-BE49-F238E27FC236}">
                  <a16:creationId xmlns:a16="http://schemas.microsoft.com/office/drawing/2014/main" id="{F7F5E5F3-C1DF-1872-837B-E47845929BA9}"/>
                </a:ext>
              </a:extLst>
            </p:cNvPr>
            <p:cNvSpPr>
              <a:spLocks noChangeShapeType="1"/>
            </p:cNvSpPr>
            <p:nvPr/>
          </p:nvSpPr>
          <p:spPr bwMode="auto">
            <a:xfrm flipV="1">
              <a:off x="4942" y="1982"/>
              <a:ext cx="360" cy="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zh-CN" altLang="en-US">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21" name="内容占位符 2">
            <a:extLst>
              <a:ext uri="{FF2B5EF4-FFF2-40B4-BE49-F238E27FC236}">
                <a16:creationId xmlns:a16="http://schemas.microsoft.com/office/drawing/2014/main" id="{DF34618F-373E-63C1-D29C-4D11E18871E6}"/>
              </a:ext>
            </a:extLst>
          </p:cNvPr>
          <p:cNvSpPr txBox="1">
            <a:spLocks/>
          </p:cNvSpPr>
          <p:nvPr/>
        </p:nvSpPr>
        <p:spPr bwMode="auto">
          <a:xfrm>
            <a:off x="16594" y="3537369"/>
            <a:ext cx="64008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rgbClr val="FF3399"/>
              </a:buClr>
              <a:buFont typeface="Wingdings 2" panose="05020102010507070707" pitchFamily="18" charset="2"/>
              <a:buChar char="è"/>
              <a:defRPr sz="3600" b="1">
                <a:solidFill>
                  <a:srgbClr val="000066"/>
                </a:solidFill>
                <a:latin typeface="华文楷体" panose="02010600040101010101" pitchFamily="2" charset="-122"/>
                <a:ea typeface="华文楷体" panose="02010600040101010101" pitchFamily="2" charset="-122"/>
                <a:cs typeface="+mn-cs"/>
              </a:defRPr>
            </a:lvl1pPr>
            <a:lvl2pPr marL="742950" indent="-285750" algn="l" rtl="0" eaLnBrk="0" fontAlgn="base" hangingPunct="0">
              <a:spcBef>
                <a:spcPct val="20000"/>
              </a:spcBef>
              <a:spcAft>
                <a:spcPct val="0"/>
              </a:spcAft>
              <a:buClr>
                <a:srgbClr val="FF3399"/>
              </a:buClr>
              <a:buFont typeface="Wingdings 2" panose="05020102010507070707" pitchFamily="18" charset="2"/>
              <a:buChar char="è"/>
              <a:defRPr sz="2800" b="1">
                <a:solidFill>
                  <a:srgbClr val="000099"/>
                </a:solidFill>
                <a:latin typeface="华文楷体" panose="02010600040101010101" pitchFamily="2" charset="-122"/>
                <a:ea typeface="华文楷体" panose="02010600040101010101" pitchFamily="2" charset="-122"/>
              </a:defRPr>
            </a:lvl2pPr>
            <a:lvl3pPr marL="1143000" indent="-228600" algn="l" rtl="0" eaLnBrk="0" fontAlgn="base" hangingPunct="0">
              <a:spcBef>
                <a:spcPct val="20000"/>
              </a:spcBef>
              <a:spcAft>
                <a:spcPct val="0"/>
              </a:spcAft>
              <a:buClr>
                <a:srgbClr val="FF3399"/>
              </a:buClr>
              <a:buFont typeface="Wingdings 2" panose="05020102010507070707" pitchFamily="18" charset="2"/>
              <a:buChar char="è"/>
              <a:defRPr sz="2400" b="1">
                <a:solidFill>
                  <a:schemeClr val="accent1"/>
                </a:solidFill>
                <a:latin typeface="华文楷体" panose="02010600040101010101" pitchFamily="2" charset="-122"/>
                <a:ea typeface="华文楷体" panose="02010600040101010101" pitchFamily="2" charset="-122"/>
              </a:defRPr>
            </a:lvl3pPr>
            <a:lvl4pPr marL="1600200" indent="-228600" algn="l" rtl="0" eaLnBrk="0" fontAlgn="base" hangingPunct="0">
              <a:spcBef>
                <a:spcPct val="20000"/>
              </a:spcBef>
              <a:spcAft>
                <a:spcPct val="0"/>
              </a:spcAft>
              <a:buClr>
                <a:srgbClr val="FF3399"/>
              </a:buClr>
              <a:buFont typeface="Wingdings 2" panose="05020102010507070707" pitchFamily="18" charset="2"/>
              <a:buChar char="è"/>
              <a:defRPr sz="2000" b="1">
                <a:solidFill>
                  <a:srgbClr val="000066"/>
                </a:solidFill>
                <a:latin typeface="华文楷体" panose="02010600040101010101" pitchFamily="2" charset="-122"/>
                <a:ea typeface="华文楷体" panose="02010600040101010101" pitchFamily="2" charset="-122"/>
              </a:defRPr>
            </a:lvl4pPr>
            <a:lvl5pPr marL="2057400" indent="-228600" algn="l" rtl="0" eaLnBrk="0" fontAlgn="base" hangingPunct="0">
              <a:spcBef>
                <a:spcPct val="20000"/>
              </a:spcBef>
              <a:spcAft>
                <a:spcPct val="0"/>
              </a:spcAft>
              <a:buClr>
                <a:srgbClr val="FF3399"/>
              </a:buClr>
              <a:buFont typeface="Wingdings 2" panose="05020102010507070707" pitchFamily="18" charset="2"/>
              <a:buChar char="è"/>
              <a:defRPr sz="2000" b="1">
                <a:solidFill>
                  <a:srgbClr val="000066"/>
                </a:solidFill>
                <a:latin typeface="华文楷体" panose="02010600040101010101" pitchFamily="2" charset="-122"/>
                <a:ea typeface="华文楷体" panose="02010600040101010101" pitchFamily="2" charset="-122"/>
              </a:defRPr>
            </a:lvl5pPr>
            <a:lvl6pPr marL="2514600" indent="-228600" algn="l" rtl="0" fontAlgn="base">
              <a:spcBef>
                <a:spcPct val="20000"/>
              </a:spcBef>
              <a:spcAft>
                <a:spcPct val="0"/>
              </a:spcAft>
              <a:buClr>
                <a:srgbClr val="FF3399"/>
              </a:buClr>
              <a:buFont typeface="Wingdings 2" pitchFamily="18" charset="2"/>
              <a:buChar char="è"/>
              <a:defRPr sz="2800" b="1">
                <a:solidFill>
                  <a:srgbClr val="000066"/>
                </a:solidFill>
                <a:latin typeface="+mn-lt"/>
                <a:ea typeface="+mn-ea"/>
              </a:defRPr>
            </a:lvl6pPr>
            <a:lvl7pPr marL="2971800" indent="-228600" algn="l" rtl="0" fontAlgn="base">
              <a:spcBef>
                <a:spcPct val="20000"/>
              </a:spcBef>
              <a:spcAft>
                <a:spcPct val="0"/>
              </a:spcAft>
              <a:buClr>
                <a:srgbClr val="FF3399"/>
              </a:buClr>
              <a:buFont typeface="Wingdings 2" pitchFamily="18" charset="2"/>
              <a:buChar char="è"/>
              <a:defRPr sz="2800" b="1">
                <a:solidFill>
                  <a:srgbClr val="000066"/>
                </a:solidFill>
                <a:latin typeface="+mn-lt"/>
                <a:ea typeface="+mn-ea"/>
              </a:defRPr>
            </a:lvl7pPr>
            <a:lvl8pPr marL="3429000" indent="-228600" algn="l" rtl="0" fontAlgn="base">
              <a:spcBef>
                <a:spcPct val="20000"/>
              </a:spcBef>
              <a:spcAft>
                <a:spcPct val="0"/>
              </a:spcAft>
              <a:buClr>
                <a:srgbClr val="FF3399"/>
              </a:buClr>
              <a:buFont typeface="Wingdings 2" pitchFamily="18" charset="2"/>
              <a:buChar char="è"/>
              <a:defRPr sz="2800" b="1">
                <a:solidFill>
                  <a:srgbClr val="000066"/>
                </a:solidFill>
                <a:latin typeface="+mn-lt"/>
                <a:ea typeface="+mn-ea"/>
              </a:defRPr>
            </a:lvl8pPr>
            <a:lvl9pPr marL="3886200" indent="-228600" algn="l" rtl="0" fontAlgn="base">
              <a:spcBef>
                <a:spcPct val="20000"/>
              </a:spcBef>
              <a:spcAft>
                <a:spcPct val="0"/>
              </a:spcAft>
              <a:buClr>
                <a:srgbClr val="FF3399"/>
              </a:buClr>
              <a:buFont typeface="Wingdings 2" pitchFamily="18" charset="2"/>
              <a:buChar char="è"/>
              <a:defRPr sz="2800" b="1">
                <a:solidFill>
                  <a:srgbClr val="000066"/>
                </a:solidFill>
                <a:latin typeface="+mn-lt"/>
                <a:ea typeface="+mn-ea"/>
              </a:defRPr>
            </a:lvl9pPr>
          </a:lstStyle>
          <a:p>
            <a:r>
              <a:rPr kumimoji="0" lang="zh-CN" altLang="en-US" sz="2400" kern="0" dirty="0"/>
              <a:t>普朗克公式</a:t>
            </a:r>
            <a:endParaRPr kumimoji="0" lang="en-US" altLang="zh-CN" sz="2400" kern="0" dirty="0"/>
          </a:p>
          <a:p>
            <a:pPr marL="0" indent="0">
              <a:buNone/>
            </a:pPr>
            <a:r>
              <a:rPr kumimoji="0" lang="zh-CN" altLang="en-US" sz="2400" kern="0" dirty="0">
                <a:solidFill>
                  <a:srgbClr val="FF0000"/>
                </a:solidFill>
              </a:rPr>
              <a:t> </a:t>
            </a:r>
            <a:endParaRPr kumimoji="0" lang="en-US" altLang="zh-CN" sz="2000" kern="0" dirty="0">
              <a:solidFill>
                <a:srgbClr val="FF0000"/>
              </a:solidFill>
            </a:endParaRPr>
          </a:p>
        </p:txBody>
      </p:sp>
      <p:sp>
        <p:nvSpPr>
          <p:cNvPr id="23" name="内容占位符 2">
            <a:extLst>
              <a:ext uri="{FF2B5EF4-FFF2-40B4-BE49-F238E27FC236}">
                <a16:creationId xmlns:a16="http://schemas.microsoft.com/office/drawing/2014/main" id="{B5FB6F21-E0E4-69BF-BB79-2E3B04B70214}"/>
              </a:ext>
            </a:extLst>
          </p:cNvPr>
          <p:cNvSpPr>
            <a:spLocks noGrp="1"/>
          </p:cNvSpPr>
          <p:nvPr>
            <p:ph idx="1"/>
          </p:nvPr>
        </p:nvSpPr>
        <p:spPr>
          <a:xfrm>
            <a:off x="304800" y="4070770"/>
            <a:ext cx="8381999" cy="2180176"/>
          </a:xfrm>
        </p:spPr>
        <p:txBody>
          <a:bodyPr>
            <a:normAutofit lnSpcReduction="10000"/>
          </a:bodyPr>
          <a:lstStyle/>
          <a:p>
            <a:r>
              <a:rPr lang="zh-CN" altLang="en-US" sz="2400" dirty="0">
                <a:solidFill>
                  <a:srgbClr val="000000"/>
                </a:solidFill>
                <a:latin typeface="Times New Roman" panose="02020603050405020304" pitchFamily="18" charset="0"/>
                <a:cs typeface="Times New Roman" panose="02020603050405020304" pitchFamily="18" charset="0"/>
              </a:rPr>
              <a:t>普朗克</a:t>
            </a:r>
            <a:r>
              <a:rPr lang="zh-CN" altLang="en-US" sz="2400" dirty="0">
                <a:solidFill>
                  <a:srgbClr val="000000"/>
                </a:solidFill>
              </a:rPr>
              <a:t>假设：</a:t>
            </a:r>
            <a:r>
              <a:rPr lang="zh-CN" altLang="en-US" sz="2400" dirty="0">
                <a:solidFill>
                  <a:srgbClr val="FF3300"/>
                </a:solidFill>
              </a:rPr>
              <a:t>振子振动的能量是不连续的，只能取最小能量</a:t>
            </a:r>
            <a:r>
              <a:rPr lang="el-GR" altLang="zh-CN" sz="2400" i="1" dirty="0">
                <a:solidFill>
                  <a:srgbClr val="FF3300"/>
                </a:solidFill>
                <a:latin typeface="Times New Roman" panose="02020603050405020304" pitchFamily="18" charset="0"/>
                <a:cs typeface="Times New Roman" panose="02020603050405020304" pitchFamily="18" charset="0"/>
              </a:rPr>
              <a:t>ε</a:t>
            </a:r>
            <a:r>
              <a:rPr lang="en-US" altLang="zh-CN" sz="2400" baseline="-25000" dirty="0">
                <a:solidFill>
                  <a:srgbClr val="FF3300"/>
                </a:solidFill>
                <a:latin typeface="Times New Roman" panose="02020603050405020304" pitchFamily="18" charset="0"/>
                <a:cs typeface="Times New Roman" panose="02020603050405020304" pitchFamily="18" charset="0"/>
              </a:rPr>
              <a:t>0</a:t>
            </a:r>
            <a:r>
              <a:rPr lang="en-US" altLang="zh-CN" sz="2400" i="1" baseline="-25000" dirty="0">
                <a:solidFill>
                  <a:srgbClr val="FF3300"/>
                </a:solidFill>
                <a:latin typeface="Times New Roman" panose="02020603050405020304" pitchFamily="18" charset="0"/>
                <a:cs typeface="Times New Roman" panose="02020603050405020304" pitchFamily="18" charset="0"/>
              </a:rPr>
              <a:t> </a:t>
            </a:r>
            <a:r>
              <a:rPr lang="zh-CN" altLang="en-US" sz="2400" dirty="0">
                <a:solidFill>
                  <a:srgbClr val="FF3300"/>
                </a:solidFill>
              </a:rPr>
              <a:t>的整数倍 </a:t>
            </a:r>
            <a:r>
              <a:rPr lang="el-GR" altLang="zh-CN" sz="2400" i="1" dirty="0">
                <a:solidFill>
                  <a:srgbClr val="FF3300"/>
                </a:solidFill>
                <a:latin typeface="Times New Roman" panose="02020603050405020304" pitchFamily="18" charset="0"/>
                <a:cs typeface="Times New Roman" panose="02020603050405020304" pitchFamily="18" charset="0"/>
              </a:rPr>
              <a:t>ε</a:t>
            </a:r>
            <a:r>
              <a:rPr lang="en-US" altLang="zh-CN" sz="2400" baseline="-25000" dirty="0">
                <a:solidFill>
                  <a:srgbClr val="FF3300"/>
                </a:solidFill>
                <a:latin typeface="Times New Roman" panose="02020603050405020304" pitchFamily="18" charset="0"/>
                <a:cs typeface="Times New Roman" panose="02020603050405020304" pitchFamily="18" charset="0"/>
              </a:rPr>
              <a:t>0</a:t>
            </a:r>
            <a:r>
              <a:rPr lang="en-US" altLang="zh-CN" sz="2400" i="1" dirty="0">
                <a:solidFill>
                  <a:srgbClr val="FF3300"/>
                </a:solidFill>
                <a:latin typeface="Times New Roman" panose="02020603050405020304" pitchFamily="18" charset="0"/>
                <a:cs typeface="Times New Roman" panose="02020603050405020304" pitchFamily="18" charset="0"/>
              </a:rPr>
              <a:t>, </a:t>
            </a:r>
            <a:r>
              <a:rPr lang="en-US" altLang="zh-CN" sz="2400" dirty="0">
                <a:solidFill>
                  <a:srgbClr val="FF3300"/>
                </a:solidFill>
                <a:latin typeface="Times New Roman" panose="02020603050405020304" pitchFamily="18" charset="0"/>
                <a:cs typeface="Times New Roman" panose="02020603050405020304" pitchFamily="18" charset="0"/>
              </a:rPr>
              <a:t>2</a:t>
            </a:r>
            <a:r>
              <a:rPr lang="el-GR" altLang="zh-CN" sz="2400" i="1" dirty="0">
                <a:solidFill>
                  <a:srgbClr val="FF3300"/>
                </a:solidFill>
                <a:latin typeface="Times New Roman" panose="02020603050405020304" pitchFamily="18" charset="0"/>
                <a:cs typeface="Times New Roman" panose="02020603050405020304" pitchFamily="18" charset="0"/>
              </a:rPr>
              <a:t>ε</a:t>
            </a:r>
            <a:r>
              <a:rPr lang="en-US" altLang="zh-CN" sz="2400" baseline="-25000" dirty="0">
                <a:solidFill>
                  <a:srgbClr val="FF3300"/>
                </a:solidFill>
                <a:latin typeface="Times New Roman" panose="02020603050405020304" pitchFamily="18" charset="0"/>
                <a:cs typeface="Times New Roman" panose="02020603050405020304" pitchFamily="18" charset="0"/>
              </a:rPr>
              <a:t>0</a:t>
            </a:r>
            <a:r>
              <a:rPr lang="en-US" altLang="zh-CN" sz="2400" dirty="0">
                <a:solidFill>
                  <a:srgbClr val="FF3300"/>
                </a:solidFill>
                <a:latin typeface="Times New Roman" panose="02020603050405020304" pitchFamily="18" charset="0"/>
                <a:cs typeface="Times New Roman" panose="02020603050405020304" pitchFamily="18" charset="0"/>
              </a:rPr>
              <a:t>, 3</a:t>
            </a:r>
            <a:r>
              <a:rPr lang="el-GR" altLang="zh-CN" sz="2400" i="1" dirty="0">
                <a:solidFill>
                  <a:srgbClr val="FF3300"/>
                </a:solidFill>
                <a:latin typeface="Times New Roman" panose="02020603050405020304" pitchFamily="18" charset="0"/>
                <a:cs typeface="Times New Roman" panose="02020603050405020304" pitchFamily="18" charset="0"/>
              </a:rPr>
              <a:t>ε</a:t>
            </a:r>
            <a:r>
              <a:rPr lang="en-US" altLang="zh-CN" sz="2400" baseline="-25000" dirty="0">
                <a:solidFill>
                  <a:srgbClr val="FF3300"/>
                </a:solidFill>
                <a:latin typeface="Times New Roman" panose="02020603050405020304" pitchFamily="18" charset="0"/>
                <a:cs typeface="Times New Roman" panose="02020603050405020304" pitchFamily="18" charset="0"/>
              </a:rPr>
              <a:t>0</a:t>
            </a:r>
            <a:r>
              <a:rPr lang="en-US" altLang="zh-CN" sz="2400" dirty="0">
                <a:solidFill>
                  <a:srgbClr val="FF3300"/>
                </a:solidFill>
                <a:latin typeface="Times New Roman" panose="02020603050405020304" pitchFamily="18" charset="0"/>
                <a:cs typeface="Times New Roman" panose="02020603050405020304" pitchFamily="18" charset="0"/>
              </a:rPr>
              <a:t>, </a:t>
            </a:r>
            <a:r>
              <a:rPr lang="en-US" altLang="zh-CN" sz="2400" i="1" dirty="0">
                <a:solidFill>
                  <a:srgbClr val="FF3300"/>
                </a:solidFill>
                <a:latin typeface="Times New Roman" panose="02020603050405020304" pitchFamily="18" charset="0"/>
                <a:cs typeface="Times New Roman" panose="02020603050405020304" pitchFamily="18" charset="0"/>
              </a:rPr>
              <a:t>…, n</a:t>
            </a:r>
            <a:r>
              <a:rPr lang="el-GR" altLang="zh-CN" sz="2400" i="1" dirty="0">
                <a:solidFill>
                  <a:srgbClr val="FF3300"/>
                </a:solidFill>
                <a:latin typeface="Times New Roman" panose="02020603050405020304" pitchFamily="18" charset="0"/>
                <a:cs typeface="Times New Roman" panose="02020603050405020304" pitchFamily="18" charset="0"/>
              </a:rPr>
              <a:t>ε</a:t>
            </a:r>
            <a:r>
              <a:rPr lang="en-US" altLang="zh-CN" sz="2400" baseline="-25000" dirty="0">
                <a:solidFill>
                  <a:srgbClr val="FF3300"/>
                </a:solidFill>
                <a:latin typeface="Times New Roman" panose="02020603050405020304" pitchFamily="18" charset="0"/>
                <a:cs typeface="Times New Roman" panose="02020603050405020304" pitchFamily="18" charset="0"/>
              </a:rPr>
              <a:t>0</a:t>
            </a:r>
            <a:r>
              <a:rPr lang="en-US" altLang="zh-CN" sz="2400" dirty="0">
                <a:solidFill>
                  <a:srgbClr val="FF3300"/>
                </a:solidFill>
                <a:latin typeface="Times New Roman" panose="02020603050405020304" pitchFamily="18" charset="0"/>
                <a:cs typeface="Times New Roman" panose="02020603050405020304" pitchFamily="18" charset="0"/>
              </a:rPr>
              <a:t> </a:t>
            </a:r>
            <a:r>
              <a:rPr lang="en-US" altLang="zh-CN" sz="2400" dirty="0">
                <a:solidFill>
                  <a:srgbClr val="000000"/>
                </a:solidFill>
                <a:latin typeface="Times New Roman" panose="02020603050405020304" pitchFamily="18" charset="0"/>
                <a:cs typeface="Times New Roman" panose="02020603050405020304" pitchFamily="18" charset="0"/>
              </a:rPr>
              <a:t> </a:t>
            </a:r>
            <a:r>
              <a:rPr lang="zh-CN" altLang="en-US" sz="2400" dirty="0">
                <a:solidFill>
                  <a:srgbClr val="000000"/>
                </a:solidFill>
                <a:cs typeface="Arial Unicode MS" panose="020B0604020202020204" pitchFamily="34" charset="-122"/>
              </a:rPr>
              <a:t>对一定频率的电磁波，物体只能以 </a:t>
            </a:r>
            <a:r>
              <a:rPr lang="en-US" altLang="zh-CN" sz="2400" dirty="0">
                <a:solidFill>
                  <a:srgbClr val="000000"/>
                </a:solidFill>
                <a:latin typeface="Times New Roman" panose="02020603050405020304" pitchFamily="18" charset="0"/>
                <a:cs typeface="Times New Roman" panose="02020603050405020304" pitchFamily="18" charset="0"/>
              </a:rPr>
              <a:t>h</a:t>
            </a:r>
            <a:r>
              <a:rPr lang="en-US" altLang="zh-CN" sz="2400"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a:t>
            </a:r>
            <a:r>
              <a:rPr lang="zh-CN" altLang="en-US" sz="2400" dirty="0">
                <a:solidFill>
                  <a:srgbClr val="000000"/>
                </a:solidFill>
                <a:cs typeface="Arial Unicode MS" panose="020B0604020202020204" pitchFamily="34" charset="-122"/>
              </a:rPr>
              <a:t>为单位吸收或发射它，即吸收或发射电磁波只能以“量子”方式进行，每一份能量 叫一</a:t>
            </a:r>
            <a:r>
              <a:rPr lang="zh-CN" altLang="en-US" sz="2400" dirty="0">
                <a:solidFill>
                  <a:srgbClr val="990000"/>
                </a:solidFill>
                <a:cs typeface="Arial Unicode MS" panose="020B0604020202020204" pitchFamily="34" charset="-122"/>
              </a:rPr>
              <a:t>能量子</a:t>
            </a:r>
            <a:r>
              <a:rPr lang="zh-CN" altLang="en-US" sz="2400" dirty="0">
                <a:solidFill>
                  <a:srgbClr val="000000"/>
                </a:solidFill>
                <a:cs typeface="Arial Unicode MS" panose="020B0604020202020204" pitchFamily="34" charset="-122"/>
              </a:rPr>
              <a:t>。</a:t>
            </a:r>
            <a:endParaRPr lang="en-US" altLang="zh-CN" sz="2400" dirty="0">
              <a:solidFill>
                <a:srgbClr val="000000"/>
              </a:solidFill>
              <a:cs typeface="Arial Unicode MS" panose="020B0604020202020204" pitchFamily="34" charset="-122"/>
            </a:endParaRPr>
          </a:p>
          <a:p>
            <a:pPr lvl="1" algn="just">
              <a:lnSpc>
                <a:spcPct val="120000"/>
              </a:lnSpc>
            </a:pPr>
            <a:r>
              <a:rPr lang="el-GR" altLang="zh-CN" sz="2000" i="1" dirty="0">
                <a:solidFill>
                  <a:srgbClr val="FF3300"/>
                </a:solidFill>
                <a:latin typeface="Times New Roman" panose="02020603050405020304" pitchFamily="18" charset="0"/>
                <a:cs typeface="Times New Roman" panose="02020603050405020304" pitchFamily="18" charset="0"/>
              </a:rPr>
              <a:t>ε</a:t>
            </a:r>
            <a:r>
              <a:rPr lang="en-US" altLang="zh-CN" sz="2000" baseline="-25000" dirty="0">
                <a:solidFill>
                  <a:srgbClr val="FF3300"/>
                </a:solidFill>
                <a:latin typeface="Times New Roman" panose="02020603050405020304" pitchFamily="18" charset="0"/>
                <a:cs typeface="Times New Roman" panose="02020603050405020304" pitchFamily="18" charset="0"/>
              </a:rPr>
              <a:t>0</a:t>
            </a:r>
            <a:r>
              <a:rPr lang="en-US" altLang="zh-CN" sz="2000" i="1" baseline="-25000" dirty="0">
                <a:solidFill>
                  <a:srgbClr val="FF3300"/>
                </a:solidFill>
                <a:latin typeface="Times New Roman" panose="02020603050405020304" pitchFamily="18" charset="0"/>
                <a:cs typeface="Times New Roman" panose="02020603050405020304" pitchFamily="18" charset="0"/>
              </a:rPr>
              <a:t> </a:t>
            </a:r>
            <a:r>
              <a:rPr lang="en-US" altLang="zh-CN" sz="2000" i="1" dirty="0">
                <a:solidFill>
                  <a:srgbClr val="FF3300"/>
                </a:solidFill>
                <a:latin typeface="Times New Roman" panose="02020603050405020304" pitchFamily="18" charset="0"/>
                <a:cs typeface="Times New Roman" panose="02020603050405020304" pitchFamily="18" charset="0"/>
              </a:rPr>
              <a:t>=</a:t>
            </a:r>
            <a:r>
              <a:rPr lang="en-US" altLang="zh-CN" sz="2000" i="1" dirty="0" err="1">
                <a:solidFill>
                  <a:srgbClr val="FF3300"/>
                </a:solidFill>
                <a:latin typeface="Times New Roman" panose="02020603050405020304" pitchFamily="18" charset="0"/>
                <a:cs typeface="Times New Roman" panose="02020603050405020304" pitchFamily="18" charset="0"/>
              </a:rPr>
              <a:t>hν</a:t>
            </a:r>
            <a:r>
              <a:rPr lang="zh-CN" altLang="en-US" sz="2000" dirty="0">
                <a:solidFill>
                  <a:srgbClr val="FF3300"/>
                </a:solidFill>
                <a:latin typeface="Times New Roman" panose="02020603050405020304" pitchFamily="18" charset="0"/>
                <a:cs typeface="Times New Roman" panose="02020603050405020304" pitchFamily="18" charset="0"/>
              </a:rPr>
              <a:t>同</a:t>
            </a:r>
            <a:r>
              <a:rPr lang="zh-CN" altLang="en-US" sz="2000" dirty="0">
                <a:solidFill>
                  <a:srgbClr val="FF3300"/>
                </a:solidFill>
              </a:rPr>
              <a:t>振子的频率成正比，称为能量子</a:t>
            </a:r>
            <a:r>
              <a:rPr lang="zh-CN" altLang="en-US" sz="2000" dirty="0">
                <a:solidFill>
                  <a:schemeClr val="accent2"/>
                </a:solidFill>
              </a:rPr>
              <a:t>，</a:t>
            </a:r>
          </a:p>
          <a:p>
            <a:pPr lvl="1" algn="just">
              <a:lnSpc>
                <a:spcPct val="120000"/>
              </a:lnSpc>
            </a:pPr>
            <a:r>
              <a:rPr lang="zh-CN" altLang="en-US" sz="2000" dirty="0">
                <a:latin typeface="Times New Roman" panose="02020603050405020304" pitchFamily="18" charset="0"/>
                <a:cs typeface="Times New Roman" panose="02020603050405020304" pitchFamily="18" charset="0"/>
              </a:rPr>
              <a:t>其中</a:t>
            </a:r>
            <a:r>
              <a:rPr lang="en-US" altLang="zh-CN" sz="2000" i="1" dirty="0">
                <a:solidFill>
                  <a:srgbClr val="7030A0"/>
                </a:solidFill>
                <a:latin typeface="Times New Roman" panose="02020603050405020304" pitchFamily="18" charset="0"/>
                <a:cs typeface="Times New Roman" panose="02020603050405020304" pitchFamily="18" charset="0"/>
              </a:rPr>
              <a:t>h = </a:t>
            </a:r>
            <a:r>
              <a:rPr lang="en-US" altLang="zh-CN" sz="2000" dirty="0">
                <a:solidFill>
                  <a:srgbClr val="7030A0"/>
                </a:solidFill>
                <a:latin typeface="Times New Roman" panose="02020603050405020304" pitchFamily="18" charset="0"/>
                <a:cs typeface="Times New Roman" panose="02020603050405020304" pitchFamily="18" charset="0"/>
              </a:rPr>
              <a:t>6.6260755×10 </a:t>
            </a:r>
            <a:r>
              <a:rPr lang="en-US" altLang="zh-CN" sz="2000" baseline="30000" dirty="0">
                <a:solidFill>
                  <a:srgbClr val="7030A0"/>
                </a:solidFill>
                <a:latin typeface="Times New Roman" panose="02020603050405020304" pitchFamily="18" charset="0"/>
                <a:cs typeface="Times New Roman" panose="02020603050405020304" pitchFamily="18" charset="0"/>
              </a:rPr>
              <a:t>-34</a:t>
            </a:r>
            <a:r>
              <a:rPr lang="en-US" altLang="zh-CN" sz="2000" i="1" dirty="0">
                <a:solidFill>
                  <a:srgbClr val="7030A0"/>
                </a:solidFill>
                <a:latin typeface="Times New Roman" panose="02020603050405020304" pitchFamily="18" charset="0"/>
                <a:cs typeface="Times New Roman" panose="02020603050405020304" pitchFamily="18" charset="0"/>
              </a:rPr>
              <a:t>  </a:t>
            </a:r>
            <a:r>
              <a:rPr lang="en-US" altLang="zh-CN" sz="2000" dirty="0">
                <a:solidFill>
                  <a:srgbClr val="7030A0"/>
                </a:solidFill>
                <a:latin typeface="Times New Roman" panose="02020603050405020304" pitchFamily="18" charset="0"/>
                <a:cs typeface="Times New Roman" panose="02020603050405020304" pitchFamily="18" charset="0"/>
              </a:rPr>
              <a:t>J·s</a:t>
            </a:r>
            <a:r>
              <a:rPr lang="zh-CN" altLang="en-US" sz="2000" dirty="0">
                <a:latin typeface="Times New Roman" panose="02020603050405020304" pitchFamily="18" charset="0"/>
                <a:cs typeface="Times New Roman" panose="02020603050405020304" pitchFamily="18" charset="0"/>
              </a:rPr>
              <a:t>称为</a:t>
            </a:r>
            <a:r>
              <a:rPr lang="en-US" altLang="zh-CN" sz="2000" dirty="0">
                <a:latin typeface="Times New Roman" panose="02020603050405020304" pitchFamily="18" charset="0"/>
                <a:cs typeface="Times New Roman" panose="02020603050405020304" pitchFamily="18" charset="0"/>
              </a:rPr>
              <a:t>Planck</a:t>
            </a:r>
            <a:r>
              <a:rPr lang="zh-CN" altLang="en-US" sz="2000" dirty="0">
                <a:latin typeface="Times New Roman" panose="02020603050405020304" pitchFamily="18" charset="0"/>
                <a:cs typeface="Times New Roman" panose="02020603050405020304" pitchFamily="18" charset="0"/>
              </a:rPr>
              <a:t>常数</a:t>
            </a:r>
            <a:endParaRPr lang="en-US" altLang="zh-CN" sz="2000" dirty="0">
              <a:latin typeface="Times New Roman" panose="02020603050405020304" pitchFamily="18" charset="0"/>
              <a:cs typeface="Times New Roman" panose="02020603050405020304" pitchFamily="18" charset="0"/>
            </a:endParaRPr>
          </a:p>
          <a:p>
            <a:endParaRPr lang="zh-CN" altLang="en-US" sz="2400" dirty="0">
              <a:solidFill>
                <a:srgbClr val="000000"/>
              </a:solidFill>
            </a:endParaRPr>
          </a:p>
          <a:p>
            <a:endParaRPr lang="zh-CN" altLang="en-US" sz="2800" dirty="0"/>
          </a:p>
        </p:txBody>
      </p:sp>
    </p:spTree>
    <p:extLst>
      <p:ext uri="{BB962C8B-B14F-4D97-AF65-F5344CB8AC3E}">
        <p14:creationId xmlns:p14="http://schemas.microsoft.com/office/powerpoint/2010/main" val="5564469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076194-0720-7DFB-6A60-3855BD0F7C5B}"/>
            </a:ext>
          </a:extLst>
        </p:cNvPr>
        <p:cNvGrpSpPr/>
        <p:nvPr/>
      </p:nvGrpSpPr>
      <p:grpSpPr>
        <a:xfrm>
          <a:off x="0" y="0"/>
          <a:ext cx="0" cy="0"/>
          <a:chOff x="0" y="0"/>
          <a:chExt cx="0" cy="0"/>
        </a:xfrm>
      </p:grpSpPr>
      <p:sp>
        <p:nvSpPr>
          <p:cNvPr id="5" name="标题 4">
            <a:extLst>
              <a:ext uri="{FF2B5EF4-FFF2-40B4-BE49-F238E27FC236}">
                <a16:creationId xmlns:a16="http://schemas.microsoft.com/office/drawing/2014/main" id="{F46227E5-DE07-8D14-4F77-902E110A721B}"/>
              </a:ext>
            </a:extLst>
          </p:cNvPr>
          <p:cNvSpPr>
            <a:spLocks noGrp="1"/>
          </p:cNvSpPr>
          <p:nvPr>
            <p:ph type="title"/>
          </p:nvPr>
        </p:nvSpPr>
        <p:spPr/>
        <p:txBody>
          <a:bodyPr/>
          <a:lstStyle/>
          <a:p>
            <a:r>
              <a:rPr lang="zh-CN" altLang="en-US" dirty="0"/>
              <a:t>瑞利</a:t>
            </a:r>
            <a:r>
              <a:rPr lang="en-US" altLang="zh-CN" dirty="0"/>
              <a:t>-</a:t>
            </a:r>
            <a:r>
              <a:rPr lang="zh-CN" altLang="en-US" dirty="0"/>
              <a:t>金斯公式</a:t>
            </a:r>
            <a:r>
              <a:rPr lang="en-US" altLang="zh-CN" dirty="0"/>
              <a:t>Vs</a:t>
            </a:r>
            <a:r>
              <a:rPr lang="zh-CN" altLang="en-US" dirty="0"/>
              <a:t>普朗克公式</a:t>
            </a:r>
          </a:p>
        </p:txBody>
      </p:sp>
      <p:sp>
        <p:nvSpPr>
          <p:cNvPr id="4" name="灯片编号占位符 3">
            <a:extLst>
              <a:ext uri="{FF2B5EF4-FFF2-40B4-BE49-F238E27FC236}">
                <a16:creationId xmlns:a16="http://schemas.microsoft.com/office/drawing/2014/main" id="{8155FC3E-AEE9-FAB8-1A3F-24477DB94E29}"/>
              </a:ext>
            </a:extLst>
          </p:cNvPr>
          <p:cNvSpPr>
            <a:spLocks noGrp="1"/>
          </p:cNvSpPr>
          <p:nvPr>
            <p:ph type="sldNum" sz="quarter" idx="12"/>
          </p:nvPr>
        </p:nvSpPr>
        <p:spPr/>
        <p:txBody>
          <a:bodyPr/>
          <a:lstStyle/>
          <a:p>
            <a:pPr>
              <a:defRPr/>
            </a:pPr>
            <a:fld id="{E3BAC4F7-8877-4A8A-A428-06935D1FE728}" type="slidenum">
              <a:rPr lang="zh-CN" altLang="en-US" smtClean="0"/>
              <a:pPr>
                <a:defRPr/>
              </a:pPr>
              <a:t>21</a:t>
            </a:fld>
            <a:endParaRPr lang="en-US" altLang="zh-CN" dirty="0"/>
          </a:p>
        </p:txBody>
      </p:sp>
      <p:sp>
        <p:nvSpPr>
          <p:cNvPr id="3" name="Footer Placeholder 2">
            <a:extLst>
              <a:ext uri="{FF2B5EF4-FFF2-40B4-BE49-F238E27FC236}">
                <a16:creationId xmlns:a16="http://schemas.microsoft.com/office/drawing/2014/main" id="{E9E321D7-A6E0-9ACD-75C3-82C97AC32CF8}"/>
              </a:ext>
            </a:extLst>
          </p:cNvPr>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
        <p:nvSpPr>
          <p:cNvPr id="7" name="内容占位符 2">
            <a:extLst>
              <a:ext uri="{FF2B5EF4-FFF2-40B4-BE49-F238E27FC236}">
                <a16:creationId xmlns:a16="http://schemas.microsoft.com/office/drawing/2014/main" id="{FD254BE6-FE84-F5AE-9E49-EF65FCF7978F}"/>
              </a:ext>
            </a:extLst>
          </p:cNvPr>
          <p:cNvSpPr txBox="1">
            <a:spLocks/>
          </p:cNvSpPr>
          <p:nvPr/>
        </p:nvSpPr>
        <p:spPr bwMode="auto">
          <a:xfrm>
            <a:off x="11151" y="1066800"/>
            <a:ext cx="64008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rgbClr val="FF3399"/>
              </a:buClr>
              <a:buFont typeface="Wingdings 2" panose="05020102010507070707" pitchFamily="18" charset="2"/>
              <a:buChar char="è"/>
              <a:defRPr sz="3600" b="1">
                <a:solidFill>
                  <a:srgbClr val="000066"/>
                </a:solidFill>
                <a:latin typeface="华文楷体" panose="02010600040101010101" pitchFamily="2" charset="-122"/>
                <a:ea typeface="华文楷体" panose="02010600040101010101" pitchFamily="2" charset="-122"/>
                <a:cs typeface="+mn-cs"/>
              </a:defRPr>
            </a:lvl1pPr>
            <a:lvl2pPr marL="742950" indent="-285750" algn="l" rtl="0" eaLnBrk="0" fontAlgn="base" hangingPunct="0">
              <a:spcBef>
                <a:spcPct val="20000"/>
              </a:spcBef>
              <a:spcAft>
                <a:spcPct val="0"/>
              </a:spcAft>
              <a:buClr>
                <a:srgbClr val="FF3399"/>
              </a:buClr>
              <a:buFont typeface="Wingdings 2" panose="05020102010507070707" pitchFamily="18" charset="2"/>
              <a:buChar char="è"/>
              <a:defRPr sz="2800" b="1">
                <a:solidFill>
                  <a:srgbClr val="000099"/>
                </a:solidFill>
                <a:latin typeface="华文楷体" panose="02010600040101010101" pitchFamily="2" charset="-122"/>
                <a:ea typeface="华文楷体" panose="02010600040101010101" pitchFamily="2" charset="-122"/>
              </a:defRPr>
            </a:lvl2pPr>
            <a:lvl3pPr marL="1143000" indent="-228600" algn="l" rtl="0" eaLnBrk="0" fontAlgn="base" hangingPunct="0">
              <a:spcBef>
                <a:spcPct val="20000"/>
              </a:spcBef>
              <a:spcAft>
                <a:spcPct val="0"/>
              </a:spcAft>
              <a:buClr>
                <a:srgbClr val="FF3399"/>
              </a:buClr>
              <a:buFont typeface="Wingdings 2" panose="05020102010507070707" pitchFamily="18" charset="2"/>
              <a:buChar char="è"/>
              <a:defRPr sz="2400" b="1">
                <a:solidFill>
                  <a:schemeClr val="accent1"/>
                </a:solidFill>
                <a:latin typeface="华文楷体" panose="02010600040101010101" pitchFamily="2" charset="-122"/>
                <a:ea typeface="华文楷体" panose="02010600040101010101" pitchFamily="2" charset="-122"/>
              </a:defRPr>
            </a:lvl3pPr>
            <a:lvl4pPr marL="1600200" indent="-228600" algn="l" rtl="0" eaLnBrk="0" fontAlgn="base" hangingPunct="0">
              <a:spcBef>
                <a:spcPct val="20000"/>
              </a:spcBef>
              <a:spcAft>
                <a:spcPct val="0"/>
              </a:spcAft>
              <a:buClr>
                <a:srgbClr val="FF3399"/>
              </a:buClr>
              <a:buFont typeface="Wingdings 2" panose="05020102010507070707" pitchFamily="18" charset="2"/>
              <a:buChar char="è"/>
              <a:defRPr sz="2000" b="1">
                <a:solidFill>
                  <a:srgbClr val="000066"/>
                </a:solidFill>
                <a:latin typeface="华文楷体" panose="02010600040101010101" pitchFamily="2" charset="-122"/>
                <a:ea typeface="华文楷体" panose="02010600040101010101" pitchFamily="2" charset="-122"/>
              </a:defRPr>
            </a:lvl4pPr>
            <a:lvl5pPr marL="2057400" indent="-228600" algn="l" rtl="0" eaLnBrk="0" fontAlgn="base" hangingPunct="0">
              <a:spcBef>
                <a:spcPct val="20000"/>
              </a:spcBef>
              <a:spcAft>
                <a:spcPct val="0"/>
              </a:spcAft>
              <a:buClr>
                <a:srgbClr val="FF3399"/>
              </a:buClr>
              <a:buFont typeface="Wingdings 2" panose="05020102010507070707" pitchFamily="18" charset="2"/>
              <a:buChar char="è"/>
              <a:defRPr sz="2000" b="1">
                <a:solidFill>
                  <a:srgbClr val="000066"/>
                </a:solidFill>
                <a:latin typeface="华文楷体" panose="02010600040101010101" pitchFamily="2" charset="-122"/>
                <a:ea typeface="华文楷体" panose="02010600040101010101" pitchFamily="2" charset="-122"/>
              </a:defRPr>
            </a:lvl5pPr>
            <a:lvl6pPr marL="2514600" indent="-228600" algn="l" rtl="0" fontAlgn="base">
              <a:spcBef>
                <a:spcPct val="20000"/>
              </a:spcBef>
              <a:spcAft>
                <a:spcPct val="0"/>
              </a:spcAft>
              <a:buClr>
                <a:srgbClr val="FF3399"/>
              </a:buClr>
              <a:buFont typeface="Wingdings 2" pitchFamily="18" charset="2"/>
              <a:buChar char="è"/>
              <a:defRPr sz="2800" b="1">
                <a:solidFill>
                  <a:srgbClr val="000066"/>
                </a:solidFill>
                <a:latin typeface="+mn-lt"/>
                <a:ea typeface="+mn-ea"/>
              </a:defRPr>
            </a:lvl6pPr>
            <a:lvl7pPr marL="2971800" indent="-228600" algn="l" rtl="0" fontAlgn="base">
              <a:spcBef>
                <a:spcPct val="20000"/>
              </a:spcBef>
              <a:spcAft>
                <a:spcPct val="0"/>
              </a:spcAft>
              <a:buClr>
                <a:srgbClr val="FF3399"/>
              </a:buClr>
              <a:buFont typeface="Wingdings 2" pitchFamily="18" charset="2"/>
              <a:buChar char="è"/>
              <a:defRPr sz="2800" b="1">
                <a:solidFill>
                  <a:srgbClr val="000066"/>
                </a:solidFill>
                <a:latin typeface="+mn-lt"/>
                <a:ea typeface="+mn-ea"/>
              </a:defRPr>
            </a:lvl7pPr>
            <a:lvl8pPr marL="3429000" indent="-228600" algn="l" rtl="0" fontAlgn="base">
              <a:spcBef>
                <a:spcPct val="20000"/>
              </a:spcBef>
              <a:spcAft>
                <a:spcPct val="0"/>
              </a:spcAft>
              <a:buClr>
                <a:srgbClr val="FF3399"/>
              </a:buClr>
              <a:buFont typeface="Wingdings 2" pitchFamily="18" charset="2"/>
              <a:buChar char="è"/>
              <a:defRPr sz="2800" b="1">
                <a:solidFill>
                  <a:srgbClr val="000066"/>
                </a:solidFill>
                <a:latin typeface="+mn-lt"/>
                <a:ea typeface="+mn-ea"/>
              </a:defRPr>
            </a:lvl8pPr>
            <a:lvl9pPr marL="3886200" indent="-228600" algn="l" rtl="0" fontAlgn="base">
              <a:spcBef>
                <a:spcPct val="20000"/>
              </a:spcBef>
              <a:spcAft>
                <a:spcPct val="0"/>
              </a:spcAft>
              <a:buClr>
                <a:srgbClr val="FF3399"/>
              </a:buClr>
              <a:buFont typeface="Wingdings 2" pitchFamily="18" charset="2"/>
              <a:buChar char="è"/>
              <a:defRPr sz="2800" b="1">
                <a:solidFill>
                  <a:srgbClr val="000066"/>
                </a:solidFill>
                <a:latin typeface="+mn-lt"/>
                <a:ea typeface="+mn-ea"/>
              </a:defRPr>
            </a:lvl9pPr>
          </a:lstStyle>
          <a:p>
            <a:r>
              <a:rPr kumimoji="0" lang="zh-CN" altLang="en-US" sz="2400" kern="0" dirty="0"/>
              <a:t>瑞利</a:t>
            </a:r>
            <a:r>
              <a:rPr kumimoji="0" lang="en-US" altLang="zh-CN" sz="2400" kern="0" dirty="0"/>
              <a:t>-</a:t>
            </a:r>
            <a:r>
              <a:rPr kumimoji="0" lang="zh-CN" altLang="en-US" sz="2400" kern="0" dirty="0"/>
              <a:t>金斯公式</a:t>
            </a:r>
            <a:endParaRPr kumimoji="0" lang="en-US" altLang="zh-CN" sz="2400" kern="0" dirty="0"/>
          </a:p>
          <a:p>
            <a:pPr marL="0" indent="0">
              <a:buNone/>
            </a:pPr>
            <a:r>
              <a:rPr kumimoji="0" lang="zh-CN" altLang="en-US" sz="2400" kern="0" dirty="0">
                <a:solidFill>
                  <a:srgbClr val="FF0000"/>
                </a:solidFill>
              </a:rPr>
              <a:t> </a:t>
            </a:r>
            <a:endParaRPr kumimoji="0" lang="en-US" altLang="zh-CN" sz="2000" kern="0" dirty="0">
              <a:solidFill>
                <a:srgbClr val="FF0000"/>
              </a:solidFill>
            </a:endParaRPr>
          </a:p>
        </p:txBody>
      </p:sp>
      <mc:AlternateContent xmlns:mc="http://schemas.openxmlformats.org/markup-compatibility/2006">
        <mc:Choice xmlns:a14="http://schemas.microsoft.com/office/drawing/2010/main" Requires="a14">
          <p:sp>
            <p:nvSpPr>
              <p:cNvPr id="2" name="Text Box 22">
                <a:extLst>
                  <a:ext uri="{FF2B5EF4-FFF2-40B4-BE49-F238E27FC236}">
                    <a16:creationId xmlns:a16="http://schemas.microsoft.com/office/drawing/2014/main" id="{1C8F41A9-71B6-04D0-0FAB-8D8133AA3842}"/>
                  </a:ext>
                </a:extLst>
              </p:cNvPr>
              <p:cNvSpPr txBox="1">
                <a:spLocks noChangeArrowheads="1"/>
              </p:cNvSpPr>
              <p:nvPr/>
            </p:nvSpPr>
            <p:spPr bwMode="auto">
              <a:xfrm>
                <a:off x="304800" y="1534913"/>
                <a:ext cx="8398662"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kumimoji="1" sz="2400">
                    <a:solidFill>
                      <a:schemeClr val="tx1"/>
                    </a:solidFill>
                    <a:latin typeface="Arial" panose="020B0604020202020204" pitchFamily="34" charset="0"/>
                    <a:cs typeface="Arial" panose="020B0604020202020204" pitchFamily="34" charset="0"/>
                  </a:defRPr>
                </a:lvl1pPr>
                <a:lvl2pPr marL="742950" indent="-285750">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pPr>
                  <a:spcBef>
                    <a:spcPct val="50000"/>
                  </a:spcBef>
                </a:pPr>
                <a:r>
                  <a:rPr kumimoji="0" lang="zh-CN" altLang="en-US" sz="2000" b="1" dirty="0">
                    <a:latin typeface="Times New Roman" panose="02020603050405020304" pitchFamily="18" charset="0"/>
                    <a:ea typeface="华文楷体" panose="02010600040101010101" pitchFamily="2" charset="-122"/>
                    <a:cs typeface="Times New Roman" panose="02020603050405020304" pitchFamily="18" charset="0"/>
                  </a:rPr>
                  <a:t>频率为</a:t>
                </a:r>
                <a14:m>
                  <m:oMath xmlns:m="http://schemas.openxmlformats.org/officeDocument/2006/math">
                    <m:r>
                      <a:rPr kumimoji="0" lang="en-US" altLang="zh-CN" sz="2000" b="1" i="1" smtClean="0">
                        <a:latin typeface="Cambria Math" panose="02040503050406030204" pitchFamily="18" charset="0"/>
                        <a:ea typeface="华文楷体" panose="02010600040101010101" pitchFamily="2" charset="-122"/>
                        <a:cs typeface="Times New Roman" panose="02020603050405020304" pitchFamily="18" charset="0"/>
                      </a:rPr>
                      <m:t>𝒗</m:t>
                    </m:r>
                  </m:oMath>
                </a14:m>
                <a:r>
                  <a:rPr kumimoji="0" lang="zh-CN" altLang="en-US" sz="2000" b="1" dirty="0">
                    <a:latin typeface="Times New Roman" panose="02020603050405020304" pitchFamily="18" charset="0"/>
                    <a:ea typeface="华文楷体" panose="02010600040101010101" pitchFamily="2" charset="-122"/>
                    <a:cs typeface="Times New Roman" panose="02020603050405020304" pitchFamily="18" charset="0"/>
                  </a:rPr>
                  <a:t>的振动，其能量可以取任意值，服从玻尔兹曼分布</a:t>
                </a:r>
              </a:p>
            </p:txBody>
          </p:sp>
        </mc:Choice>
        <mc:Fallback>
          <p:sp>
            <p:nvSpPr>
              <p:cNvPr id="2" name="Text Box 22">
                <a:extLst>
                  <a:ext uri="{FF2B5EF4-FFF2-40B4-BE49-F238E27FC236}">
                    <a16:creationId xmlns:a16="http://schemas.microsoft.com/office/drawing/2014/main" id="{1C8F41A9-71B6-04D0-0FAB-8D8133AA3842}"/>
                  </a:ext>
                </a:extLst>
              </p:cNvPr>
              <p:cNvSpPr txBox="1">
                <a:spLocks noRot="1" noChangeAspect="1" noMove="1" noResize="1" noEditPoints="1" noAdjustHandles="1" noChangeArrowheads="1" noChangeShapeType="1" noTextEdit="1"/>
              </p:cNvSpPr>
              <p:nvPr/>
            </p:nvSpPr>
            <p:spPr bwMode="auto">
              <a:xfrm>
                <a:off x="304800" y="1534913"/>
                <a:ext cx="8398662" cy="400110"/>
              </a:xfrm>
              <a:prstGeom prst="rect">
                <a:avLst/>
              </a:prstGeom>
              <a:blipFill>
                <a:blip r:embed="rId2"/>
                <a:stretch>
                  <a:fillRect l="-755" t="-9091" b="-2121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6" name="文本框 5">
                <a:extLst>
                  <a:ext uri="{FF2B5EF4-FFF2-40B4-BE49-F238E27FC236}">
                    <a16:creationId xmlns:a16="http://schemas.microsoft.com/office/drawing/2014/main" id="{55E794C8-481C-3296-9115-1C55AFE03EC1}"/>
                  </a:ext>
                </a:extLst>
              </p:cNvPr>
              <p:cNvSpPr txBox="1"/>
              <p:nvPr/>
            </p:nvSpPr>
            <p:spPr>
              <a:xfrm>
                <a:off x="490894" y="2197504"/>
                <a:ext cx="4289636" cy="1123128"/>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acc>
                        <m:accPr>
                          <m:chr m:val="̅"/>
                          <m:ctrlPr>
                            <a:rPr kumimoji="1" lang="en-US" altLang="zh-CN" b="1" i="1" smtClean="0">
                              <a:solidFill>
                                <a:schemeClr val="tx1"/>
                              </a:solidFill>
                              <a:latin typeface="Cambria Math" panose="02040503050406030204" pitchFamily="18" charset="0"/>
                              <a:ea typeface="+mn-ea"/>
                            </a:rPr>
                          </m:ctrlPr>
                        </m:accPr>
                        <m:e>
                          <m:r>
                            <a:rPr kumimoji="1" lang="en-US" altLang="zh-CN" b="1" i="1" smtClean="0">
                              <a:solidFill>
                                <a:schemeClr val="tx1"/>
                              </a:solidFill>
                              <a:latin typeface="Cambria Math" panose="02040503050406030204" pitchFamily="18" charset="0"/>
                              <a:ea typeface="+mn-ea"/>
                            </a:rPr>
                            <m:t>𝝐</m:t>
                          </m:r>
                        </m:e>
                      </m:acc>
                      <m:r>
                        <a:rPr kumimoji="1" lang="en-US" altLang="zh-CN" b="1" i="1" smtClean="0">
                          <a:solidFill>
                            <a:schemeClr val="tx1"/>
                          </a:solidFill>
                          <a:latin typeface="Cambria Math" panose="02040503050406030204" pitchFamily="18" charset="0"/>
                          <a:ea typeface="+mn-ea"/>
                        </a:rPr>
                        <m:t>=</m:t>
                      </m:r>
                      <m:f>
                        <m:fPr>
                          <m:ctrlPr>
                            <a:rPr kumimoji="1" lang="en-US" altLang="zh-CN" b="1" i="1" smtClean="0">
                              <a:solidFill>
                                <a:schemeClr val="tx1"/>
                              </a:solidFill>
                              <a:latin typeface="Cambria Math" panose="02040503050406030204" pitchFamily="18" charset="0"/>
                              <a:ea typeface="+mn-ea"/>
                            </a:rPr>
                          </m:ctrlPr>
                        </m:fPr>
                        <m:num>
                          <m:r>
                            <a:rPr kumimoji="1" lang="en-US" altLang="zh-CN" b="1" i="1" smtClean="0">
                              <a:solidFill>
                                <a:schemeClr val="tx1"/>
                              </a:solidFill>
                              <a:latin typeface="Cambria Math" panose="02040503050406030204" pitchFamily="18" charset="0"/>
                              <a:ea typeface="+mn-ea"/>
                            </a:rPr>
                            <m:t>∫</m:t>
                          </m:r>
                          <m:r>
                            <a:rPr kumimoji="1" lang="en-US" altLang="zh-CN" b="1" i="1" smtClean="0">
                              <a:solidFill>
                                <a:schemeClr val="tx1"/>
                              </a:solidFill>
                              <a:latin typeface="Cambria Math" panose="02040503050406030204" pitchFamily="18" charset="0"/>
                              <a:ea typeface="+mn-ea"/>
                            </a:rPr>
                            <m:t>𝑬</m:t>
                          </m:r>
                          <m:sSup>
                            <m:sSupPr>
                              <m:ctrlPr>
                                <a:rPr kumimoji="1" lang="en-US" altLang="zh-CN" b="1" i="1" smtClean="0">
                                  <a:solidFill>
                                    <a:schemeClr val="tx1"/>
                                  </a:solidFill>
                                  <a:latin typeface="Cambria Math" panose="02040503050406030204" pitchFamily="18" charset="0"/>
                                  <a:ea typeface="+mn-ea"/>
                                </a:rPr>
                              </m:ctrlPr>
                            </m:sSupPr>
                            <m:e>
                              <m:r>
                                <a:rPr kumimoji="1" lang="en-US" altLang="zh-CN" b="1" i="1" smtClean="0">
                                  <a:solidFill>
                                    <a:schemeClr val="tx1"/>
                                  </a:solidFill>
                                  <a:latin typeface="Cambria Math" panose="02040503050406030204" pitchFamily="18" charset="0"/>
                                  <a:ea typeface="+mn-ea"/>
                                </a:rPr>
                                <m:t>𝒆</m:t>
                              </m:r>
                            </m:e>
                            <m:sup>
                              <m:r>
                                <a:rPr kumimoji="1" lang="en-US" altLang="zh-CN" b="1" i="1" smtClean="0">
                                  <a:solidFill>
                                    <a:schemeClr val="tx1"/>
                                  </a:solidFill>
                                  <a:latin typeface="Cambria Math" panose="02040503050406030204" pitchFamily="18" charset="0"/>
                                  <a:ea typeface="+mn-ea"/>
                                </a:rPr>
                                <m:t>−</m:t>
                              </m:r>
                              <m:r>
                                <a:rPr kumimoji="1" lang="en-US" altLang="zh-CN" b="1" i="1" smtClean="0">
                                  <a:solidFill>
                                    <a:schemeClr val="tx1"/>
                                  </a:solidFill>
                                  <a:latin typeface="Cambria Math" panose="02040503050406030204" pitchFamily="18" charset="0"/>
                                  <a:ea typeface="+mn-ea"/>
                                </a:rPr>
                                <m:t>𝑬</m:t>
                              </m:r>
                              <m:r>
                                <a:rPr kumimoji="1" lang="en-US" altLang="zh-CN" b="1" i="1" smtClean="0">
                                  <a:solidFill>
                                    <a:schemeClr val="tx1"/>
                                  </a:solidFill>
                                  <a:latin typeface="Cambria Math" panose="02040503050406030204" pitchFamily="18" charset="0"/>
                                  <a:ea typeface="+mn-ea"/>
                                </a:rPr>
                                <m:t>/</m:t>
                              </m:r>
                              <m:r>
                                <a:rPr kumimoji="1" lang="en-US" altLang="zh-CN" b="1" i="1" smtClean="0">
                                  <a:solidFill>
                                    <a:schemeClr val="tx1"/>
                                  </a:solidFill>
                                  <a:latin typeface="Cambria Math" panose="02040503050406030204" pitchFamily="18" charset="0"/>
                                  <a:ea typeface="+mn-ea"/>
                                </a:rPr>
                                <m:t>𝒌𝑻</m:t>
                              </m:r>
                            </m:sup>
                          </m:sSup>
                          <m:r>
                            <a:rPr kumimoji="1" lang="en-US" altLang="zh-CN" b="1" i="1" smtClean="0">
                              <a:solidFill>
                                <a:schemeClr val="tx1"/>
                              </a:solidFill>
                              <a:latin typeface="Cambria Math" panose="02040503050406030204" pitchFamily="18" charset="0"/>
                              <a:ea typeface="+mn-ea"/>
                            </a:rPr>
                            <m:t>𝒅𝑬</m:t>
                          </m:r>
                        </m:num>
                        <m:den>
                          <m:r>
                            <a:rPr kumimoji="1" lang="en-US" altLang="zh-CN" b="1" i="1" smtClean="0">
                              <a:solidFill>
                                <a:schemeClr val="tx1"/>
                              </a:solidFill>
                              <a:latin typeface="Cambria Math" panose="02040503050406030204" pitchFamily="18" charset="0"/>
                              <a:ea typeface="+mn-ea"/>
                            </a:rPr>
                            <m:t>∫</m:t>
                          </m:r>
                          <m:sSup>
                            <m:sSupPr>
                              <m:ctrlPr>
                                <a:rPr kumimoji="1" lang="en-US" altLang="zh-CN" b="1" i="1" smtClean="0">
                                  <a:solidFill>
                                    <a:schemeClr val="tx1"/>
                                  </a:solidFill>
                                  <a:latin typeface="Cambria Math" panose="02040503050406030204" pitchFamily="18" charset="0"/>
                                  <a:ea typeface="+mn-ea"/>
                                </a:rPr>
                              </m:ctrlPr>
                            </m:sSupPr>
                            <m:e>
                              <m:r>
                                <a:rPr kumimoji="1" lang="en-US" altLang="zh-CN" b="1" i="1" smtClean="0">
                                  <a:solidFill>
                                    <a:schemeClr val="tx1"/>
                                  </a:solidFill>
                                  <a:latin typeface="Cambria Math" panose="02040503050406030204" pitchFamily="18" charset="0"/>
                                  <a:ea typeface="+mn-ea"/>
                                </a:rPr>
                                <m:t>𝒆</m:t>
                              </m:r>
                            </m:e>
                            <m:sup>
                              <m:r>
                                <a:rPr kumimoji="1" lang="en-US" altLang="zh-CN" b="1" i="1" smtClean="0">
                                  <a:solidFill>
                                    <a:schemeClr val="tx1"/>
                                  </a:solidFill>
                                  <a:latin typeface="Cambria Math" panose="02040503050406030204" pitchFamily="18" charset="0"/>
                                  <a:ea typeface="+mn-ea"/>
                                </a:rPr>
                                <m:t>−</m:t>
                              </m:r>
                              <m:r>
                                <a:rPr kumimoji="1" lang="en-US" altLang="zh-CN" b="1" i="1" smtClean="0">
                                  <a:solidFill>
                                    <a:schemeClr val="tx1"/>
                                  </a:solidFill>
                                  <a:latin typeface="Cambria Math" panose="02040503050406030204" pitchFamily="18" charset="0"/>
                                  <a:ea typeface="+mn-ea"/>
                                </a:rPr>
                                <m:t>𝑬</m:t>
                              </m:r>
                              <m:r>
                                <a:rPr kumimoji="1" lang="en-US" altLang="zh-CN" b="1" i="1" smtClean="0">
                                  <a:solidFill>
                                    <a:schemeClr val="tx1"/>
                                  </a:solidFill>
                                  <a:latin typeface="Cambria Math" panose="02040503050406030204" pitchFamily="18" charset="0"/>
                                  <a:ea typeface="+mn-ea"/>
                                </a:rPr>
                                <m:t>/</m:t>
                              </m:r>
                              <m:r>
                                <a:rPr kumimoji="1" lang="en-US" altLang="zh-CN" b="1" i="1" smtClean="0">
                                  <a:solidFill>
                                    <a:schemeClr val="tx1"/>
                                  </a:solidFill>
                                  <a:latin typeface="Cambria Math" panose="02040503050406030204" pitchFamily="18" charset="0"/>
                                  <a:ea typeface="+mn-ea"/>
                                </a:rPr>
                                <m:t>𝒌𝑻</m:t>
                              </m:r>
                            </m:sup>
                          </m:sSup>
                        </m:den>
                      </m:f>
                      <m:r>
                        <a:rPr kumimoji="1" lang="en-US" altLang="zh-CN" b="1" i="1" smtClean="0">
                          <a:solidFill>
                            <a:schemeClr val="tx1"/>
                          </a:solidFill>
                          <a:latin typeface="Cambria Math" panose="02040503050406030204" pitchFamily="18" charset="0"/>
                          <a:ea typeface="+mn-ea"/>
                        </a:rPr>
                        <m:t>=</m:t>
                      </m:r>
                      <m:r>
                        <a:rPr kumimoji="1" lang="en-US" altLang="zh-CN" b="1" i="1" smtClean="0">
                          <a:solidFill>
                            <a:schemeClr val="tx1"/>
                          </a:solidFill>
                          <a:latin typeface="Cambria Math" panose="02040503050406030204" pitchFamily="18" charset="0"/>
                          <a:ea typeface="+mn-ea"/>
                        </a:rPr>
                        <m:t>𝒌𝑻</m:t>
                      </m:r>
                    </m:oMath>
                  </m:oMathPara>
                </a14:m>
                <a:endParaRPr kumimoji="1" lang="zh-CN" altLang="en-US" dirty="0">
                  <a:solidFill>
                    <a:schemeClr val="tx1"/>
                  </a:solidFill>
                  <a:latin typeface="+mn-ea"/>
                  <a:ea typeface="+mn-ea"/>
                </a:endParaRPr>
              </a:p>
            </p:txBody>
          </p:sp>
        </mc:Choice>
        <mc:Fallback>
          <p:sp>
            <p:nvSpPr>
              <p:cNvPr id="6" name="文本框 5">
                <a:extLst>
                  <a:ext uri="{FF2B5EF4-FFF2-40B4-BE49-F238E27FC236}">
                    <a16:creationId xmlns:a16="http://schemas.microsoft.com/office/drawing/2014/main" id="{55E794C8-481C-3296-9115-1C55AFE03EC1}"/>
                  </a:ext>
                </a:extLst>
              </p:cNvPr>
              <p:cNvSpPr txBox="1">
                <a:spLocks noRot="1" noChangeAspect="1" noMove="1" noResize="1" noEditPoints="1" noAdjustHandles="1" noChangeArrowheads="1" noChangeShapeType="1" noTextEdit="1"/>
              </p:cNvSpPr>
              <p:nvPr/>
            </p:nvSpPr>
            <p:spPr>
              <a:xfrm>
                <a:off x="490894" y="2197504"/>
                <a:ext cx="4289636" cy="1123128"/>
              </a:xfrm>
              <a:prstGeom prst="rect">
                <a:avLst/>
              </a:prstGeom>
              <a:blipFill>
                <a:blip r:embed="rId3"/>
                <a:stretch>
                  <a:fillRect t="-4444" r="-295" b="-18889"/>
                </a:stretch>
              </a:blipFill>
            </p:spPr>
            <p:txBody>
              <a:bodyPr/>
              <a:lstStyle/>
              <a:p>
                <a:r>
                  <a:rPr lang="zh-CN" altLang="en-US">
                    <a:noFill/>
                  </a:rPr>
                  <a:t> </a:t>
                </a:r>
              </a:p>
            </p:txBody>
          </p:sp>
        </mc:Fallback>
      </mc:AlternateContent>
      <p:grpSp>
        <p:nvGrpSpPr>
          <p:cNvPr id="9" name="Group 21">
            <a:extLst>
              <a:ext uri="{FF2B5EF4-FFF2-40B4-BE49-F238E27FC236}">
                <a16:creationId xmlns:a16="http://schemas.microsoft.com/office/drawing/2014/main" id="{937898B8-8D73-8599-15C1-F849DE1CAC03}"/>
              </a:ext>
            </a:extLst>
          </p:cNvPr>
          <p:cNvGrpSpPr>
            <a:grpSpLocks/>
          </p:cNvGrpSpPr>
          <p:nvPr/>
        </p:nvGrpSpPr>
        <p:grpSpPr bwMode="auto">
          <a:xfrm>
            <a:off x="6815744" y="1734968"/>
            <a:ext cx="2328256" cy="2291978"/>
            <a:chOff x="4080" y="1296"/>
            <a:chExt cx="1488" cy="1440"/>
          </a:xfrm>
        </p:grpSpPr>
        <p:sp>
          <p:nvSpPr>
            <p:cNvPr id="10" name="Text Box 9">
              <a:extLst>
                <a:ext uri="{FF2B5EF4-FFF2-40B4-BE49-F238E27FC236}">
                  <a16:creationId xmlns:a16="http://schemas.microsoft.com/office/drawing/2014/main" id="{4140B18C-7B35-4086-D5AC-516A3AB3C8BE}"/>
                </a:ext>
              </a:extLst>
            </p:cNvPr>
            <p:cNvSpPr txBox="1">
              <a:spLocks noChangeArrowheads="1"/>
            </p:cNvSpPr>
            <p:nvPr/>
          </p:nvSpPr>
          <p:spPr bwMode="auto">
            <a:xfrm>
              <a:off x="4080" y="2448"/>
              <a:ext cx="624" cy="2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cs typeface="Arial" panose="020B0604020202020204" pitchFamily="34" charset="0"/>
                </a:defRPr>
              </a:lvl1pPr>
              <a:lvl2pPr marL="742950" indent="-285750">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pPr algn="just"/>
              <a:r>
                <a:rPr lang="zh-CN" altLang="en-US" sz="2600" b="1" dirty="0">
                  <a:latin typeface="Times New Roman" panose="02020603050405020304" pitchFamily="18" charset="0"/>
                  <a:ea typeface="华文楷体" panose="02010600040101010101" pitchFamily="2" charset="-122"/>
                  <a:cs typeface="Times New Roman" panose="02020603050405020304" pitchFamily="18" charset="0"/>
                </a:rPr>
                <a:t>经典</a:t>
              </a:r>
            </a:p>
          </p:txBody>
        </p:sp>
        <p:sp>
          <p:nvSpPr>
            <p:cNvPr id="11" name="Rectangle 10">
              <a:extLst>
                <a:ext uri="{FF2B5EF4-FFF2-40B4-BE49-F238E27FC236}">
                  <a16:creationId xmlns:a16="http://schemas.microsoft.com/office/drawing/2014/main" id="{337735B7-C021-DCFB-B9BE-BF15D2F63557}"/>
                </a:ext>
              </a:extLst>
            </p:cNvPr>
            <p:cNvSpPr>
              <a:spLocks noChangeArrowheads="1"/>
            </p:cNvSpPr>
            <p:nvPr/>
          </p:nvSpPr>
          <p:spPr bwMode="auto">
            <a:xfrm>
              <a:off x="4128" y="1680"/>
              <a:ext cx="368" cy="608"/>
            </a:xfrm>
            <a:prstGeom prst="rect">
              <a:avLst/>
            </a:prstGeom>
            <a:solidFill>
              <a:srgbClr val="0000FF"/>
            </a:solidFill>
            <a:ln w="9525">
              <a:solidFill>
                <a:srgbClr val="0000FF"/>
              </a:solidFill>
              <a:miter lim="800000"/>
              <a:headEnd/>
              <a:tailEnd/>
            </a:ln>
          </p:spPr>
          <p:txBody>
            <a:bodyPr/>
            <a:lstStyle>
              <a:lvl1pPr>
                <a:defRPr kumimoji="1" sz="2400">
                  <a:solidFill>
                    <a:schemeClr val="tx1"/>
                  </a:solidFill>
                  <a:latin typeface="Arial" panose="020B0604020202020204" pitchFamily="34" charset="0"/>
                  <a:cs typeface="Arial" panose="020B0604020202020204" pitchFamily="34" charset="0"/>
                </a:defRPr>
              </a:lvl1pPr>
              <a:lvl2pPr marL="742950" indent="-285750">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endParaRPr kumimoji="0" lang="zh-CN" altLang="en-US" sz="180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 name="Text Box 11">
              <a:extLst>
                <a:ext uri="{FF2B5EF4-FFF2-40B4-BE49-F238E27FC236}">
                  <a16:creationId xmlns:a16="http://schemas.microsoft.com/office/drawing/2014/main" id="{E541DEF5-37C9-BF9D-683D-971519FF9F65}"/>
                </a:ext>
              </a:extLst>
            </p:cNvPr>
            <p:cNvSpPr txBox="1">
              <a:spLocks noChangeArrowheads="1"/>
            </p:cNvSpPr>
            <p:nvPr/>
          </p:nvSpPr>
          <p:spPr bwMode="auto">
            <a:xfrm>
              <a:off x="4464" y="1296"/>
              <a:ext cx="736" cy="2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cs typeface="Arial" panose="020B0604020202020204" pitchFamily="34" charset="0"/>
                </a:defRPr>
              </a:lvl1pPr>
              <a:lvl2pPr marL="742950" indent="-285750">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pPr algn="just"/>
              <a:r>
                <a:rPr lang="zh-CN" altLang="en-US" sz="2600" b="1">
                  <a:latin typeface="Times New Roman" panose="02020603050405020304" pitchFamily="18" charset="0"/>
                  <a:ea typeface="华文楷体" panose="02010600040101010101" pitchFamily="2" charset="-122"/>
                  <a:cs typeface="Times New Roman" panose="02020603050405020304" pitchFamily="18" charset="0"/>
                </a:rPr>
                <a:t>能量</a:t>
              </a:r>
            </a:p>
          </p:txBody>
        </p:sp>
        <p:sp>
          <p:nvSpPr>
            <p:cNvPr id="13" name="Text Box 12">
              <a:extLst>
                <a:ext uri="{FF2B5EF4-FFF2-40B4-BE49-F238E27FC236}">
                  <a16:creationId xmlns:a16="http://schemas.microsoft.com/office/drawing/2014/main" id="{CF740BCC-C48B-FD5F-BCD0-BE879C6C4AE2}"/>
                </a:ext>
              </a:extLst>
            </p:cNvPr>
            <p:cNvSpPr txBox="1">
              <a:spLocks noChangeArrowheads="1"/>
            </p:cNvSpPr>
            <p:nvPr/>
          </p:nvSpPr>
          <p:spPr bwMode="auto">
            <a:xfrm>
              <a:off x="4896" y="2448"/>
              <a:ext cx="672" cy="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cs typeface="Arial" panose="020B0604020202020204" pitchFamily="34" charset="0"/>
                </a:defRPr>
              </a:lvl1pPr>
              <a:lvl2pPr marL="742950" indent="-285750">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r>
                <a:rPr lang="zh-CN" altLang="en-US" sz="2600" b="1">
                  <a:latin typeface="Times New Roman" panose="02020603050405020304" pitchFamily="18" charset="0"/>
                  <a:ea typeface="华文楷体" panose="02010600040101010101" pitchFamily="2" charset="-122"/>
                  <a:cs typeface="Times New Roman" panose="02020603050405020304" pitchFamily="18" charset="0"/>
                </a:rPr>
                <a:t>量子</a:t>
              </a:r>
            </a:p>
          </p:txBody>
        </p:sp>
        <p:sp>
          <p:nvSpPr>
            <p:cNvPr id="14" name="Line 13">
              <a:extLst>
                <a:ext uri="{FF2B5EF4-FFF2-40B4-BE49-F238E27FC236}">
                  <a16:creationId xmlns:a16="http://schemas.microsoft.com/office/drawing/2014/main" id="{0B6D7213-FE8B-20F3-F6D5-C9720D5F1B22}"/>
                </a:ext>
              </a:extLst>
            </p:cNvPr>
            <p:cNvSpPr>
              <a:spLocks noChangeShapeType="1"/>
            </p:cNvSpPr>
            <p:nvPr/>
          </p:nvSpPr>
          <p:spPr bwMode="auto">
            <a:xfrm flipV="1">
              <a:off x="4938" y="2068"/>
              <a:ext cx="360" cy="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zh-CN" altLang="en-US">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5" name="Line 14">
              <a:extLst>
                <a:ext uri="{FF2B5EF4-FFF2-40B4-BE49-F238E27FC236}">
                  <a16:creationId xmlns:a16="http://schemas.microsoft.com/office/drawing/2014/main" id="{8C487997-88C0-7029-69DE-D80E68E50E63}"/>
                </a:ext>
              </a:extLst>
            </p:cNvPr>
            <p:cNvSpPr>
              <a:spLocks noChangeShapeType="1"/>
            </p:cNvSpPr>
            <p:nvPr/>
          </p:nvSpPr>
          <p:spPr bwMode="auto">
            <a:xfrm flipV="1">
              <a:off x="4936" y="2152"/>
              <a:ext cx="360" cy="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zh-CN" altLang="en-US">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6" name="Line 15">
              <a:extLst>
                <a:ext uri="{FF2B5EF4-FFF2-40B4-BE49-F238E27FC236}">
                  <a16:creationId xmlns:a16="http://schemas.microsoft.com/office/drawing/2014/main" id="{2C00525B-35E7-D209-4A47-B67AF37D98BC}"/>
                </a:ext>
              </a:extLst>
            </p:cNvPr>
            <p:cNvSpPr>
              <a:spLocks noChangeShapeType="1"/>
            </p:cNvSpPr>
            <p:nvPr/>
          </p:nvSpPr>
          <p:spPr bwMode="auto">
            <a:xfrm flipV="1">
              <a:off x="4936" y="2240"/>
              <a:ext cx="360" cy="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zh-CN" altLang="en-US">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7" name="Line 16">
              <a:extLst>
                <a:ext uri="{FF2B5EF4-FFF2-40B4-BE49-F238E27FC236}">
                  <a16:creationId xmlns:a16="http://schemas.microsoft.com/office/drawing/2014/main" id="{3584AC2F-ECA1-EAEB-4E54-181EF8350289}"/>
                </a:ext>
              </a:extLst>
            </p:cNvPr>
            <p:cNvSpPr>
              <a:spLocks noChangeShapeType="1"/>
            </p:cNvSpPr>
            <p:nvPr/>
          </p:nvSpPr>
          <p:spPr bwMode="auto">
            <a:xfrm flipV="1">
              <a:off x="4944" y="1722"/>
              <a:ext cx="360" cy="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zh-CN" altLang="en-US">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8" name="Line 17">
              <a:extLst>
                <a:ext uri="{FF2B5EF4-FFF2-40B4-BE49-F238E27FC236}">
                  <a16:creationId xmlns:a16="http://schemas.microsoft.com/office/drawing/2014/main" id="{52AC2DBD-E98A-9566-5950-5904ADEE48CC}"/>
                </a:ext>
              </a:extLst>
            </p:cNvPr>
            <p:cNvSpPr>
              <a:spLocks noChangeShapeType="1"/>
            </p:cNvSpPr>
            <p:nvPr/>
          </p:nvSpPr>
          <p:spPr bwMode="auto">
            <a:xfrm flipV="1">
              <a:off x="4944" y="1810"/>
              <a:ext cx="360" cy="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zh-CN" altLang="en-US">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9" name="Line 18">
              <a:extLst>
                <a:ext uri="{FF2B5EF4-FFF2-40B4-BE49-F238E27FC236}">
                  <a16:creationId xmlns:a16="http://schemas.microsoft.com/office/drawing/2014/main" id="{60B53EF5-9A21-B458-FC91-B6D77265773A}"/>
                </a:ext>
              </a:extLst>
            </p:cNvPr>
            <p:cNvSpPr>
              <a:spLocks noChangeShapeType="1"/>
            </p:cNvSpPr>
            <p:nvPr/>
          </p:nvSpPr>
          <p:spPr bwMode="auto">
            <a:xfrm flipV="1">
              <a:off x="4942" y="1894"/>
              <a:ext cx="360" cy="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zh-CN" altLang="en-US">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20" name="Line 19">
              <a:extLst>
                <a:ext uri="{FF2B5EF4-FFF2-40B4-BE49-F238E27FC236}">
                  <a16:creationId xmlns:a16="http://schemas.microsoft.com/office/drawing/2014/main" id="{7452742F-D63B-BE53-0932-6ABA290A2D14}"/>
                </a:ext>
              </a:extLst>
            </p:cNvPr>
            <p:cNvSpPr>
              <a:spLocks noChangeShapeType="1"/>
            </p:cNvSpPr>
            <p:nvPr/>
          </p:nvSpPr>
          <p:spPr bwMode="auto">
            <a:xfrm flipV="1">
              <a:off x="4942" y="1982"/>
              <a:ext cx="360" cy="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zh-CN" altLang="en-US">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21" name="内容占位符 2">
            <a:extLst>
              <a:ext uri="{FF2B5EF4-FFF2-40B4-BE49-F238E27FC236}">
                <a16:creationId xmlns:a16="http://schemas.microsoft.com/office/drawing/2014/main" id="{69B812E2-E879-35AC-ECD6-B16D6BE321A5}"/>
              </a:ext>
            </a:extLst>
          </p:cNvPr>
          <p:cNvSpPr txBox="1">
            <a:spLocks/>
          </p:cNvSpPr>
          <p:nvPr/>
        </p:nvSpPr>
        <p:spPr bwMode="auto">
          <a:xfrm>
            <a:off x="11151" y="3568550"/>
            <a:ext cx="64008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rgbClr val="FF3399"/>
              </a:buClr>
              <a:buFont typeface="Wingdings 2" panose="05020102010507070707" pitchFamily="18" charset="2"/>
              <a:buChar char="è"/>
              <a:defRPr sz="3600" b="1">
                <a:solidFill>
                  <a:srgbClr val="000066"/>
                </a:solidFill>
                <a:latin typeface="华文楷体" panose="02010600040101010101" pitchFamily="2" charset="-122"/>
                <a:ea typeface="华文楷体" panose="02010600040101010101" pitchFamily="2" charset="-122"/>
                <a:cs typeface="+mn-cs"/>
              </a:defRPr>
            </a:lvl1pPr>
            <a:lvl2pPr marL="742950" indent="-285750" algn="l" rtl="0" eaLnBrk="0" fontAlgn="base" hangingPunct="0">
              <a:spcBef>
                <a:spcPct val="20000"/>
              </a:spcBef>
              <a:spcAft>
                <a:spcPct val="0"/>
              </a:spcAft>
              <a:buClr>
                <a:srgbClr val="FF3399"/>
              </a:buClr>
              <a:buFont typeface="Wingdings 2" panose="05020102010507070707" pitchFamily="18" charset="2"/>
              <a:buChar char="è"/>
              <a:defRPr sz="2800" b="1">
                <a:solidFill>
                  <a:srgbClr val="000099"/>
                </a:solidFill>
                <a:latin typeface="华文楷体" panose="02010600040101010101" pitchFamily="2" charset="-122"/>
                <a:ea typeface="华文楷体" panose="02010600040101010101" pitchFamily="2" charset="-122"/>
              </a:defRPr>
            </a:lvl2pPr>
            <a:lvl3pPr marL="1143000" indent="-228600" algn="l" rtl="0" eaLnBrk="0" fontAlgn="base" hangingPunct="0">
              <a:spcBef>
                <a:spcPct val="20000"/>
              </a:spcBef>
              <a:spcAft>
                <a:spcPct val="0"/>
              </a:spcAft>
              <a:buClr>
                <a:srgbClr val="FF3399"/>
              </a:buClr>
              <a:buFont typeface="Wingdings 2" panose="05020102010507070707" pitchFamily="18" charset="2"/>
              <a:buChar char="è"/>
              <a:defRPr sz="2400" b="1">
                <a:solidFill>
                  <a:schemeClr val="accent1"/>
                </a:solidFill>
                <a:latin typeface="华文楷体" panose="02010600040101010101" pitchFamily="2" charset="-122"/>
                <a:ea typeface="华文楷体" panose="02010600040101010101" pitchFamily="2" charset="-122"/>
              </a:defRPr>
            </a:lvl3pPr>
            <a:lvl4pPr marL="1600200" indent="-228600" algn="l" rtl="0" eaLnBrk="0" fontAlgn="base" hangingPunct="0">
              <a:spcBef>
                <a:spcPct val="20000"/>
              </a:spcBef>
              <a:spcAft>
                <a:spcPct val="0"/>
              </a:spcAft>
              <a:buClr>
                <a:srgbClr val="FF3399"/>
              </a:buClr>
              <a:buFont typeface="Wingdings 2" panose="05020102010507070707" pitchFamily="18" charset="2"/>
              <a:buChar char="è"/>
              <a:defRPr sz="2000" b="1">
                <a:solidFill>
                  <a:srgbClr val="000066"/>
                </a:solidFill>
                <a:latin typeface="华文楷体" panose="02010600040101010101" pitchFamily="2" charset="-122"/>
                <a:ea typeface="华文楷体" panose="02010600040101010101" pitchFamily="2" charset="-122"/>
              </a:defRPr>
            </a:lvl4pPr>
            <a:lvl5pPr marL="2057400" indent="-228600" algn="l" rtl="0" eaLnBrk="0" fontAlgn="base" hangingPunct="0">
              <a:spcBef>
                <a:spcPct val="20000"/>
              </a:spcBef>
              <a:spcAft>
                <a:spcPct val="0"/>
              </a:spcAft>
              <a:buClr>
                <a:srgbClr val="FF3399"/>
              </a:buClr>
              <a:buFont typeface="Wingdings 2" panose="05020102010507070707" pitchFamily="18" charset="2"/>
              <a:buChar char="è"/>
              <a:defRPr sz="2000" b="1">
                <a:solidFill>
                  <a:srgbClr val="000066"/>
                </a:solidFill>
                <a:latin typeface="华文楷体" panose="02010600040101010101" pitchFamily="2" charset="-122"/>
                <a:ea typeface="华文楷体" panose="02010600040101010101" pitchFamily="2" charset="-122"/>
              </a:defRPr>
            </a:lvl5pPr>
            <a:lvl6pPr marL="2514600" indent="-228600" algn="l" rtl="0" fontAlgn="base">
              <a:spcBef>
                <a:spcPct val="20000"/>
              </a:spcBef>
              <a:spcAft>
                <a:spcPct val="0"/>
              </a:spcAft>
              <a:buClr>
                <a:srgbClr val="FF3399"/>
              </a:buClr>
              <a:buFont typeface="Wingdings 2" pitchFamily="18" charset="2"/>
              <a:buChar char="è"/>
              <a:defRPr sz="2800" b="1">
                <a:solidFill>
                  <a:srgbClr val="000066"/>
                </a:solidFill>
                <a:latin typeface="+mn-lt"/>
                <a:ea typeface="+mn-ea"/>
              </a:defRPr>
            </a:lvl6pPr>
            <a:lvl7pPr marL="2971800" indent="-228600" algn="l" rtl="0" fontAlgn="base">
              <a:spcBef>
                <a:spcPct val="20000"/>
              </a:spcBef>
              <a:spcAft>
                <a:spcPct val="0"/>
              </a:spcAft>
              <a:buClr>
                <a:srgbClr val="FF3399"/>
              </a:buClr>
              <a:buFont typeface="Wingdings 2" pitchFamily="18" charset="2"/>
              <a:buChar char="è"/>
              <a:defRPr sz="2800" b="1">
                <a:solidFill>
                  <a:srgbClr val="000066"/>
                </a:solidFill>
                <a:latin typeface="+mn-lt"/>
                <a:ea typeface="+mn-ea"/>
              </a:defRPr>
            </a:lvl7pPr>
            <a:lvl8pPr marL="3429000" indent="-228600" algn="l" rtl="0" fontAlgn="base">
              <a:spcBef>
                <a:spcPct val="20000"/>
              </a:spcBef>
              <a:spcAft>
                <a:spcPct val="0"/>
              </a:spcAft>
              <a:buClr>
                <a:srgbClr val="FF3399"/>
              </a:buClr>
              <a:buFont typeface="Wingdings 2" pitchFamily="18" charset="2"/>
              <a:buChar char="è"/>
              <a:defRPr sz="2800" b="1">
                <a:solidFill>
                  <a:srgbClr val="000066"/>
                </a:solidFill>
                <a:latin typeface="+mn-lt"/>
                <a:ea typeface="+mn-ea"/>
              </a:defRPr>
            </a:lvl8pPr>
            <a:lvl9pPr marL="3886200" indent="-228600" algn="l" rtl="0" fontAlgn="base">
              <a:spcBef>
                <a:spcPct val="20000"/>
              </a:spcBef>
              <a:spcAft>
                <a:spcPct val="0"/>
              </a:spcAft>
              <a:buClr>
                <a:srgbClr val="FF3399"/>
              </a:buClr>
              <a:buFont typeface="Wingdings 2" pitchFamily="18" charset="2"/>
              <a:buChar char="è"/>
              <a:defRPr sz="2800" b="1">
                <a:solidFill>
                  <a:srgbClr val="000066"/>
                </a:solidFill>
                <a:latin typeface="+mn-lt"/>
                <a:ea typeface="+mn-ea"/>
              </a:defRPr>
            </a:lvl9pPr>
          </a:lstStyle>
          <a:p>
            <a:r>
              <a:rPr kumimoji="0" lang="zh-CN" altLang="en-US" sz="2400" kern="0" dirty="0"/>
              <a:t>普朗克公式</a:t>
            </a:r>
            <a:endParaRPr kumimoji="0" lang="en-US" altLang="zh-CN" sz="2400" kern="0" dirty="0"/>
          </a:p>
          <a:p>
            <a:pPr marL="0" indent="0">
              <a:buNone/>
            </a:pPr>
            <a:r>
              <a:rPr kumimoji="0" lang="zh-CN" altLang="en-US" sz="2400" kern="0" dirty="0">
                <a:solidFill>
                  <a:srgbClr val="FF0000"/>
                </a:solidFill>
              </a:rPr>
              <a:t> </a:t>
            </a:r>
            <a:endParaRPr kumimoji="0" lang="en-US" altLang="zh-CN" sz="2000" kern="0" dirty="0">
              <a:solidFill>
                <a:srgbClr val="FF0000"/>
              </a:solidFill>
            </a:endParaRPr>
          </a:p>
        </p:txBody>
      </p:sp>
      <p:graphicFrame>
        <p:nvGraphicFramePr>
          <p:cNvPr id="24" name="Object 3">
            <a:extLst>
              <a:ext uri="{FF2B5EF4-FFF2-40B4-BE49-F238E27FC236}">
                <a16:creationId xmlns:a16="http://schemas.microsoft.com/office/drawing/2014/main" id="{373C51F7-D5AD-2C19-56B0-D4B80F6C68EF}"/>
              </a:ext>
            </a:extLst>
          </p:cNvPr>
          <p:cNvGraphicFramePr>
            <a:graphicFrameLocks noChangeAspect="1"/>
          </p:cNvGraphicFramePr>
          <p:nvPr>
            <p:extLst>
              <p:ext uri="{D42A27DB-BD31-4B8C-83A1-F6EECF244321}">
                <p14:modId xmlns:p14="http://schemas.microsoft.com/office/powerpoint/2010/main" val="3771551810"/>
              </p:ext>
            </p:extLst>
          </p:nvPr>
        </p:nvGraphicFramePr>
        <p:xfrm>
          <a:off x="762000" y="4150079"/>
          <a:ext cx="4267200" cy="1925664"/>
        </p:xfrm>
        <a:graphic>
          <a:graphicData uri="http://schemas.openxmlformats.org/presentationml/2006/ole">
            <mc:AlternateContent xmlns:mc="http://schemas.openxmlformats.org/markup-compatibility/2006">
              <mc:Choice xmlns:v="urn:schemas-microsoft-com:vml" Requires="v">
                <p:oleObj name="公式" r:id="rId4" imgW="1854200" imgH="838200" progId="Equation.3">
                  <p:embed/>
                </p:oleObj>
              </mc:Choice>
              <mc:Fallback>
                <p:oleObj name="公式" r:id="rId4" imgW="1854200" imgH="838200" progId="Equation.3">
                  <p:embed/>
                  <p:pic>
                    <p:nvPicPr>
                      <p:cNvPr id="2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4150079"/>
                        <a:ext cx="4267200" cy="1925664"/>
                      </a:xfrm>
                      <a:prstGeom prst="rect">
                        <a:avLst/>
                      </a:prstGeom>
                      <a:noFill/>
                      <a:ln>
                        <a:noFill/>
                      </a:ln>
                    </p:spPr>
                  </p:pic>
                </p:oleObj>
              </mc:Fallback>
            </mc:AlternateContent>
          </a:graphicData>
        </a:graphic>
      </p:graphicFrame>
      <p:sp>
        <p:nvSpPr>
          <p:cNvPr id="25" name="Text Box 22">
            <a:extLst>
              <a:ext uri="{FF2B5EF4-FFF2-40B4-BE49-F238E27FC236}">
                <a16:creationId xmlns:a16="http://schemas.microsoft.com/office/drawing/2014/main" id="{5F52AF1D-6328-3A82-BBB1-5724DA966E51}"/>
              </a:ext>
            </a:extLst>
          </p:cNvPr>
          <p:cNvSpPr txBox="1">
            <a:spLocks noChangeArrowheads="1"/>
          </p:cNvSpPr>
          <p:nvPr/>
        </p:nvSpPr>
        <p:spPr bwMode="auto">
          <a:xfrm>
            <a:off x="5801484" y="4806574"/>
            <a:ext cx="273204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anose="020B0604020202020204" pitchFamily="34" charset="0"/>
                <a:cs typeface="Arial" panose="020B0604020202020204" pitchFamily="34" charset="0"/>
              </a:defRPr>
            </a:lvl1pPr>
            <a:lvl2pPr marL="742950" indent="-285750">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pPr algn="ctr">
              <a:spcBef>
                <a:spcPct val="50000"/>
              </a:spcBef>
            </a:pPr>
            <a:r>
              <a:rPr kumimoji="0" lang="zh-CN" altLang="en-US" sz="2000" b="1" dirty="0">
                <a:latin typeface="Times New Roman" panose="02020603050405020304" pitchFamily="18" charset="0"/>
                <a:ea typeface="华文楷体" panose="02010600040101010101" pitchFamily="2" charset="-122"/>
                <a:cs typeface="Times New Roman" panose="02020603050405020304" pitchFamily="18" charset="0"/>
              </a:rPr>
              <a:t>对于高频振子，其高能量激发更难</a:t>
            </a:r>
          </a:p>
        </p:txBody>
      </p:sp>
    </p:spTree>
    <p:extLst>
      <p:ext uri="{BB962C8B-B14F-4D97-AF65-F5344CB8AC3E}">
        <p14:creationId xmlns:p14="http://schemas.microsoft.com/office/powerpoint/2010/main" val="40306456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8"/>
          <p:cNvSpPr txBox="1">
            <a:spLocks noChangeArrowheads="1"/>
          </p:cNvSpPr>
          <p:nvPr/>
        </p:nvSpPr>
        <p:spPr bwMode="auto">
          <a:xfrm>
            <a:off x="457200" y="2316162"/>
            <a:ext cx="4343400" cy="3703638"/>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kumimoji="1" sz="2400">
                <a:solidFill>
                  <a:schemeClr val="tx1"/>
                </a:solidFill>
                <a:latin typeface="Arial" panose="020B0604020202020204" pitchFamily="34" charset="0"/>
                <a:cs typeface="Arial" panose="020B0604020202020204" pitchFamily="34" charset="0"/>
              </a:defRPr>
            </a:lvl1pPr>
            <a:lvl2pPr marL="742950" indent="-285750">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pPr algn="ctr">
              <a:spcBef>
                <a:spcPct val="50000"/>
              </a:spcBef>
            </a:pPr>
            <a:r>
              <a:rPr kumimoji="0" lang="en-US" altLang="zh-CN" sz="2800" b="1" dirty="0">
                <a:latin typeface="Times New Roman" panose="02020603050405020304" pitchFamily="18" charset="0"/>
                <a:ea typeface="华文楷体" panose="02010600040101010101" pitchFamily="2" charset="-122"/>
                <a:cs typeface="Times New Roman" panose="02020603050405020304" pitchFamily="18" charset="0"/>
              </a:rPr>
              <a:t>Planck (1858-1947)</a:t>
            </a:r>
          </a:p>
          <a:p>
            <a:pPr algn="ctr">
              <a:spcBef>
                <a:spcPct val="50000"/>
              </a:spcBef>
            </a:pPr>
            <a:r>
              <a:rPr kumimoji="0" lang="zh-CN" altLang="en-US" sz="2800" b="1" dirty="0">
                <a:latin typeface="Times New Roman" panose="02020603050405020304" pitchFamily="18" charset="0"/>
                <a:ea typeface="华文楷体" panose="02010600040101010101" pitchFamily="2" charset="-122"/>
                <a:cs typeface="Times New Roman" panose="02020603050405020304" pitchFamily="18" charset="0"/>
              </a:rPr>
              <a:t>在</a:t>
            </a:r>
            <a:r>
              <a:rPr kumimoji="0" lang="en-US" altLang="zh-CN" sz="2800" b="1" dirty="0" err="1">
                <a:latin typeface="Times New Roman" panose="02020603050405020304" pitchFamily="18" charset="0"/>
                <a:ea typeface="华文楷体" panose="02010600040101010101" pitchFamily="2" charset="-122"/>
                <a:cs typeface="Times New Roman" panose="02020603050405020304" pitchFamily="18" charset="0"/>
              </a:rPr>
              <a:t>Göttingen‘s</a:t>
            </a:r>
            <a:r>
              <a:rPr kumimoji="0" lang="en-US" altLang="zh-CN" sz="2800" b="1" dirty="0">
                <a:latin typeface="Times New Roman" panose="02020603050405020304" pitchFamily="18" charset="0"/>
                <a:ea typeface="华文楷体" panose="02010600040101010101" pitchFamily="2" charset="-122"/>
                <a:cs typeface="Times New Roman" panose="02020603050405020304" pitchFamily="18" charset="0"/>
              </a:rPr>
              <a:t> grave yards</a:t>
            </a:r>
            <a:r>
              <a:rPr kumimoji="0" lang="zh-CN" altLang="en-US" sz="2800" b="1" dirty="0">
                <a:latin typeface="Times New Roman" panose="02020603050405020304" pitchFamily="18" charset="0"/>
                <a:ea typeface="华文楷体" panose="02010600040101010101" pitchFamily="2" charset="-122"/>
                <a:cs typeface="Times New Roman" panose="02020603050405020304" pitchFamily="18" charset="0"/>
              </a:rPr>
              <a:t>的墓碑上刻了：</a:t>
            </a:r>
          </a:p>
          <a:p>
            <a:pPr algn="ctr">
              <a:spcBef>
                <a:spcPct val="50000"/>
              </a:spcBef>
            </a:pPr>
            <a:endParaRPr kumimoji="0" lang="zh-CN" altLang="en-US" sz="2800" b="1" dirty="0">
              <a:latin typeface="Times New Roman" panose="02020603050405020304" pitchFamily="18" charset="0"/>
              <a:ea typeface="华文楷体" panose="02010600040101010101" pitchFamily="2" charset="-122"/>
              <a:cs typeface="Times New Roman" panose="02020603050405020304" pitchFamily="18" charset="0"/>
            </a:endParaRPr>
          </a:p>
          <a:p>
            <a:pPr algn="ctr">
              <a:spcBef>
                <a:spcPct val="50000"/>
              </a:spcBef>
            </a:pPr>
            <a:r>
              <a:rPr kumimoji="0" lang="en-US" altLang="zh-CN" sz="2800" b="1" dirty="0">
                <a:latin typeface="Times New Roman" panose="02020603050405020304" pitchFamily="18" charset="0"/>
                <a:ea typeface="华文楷体" panose="02010600040101010101" pitchFamily="2" charset="-122"/>
                <a:cs typeface="Times New Roman" panose="02020603050405020304" pitchFamily="18" charset="0"/>
              </a:rPr>
              <a:t>MAX  PLANCK</a:t>
            </a:r>
          </a:p>
          <a:p>
            <a:pPr algn="ctr">
              <a:spcBef>
                <a:spcPct val="50000"/>
              </a:spcBef>
            </a:pPr>
            <a:r>
              <a:rPr kumimoji="0" lang="en-US" altLang="zh-CN" sz="3600" b="1" i="1" dirty="0">
                <a:latin typeface="Times New Roman" panose="02020603050405020304" pitchFamily="18" charset="0"/>
                <a:ea typeface="华文楷体" panose="02010600040101010101" pitchFamily="2" charset="-122"/>
                <a:cs typeface="Times New Roman" panose="02020603050405020304" pitchFamily="18" charset="0"/>
              </a:rPr>
              <a:t>h</a:t>
            </a:r>
            <a:r>
              <a:rPr kumimoji="0" lang="en-US" altLang="zh-CN" sz="3600" b="1" dirty="0">
                <a:latin typeface="Times New Roman" panose="02020603050405020304" pitchFamily="18" charset="0"/>
                <a:ea typeface="华文楷体" panose="02010600040101010101" pitchFamily="2" charset="-122"/>
                <a:cs typeface="Times New Roman" panose="02020603050405020304" pitchFamily="18" charset="0"/>
              </a:rPr>
              <a:t> = 6.62×10</a:t>
            </a:r>
            <a:r>
              <a:rPr kumimoji="0" lang="en-US" altLang="zh-CN" sz="3600" b="1" baseline="30000" dirty="0">
                <a:latin typeface="Times New Roman" panose="02020603050405020304" pitchFamily="18" charset="0"/>
                <a:ea typeface="华文楷体" panose="02010600040101010101" pitchFamily="2" charset="-122"/>
                <a:cs typeface="Times New Roman" panose="02020603050405020304" pitchFamily="18" charset="0"/>
              </a:rPr>
              <a:t>-27</a:t>
            </a:r>
            <a:r>
              <a:rPr kumimoji="0" lang="en-US" altLang="zh-CN" sz="3600" b="1" dirty="0">
                <a:latin typeface="Times New Roman" panose="02020603050405020304" pitchFamily="18" charset="0"/>
                <a:ea typeface="华文楷体" panose="02010600040101010101" pitchFamily="2" charset="-122"/>
                <a:cs typeface="Times New Roman" panose="02020603050405020304" pitchFamily="18" charset="0"/>
              </a:rPr>
              <a:t> </a:t>
            </a:r>
            <a:r>
              <a:rPr kumimoji="0" lang="en-US" altLang="zh-CN" sz="3600" b="1" dirty="0" err="1">
                <a:latin typeface="Times New Roman" panose="02020603050405020304" pitchFamily="18" charset="0"/>
                <a:ea typeface="华文楷体" panose="02010600040101010101" pitchFamily="2" charset="-122"/>
                <a:cs typeface="Times New Roman" panose="02020603050405020304" pitchFamily="18" charset="0"/>
              </a:rPr>
              <a:t>erg·s</a:t>
            </a:r>
            <a:endParaRPr kumimoji="0" lang="en-US" altLang="zh-CN" sz="3600" b="1" dirty="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2" name="标题 1"/>
          <p:cNvSpPr>
            <a:spLocks noGrp="1"/>
          </p:cNvSpPr>
          <p:nvPr>
            <p:ph type="title"/>
          </p:nvPr>
        </p:nvSpPr>
        <p:spPr/>
        <p:txBody>
          <a:bodyPr>
            <a:normAutofit/>
          </a:bodyPr>
          <a:lstStyle/>
          <a:p>
            <a:r>
              <a:rPr lang="zh-CN" altLang="en-US" dirty="0"/>
              <a:t>普朗克的能量子</a:t>
            </a:r>
            <a:r>
              <a:rPr lang="en-US" altLang="zh-CN" dirty="0"/>
              <a:t>(</a:t>
            </a:r>
            <a:r>
              <a:rPr lang="en-US" altLang="zh-CN" dirty="0">
                <a:solidFill>
                  <a:srgbClr val="FF0000"/>
                </a:solidFill>
                <a:latin typeface="Times New Roman" panose="02020603050405020304" pitchFamily="18" charset="0"/>
                <a:cs typeface="Times New Roman" panose="02020603050405020304" pitchFamily="18" charset="0"/>
              </a:rPr>
              <a:t>energy quanta</a:t>
            </a:r>
            <a:r>
              <a:rPr lang="en-US" altLang="zh-CN" dirty="0"/>
              <a:t>)</a:t>
            </a:r>
            <a:endParaRPr lang="zh-CN" altLang="en-US" dirty="0"/>
          </a:p>
        </p:txBody>
      </p:sp>
      <p:sp>
        <p:nvSpPr>
          <p:cNvPr id="3" name="灯片编号占位符 2"/>
          <p:cNvSpPr>
            <a:spLocks noGrp="1"/>
          </p:cNvSpPr>
          <p:nvPr>
            <p:ph type="sldNum" sz="quarter" idx="12"/>
          </p:nvPr>
        </p:nvSpPr>
        <p:spPr/>
        <p:txBody>
          <a:bodyPr/>
          <a:lstStyle/>
          <a:p>
            <a:pPr>
              <a:defRPr/>
            </a:pPr>
            <a:fld id="{4823E557-D441-4357-A945-F2E1178F743A}" type="slidenum">
              <a:rPr lang="zh-CN" altLang="en-US" smtClean="0"/>
              <a:pPr>
                <a:defRPr/>
              </a:pPr>
              <a:t>22</a:t>
            </a:fld>
            <a:endParaRPr lang="en-US" altLang="zh-CN" dirty="0"/>
          </a:p>
        </p:txBody>
      </p:sp>
      <p:sp>
        <p:nvSpPr>
          <p:cNvPr id="4" name="Rectangle 7"/>
          <p:cNvSpPr>
            <a:spLocks noChangeArrowheads="1"/>
          </p:cNvSpPr>
          <p:nvPr/>
        </p:nvSpPr>
        <p:spPr bwMode="auto">
          <a:xfrm>
            <a:off x="2133600" y="1219200"/>
            <a:ext cx="1752600" cy="762000"/>
          </a:xfrm>
          <a:prstGeom prst="rect">
            <a:avLst/>
          </a:prstGeom>
          <a:noFill/>
          <a:ln w="28575">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400">
                <a:solidFill>
                  <a:schemeClr val="tx1"/>
                </a:solidFill>
                <a:latin typeface="Arial" panose="020B0604020202020204" pitchFamily="34" charset="0"/>
                <a:cs typeface="Arial" panose="020B0604020202020204" pitchFamily="34" charset="0"/>
              </a:defRPr>
            </a:lvl1pPr>
            <a:lvl2pPr marL="742950" indent="-285750">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pPr algn="just">
              <a:lnSpc>
                <a:spcPct val="120000"/>
              </a:lnSpc>
            </a:pPr>
            <a:r>
              <a:rPr lang="el-GR" altLang="zh-CN" sz="4000" i="1" dirty="0">
                <a:solidFill>
                  <a:srgbClr val="FF0000"/>
                </a:solidFill>
                <a:latin typeface="Times New Roman" panose="02020603050405020304" pitchFamily="18" charset="0"/>
                <a:cs typeface="Times New Roman" panose="02020603050405020304" pitchFamily="18" charset="0"/>
              </a:rPr>
              <a:t>ε</a:t>
            </a:r>
            <a:r>
              <a:rPr lang="en-US" altLang="zh-CN" sz="4000" baseline="-250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0</a:t>
            </a:r>
            <a:r>
              <a:rPr lang="en-US" altLang="zh-CN" sz="4000" i="1" baseline="-250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 </a:t>
            </a:r>
            <a:r>
              <a:rPr lang="en-US" altLang="zh-CN" sz="4000" i="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 h</a:t>
            </a:r>
            <a:r>
              <a:rPr lang="en-US" altLang="zh-CN" sz="4000" i="1" dirty="0">
                <a:solidFill>
                  <a:srgbClr val="FF0000"/>
                </a:solidFill>
                <a:latin typeface="Times New Roman" panose="02020603050405020304" pitchFamily="18" charset="0"/>
                <a:cs typeface="Times New Roman" panose="02020603050405020304" pitchFamily="18" charset="0"/>
              </a:rPr>
              <a:t></a:t>
            </a:r>
            <a:endParaRPr lang="en-US" altLang="zh-CN" sz="40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endParaRPr>
          </a:p>
        </p:txBody>
      </p:sp>
      <p:pic>
        <p:nvPicPr>
          <p:cNvPr id="5" name="Picture 5" descr="grabplanckcols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3675" y="1600200"/>
            <a:ext cx="3260725"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ooter Placeholder 7"/>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
        <p:nvSpPr>
          <p:cNvPr id="7" name="矩形 6">
            <a:extLst>
              <a:ext uri="{FF2B5EF4-FFF2-40B4-BE49-F238E27FC236}">
                <a16:creationId xmlns:a16="http://schemas.microsoft.com/office/drawing/2014/main" id="{46F085DB-8AEA-4E4A-9715-90AF79709D83}"/>
              </a:ext>
            </a:extLst>
          </p:cNvPr>
          <p:cNvSpPr/>
          <p:nvPr/>
        </p:nvSpPr>
        <p:spPr>
          <a:xfrm>
            <a:off x="4410297" y="5949215"/>
            <a:ext cx="1726755" cy="400110"/>
          </a:xfrm>
          <a:prstGeom prst="rect">
            <a:avLst/>
          </a:prstGeom>
        </p:spPr>
        <p:txBody>
          <a:bodyPr wrap="none">
            <a:spAutoFit/>
          </a:bodyPr>
          <a:lstStyle/>
          <a:p>
            <a:r>
              <a:rPr kumimoji="0" lang="en-US" altLang="zh-CN" sz="2000" dirty="0">
                <a:latin typeface="Times New Roman" panose="02020603050405020304" pitchFamily="18" charset="0"/>
                <a:ea typeface="华文楷体" panose="02010600040101010101" pitchFamily="2" charset="-122"/>
                <a:cs typeface="Times New Roman" panose="02020603050405020304" pitchFamily="18" charset="0"/>
              </a:rPr>
              <a:t>1</a:t>
            </a:r>
            <a:r>
              <a:rPr kumimoji="0" lang="zh-CN" altLang="en-US" sz="2000" dirty="0">
                <a:latin typeface="Times New Roman" panose="02020603050405020304" pitchFamily="18" charset="0"/>
                <a:ea typeface="华文楷体" panose="02010600040101010101" pitchFamily="2" charset="-122"/>
                <a:cs typeface="Times New Roman" panose="02020603050405020304" pitchFamily="18" charset="0"/>
              </a:rPr>
              <a:t> </a:t>
            </a:r>
            <a:r>
              <a:rPr kumimoji="0" lang="en-US" altLang="zh-CN" sz="2000" dirty="0">
                <a:latin typeface="Times New Roman" panose="02020603050405020304" pitchFamily="18" charset="0"/>
                <a:ea typeface="华文楷体" panose="02010600040101010101" pitchFamily="2" charset="-122"/>
                <a:cs typeface="Times New Roman" panose="02020603050405020304" pitchFamily="18" charset="0"/>
              </a:rPr>
              <a:t>erg</a:t>
            </a:r>
            <a:r>
              <a:rPr kumimoji="0" lang="zh-CN" altLang="en-US" sz="2000" dirty="0">
                <a:latin typeface="Times New Roman" panose="02020603050405020304" pitchFamily="18" charset="0"/>
                <a:ea typeface="华文楷体" panose="02010600040101010101" pitchFamily="2" charset="-122"/>
                <a:cs typeface="Times New Roman" panose="02020603050405020304" pitchFamily="18" charset="0"/>
              </a:rPr>
              <a:t> </a:t>
            </a:r>
            <a:r>
              <a:rPr kumimoji="0" lang="en-US" altLang="zh-CN" sz="2000" dirty="0">
                <a:latin typeface="Times New Roman" panose="02020603050405020304" pitchFamily="18" charset="0"/>
                <a:ea typeface="华文楷体" panose="02010600040101010101" pitchFamily="2" charset="-122"/>
                <a:cs typeface="Times New Roman" panose="02020603050405020304" pitchFamily="18" charset="0"/>
              </a:rPr>
              <a:t>=</a:t>
            </a:r>
            <a:r>
              <a:rPr kumimoji="0" lang="zh-CN" altLang="en-US" sz="2000" dirty="0">
                <a:latin typeface="Times New Roman" panose="02020603050405020304" pitchFamily="18" charset="0"/>
                <a:ea typeface="华文楷体" panose="02010600040101010101" pitchFamily="2" charset="-122"/>
                <a:cs typeface="Times New Roman" panose="02020603050405020304" pitchFamily="18" charset="0"/>
              </a:rPr>
              <a:t> </a:t>
            </a:r>
            <a:r>
              <a:rPr kumimoji="0" lang="en-US" altLang="zh-CN" sz="2000" dirty="0">
                <a:latin typeface="Times New Roman" panose="02020603050405020304" pitchFamily="18" charset="0"/>
                <a:ea typeface="华文楷体" panose="02010600040101010101" pitchFamily="2" charset="-122"/>
                <a:cs typeface="Times New Roman" panose="02020603050405020304" pitchFamily="18" charset="0"/>
              </a:rPr>
              <a:t>100</a:t>
            </a:r>
            <a:r>
              <a:rPr kumimoji="0" lang="zh-CN" altLang="en-US" sz="2000" dirty="0">
                <a:latin typeface="Times New Roman" panose="02020603050405020304" pitchFamily="18" charset="0"/>
                <a:ea typeface="华文楷体" panose="02010600040101010101" pitchFamily="2" charset="-122"/>
                <a:cs typeface="Times New Roman" panose="02020603050405020304" pitchFamily="18" charset="0"/>
              </a:rPr>
              <a:t> </a:t>
            </a:r>
            <a:r>
              <a:rPr kumimoji="0" lang="en-US" altLang="zh-CN" sz="2000" dirty="0" err="1">
                <a:latin typeface="Times New Roman" panose="02020603050405020304" pitchFamily="18" charset="0"/>
                <a:ea typeface="华文楷体" panose="02010600040101010101" pitchFamily="2" charset="-122"/>
                <a:cs typeface="Times New Roman" panose="02020603050405020304" pitchFamily="18" charset="0"/>
              </a:rPr>
              <a:t>nJ</a:t>
            </a:r>
            <a:endParaRPr lang="zh-CN" altLang="en-US" sz="2000" dirty="0"/>
          </a:p>
        </p:txBody>
      </p:sp>
    </p:spTree>
    <p:extLst>
      <p:ext uri="{BB962C8B-B14F-4D97-AF65-F5344CB8AC3E}">
        <p14:creationId xmlns:p14="http://schemas.microsoft.com/office/powerpoint/2010/main" val="18862293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lstStyle/>
          <a:p>
            <a:r>
              <a:rPr lang="zh-CN" altLang="en-US" dirty="0"/>
              <a:t>黑体辐射公式</a:t>
            </a:r>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pPr>
                <a:defRPr/>
              </a:pPr>
              <a:t>23</a:t>
            </a:fld>
            <a:endParaRPr lang="en-US" altLang="zh-CN" dirty="0"/>
          </a:p>
        </p:txBody>
      </p:sp>
      <p:sp>
        <p:nvSpPr>
          <p:cNvPr id="6" name="Rectangle 5"/>
          <p:cNvSpPr>
            <a:spLocks noChangeArrowheads="1"/>
          </p:cNvSpPr>
          <p:nvPr/>
        </p:nvSpPr>
        <p:spPr bwMode="auto">
          <a:xfrm>
            <a:off x="176176" y="2828141"/>
            <a:ext cx="23391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cs typeface="Arial" panose="020B0604020202020204" pitchFamily="34" charset="0"/>
              </a:defRPr>
            </a:lvl1pPr>
            <a:lvl2pPr marL="742950" indent="-285750">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pPr algn="ctr"/>
            <a:r>
              <a:rPr lang="zh-CN" altLang="en-US" sz="2800" b="1" dirty="0">
                <a:latin typeface="Times New Roman" panose="02020603050405020304" pitchFamily="18" charset="0"/>
                <a:ea typeface="华文楷体" panose="02010600040101010101" pitchFamily="2" charset="-122"/>
                <a:cs typeface="Times New Roman" panose="02020603050405020304" pitchFamily="18" charset="0"/>
              </a:rPr>
              <a:t>黑体辐射公式</a:t>
            </a:r>
          </a:p>
        </p:txBody>
      </p:sp>
      <p:sp>
        <p:nvSpPr>
          <p:cNvPr id="23" name="Text Box 24"/>
          <p:cNvSpPr txBox="1">
            <a:spLocks noChangeArrowheads="1"/>
          </p:cNvSpPr>
          <p:nvPr/>
        </p:nvSpPr>
        <p:spPr bwMode="auto">
          <a:xfrm>
            <a:off x="386468" y="4586707"/>
            <a:ext cx="101902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anose="020B0604020202020204" pitchFamily="34" charset="0"/>
                <a:cs typeface="Arial" panose="020B0604020202020204" pitchFamily="34" charset="0"/>
              </a:defRPr>
            </a:lvl1pPr>
            <a:lvl2pPr marL="742950" indent="-285750">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pPr>
              <a:spcBef>
                <a:spcPct val="50000"/>
              </a:spcBef>
            </a:pPr>
            <a:r>
              <a:rPr kumimoji="0" lang="en-US" altLang="zh-CN">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a:t>
            </a:r>
            <a:r>
              <a:rPr kumimoji="0" lang="zh-CN" altLang="en-US">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很小</a:t>
            </a:r>
          </a:p>
        </p:txBody>
      </p:sp>
      <p:sp>
        <p:nvSpPr>
          <p:cNvPr id="24" name="Text Box 25"/>
          <p:cNvSpPr txBox="1">
            <a:spLocks noChangeArrowheads="1"/>
          </p:cNvSpPr>
          <p:nvPr/>
        </p:nvSpPr>
        <p:spPr bwMode="auto">
          <a:xfrm>
            <a:off x="265184" y="5272507"/>
            <a:ext cx="10805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anose="020B0604020202020204" pitchFamily="34" charset="0"/>
                <a:cs typeface="Arial" panose="020B0604020202020204" pitchFamily="34" charset="0"/>
              </a:defRPr>
            </a:lvl1pPr>
            <a:lvl2pPr marL="742950" indent="-285750">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pPr>
              <a:spcBef>
                <a:spcPct val="50000"/>
              </a:spcBef>
            </a:pPr>
            <a:r>
              <a:rPr kumimoji="0" lang="en-US" altLang="zh-CN">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a:t>
            </a:r>
            <a:r>
              <a:rPr kumimoji="0" lang="zh-CN" altLang="en-US">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很大</a:t>
            </a:r>
          </a:p>
        </p:txBody>
      </p:sp>
      <p:sp>
        <p:nvSpPr>
          <p:cNvPr id="29" name="Text Box 30"/>
          <p:cNvSpPr txBox="1">
            <a:spLocks noChangeArrowheads="1"/>
          </p:cNvSpPr>
          <p:nvPr/>
        </p:nvSpPr>
        <p:spPr bwMode="auto">
          <a:xfrm>
            <a:off x="7930268" y="4586707"/>
            <a:ext cx="9510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anose="020B0604020202020204" pitchFamily="34" charset="0"/>
                <a:cs typeface="Arial" panose="020B0604020202020204" pitchFamily="34" charset="0"/>
              </a:defRPr>
            </a:lvl1pPr>
            <a:lvl2pPr marL="742950" indent="-285750">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pPr>
              <a:spcBef>
                <a:spcPct val="50000"/>
              </a:spcBef>
            </a:pPr>
            <a:r>
              <a:rPr kumimoji="0" lang="en-US" altLang="zh-CN">
                <a:latin typeface="Times New Roman" panose="02020603050405020304" pitchFamily="18" charset="0"/>
                <a:ea typeface="华文楷体" panose="02010600040101010101" pitchFamily="2" charset="-122"/>
                <a:cs typeface="Times New Roman" panose="02020603050405020304" pitchFamily="18" charset="0"/>
              </a:rPr>
              <a:t>Wein</a:t>
            </a:r>
          </a:p>
        </p:txBody>
      </p:sp>
      <p:sp>
        <p:nvSpPr>
          <p:cNvPr id="30" name="Text Box 31"/>
          <p:cNvSpPr txBox="1">
            <a:spLocks noChangeArrowheads="1"/>
          </p:cNvSpPr>
          <p:nvPr/>
        </p:nvSpPr>
        <p:spPr bwMode="auto">
          <a:xfrm>
            <a:off x="7885184" y="5272507"/>
            <a:ext cx="8104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anose="020B0604020202020204" pitchFamily="34" charset="0"/>
                <a:cs typeface="Arial" panose="020B0604020202020204" pitchFamily="34" charset="0"/>
              </a:defRPr>
            </a:lvl1pPr>
            <a:lvl2pPr marL="742950" indent="-285750">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pPr>
              <a:spcBef>
                <a:spcPct val="50000"/>
              </a:spcBef>
            </a:pPr>
            <a:r>
              <a:rPr kumimoji="0" lang="en-US" altLang="zh-CN" dirty="0">
                <a:latin typeface="Times New Roman" panose="02020603050405020304" pitchFamily="18" charset="0"/>
                <a:ea typeface="华文楷体" panose="02010600040101010101" pitchFamily="2" charset="-122"/>
                <a:cs typeface="Times New Roman" panose="02020603050405020304" pitchFamily="18" charset="0"/>
              </a:rPr>
              <a:t>R-J</a:t>
            </a:r>
          </a:p>
        </p:txBody>
      </p:sp>
      <p:sp>
        <p:nvSpPr>
          <p:cNvPr id="3" name="Footer Placeholder 2"/>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pic>
        <p:nvPicPr>
          <p:cNvPr id="32" name="图片 31">
            <a:extLst>
              <a:ext uri="{FF2B5EF4-FFF2-40B4-BE49-F238E27FC236}">
                <a16:creationId xmlns:a16="http://schemas.microsoft.com/office/drawing/2014/main" id="{3B75EE49-FFF2-99BE-2BB9-2963BDD2AB07}"/>
              </a:ext>
            </a:extLst>
          </p:cNvPr>
          <p:cNvPicPr>
            <a:picLocks noChangeAspect="1"/>
          </p:cNvPicPr>
          <p:nvPr/>
        </p:nvPicPr>
        <p:blipFill>
          <a:blip r:embed="rId2"/>
          <a:stretch>
            <a:fillRect/>
          </a:stretch>
        </p:blipFill>
        <p:spPr>
          <a:xfrm>
            <a:off x="1405488" y="3588736"/>
            <a:ext cx="6409223" cy="2278664"/>
          </a:xfrm>
          <a:prstGeom prst="rect">
            <a:avLst/>
          </a:prstGeom>
        </p:spPr>
      </p:pic>
      <p:sp>
        <p:nvSpPr>
          <p:cNvPr id="7" name="Rectangle 5">
            <a:extLst>
              <a:ext uri="{FF2B5EF4-FFF2-40B4-BE49-F238E27FC236}">
                <a16:creationId xmlns:a16="http://schemas.microsoft.com/office/drawing/2014/main" id="{BE88583D-8A87-05B0-9D52-6A166B41D1B2}"/>
              </a:ext>
            </a:extLst>
          </p:cNvPr>
          <p:cNvSpPr>
            <a:spLocks noChangeArrowheads="1"/>
          </p:cNvSpPr>
          <p:nvPr/>
        </p:nvSpPr>
        <p:spPr bwMode="auto">
          <a:xfrm>
            <a:off x="159846" y="1238860"/>
            <a:ext cx="23391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cs typeface="Arial" panose="020B0604020202020204" pitchFamily="34" charset="0"/>
              </a:defRPr>
            </a:lvl1pPr>
            <a:lvl2pPr marL="742950" indent="-285750">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pPr algn="ctr"/>
            <a:r>
              <a:rPr lang="zh-CN" altLang="en-US" sz="2800" b="1" dirty="0">
                <a:latin typeface="Times New Roman" panose="02020603050405020304" pitchFamily="18" charset="0"/>
                <a:ea typeface="华文楷体" panose="02010600040101010101" pitchFamily="2" charset="-122"/>
                <a:cs typeface="Times New Roman" panose="02020603050405020304" pitchFamily="18" charset="0"/>
              </a:rPr>
              <a:t>辐射能量密度</a:t>
            </a:r>
          </a:p>
        </p:txBody>
      </p:sp>
      <p:graphicFrame>
        <p:nvGraphicFramePr>
          <p:cNvPr id="22" name="Object 2">
            <a:extLst>
              <a:ext uri="{FF2B5EF4-FFF2-40B4-BE49-F238E27FC236}">
                <a16:creationId xmlns:a16="http://schemas.microsoft.com/office/drawing/2014/main" id="{EFBB16CE-30BF-6F1A-9894-E306BD46664E}"/>
              </a:ext>
            </a:extLst>
          </p:cNvPr>
          <p:cNvGraphicFramePr>
            <a:graphicFrameLocks noChangeAspect="1"/>
          </p:cNvGraphicFramePr>
          <p:nvPr>
            <p:extLst>
              <p:ext uri="{D42A27DB-BD31-4B8C-83A1-F6EECF244321}">
                <p14:modId xmlns:p14="http://schemas.microsoft.com/office/powerpoint/2010/main" val="3949507154"/>
              </p:ext>
            </p:extLst>
          </p:nvPr>
        </p:nvGraphicFramePr>
        <p:xfrm>
          <a:off x="3367883" y="1568691"/>
          <a:ext cx="2484431" cy="759505"/>
        </p:xfrm>
        <a:graphic>
          <a:graphicData uri="http://schemas.openxmlformats.org/presentationml/2006/ole">
            <mc:AlternateContent xmlns:mc="http://schemas.openxmlformats.org/markup-compatibility/2006">
              <mc:Choice xmlns:v="urn:schemas-microsoft-com:vml" Requires="v">
                <p:oleObj r:id="rId3" imgW="1384300" imgH="419100" progId="">
                  <p:embed/>
                </p:oleObj>
              </mc:Choice>
              <mc:Fallback>
                <p:oleObj r:id="rId3" imgW="1384300" imgH="419100" progId="">
                  <p:embed/>
                  <p:pic>
                    <p:nvPicPr>
                      <p:cNvPr id="9"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7883" y="1568691"/>
                        <a:ext cx="2484431" cy="759505"/>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31305729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普朗克的能量子</a:t>
            </a:r>
          </a:p>
        </p:txBody>
      </p:sp>
      <p:sp>
        <p:nvSpPr>
          <p:cNvPr id="4" name="内容占位符 3"/>
          <p:cNvSpPr>
            <a:spLocks noGrp="1"/>
          </p:cNvSpPr>
          <p:nvPr>
            <p:ph idx="1"/>
          </p:nvPr>
        </p:nvSpPr>
        <p:spPr/>
        <p:txBody>
          <a:bodyPr/>
          <a:lstStyle/>
          <a:p>
            <a:r>
              <a:rPr kumimoji="1" lang="zh-CN" altLang="en-US" sz="3200" dirty="0"/>
              <a:t>从时间上看，量子物理，尤其是能量的量子化最先是在关于黑体辐射问题的热力学及统计力学研究中产生的（例如，</a:t>
            </a:r>
            <a:r>
              <a:rPr kumimoji="1" lang="en-US" altLang="zh-CN" sz="3200" dirty="0"/>
              <a:t>1900</a:t>
            </a:r>
            <a:r>
              <a:rPr kumimoji="1" lang="zh-CN" altLang="en-US" sz="3200" dirty="0"/>
              <a:t>年普朗克的谐振器能量的量子化假设）。尽管普朗克给出了量子化的电磁波表达式，但是</a:t>
            </a:r>
            <a:r>
              <a:rPr kumimoji="1" lang="zh-CN" altLang="en-US" sz="3200" dirty="0">
                <a:solidFill>
                  <a:srgbClr val="FF0000"/>
                </a:solidFill>
              </a:rPr>
              <a:t>并没有将电磁波量子化</a:t>
            </a:r>
            <a:r>
              <a:rPr kumimoji="1" lang="zh-CN" altLang="en-US" sz="3200" dirty="0"/>
              <a:t>。</a:t>
            </a:r>
          </a:p>
          <a:p>
            <a:r>
              <a:rPr kumimoji="1" lang="zh-CN" altLang="en-US" sz="3200" dirty="0"/>
              <a:t>真正推动量子物理的发展，却是与研究光的量子理论紧密相关。尤其是在</a:t>
            </a:r>
            <a:r>
              <a:rPr kumimoji="1" lang="en-US" altLang="zh-CN" sz="3200" dirty="0"/>
              <a:t>1905</a:t>
            </a:r>
            <a:r>
              <a:rPr kumimoji="1" lang="zh-CN" altLang="en-US" sz="3200" dirty="0"/>
              <a:t>年，由</a:t>
            </a:r>
            <a:r>
              <a:rPr kumimoji="1" lang="zh-CN" altLang="en-US" sz="3200" dirty="0">
                <a:solidFill>
                  <a:srgbClr val="FF0000"/>
                </a:solidFill>
              </a:rPr>
              <a:t>爱因斯坦提出光量子学说</a:t>
            </a:r>
            <a:r>
              <a:rPr kumimoji="1" lang="zh-CN" altLang="en-US" sz="3200" dirty="0"/>
              <a:t>开始的研究。</a:t>
            </a:r>
          </a:p>
          <a:p>
            <a:endParaRPr lang="zh-CN" altLang="en-US" sz="3200" dirty="0"/>
          </a:p>
        </p:txBody>
      </p:sp>
      <p:sp>
        <p:nvSpPr>
          <p:cNvPr id="3" name="灯片编号占位符 2"/>
          <p:cNvSpPr>
            <a:spLocks noGrp="1"/>
          </p:cNvSpPr>
          <p:nvPr>
            <p:ph type="sldNum" sz="quarter" idx="12"/>
          </p:nvPr>
        </p:nvSpPr>
        <p:spPr/>
        <p:txBody>
          <a:bodyPr/>
          <a:lstStyle/>
          <a:p>
            <a:pPr>
              <a:defRPr/>
            </a:pPr>
            <a:fld id="{4823E557-D441-4357-A945-F2E1178F743A}" type="slidenum">
              <a:rPr lang="zh-CN" altLang="en-US" smtClean="0"/>
              <a:pPr>
                <a:defRPr/>
              </a:pPr>
              <a:t>24</a:t>
            </a:fld>
            <a:endParaRPr lang="en-US" altLang="zh-CN" dirty="0"/>
          </a:p>
        </p:txBody>
      </p:sp>
      <p:sp>
        <p:nvSpPr>
          <p:cNvPr id="5" name="Footer Placeholder 4"/>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Tree>
    <p:extLst>
      <p:ext uri="{BB962C8B-B14F-4D97-AF65-F5344CB8AC3E}">
        <p14:creationId xmlns:p14="http://schemas.microsoft.com/office/powerpoint/2010/main" val="7032396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kumimoji="1" lang="zh-CN" altLang="en-US" sz="3600" dirty="0">
                <a:solidFill>
                  <a:srgbClr val="FF0000"/>
                </a:solidFill>
                <a:latin typeface="华文楷体"/>
                <a:ea typeface="华文楷体"/>
                <a:cs typeface="华文楷体"/>
              </a:rPr>
              <a:t>玻尔氢原子论的实验依据及相应唯象规律</a:t>
            </a:r>
          </a:p>
        </p:txBody>
      </p:sp>
      <p:sp>
        <p:nvSpPr>
          <p:cNvPr id="3" name="内容占位符 2"/>
          <p:cNvSpPr>
            <a:spLocks noGrp="1"/>
          </p:cNvSpPr>
          <p:nvPr>
            <p:ph idx="1"/>
          </p:nvPr>
        </p:nvSpPr>
        <p:spPr/>
        <p:txBody>
          <a:bodyPr/>
          <a:lstStyle/>
          <a:p>
            <a:pPr>
              <a:lnSpc>
                <a:spcPct val="110000"/>
              </a:lnSpc>
            </a:pPr>
            <a:r>
              <a:rPr kumimoji="1" lang="zh-CN" altLang="en-US" sz="2800" dirty="0">
                <a:solidFill>
                  <a:schemeClr val="tx1"/>
                </a:solidFill>
                <a:latin typeface="华文楷体"/>
                <a:ea typeface="华文楷体"/>
                <a:cs typeface="华文楷体"/>
              </a:rPr>
              <a:t>卢瑟福散射实验－原子核式模型</a:t>
            </a:r>
            <a:r>
              <a:rPr lang="en-US" altLang="zh-CN" sz="2800" dirty="0">
                <a:solidFill>
                  <a:schemeClr val="tx1"/>
                </a:solidFill>
                <a:latin typeface="华文楷体"/>
                <a:ea typeface="华文楷体"/>
                <a:cs typeface="华文楷体"/>
              </a:rPr>
              <a:t>  </a:t>
            </a:r>
            <a:r>
              <a:rPr lang="zh-CN" altLang="en-US" sz="2800" dirty="0">
                <a:solidFill>
                  <a:schemeClr val="tx1"/>
                </a:solidFill>
                <a:latin typeface="华文楷体"/>
                <a:ea typeface="华文楷体"/>
                <a:cs typeface="华文楷体"/>
              </a:rPr>
              <a:t>－</a:t>
            </a:r>
            <a:r>
              <a:rPr lang="en-US" altLang="zh-CN" sz="2800" dirty="0">
                <a:solidFill>
                  <a:schemeClr val="tx1"/>
                </a:solidFill>
                <a:latin typeface="华文楷体"/>
                <a:ea typeface="华文楷体"/>
                <a:cs typeface="华文楷体"/>
              </a:rPr>
              <a:t>1911</a:t>
            </a:r>
            <a:r>
              <a:rPr lang="zh-CN" altLang="en-US" sz="2800" dirty="0">
                <a:solidFill>
                  <a:schemeClr val="tx1"/>
                </a:solidFill>
                <a:latin typeface="华文楷体"/>
                <a:ea typeface="华文楷体"/>
                <a:cs typeface="华文楷体"/>
              </a:rPr>
              <a:t>年</a:t>
            </a:r>
            <a:r>
              <a:rPr lang="en-US" altLang="zh-CN" sz="2800" dirty="0">
                <a:solidFill>
                  <a:schemeClr val="tx1"/>
                </a:solidFill>
                <a:latin typeface="华文楷体"/>
                <a:ea typeface="华文楷体"/>
                <a:cs typeface="华文楷体"/>
              </a:rPr>
              <a:t> </a:t>
            </a:r>
            <a:endParaRPr kumimoji="1" lang="en-US" altLang="zh-CN" sz="2800" dirty="0">
              <a:solidFill>
                <a:schemeClr val="tx1"/>
              </a:solidFill>
              <a:latin typeface="华文楷体"/>
              <a:ea typeface="华文楷体"/>
              <a:cs typeface="华文楷体"/>
            </a:endParaRPr>
          </a:p>
          <a:p>
            <a:pPr>
              <a:lnSpc>
                <a:spcPct val="110000"/>
              </a:lnSpc>
            </a:pPr>
            <a:r>
              <a:rPr lang="zh-CN" altLang="en-US" sz="2800" dirty="0">
                <a:solidFill>
                  <a:schemeClr val="tx1"/>
                </a:solidFill>
                <a:latin typeface="华文楷体"/>
                <a:ea typeface="华文楷体"/>
                <a:cs typeface="华文楷体"/>
              </a:rPr>
              <a:t>热辐射实验－黑体辐射－普朗克量子理论</a:t>
            </a:r>
            <a:r>
              <a:rPr lang="en-US" altLang="zh-CN" sz="2800" dirty="0">
                <a:solidFill>
                  <a:schemeClr val="tx1"/>
                </a:solidFill>
                <a:latin typeface="华文楷体"/>
                <a:ea typeface="华文楷体"/>
                <a:cs typeface="华文楷体"/>
              </a:rPr>
              <a:t> </a:t>
            </a:r>
            <a:r>
              <a:rPr lang="zh-CN" altLang="en-US" sz="2800" dirty="0">
                <a:solidFill>
                  <a:schemeClr val="tx1"/>
                </a:solidFill>
                <a:latin typeface="华文楷体"/>
                <a:ea typeface="华文楷体"/>
                <a:cs typeface="华文楷体"/>
              </a:rPr>
              <a:t>－</a:t>
            </a:r>
            <a:r>
              <a:rPr lang="en-US" altLang="zh-CN" sz="2800" dirty="0">
                <a:solidFill>
                  <a:schemeClr val="tx1"/>
                </a:solidFill>
                <a:latin typeface="华文楷体"/>
                <a:ea typeface="华文楷体"/>
                <a:cs typeface="华文楷体"/>
              </a:rPr>
              <a:t> 1900 </a:t>
            </a:r>
            <a:r>
              <a:rPr lang="zh-CN" altLang="en-US" sz="2800" dirty="0">
                <a:solidFill>
                  <a:schemeClr val="tx1"/>
                </a:solidFill>
                <a:latin typeface="华文楷体"/>
                <a:ea typeface="华文楷体"/>
                <a:cs typeface="华文楷体"/>
              </a:rPr>
              <a:t>年</a:t>
            </a:r>
            <a:endParaRPr lang="en-US" altLang="zh-CN" sz="2800" dirty="0">
              <a:solidFill>
                <a:schemeClr val="tx1"/>
              </a:solidFill>
              <a:latin typeface="华文楷体"/>
              <a:ea typeface="华文楷体"/>
              <a:cs typeface="华文楷体"/>
            </a:endParaRPr>
          </a:p>
          <a:p>
            <a:pPr>
              <a:lnSpc>
                <a:spcPct val="110000"/>
              </a:lnSpc>
            </a:pPr>
            <a:r>
              <a:rPr kumimoji="1" lang="zh-CN" altLang="en-US" sz="2800" dirty="0">
                <a:solidFill>
                  <a:srgbClr val="0000FF"/>
                </a:solidFill>
                <a:latin typeface="华文楷体"/>
                <a:ea typeface="华文楷体"/>
                <a:cs typeface="华文楷体"/>
              </a:rPr>
              <a:t>光电效应－爱因斯坦的辐射理论</a:t>
            </a:r>
            <a:r>
              <a:rPr kumimoji="1" lang="en-US" altLang="zh-CN" sz="2800" dirty="0">
                <a:solidFill>
                  <a:srgbClr val="0000FF"/>
                </a:solidFill>
                <a:latin typeface="华文楷体"/>
                <a:ea typeface="华文楷体"/>
                <a:cs typeface="华文楷体"/>
              </a:rPr>
              <a:t> </a:t>
            </a:r>
            <a:r>
              <a:rPr kumimoji="1" lang="zh-CN" altLang="en-US" sz="2800" dirty="0">
                <a:solidFill>
                  <a:srgbClr val="0000FF"/>
                </a:solidFill>
                <a:latin typeface="华文楷体"/>
                <a:ea typeface="华文楷体"/>
                <a:cs typeface="华文楷体"/>
              </a:rPr>
              <a:t>－</a:t>
            </a:r>
            <a:r>
              <a:rPr lang="en-US" altLang="zh-CN" sz="2800" dirty="0">
                <a:solidFill>
                  <a:srgbClr val="0000FF"/>
                </a:solidFill>
                <a:latin typeface="华文楷体"/>
                <a:ea typeface="华文楷体"/>
                <a:cs typeface="华文楷体"/>
              </a:rPr>
              <a:t> 1905</a:t>
            </a:r>
            <a:r>
              <a:rPr lang="zh-CN" altLang="en-US" sz="2800" dirty="0">
                <a:solidFill>
                  <a:srgbClr val="0000FF"/>
                </a:solidFill>
                <a:latin typeface="华文楷体"/>
                <a:ea typeface="华文楷体"/>
                <a:cs typeface="华文楷体"/>
              </a:rPr>
              <a:t>年</a:t>
            </a:r>
            <a:r>
              <a:rPr lang="en-US" altLang="zh-CN" sz="2800" dirty="0">
                <a:solidFill>
                  <a:srgbClr val="0000FF"/>
                </a:solidFill>
                <a:latin typeface="华文楷体"/>
                <a:ea typeface="华文楷体"/>
                <a:cs typeface="华文楷体"/>
              </a:rPr>
              <a:t> </a:t>
            </a:r>
            <a:endParaRPr kumimoji="1" lang="en-US" altLang="zh-CN" sz="2800" dirty="0">
              <a:solidFill>
                <a:srgbClr val="0000FF"/>
              </a:solidFill>
              <a:latin typeface="华文楷体"/>
              <a:ea typeface="华文楷体"/>
              <a:cs typeface="华文楷体"/>
            </a:endParaRPr>
          </a:p>
          <a:p>
            <a:pPr>
              <a:lnSpc>
                <a:spcPct val="110000"/>
              </a:lnSpc>
            </a:pPr>
            <a:r>
              <a:rPr lang="zh-CN" altLang="en-US" sz="2800" dirty="0">
                <a:solidFill>
                  <a:schemeClr val="tx1"/>
                </a:solidFill>
                <a:latin typeface="华文楷体"/>
                <a:ea typeface="华文楷体"/>
                <a:cs typeface="华文楷体"/>
              </a:rPr>
              <a:t>氢原子光谱线系－原子光谱规律</a:t>
            </a:r>
            <a:r>
              <a:rPr lang="zh-CN" altLang="zh-CN" sz="2800" dirty="0">
                <a:solidFill>
                  <a:schemeClr val="tx1"/>
                </a:solidFill>
                <a:latin typeface="华文楷体"/>
                <a:ea typeface="华文楷体"/>
                <a:cs typeface="华文楷体"/>
              </a:rPr>
              <a:t>－</a:t>
            </a:r>
            <a:r>
              <a:rPr kumimoji="1" lang="en-US" altLang="zh-CN" sz="2800" dirty="0">
                <a:solidFill>
                  <a:schemeClr val="tx1"/>
                </a:solidFill>
                <a:latin typeface="华文楷体"/>
                <a:ea typeface="华文楷体"/>
                <a:cs typeface="华文楷体"/>
              </a:rPr>
              <a:t> 1885</a:t>
            </a:r>
            <a:r>
              <a:rPr kumimoji="1" lang="zh-CN" altLang="en-US" sz="2800" dirty="0">
                <a:solidFill>
                  <a:schemeClr val="tx1"/>
                </a:solidFill>
                <a:latin typeface="华文楷体"/>
                <a:ea typeface="华文楷体"/>
                <a:cs typeface="华文楷体"/>
              </a:rPr>
              <a:t>年</a:t>
            </a:r>
            <a:endParaRPr kumimoji="1" lang="en-US" altLang="zh-CN" sz="2800" dirty="0">
              <a:solidFill>
                <a:schemeClr val="tx1"/>
              </a:solidFill>
              <a:latin typeface="华文楷体"/>
              <a:ea typeface="华文楷体"/>
              <a:cs typeface="华文楷体"/>
            </a:endParaRPr>
          </a:p>
          <a:p>
            <a:pPr>
              <a:lnSpc>
                <a:spcPct val="110000"/>
              </a:lnSpc>
            </a:pPr>
            <a:r>
              <a:rPr kumimoji="1" lang="zh-CN" altLang="en-US" sz="2800" dirty="0">
                <a:solidFill>
                  <a:schemeClr val="tx1"/>
                </a:solidFill>
                <a:latin typeface="华文楷体"/>
                <a:ea typeface="华文楷体"/>
                <a:cs typeface="华文楷体"/>
              </a:rPr>
              <a:t>波尔氢原子模型 </a:t>
            </a:r>
            <a:r>
              <a:rPr kumimoji="1" lang="en-US" altLang="zh-CN" sz="2800" dirty="0">
                <a:solidFill>
                  <a:schemeClr val="tx1"/>
                </a:solidFill>
                <a:latin typeface="华文楷体"/>
                <a:ea typeface="华文楷体"/>
                <a:cs typeface="华文楷体"/>
              </a:rPr>
              <a:t>—1913</a:t>
            </a:r>
            <a:r>
              <a:rPr kumimoji="1" lang="zh-CN" altLang="en-US" sz="2800" dirty="0">
                <a:solidFill>
                  <a:schemeClr val="tx1"/>
                </a:solidFill>
                <a:latin typeface="华文楷体"/>
                <a:ea typeface="华文楷体"/>
                <a:cs typeface="华文楷体"/>
              </a:rPr>
              <a:t>年</a:t>
            </a:r>
          </a:p>
        </p:txBody>
      </p:sp>
      <p:sp>
        <p:nvSpPr>
          <p:cNvPr id="4" name="幻灯片编号占位符 3"/>
          <p:cNvSpPr>
            <a:spLocks noGrp="1"/>
          </p:cNvSpPr>
          <p:nvPr>
            <p:ph type="sldNum" sz="quarter" idx="12"/>
          </p:nvPr>
        </p:nvSpPr>
        <p:spPr/>
        <p:txBody>
          <a:bodyPr/>
          <a:lstStyle/>
          <a:p>
            <a:pPr>
              <a:defRPr/>
            </a:pPr>
            <a:fld id="{6447BCEE-E289-4943-B888-DEB0644C3AEB}" type="slidenum">
              <a:rPr lang="en-US" altLang="zh-CN" smtClean="0"/>
              <a:pPr>
                <a:defRPr/>
              </a:pPr>
              <a:t>25</a:t>
            </a:fld>
            <a:endParaRPr lang="en-US" altLang="zh-CN">
              <a:solidFill>
                <a:srgbClr val="AAA393"/>
              </a:solidFill>
            </a:endParaRPr>
          </a:p>
        </p:txBody>
      </p:sp>
      <p:sp>
        <p:nvSpPr>
          <p:cNvPr id="5" name="Footer Placeholder 4"/>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Tree>
    <p:extLst>
      <p:ext uri="{BB962C8B-B14F-4D97-AF65-F5344CB8AC3E}">
        <p14:creationId xmlns:p14="http://schemas.microsoft.com/office/powerpoint/2010/main" val="17816674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533400" y="2743200"/>
            <a:ext cx="8305800" cy="936625"/>
          </a:xfrm>
        </p:spPr>
        <p:txBody>
          <a:bodyPr/>
          <a:lstStyle/>
          <a:p>
            <a:pPr algn="ctr"/>
            <a:r>
              <a:rPr lang="zh-CN" altLang="zh-CN" dirty="0"/>
              <a:t>光子的引入与光电效应</a:t>
            </a:r>
            <a:endParaRPr lang="zh-CN" altLang="en-US" dirty="0"/>
          </a:p>
        </p:txBody>
      </p:sp>
      <p:sp>
        <p:nvSpPr>
          <p:cNvPr id="4" name="Footer Placeholder 3"/>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
        <p:nvSpPr>
          <p:cNvPr id="5" name="Slide Number Placeholder 4"/>
          <p:cNvSpPr>
            <a:spLocks noGrp="1"/>
          </p:cNvSpPr>
          <p:nvPr>
            <p:ph type="sldNum" sz="quarter" idx="12"/>
          </p:nvPr>
        </p:nvSpPr>
        <p:spPr/>
        <p:txBody>
          <a:bodyPr/>
          <a:lstStyle/>
          <a:p>
            <a:pPr>
              <a:defRPr/>
            </a:pPr>
            <a:fld id="{B4690805-D7D2-4AB9-A191-0BC729846278}" type="slidenum">
              <a:rPr lang="zh-CN" altLang="en-US" smtClean="0"/>
              <a:pPr>
                <a:defRPr/>
              </a:pPr>
              <a:t>26</a:t>
            </a:fld>
            <a:endParaRPr lang="en-US" altLang="zh-CN" dirty="0"/>
          </a:p>
        </p:txBody>
      </p:sp>
    </p:spTree>
    <p:extLst>
      <p:ext uri="{BB962C8B-B14F-4D97-AF65-F5344CB8AC3E}">
        <p14:creationId xmlns:p14="http://schemas.microsoft.com/office/powerpoint/2010/main" val="18825683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en-US" dirty="0"/>
              <a:t>光电效应</a:t>
            </a:r>
          </a:p>
        </p:txBody>
      </p:sp>
      <p:sp>
        <p:nvSpPr>
          <p:cNvPr id="4" name="内容占位符 3"/>
          <p:cNvSpPr>
            <a:spLocks noGrp="1"/>
          </p:cNvSpPr>
          <p:nvPr>
            <p:ph idx="1"/>
          </p:nvPr>
        </p:nvSpPr>
        <p:spPr/>
        <p:txBody>
          <a:bodyPr/>
          <a:lstStyle/>
          <a:p>
            <a:pPr>
              <a:spcBef>
                <a:spcPct val="50000"/>
              </a:spcBef>
            </a:pPr>
            <a:r>
              <a:rPr kumimoji="1" lang="zh-CN" altLang="en-US" dirty="0">
                <a:solidFill>
                  <a:srgbClr val="0000FF"/>
                </a:solidFill>
                <a:latin typeface="宋体" panose="02010600030101010101" pitchFamily="2" charset="-122"/>
              </a:rPr>
              <a:t>光电效应：</a:t>
            </a:r>
            <a:r>
              <a:rPr kumimoji="1" lang="zh-CN" altLang="en-US" dirty="0">
                <a:solidFill>
                  <a:srgbClr val="000000"/>
                </a:solidFill>
                <a:latin typeface="宋体" panose="02010600030101010101" pitchFamily="2" charset="-122"/>
              </a:rPr>
              <a:t>光照射某些金属时，能从表面释放出电子的效应。</a:t>
            </a:r>
            <a:endParaRPr kumimoji="1" lang="en-US" altLang="zh-CN" dirty="0">
              <a:solidFill>
                <a:srgbClr val="000000"/>
              </a:solidFill>
              <a:latin typeface="宋体" panose="02010600030101010101" pitchFamily="2" charset="-122"/>
            </a:endParaRPr>
          </a:p>
          <a:p>
            <a:pPr>
              <a:spcBef>
                <a:spcPct val="50000"/>
              </a:spcBef>
            </a:pPr>
            <a:r>
              <a:rPr kumimoji="1" lang="zh-CN" altLang="en-US" dirty="0">
                <a:solidFill>
                  <a:srgbClr val="0000FF"/>
                </a:solidFill>
                <a:latin typeface="宋体" panose="02010600030101010101" pitchFamily="2" charset="-122"/>
              </a:rPr>
              <a:t>光电效应中</a:t>
            </a:r>
            <a:r>
              <a:rPr kumimoji="1" lang="zh-CN" altLang="en-US" dirty="0">
                <a:solidFill>
                  <a:srgbClr val="000000"/>
                </a:solidFill>
                <a:latin typeface="宋体" panose="02010600030101010101" pitchFamily="2" charset="-122"/>
              </a:rPr>
              <a:t>产生的电子称为</a:t>
            </a:r>
            <a:r>
              <a:rPr kumimoji="1" lang="zh-CN" altLang="en-US" dirty="0">
                <a:solidFill>
                  <a:srgbClr val="FF3300"/>
                </a:solidFill>
                <a:latin typeface="宋体" panose="02010600030101010101" pitchFamily="2" charset="-122"/>
              </a:rPr>
              <a:t>“光电子”</a:t>
            </a:r>
            <a:endParaRPr kumimoji="1" lang="en-US" altLang="zh-CN" dirty="0">
              <a:solidFill>
                <a:srgbClr val="FF3300"/>
              </a:solidFill>
              <a:latin typeface="宋体" panose="02010600030101010101" pitchFamily="2" charset="-122"/>
            </a:endParaRPr>
          </a:p>
          <a:p>
            <a:pPr>
              <a:spcBef>
                <a:spcPct val="50000"/>
              </a:spcBef>
            </a:pPr>
            <a:r>
              <a:rPr kumimoji="1" lang="zh-CN" altLang="en-US" dirty="0">
                <a:solidFill>
                  <a:srgbClr val="000000"/>
                </a:solidFill>
                <a:latin typeface="Times New Roman" panose="02020603050405020304" pitchFamily="18" charset="0"/>
              </a:rPr>
              <a:t>光电效应引起的现象是</a:t>
            </a:r>
            <a:r>
              <a:rPr kumimoji="1" lang="zh-CN" altLang="en-US" dirty="0">
                <a:solidFill>
                  <a:srgbClr val="FF3300"/>
                </a:solidFill>
                <a:latin typeface="Times New Roman" panose="02020603050405020304" pitchFamily="18" charset="0"/>
              </a:rPr>
              <a:t>赫兹</a:t>
            </a:r>
            <a:r>
              <a:rPr kumimoji="1" lang="zh-CN" altLang="en-US" dirty="0">
                <a:solidFill>
                  <a:srgbClr val="000000"/>
                </a:solidFill>
                <a:latin typeface="Times New Roman" panose="02020603050405020304" pitchFamily="18" charset="0"/>
              </a:rPr>
              <a:t>在</a:t>
            </a:r>
            <a:r>
              <a:rPr kumimoji="1" lang="en-US" altLang="zh-CN" dirty="0">
                <a:solidFill>
                  <a:srgbClr val="000000"/>
                </a:solidFill>
                <a:latin typeface="Times New Roman" panose="02020603050405020304" pitchFamily="18" charset="0"/>
              </a:rPr>
              <a:t>1887</a:t>
            </a:r>
            <a:r>
              <a:rPr kumimoji="1" lang="zh-CN" altLang="en-US" dirty="0">
                <a:solidFill>
                  <a:srgbClr val="000000"/>
                </a:solidFill>
                <a:latin typeface="Times New Roman" panose="02020603050405020304" pitchFamily="18" charset="0"/>
              </a:rPr>
              <a:t>年发现的，当</a:t>
            </a:r>
            <a:r>
              <a:rPr kumimoji="1" lang="en-US" altLang="zh-CN" dirty="0">
                <a:solidFill>
                  <a:srgbClr val="000000"/>
                </a:solidFill>
                <a:latin typeface="Times New Roman" panose="02020603050405020304" pitchFamily="18" charset="0"/>
              </a:rPr>
              <a:t>1896</a:t>
            </a:r>
            <a:r>
              <a:rPr kumimoji="1" lang="zh-CN" altLang="en-US" dirty="0">
                <a:solidFill>
                  <a:srgbClr val="000000"/>
                </a:solidFill>
                <a:latin typeface="Times New Roman" panose="02020603050405020304" pitchFamily="18" charset="0"/>
              </a:rPr>
              <a:t>年</a:t>
            </a:r>
            <a:r>
              <a:rPr kumimoji="1" lang="zh-CN" altLang="en-US" dirty="0">
                <a:solidFill>
                  <a:srgbClr val="FF3300"/>
                </a:solidFill>
                <a:latin typeface="Times New Roman" panose="02020603050405020304" pitchFamily="18" charset="0"/>
              </a:rPr>
              <a:t>汤姆孙</a:t>
            </a:r>
            <a:r>
              <a:rPr kumimoji="1" lang="zh-CN" altLang="en-US" dirty="0">
                <a:solidFill>
                  <a:srgbClr val="000000"/>
                </a:solidFill>
                <a:latin typeface="Times New Roman" panose="02020603050405020304" pitchFamily="18" charset="0"/>
              </a:rPr>
              <a:t>发现了电子之后，</a:t>
            </a:r>
            <a:r>
              <a:rPr kumimoji="1" lang="zh-CN" altLang="en-US" dirty="0">
                <a:solidFill>
                  <a:srgbClr val="FF3300"/>
                </a:solidFill>
                <a:latin typeface="Times New Roman" panose="02020603050405020304" pitchFamily="18" charset="0"/>
              </a:rPr>
              <a:t>勒纳德</a:t>
            </a:r>
            <a:r>
              <a:rPr kumimoji="1" lang="zh-CN" altLang="en-US" dirty="0">
                <a:solidFill>
                  <a:srgbClr val="000000"/>
                </a:solidFill>
                <a:latin typeface="Times New Roman" panose="02020603050405020304" pitchFamily="18" charset="0"/>
              </a:rPr>
              <a:t>才证明了所发出的带电粒子是电子。</a:t>
            </a:r>
          </a:p>
          <a:p>
            <a:pPr>
              <a:spcBef>
                <a:spcPct val="50000"/>
              </a:spcBef>
            </a:pPr>
            <a:endParaRPr kumimoji="1" lang="zh-CN" altLang="en-US" dirty="0">
              <a:solidFill>
                <a:srgbClr val="000000"/>
              </a:solidFill>
              <a:latin typeface="Times New Roman" panose="02020603050405020304" pitchFamily="18" charset="0"/>
            </a:endParaRPr>
          </a:p>
          <a:p>
            <a:pPr>
              <a:spcBef>
                <a:spcPct val="50000"/>
              </a:spcBef>
            </a:pPr>
            <a:endParaRPr kumimoji="1" lang="zh-CN" altLang="en-US" dirty="0">
              <a:solidFill>
                <a:srgbClr val="000000"/>
              </a:solidFill>
              <a:latin typeface="Times New Roman" panose="02020603050405020304" pitchFamily="18" charset="0"/>
            </a:endParaRPr>
          </a:p>
          <a:p>
            <a:pPr>
              <a:spcBef>
                <a:spcPct val="50000"/>
              </a:spcBef>
            </a:pPr>
            <a:endParaRPr lang="zh-CN" altLang="en-US" dirty="0"/>
          </a:p>
        </p:txBody>
      </p:sp>
      <p:sp>
        <p:nvSpPr>
          <p:cNvPr id="2" name="灯片编号占位符 1"/>
          <p:cNvSpPr>
            <a:spLocks noGrp="1"/>
          </p:cNvSpPr>
          <p:nvPr>
            <p:ph type="sldNum" sz="quarter" idx="12"/>
          </p:nvPr>
        </p:nvSpPr>
        <p:spPr/>
        <p:txBody>
          <a:bodyPr/>
          <a:lstStyle/>
          <a:p>
            <a:pPr>
              <a:defRPr/>
            </a:pPr>
            <a:fld id="{E3BAC4F7-8877-4A8A-A428-06935D1FE728}" type="slidenum">
              <a:rPr lang="zh-CN" altLang="en-US" smtClean="0"/>
              <a:pPr>
                <a:defRPr/>
              </a:pPr>
              <a:t>27</a:t>
            </a:fld>
            <a:endParaRPr lang="en-US" altLang="zh-CN" dirty="0"/>
          </a:p>
        </p:txBody>
      </p:sp>
      <p:sp>
        <p:nvSpPr>
          <p:cNvPr id="5" name="Footer Placeholder 4"/>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Tree>
    <p:extLst>
      <p:ext uri="{BB962C8B-B14F-4D97-AF65-F5344CB8AC3E}">
        <p14:creationId xmlns:p14="http://schemas.microsoft.com/office/powerpoint/2010/main" val="14497880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光电效应实验</a:t>
            </a:r>
          </a:p>
        </p:txBody>
      </p:sp>
      <p:sp>
        <p:nvSpPr>
          <p:cNvPr id="3" name="内容占位符 2"/>
          <p:cNvSpPr>
            <a:spLocks noGrp="1"/>
          </p:cNvSpPr>
          <p:nvPr>
            <p:ph idx="1"/>
          </p:nvPr>
        </p:nvSpPr>
        <p:spPr>
          <a:xfrm>
            <a:off x="3886200" y="1295400"/>
            <a:ext cx="5000625" cy="3351212"/>
          </a:xfrm>
        </p:spPr>
        <p:txBody>
          <a:bodyPr>
            <a:noAutofit/>
          </a:bodyPr>
          <a:lstStyle/>
          <a:p>
            <a:pPr>
              <a:lnSpc>
                <a:spcPct val="120000"/>
              </a:lnSpc>
              <a:spcBef>
                <a:spcPct val="0"/>
              </a:spcBef>
            </a:pPr>
            <a:r>
              <a:rPr kumimoji="1" lang="zh-CN" altLang="en-US" sz="2400" dirty="0">
                <a:solidFill>
                  <a:schemeClr val="tx1"/>
                </a:solidFill>
              </a:rPr>
              <a:t>实验装置</a:t>
            </a:r>
          </a:p>
          <a:p>
            <a:pPr lvl="1">
              <a:lnSpc>
                <a:spcPct val="120000"/>
              </a:lnSpc>
              <a:spcBef>
                <a:spcPct val="0"/>
              </a:spcBef>
            </a:pPr>
            <a:r>
              <a:rPr lang="zh-CN" altLang="en-US" sz="2400" dirty="0">
                <a:latin typeface="Times New Roman" panose="02020603050405020304" pitchFamily="18" charset="0"/>
              </a:rPr>
              <a:t>光照射至金属表面</a:t>
            </a:r>
            <a:r>
              <a:rPr lang="en-US" altLang="zh-CN" sz="2400" dirty="0">
                <a:latin typeface="Times New Roman" panose="02020603050405020304" pitchFamily="18" charset="0"/>
              </a:rPr>
              <a:t>,  </a:t>
            </a:r>
            <a:r>
              <a:rPr lang="zh-CN" altLang="en-US" sz="2400" dirty="0">
                <a:latin typeface="Times New Roman" panose="02020603050405020304" pitchFamily="18" charset="0"/>
              </a:rPr>
              <a:t>电子从金属表面逸出</a:t>
            </a:r>
            <a:r>
              <a:rPr lang="en-US" altLang="zh-CN" sz="2400" dirty="0">
                <a:latin typeface="Times New Roman" panose="02020603050405020304" pitchFamily="18" charset="0"/>
              </a:rPr>
              <a:t>,   </a:t>
            </a:r>
            <a:r>
              <a:rPr lang="zh-CN" altLang="en-US" sz="2400" dirty="0">
                <a:latin typeface="Times New Roman" panose="02020603050405020304" pitchFamily="18" charset="0"/>
              </a:rPr>
              <a:t>称其为</a:t>
            </a:r>
            <a:r>
              <a:rPr lang="zh-CN" altLang="en-US" sz="2400" dirty="0">
                <a:solidFill>
                  <a:srgbClr val="CC0000"/>
                </a:solidFill>
                <a:latin typeface="Times New Roman" panose="02020603050405020304" pitchFamily="18" charset="0"/>
              </a:rPr>
              <a:t>光电子</a:t>
            </a:r>
            <a:r>
              <a:rPr lang="zh-CN" altLang="en-US" sz="2400" dirty="0">
                <a:latin typeface="Times New Roman" panose="02020603050405020304" pitchFamily="18" charset="0"/>
              </a:rPr>
              <a:t>。</a:t>
            </a:r>
            <a:endParaRPr kumimoji="1" lang="zh-CN" altLang="en-US" sz="2400" dirty="0">
              <a:solidFill>
                <a:schemeClr val="tx1"/>
              </a:solidFill>
            </a:endParaRPr>
          </a:p>
          <a:p>
            <a:pPr>
              <a:lnSpc>
                <a:spcPct val="120000"/>
              </a:lnSpc>
              <a:spcBef>
                <a:spcPct val="0"/>
              </a:spcBef>
            </a:pPr>
            <a:r>
              <a:rPr lang="zh-CN" altLang="en-US" sz="2400" dirty="0">
                <a:latin typeface="Times New Roman" panose="02020603050405020304" pitchFamily="18" charset="0"/>
              </a:rPr>
              <a:t>实验规律</a:t>
            </a:r>
          </a:p>
          <a:p>
            <a:pPr lvl="1">
              <a:lnSpc>
                <a:spcPct val="120000"/>
              </a:lnSpc>
              <a:spcBef>
                <a:spcPct val="0"/>
              </a:spcBef>
            </a:pPr>
            <a:r>
              <a:rPr lang="zh-CN" altLang="en-US" sz="2400" dirty="0">
                <a:latin typeface="宋体" panose="02010600030101010101" pitchFamily="2" charset="-122"/>
              </a:rPr>
              <a:t>截止频率（红限）</a:t>
            </a:r>
          </a:p>
          <a:p>
            <a:pPr lvl="1">
              <a:lnSpc>
                <a:spcPct val="120000"/>
              </a:lnSpc>
              <a:spcBef>
                <a:spcPct val="0"/>
              </a:spcBef>
            </a:pPr>
            <a:r>
              <a:rPr lang="zh-CN" altLang="en-US" sz="2400" dirty="0">
                <a:latin typeface="宋体" panose="02010600030101010101" pitchFamily="2" charset="-122"/>
              </a:rPr>
              <a:t>仅当        才发生光电效应，截止频率与</a:t>
            </a:r>
            <a:r>
              <a:rPr lang="zh-CN" altLang="en-US" sz="2400" dirty="0">
                <a:solidFill>
                  <a:srgbClr val="CC0000"/>
                </a:solidFill>
                <a:latin typeface="宋体" panose="02010600030101010101" pitchFamily="2" charset="-122"/>
              </a:rPr>
              <a:t>材料有关</a:t>
            </a:r>
            <a:r>
              <a:rPr lang="en-US" altLang="zh-CN" sz="2400" dirty="0">
                <a:solidFill>
                  <a:srgbClr val="CC0000"/>
                </a:solidFill>
                <a:latin typeface="宋体" panose="02010600030101010101" pitchFamily="2" charset="-122"/>
              </a:rPr>
              <a:t>,</a:t>
            </a:r>
            <a:r>
              <a:rPr lang="zh-CN" altLang="en-US" sz="2400" dirty="0">
                <a:latin typeface="宋体" panose="02010600030101010101" pitchFamily="2" charset="-122"/>
              </a:rPr>
              <a:t>与</a:t>
            </a:r>
            <a:r>
              <a:rPr lang="zh-CN" altLang="en-US" sz="2400" dirty="0">
                <a:solidFill>
                  <a:srgbClr val="CC0000"/>
                </a:solidFill>
                <a:latin typeface="宋体" panose="02010600030101010101" pitchFamily="2" charset="-122"/>
              </a:rPr>
              <a:t>光强无关。</a:t>
            </a:r>
            <a:endParaRPr lang="en-US" altLang="zh-CN" sz="2400" dirty="0">
              <a:latin typeface="宋体" panose="02010600030101010101" pitchFamily="2" charset="-122"/>
            </a:endParaRPr>
          </a:p>
          <a:p>
            <a:pPr>
              <a:lnSpc>
                <a:spcPct val="120000"/>
              </a:lnSpc>
              <a:spcBef>
                <a:spcPct val="0"/>
              </a:spcBef>
            </a:pPr>
            <a:endParaRPr kumimoji="1" lang="zh-CN" altLang="en-US" sz="2400" dirty="0">
              <a:solidFill>
                <a:srgbClr val="000000"/>
              </a:solidFill>
              <a:latin typeface="Times New Roman" panose="02020603050405020304" pitchFamily="18" charset="0"/>
            </a:endParaRPr>
          </a:p>
          <a:p>
            <a:pPr lvl="0">
              <a:lnSpc>
                <a:spcPct val="120000"/>
              </a:lnSpc>
              <a:spcBef>
                <a:spcPct val="0"/>
              </a:spcBef>
            </a:pPr>
            <a:endParaRPr kumimoji="1" lang="zh-CN" altLang="en-US" sz="2400" dirty="0">
              <a:solidFill>
                <a:srgbClr val="000000"/>
              </a:solidFill>
              <a:latin typeface="Times New Roman" panose="02020603050405020304" pitchFamily="18" charset="0"/>
            </a:endParaRPr>
          </a:p>
          <a:p>
            <a:pPr>
              <a:lnSpc>
                <a:spcPct val="120000"/>
              </a:lnSpc>
              <a:spcBef>
                <a:spcPct val="0"/>
              </a:spcBef>
            </a:pPr>
            <a:endParaRPr kumimoji="1" lang="zh-CN" altLang="en-US" sz="2400" dirty="0">
              <a:solidFill>
                <a:srgbClr val="000000"/>
              </a:solidFill>
              <a:latin typeface="Times New Roman" panose="02020603050405020304" pitchFamily="18" charset="0"/>
            </a:endParaRPr>
          </a:p>
          <a:p>
            <a:pPr>
              <a:lnSpc>
                <a:spcPct val="120000"/>
              </a:lnSpc>
            </a:pPr>
            <a:endParaRPr kumimoji="1" lang="zh-CN" altLang="en-US" sz="2400" dirty="0">
              <a:solidFill>
                <a:srgbClr val="000000"/>
              </a:solidFill>
              <a:latin typeface="Times New Roman" panose="02020603050405020304" pitchFamily="18" charset="0"/>
            </a:endParaRPr>
          </a:p>
          <a:p>
            <a:pPr>
              <a:lnSpc>
                <a:spcPct val="120000"/>
              </a:lnSpc>
            </a:pPr>
            <a:endParaRPr lang="zh-CN" altLang="en-US" sz="2400"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pPr>
                <a:defRPr/>
              </a:pPr>
              <a:t>28</a:t>
            </a:fld>
            <a:endParaRPr lang="en-US" altLang="zh-CN" dirty="0"/>
          </a:p>
        </p:txBody>
      </p:sp>
      <p:pic>
        <p:nvPicPr>
          <p:cNvPr id="6" name="图片 5"/>
          <p:cNvPicPr>
            <a:picLocks noChangeAspect="1"/>
          </p:cNvPicPr>
          <p:nvPr/>
        </p:nvPicPr>
        <p:blipFill>
          <a:blip r:embed="rId2"/>
          <a:stretch>
            <a:fillRect/>
          </a:stretch>
        </p:blipFill>
        <p:spPr>
          <a:xfrm>
            <a:off x="259774" y="1088365"/>
            <a:ext cx="3621158" cy="3381003"/>
          </a:xfrm>
          <a:prstGeom prst="rect">
            <a:avLst/>
          </a:prstGeom>
        </p:spPr>
      </p:pic>
      <p:graphicFrame>
        <p:nvGraphicFramePr>
          <p:cNvPr id="11" name="Object 4"/>
          <p:cNvGraphicFramePr>
            <a:graphicFrameLocks noChangeAspect="1"/>
          </p:cNvGraphicFramePr>
          <p:nvPr>
            <p:extLst>
              <p:ext uri="{D42A27DB-BD31-4B8C-83A1-F6EECF244321}">
                <p14:modId xmlns:p14="http://schemas.microsoft.com/office/powerpoint/2010/main" val="12338211"/>
              </p:ext>
            </p:extLst>
          </p:nvPr>
        </p:nvGraphicFramePr>
        <p:xfrm>
          <a:off x="6681367" y="3156535"/>
          <a:ext cx="331041" cy="457200"/>
        </p:xfrm>
        <a:graphic>
          <a:graphicData uri="http://schemas.openxmlformats.org/presentationml/2006/ole">
            <mc:AlternateContent xmlns:mc="http://schemas.openxmlformats.org/markup-compatibility/2006">
              <mc:Choice xmlns:v="urn:schemas-microsoft-com:vml" Requires="v">
                <p:oleObj name="公式" r:id="rId3" imgW="241195" imgH="330057" progId="Equation.3">
                  <p:embed/>
                </p:oleObj>
              </mc:Choice>
              <mc:Fallback>
                <p:oleObj name="公式" r:id="rId3" imgW="241195" imgH="330057"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1367" y="3156535"/>
                        <a:ext cx="331041" cy="457200"/>
                      </a:xfrm>
                      <a:prstGeom prst="rect">
                        <a:avLst/>
                      </a:prstGeom>
                      <a:noFill/>
                      <a:ln>
                        <a:noFill/>
                      </a:ln>
                    </p:spPr>
                  </p:pic>
                </p:oleObj>
              </mc:Fallback>
            </mc:AlternateContent>
          </a:graphicData>
        </a:graphic>
      </p:graphicFrame>
      <p:graphicFrame>
        <p:nvGraphicFramePr>
          <p:cNvPr id="12" name="Object 3"/>
          <p:cNvGraphicFramePr>
            <a:graphicFrameLocks noChangeAspect="1"/>
          </p:cNvGraphicFramePr>
          <p:nvPr>
            <p:extLst>
              <p:ext uri="{D42A27DB-BD31-4B8C-83A1-F6EECF244321}">
                <p14:modId xmlns:p14="http://schemas.microsoft.com/office/powerpoint/2010/main" val="1616586865"/>
              </p:ext>
            </p:extLst>
          </p:nvPr>
        </p:nvGraphicFramePr>
        <p:xfrm>
          <a:off x="5153025" y="3633788"/>
          <a:ext cx="986730" cy="557212"/>
        </p:xfrm>
        <a:graphic>
          <a:graphicData uri="http://schemas.openxmlformats.org/presentationml/2006/ole">
            <mc:AlternateContent xmlns:mc="http://schemas.openxmlformats.org/markup-compatibility/2006">
              <mc:Choice xmlns:v="urn:schemas-microsoft-com:vml" Requires="v">
                <p:oleObj name="Equation" r:id="rId5" imgW="406224" imgH="228501" progId="Equation.3">
                  <p:embed/>
                </p:oleObj>
              </mc:Choice>
              <mc:Fallback>
                <p:oleObj name="Equation" r:id="rId5" imgW="406224" imgH="228501"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53025" y="3633788"/>
                        <a:ext cx="986730" cy="557212"/>
                      </a:xfrm>
                      <a:prstGeom prst="rect">
                        <a:avLst/>
                      </a:prstGeom>
                      <a:noFill/>
                      <a:ln>
                        <a:noFill/>
                      </a:ln>
                    </p:spPr>
                  </p:pic>
                </p:oleObj>
              </mc:Fallback>
            </mc:AlternateContent>
          </a:graphicData>
        </a:graphic>
      </p:graphicFrame>
      <p:sp>
        <p:nvSpPr>
          <p:cNvPr id="13" name="Text Box 58"/>
          <p:cNvSpPr txBox="1">
            <a:spLocks noChangeArrowheads="1"/>
          </p:cNvSpPr>
          <p:nvPr/>
        </p:nvSpPr>
        <p:spPr bwMode="auto">
          <a:xfrm>
            <a:off x="169863" y="5188803"/>
            <a:ext cx="1676400" cy="830997"/>
          </a:xfrm>
          <a:prstGeom prst="rect">
            <a:avLst/>
          </a:prstGeom>
          <a:solidFill>
            <a:schemeClr val="accent1"/>
          </a:solidFill>
          <a:ln w="9525">
            <a:solidFill>
              <a:schemeClr val="tx2"/>
            </a:solidFill>
            <a:miter lim="800000"/>
            <a:headEnd/>
            <a:tailEnd/>
          </a:ln>
        </p:spPr>
        <p:txBody>
          <a:bodyPr>
            <a:spAutoFit/>
          </a:bodyPr>
          <a:lstStyle>
            <a:lvl1pPr>
              <a:defRPr kumimoji="1" sz="2400">
                <a:solidFill>
                  <a:schemeClr val="tx1"/>
                </a:solidFill>
                <a:latin typeface="Arial" panose="020B0604020202020204" pitchFamily="34" charset="0"/>
                <a:cs typeface="Arial" panose="020B0604020202020204" pitchFamily="34" charset="0"/>
              </a:defRPr>
            </a:lvl1pPr>
            <a:lvl2pPr marL="742950" indent="-285750">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pPr algn="ctr">
              <a:spcBef>
                <a:spcPct val="50000"/>
              </a:spcBef>
            </a:pPr>
            <a:r>
              <a:rPr kumimoji="0" lang="zh-CN" altLang="en-US" b="1" dirty="0">
                <a:latin typeface="华文楷体" panose="02010600040101010101" pitchFamily="2" charset="-122"/>
                <a:ea typeface="华文楷体" panose="02010600040101010101" pitchFamily="2" charset="-122"/>
              </a:rPr>
              <a:t>纯金属的</a:t>
            </a:r>
            <a:r>
              <a:rPr kumimoji="0" lang="zh-CN" altLang="en-US" b="1" dirty="0">
                <a:solidFill>
                  <a:srgbClr val="CC0000"/>
                </a:solidFill>
                <a:latin typeface="华文楷体" panose="02010600040101010101" pitchFamily="2" charset="-122"/>
                <a:ea typeface="华文楷体" panose="02010600040101010101" pitchFamily="2" charset="-122"/>
              </a:rPr>
              <a:t>截止</a:t>
            </a:r>
            <a:r>
              <a:rPr kumimoji="0" lang="zh-CN" altLang="en-US" b="1" dirty="0">
                <a:latin typeface="华文楷体" panose="02010600040101010101" pitchFamily="2" charset="-122"/>
                <a:ea typeface="华文楷体" panose="02010600040101010101" pitchFamily="2" charset="-122"/>
              </a:rPr>
              <a:t>频率</a:t>
            </a:r>
            <a:endParaRPr kumimoji="0" lang="zh-CN" altLang="en-US" sz="2000" b="1" dirty="0">
              <a:latin typeface="华文楷体" panose="02010600040101010101" pitchFamily="2" charset="-122"/>
              <a:ea typeface="华文楷体" panose="02010600040101010101" pitchFamily="2" charset="-122"/>
            </a:endParaRPr>
          </a:p>
        </p:txBody>
      </p:sp>
      <p:grpSp>
        <p:nvGrpSpPr>
          <p:cNvPr id="15" name="Group 62"/>
          <p:cNvGrpSpPr>
            <a:grpSpLocks/>
          </p:cNvGrpSpPr>
          <p:nvPr/>
        </p:nvGrpSpPr>
        <p:grpSpPr bwMode="auto">
          <a:xfrm>
            <a:off x="1981200" y="4802187"/>
            <a:ext cx="6975475" cy="1390650"/>
            <a:chOff x="1296" y="3168"/>
            <a:chExt cx="4394" cy="876"/>
          </a:xfrm>
        </p:grpSpPr>
        <p:sp>
          <p:nvSpPr>
            <p:cNvPr id="16" name="Rectangle 63"/>
            <p:cNvSpPr>
              <a:spLocks noChangeArrowheads="1"/>
            </p:cNvSpPr>
            <p:nvPr/>
          </p:nvSpPr>
          <p:spPr bwMode="auto">
            <a:xfrm>
              <a:off x="1296" y="3168"/>
              <a:ext cx="4368" cy="864"/>
            </a:xfrm>
            <a:prstGeom prst="rect">
              <a:avLst/>
            </a:prstGeom>
            <a:solidFill>
              <a:schemeClr val="bg1"/>
            </a:solidFill>
            <a:ln w="28575">
              <a:solidFill>
                <a:srgbClr val="0000FF"/>
              </a:solidFill>
              <a:miter lim="800000"/>
              <a:headEnd/>
              <a:tailEnd type="none" w="sm" len="lg"/>
            </a:ln>
          </p:spPr>
          <p:txBody>
            <a:bodyPr wrap="none" anchor="ctr"/>
            <a:lstStyle>
              <a:lvl1pPr>
                <a:defRPr kumimoji="1" sz="2400">
                  <a:solidFill>
                    <a:schemeClr val="tx1"/>
                  </a:solidFill>
                  <a:latin typeface="Arial" panose="020B0604020202020204" pitchFamily="34" charset="0"/>
                  <a:cs typeface="Arial" panose="020B0604020202020204" pitchFamily="34" charset="0"/>
                </a:defRPr>
              </a:lvl1pPr>
              <a:lvl2pPr marL="742950" indent="-285750">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endParaRPr kumimoji="0" lang="zh-CN" altLang="en-US" sz="1800" dirty="0">
                <a:latin typeface="Times New Roman" panose="02020603050405020304" pitchFamily="18" charset="0"/>
              </a:endParaRPr>
            </a:p>
          </p:txBody>
        </p:sp>
        <p:sp>
          <p:nvSpPr>
            <p:cNvPr id="17" name="Line 64"/>
            <p:cNvSpPr>
              <a:spLocks noChangeShapeType="1"/>
            </p:cNvSpPr>
            <p:nvPr/>
          </p:nvSpPr>
          <p:spPr bwMode="auto">
            <a:xfrm>
              <a:off x="1296" y="3480"/>
              <a:ext cx="4371" cy="0"/>
            </a:xfrm>
            <a:prstGeom prst="line">
              <a:avLst/>
            </a:prstGeom>
            <a:noFill/>
            <a:ln w="9525">
              <a:solidFill>
                <a:schemeClr val="tx1"/>
              </a:solidFill>
              <a:round/>
              <a:headEnd/>
              <a:tailEnd type="none" w="sm" len="lg"/>
            </a:ln>
            <a:extLst>
              <a:ext uri="{909E8E84-426E-40DD-AFC4-6F175D3DCCD1}">
                <a14:hiddenFill xmlns:a14="http://schemas.microsoft.com/office/drawing/2010/main">
                  <a:noFill/>
                </a14:hiddenFill>
              </a:ext>
            </a:extLst>
          </p:spPr>
          <p:txBody>
            <a:bodyPr wrap="none"/>
            <a:lstStyle/>
            <a:p>
              <a:endParaRPr lang="zh-CN" altLang="en-US"/>
            </a:p>
          </p:txBody>
        </p:sp>
        <p:sp>
          <p:nvSpPr>
            <p:cNvPr id="18" name="Line 65"/>
            <p:cNvSpPr>
              <a:spLocks noChangeShapeType="1"/>
            </p:cNvSpPr>
            <p:nvPr/>
          </p:nvSpPr>
          <p:spPr bwMode="auto">
            <a:xfrm>
              <a:off x="2400" y="3168"/>
              <a:ext cx="0" cy="864"/>
            </a:xfrm>
            <a:prstGeom prst="line">
              <a:avLst/>
            </a:prstGeom>
            <a:noFill/>
            <a:ln w="9525">
              <a:solidFill>
                <a:schemeClr val="tx1"/>
              </a:solidFill>
              <a:round/>
              <a:headEnd/>
              <a:tailEnd type="none" w="sm" len="lg"/>
            </a:ln>
            <a:extLst>
              <a:ext uri="{909E8E84-426E-40DD-AFC4-6F175D3DCCD1}">
                <a14:hiddenFill xmlns:a14="http://schemas.microsoft.com/office/drawing/2010/main">
                  <a:noFill/>
                </a14:hiddenFill>
              </a:ext>
            </a:extLst>
          </p:spPr>
          <p:txBody>
            <a:bodyPr wrap="none"/>
            <a:lstStyle/>
            <a:p>
              <a:endParaRPr lang="zh-CN" altLang="en-US"/>
            </a:p>
          </p:txBody>
        </p:sp>
        <p:sp>
          <p:nvSpPr>
            <p:cNvPr id="19" name="Text Box 66"/>
            <p:cNvSpPr txBox="1">
              <a:spLocks noChangeArrowheads="1"/>
            </p:cNvSpPr>
            <p:nvPr/>
          </p:nvSpPr>
          <p:spPr bwMode="auto">
            <a:xfrm>
              <a:off x="1536" y="3168"/>
              <a:ext cx="76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sm" len="lg"/>
                </a14:hiddenLine>
              </a:ext>
            </a:extLst>
          </p:spPr>
          <p:txBody>
            <a:bodyPr>
              <a:spAutoFit/>
            </a:bodyPr>
            <a:lstStyle>
              <a:lvl1pPr>
                <a:defRPr kumimoji="1" sz="2400">
                  <a:solidFill>
                    <a:schemeClr val="tx1"/>
                  </a:solidFill>
                  <a:latin typeface="Arial" panose="020B0604020202020204" pitchFamily="34" charset="0"/>
                  <a:cs typeface="Arial" panose="020B0604020202020204" pitchFamily="34" charset="0"/>
                </a:defRPr>
              </a:lvl1pPr>
              <a:lvl2pPr marL="742950" indent="-285750">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pPr>
                <a:spcBef>
                  <a:spcPct val="50000"/>
                </a:spcBef>
              </a:pPr>
              <a:r>
                <a:rPr kumimoji="0" lang="zh-CN" altLang="en-US" sz="2800" b="1" dirty="0">
                  <a:latin typeface="华文楷体" panose="02010600040101010101" pitchFamily="2" charset="-122"/>
                  <a:ea typeface="华文楷体" panose="02010600040101010101" pitchFamily="2" charset="-122"/>
                </a:rPr>
                <a:t>金属</a:t>
              </a:r>
            </a:p>
          </p:txBody>
        </p:sp>
        <p:sp>
          <p:nvSpPr>
            <p:cNvPr id="20" name="Text Box 67"/>
            <p:cNvSpPr txBox="1">
              <a:spLocks noChangeArrowheads="1"/>
            </p:cNvSpPr>
            <p:nvPr/>
          </p:nvSpPr>
          <p:spPr bwMode="auto">
            <a:xfrm>
              <a:off x="1344" y="3456"/>
              <a:ext cx="2544"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sm" len="lg"/>
                </a14:hiddenLine>
              </a:ext>
            </a:extLst>
          </p:spPr>
          <p:txBody>
            <a:bodyPr>
              <a:spAutoFit/>
            </a:bodyPr>
            <a:lstStyle>
              <a:lvl1pPr>
                <a:defRPr kumimoji="1" sz="2400">
                  <a:solidFill>
                    <a:schemeClr val="tx1"/>
                  </a:solidFill>
                  <a:latin typeface="Arial" panose="020B0604020202020204" pitchFamily="34" charset="0"/>
                  <a:cs typeface="Arial" panose="020B0604020202020204" pitchFamily="34" charset="0"/>
                </a:defRPr>
              </a:lvl1pPr>
              <a:lvl2pPr marL="742950" indent="-285750">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pPr>
                <a:spcBef>
                  <a:spcPct val="50000"/>
                </a:spcBef>
              </a:pPr>
              <a:r>
                <a:rPr kumimoji="0" lang="zh-CN" altLang="en-US" sz="2800" b="1" dirty="0">
                  <a:latin typeface="华文楷体" panose="02010600040101010101" pitchFamily="2" charset="-122"/>
                  <a:ea typeface="华文楷体" panose="02010600040101010101" pitchFamily="2" charset="-122"/>
                </a:rPr>
                <a:t>截止频率</a:t>
              </a:r>
            </a:p>
          </p:txBody>
        </p:sp>
        <p:graphicFrame>
          <p:nvGraphicFramePr>
            <p:cNvPr id="21" name="Object 2"/>
            <p:cNvGraphicFramePr>
              <a:graphicFrameLocks noChangeAspect="1"/>
            </p:cNvGraphicFramePr>
            <p:nvPr/>
          </p:nvGraphicFramePr>
          <p:xfrm>
            <a:off x="1392" y="3712"/>
            <a:ext cx="1008" cy="332"/>
          </p:xfrm>
          <a:graphic>
            <a:graphicData uri="http://schemas.openxmlformats.org/presentationml/2006/ole">
              <mc:AlternateContent xmlns:mc="http://schemas.openxmlformats.org/markup-compatibility/2006">
                <mc:Choice xmlns:v="urn:schemas-microsoft-com:vml" Requires="v">
                  <p:oleObj name="Equation" r:id="rId7" imgW="1117600" imgH="368300" progId="Equation.3">
                    <p:embed/>
                  </p:oleObj>
                </mc:Choice>
                <mc:Fallback>
                  <p:oleObj name="Equation" r:id="rId7" imgW="1117600" imgH="3683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92" y="3712"/>
                          <a:ext cx="1008" cy="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2" name="Line 69"/>
            <p:cNvSpPr>
              <a:spLocks noChangeShapeType="1"/>
            </p:cNvSpPr>
            <p:nvPr/>
          </p:nvSpPr>
          <p:spPr bwMode="auto">
            <a:xfrm>
              <a:off x="3072" y="3168"/>
              <a:ext cx="0" cy="864"/>
            </a:xfrm>
            <a:prstGeom prst="line">
              <a:avLst/>
            </a:prstGeom>
            <a:noFill/>
            <a:ln w="9525">
              <a:solidFill>
                <a:schemeClr val="tx1"/>
              </a:solidFill>
              <a:round/>
              <a:headEnd/>
              <a:tailEnd type="none" w="sm" len="lg"/>
            </a:ln>
            <a:extLst>
              <a:ext uri="{909E8E84-426E-40DD-AFC4-6F175D3DCCD1}">
                <a14:hiddenFill xmlns:a14="http://schemas.microsoft.com/office/drawing/2010/main">
                  <a:noFill/>
                </a14:hiddenFill>
              </a:ext>
            </a:extLst>
          </p:spPr>
          <p:txBody>
            <a:bodyPr wrap="none"/>
            <a:lstStyle/>
            <a:p>
              <a:endParaRPr lang="zh-CN" altLang="en-US"/>
            </a:p>
          </p:txBody>
        </p:sp>
        <p:sp>
          <p:nvSpPr>
            <p:cNvPr id="23" name="Line 70"/>
            <p:cNvSpPr>
              <a:spLocks noChangeShapeType="1"/>
            </p:cNvSpPr>
            <p:nvPr/>
          </p:nvSpPr>
          <p:spPr bwMode="auto">
            <a:xfrm>
              <a:off x="3744" y="3168"/>
              <a:ext cx="0" cy="864"/>
            </a:xfrm>
            <a:prstGeom prst="line">
              <a:avLst/>
            </a:prstGeom>
            <a:noFill/>
            <a:ln w="9525">
              <a:solidFill>
                <a:schemeClr val="tx1"/>
              </a:solidFill>
              <a:round/>
              <a:headEnd/>
              <a:tailEnd type="none" w="sm" len="lg"/>
            </a:ln>
            <a:extLst>
              <a:ext uri="{909E8E84-426E-40DD-AFC4-6F175D3DCCD1}">
                <a14:hiddenFill xmlns:a14="http://schemas.microsoft.com/office/drawing/2010/main">
                  <a:noFill/>
                </a14:hiddenFill>
              </a:ext>
            </a:extLst>
          </p:spPr>
          <p:txBody>
            <a:bodyPr wrap="none"/>
            <a:lstStyle/>
            <a:p>
              <a:endParaRPr lang="zh-CN" altLang="en-US"/>
            </a:p>
          </p:txBody>
        </p:sp>
        <p:sp>
          <p:nvSpPr>
            <p:cNvPr id="24" name="Line 71"/>
            <p:cNvSpPr>
              <a:spLocks noChangeShapeType="1"/>
            </p:cNvSpPr>
            <p:nvPr/>
          </p:nvSpPr>
          <p:spPr bwMode="auto">
            <a:xfrm>
              <a:off x="4416" y="3168"/>
              <a:ext cx="0" cy="864"/>
            </a:xfrm>
            <a:prstGeom prst="line">
              <a:avLst/>
            </a:prstGeom>
            <a:noFill/>
            <a:ln w="9525">
              <a:solidFill>
                <a:schemeClr val="tx1"/>
              </a:solidFill>
              <a:round/>
              <a:headEnd/>
              <a:tailEnd type="none" w="sm" len="lg"/>
            </a:ln>
            <a:extLst>
              <a:ext uri="{909E8E84-426E-40DD-AFC4-6F175D3DCCD1}">
                <a14:hiddenFill xmlns:a14="http://schemas.microsoft.com/office/drawing/2010/main">
                  <a:noFill/>
                </a14:hiddenFill>
              </a:ext>
            </a:extLst>
          </p:spPr>
          <p:txBody>
            <a:bodyPr wrap="none"/>
            <a:lstStyle/>
            <a:p>
              <a:endParaRPr lang="zh-CN" altLang="en-US"/>
            </a:p>
          </p:txBody>
        </p:sp>
        <p:sp>
          <p:nvSpPr>
            <p:cNvPr id="25" name="Line 72"/>
            <p:cNvSpPr>
              <a:spLocks noChangeShapeType="1"/>
            </p:cNvSpPr>
            <p:nvPr/>
          </p:nvSpPr>
          <p:spPr bwMode="auto">
            <a:xfrm>
              <a:off x="5088" y="3168"/>
              <a:ext cx="0" cy="864"/>
            </a:xfrm>
            <a:prstGeom prst="line">
              <a:avLst/>
            </a:prstGeom>
            <a:noFill/>
            <a:ln w="9525">
              <a:solidFill>
                <a:schemeClr val="tx1"/>
              </a:solidFill>
              <a:round/>
              <a:headEnd/>
              <a:tailEnd type="none" w="sm" len="lg"/>
            </a:ln>
            <a:extLst>
              <a:ext uri="{909E8E84-426E-40DD-AFC4-6F175D3DCCD1}">
                <a14:hiddenFill xmlns:a14="http://schemas.microsoft.com/office/drawing/2010/main">
                  <a:noFill/>
                </a14:hiddenFill>
              </a:ext>
            </a:extLst>
          </p:spPr>
          <p:txBody>
            <a:bodyPr wrap="none"/>
            <a:lstStyle/>
            <a:p>
              <a:endParaRPr lang="zh-CN" altLang="en-US"/>
            </a:p>
          </p:txBody>
        </p:sp>
        <p:sp>
          <p:nvSpPr>
            <p:cNvPr id="26" name="Text Box 73"/>
            <p:cNvSpPr txBox="1">
              <a:spLocks noChangeArrowheads="1"/>
            </p:cNvSpPr>
            <p:nvPr/>
          </p:nvSpPr>
          <p:spPr bwMode="auto">
            <a:xfrm>
              <a:off x="2418" y="3593"/>
              <a:ext cx="699"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sm" len="lg"/>
                </a14:hiddenLine>
              </a:ext>
            </a:extLst>
          </p:spPr>
          <p:txBody>
            <a:bodyPr wrap="square">
              <a:spAutoFit/>
            </a:bodyPr>
            <a:lstStyle>
              <a:lvl1pPr>
                <a:defRPr kumimoji="1" sz="2400">
                  <a:solidFill>
                    <a:schemeClr val="tx1"/>
                  </a:solidFill>
                  <a:latin typeface="Arial" panose="020B0604020202020204" pitchFamily="34" charset="0"/>
                  <a:cs typeface="Arial" panose="020B0604020202020204" pitchFamily="34" charset="0"/>
                </a:defRPr>
              </a:lvl1pPr>
              <a:lvl2pPr marL="742950" indent="-285750">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pPr>
                <a:spcBef>
                  <a:spcPct val="50000"/>
                </a:spcBef>
              </a:pPr>
              <a:r>
                <a:rPr kumimoji="0" lang="en-US" altLang="zh-CN" sz="2800" dirty="0">
                  <a:latin typeface="Times New Roman" panose="02020603050405020304" pitchFamily="18" charset="0"/>
                </a:rPr>
                <a:t>4.545</a:t>
              </a:r>
            </a:p>
          </p:txBody>
        </p:sp>
        <p:sp>
          <p:nvSpPr>
            <p:cNvPr id="27" name="Text Box 74"/>
            <p:cNvSpPr txBox="1">
              <a:spLocks noChangeArrowheads="1"/>
            </p:cNvSpPr>
            <p:nvPr/>
          </p:nvSpPr>
          <p:spPr bwMode="auto">
            <a:xfrm>
              <a:off x="3120" y="3600"/>
              <a:ext cx="635"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sm" len="lg"/>
                </a14:hiddenLine>
              </a:ext>
            </a:extLst>
          </p:spPr>
          <p:txBody>
            <a:bodyPr wrap="square">
              <a:spAutoFit/>
            </a:bodyPr>
            <a:lstStyle>
              <a:lvl1pPr>
                <a:defRPr kumimoji="1" sz="2400">
                  <a:solidFill>
                    <a:schemeClr val="tx1"/>
                  </a:solidFill>
                  <a:latin typeface="Arial" panose="020B0604020202020204" pitchFamily="34" charset="0"/>
                  <a:cs typeface="Arial" panose="020B0604020202020204" pitchFamily="34" charset="0"/>
                </a:defRPr>
              </a:lvl1pPr>
              <a:lvl2pPr marL="742950" indent="-285750">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pPr>
                <a:spcBef>
                  <a:spcPct val="50000"/>
                </a:spcBef>
              </a:pPr>
              <a:r>
                <a:rPr kumimoji="0" lang="en-US" altLang="zh-CN" sz="2800" dirty="0">
                  <a:latin typeface="Times New Roman" panose="02020603050405020304" pitchFamily="18" charset="0"/>
                </a:rPr>
                <a:t>5.50</a:t>
              </a:r>
            </a:p>
          </p:txBody>
        </p:sp>
        <p:sp>
          <p:nvSpPr>
            <p:cNvPr id="28" name="Text Box 75"/>
            <p:cNvSpPr txBox="1">
              <a:spLocks noChangeArrowheads="1"/>
            </p:cNvSpPr>
            <p:nvPr/>
          </p:nvSpPr>
          <p:spPr bwMode="auto">
            <a:xfrm>
              <a:off x="3744" y="3600"/>
              <a:ext cx="683"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sm" len="lg"/>
                </a14:hiddenLine>
              </a:ext>
            </a:extLst>
          </p:spPr>
          <p:txBody>
            <a:bodyPr wrap="square">
              <a:spAutoFit/>
            </a:bodyPr>
            <a:lstStyle>
              <a:lvl1pPr>
                <a:defRPr kumimoji="1" sz="2400">
                  <a:solidFill>
                    <a:schemeClr val="tx1"/>
                  </a:solidFill>
                  <a:latin typeface="Arial" panose="020B0604020202020204" pitchFamily="34" charset="0"/>
                  <a:cs typeface="Arial" panose="020B0604020202020204" pitchFamily="34" charset="0"/>
                </a:defRPr>
              </a:lvl1pPr>
              <a:lvl2pPr marL="742950" indent="-285750">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pPr>
                <a:spcBef>
                  <a:spcPct val="50000"/>
                </a:spcBef>
              </a:pPr>
              <a:r>
                <a:rPr kumimoji="0" lang="en-US" altLang="zh-CN" sz="2800" dirty="0">
                  <a:latin typeface="Times New Roman" panose="02020603050405020304" pitchFamily="18" charset="0"/>
                </a:rPr>
                <a:t>8.065</a:t>
              </a:r>
            </a:p>
          </p:txBody>
        </p:sp>
        <p:sp>
          <p:nvSpPr>
            <p:cNvPr id="29" name="Text Box 76"/>
            <p:cNvSpPr txBox="1">
              <a:spLocks noChangeArrowheads="1"/>
            </p:cNvSpPr>
            <p:nvPr/>
          </p:nvSpPr>
          <p:spPr bwMode="auto">
            <a:xfrm>
              <a:off x="4368" y="3609"/>
              <a:ext cx="742"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sm" len="lg"/>
                </a14:hiddenLine>
              </a:ext>
            </a:extLst>
          </p:spPr>
          <p:txBody>
            <a:bodyPr wrap="square">
              <a:spAutoFit/>
            </a:bodyPr>
            <a:lstStyle>
              <a:lvl1pPr>
                <a:defRPr kumimoji="1" sz="2400">
                  <a:solidFill>
                    <a:schemeClr val="tx1"/>
                  </a:solidFill>
                  <a:latin typeface="Arial" panose="020B0604020202020204" pitchFamily="34" charset="0"/>
                  <a:cs typeface="Arial" panose="020B0604020202020204" pitchFamily="34" charset="0"/>
                </a:defRPr>
              </a:lvl1pPr>
              <a:lvl2pPr marL="742950" indent="-285750">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pPr>
                <a:spcBef>
                  <a:spcPct val="50000"/>
                </a:spcBef>
              </a:pPr>
              <a:r>
                <a:rPr kumimoji="0" lang="en-US" altLang="zh-CN" sz="2800" dirty="0">
                  <a:latin typeface="Times New Roman" panose="02020603050405020304" pitchFamily="18" charset="0"/>
                </a:rPr>
                <a:t>11.53</a:t>
              </a:r>
            </a:p>
          </p:txBody>
        </p:sp>
        <p:sp>
          <p:nvSpPr>
            <p:cNvPr id="30" name="Text Box 77"/>
            <p:cNvSpPr txBox="1">
              <a:spLocks noChangeArrowheads="1"/>
            </p:cNvSpPr>
            <p:nvPr/>
          </p:nvSpPr>
          <p:spPr bwMode="auto">
            <a:xfrm>
              <a:off x="2544" y="3168"/>
              <a:ext cx="3120"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sm" len="lg"/>
                </a14:hiddenLine>
              </a:ext>
            </a:extLst>
          </p:spPr>
          <p:txBody>
            <a:bodyPr wrap="square">
              <a:spAutoFit/>
            </a:bodyPr>
            <a:lstStyle>
              <a:lvl1pPr>
                <a:defRPr kumimoji="1" sz="2400">
                  <a:solidFill>
                    <a:schemeClr val="tx1"/>
                  </a:solidFill>
                  <a:latin typeface="Arial" panose="020B0604020202020204" pitchFamily="34" charset="0"/>
                  <a:cs typeface="Arial" panose="020B0604020202020204" pitchFamily="34" charset="0"/>
                </a:defRPr>
              </a:lvl1pPr>
              <a:lvl2pPr marL="742950" indent="-285750">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pPr>
                <a:spcBef>
                  <a:spcPct val="50000"/>
                </a:spcBef>
              </a:pPr>
              <a:r>
                <a:rPr kumimoji="0" lang="zh-CN" altLang="en-US" sz="2800" b="1" dirty="0">
                  <a:latin typeface="华文楷体" panose="02010600040101010101" pitchFamily="2" charset="-122"/>
                  <a:ea typeface="华文楷体" panose="02010600040101010101" pitchFamily="2" charset="-122"/>
                </a:rPr>
                <a:t>铯        钠        锌       铱        铂</a:t>
              </a:r>
            </a:p>
          </p:txBody>
        </p:sp>
        <p:sp>
          <p:nvSpPr>
            <p:cNvPr id="31" name="Text Box 78"/>
            <p:cNvSpPr txBox="1">
              <a:spLocks noChangeArrowheads="1"/>
            </p:cNvSpPr>
            <p:nvPr/>
          </p:nvSpPr>
          <p:spPr bwMode="auto">
            <a:xfrm>
              <a:off x="4948" y="3600"/>
              <a:ext cx="742"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sm" len="lg"/>
                </a14:hiddenLine>
              </a:ext>
            </a:extLst>
          </p:spPr>
          <p:txBody>
            <a:bodyPr wrap="square">
              <a:spAutoFit/>
            </a:bodyPr>
            <a:lstStyle>
              <a:lvl1pPr>
                <a:defRPr kumimoji="1" sz="2400">
                  <a:solidFill>
                    <a:schemeClr val="tx1"/>
                  </a:solidFill>
                  <a:latin typeface="Arial" panose="020B0604020202020204" pitchFamily="34" charset="0"/>
                  <a:cs typeface="Arial" panose="020B0604020202020204" pitchFamily="34" charset="0"/>
                </a:defRPr>
              </a:lvl1pPr>
              <a:lvl2pPr marL="742950" indent="-285750">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pPr>
                <a:spcBef>
                  <a:spcPct val="50000"/>
                </a:spcBef>
              </a:pPr>
              <a:r>
                <a:rPr kumimoji="0" lang="en-US" altLang="zh-CN" sz="2800" dirty="0">
                  <a:latin typeface="Times New Roman" panose="02020603050405020304" pitchFamily="18" charset="0"/>
                </a:rPr>
                <a:t>  19.29</a:t>
              </a:r>
            </a:p>
          </p:txBody>
        </p:sp>
      </p:grpSp>
      <p:sp>
        <p:nvSpPr>
          <p:cNvPr id="5" name="Footer Placeholder 4"/>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
        <p:nvSpPr>
          <p:cNvPr id="7" name="矩形 6">
            <a:extLst>
              <a:ext uri="{FF2B5EF4-FFF2-40B4-BE49-F238E27FC236}">
                <a16:creationId xmlns:a16="http://schemas.microsoft.com/office/drawing/2014/main" id="{F348C8BA-77D1-3945-B73E-D6981DCFAB19}"/>
              </a:ext>
            </a:extLst>
          </p:cNvPr>
          <p:cNvSpPr/>
          <p:nvPr/>
        </p:nvSpPr>
        <p:spPr>
          <a:xfrm>
            <a:off x="7126777" y="5894556"/>
            <a:ext cx="1835759" cy="338554"/>
          </a:xfrm>
          <a:prstGeom prst="rect">
            <a:avLst/>
          </a:prstGeom>
        </p:spPr>
        <p:txBody>
          <a:bodyPr wrap="none">
            <a:spAutoFit/>
          </a:bodyPr>
          <a:lstStyle/>
          <a:p>
            <a:r>
              <a:rPr lang="zh-CN" altLang="en-US" sz="1600" dirty="0">
                <a:latin typeface="宋体" panose="02010600030101010101" pitchFamily="2" charset="-122"/>
              </a:rPr>
              <a:t>可见光或红外附近</a:t>
            </a:r>
            <a:endParaRPr lang="zh-CN" altLang="en-US" sz="1600" dirty="0"/>
          </a:p>
        </p:txBody>
      </p:sp>
    </p:spTree>
    <p:extLst>
      <p:ext uri="{BB962C8B-B14F-4D97-AF65-F5344CB8AC3E}">
        <p14:creationId xmlns:p14="http://schemas.microsoft.com/office/powerpoint/2010/main" val="12381462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光电效应实验的规律</a:t>
            </a:r>
          </a:p>
        </p:txBody>
      </p:sp>
      <p:sp>
        <p:nvSpPr>
          <p:cNvPr id="3" name="内容占位符 2"/>
          <p:cNvSpPr>
            <a:spLocks noGrp="1"/>
          </p:cNvSpPr>
          <p:nvPr>
            <p:ph idx="1"/>
          </p:nvPr>
        </p:nvSpPr>
        <p:spPr>
          <a:xfrm>
            <a:off x="457200" y="1219200"/>
            <a:ext cx="4627563" cy="5137882"/>
          </a:xfrm>
        </p:spPr>
        <p:txBody>
          <a:bodyPr>
            <a:normAutofit lnSpcReduction="10000"/>
          </a:bodyPr>
          <a:lstStyle/>
          <a:p>
            <a:pPr>
              <a:lnSpc>
                <a:spcPct val="110000"/>
              </a:lnSpc>
              <a:spcBef>
                <a:spcPts val="0"/>
              </a:spcBef>
              <a:spcAft>
                <a:spcPts val="0"/>
              </a:spcAft>
            </a:pPr>
            <a:r>
              <a:rPr lang="zh-CN" altLang="en-US" sz="3200" dirty="0">
                <a:latin typeface="Times New Roman" panose="02020603050405020304" pitchFamily="18" charset="0"/>
              </a:rPr>
              <a:t>遏止电压</a:t>
            </a:r>
            <a:r>
              <a:rPr lang="en-US" altLang="zh-CN" sz="3200" i="1" dirty="0">
                <a:latin typeface="Times New Roman" panose="02020603050405020304" pitchFamily="18" charset="0"/>
              </a:rPr>
              <a:t>U</a:t>
            </a:r>
            <a:r>
              <a:rPr lang="en-US" altLang="zh-CN" sz="3200" baseline="-25000" dirty="0">
                <a:latin typeface="Times New Roman" panose="02020603050405020304" pitchFamily="18" charset="0"/>
              </a:rPr>
              <a:t>0</a:t>
            </a:r>
          </a:p>
          <a:p>
            <a:pPr lvl="1">
              <a:lnSpc>
                <a:spcPct val="110000"/>
              </a:lnSpc>
              <a:spcBef>
                <a:spcPts val="0"/>
              </a:spcBef>
              <a:spcAft>
                <a:spcPts val="0"/>
              </a:spcAft>
            </a:pPr>
            <a:endParaRPr lang="en-US" altLang="zh-CN" sz="4000" dirty="0">
              <a:latin typeface="Times New Roman" panose="02020603050405020304" pitchFamily="18" charset="0"/>
            </a:endParaRPr>
          </a:p>
          <a:p>
            <a:pPr lvl="1">
              <a:lnSpc>
                <a:spcPct val="110000"/>
              </a:lnSpc>
              <a:spcBef>
                <a:spcPts val="0"/>
              </a:spcBef>
              <a:spcAft>
                <a:spcPts val="0"/>
              </a:spcAft>
            </a:pPr>
            <a:r>
              <a:rPr lang="en-US" altLang="zh-CN" sz="2400" dirty="0">
                <a:solidFill>
                  <a:srgbClr val="0000FF"/>
                </a:solidFill>
                <a:latin typeface="Times New Roman" panose="02020603050405020304" pitchFamily="18" charset="0"/>
              </a:rPr>
              <a:t>Millikan</a:t>
            </a:r>
            <a:r>
              <a:rPr lang="zh-CN" altLang="en-US" sz="2400" dirty="0">
                <a:solidFill>
                  <a:srgbClr val="0000FF"/>
                </a:solidFill>
                <a:latin typeface="Times New Roman" panose="02020603050405020304" pitchFamily="18" charset="0"/>
              </a:rPr>
              <a:t>花了十年测量光电效应，得到了遏止电压</a:t>
            </a:r>
            <a:r>
              <a:rPr lang="en-US" altLang="zh-CN" sz="2400" i="1" dirty="0">
                <a:solidFill>
                  <a:srgbClr val="0000FF"/>
                </a:solidFill>
                <a:latin typeface="Times New Roman" panose="02020603050405020304" pitchFamily="18" charset="0"/>
              </a:rPr>
              <a:t>U</a:t>
            </a:r>
            <a:r>
              <a:rPr lang="en-US" altLang="zh-CN" sz="2400" baseline="-25000" dirty="0">
                <a:solidFill>
                  <a:srgbClr val="0000FF"/>
                </a:solidFill>
                <a:latin typeface="Times New Roman" panose="02020603050405020304" pitchFamily="18" charset="0"/>
              </a:rPr>
              <a:t>0</a:t>
            </a:r>
            <a:r>
              <a:rPr lang="zh-CN" altLang="en-US" sz="2400" dirty="0">
                <a:solidFill>
                  <a:srgbClr val="0000FF"/>
                </a:solidFill>
                <a:latin typeface="Times New Roman" panose="02020603050405020304" pitchFamily="18" charset="0"/>
              </a:rPr>
              <a:t>和光子频率</a:t>
            </a:r>
            <a:r>
              <a:rPr lang="zh-CN" altLang="en-US" sz="2400" dirty="0">
                <a:solidFill>
                  <a:srgbClr val="0000FF"/>
                </a:solidFill>
                <a:latin typeface="Times New Roman" panose="02020603050405020304" pitchFamily="18" charset="0"/>
                <a:sym typeface="Symbol" panose="05050102010706020507" pitchFamily="18" charset="2"/>
              </a:rPr>
              <a:t></a:t>
            </a:r>
            <a:r>
              <a:rPr lang="zh-CN" altLang="en-US" sz="2400" dirty="0">
                <a:solidFill>
                  <a:srgbClr val="0000FF"/>
                </a:solidFill>
                <a:latin typeface="Times New Roman" panose="02020603050405020304" pitchFamily="18" charset="0"/>
              </a:rPr>
              <a:t>的严格线性关系</a:t>
            </a:r>
            <a:endParaRPr lang="zh-CN" altLang="en-US" dirty="0">
              <a:solidFill>
                <a:srgbClr val="0000FF"/>
              </a:solidFill>
              <a:latin typeface="Times New Roman" panose="02020603050405020304" pitchFamily="18" charset="0"/>
            </a:endParaRPr>
          </a:p>
          <a:p>
            <a:pPr>
              <a:lnSpc>
                <a:spcPct val="110000"/>
              </a:lnSpc>
              <a:spcBef>
                <a:spcPts val="0"/>
              </a:spcBef>
              <a:spcAft>
                <a:spcPts val="0"/>
              </a:spcAft>
            </a:pPr>
            <a:r>
              <a:rPr lang="zh-CN" altLang="en-US" sz="3200" dirty="0">
                <a:latin typeface="宋体" panose="02010600030101010101" pitchFamily="2" charset="-122"/>
              </a:rPr>
              <a:t>瞬时性</a:t>
            </a:r>
            <a:endParaRPr lang="en-US" altLang="zh-CN" sz="3200" dirty="0">
              <a:latin typeface="宋体" panose="02010600030101010101" pitchFamily="2" charset="-122"/>
            </a:endParaRPr>
          </a:p>
          <a:p>
            <a:pPr lvl="1">
              <a:lnSpc>
                <a:spcPct val="110000"/>
              </a:lnSpc>
              <a:spcBef>
                <a:spcPts val="0"/>
              </a:spcBef>
              <a:spcAft>
                <a:spcPts val="0"/>
              </a:spcAft>
            </a:pPr>
            <a:r>
              <a:rPr lang="zh-CN" altLang="en-US" sz="2800" dirty="0">
                <a:latin typeface="宋体" panose="02010600030101010101" pitchFamily="2" charset="-122"/>
              </a:rPr>
              <a:t>当光照射到金属表面上时，几乎立即就有光电子逸出</a:t>
            </a:r>
          </a:p>
          <a:p>
            <a:pPr>
              <a:lnSpc>
                <a:spcPct val="110000"/>
              </a:lnSpc>
              <a:spcBef>
                <a:spcPts val="0"/>
              </a:spcBef>
              <a:spcAft>
                <a:spcPts val="0"/>
              </a:spcAft>
            </a:pPr>
            <a:r>
              <a:rPr lang="zh-CN" altLang="en-US" sz="3200" dirty="0">
                <a:latin typeface="宋体" panose="02010600030101010101" pitchFamily="2" charset="-122"/>
              </a:rPr>
              <a:t>电流饱和值</a:t>
            </a:r>
            <a:r>
              <a:rPr lang="en-US" altLang="zh-CN" sz="3200" i="1" dirty="0" err="1">
                <a:latin typeface="Times New Roman" panose="02020603050405020304" pitchFamily="18" charset="0"/>
                <a:cs typeface="Times New Roman" panose="02020603050405020304" pitchFamily="18" charset="0"/>
              </a:rPr>
              <a:t>i</a:t>
            </a:r>
            <a:r>
              <a:rPr lang="en-US" altLang="zh-CN" sz="3200" baseline="-25000" dirty="0" err="1">
                <a:latin typeface="Times New Roman" panose="02020603050405020304" pitchFamily="18" charset="0"/>
                <a:cs typeface="Times New Roman" panose="02020603050405020304" pitchFamily="18" charset="0"/>
              </a:rPr>
              <a:t>m</a:t>
            </a:r>
            <a:endParaRPr lang="en-US" altLang="zh-CN" sz="3200" baseline="-25000" dirty="0">
              <a:latin typeface="Times New Roman" panose="02020603050405020304" pitchFamily="18" charset="0"/>
              <a:cs typeface="Times New Roman" panose="02020603050405020304" pitchFamily="18" charset="0"/>
            </a:endParaRPr>
          </a:p>
          <a:p>
            <a:pPr lvl="1">
              <a:lnSpc>
                <a:spcPct val="110000"/>
              </a:lnSpc>
              <a:spcBef>
                <a:spcPts val="0"/>
              </a:spcBef>
              <a:spcAft>
                <a:spcPts val="0"/>
              </a:spcAft>
            </a:pPr>
            <a:endParaRPr lang="en-US" altLang="zh-CN" sz="3600" dirty="0">
              <a:latin typeface="宋体" panose="02010600030101010101" pitchFamily="2" charset="-122"/>
            </a:endParaRPr>
          </a:p>
          <a:p>
            <a:pPr lvl="1">
              <a:lnSpc>
                <a:spcPct val="110000"/>
              </a:lnSpc>
              <a:spcBef>
                <a:spcPts val="0"/>
              </a:spcBef>
              <a:spcAft>
                <a:spcPts val="0"/>
              </a:spcAft>
            </a:pPr>
            <a:r>
              <a:rPr lang="zh-CN" altLang="en-US" sz="2800" dirty="0">
                <a:latin typeface="宋体" panose="02010600030101010101" pitchFamily="2" charset="-122"/>
              </a:rPr>
              <a:t>遏止电压</a:t>
            </a:r>
            <a:r>
              <a:rPr lang="en-US" altLang="zh-CN" sz="2800" i="1" dirty="0">
                <a:latin typeface="Times New Roman" panose="02020603050405020304" pitchFamily="18" charset="0"/>
                <a:cs typeface="Times New Roman" panose="02020603050405020304" pitchFamily="18" charset="0"/>
              </a:rPr>
              <a:t>U</a:t>
            </a:r>
            <a:r>
              <a:rPr lang="en-US" altLang="zh-CN" sz="2800" baseline="-25000" dirty="0">
                <a:latin typeface="Times New Roman" panose="02020603050405020304" pitchFamily="18" charset="0"/>
                <a:cs typeface="Times New Roman" panose="02020603050405020304" pitchFamily="18" charset="0"/>
              </a:rPr>
              <a:t>0</a:t>
            </a:r>
            <a:r>
              <a:rPr lang="zh-CN" altLang="en-US" sz="2800" dirty="0">
                <a:latin typeface="宋体" panose="02010600030101010101" pitchFamily="2" charset="-122"/>
              </a:rPr>
              <a:t>与光强无关</a:t>
            </a:r>
            <a:endParaRPr lang="zh-CN" altLang="zh-CN" sz="2800" dirty="0">
              <a:latin typeface="宋体" panose="02010600030101010101" pitchFamily="2" charset="-122"/>
            </a:endParaRPr>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pPr>
                <a:defRPr/>
              </a:pPr>
              <a:t>29</a:t>
            </a:fld>
            <a:endParaRPr lang="en-US" altLang="zh-CN" dirty="0"/>
          </a:p>
        </p:txBody>
      </p:sp>
      <p:grpSp>
        <p:nvGrpSpPr>
          <p:cNvPr id="5" name="Group 2"/>
          <p:cNvGrpSpPr>
            <a:grpSpLocks/>
          </p:cNvGrpSpPr>
          <p:nvPr/>
        </p:nvGrpSpPr>
        <p:grpSpPr bwMode="auto">
          <a:xfrm>
            <a:off x="5584031" y="3568505"/>
            <a:ext cx="2825332" cy="2756095"/>
            <a:chOff x="3456" y="2256"/>
            <a:chExt cx="2112" cy="1855"/>
          </a:xfrm>
        </p:grpSpPr>
        <p:sp>
          <p:nvSpPr>
            <p:cNvPr id="6" name="Rectangle 3"/>
            <p:cNvSpPr>
              <a:spLocks noChangeArrowheads="1"/>
            </p:cNvSpPr>
            <p:nvPr/>
          </p:nvSpPr>
          <p:spPr bwMode="auto">
            <a:xfrm>
              <a:off x="3456" y="2256"/>
              <a:ext cx="2112" cy="1824"/>
            </a:xfrm>
            <a:prstGeom prst="rect">
              <a:avLst/>
            </a:prstGeom>
            <a:solidFill>
              <a:schemeClr val="bg1"/>
            </a:solidFill>
            <a:ln w="9525">
              <a:solidFill>
                <a:srgbClr val="006666"/>
              </a:solidFill>
              <a:miter lim="800000"/>
              <a:headEnd/>
              <a:tailEnd type="none" w="sm" len="lg"/>
            </a:ln>
          </p:spPr>
          <p:txBody>
            <a:bodyPr wrap="none" anchor="ctr"/>
            <a:lstStyle>
              <a:lvl1pPr>
                <a:defRPr kumimoji="1" sz="2400">
                  <a:solidFill>
                    <a:schemeClr val="tx1"/>
                  </a:solidFill>
                  <a:latin typeface="Arial" panose="020B0604020202020204" pitchFamily="34" charset="0"/>
                  <a:cs typeface="Arial" panose="020B0604020202020204" pitchFamily="34" charset="0"/>
                </a:defRPr>
              </a:lvl1pPr>
              <a:lvl2pPr marL="742950" indent="-285750">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endParaRPr kumimoji="0" lang="zh-CN" altLang="en-US" sz="1800" dirty="0">
                <a:latin typeface="Times New Roman" panose="02020603050405020304" pitchFamily="18" charset="0"/>
              </a:endParaRPr>
            </a:p>
          </p:txBody>
        </p:sp>
        <p:cxnSp>
          <p:nvCxnSpPr>
            <p:cNvPr id="7" name="AutoShape 4"/>
            <p:cNvCxnSpPr>
              <a:cxnSpLocks noChangeShapeType="1"/>
              <a:stCxn id="6" idx="0"/>
            </p:cNvCxnSpPr>
            <p:nvPr/>
          </p:nvCxnSpPr>
          <p:spPr bwMode="auto">
            <a:xfrm rot="-5400000" flipH="1" flipV="1">
              <a:off x="3939" y="2105"/>
              <a:ext cx="422" cy="724"/>
            </a:xfrm>
            <a:prstGeom prst="curvedConnector4">
              <a:avLst>
                <a:gd name="adj1" fmla="val -34125"/>
                <a:gd name="adj2" fmla="val -165745"/>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cxnSp>
        <p:sp>
          <p:nvSpPr>
            <p:cNvPr id="8" name="Line 5"/>
            <p:cNvSpPr>
              <a:spLocks noChangeShapeType="1"/>
            </p:cNvSpPr>
            <p:nvPr/>
          </p:nvSpPr>
          <p:spPr bwMode="auto">
            <a:xfrm flipV="1">
              <a:off x="3648" y="3768"/>
              <a:ext cx="1824" cy="0"/>
            </a:xfrm>
            <a:prstGeom prst="line">
              <a:avLst/>
            </a:prstGeom>
            <a:noFill/>
            <a:ln w="12700">
              <a:solidFill>
                <a:schemeClr val="tx1"/>
              </a:solidFill>
              <a:round/>
              <a:headEnd/>
              <a:tailEnd type="triangle" w="sm" len="lg"/>
            </a:ln>
            <a:extLst>
              <a:ext uri="{909E8E84-426E-40DD-AFC4-6F175D3DCCD1}">
                <a14:hiddenFill xmlns:a14="http://schemas.microsoft.com/office/drawing/2010/main">
                  <a:noFill/>
                </a14:hiddenFill>
              </a:ext>
            </a:extLst>
          </p:spPr>
          <p:txBody>
            <a:bodyPr wrap="none" anchor="ctr"/>
            <a:lstStyle/>
            <a:p>
              <a:endParaRPr lang="zh-CN" altLang="en-US"/>
            </a:p>
          </p:txBody>
        </p:sp>
        <p:sp>
          <p:nvSpPr>
            <p:cNvPr id="9" name="Line 6"/>
            <p:cNvSpPr>
              <a:spLocks noChangeShapeType="1"/>
            </p:cNvSpPr>
            <p:nvPr/>
          </p:nvSpPr>
          <p:spPr bwMode="auto">
            <a:xfrm flipV="1">
              <a:off x="4092" y="2426"/>
              <a:ext cx="0" cy="1342"/>
            </a:xfrm>
            <a:prstGeom prst="line">
              <a:avLst/>
            </a:prstGeom>
            <a:noFill/>
            <a:ln w="12700">
              <a:solidFill>
                <a:schemeClr val="tx1"/>
              </a:solidFill>
              <a:round/>
              <a:headEnd/>
              <a:tailEnd type="triangle" w="sm" len="lg"/>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0" name="Line 7"/>
            <p:cNvSpPr>
              <a:spLocks noChangeShapeType="1"/>
            </p:cNvSpPr>
            <p:nvPr/>
          </p:nvSpPr>
          <p:spPr bwMode="auto">
            <a:xfrm>
              <a:off x="4092" y="3043"/>
              <a:ext cx="1149" cy="0"/>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1" name="Line 8"/>
            <p:cNvSpPr>
              <a:spLocks noChangeShapeType="1"/>
            </p:cNvSpPr>
            <p:nvPr/>
          </p:nvSpPr>
          <p:spPr bwMode="auto">
            <a:xfrm>
              <a:off x="4092" y="2753"/>
              <a:ext cx="1149" cy="0"/>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graphicFrame>
          <p:nvGraphicFramePr>
            <p:cNvPr id="12" name="Object 13"/>
            <p:cNvGraphicFramePr>
              <a:graphicFrameLocks noChangeAspect="1"/>
            </p:cNvGraphicFramePr>
            <p:nvPr/>
          </p:nvGraphicFramePr>
          <p:xfrm>
            <a:off x="4768" y="2736"/>
            <a:ext cx="183" cy="309"/>
          </p:xfrm>
          <a:graphic>
            <a:graphicData uri="http://schemas.openxmlformats.org/presentationml/2006/ole">
              <mc:AlternateContent xmlns:mc="http://schemas.openxmlformats.org/markup-compatibility/2006">
                <mc:Choice xmlns:v="urn:schemas-microsoft-com:vml" Requires="v">
                  <p:oleObj name="公式" r:id="rId2" imgW="203024" imgH="317225" progId="Equation.3">
                    <p:embed/>
                  </p:oleObj>
                </mc:Choice>
                <mc:Fallback>
                  <p:oleObj name="公式" r:id="rId2" imgW="203024" imgH="317225" progId="Equation.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8" y="2736"/>
                          <a:ext cx="183" cy="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14"/>
            <p:cNvGraphicFramePr>
              <a:graphicFrameLocks noChangeAspect="1"/>
            </p:cNvGraphicFramePr>
            <p:nvPr/>
          </p:nvGraphicFramePr>
          <p:xfrm>
            <a:off x="4797" y="2448"/>
            <a:ext cx="194" cy="307"/>
          </p:xfrm>
          <a:graphic>
            <a:graphicData uri="http://schemas.openxmlformats.org/presentationml/2006/ole">
              <mc:AlternateContent xmlns:mc="http://schemas.openxmlformats.org/markup-compatibility/2006">
                <mc:Choice xmlns:v="urn:schemas-microsoft-com:vml" Requires="v">
                  <p:oleObj name="公式" r:id="rId4" imgW="215619" imgH="317087" progId="Equation.3">
                    <p:embed/>
                  </p:oleObj>
                </mc:Choice>
                <mc:Fallback>
                  <p:oleObj name="公式" r:id="rId4" imgW="215619" imgH="317087"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97" y="2448"/>
                          <a:ext cx="194"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Object 15"/>
            <p:cNvGraphicFramePr>
              <a:graphicFrameLocks noChangeAspect="1"/>
            </p:cNvGraphicFramePr>
            <p:nvPr/>
          </p:nvGraphicFramePr>
          <p:xfrm>
            <a:off x="4119" y="2280"/>
            <a:ext cx="201" cy="408"/>
          </p:xfrm>
          <a:graphic>
            <a:graphicData uri="http://schemas.openxmlformats.org/presentationml/2006/ole">
              <mc:AlternateContent xmlns:mc="http://schemas.openxmlformats.org/markup-compatibility/2006">
                <mc:Choice xmlns:v="urn:schemas-microsoft-com:vml" Requires="v">
                  <p:oleObj name="Equation" r:id="rId6" imgW="88707" imgH="164742" progId="Equation.3">
                    <p:embed/>
                  </p:oleObj>
                </mc:Choice>
                <mc:Fallback>
                  <p:oleObj name="Equation" r:id="rId6" imgW="88707" imgH="164742"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19" y="2280"/>
                          <a:ext cx="201" cy="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Object 16"/>
            <p:cNvGraphicFramePr>
              <a:graphicFrameLocks noChangeAspect="1"/>
            </p:cNvGraphicFramePr>
            <p:nvPr/>
          </p:nvGraphicFramePr>
          <p:xfrm>
            <a:off x="3666" y="2806"/>
            <a:ext cx="399" cy="491"/>
          </p:xfrm>
          <a:graphic>
            <a:graphicData uri="http://schemas.openxmlformats.org/presentationml/2006/ole">
              <mc:AlternateContent xmlns:mc="http://schemas.openxmlformats.org/markup-compatibility/2006">
                <mc:Choice xmlns:v="urn:schemas-microsoft-com:vml" Requires="v">
                  <p:oleObj name="Equation" r:id="rId8" imgW="190335" imgH="215713" progId="Equation.3">
                    <p:embed/>
                  </p:oleObj>
                </mc:Choice>
                <mc:Fallback>
                  <p:oleObj name="Equation" r:id="rId8" imgW="190335" imgH="215713"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66" y="2806"/>
                          <a:ext cx="399" cy="491"/>
                        </a:xfrm>
                        <a:prstGeom prst="rect">
                          <a:avLst/>
                        </a:prstGeom>
                        <a:noFill/>
                        <a:ln>
                          <a:noFill/>
                        </a:ln>
                      </p:spPr>
                    </p:pic>
                  </p:oleObj>
                </mc:Fallback>
              </mc:AlternateContent>
            </a:graphicData>
          </a:graphic>
        </p:graphicFrame>
        <p:graphicFrame>
          <p:nvGraphicFramePr>
            <p:cNvPr id="16" name="Object 17"/>
            <p:cNvGraphicFramePr>
              <a:graphicFrameLocks noChangeAspect="1"/>
            </p:cNvGraphicFramePr>
            <p:nvPr/>
          </p:nvGraphicFramePr>
          <p:xfrm>
            <a:off x="3662" y="2400"/>
            <a:ext cx="418" cy="480"/>
          </p:xfrm>
          <a:graphic>
            <a:graphicData uri="http://schemas.openxmlformats.org/presentationml/2006/ole">
              <mc:AlternateContent xmlns:mc="http://schemas.openxmlformats.org/markup-compatibility/2006">
                <mc:Choice xmlns:v="urn:schemas-microsoft-com:vml" Requires="v">
                  <p:oleObj name="Equation" r:id="rId10" imgW="203024" imgH="215713" progId="Equation.3">
                    <p:embed/>
                  </p:oleObj>
                </mc:Choice>
                <mc:Fallback>
                  <p:oleObj name="Equation" r:id="rId10" imgW="203024" imgH="215713"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62" y="2400"/>
                          <a:ext cx="418"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 name="Object 18"/>
            <p:cNvGraphicFramePr>
              <a:graphicFrameLocks noChangeAspect="1"/>
            </p:cNvGraphicFramePr>
            <p:nvPr/>
          </p:nvGraphicFramePr>
          <p:xfrm>
            <a:off x="3984" y="3792"/>
            <a:ext cx="270" cy="319"/>
          </p:xfrm>
          <a:graphic>
            <a:graphicData uri="http://schemas.openxmlformats.org/presentationml/2006/ole">
              <mc:AlternateContent xmlns:mc="http://schemas.openxmlformats.org/markup-compatibility/2006">
                <mc:Choice xmlns:v="urn:schemas-microsoft-com:vml" Requires="v">
                  <p:oleObj name="Equation" r:id="rId12" imgW="126835" imgH="139518" progId="Equation.3">
                    <p:embed/>
                  </p:oleObj>
                </mc:Choice>
                <mc:Fallback>
                  <p:oleObj name="Equation" r:id="rId12" imgW="126835" imgH="139518"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984" y="3792"/>
                          <a:ext cx="270" cy="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 name="Object 19"/>
            <p:cNvGraphicFramePr>
              <a:graphicFrameLocks noChangeAspect="1"/>
            </p:cNvGraphicFramePr>
            <p:nvPr/>
          </p:nvGraphicFramePr>
          <p:xfrm>
            <a:off x="3504" y="3768"/>
            <a:ext cx="336" cy="312"/>
          </p:xfrm>
          <a:graphic>
            <a:graphicData uri="http://schemas.openxmlformats.org/presentationml/2006/ole">
              <mc:AlternateContent xmlns:mc="http://schemas.openxmlformats.org/markup-compatibility/2006">
                <mc:Choice xmlns:v="urn:schemas-microsoft-com:vml" Requires="v">
                  <p:oleObj name="公式" r:id="rId14" imgW="469696" imgH="330057" progId="Equation.3">
                    <p:embed/>
                  </p:oleObj>
                </mc:Choice>
                <mc:Fallback>
                  <p:oleObj name="公式" r:id="rId14" imgW="469696" imgH="330057"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504" y="3768"/>
                          <a:ext cx="336"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9" name="Object 20"/>
            <p:cNvGraphicFramePr>
              <a:graphicFrameLocks noChangeAspect="1"/>
            </p:cNvGraphicFramePr>
            <p:nvPr/>
          </p:nvGraphicFramePr>
          <p:xfrm>
            <a:off x="5249" y="3792"/>
            <a:ext cx="223" cy="240"/>
          </p:xfrm>
          <a:graphic>
            <a:graphicData uri="http://schemas.openxmlformats.org/presentationml/2006/ole">
              <mc:AlternateContent xmlns:mc="http://schemas.openxmlformats.org/markup-compatibility/2006">
                <mc:Choice xmlns:v="urn:schemas-microsoft-com:vml" Requires="v">
                  <p:oleObj name="公式" r:id="rId16" imgW="241195" imgH="241195" progId="Equation.3">
                    <p:embed/>
                  </p:oleObj>
                </mc:Choice>
                <mc:Fallback>
                  <p:oleObj name="公式" r:id="rId16" imgW="241195" imgH="241195" progId="Equation.3">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249" y="3792"/>
                          <a:ext cx="223"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 name="Freeform 17"/>
            <p:cNvSpPr>
              <a:spLocks/>
            </p:cNvSpPr>
            <p:nvPr/>
          </p:nvSpPr>
          <p:spPr bwMode="auto">
            <a:xfrm>
              <a:off x="3755" y="3032"/>
              <a:ext cx="1489" cy="729"/>
            </a:xfrm>
            <a:custGeom>
              <a:avLst/>
              <a:gdLst>
                <a:gd name="T0" fmla="*/ 0 w 1489"/>
                <a:gd name="T1" fmla="*/ 729 h 729"/>
                <a:gd name="T2" fmla="*/ 193 w 1489"/>
                <a:gd name="T3" fmla="*/ 688 h 729"/>
                <a:gd name="T4" fmla="*/ 361 w 1489"/>
                <a:gd name="T5" fmla="*/ 592 h 729"/>
                <a:gd name="T6" fmla="*/ 523 w 1489"/>
                <a:gd name="T7" fmla="*/ 406 h 729"/>
                <a:gd name="T8" fmla="*/ 704 w 1489"/>
                <a:gd name="T9" fmla="*/ 136 h 729"/>
                <a:gd name="T10" fmla="*/ 813 w 1489"/>
                <a:gd name="T11" fmla="*/ 27 h 729"/>
                <a:gd name="T12" fmla="*/ 1045 w 1489"/>
                <a:gd name="T13" fmla="*/ 4 h 729"/>
                <a:gd name="T14" fmla="*/ 1489 w 1489"/>
                <a:gd name="T15" fmla="*/ 4 h 729"/>
                <a:gd name="T16" fmla="*/ 0 60000 65536"/>
                <a:gd name="T17" fmla="*/ 0 60000 65536"/>
                <a:gd name="T18" fmla="*/ 0 60000 65536"/>
                <a:gd name="T19" fmla="*/ 0 60000 65536"/>
                <a:gd name="T20" fmla="*/ 0 60000 65536"/>
                <a:gd name="T21" fmla="*/ 0 60000 65536"/>
                <a:gd name="T22" fmla="*/ 0 60000 65536"/>
                <a:gd name="T23" fmla="*/ 0 60000 65536"/>
                <a:gd name="T24" fmla="*/ 0 w 1489"/>
                <a:gd name="T25" fmla="*/ 0 h 729"/>
                <a:gd name="T26" fmla="*/ 1489 w 1489"/>
                <a:gd name="T27" fmla="*/ 729 h 72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89" h="729">
                  <a:moveTo>
                    <a:pt x="0" y="729"/>
                  </a:moveTo>
                  <a:cubicBezTo>
                    <a:pt x="32" y="722"/>
                    <a:pt x="133" y="711"/>
                    <a:pt x="193" y="688"/>
                  </a:cubicBezTo>
                  <a:cubicBezTo>
                    <a:pt x="253" y="665"/>
                    <a:pt x="306" y="639"/>
                    <a:pt x="361" y="592"/>
                  </a:cubicBezTo>
                  <a:cubicBezTo>
                    <a:pt x="416" y="545"/>
                    <a:pt x="466" y="482"/>
                    <a:pt x="523" y="406"/>
                  </a:cubicBezTo>
                  <a:cubicBezTo>
                    <a:pt x="580" y="330"/>
                    <a:pt x="656" y="199"/>
                    <a:pt x="704" y="136"/>
                  </a:cubicBezTo>
                  <a:cubicBezTo>
                    <a:pt x="752" y="73"/>
                    <a:pt x="756" y="49"/>
                    <a:pt x="813" y="27"/>
                  </a:cubicBezTo>
                  <a:cubicBezTo>
                    <a:pt x="870" y="5"/>
                    <a:pt x="932" y="8"/>
                    <a:pt x="1045" y="4"/>
                  </a:cubicBezTo>
                  <a:cubicBezTo>
                    <a:pt x="1158" y="0"/>
                    <a:pt x="1397" y="4"/>
                    <a:pt x="1489" y="4"/>
                  </a:cubicBezTo>
                </a:path>
              </a:pathLst>
            </a:cu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CN" altLang="en-US"/>
            </a:p>
          </p:txBody>
        </p:sp>
        <p:sp>
          <p:nvSpPr>
            <p:cNvPr id="21" name="Freeform 18"/>
            <p:cNvSpPr>
              <a:spLocks/>
            </p:cNvSpPr>
            <p:nvPr/>
          </p:nvSpPr>
          <p:spPr bwMode="auto">
            <a:xfrm>
              <a:off x="3755" y="2738"/>
              <a:ext cx="1501" cy="1030"/>
            </a:xfrm>
            <a:custGeom>
              <a:avLst/>
              <a:gdLst>
                <a:gd name="T0" fmla="*/ 0 w 1501"/>
                <a:gd name="T1" fmla="*/ 1030 h 1030"/>
                <a:gd name="T2" fmla="*/ 271 w 1501"/>
                <a:gd name="T3" fmla="*/ 874 h 1030"/>
                <a:gd name="T4" fmla="*/ 445 w 1501"/>
                <a:gd name="T5" fmla="*/ 586 h 1030"/>
                <a:gd name="T6" fmla="*/ 555 w 1501"/>
                <a:gd name="T7" fmla="*/ 271 h 1030"/>
                <a:gd name="T8" fmla="*/ 684 w 1501"/>
                <a:gd name="T9" fmla="*/ 72 h 1030"/>
                <a:gd name="T10" fmla="*/ 937 w 1501"/>
                <a:gd name="T11" fmla="*/ 10 h 1030"/>
                <a:gd name="T12" fmla="*/ 1501 w 1501"/>
                <a:gd name="T13" fmla="*/ 10 h 1030"/>
                <a:gd name="T14" fmla="*/ 0 60000 65536"/>
                <a:gd name="T15" fmla="*/ 0 60000 65536"/>
                <a:gd name="T16" fmla="*/ 0 60000 65536"/>
                <a:gd name="T17" fmla="*/ 0 60000 65536"/>
                <a:gd name="T18" fmla="*/ 0 60000 65536"/>
                <a:gd name="T19" fmla="*/ 0 60000 65536"/>
                <a:gd name="T20" fmla="*/ 0 60000 65536"/>
                <a:gd name="T21" fmla="*/ 0 w 1501"/>
                <a:gd name="T22" fmla="*/ 0 h 1030"/>
                <a:gd name="T23" fmla="*/ 1501 w 1501"/>
                <a:gd name="T24" fmla="*/ 1030 h 10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01" h="1030">
                  <a:moveTo>
                    <a:pt x="0" y="1030"/>
                  </a:moveTo>
                  <a:cubicBezTo>
                    <a:pt x="45" y="1004"/>
                    <a:pt x="197" y="948"/>
                    <a:pt x="271" y="874"/>
                  </a:cubicBezTo>
                  <a:cubicBezTo>
                    <a:pt x="345" y="800"/>
                    <a:pt x="398" y="686"/>
                    <a:pt x="445" y="586"/>
                  </a:cubicBezTo>
                  <a:cubicBezTo>
                    <a:pt x="492" y="486"/>
                    <a:pt x="515" y="357"/>
                    <a:pt x="555" y="271"/>
                  </a:cubicBezTo>
                  <a:cubicBezTo>
                    <a:pt x="595" y="185"/>
                    <a:pt x="620" y="115"/>
                    <a:pt x="684" y="72"/>
                  </a:cubicBezTo>
                  <a:cubicBezTo>
                    <a:pt x="748" y="29"/>
                    <a:pt x="801" y="20"/>
                    <a:pt x="937" y="10"/>
                  </a:cubicBezTo>
                  <a:cubicBezTo>
                    <a:pt x="1073" y="0"/>
                    <a:pt x="1384" y="10"/>
                    <a:pt x="1501" y="10"/>
                  </a:cubicBezTo>
                </a:path>
              </a:pathLst>
            </a:custGeom>
            <a:noFill/>
            <a:ln w="28575">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CN" altLang="en-US"/>
            </a:p>
          </p:txBody>
        </p:sp>
        <p:graphicFrame>
          <p:nvGraphicFramePr>
            <p:cNvPr id="22" name="Object 21"/>
            <p:cNvGraphicFramePr>
              <a:graphicFrameLocks noChangeAspect="1"/>
            </p:cNvGraphicFramePr>
            <p:nvPr/>
          </p:nvGraphicFramePr>
          <p:xfrm>
            <a:off x="4560" y="3306"/>
            <a:ext cx="720" cy="344"/>
          </p:xfrm>
          <a:graphic>
            <a:graphicData uri="http://schemas.openxmlformats.org/presentationml/2006/ole">
              <mc:AlternateContent xmlns:mc="http://schemas.openxmlformats.org/markup-compatibility/2006">
                <mc:Choice xmlns:v="urn:schemas-microsoft-com:vml" Requires="v">
                  <p:oleObj name="公式" r:id="rId18" imgW="660113" imgH="317362" progId="Equation.3">
                    <p:embed/>
                  </p:oleObj>
                </mc:Choice>
                <mc:Fallback>
                  <p:oleObj name="公式" r:id="rId18" imgW="660113" imgH="317362" progId="Equation.3">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560" y="3306"/>
                          <a:ext cx="720" cy="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pSp>
        <p:nvGrpSpPr>
          <p:cNvPr id="23" name="Group 33"/>
          <p:cNvGrpSpPr>
            <a:grpSpLocks/>
          </p:cNvGrpSpPr>
          <p:nvPr/>
        </p:nvGrpSpPr>
        <p:grpSpPr bwMode="auto">
          <a:xfrm>
            <a:off x="5562600" y="1225497"/>
            <a:ext cx="2846763" cy="2279703"/>
            <a:chOff x="3456" y="432"/>
            <a:chExt cx="2112" cy="1728"/>
          </a:xfrm>
        </p:grpSpPr>
        <p:sp>
          <p:nvSpPr>
            <p:cNvPr id="24" name="Rectangle 34"/>
            <p:cNvSpPr>
              <a:spLocks noChangeArrowheads="1"/>
            </p:cNvSpPr>
            <p:nvPr/>
          </p:nvSpPr>
          <p:spPr bwMode="auto">
            <a:xfrm>
              <a:off x="3456" y="432"/>
              <a:ext cx="2112" cy="1728"/>
            </a:xfrm>
            <a:prstGeom prst="rect">
              <a:avLst/>
            </a:prstGeom>
            <a:solidFill>
              <a:schemeClr val="bg1"/>
            </a:solidFill>
            <a:ln w="9525">
              <a:solidFill>
                <a:srgbClr val="006666"/>
              </a:solidFill>
              <a:miter lim="800000"/>
              <a:headEnd/>
              <a:tailEnd type="none" w="sm" len="lg"/>
            </a:ln>
          </p:spPr>
          <p:txBody>
            <a:bodyPr wrap="none" anchor="ctr"/>
            <a:lstStyle>
              <a:lvl1pPr>
                <a:defRPr kumimoji="1" sz="2400">
                  <a:solidFill>
                    <a:schemeClr val="tx1"/>
                  </a:solidFill>
                  <a:latin typeface="Arial" panose="020B0604020202020204" pitchFamily="34" charset="0"/>
                  <a:cs typeface="Arial" panose="020B0604020202020204" pitchFamily="34" charset="0"/>
                </a:defRPr>
              </a:lvl1pPr>
              <a:lvl2pPr marL="742950" indent="-285750">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endParaRPr kumimoji="0" lang="zh-CN" altLang="en-US" sz="1800" dirty="0">
                <a:latin typeface="Times New Roman" panose="02020603050405020304" pitchFamily="18" charset="0"/>
              </a:endParaRPr>
            </a:p>
          </p:txBody>
        </p:sp>
        <p:sp>
          <p:nvSpPr>
            <p:cNvPr id="25" name="Line 35"/>
            <p:cNvSpPr>
              <a:spLocks noChangeShapeType="1"/>
            </p:cNvSpPr>
            <p:nvPr/>
          </p:nvSpPr>
          <p:spPr bwMode="auto">
            <a:xfrm flipV="1">
              <a:off x="3916" y="760"/>
              <a:ext cx="624" cy="1104"/>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26" name="Line 36"/>
            <p:cNvSpPr>
              <a:spLocks noChangeShapeType="1"/>
            </p:cNvSpPr>
            <p:nvPr/>
          </p:nvSpPr>
          <p:spPr bwMode="auto">
            <a:xfrm flipV="1">
              <a:off x="4300" y="760"/>
              <a:ext cx="624" cy="1104"/>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27" name="Line 37"/>
            <p:cNvSpPr>
              <a:spLocks noChangeShapeType="1"/>
            </p:cNvSpPr>
            <p:nvPr/>
          </p:nvSpPr>
          <p:spPr bwMode="auto">
            <a:xfrm flipV="1">
              <a:off x="4636" y="760"/>
              <a:ext cx="624" cy="1104"/>
            </a:xfrm>
            <a:prstGeom prst="line">
              <a:avLst/>
            </a:prstGeom>
            <a:noFill/>
            <a:ln w="38100">
              <a:solidFill>
                <a:srgbClr val="CC0066"/>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graphicFrame>
          <p:nvGraphicFramePr>
            <p:cNvPr id="28" name="Object 4"/>
            <p:cNvGraphicFramePr>
              <a:graphicFrameLocks noChangeAspect="1"/>
            </p:cNvGraphicFramePr>
            <p:nvPr/>
          </p:nvGraphicFramePr>
          <p:xfrm>
            <a:off x="3744" y="472"/>
            <a:ext cx="303" cy="344"/>
          </p:xfrm>
          <a:graphic>
            <a:graphicData uri="http://schemas.openxmlformats.org/presentationml/2006/ole">
              <mc:AlternateContent xmlns:mc="http://schemas.openxmlformats.org/markup-compatibility/2006">
                <mc:Choice xmlns:v="urn:schemas-microsoft-com:vml" Requires="v">
                  <p:oleObj name="公式" r:id="rId20" imgW="291973" imgH="330057" progId="Equation.3">
                    <p:embed/>
                  </p:oleObj>
                </mc:Choice>
                <mc:Fallback>
                  <p:oleObj name="公式" r:id="rId20" imgW="291973" imgH="330057" progId="Equation.3">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744" y="472"/>
                          <a:ext cx="303" cy="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9" name="Object 5"/>
            <p:cNvGraphicFramePr>
              <a:graphicFrameLocks noChangeAspect="1"/>
            </p:cNvGraphicFramePr>
            <p:nvPr/>
          </p:nvGraphicFramePr>
          <p:xfrm>
            <a:off x="3820" y="1816"/>
            <a:ext cx="250" cy="344"/>
          </p:xfrm>
          <a:graphic>
            <a:graphicData uri="http://schemas.openxmlformats.org/presentationml/2006/ole">
              <mc:AlternateContent xmlns:mc="http://schemas.openxmlformats.org/markup-compatibility/2006">
                <mc:Choice xmlns:v="urn:schemas-microsoft-com:vml" Requires="v">
                  <p:oleObj name="公式" r:id="rId22" imgW="241195" imgH="330057" progId="Equation.3">
                    <p:embed/>
                  </p:oleObj>
                </mc:Choice>
                <mc:Fallback>
                  <p:oleObj name="公式" r:id="rId22" imgW="241195" imgH="330057" progId="Equation.3">
                    <p:embed/>
                    <p:pic>
                      <p:nvPicPr>
                        <p:cNvPr id="0" name=""/>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820" y="1816"/>
                          <a:ext cx="250" cy="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0" name="Object 6"/>
            <p:cNvGraphicFramePr>
              <a:graphicFrameLocks noChangeAspect="1"/>
            </p:cNvGraphicFramePr>
            <p:nvPr/>
          </p:nvGraphicFramePr>
          <p:xfrm>
            <a:off x="5245" y="1888"/>
            <a:ext cx="183" cy="199"/>
          </p:xfrm>
          <a:graphic>
            <a:graphicData uri="http://schemas.openxmlformats.org/presentationml/2006/ole">
              <mc:AlternateContent xmlns:mc="http://schemas.openxmlformats.org/markup-compatibility/2006">
                <mc:Choice xmlns:v="urn:schemas-microsoft-com:vml" Requires="v">
                  <p:oleObj name="公式" r:id="rId24" imgW="177646" imgH="190335" progId="Equation.3">
                    <p:embed/>
                  </p:oleObj>
                </mc:Choice>
                <mc:Fallback>
                  <p:oleObj name="公式" r:id="rId24" imgW="177646" imgH="190335" progId="Equation.3">
                    <p:embed/>
                    <p:pic>
                      <p:nvPicPr>
                        <p:cNvPr id="0" name=""/>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245" y="1888"/>
                          <a:ext cx="183" cy="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1" name="Object 7"/>
            <p:cNvGraphicFramePr>
              <a:graphicFrameLocks noChangeAspect="1"/>
            </p:cNvGraphicFramePr>
            <p:nvPr/>
          </p:nvGraphicFramePr>
          <p:xfrm>
            <a:off x="4368" y="480"/>
            <a:ext cx="315" cy="247"/>
          </p:xfrm>
          <a:graphic>
            <a:graphicData uri="http://schemas.openxmlformats.org/presentationml/2006/ole">
              <mc:AlternateContent xmlns:mc="http://schemas.openxmlformats.org/markup-compatibility/2006">
                <mc:Choice xmlns:v="urn:schemas-microsoft-com:vml" Requires="v">
                  <p:oleObj name="Equation" r:id="rId26" imgW="355446" imgH="279279" progId="Equation.3">
                    <p:embed/>
                  </p:oleObj>
                </mc:Choice>
                <mc:Fallback>
                  <p:oleObj name="Equation" r:id="rId26" imgW="355446" imgH="279279" progId="Equation.3">
                    <p:embed/>
                    <p:pic>
                      <p:nvPicPr>
                        <p:cNvPr id="0" name=""/>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368" y="480"/>
                          <a:ext cx="315" cy="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2" name="Object 8"/>
            <p:cNvGraphicFramePr>
              <a:graphicFrameLocks noChangeAspect="1"/>
            </p:cNvGraphicFramePr>
            <p:nvPr/>
          </p:nvGraphicFramePr>
          <p:xfrm>
            <a:off x="4863" y="505"/>
            <a:ext cx="214" cy="215"/>
          </p:xfrm>
          <a:graphic>
            <a:graphicData uri="http://schemas.openxmlformats.org/presentationml/2006/ole">
              <mc:AlternateContent xmlns:mc="http://schemas.openxmlformats.org/markup-compatibility/2006">
                <mc:Choice xmlns:v="urn:schemas-microsoft-com:vml" Requires="v">
                  <p:oleObj name="Equation" r:id="rId28" imgW="266353" imgH="266353" progId="Equation.3">
                    <p:embed/>
                  </p:oleObj>
                </mc:Choice>
                <mc:Fallback>
                  <p:oleObj name="Equation" r:id="rId28" imgW="266353" imgH="266353" progId="Equation.3">
                    <p:embed/>
                    <p:pic>
                      <p:nvPicPr>
                        <p:cNvPr id="0" name=""/>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4863" y="505"/>
                          <a:ext cx="214"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3" name="Object 9"/>
            <p:cNvGraphicFramePr>
              <a:graphicFrameLocks noChangeAspect="1"/>
            </p:cNvGraphicFramePr>
            <p:nvPr/>
          </p:nvGraphicFramePr>
          <p:xfrm>
            <a:off x="5179" y="501"/>
            <a:ext cx="341" cy="233"/>
          </p:xfrm>
          <a:graphic>
            <a:graphicData uri="http://schemas.openxmlformats.org/presentationml/2006/ole">
              <mc:AlternateContent xmlns:mc="http://schemas.openxmlformats.org/markup-compatibility/2006">
                <mc:Choice xmlns:v="urn:schemas-microsoft-com:vml" Requires="v">
                  <p:oleObj name="Equation" r:id="rId30" imgW="406224" imgH="279279" progId="Equation.3">
                    <p:embed/>
                  </p:oleObj>
                </mc:Choice>
                <mc:Fallback>
                  <p:oleObj name="Equation" r:id="rId30" imgW="406224" imgH="279279" progId="Equation.3">
                    <p:embed/>
                    <p:pic>
                      <p:nvPicPr>
                        <p:cNvPr id="0" name=""/>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5179" y="501"/>
                          <a:ext cx="341"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4" name="Line 44"/>
            <p:cNvSpPr>
              <a:spLocks noChangeShapeType="1"/>
            </p:cNvSpPr>
            <p:nvPr/>
          </p:nvSpPr>
          <p:spPr bwMode="auto">
            <a:xfrm flipV="1">
              <a:off x="3676" y="1872"/>
              <a:ext cx="1728" cy="0"/>
            </a:xfrm>
            <a:prstGeom prst="line">
              <a:avLst/>
            </a:prstGeom>
            <a:noFill/>
            <a:ln w="12700">
              <a:solidFill>
                <a:schemeClr val="tx1"/>
              </a:solidFill>
              <a:round/>
              <a:headEnd/>
              <a:tailEnd type="triangle" w="sm" len="lg"/>
            </a:ln>
            <a:extLst>
              <a:ext uri="{909E8E84-426E-40DD-AFC4-6F175D3DCCD1}">
                <a14:hiddenFill xmlns:a14="http://schemas.microsoft.com/office/drawing/2010/main">
                  <a:noFill/>
                </a14:hiddenFill>
              </a:ext>
            </a:extLst>
          </p:spPr>
          <p:txBody>
            <a:bodyPr wrap="none" anchor="ctr"/>
            <a:lstStyle/>
            <a:p>
              <a:endParaRPr lang="zh-CN" altLang="en-US"/>
            </a:p>
          </p:txBody>
        </p:sp>
        <p:sp>
          <p:nvSpPr>
            <p:cNvPr id="35" name="Line 45"/>
            <p:cNvSpPr>
              <a:spLocks noChangeShapeType="1"/>
            </p:cNvSpPr>
            <p:nvPr/>
          </p:nvSpPr>
          <p:spPr bwMode="auto">
            <a:xfrm flipV="1">
              <a:off x="3696" y="624"/>
              <a:ext cx="0" cy="1248"/>
            </a:xfrm>
            <a:prstGeom prst="line">
              <a:avLst/>
            </a:prstGeom>
            <a:noFill/>
            <a:ln w="12700">
              <a:solidFill>
                <a:schemeClr val="tx1"/>
              </a:solidFill>
              <a:round/>
              <a:headEnd/>
              <a:tailEnd type="triangle" w="sm" len="lg"/>
            </a:ln>
            <a:extLst>
              <a:ext uri="{909E8E84-426E-40DD-AFC4-6F175D3DCCD1}">
                <a14:hiddenFill xmlns:a14="http://schemas.microsoft.com/office/drawing/2010/main">
                  <a:noFill/>
                </a14:hiddenFill>
              </a:ext>
            </a:extLst>
          </p:spPr>
          <p:txBody>
            <a:bodyPr wrap="none"/>
            <a:lstStyle/>
            <a:p>
              <a:endParaRPr lang="zh-CN" altLang="en-US"/>
            </a:p>
          </p:txBody>
        </p:sp>
      </p:grpSp>
      <p:graphicFrame>
        <p:nvGraphicFramePr>
          <p:cNvPr id="36" name="Object 2"/>
          <p:cNvGraphicFramePr>
            <a:graphicFrameLocks noChangeAspect="1"/>
          </p:cNvGraphicFramePr>
          <p:nvPr>
            <p:extLst>
              <p:ext uri="{D42A27DB-BD31-4B8C-83A1-F6EECF244321}">
                <p14:modId xmlns:p14="http://schemas.microsoft.com/office/powerpoint/2010/main" val="91055523"/>
              </p:ext>
            </p:extLst>
          </p:nvPr>
        </p:nvGraphicFramePr>
        <p:xfrm>
          <a:off x="2301900" y="1828800"/>
          <a:ext cx="1670917" cy="501394"/>
        </p:xfrm>
        <a:graphic>
          <a:graphicData uri="http://schemas.openxmlformats.org/presentationml/2006/ole">
            <mc:AlternateContent xmlns:mc="http://schemas.openxmlformats.org/markup-compatibility/2006">
              <mc:Choice xmlns:v="urn:schemas-microsoft-com:vml" Requires="v">
                <p:oleObj name="Equation" r:id="rId32" imgW="761669" imgH="228501" progId="Equation.3">
                  <p:embed/>
                </p:oleObj>
              </mc:Choice>
              <mc:Fallback>
                <p:oleObj name="Equation" r:id="rId32" imgW="761669" imgH="228501" progId="Equation.3">
                  <p:embed/>
                  <p:pic>
                    <p:nvPicPr>
                      <p:cNvPr id="0" name=""/>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2301900" y="1828800"/>
                        <a:ext cx="1670917" cy="501394"/>
                      </a:xfrm>
                      <a:prstGeom prst="rect">
                        <a:avLst/>
                      </a:prstGeom>
                      <a:noFill/>
                      <a:ln>
                        <a:noFill/>
                      </a:ln>
                    </p:spPr>
                  </p:pic>
                </p:oleObj>
              </mc:Fallback>
            </mc:AlternateContent>
          </a:graphicData>
        </a:graphic>
      </p:graphicFrame>
      <p:grpSp>
        <p:nvGrpSpPr>
          <p:cNvPr id="37" name="Group 30"/>
          <p:cNvGrpSpPr>
            <a:grpSpLocks/>
          </p:cNvGrpSpPr>
          <p:nvPr/>
        </p:nvGrpSpPr>
        <p:grpSpPr bwMode="auto">
          <a:xfrm>
            <a:off x="2001068" y="5310005"/>
            <a:ext cx="2157793" cy="557395"/>
            <a:chOff x="699" y="3204"/>
            <a:chExt cx="1788" cy="382"/>
          </a:xfrm>
        </p:grpSpPr>
        <p:sp>
          <p:nvSpPr>
            <p:cNvPr id="38" name="Rectangle 31"/>
            <p:cNvSpPr>
              <a:spLocks noChangeArrowheads="1"/>
            </p:cNvSpPr>
            <p:nvPr/>
          </p:nvSpPr>
          <p:spPr bwMode="auto">
            <a:xfrm>
              <a:off x="1314" y="3227"/>
              <a:ext cx="1173" cy="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sm" len="lg"/>
                </a14:hiddenLine>
              </a:ext>
            </a:extLst>
          </p:spPr>
          <p:txBody>
            <a:bodyPr wrap="none">
              <a:spAutoFit/>
            </a:bodyPr>
            <a:lstStyle>
              <a:lvl1pPr>
                <a:defRPr kumimoji="1" sz="2400">
                  <a:solidFill>
                    <a:schemeClr val="tx1"/>
                  </a:solidFill>
                  <a:latin typeface="Arial" panose="020B0604020202020204" pitchFamily="34" charset="0"/>
                  <a:cs typeface="Arial" panose="020B0604020202020204" pitchFamily="34" charset="0"/>
                </a:defRPr>
              </a:lvl1pPr>
              <a:lvl2pPr marL="742950" indent="-285750">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pPr algn="ctr">
                <a:spcBef>
                  <a:spcPct val="50000"/>
                </a:spcBef>
              </a:pPr>
              <a:r>
                <a:rPr kumimoji="0" lang="zh-CN" altLang="en-US" b="1" dirty="0">
                  <a:latin typeface="华文楷体" panose="02010600040101010101" pitchFamily="2" charset="-122"/>
                  <a:ea typeface="华文楷体" panose="02010600040101010101" pitchFamily="2" charset="-122"/>
                </a:rPr>
                <a:t>（光强）</a:t>
              </a:r>
            </a:p>
          </p:txBody>
        </p:sp>
        <p:graphicFrame>
          <p:nvGraphicFramePr>
            <p:cNvPr id="39" name="Object 10"/>
            <p:cNvGraphicFramePr>
              <a:graphicFrameLocks noChangeAspect="1"/>
            </p:cNvGraphicFramePr>
            <p:nvPr>
              <p:extLst>
                <p:ext uri="{D42A27DB-BD31-4B8C-83A1-F6EECF244321}">
                  <p14:modId xmlns:p14="http://schemas.microsoft.com/office/powerpoint/2010/main" val="509867766"/>
                </p:ext>
              </p:extLst>
            </p:nvPr>
          </p:nvGraphicFramePr>
          <p:xfrm>
            <a:off x="699" y="3204"/>
            <a:ext cx="741" cy="382"/>
          </p:xfrm>
          <a:graphic>
            <a:graphicData uri="http://schemas.openxmlformats.org/presentationml/2006/ole">
              <mc:AlternateContent xmlns:mc="http://schemas.openxmlformats.org/markup-compatibility/2006">
                <mc:Choice xmlns:v="urn:schemas-microsoft-com:vml" Requires="v">
                  <p:oleObj name="Equation" r:id="rId34" imgW="418918" imgH="215806" progId="Equation.3">
                    <p:embed/>
                  </p:oleObj>
                </mc:Choice>
                <mc:Fallback>
                  <p:oleObj name="Equation" r:id="rId34" imgW="418918" imgH="215806" progId="Equation.3">
                    <p:embed/>
                    <p:pic>
                      <p:nvPicPr>
                        <p:cNvPr id="0" name=""/>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699" y="3204"/>
                          <a:ext cx="741" cy="382"/>
                        </a:xfrm>
                        <a:prstGeom prst="rect">
                          <a:avLst/>
                        </a:prstGeom>
                        <a:noFill/>
                        <a:ln>
                          <a:noFill/>
                        </a:ln>
                      </p:spPr>
                    </p:pic>
                  </p:oleObj>
                </mc:Fallback>
              </mc:AlternateContent>
            </a:graphicData>
          </a:graphic>
        </p:graphicFrame>
      </p:grpSp>
      <p:sp>
        <p:nvSpPr>
          <p:cNvPr id="40" name="Footer Placeholder 39"/>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Tree>
    <p:extLst>
      <p:ext uri="{BB962C8B-B14F-4D97-AF65-F5344CB8AC3E}">
        <p14:creationId xmlns:p14="http://schemas.microsoft.com/office/powerpoint/2010/main" val="4070641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kumimoji="1" lang="zh-CN" altLang="en-US" sz="3600" dirty="0">
                <a:solidFill>
                  <a:srgbClr val="FF0000"/>
                </a:solidFill>
                <a:latin typeface="华文楷体"/>
                <a:ea typeface="华文楷体"/>
                <a:cs typeface="华文楷体"/>
              </a:rPr>
              <a:t>玻尔氢原子论的实验依据及相应唯象规律</a:t>
            </a:r>
          </a:p>
        </p:txBody>
      </p:sp>
      <p:sp>
        <p:nvSpPr>
          <p:cNvPr id="3" name="内容占位符 2"/>
          <p:cNvSpPr>
            <a:spLocks noGrp="1"/>
          </p:cNvSpPr>
          <p:nvPr>
            <p:ph idx="1"/>
          </p:nvPr>
        </p:nvSpPr>
        <p:spPr/>
        <p:txBody>
          <a:bodyPr/>
          <a:lstStyle/>
          <a:p>
            <a:pPr>
              <a:lnSpc>
                <a:spcPct val="110000"/>
              </a:lnSpc>
            </a:pPr>
            <a:r>
              <a:rPr kumimoji="1" lang="zh-CN" altLang="en-US" sz="2800" dirty="0">
                <a:solidFill>
                  <a:schemeClr val="tx1"/>
                </a:solidFill>
                <a:latin typeface="华文楷体"/>
                <a:ea typeface="华文楷体"/>
                <a:cs typeface="华文楷体"/>
              </a:rPr>
              <a:t>卢瑟福散射实验－原子核式模型</a:t>
            </a:r>
            <a:r>
              <a:rPr lang="en-US" altLang="zh-CN" sz="2800" dirty="0">
                <a:solidFill>
                  <a:schemeClr val="tx1"/>
                </a:solidFill>
                <a:latin typeface="华文楷体"/>
                <a:ea typeface="华文楷体"/>
                <a:cs typeface="华文楷体"/>
              </a:rPr>
              <a:t>  </a:t>
            </a:r>
            <a:r>
              <a:rPr lang="zh-CN" altLang="en-US" sz="2800" dirty="0">
                <a:solidFill>
                  <a:schemeClr val="tx1"/>
                </a:solidFill>
                <a:latin typeface="华文楷体"/>
                <a:ea typeface="华文楷体"/>
                <a:cs typeface="华文楷体"/>
              </a:rPr>
              <a:t>－</a:t>
            </a:r>
            <a:r>
              <a:rPr lang="en-US" altLang="zh-CN" sz="2800" dirty="0">
                <a:solidFill>
                  <a:schemeClr val="tx1"/>
                </a:solidFill>
                <a:latin typeface="华文楷体"/>
                <a:ea typeface="华文楷体"/>
                <a:cs typeface="华文楷体"/>
              </a:rPr>
              <a:t>1911</a:t>
            </a:r>
            <a:r>
              <a:rPr lang="zh-CN" altLang="en-US" sz="2800" dirty="0">
                <a:solidFill>
                  <a:schemeClr val="tx1"/>
                </a:solidFill>
                <a:latin typeface="华文楷体"/>
                <a:ea typeface="华文楷体"/>
                <a:cs typeface="华文楷体"/>
              </a:rPr>
              <a:t>年</a:t>
            </a:r>
            <a:r>
              <a:rPr lang="en-US" altLang="zh-CN" sz="2800" dirty="0">
                <a:solidFill>
                  <a:schemeClr val="tx1"/>
                </a:solidFill>
                <a:latin typeface="华文楷体"/>
                <a:ea typeface="华文楷体"/>
                <a:cs typeface="华文楷体"/>
              </a:rPr>
              <a:t> </a:t>
            </a:r>
            <a:endParaRPr kumimoji="1" lang="en-US" altLang="zh-CN" sz="2800" dirty="0">
              <a:solidFill>
                <a:schemeClr val="tx1"/>
              </a:solidFill>
              <a:latin typeface="华文楷体"/>
              <a:ea typeface="华文楷体"/>
              <a:cs typeface="华文楷体"/>
            </a:endParaRPr>
          </a:p>
          <a:p>
            <a:pPr>
              <a:lnSpc>
                <a:spcPct val="110000"/>
              </a:lnSpc>
            </a:pPr>
            <a:r>
              <a:rPr lang="zh-CN" altLang="en-US" sz="2800" dirty="0">
                <a:solidFill>
                  <a:srgbClr val="0000FF"/>
                </a:solidFill>
                <a:latin typeface="华文楷体"/>
                <a:ea typeface="华文楷体"/>
                <a:cs typeface="华文楷体"/>
              </a:rPr>
              <a:t>热辐射实验－黑体辐射－普朗克量子理论</a:t>
            </a:r>
            <a:r>
              <a:rPr lang="en-US" altLang="zh-CN" sz="2800" dirty="0">
                <a:solidFill>
                  <a:srgbClr val="0000FF"/>
                </a:solidFill>
                <a:latin typeface="华文楷体"/>
                <a:ea typeface="华文楷体"/>
                <a:cs typeface="华文楷体"/>
              </a:rPr>
              <a:t> </a:t>
            </a:r>
            <a:r>
              <a:rPr lang="zh-CN" altLang="en-US" sz="2800" dirty="0">
                <a:solidFill>
                  <a:srgbClr val="0000FF"/>
                </a:solidFill>
                <a:latin typeface="华文楷体"/>
                <a:ea typeface="华文楷体"/>
                <a:cs typeface="华文楷体"/>
              </a:rPr>
              <a:t>－</a:t>
            </a:r>
            <a:r>
              <a:rPr lang="en-US" altLang="zh-CN" sz="2800" dirty="0">
                <a:solidFill>
                  <a:srgbClr val="0000FF"/>
                </a:solidFill>
                <a:latin typeface="华文楷体"/>
                <a:ea typeface="华文楷体"/>
                <a:cs typeface="华文楷体"/>
              </a:rPr>
              <a:t> 1900 </a:t>
            </a:r>
            <a:r>
              <a:rPr lang="zh-CN" altLang="en-US" sz="2800" dirty="0">
                <a:solidFill>
                  <a:srgbClr val="0000FF"/>
                </a:solidFill>
                <a:latin typeface="华文楷体"/>
                <a:ea typeface="华文楷体"/>
                <a:cs typeface="华文楷体"/>
              </a:rPr>
              <a:t>年</a:t>
            </a:r>
            <a:endParaRPr lang="en-US" altLang="zh-CN" sz="2800" dirty="0">
              <a:solidFill>
                <a:srgbClr val="0000FF"/>
              </a:solidFill>
              <a:latin typeface="华文楷体"/>
              <a:ea typeface="华文楷体"/>
              <a:cs typeface="华文楷体"/>
            </a:endParaRPr>
          </a:p>
          <a:p>
            <a:pPr>
              <a:lnSpc>
                <a:spcPct val="110000"/>
              </a:lnSpc>
            </a:pPr>
            <a:r>
              <a:rPr kumimoji="1" lang="zh-CN" altLang="en-US" sz="2800" dirty="0">
                <a:solidFill>
                  <a:schemeClr val="tx1"/>
                </a:solidFill>
                <a:latin typeface="华文楷体"/>
                <a:ea typeface="华文楷体"/>
                <a:cs typeface="华文楷体"/>
              </a:rPr>
              <a:t>光电效应－爱因斯坦的辐射理论</a:t>
            </a:r>
            <a:r>
              <a:rPr kumimoji="1" lang="en-US" altLang="zh-CN" sz="2800" dirty="0">
                <a:solidFill>
                  <a:schemeClr val="tx1"/>
                </a:solidFill>
                <a:latin typeface="华文楷体"/>
                <a:ea typeface="华文楷体"/>
                <a:cs typeface="华文楷体"/>
              </a:rPr>
              <a:t> </a:t>
            </a:r>
            <a:r>
              <a:rPr kumimoji="1" lang="zh-CN" altLang="en-US" sz="2800" dirty="0">
                <a:solidFill>
                  <a:schemeClr val="tx1"/>
                </a:solidFill>
                <a:latin typeface="华文楷体"/>
                <a:ea typeface="华文楷体"/>
                <a:cs typeface="华文楷体"/>
              </a:rPr>
              <a:t>－</a:t>
            </a:r>
            <a:r>
              <a:rPr lang="en-US" altLang="zh-CN" sz="2800" dirty="0">
                <a:solidFill>
                  <a:schemeClr val="tx1"/>
                </a:solidFill>
                <a:latin typeface="华文楷体"/>
                <a:ea typeface="华文楷体"/>
                <a:cs typeface="华文楷体"/>
              </a:rPr>
              <a:t> 1905</a:t>
            </a:r>
            <a:r>
              <a:rPr lang="zh-CN" altLang="en-US" sz="2800" dirty="0">
                <a:solidFill>
                  <a:schemeClr val="tx1"/>
                </a:solidFill>
                <a:latin typeface="华文楷体"/>
                <a:ea typeface="华文楷体"/>
                <a:cs typeface="华文楷体"/>
              </a:rPr>
              <a:t>年</a:t>
            </a:r>
            <a:r>
              <a:rPr lang="en-US" altLang="zh-CN" sz="2800" dirty="0">
                <a:solidFill>
                  <a:schemeClr val="tx1"/>
                </a:solidFill>
                <a:latin typeface="华文楷体"/>
                <a:ea typeface="华文楷体"/>
                <a:cs typeface="华文楷体"/>
              </a:rPr>
              <a:t> </a:t>
            </a:r>
            <a:endParaRPr kumimoji="1" lang="en-US" altLang="zh-CN" sz="2800" dirty="0">
              <a:solidFill>
                <a:schemeClr val="tx1"/>
              </a:solidFill>
              <a:latin typeface="华文楷体"/>
              <a:ea typeface="华文楷体"/>
              <a:cs typeface="华文楷体"/>
            </a:endParaRPr>
          </a:p>
          <a:p>
            <a:pPr>
              <a:lnSpc>
                <a:spcPct val="110000"/>
              </a:lnSpc>
            </a:pPr>
            <a:r>
              <a:rPr lang="zh-CN" altLang="en-US" sz="2800" dirty="0">
                <a:solidFill>
                  <a:schemeClr val="tx1"/>
                </a:solidFill>
                <a:latin typeface="华文楷体"/>
                <a:ea typeface="华文楷体"/>
                <a:cs typeface="华文楷体"/>
              </a:rPr>
              <a:t>氢原子光谱线系－原子光谱规律</a:t>
            </a:r>
            <a:r>
              <a:rPr lang="zh-CN" altLang="zh-CN" sz="2800" dirty="0">
                <a:solidFill>
                  <a:schemeClr val="tx1"/>
                </a:solidFill>
                <a:latin typeface="华文楷体"/>
                <a:ea typeface="华文楷体"/>
                <a:cs typeface="华文楷体"/>
              </a:rPr>
              <a:t>－</a:t>
            </a:r>
            <a:r>
              <a:rPr kumimoji="1" lang="en-US" altLang="zh-CN" sz="2800" dirty="0">
                <a:solidFill>
                  <a:schemeClr val="tx1"/>
                </a:solidFill>
                <a:latin typeface="华文楷体"/>
                <a:ea typeface="华文楷体"/>
                <a:cs typeface="华文楷体"/>
              </a:rPr>
              <a:t> 1885</a:t>
            </a:r>
            <a:r>
              <a:rPr kumimoji="1" lang="zh-CN" altLang="en-US" sz="2800" dirty="0">
                <a:solidFill>
                  <a:schemeClr val="tx1"/>
                </a:solidFill>
                <a:latin typeface="华文楷体"/>
                <a:ea typeface="华文楷体"/>
                <a:cs typeface="华文楷体"/>
              </a:rPr>
              <a:t>年</a:t>
            </a:r>
          </a:p>
        </p:txBody>
      </p:sp>
      <p:sp>
        <p:nvSpPr>
          <p:cNvPr id="4" name="幻灯片编号占位符 3"/>
          <p:cNvSpPr>
            <a:spLocks noGrp="1"/>
          </p:cNvSpPr>
          <p:nvPr>
            <p:ph type="sldNum" sz="quarter" idx="12"/>
          </p:nvPr>
        </p:nvSpPr>
        <p:spPr/>
        <p:txBody>
          <a:bodyPr/>
          <a:lstStyle/>
          <a:p>
            <a:pPr>
              <a:defRPr/>
            </a:pPr>
            <a:fld id="{6447BCEE-E289-4943-B888-DEB0644C3AEB}" type="slidenum">
              <a:rPr lang="en-US" altLang="zh-CN" smtClean="0"/>
              <a:pPr>
                <a:defRPr/>
              </a:pPr>
              <a:t>3</a:t>
            </a:fld>
            <a:endParaRPr lang="en-US" altLang="zh-CN">
              <a:solidFill>
                <a:srgbClr val="AAA393"/>
              </a:solidFill>
            </a:endParaRPr>
          </a:p>
        </p:txBody>
      </p:sp>
      <p:sp>
        <p:nvSpPr>
          <p:cNvPr id="5" name="Footer Placeholder 4"/>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Tree>
    <p:extLst>
      <p:ext uri="{BB962C8B-B14F-4D97-AF65-F5344CB8AC3E}">
        <p14:creationId xmlns:p14="http://schemas.microsoft.com/office/powerpoint/2010/main" val="16058537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经典理论遇到的困难</a:t>
            </a:r>
          </a:p>
        </p:txBody>
      </p:sp>
      <p:sp>
        <p:nvSpPr>
          <p:cNvPr id="3" name="内容占位符 2"/>
          <p:cNvSpPr>
            <a:spLocks noGrp="1"/>
          </p:cNvSpPr>
          <p:nvPr>
            <p:ph idx="1"/>
          </p:nvPr>
        </p:nvSpPr>
        <p:spPr/>
        <p:txBody>
          <a:bodyPr>
            <a:normAutofit lnSpcReduction="10000"/>
          </a:bodyPr>
          <a:lstStyle/>
          <a:p>
            <a:r>
              <a:rPr lang="zh-CN" altLang="en-US" dirty="0"/>
              <a:t>经典电磁波的物理图像</a:t>
            </a:r>
            <a:r>
              <a:rPr lang="en-US" altLang="zh-CN" dirty="0"/>
              <a:t>?</a:t>
            </a:r>
          </a:p>
          <a:p>
            <a:r>
              <a:rPr lang="zh-CN" altLang="en-US" dirty="0"/>
              <a:t>红限问题</a:t>
            </a:r>
          </a:p>
          <a:p>
            <a:pPr lvl="1"/>
            <a:r>
              <a:rPr lang="zh-CN" altLang="en-US" dirty="0"/>
              <a:t>按经典理论</a:t>
            </a:r>
            <a:r>
              <a:rPr lang="en-US" altLang="zh-CN" dirty="0"/>
              <a:t>,</a:t>
            </a:r>
            <a:r>
              <a:rPr lang="zh-CN" altLang="en-US" dirty="0"/>
              <a:t>无论何种频率的入射光，只要其强度足够大，就能使电子具有足够的能量逸出金属。与实验结果不符。</a:t>
            </a:r>
          </a:p>
          <a:p>
            <a:r>
              <a:rPr lang="zh-CN" altLang="en-US" dirty="0">
                <a:latin typeface="宋体" panose="02010600030101010101" pitchFamily="2" charset="-122"/>
              </a:rPr>
              <a:t>瞬时性问题</a:t>
            </a:r>
            <a:endParaRPr lang="en-US" altLang="zh-CN" dirty="0">
              <a:latin typeface="宋体" panose="02010600030101010101" pitchFamily="2" charset="-122"/>
            </a:endParaRPr>
          </a:p>
          <a:p>
            <a:pPr lvl="1"/>
            <a:r>
              <a:rPr lang="zh-CN" altLang="en-US" dirty="0"/>
              <a:t>按经典理论，电子逸出金属所需的能量，需要有一定的时间来积累，一直积累到足以使电子逸出金属表面为止</a:t>
            </a:r>
            <a:r>
              <a:rPr lang="en-US" altLang="zh-CN" dirty="0"/>
              <a:t>.</a:t>
            </a:r>
            <a:r>
              <a:rPr lang="zh-CN" altLang="en-US" dirty="0"/>
              <a:t>与实验结果不符 </a:t>
            </a:r>
            <a:r>
              <a:rPr lang="en-US" altLang="zh-CN" dirty="0"/>
              <a:t>.</a:t>
            </a:r>
            <a:r>
              <a:rPr lang="zh-CN" altLang="en-US" dirty="0"/>
              <a:t>经典的驰豫时间</a:t>
            </a:r>
            <a:r>
              <a:rPr lang="en-US" altLang="zh-CN" dirty="0"/>
              <a:t>50min</a:t>
            </a:r>
            <a:r>
              <a:rPr lang="zh-CN" altLang="en-US" dirty="0"/>
              <a:t>，光电效应的不超过</a:t>
            </a:r>
            <a:r>
              <a:rPr lang="en-US" altLang="zh-CN" dirty="0"/>
              <a:t>1ns</a:t>
            </a:r>
            <a:r>
              <a:rPr lang="zh-CN" altLang="en-US" dirty="0"/>
              <a:t>。</a:t>
            </a:r>
            <a:endParaRPr lang="en-US" altLang="zh-CN" dirty="0"/>
          </a:p>
          <a:p>
            <a:pPr lvl="1"/>
            <a:endParaRPr lang="en-US" altLang="zh-CN"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pPr>
                <a:defRPr/>
              </a:pPr>
              <a:t>30</a:t>
            </a:fld>
            <a:endParaRPr lang="en-US" altLang="zh-CN" dirty="0"/>
          </a:p>
        </p:txBody>
      </p:sp>
      <p:sp>
        <p:nvSpPr>
          <p:cNvPr id="5" name="Footer Placeholder 4"/>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Tree>
    <p:extLst>
      <p:ext uri="{BB962C8B-B14F-4D97-AF65-F5344CB8AC3E}">
        <p14:creationId xmlns:p14="http://schemas.microsoft.com/office/powerpoint/2010/main" val="17916693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a:t>“光量子”假设</a:t>
            </a:r>
          </a:p>
        </p:txBody>
      </p:sp>
      <p:sp>
        <p:nvSpPr>
          <p:cNvPr id="3" name="内容占位符 2"/>
          <p:cNvSpPr>
            <a:spLocks noGrp="1"/>
          </p:cNvSpPr>
          <p:nvPr>
            <p:ph idx="1"/>
          </p:nvPr>
        </p:nvSpPr>
        <p:spPr/>
        <p:txBody>
          <a:bodyPr>
            <a:normAutofit/>
          </a:bodyPr>
          <a:lstStyle/>
          <a:p>
            <a:pPr marL="0" indent="0">
              <a:buNone/>
            </a:pPr>
            <a:r>
              <a:rPr lang="zh-CN" altLang="en-US" sz="2800" dirty="0">
                <a:latin typeface="Times New Roman" panose="02020603050405020304" pitchFamily="18" charset="0"/>
                <a:cs typeface="Times New Roman" panose="02020603050405020304" pitchFamily="18" charset="0"/>
              </a:rPr>
              <a:t>爱因斯坦对实验现象的解释</a:t>
            </a:r>
          </a:p>
          <a:p>
            <a:r>
              <a:rPr lang="zh-CN" altLang="en-US" sz="2800" dirty="0">
                <a:latin typeface="Times New Roman" panose="02020603050405020304" pitchFamily="18" charset="0"/>
                <a:cs typeface="Times New Roman" panose="02020603050405020304" pitchFamily="18" charset="0"/>
              </a:rPr>
              <a:t>“光量子”假设 </a:t>
            </a:r>
            <a:r>
              <a:rPr lang="zh-CN" altLang="en-US" sz="2800" dirty="0">
                <a:latin typeface="Times New Roman" panose="02020603050405020304" pitchFamily="18" charset="0"/>
                <a:cs typeface="Times New Roman" panose="02020603050405020304" pitchFamily="18" charset="0"/>
                <a:sym typeface="Symbol" panose="05050102010706020507" pitchFamily="18" charset="2"/>
              </a:rPr>
              <a:t> </a:t>
            </a:r>
            <a:r>
              <a:rPr lang="zh-CN" altLang="en-US" sz="2800" dirty="0">
                <a:latin typeface="Times New Roman" panose="02020603050405020304" pitchFamily="18" charset="0"/>
                <a:cs typeface="Times New Roman" panose="02020603050405020304" pitchFamily="18" charset="0"/>
              </a:rPr>
              <a:t>光子能量：</a:t>
            </a:r>
            <a:r>
              <a:rPr lang="en-US" altLang="zh-CN" sz="2800" i="1" dirty="0">
                <a:latin typeface="Times New Roman" panose="02020603050405020304" pitchFamily="18" charset="0"/>
                <a:cs typeface="Times New Roman" panose="02020603050405020304" pitchFamily="18" charset="0"/>
                <a:sym typeface="Symbol" panose="05050102010706020507" pitchFamily="18" charset="2"/>
              </a:rPr>
              <a:t> </a:t>
            </a:r>
            <a:r>
              <a:rPr lang="en-US" altLang="zh-CN" sz="2800" dirty="0">
                <a:latin typeface="Times New Roman" panose="02020603050405020304" pitchFamily="18" charset="0"/>
                <a:cs typeface="Times New Roman" panose="02020603050405020304" pitchFamily="18" charset="0"/>
              </a:rPr>
              <a:t>= </a:t>
            </a:r>
            <a:r>
              <a:rPr lang="en-US" altLang="zh-CN" sz="2800" i="1" dirty="0">
                <a:latin typeface="Times New Roman" panose="02020603050405020304" pitchFamily="18" charset="0"/>
                <a:cs typeface="Times New Roman" panose="02020603050405020304" pitchFamily="18" charset="0"/>
              </a:rPr>
              <a:t>h</a:t>
            </a:r>
            <a:r>
              <a:rPr lang="en-US" altLang="zh-CN" sz="2800" dirty="0">
                <a:latin typeface="Times New Roman" panose="02020603050405020304" pitchFamily="18" charset="0"/>
                <a:cs typeface="Times New Roman" panose="02020603050405020304" pitchFamily="18" charset="0"/>
                <a:sym typeface="Symbol" panose="05050102010706020507" pitchFamily="18" charset="2"/>
              </a:rPr>
              <a:t></a:t>
            </a:r>
          </a:p>
          <a:p>
            <a:r>
              <a:rPr lang="zh-CN" altLang="en-US" sz="2800" dirty="0">
                <a:latin typeface="Times New Roman" panose="02020603050405020304" pitchFamily="18" charset="0"/>
                <a:cs typeface="Times New Roman" panose="02020603050405020304" pitchFamily="18" charset="0"/>
              </a:rPr>
              <a:t>爱因斯坦方程</a:t>
            </a:r>
            <a:endParaRPr lang="en-US" altLang="zh-CN" sz="2800" dirty="0">
              <a:latin typeface="Times New Roman" panose="02020603050405020304" pitchFamily="18" charset="0"/>
              <a:cs typeface="Times New Roman" panose="02020603050405020304" pitchFamily="18" charset="0"/>
            </a:endParaRPr>
          </a:p>
          <a:p>
            <a:endParaRPr lang="en-US" altLang="zh-CN" sz="2800" dirty="0">
              <a:latin typeface="Times New Roman" panose="02020603050405020304" pitchFamily="18" charset="0"/>
              <a:cs typeface="Times New Roman" panose="02020603050405020304" pitchFamily="18" charset="0"/>
            </a:endParaRPr>
          </a:p>
          <a:p>
            <a:r>
              <a:rPr lang="zh-CN" altLang="en-US" sz="2800" dirty="0">
                <a:latin typeface="Times New Roman" panose="02020603050405020304" pitchFamily="18" charset="0"/>
                <a:cs typeface="Times New Roman" panose="02020603050405020304" pitchFamily="18" charset="0"/>
              </a:rPr>
              <a:t>对同一种金属，</a:t>
            </a:r>
            <a:r>
              <a:rPr lang="en-US" altLang="zh-CN" sz="2800" i="1" dirty="0">
                <a:latin typeface="Times New Roman" panose="02020603050405020304" pitchFamily="18" charset="0"/>
                <a:cs typeface="Times New Roman" panose="02020603050405020304" pitchFamily="18" charset="0"/>
              </a:rPr>
              <a:t>W</a:t>
            </a:r>
            <a:r>
              <a:rPr lang="zh-CN" altLang="en-US" sz="2800" dirty="0">
                <a:latin typeface="Times New Roman" panose="02020603050405020304" pitchFamily="18" charset="0"/>
                <a:cs typeface="Times New Roman" panose="02020603050405020304" pitchFamily="18" charset="0"/>
              </a:rPr>
              <a:t>一定，动能</a:t>
            </a:r>
            <a:r>
              <a:rPr lang="en-US" altLang="zh-CN" sz="2800" i="1" dirty="0">
                <a:latin typeface="Times New Roman" panose="02020603050405020304" pitchFamily="18" charset="0"/>
                <a:cs typeface="Times New Roman" panose="02020603050405020304" pitchFamily="18" charset="0"/>
              </a:rPr>
              <a:t>E</a:t>
            </a:r>
            <a:r>
              <a:rPr lang="en-US" altLang="zh-CN" sz="2800" i="1" baseline="-25000" dirty="0">
                <a:latin typeface="Times New Roman" panose="02020603050405020304" pitchFamily="18" charset="0"/>
                <a:cs typeface="Times New Roman" panose="02020603050405020304" pitchFamily="18" charset="0"/>
              </a:rPr>
              <a:t>K </a:t>
            </a:r>
            <a:r>
              <a:rPr lang="zh-CN" altLang="en-US" sz="2800" dirty="0">
                <a:latin typeface="Times New Roman" panose="02020603050405020304" pitchFamily="18" charset="0"/>
                <a:cs typeface="Times New Roman" panose="02020603050405020304" pitchFamily="18" charset="0"/>
                <a:sym typeface="Symbol" panose="05050102010706020507" pitchFamily="18" charset="2"/>
              </a:rPr>
              <a:t> </a:t>
            </a:r>
            <a:r>
              <a:rPr lang="zh-CN" altLang="en-US" sz="2800" dirty="0">
                <a:latin typeface="Times New Roman" panose="02020603050405020304" pitchFamily="18" charset="0"/>
                <a:cs typeface="Times New Roman" panose="02020603050405020304" pitchFamily="18" charset="0"/>
              </a:rPr>
              <a:t>，与光强无关</a:t>
            </a:r>
          </a:p>
          <a:p>
            <a:r>
              <a:rPr lang="zh-CN" altLang="en-US" sz="2800" dirty="0">
                <a:latin typeface="Times New Roman" panose="02020603050405020304" pitchFamily="18" charset="0"/>
              </a:rPr>
              <a:t>几种金属的逸出功</a:t>
            </a:r>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pPr>
                <a:defRPr/>
              </a:pPr>
              <a:t>31</a:t>
            </a:fld>
            <a:endParaRPr lang="en-US" altLang="zh-CN" dirty="0"/>
          </a:p>
        </p:txBody>
      </p:sp>
      <p:graphicFrame>
        <p:nvGraphicFramePr>
          <p:cNvPr id="8" name="Object 4"/>
          <p:cNvGraphicFramePr>
            <a:graphicFrameLocks noChangeAspect="1"/>
          </p:cNvGraphicFramePr>
          <p:nvPr>
            <p:extLst>
              <p:ext uri="{D42A27DB-BD31-4B8C-83A1-F6EECF244321}">
                <p14:modId xmlns:p14="http://schemas.microsoft.com/office/powerpoint/2010/main" val="1925299912"/>
              </p:ext>
            </p:extLst>
          </p:nvPr>
        </p:nvGraphicFramePr>
        <p:xfrm>
          <a:off x="3072735" y="2522538"/>
          <a:ext cx="2540665" cy="1009650"/>
        </p:xfrm>
        <a:graphic>
          <a:graphicData uri="http://schemas.openxmlformats.org/presentationml/2006/ole">
            <mc:AlternateContent xmlns:mc="http://schemas.openxmlformats.org/markup-compatibility/2006">
              <mc:Choice xmlns:v="urn:schemas-microsoft-com:vml" Requires="v">
                <p:oleObj name="Equation" r:id="rId2" imgW="1028254" imgH="393529" progId="Equation.3">
                  <p:embed/>
                </p:oleObj>
              </mc:Choice>
              <mc:Fallback>
                <p:oleObj name="Equation" r:id="rId2" imgW="1028254" imgH="393529" progId="Equation.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2735" y="2522538"/>
                        <a:ext cx="2540665" cy="1009650"/>
                      </a:xfrm>
                      <a:prstGeom prst="rect">
                        <a:avLst/>
                      </a:prstGeom>
                      <a:noFill/>
                      <a:ln>
                        <a:noFill/>
                      </a:ln>
                    </p:spPr>
                  </p:pic>
                </p:oleObj>
              </mc:Fallback>
            </mc:AlternateContent>
          </a:graphicData>
        </a:graphic>
      </p:graphicFrame>
      <p:sp>
        <p:nvSpPr>
          <p:cNvPr id="9" name="AutoShape 27"/>
          <p:cNvSpPr>
            <a:spLocks noChangeArrowheads="1"/>
          </p:cNvSpPr>
          <p:nvPr/>
        </p:nvSpPr>
        <p:spPr bwMode="auto">
          <a:xfrm>
            <a:off x="6375400" y="2362200"/>
            <a:ext cx="1701800" cy="990600"/>
          </a:xfrm>
          <a:prstGeom prst="wedgeRectCallout">
            <a:avLst>
              <a:gd name="adj1" fmla="val -87116"/>
              <a:gd name="adj2" fmla="val 11218"/>
            </a:avLst>
          </a:prstGeom>
          <a:gradFill rotWithShape="0">
            <a:gsLst>
              <a:gs pos="0">
                <a:schemeClr val="folHlink"/>
              </a:gs>
              <a:gs pos="50000">
                <a:schemeClr val="folHlink">
                  <a:gamma/>
                  <a:tint val="0"/>
                  <a:invGamma/>
                </a:schemeClr>
              </a:gs>
              <a:gs pos="100000">
                <a:schemeClr val="folHlink"/>
              </a:gs>
            </a:gsLst>
            <a:lin ang="5400000" scaled="1"/>
          </a:gradFill>
          <a:ln w="9525">
            <a:solidFill>
              <a:srgbClr val="CC00CC"/>
            </a:solidFill>
            <a:miter lim="800000"/>
            <a:headEnd/>
            <a:tailEnd type="none" w="sm" len="lg"/>
          </a:ln>
          <a:effectLst/>
        </p:spPr>
        <p:txBody>
          <a:bodyPr/>
          <a:lstStyle>
            <a:lvl1pPr>
              <a:defRPr kumimoji="1" sz="2400">
                <a:solidFill>
                  <a:schemeClr val="tx1"/>
                </a:solidFill>
                <a:latin typeface="Arial" panose="020B0604020202020204" pitchFamily="34" charset="0"/>
                <a:cs typeface="Arial" panose="020B0604020202020204" pitchFamily="34" charset="0"/>
              </a:defRPr>
            </a:lvl1pPr>
            <a:lvl2pPr marL="742950" indent="-285750">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pPr>
              <a:spcBef>
                <a:spcPct val="50000"/>
              </a:spcBef>
            </a:pPr>
            <a:r>
              <a:rPr kumimoji="0" lang="zh-CN" altLang="en-US" sz="2800" b="1" dirty="0">
                <a:latin typeface="华文楷体" panose="02010600040101010101" pitchFamily="2" charset="-122"/>
                <a:ea typeface="华文楷体" panose="02010600040101010101" pitchFamily="2" charset="-122"/>
              </a:rPr>
              <a:t>逸出功与材料有关</a:t>
            </a:r>
          </a:p>
        </p:txBody>
      </p:sp>
      <p:grpSp>
        <p:nvGrpSpPr>
          <p:cNvPr id="25" name="组合 24"/>
          <p:cNvGrpSpPr/>
          <p:nvPr/>
        </p:nvGrpSpPr>
        <p:grpSpPr>
          <a:xfrm>
            <a:off x="609600" y="4743450"/>
            <a:ext cx="8083550" cy="1143000"/>
            <a:chOff x="609600" y="5243513"/>
            <a:chExt cx="8083550" cy="1143000"/>
          </a:xfrm>
        </p:grpSpPr>
        <p:sp>
          <p:nvSpPr>
            <p:cNvPr id="12" name="Rectangle 10"/>
            <p:cNvSpPr>
              <a:spLocks noChangeArrowheads="1"/>
            </p:cNvSpPr>
            <p:nvPr/>
          </p:nvSpPr>
          <p:spPr bwMode="auto">
            <a:xfrm>
              <a:off x="609600" y="5243513"/>
              <a:ext cx="8077200" cy="1143000"/>
            </a:xfrm>
            <a:prstGeom prst="rect">
              <a:avLst/>
            </a:prstGeom>
            <a:solidFill>
              <a:schemeClr val="bg1"/>
            </a:solidFill>
            <a:ln w="28575">
              <a:solidFill>
                <a:srgbClr val="FF0000"/>
              </a:solidFill>
              <a:miter lim="800000"/>
              <a:headEnd/>
              <a:tailEnd type="none" w="sm" len="lg"/>
            </a:ln>
          </p:spPr>
          <p:txBody>
            <a:bodyPr wrap="none" anchor="ctr"/>
            <a:lstStyle>
              <a:lvl1pPr>
                <a:defRPr kumimoji="1" sz="2400">
                  <a:solidFill>
                    <a:schemeClr val="tx1"/>
                  </a:solidFill>
                  <a:latin typeface="Arial" panose="020B0604020202020204" pitchFamily="34" charset="0"/>
                  <a:cs typeface="Arial" panose="020B0604020202020204" pitchFamily="34" charset="0"/>
                </a:defRPr>
              </a:lvl1pPr>
              <a:lvl2pPr marL="742950" indent="-285750">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endParaRPr kumimoji="0" lang="zh-CN" altLang="en-US" sz="180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3" name="Text Box 11"/>
            <p:cNvSpPr txBox="1">
              <a:spLocks noChangeArrowheads="1"/>
            </p:cNvSpPr>
            <p:nvPr/>
          </p:nvSpPr>
          <p:spPr bwMode="auto">
            <a:xfrm>
              <a:off x="990600" y="5243513"/>
              <a:ext cx="1219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sm" len="lg"/>
                </a14:hiddenLine>
              </a:ext>
            </a:extLst>
          </p:spPr>
          <p:txBody>
            <a:bodyPr>
              <a:spAutoFit/>
            </a:bodyPr>
            <a:lstStyle>
              <a:lvl1pPr>
                <a:defRPr kumimoji="1" sz="2400">
                  <a:solidFill>
                    <a:schemeClr val="tx1"/>
                  </a:solidFill>
                  <a:latin typeface="Arial" panose="020B0604020202020204" pitchFamily="34" charset="0"/>
                  <a:cs typeface="Arial" panose="020B0604020202020204" pitchFamily="34" charset="0"/>
                </a:defRPr>
              </a:lvl1pPr>
              <a:lvl2pPr marL="742950" indent="-285750">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pPr>
                <a:spcBef>
                  <a:spcPct val="50000"/>
                </a:spcBef>
              </a:pPr>
              <a:r>
                <a:rPr kumimoji="0" lang="zh-CN" altLang="en-US" sz="2800" b="1" dirty="0">
                  <a:latin typeface="Times New Roman" panose="02020603050405020304" pitchFamily="18" charset="0"/>
                  <a:ea typeface="华文楷体" panose="02010600040101010101" pitchFamily="2" charset="-122"/>
                  <a:cs typeface="Times New Roman" panose="02020603050405020304" pitchFamily="18" charset="0"/>
                </a:rPr>
                <a:t>金属</a:t>
              </a:r>
            </a:p>
          </p:txBody>
        </p:sp>
        <p:sp>
          <p:nvSpPr>
            <p:cNvPr id="14" name="Text Box 12"/>
            <p:cNvSpPr txBox="1">
              <a:spLocks noChangeArrowheads="1"/>
            </p:cNvSpPr>
            <p:nvPr/>
          </p:nvSpPr>
          <p:spPr bwMode="auto">
            <a:xfrm>
              <a:off x="2590800" y="5243513"/>
              <a:ext cx="61023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sm" len="lg"/>
                </a14:hiddenLine>
              </a:ext>
            </a:extLst>
          </p:spPr>
          <p:txBody>
            <a:bodyPr wrap="square">
              <a:spAutoFit/>
            </a:bodyPr>
            <a:lstStyle>
              <a:lvl1pPr>
                <a:defRPr kumimoji="1" sz="2400">
                  <a:solidFill>
                    <a:schemeClr val="tx1"/>
                  </a:solidFill>
                  <a:latin typeface="Arial" panose="020B0604020202020204" pitchFamily="34" charset="0"/>
                  <a:cs typeface="Arial" panose="020B0604020202020204" pitchFamily="34" charset="0"/>
                </a:defRPr>
              </a:lvl1pPr>
              <a:lvl2pPr marL="742950" indent="-285750">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pPr>
                <a:spcBef>
                  <a:spcPct val="50000"/>
                </a:spcBef>
              </a:pPr>
              <a:r>
                <a:rPr kumimoji="0" lang="zh-CN" altLang="en-US" sz="2800" b="1" dirty="0">
                  <a:latin typeface="Times New Roman" panose="02020603050405020304" pitchFamily="18" charset="0"/>
                  <a:ea typeface="华文楷体" panose="02010600040101010101" pitchFamily="2" charset="-122"/>
                  <a:cs typeface="Times New Roman" panose="02020603050405020304" pitchFamily="18" charset="0"/>
                </a:rPr>
                <a:t>钠        铝        锌        铜        银        铂</a:t>
              </a:r>
            </a:p>
          </p:txBody>
        </p:sp>
        <p:grpSp>
          <p:nvGrpSpPr>
            <p:cNvPr id="15" name="Group 13"/>
            <p:cNvGrpSpPr>
              <a:grpSpLocks/>
            </p:cNvGrpSpPr>
            <p:nvPr/>
          </p:nvGrpSpPr>
          <p:grpSpPr bwMode="auto">
            <a:xfrm>
              <a:off x="2362200" y="5243513"/>
              <a:ext cx="5334000" cy="1143000"/>
              <a:chOff x="1488" y="3216"/>
              <a:chExt cx="3360" cy="876"/>
            </a:xfrm>
          </p:grpSpPr>
          <p:sp>
            <p:nvSpPr>
              <p:cNvPr id="19" name="Line 14"/>
              <p:cNvSpPr>
                <a:spLocks noChangeShapeType="1"/>
              </p:cNvSpPr>
              <p:nvPr/>
            </p:nvSpPr>
            <p:spPr bwMode="auto">
              <a:xfrm>
                <a:off x="1488" y="3216"/>
                <a:ext cx="0" cy="864"/>
              </a:xfrm>
              <a:prstGeom prst="line">
                <a:avLst/>
              </a:prstGeom>
              <a:noFill/>
              <a:ln w="9525">
                <a:solidFill>
                  <a:schemeClr val="tx1"/>
                </a:solidFill>
                <a:round/>
                <a:headEnd/>
                <a:tailEnd type="none" w="sm" len="lg"/>
              </a:ln>
              <a:extLst>
                <a:ext uri="{909E8E84-426E-40DD-AFC4-6F175D3DCCD1}">
                  <a14:hiddenFill xmlns:a14="http://schemas.microsoft.com/office/drawing/2010/main">
                    <a:noFill/>
                  </a14:hiddenFill>
                </a:ext>
              </a:extLst>
            </p:spPr>
            <p:txBody>
              <a:bodyPr wrap="none"/>
              <a:lstStyle/>
              <a:p>
                <a:endParaRPr lang="zh-CN" altLang="en-US">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20" name="Line 15"/>
              <p:cNvSpPr>
                <a:spLocks noChangeShapeType="1"/>
              </p:cNvSpPr>
              <p:nvPr/>
            </p:nvSpPr>
            <p:spPr bwMode="auto">
              <a:xfrm>
                <a:off x="2160" y="3216"/>
                <a:ext cx="0" cy="864"/>
              </a:xfrm>
              <a:prstGeom prst="line">
                <a:avLst/>
              </a:prstGeom>
              <a:noFill/>
              <a:ln w="9525">
                <a:solidFill>
                  <a:schemeClr val="tx1"/>
                </a:solidFill>
                <a:round/>
                <a:headEnd/>
                <a:tailEnd type="none" w="sm" len="lg"/>
              </a:ln>
              <a:extLst>
                <a:ext uri="{909E8E84-426E-40DD-AFC4-6F175D3DCCD1}">
                  <a14:hiddenFill xmlns:a14="http://schemas.microsoft.com/office/drawing/2010/main">
                    <a:noFill/>
                  </a14:hiddenFill>
                </a:ext>
              </a:extLst>
            </p:spPr>
            <p:txBody>
              <a:bodyPr wrap="none"/>
              <a:lstStyle/>
              <a:p>
                <a:endParaRPr lang="zh-CN" altLang="en-US">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21" name="Line 16"/>
              <p:cNvSpPr>
                <a:spLocks noChangeShapeType="1"/>
              </p:cNvSpPr>
              <p:nvPr/>
            </p:nvSpPr>
            <p:spPr bwMode="auto">
              <a:xfrm>
                <a:off x="2832" y="3216"/>
                <a:ext cx="0" cy="864"/>
              </a:xfrm>
              <a:prstGeom prst="line">
                <a:avLst/>
              </a:prstGeom>
              <a:noFill/>
              <a:ln w="9525">
                <a:solidFill>
                  <a:schemeClr val="tx1"/>
                </a:solidFill>
                <a:round/>
                <a:headEnd/>
                <a:tailEnd type="none" w="sm" len="lg"/>
              </a:ln>
              <a:extLst>
                <a:ext uri="{909E8E84-426E-40DD-AFC4-6F175D3DCCD1}">
                  <a14:hiddenFill xmlns:a14="http://schemas.microsoft.com/office/drawing/2010/main">
                    <a:noFill/>
                  </a14:hiddenFill>
                </a:ext>
              </a:extLst>
            </p:spPr>
            <p:txBody>
              <a:bodyPr wrap="none"/>
              <a:lstStyle/>
              <a:p>
                <a:endParaRPr lang="zh-CN" altLang="en-US">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22" name="Line 17"/>
              <p:cNvSpPr>
                <a:spLocks noChangeShapeType="1"/>
              </p:cNvSpPr>
              <p:nvPr/>
            </p:nvSpPr>
            <p:spPr bwMode="auto">
              <a:xfrm>
                <a:off x="3504" y="3216"/>
                <a:ext cx="0" cy="864"/>
              </a:xfrm>
              <a:prstGeom prst="line">
                <a:avLst/>
              </a:prstGeom>
              <a:noFill/>
              <a:ln w="9525">
                <a:solidFill>
                  <a:schemeClr val="tx1"/>
                </a:solidFill>
                <a:round/>
                <a:headEnd/>
                <a:tailEnd type="none" w="sm" len="lg"/>
              </a:ln>
              <a:extLst>
                <a:ext uri="{909E8E84-426E-40DD-AFC4-6F175D3DCCD1}">
                  <a14:hiddenFill xmlns:a14="http://schemas.microsoft.com/office/drawing/2010/main">
                    <a:noFill/>
                  </a14:hiddenFill>
                </a:ext>
              </a:extLst>
            </p:spPr>
            <p:txBody>
              <a:bodyPr wrap="none"/>
              <a:lstStyle/>
              <a:p>
                <a:endParaRPr lang="zh-CN" altLang="en-US">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23" name="Line 18"/>
              <p:cNvSpPr>
                <a:spLocks noChangeShapeType="1"/>
              </p:cNvSpPr>
              <p:nvPr/>
            </p:nvSpPr>
            <p:spPr bwMode="auto">
              <a:xfrm>
                <a:off x="4176" y="3216"/>
                <a:ext cx="0" cy="864"/>
              </a:xfrm>
              <a:prstGeom prst="line">
                <a:avLst/>
              </a:prstGeom>
              <a:noFill/>
              <a:ln w="9525">
                <a:solidFill>
                  <a:schemeClr val="tx1"/>
                </a:solidFill>
                <a:round/>
                <a:headEnd/>
                <a:tailEnd type="none" w="sm" len="lg"/>
              </a:ln>
              <a:extLst>
                <a:ext uri="{909E8E84-426E-40DD-AFC4-6F175D3DCCD1}">
                  <a14:hiddenFill xmlns:a14="http://schemas.microsoft.com/office/drawing/2010/main">
                    <a:noFill/>
                  </a14:hiddenFill>
                </a:ext>
              </a:extLst>
            </p:spPr>
            <p:txBody>
              <a:bodyPr wrap="none"/>
              <a:lstStyle/>
              <a:p>
                <a:endParaRPr lang="zh-CN" altLang="en-US">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24" name="Line 19"/>
              <p:cNvSpPr>
                <a:spLocks noChangeShapeType="1"/>
              </p:cNvSpPr>
              <p:nvPr/>
            </p:nvSpPr>
            <p:spPr bwMode="auto">
              <a:xfrm>
                <a:off x="4848" y="3228"/>
                <a:ext cx="0" cy="864"/>
              </a:xfrm>
              <a:prstGeom prst="line">
                <a:avLst/>
              </a:prstGeom>
              <a:noFill/>
              <a:ln w="9525">
                <a:solidFill>
                  <a:schemeClr val="tx1"/>
                </a:solidFill>
                <a:round/>
                <a:headEnd/>
                <a:tailEnd type="none" w="sm" len="lg"/>
              </a:ln>
              <a:extLst>
                <a:ext uri="{909E8E84-426E-40DD-AFC4-6F175D3DCCD1}">
                  <a14:hiddenFill xmlns:a14="http://schemas.microsoft.com/office/drawing/2010/main">
                    <a:noFill/>
                  </a14:hiddenFill>
                </a:ext>
              </a:extLst>
            </p:spPr>
            <p:txBody>
              <a:bodyPr wrap="none"/>
              <a:lstStyle/>
              <a:p>
                <a:endParaRPr lang="zh-CN" altLang="en-US">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16" name="Line 20"/>
            <p:cNvSpPr>
              <a:spLocks noChangeShapeType="1"/>
            </p:cNvSpPr>
            <p:nvPr/>
          </p:nvSpPr>
          <p:spPr bwMode="auto">
            <a:xfrm>
              <a:off x="609600" y="5719763"/>
              <a:ext cx="8083550" cy="0"/>
            </a:xfrm>
            <a:prstGeom prst="line">
              <a:avLst/>
            </a:prstGeom>
            <a:noFill/>
            <a:ln w="9525">
              <a:solidFill>
                <a:schemeClr val="tx1"/>
              </a:solidFill>
              <a:round/>
              <a:headEnd/>
              <a:tailEnd type="none" w="sm" len="lg"/>
            </a:ln>
            <a:extLst>
              <a:ext uri="{909E8E84-426E-40DD-AFC4-6F175D3DCCD1}">
                <a14:hiddenFill xmlns:a14="http://schemas.microsoft.com/office/drawing/2010/main">
                  <a:noFill/>
                </a14:hiddenFill>
              </a:ext>
            </a:extLst>
          </p:spPr>
          <p:txBody>
            <a:bodyPr wrap="none"/>
            <a:lstStyle/>
            <a:p>
              <a:endParaRPr lang="zh-CN" altLang="en-US">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7" name="Text Box 21"/>
            <p:cNvSpPr txBox="1">
              <a:spLocks noChangeArrowheads="1"/>
            </p:cNvSpPr>
            <p:nvPr/>
          </p:nvSpPr>
          <p:spPr bwMode="auto">
            <a:xfrm>
              <a:off x="2438400" y="5793582"/>
              <a:ext cx="6248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sm" len="lg"/>
                </a14:hiddenLine>
              </a:ext>
            </a:extLst>
          </p:spPr>
          <p:txBody>
            <a:bodyPr wrap="square">
              <a:spAutoFit/>
            </a:bodyPr>
            <a:lstStyle>
              <a:lvl1pPr>
                <a:defRPr kumimoji="1" sz="2400">
                  <a:solidFill>
                    <a:schemeClr val="tx1"/>
                  </a:solidFill>
                  <a:latin typeface="Arial" panose="020B0604020202020204" pitchFamily="34" charset="0"/>
                  <a:cs typeface="Arial" panose="020B0604020202020204" pitchFamily="34" charset="0"/>
                </a:defRPr>
              </a:lvl1pPr>
              <a:lvl2pPr marL="742950" indent="-285750">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pPr>
                <a:spcBef>
                  <a:spcPct val="50000"/>
                </a:spcBef>
              </a:pPr>
              <a:r>
                <a:rPr kumimoji="0" lang="en-US" altLang="zh-CN" sz="2800" dirty="0">
                  <a:latin typeface="Times New Roman" panose="02020603050405020304" pitchFamily="18" charset="0"/>
                  <a:ea typeface="华文楷体" panose="02010600040101010101" pitchFamily="2" charset="-122"/>
                  <a:cs typeface="Times New Roman" panose="02020603050405020304" pitchFamily="18" charset="0"/>
                </a:rPr>
                <a:t>2.28      4.08     4.31     4.70     4.73    6.35</a:t>
              </a:r>
            </a:p>
          </p:txBody>
        </p:sp>
        <p:graphicFrame>
          <p:nvGraphicFramePr>
            <p:cNvPr id="18" name="Object 5"/>
            <p:cNvGraphicFramePr>
              <a:graphicFrameLocks noChangeAspect="1"/>
            </p:cNvGraphicFramePr>
            <p:nvPr/>
          </p:nvGraphicFramePr>
          <p:xfrm>
            <a:off x="990600" y="5853113"/>
            <a:ext cx="1066800" cy="442913"/>
          </p:xfrm>
          <a:graphic>
            <a:graphicData uri="http://schemas.openxmlformats.org/presentationml/2006/ole">
              <mc:AlternateContent xmlns:mc="http://schemas.openxmlformats.org/markup-compatibility/2006">
                <mc:Choice xmlns:v="urn:schemas-microsoft-com:vml" Requires="v">
                  <p:oleObj name="Equation" r:id="rId4" imgW="710891" imgH="253890" progId="Equation.3">
                    <p:embed/>
                  </p:oleObj>
                </mc:Choice>
                <mc:Fallback>
                  <p:oleObj name="Equation" r:id="rId4" imgW="710891" imgH="25389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5853113"/>
                          <a:ext cx="1066800" cy="44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5" name="Footer Placeholder 4"/>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Tree>
    <p:extLst>
      <p:ext uri="{BB962C8B-B14F-4D97-AF65-F5344CB8AC3E}">
        <p14:creationId xmlns:p14="http://schemas.microsoft.com/office/powerpoint/2010/main" val="5705630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latin typeface="Times New Roman" panose="02020603050405020304" pitchFamily="18" charset="0"/>
                <a:cs typeface="Times New Roman" panose="02020603050405020304" pitchFamily="18" charset="0"/>
              </a:rPr>
              <a:t>爱因斯坦对实验现象的解释</a:t>
            </a:r>
            <a:endParaRPr lang="zh-CN" altLang="en-US" dirty="0"/>
          </a:p>
        </p:txBody>
      </p:sp>
      <p:sp>
        <p:nvSpPr>
          <p:cNvPr id="3" name="内容占位符 2"/>
          <p:cNvSpPr>
            <a:spLocks noGrp="1"/>
          </p:cNvSpPr>
          <p:nvPr>
            <p:ph idx="1"/>
          </p:nvPr>
        </p:nvSpPr>
        <p:spPr>
          <a:xfrm>
            <a:off x="457200" y="2514601"/>
            <a:ext cx="8381999" cy="3809999"/>
          </a:xfrm>
        </p:spPr>
        <p:txBody>
          <a:bodyPr>
            <a:normAutofit fontScale="92500" lnSpcReduction="10000"/>
          </a:bodyPr>
          <a:lstStyle/>
          <a:p>
            <a:r>
              <a:rPr lang="zh-CN" altLang="en-US" sz="3200" dirty="0">
                <a:latin typeface="Times New Roman" panose="02020603050405020304" pitchFamily="18" charset="0"/>
                <a:cs typeface="Times New Roman" panose="02020603050405020304" pitchFamily="18" charset="0"/>
              </a:rPr>
              <a:t>逸出功 </a:t>
            </a:r>
            <a:r>
              <a:rPr lang="en-US" altLang="zh-CN" sz="3200" i="1" dirty="0">
                <a:latin typeface="Times New Roman" panose="02020603050405020304" pitchFamily="18" charset="0"/>
                <a:cs typeface="Times New Roman" panose="02020603050405020304" pitchFamily="18" charset="0"/>
              </a:rPr>
              <a:t>W</a:t>
            </a:r>
            <a:r>
              <a:rPr lang="en-US" altLang="zh-CN" sz="3200" dirty="0">
                <a:latin typeface="Times New Roman" panose="02020603050405020304" pitchFamily="18" charset="0"/>
                <a:cs typeface="Times New Roman" panose="02020603050405020304" pitchFamily="18" charset="0"/>
              </a:rPr>
              <a:t> = </a:t>
            </a:r>
            <a:r>
              <a:rPr lang="en-US" altLang="zh-CN" sz="3200" i="1" dirty="0">
                <a:latin typeface="Times New Roman" panose="02020603050405020304" pitchFamily="18" charset="0"/>
                <a:cs typeface="Times New Roman" panose="02020603050405020304" pitchFamily="18" charset="0"/>
              </a:rPr>
              <a:t>h</a:t>
            </a:r>
            <a:r>
              <a:rPr lang="en-US" altLang="zh-CN" sz="3200" i="1" dirty="0">
                <a:latin typeface="Times New Roman" panose="02020603050405020304" pitchFamily="18" charset="0"/>
                <a:cs typeface="Times New Roman" panose="02020603050405020304" pitchFamily="18" charset="0"/>
                <a:sym typeface="Symbol" panose="05050102010706020507" pitchFamily="18" charset="2"/>
              </a:rPr>
              <a:t></a:t>
            </a:r>
            <a:r>
              <a:rPr lang="en-US" altLang="zh-CN" sz="3200" baseline="-25000" dirty="0">
                <a:latin typeface="Times New Roman" panose="02020603050405020304" pitchFamily="18" charset="0"/>
                <a:cs typeface="Times New Roman" panose="02020603050405020304" pitchFamily="18" charset="0"/>
                <a:sym typeface="Symbol" panose="05050102010706020507" pitchFamily="18" charset="2"/>
              </a:rPr>
              <a:t>0</a:t>
            </a:r>
            <a:endParaRPr lang="zh-CN" altLang="en-US" sz="3200" baseline="-25000" dirty="0">
              <a:latin typeface="Times New Roman" panose="02020603050405020304" pitchFamily="18" charset="0"/>
              <a:cs typeface="Times New Roman" panose="02020603050405020304" pitchFamily="18" charset="0"/>
            </a:endParaRPr>
          </a:p>
          <a:p>
            <a:r>
              <a:rPr lang="zh-CN" altLang="en-US" sz="3200" dirty="0">
                <a:latin typeface="Times New Roman" panose="02020603050405020304" pitchFamily="18" charset="0"/>
                <a:cs typeface="Times New Roman" panose="02020603050405020304" pitchFamily="18" charset="0"/>
              </a:rPr>
              <a:t>产生光电效应条件条件</a:t>
            </a:r>
            <a:r>
              <a:rPr lang="en-US" altLang="zh-CN" sz="3200" i="1" dirty="0">
                <a:latin typeface="Times New Roman" panose="02020603050405020304" pitchFamily="18" charset="0"/>
                <a:cs typeface="Times New Roman" panose="02020603050405020304" pitchFamily="18" charset="0"/>
                <a:sym typeface="Symbol" panose="05050102010706020507" pitchFamily="18" charset="2"/>
              </a:rPr>
              <a:t> &gt;</a:t>
            </a:r>
            <a:r>
              <a:rPr lang="en-US" altLang="zh-CN" sz="3200" baseline="-25000" dirty="0">
                <a:latin typeface="Times New Roman" panose="02020603050405020304" pitchFamily="18" charset="0"/>
                <a:cs typeface="Times New Roman" panose="02020603050405020304" pitchFamily="18" charset="0"/>
                <a:sym typeface="Symbol" panose="05050102010706020507" pitchFamily="18" charset="2"/>
              </a:rPr>
              <a:t> </a:t>
            </a:r>
            <a:r>
              <a:rPr lang="en-US" altLang="zh-CN" sz="3200" i="1" dirty="0">
                <a:latin typeface="Times New Roman" panose="02020603050405020304" pitchFamily="18" charset="0"/>
                <a:cs typeface="Times New Roman" panose="02020603050405020304" pitchFamily="18" charset="0"/>
                <a:sym typeface="Symbol" panose="05050102010706020507" pitchFamily="18" charset="2"/>
              </a:rPr>
              <a:t></a:t>
            </a:r>
            <a:r>
              <a:rPr lang="en-US" altLang="zh-CN" sz="3200" baseline="-25000" dirty="0">
                <a:latin typeface="Times New Roman" panose="02020603050405020304" pitchFamily="18" charset="0"/>
                <a:cs typeface="Times New Roman" panose="02020603050405020304" pitchFamily="18" charset="0"/>
                <a:sym typeface="Symbol" panose="05050102010706020507" pitchFamily="18" charset="2"/>
              </a:rPr>
              <a:t>0 </a:t>
            </a:r>
            <a:r>
              <a:rPr lang="en-US" altLang="zh-CN" sz="3200" dirty="0">
                <a:latin typeface="Times New Roman" panose="02020603050405020304" pitchFamily="18" charset="0"/>
                <a:cs typeface="Times New Roman" panose="02020603050405020304" pitchFamily="18" charset="0"/>
              </a:rPr>
              <a:t>= </a:t>
            </a:r>
            <a:r>
              <a:rPr lang="en-US" altLang="zh-CN" sz="3200" i="1" dirty="0">
                <a:latin typeface="Times New Roman" panose="02020603050405020304" pitchFamily="18" charset="0"/>
                <a:cs typeface="Times New Roman" panose="02020603050405020304" pitchFamily="18" charset="0"/>
              </a:rPr>
              <a:t>W</a:t>
            </a:r>
            <a:r>
              <a:rPr lang="en-US" altLang="zh-CN" sz="3200" dirty="0">
                <a:latin typeface="Times New Roman" panose="02020603050405020304" pitchFamily="18" charset="0"/>
                <a:cs typeface="Times New Roman" panose="02020603050405020304" pitchFamily="18" charset="0"/>
              </a:rPr>
              <a:t>/</a:t>
            </a:r>
            <a:r>
              <a:rPr lang="en-US" altLang="zh-CN" sz="3200" i="1" dirty="0">
                <a:latin typeface="Times New Roman" panose="02020603050405020304" pitchFamily="18" charset="0"/>
                <a:cs typeface="Times New Roman" panose="02020603050405020304" pitchFamily="18" charset="0"/>
              </a:rPr>
              <a:t>h</a:t>
            </a:r>
            <a:r>
              <a:rPr lang="zh-CN" altLang="en-US" sz="3200" dirty="0">
                <a:latin typeface="Times New Roman" panose="02020603050405020304" pitchFamily="18" charset="0"/>
                <a:cs typeface="Times New Roman" panose="02020603050405020304" pitchFamily="18" charset="0"/>
              </a:rPr>
              <a:t>（</a:t>
            </a:r>
            <a:r>
              <a:rPr lang="zh-CN" altLang="en-US" sz="3200" dirty="0">
                <a:solidFill>
                  <a:srgbClr val="FF0000"/>
                </a:solidFill>
                <a:latin typeface="Times New Roman" panose="02020603050405020304" pitchFamily="18" charset="0"/>
                <a:cs typeface="Times New Roman" panose="02020603050405020304" pitchFamily="18" charset="0"/>
              </a:rPr>
              <a:t>截止频率</a:t>
            </a:r>
            <a:r>
              <a:rPr lang="zh-CN" altLang="en-US" sz="3200" dirty="0">
                <a:latin typeface="Times New Roman" panose="02020603050405020304" pitchFamily="18" charset="0"/>
                <a:cs typeface="Times New Roman" panose="02020603050405020304" pitchFamily="18" charset="0"/>
              </a:rPr>
              <a:t>）</a:t>
            </a:r>
          </a:p>
          <a:p>
            <a:r>
              <a:rPr lang="zh-CN" altLang="en-US" sz="3200" dirty="0">
                <a:latin typeface="Times New Roman" panose="02020603050405020304" pitchFamily="18" charset="0"/>
                <a:cs typeface="Times New Roman" panose="02020603050405020304" pitchFamily="18" charset="0"/>
              </a:rPr>
              <a:t>光强越大，光子数目越多，即单位时间内产生光电子数目越多，光电流越大。（</a:t>
            </a:r>
            <a:r>
              <a:rPr lang="en-US" altLang="zh-CN" sz="3200" i="1" dirty="0">
                <a:latin typeface="Times New Roman" panose="02020603050405020304" pitchFamily="18" charset="0"/>
                <a:cs typeface="Times New Roman" panose="02020603050405020304" pitchFamily="18" charset="0"/>
                <a:sym typeface="Symbol" panose="05050102010706020507" pitchFamily="18" charset="2"/>
              </a:rPr>
              <a:t>  &gt;</a:t>
            </a:r>
            <a:r>
              <a:rPr lang="en-US" altLang="zh-CN" sz="3200" baseline="-25000" dirty="0">
                <a:latin typeface="Times New Roman" panose="02020603050405020304" pitchFamily="18" charset="0"/>
                <a:cs typeface="Times New Roman" panose="02020603050405020304" pitchFamily="18" charset="0"/>
                <a:sym typeface="Symbol" panose="05050102010706020507" pitchFamily="18" charset="2"/>
              </a:rPr>
              <a:t> </a:t>
            </a:r>
            <a:r>
              <a:rPr lang="en-US" altLang="zh-CN" sz="3200" i="1" dirty="0">
                <a:latin typeface="Times New Roman" panose="02020603050405020304" pitchFamily="18" charset="0"/>
                <a:cs typeface="Times New Roman" panose="02020603050405020304" pitchFamily="18" charset="0"/>
                <a:sym typeface="Symbol" panose="05050102010706020507" pitchFamily="18" charset="2"/>
              </a:rPr>
              <a:t></a:t>
            </a:r>
            <a:r>
              <a:rPr lang="en-US" altLang="zh-CN" sz="3200" baseline="-25000" dirty="0">
                <a:latin typeface="Times New Roman" panose="02020603050405020304" pitchFamily="18" charset="0"/>
                <a:cs typeface="Times New Roman" panose="02020603050405020304" pitchFamily="18" charset="0"/>
                <a:sym typeface="Symbol" panose="05050102010706020507" pitchFamily="18" charset="2"/>
              </a:rPr>
              <a:t>0 </a:t>
            </a:r>
            <a:r>
              <a:rPr lang="zh-CN" altLang="en-US" sz="3200" dirty="0">
                <a:latin typeface="Times New Roman" panose="02020603050405020304" pitchFamily="18" charset="0"/>
                <a:cs typeface="Times New Roman" panose="02020603050405020304" pitchFamily="18" charset="0"/>
              </a:rPr>
              <a:t>）</a:t>
            </a:r>
            <a:endParaRPr lang="en-US" altLang="zh-CN" sz="3200" dirty="0">
              <a:latin typeface="Times New Roman" panose="02020603050405020304" pitchFamily="18" charset="0"/>
              <a:cs typeface="Times New Roman" panose="02020603050405020304" pitchFamily="18" charset="0"/>
            </a:endParaRPr>
          </a:p>
          <a:p>
            <a:r>
              <a:rPr lang="zh-CN" altLang="en-US" sz="3200" dirty="0">
                <a:latin typeface="Times New Roman" panose="02020603050405020304" pitchFamily="18" charset="0"/>
                <a:cs typeface="Times New Roman" panose="02020603050405020304" pitchFamily="18" charset="0"/>
              </a:rPr>
              <a:t>光子射至金属表面，一个光子携带的能量 </a:t>
            </a:r>
            <a:r>
              <a:rPr lang="en-US" altLang="zh-CN" sz="3200" i="1" dirty="0">
                <a:latin typeface="Times New Roman" panose="02020603050405020304" pitchFamily="18" charset="0"/>
                <a:cs typeface="Times New Roman" panose="02020603050405020304" pitchFamily="18" charset="0"/>
              </a:rPr>
              <a:t>h</a:t>
            </a:r>
            <a:r>
              <a:rPr lang="en-US" altLang="zh-CN" sz="3200" i="1" dirty="0">
                <a:latin typeface="Times New Roman" panose="02020603050405020304" pitchFamily="18" charset="0"/>
                <a:cs typeface="Times New Roman" panose="02020603050405020304" pitchFamily="18" charset="0"/>
                <a:sym typeface="Symbol" panose="05050102010706020507" pitchFamily="18" charset="2"/>
              </a:rPr>
              <a:t></a:t>
            </a:r>
            <a:r>
              <a:rPr lang="zh-CN" altLang="en-US" sz="3200" dirty="0">
                <a:latin typeface="Times New Roman" panose="02020603050405020304" pitchFamily="18" charset="0"/>
                <a:cs typeface="Times New Roman" panose="02020603050405020304" pitchFamily="18" charset="0"/>
              </a:rPr>
              <a:t> 将一次性被一个电子吸收，若</a:t>
            </a:r>
            <a:r>
              <a:rPr lang="en-US" altLang="zh-CN" sz="3200" i="1" dirty="0">
                <a:latin typeface="Times New Roman" panose="02020603050405020304" pitchFamily="18" charset="0"/>
                <a:cs typeface="Times New Roman" panose="02020603050405020304" pitchFamily="18" charset="0"/>
                <a:sym typeface="Symbol" panose="05050102010706020507" pitchFamily="18" charset="2"/>
              </a:rPr>
              <a:t> &gt;</a:t>
            </a:r>
            <a:r>
              <a:rPr lang="en-US" altLang="zh-CN" sz="3200" baseline="-25000" dirty="0">
                <a:latin typeface="Times New Roman" panose="02020603050405020304" pitchFamily="18" charset="0"/>
                <a:cs typeface="Times New Roman" panose="02020603050405020304" pitchFamily="18" charset="0"/>
                <a:sym typeface="Symbol" panose="05050102010706020507" pitchFamily="18" charset="2"/>
              </a:rPr>
              <a:t> </a:t>
            </a:r>
            <a:r>
              <a:rPr lang="en-US" altLang="zh-CN" sz="3200" i="1" dirty="0">
                <a:latin typeface="Times New Roman" panose="02020603050405020304" pitchFamily="18" charset="0"/>
                <a:cs typeface="Times New Roman" panose="02020603050405020304" pitchFamily="18" charset="0"/>
                <a:sym typeface="Symbol" panose="05050102010706020507" pitchFamily="18" charset="2"/>
              </a:rPr>
              <a:t></a:t>
            </a:r>
            <a:r>
              <a:rPr lang="en-US" altLang="zh-CN" sz="3200" baseline="-25000" dirty="0">
                <a:latin typeface="Times New Roman" panose="02020603050405020304" pitchFamily="18" charset="0"/>
                <a:cs typeface="Times New Roman" panose="02020603050405020304" pitchFamily="18" charset="0"/>
                <a:sym typeface="Symbol" panose="05050102010706020507" pitchFamily="18" charset="2"/>
              </a:rPr>
              <a:t>0 </a:t>
            </a:r>
            <a:r>
              <a:rPr lang="zh-CN" altLang="en-US" sz="3200" dirty="0">
                <a:latin typeface="Times New Roman" panose="02020603050405020304" pitchFamily="18" charset="0"/>
                <a:cs typeface="Times New Roman" panose="02020603050405020304" pitchFamily="18" charset="0"/>
              </a:rPr>
              <a:t>，电子立即逸出，无需时间积累（</a:t>
            </a:r>
            <a:r>
              <a:rPr lang="zh-CN" altLang="en-US" sz="3200" dirty="0">
                <a:solidFill>
                  <a:srgbClr val="FF0000"/>
                </a:solidFill>
                <a:latin typeface="Times New Roman" panose="02020603050405020304" pitchFamily="18" charset="0"/>
                <a:cs typeface="Times New Roman" panose="02020603050405020304" pitchFamily="18" charset="0"/>
              </a:rPr>
              <a:t>瞬时性</a:t>
            </a:r>
            <a:r>
              <a:rPr lang="zh-CN" altLang="en-US" sz="3200" dirty="0">
                <a:latin typeface="Times New Roman" panose="02020603050405020304" pitchFamily="18" charset="0"/>
                <a:cs typeface="Times New Roman" panose="02020603050405020304" pitchFamily="18" charset="0"/>
              </a:rPr>
              <a:t>）</a:t>
            </a:r>
            <a:endParaRPr lang="en-US" altLang="zh-CN" sz="3200" dirty="0">
              <a:latin typeface="Times New Roman" panose="02020603050405020304" pitchFamily="18" charset="0"/>
              <a:cs typeface="Times New Roman" panose="02020603050405020304" pitchFamily="18" charset="0"/>
            </a:endParaRPr>
          </a:p>
          <a:p>
            <a:r>
              <a:rPr lang="zh-CN" altLang="en-US" sz="3200" dirty="0">
                <a:solidFill>
                  <a:srgbClr val="0000FF"/>
                </a:solidFill>
                <a:latin typeface="Times New Roman"/>
                <a:cs typeface="Times New Roman"/>
              </a:rPr>
              <a:t>爱因斯坦</a:t>
            </a:r>
            <a:r>
              <a:rPr lang="en-US" altLang="zh-CN" sz="3200" dirty="0">
                <a:solidFill>
                  <a:srgbClr val="0000FF"/>
                </a:solidFill>
                <a:latin typeface="Times New Roman"/>
                <a:cs typeface="Times New Roman"/>
              </a:rPr>
              <a:t>1921</a:t>
            </a:r>
            <a:r>
              <a:rPr lang="zh-CN" altLang="en-US" sz="3200" dirty="0">
                <a:solidFill>
                  <a:srgbClr val="0000FF"/>
                </a:solidFill>
                <a:latin typeface="Times New Roman"/>
                <a:cs typeface="Times New Roman"/>
              </a:rPr>
              <a:t>年获得了诺贝尔物理学奖</a:t>
            </a:r>
            <a:endParaRPr lang="zh-CN" altLang="en-US" sz="3200" dirty="0">
              <a:latin typeface="Times New Roman" panose="02020603050405020304" pitchFamily="18" charset="0"/>
              <a:cs typeface="Times New Roman" panose="02020603050405020304" pitchFamily="18" charset="0"/>
            </a:endParaRPr>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pPr>
                <a:defRPr/>
              </a:pPr>
              <a:t>32</a:t>
            </a:fld>
            <a:endParaRPr lang="en-US" altLang="zh-CN" dirty="0"/>
          </a:p>
        </p:txBody>
      </p:sp>
      <p:grpSp>
        <p:nvGrpSpPr>
          <p:cNvPr id="5" name="Group 5"/>
          <p:cNvGrpSpPr>
            <a:grpSpLocks/>
          </p:cNvGrpSpPr>
          <p:nvPr/>
        </p:nvGrpSpPr>
        <p:grpSpPr bwMode="auto">
          <a:xfrm>
            <a:off x="2362200" y="1371600"/>
            <a:ext cx="4870119" cy="1007268"/>
            <a:chOff x="960" y="432"/>
            <a:chExt cx="3621" cy="846"/>
          </a:xfrm>
        </p:grpSpPr>
        <p:sp>
          <p:nvSpPr>
            <p:cNvPr id="6" name="Rectangle 6"/>
            <p:cNvSpPr>
              <a:spLocks noChangeArrowheads="1"/>
            </p:cNvSpPr>
            <p:nvPr/>
          </p:nvSpPr>
          <p:spPr bwMode="auto">
            <a:xfrm>
              <a:off x="960" y="432"/>
              <a:ext cx="3621" cy="846"/>
            </a:xfrm>
            <a:prstGeom prst="rect">
              <a:avLst/>
            </a:prstGeom>
            <a:gradFill rotWithShape="0">
              <a:gsLst>
                <a:gs pos="0">
                  <a:schemeClr val="accent1"/>
                </a:gs>
                <a:gs pos="50000">
                  <a:schemeClr val="accent1">
                    <a:gamma/>
                    <a:tint val="20000"/>
                    <a:invGamma/>
                  </a:schemeClr>
                </a:gs>
                <a:gs pos="100000">
                  <a:schemeClr val="accent1"/>
                </a:gs>
              </a:gsLst>
              <a:lin ang="5400000" scaled="1"/>
            </a:gradFill>
            <a:ln w="9525">
              <a:solidFill>
                <a:srgbClr val="006666"/>
              </a:solidFill>
              <a:miter lim="800000"/>
              <a:headEnd/>
              <a:tailEnd type="none" w="sm" len="lg"/>
            </a:ln>
            <a:effectLst/>
          </p:spPr>
          <p:txBody>
            <a:bodyPr wrap="none" anchor="ctr"/>
            <a:lstStyle/>
            <a:p>
              <a:pPr>
                <a:defRPr/>
              </a:pPr>
              <a:endParaRPr lang="en-US" altLang="zh-CN" dirty="0">
                <a:latin typeface="华文楷体" panose="02010600040101010101" pitchFamily="2" charset="-122"/>
                <a:ea typeface="宋体" pitchFamily="2" charset="-122"/>
              </a:endParaRPr>
            </a:p>
          </p:txBody>
        </p:sp>
        <p:sp>
          <p:nvSpPr>
            <p:cNvPr id="7" name="Text Box 7"/>
            <p:cNvSpPr txBox="1">
              <a:spLocks noChangeArrowheads="1"/>
            </p:cNvSpPr>
            <p:nvPr/>
          </p:nvSpPr>
          <p:spPr bwMode="auto">
            <a:xfrm>
              <a:off x="960" y="633"/>
              <a:ext cx="1824"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cs typeface="Arial" panose="020B0604020202020204" pitchFamily="34" charset="0"/>
                </a:defRPr>
              </a:lvl1pPr>
              <a:lvl2pPr marL="742950" indent="-285750">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pPr>
                <a:spcBef>
                  <a:spcPct val="50000"/>
                </a:spcBef>
              </a:pPr>
              <a:r>
                <a:rPr kumimoji="0" lang="zh-CN" altLang="en-US" sz="2800" b="1" dirty="0">
                  <a:latin typeface="华文楷体" panose="02010600040101010101" pitchFamily="2" charset="-122"/>
                  <a:ea typeface="华文楷体" panose="02010600040101010101" pitchFamily="2" charset="-122"/>
                </a:rPr>
                <a:t>爱因斯坦方程</a:t>
              </a:r>
            </a:p>
          </p:txBody>
        </p:sp>
        <p:graphicFrame>
          <p:nvGraphicFramePr>
            <p:cNvPr id="8" name="Object 6"/>
            <p:cNvGraphicFramePr>
              <a:graphicFrameLocks noChangeAspect="1"/>
            </p:cNvGraphicFramePr>
            <p:nvPr>
              <p:extLst>
                <p:ext uri="{D42A27DB-BD31-4B8C-83A1-F6EECF244321}">
                  <p14:modId xmlns:p14="http://schemas.microsoft.com/office/powerpoint/2010/main" val="1900200613"/>
                </p:ext>
              </p:extLst>
            </p:nvPr>
          </p:nvGraphicFramePr>
          <p:xfrm>
            <a:off x="2661" y="508"/>
            <a:ext cx="1920" cy="763"/>
          </p:xfrm>
          <a:graphic>
            <a:graphicData uri="http://schemas.openxmlformats.org/presentationml/2006/ole">
              <mc:AlternateContent xmlns:mc="http://schemas.openxmlformats.org/markup-compatibility/2006">
                <mc:Choice xmlns:v="urn:schemas-microsoft-com:vml" Requires="v">
                  <p:oleObj name="Equation" r:id="rId2" imgW="1028254" imgH="393529" progId="Equation.3">
                    <p:embed/>
                  </p:oleObj>
                </mc:Choice>
                <mc:Fallback>
                  <p:oleObj name="Equation" r:id="rId2" imgW="1028254" imgH="393529" progId="Equation.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1" y="508"/>
                          <a:ext cx="1920" cy="763"/>
                        </a:xfrm>
                        <a:prstGeom prst="rect">
                          <a:avLst/>
                        </a:prstGeom>
                        <a:noFill/>
                        <a:ln>
                          <a:noFill/>
                        </a:ln>
                        <a:extLst>
                          <a:ext uri="{909E8E84-426E-40DD-AFC4-6F175D3DCCD1}">
                            <a14:hiddenFill xmlns:a14="http://schemas.microsoft.com/office/drawing/2010/main">
                              <a:gradFill rotWithShape="0">
                                <a:gsLst>
                                  <a:gs pos="0">
                                    <a:srgbClr val="A987A9"/>
                                  </a:gs>
                                  <a:gs pos="50000">
                                    <a:srgbClr val="FFCCFF"/>
                                  </a:gs>
                                  <a:gs pos="100000">
                                    <a:srgbClr val="A987A9"/>
                                  </a:gs>
                                </a:gsLst>
                                <a:lin ang="5400000" scaled="1"/>
                              </a:gradFill>
                            </a14:hiddenFill>
                          </a:ext>
                          <a:ext uri="{91240B29-F687-4F45-9708-019B960494DF}">
                            <a14:hiddenLine xmlns:a14="http://schemas.microsoft.com/office/drawing/2010/main" w="28575">
                              <a:solidFill>
                                <a:srgbClr val="D60093"/>
                              </a:solidFill>
                              <a:miter lim="800000"/>
                              <a:headEnd/>
                              <a:tailEnd/>
                            </a14:hiddenLine>
                          </a:ext>
                        </a:extLst>
                      </p:spPr>
                    </p:pic>
                  </p:oleObj>
                </mc:Fallback>
              </mc:AlternateContent>
            </a:graphicData>
          </a:graphic>
        </p:graphicFrame>
      </p:grpSp>
      <p:sp>
        <p:nvSpPr>
          <p:cNvPr id="9" name="Footer Placeholder 8"/>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Tree>
    <p:extLst>
      <p:ext uri="{BB962C8B-B14F-4D97-AF65-F5344CB8AC3E}">
        <p14:creationId xmlns:p14="http://schemas.microsoft.com/office/powerpoint/2010/main" val="9379579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kumimoji="1" lang="zh-CN" altLang="en-US" sz="3600" dirty="0">
                <a:solidFill>
                  <a:srgbClr val="FF0000"/>
                </a:solidFill>
                <a:latin typeface="华文楷体"/>
                <a:ea typeface="华文楷体"/>
                <a:cs typeface="华文楷体"/>
              </a:rPr>
              <a:t>玻尔氢原子论的实验依据及相应唯象规律</a:t>
            </a:r>
          </a:p>
        </p:txBody>
      </p:sp>
      <p:sp>
        <p:nvSpPr>
          <p:cNvPr id="3" name="内容占位符 2"/>
          <p:cNvSpPr>
            <a:spLocks noGrp="1"/>
          </p:cNvSpPr>
          <p:nvPr>
            <p:ph idx="1"/>
          </p:nvPr>
        </p:nvSpPr>
        <p:spPr/>
        <p:txBody>
          <a:bodyPr/>
          <a:lstStyle/>
          <a:p>
            <a:pPr>
              <a:lnSpc>
                <a:spcPct val="110000"/>
              </a:lnSpc>
            </a:pPr>
            <a:r>
              <a:rPr kumimoji="1" lang="zh-CN" altLang="en-US" sz="2800" dirty="0">
                <a:solidFill>
                  <a:schemeClr val="tx1"/>
                </a:solidFill>
                <a:latin typeface="华文楷体"/>
                <a:ea typeface="华文楷体"/>
                <a:cs typeface="华文楷体"/>
              </a:rPr>
              <a:t>卢瑟福散射实验－原子核式模型</a:t>
            </a:r>
            <a:r>
              <a:rPr lang="en-US" altLang="zh-CN" sz="2800" dirty="0">
                <a:solidFill>
                  <a:schemeClr val="tx1"/>
                </a:solidFill>
                <a:latin typeface="华文楷体"/>
                <a:ea typeface="华文楷体"/>
                <a:cs typeface="华文楷体"/>
              </a:rPr>
              <a:t>  </a:t>
            </a:r>
            <a:r>
              <a:rPr lang="zh-CN" altLang="en-US" sz="2800" dirty="0">
                <a:solidFill>
                  <a:schemeClr val="tx1"/>
                </a:solidFill>
                <a:latin typeface="华文楷体"/>
                <a:ea typeface="华文楷体"/>
                <a:cs typeface="华文楷体"/>
              </a:rPr>
              <a:t>－</a:t>
            </a:r>
            <a:r>
              <a:rPr lang="en-US" altLang="zh-CN" sz="2800" dirty="0">
                <a:solidFill>
                  <a:schemeClr val="tx1"/>
                </a:solidFill>
                <a:latin typeface="华文楷体"/>
                <a:ea typeface="华文楷体"/>
                <a:cs typeface="华文楷体"/>
              </a:rPr>
              <a:t>1911</a:t>
            </a:r>
            <a:r>
              <a:rPr lang="zh-CN" altLang="en-US" sz="2800" dirty="0">
                <a:solidFill>
                  <a:schemeClr val="tx1"/>
                </a:solidFill>
                <a:latin typeface="华文楷体"/>
                <a:ea typeface="华文楷体"/>
                <a:cs typeface="华文楷体"/>
              </a:rPr>
              <a:t>年</a:t>
            </a:r>
            <a:r>
              <a:rPr lang="en-US" altLang="zh-CN" sz="2800" dirty="0">
                <a:solidFill>
                  <a:schemeClr val="tx1"/>
                </a:solidFill>
                <a:latin typeface="华文楷体"/>
                <a:ea typeface="华文楷体"/>
                <a:cs typeface="华文楷体"/>
              </a:rPr>
              <a:t> </a:t>
            </a:r>
            <a:endParaRPr kumimoji="1" lang="en-US" altLang="zh-CN" sz="2800" dirty="0">
              <a:solidFill>
                <a:schemeClr val="tx1"/>
              </a:solidFill>
              <a:latin typeface="华文楷体"/>
              <a:ea typeface="华文楷体"/>
              <a:cs typeface="华文楷体"/>
            </a:endParaRPr>
          </a:p>
          <a:p>
            <a:pPr>
              <a:lnSpc>
                <a:spcPct val="110000"/>
              </a:lnSpc>
            </a:pPr>
            <a:r>
              <a:rPr lang="zh-CN" altLang="en-US" sz="2800" dirty="0">
                <a:solidFill>
                  <a:schemeClr val="tx1"/>
                </a:solidFill>
                <a:latin typeface="华文楷体"/>
                <a:ea typeface="华文楷体"/>
                <a:cs typeface="华文楷体"/>
              </a:rPr>
              <a:t>热辐射实验－黑体辐射－普朗克量子理论</a:t>
            </a:r>
            <a:r>
              <a:rPr lang="en-US" altLang="zh-CN" sz="2800" dirty="0">
                <a:solidFill>
                  <a:schemeClr val="tx1"/>
                </a:solidFill>
                <a:latin typeface="华文楷体"/>
                <a:ea typeface="华文楷体"/>
                <a:cs typeface="华文楷体"/>
              </a:rPr>
              <a:t> </a:t>
            </a:r>
            <a:r>
              <a:rPr lang="zh-CN" altLang="en-US" sz="2800" dirty="0">
                <a:solidFill>
                  <a:schemeClr val="tx1"/>
                </a:solidFill>
                <a:latin typeface="华文楷体"/>
                <a:ea typeface="华文楷体"/>
                <a:cs typeface="华文楷体"/>
              </a:rPr>
              <a:t>－</a:t>
            </a:r>
            <a:r>
              <a:rPr lang="en-US" altLang="zh-CN" sz="2800" dirty="0">
                <a:solidFill>
                  <a:schemeClr val="tx1"/>
                </a:solidFill>
                <a:latin typeface="华文楷体"/>
                <a:ea typeface="华文楷体"/>
                <a:cs typeface="华文楷体"/>
              </a:rPr>
              <a:t> 1900 </a:t>
            </a:r>
            <a:r>
              <a:rPr lang="zh-CN" altLang="en-US" sz="2800" dirty="0">
                <a:solidFill>
                  <a:schemeClr val="tx1"/>
                </a:solidFill>
                <a:latin typeface="华文楷体"/>
                <a:ea typeface="华文楷体"/>
                <a:cs typeface="华文楷体"/>
              </a:rPr>
              <a:t>年</a:t>
            </a:r>
            <a:endParaRPr lang="en-US" altLang="zh-CN" sz="2800" dirty="0">
              <a:solidFill>
                <a:schemeClr val="tx1"/>
              </a:solidFill>
              <a:latin typeface="华文楷体"/>
              <a:ea typeface="华文楷体"/>
              <a:cs typeface="华文楷体"/>
            </a:endParaRPr>
          </a:p>
          <a:p>
            <a:pPr>
              <a:lnSpc>
                <a:spcPct val="110000"/>
              </a:lnSpc>
            </a:pPr>
            <a:r>
              <a:rPr kumimoji="1" lang="zh-CN" altLang="en-US" sz="2800" dirty="0">
                <a:solidFill>
                  <a:schemeClr val="tx1"/>
                </a:solidFill>
                <a:latin typeface="华文楷体"/>
                <a:ea typeface="华文楷体"/>
                <a:cs typeface="华文楷体"/>
              </a:rPr>
              <a:t>光电效应－爱因斯坦的辐射理论</a:t>
            </a:r>
            <a:r>
              <a:rPr kumimoji="1" lang="en-US" altLang="zh-CN" sz="2800" dirty="0">
                <a:solidFill>
                  <a:schemeClr val="tx1"/>
                </a:solidFill>
                <a:latin typeface="华文楷体"/>
                <a:ea typeface="华文楷体"/>
                <a:cs typeface="华文楷体"/>
              </a:rPr>
              <a:t> </a:t>
            </a:r>
            <a:r>
              <a:rPr kumimoji="1" lang="zh-CN" altLang="en-US" sz="2800" dirty="0">
                <a:solidFill>
                  <a:schemeClr val="tx1"/>
                </a:solidFill>
                <a:latin typeface="华文楷体"/>
                <a:ea typeface="华文楷体"/>
                <a:cs typeface="华文楷体"/>
              </a:rPr>
              <a:t>－</a:t>
            </a:r>
            <a:r>
              <a:rPr lang="en-US" altLang="zh-CN" sz="2800" dirty="0">
                <a:solidFill>
                  <a:schemeClr val="tx1"/>
                </a:solidFill>
                <a:latin typeface="华文楷体"/>
                <a:ea typeface="华文楷体"/>
                <a:cs typeface="华文楷体"/>
              </a:rPr>
              <a:t> 1905</a:t>
            </a:r>
            <a:r>
              <a:rPr lang="zh-CN" altLang="en-US" sz="2800" dirty="0">
                <a:solidFill>
                  <a:schemeClr val="tx1"/>
                </a:solidFill>
                <a:latin typeface="华文楷体"/>
                <a:ea typeface="华文楷体"/>
                <a:cs typeface="华文楷体"/>
              </a:rPr>
              <a:t>年</a:t>
            </a:r>
            <a:r>
              <a:rPr lang="en-US" altLang="zh-CN" sz="2800" dirty="0">
                <a:solidFill>
                  <a:schemeClr val="tx1"/>
                </a:solidFill>
                <a:latin typeface="华文楷体"/>
                <a:ea typeface="华文楷体"/>
                <a:cs typeface="华文楷体"/>
              </a:rPr>
              <a:t> </a:t>
            </a:r>
            <a:endParaRPr kumimoji="1" lang="en-US" altLang="zh-CN" sz="2800" dirty="0">
              <a:solidFill>
                <a:schemeClr val="tx1"/>
              </a:solidFill>
              <a:latin typeface="华文楷体"/>
              <a:ea typeface="华文楷体"/>
              <a:cs typeface="华文楷体"/>
            </a:endParaRPr>
          </a:p>
          <a:p>
            <a:pPr>
              <a:lnSpc>
                <a:spcPct val="110000"/>
              </a:lnSpc>
            </a:pPr>
            <a:r>
              <a:rPr lang="zh-CN" altLang="en-US" sz="2800" dirty="0">
                <a:solidFill>
                  <a:srgbClr val="0000FF"/>
                </a:solidFill>
                <a:latin typeface="华文楷体"/>
                <a:ea typeface="华文楷体"/>
                <a:cs typeface="华文楷体"/>
              </a:rPr>
              <a:t>氢原子光谱线系－原子光谱规律</a:t>
            </a:r>
            <a:r>
              <a:rPr lang="zh-CN" altLang="zh-CN" sz="2800" dirty="0">
                <a:solidFill>
                  <a:srgbClr val="0000FF"/>
                </a:solidFill>
                <a:latin typeface="华文楷体"/>
                <a:ea typeface="华文楷体"/>
                <a:cs typeface="华文楷体"/>
              </a:rPr>
              <a:t>－</a:t>
            </a:r>
            <a:r>
              <a:rPr kumimoji="1" lang="en-US" altLang="zh-CN" sz="2800" dirty="0">
                <a:solidFill>
                  <a:srgbClr val="0000FF"/>
                </a:solidFill>
                <a:latin typeface="华文楷体"/>
                <a:ea typeface="华文楷体"/>
                <a:cs typeface="华文楷体"/>
              </a:rPr>
              <a:t> 1885</a:t>
            </a:r>
            <a:r>
              <a:rPr kumimoji="1" lang="zh-CN" altLang="en-US" sz="2800" dirty="0">
                <a:solidFill>
                  <a:srgbClr val="0000FF"/>
                </a:solidFill>
                <a:latin typeface="华文楷体"/>
                <a:ea typeface="华文楷体"/>
                <a:cs typeface="华文楷体"/>
              </a:rPr>
              <a:t>年</a:t>
            </a:r>
            <a:endParaRPr kumimoji="1" lang="en-US" altLang="zh-CN" sz="2800" dirty="0">
              <a:solidFill>
                <a:srgbClr val="0000FF"/>
              </a:solidFill>
              <a:latin typeface="华文楷体"/>
              <a:ea typeface="华文楷体"/>
              <a:cs typeface="华文楷体"/>
            </a:endParaRPr>
          </a:p>
          <a:p>
            <a:pPr>
              <a:lnSpc>
                <a:spcPct val="110000"/>
              </a:lnSpc>
            </a:pPr>
            <a:r>
              <a:rPr kumimoji="1" lang="zh-CN" altLang="en-US" sz="2800" dirty="0">
                <a:solidFill>
                  <a:schemeClr val="tx1"/>
                </a:solidFill>
                <a:latin typeface="华文楷体"/>
                <a:ea typeface="华文楷体"/>
                <a:cs typeface="华文楷体"/>
              </a:rPr>
              <a:t>波尔氢原子模型 </a:t>
            </a:r>
            <a:r>
              <a:rPr kumimoji="1" lang="en-US" altLang="zh-CN" sz="2800" dirty="0">
                <a:solidFill>
                  <a:schemeClr val="tx1"/>
                </a:solidFill>
                <a:latin typeface="华文楷体"/>
                <a:ea typeface="华文楷体"/>
                <a:cs typeface="华文楷体"/>
              </a:rPr>
              <a:t>—1913</a:t>
            </a:r>
            <a:r>
              <a:rPr kumimoji="1" lang="zh-CN" altLang="en-US" sz="2800" dirty="0">
                <a:solidFill>
                  <a:schemeClr val="tx1"/>
                </a:solidFill>
                <a:latin typeface="华文楷体"/>
                <a:ea typeface="华文楷体"/>
                <a:cs typeface="华文楷体"/>
              </a:rPr>
              <a:t>年</a:t>
            </a:r>
          </a:p>
        </p:txBody>
      </p:sp>
      <p:sp>
        <p:nvSpPr>
          <p:cNvPr id="4" name="幻灯片编号占位符 3"/>
          <p:cNvSpPr>
            <a:spLocks noGrp="1"/>
          </p:cNvSpPr>
          <p:nvPr>
            <p:ph type="sldNum" sz="quarter" idx="12"/>
          </p:nvPr>
        </p:nvSpPr>
        <p:spPr/>
        <p:txBody>
          <a:bodyPr/>
          <a:lstStyle/>
          <a:p>
            <a:pPr>
              <a:defRPr/>
            </a:pPr>
            <a:fld id="{6447BCEE-E289-4943-B888-DEB0644C3AEB}" type="slidenum">
              <a:rPr lang="en-US" altLang="zh-CN" smtClean="0"/>
              <a:pPr>
                <a:defRPr/>
              </a:pPr>
              <a:t>33</a:t>
            </a:fld>
            <a:endParaRPr lang="en-US" altLang="zh-CN">
              <a:solidFill>
                <a:srgbClr val="AAA393"/>
              </a:solidFill>
            </a:endParaRPr>
          </a:p>
        </p:txBody>
      </p:sp>
      <p:sp>
        <p:nvSpPr>
          <p:cNvPr id="5" name="Footer Placeholder 4"/>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Tree>
    <p:extLst>
      <p:ext uri="{BB962C8B-B14F-4D97-AF65-F5344CB8AC3E}">
        <p14:creationId xmlns:p14="http://schemas.microsoft.com/office/powerpoint/2010/main" val="19238031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sz="quarter" idx="4294967295"/>
          </p:nvPr>
        </p:nvSpPr>
        <p:spPr>
          <a:xfrm>
            <a:off x="686990" y="2133600"/>
            <a:ext cx="7772400" cy="1371600"/>
          </a:xfrm>
        </p:spPr>
        <p:txBody>
          <a:bodyPr/>
          <a:lstStyle/>
          <a:p>
            <a:pPr algn="ctr"/>
            <a:r>
              <a:rPr lang="zh-CN" altLang="en-US" sz="5400" dirty="0"/>
              <a:t>氢原子光谱</a:t>
            </a:r>
          </a:p>
        </p:txBody>
      </p:sp>
      <p:sp>
        <p:nvSpPr>
          <p:cNvPr id="3" name="Footer Placeholder 2"/>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
        <p:nvSpPr>
          <p:cNvPr id="4" name="Slide Number Placeholder 3"/>
          <p:cNvSpPr>
            <a:spLocks noGrp="1"/>
          </p:cNvSpPr>
          <p:nvPr>
            <p:ph type="sldNum" sz="quarter" idx="12"/>
          </p:nvPr>
        </p:nvSpPr>
        <p:spPr/>
        <p:txBody>
          <a:bodyPr/>
          <a:lstStyle/>
          <a:p>
            <a:pPr>
              <a:defRPr/>
            </a:pPr>
            <a:fld id="{B4690805-D7D2-4AB9-A191-0BC729846278}" type="slidenum">
              <a:rPr lang="zh-CN" altLang="en-US" smtClean="0"/>
              <a:pPr>
                <a:defRPr/>
              </a:pPr>
              <a:t>34</a:t>
            </a:fld>
            <a:endParaRPr lang="en-US" altLang="zh-CN" dirty="0"/>
          </a:p>
        </p:txBody>
      </p:sp>
    </p:spTree>
    <p:extLst>
      <p:ext uri="{BB962C8B-B14F-4D97-AF65-F5344CB8AC3E}">
        <p14:creationId xmlns:p14="http://schemas.microsoft.com/office/powerpoint/2010/main" val="11224089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lstStyle/>
          <a:p>
            <a:r>
              <a:rPr lang="zh-CN" altLang="en-US" dirty="0"/>
              <a:t>电磁波谱（光波和光子）</a:t>
            </a:r>
          </a:p>
        </p:txBody>
      </p:sp>
      <p:sp>
        <p:nvSpPr>
          <p:cNvPr id="3" name="Content Placeholder 2"/>
          <p:cNvSpPr>
            <a:spLocks noGrp="1"/>
          </p:cNvSpPr>
          <p:nvPr>
            <p:ph idx="1"/>
          </p:nvPr>
        </p:nvSpPr>
        <p:spPr/>
        <p:txBody>
          <a:bodyPr/>
          <a:lstStyle/>
          <a:p>
            <a:endParaRPr lang="en-US"/>
          </a:p>
        </p:txBody>
      </p:sp>
      <p:sp>
        <p:nvSpPr>
          <p:cNvPr id="2" name="Footer Placeholder 1"/>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pPr>
                <a:defRPr/>
              </a:pPr>
              <a:t>35</a:t>
            </a:fld>
            <a:endParaRPr lang="en-US" altLang="zh-CN" dirty="0"/>
          </a:p>
        </p:txBody>
      </p:sp>
      <p:pic>
        <p:nvPicPr>
          <p:cNvPr id="36870" name="Picture 6" descr="https://upload.wikimedia.org/wikipedia/commons/3/30/EM_spectrumrevised.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6086" y="1371600"/>
            <a:ext cx="9032193" cy="4832224"/>
          </a:xfrm>
          <a:prstGeom prst="rect">
            <a:avLst/>
          </a:prstGeom>
          <a:noFill/>
          <a:extLst>
            <a:ext uri="{909E8E84-426E-40DD-AFC4-6F175D3DCCD1}">
              <a14:hiddenFill xmlns:a14="http://schemas.microsoft.com/office/drawing/2010/main">
                <a:solidFill>
                  <a:srgbClr val="FFFFFF"/>
                </a:solidFill>
              </a14:hiddenFill>
            </a:ext>
          </a:extLst>
        </p:spPr>
      </p:pic>
      <p:cxnSp>
        <p:nvCxnSpPr>
          <p:cNvPr id="7" name="直线连接符 6">
            <a:extLst>
              <a:ext uri="{FF2B5EF4-FFF2-40B4-BE49-F238E27FC236}">
                <a16:creationId xmlns:a16="http://schemas.microsoft.com/office/drawing/2014/main" id="{AAD5F5A4-73C6-E346-8E34-BAABC74A5694}"/>
              </a:ext>
            </a:extLst>
          </p:cNvPr>
          <p:cNvCxnSpPr/>
          <p:nvPr/>
        </p:nvCxnSpPr>
        <p:spPr>
          <a:xfrm flipV="1">
            <a:off x="4114800" y="2133600"/>
            <a:ext cx="0" cy="914400"/>
          </a:xfrm>
          <a:prstGeom prst="line">
            <a:avLst/>
          </a:prstGeom>
        </p:spPr>
        <p:style>
          <a:lnRef idx="1">
            <a:schemeClr val="accent1"/>
          </a:lnRef>
          <a:fillRef idx="0">
            <a:schemeClr val="accent1"/>
          </a:fillRef>
          <a:effectRef idx="0">
            <a:schemeClr val="accent1"/>
          </a:effectRef>
          <a:fontRef idx="minor">
            <a:schemeClr val="tx1"/>
          </a:fontRef>
        </p:style>
      </p:cxnSp>
      <p:sp>
        <p:nvSpPr>
          <p:cNvPr id="9" name="矩形 8">
            <a:extLst>
              <a:ext uri="{FF2B5EF4-FFF2-40B4-BE49-F238E27FC236}">
                <a16:creationId xmlns:a16="http://schemas.microsoft.com/office/drawing/2014/main" id="{F6553AC3-52FD-2A4C-ADF4-B7AAC1F0AC52}"/>
              </a:ext>
            </a:extLst>
          </p:cNvPr>
          <p:cNvSpPr/>
          <p:nvPr/>
        </p:nvSpPr>
        <p:spPr>
          <a:xfrm>
            <a:off x="3642796" y="1321904"/>
            <a:ext cx="1005403" cy="338554"/>
          </a:xfrm>
          <a:prstGeom prst="rect">
            <a:avLst/>
          </a:prstGeom>
        </p:spPr>
        <p:txBody>
          <a:bodyPr wrap="none">
            <a:spAutoFit/>
          </a:bodyPr>
          <a:lstStyle/>
          <a:p>
            <a:r>
              <a:rPr lang="zh-CN" altLang="en-US" sz="1600" dirty="0">
                <a:solidFill>
                  <a:schemeClr val="tx1"/>
                </a:solidFill>
                <a:latin typeface="华文楷体"/>
                <a:ea typeface="华文楷体"/>
              </a:rPr>
              <a:t>人体辐射</a:t>
            </a:r>
            <a:endParaRPr lang="zh-CN" altLang="en-US" sz="1600" dirty="0"/>
          </a:p>
        </p:txBody>
      </p:sp>
      <p:sp>
        <p:nvSpPr>
          <p:cNvPr id="6" name="矩形 5">
            <a:extLst>
              <a:ext uri="{FF2B5EF4-FFF2-40B4-BE49-F238E27FC236}">
                <a16:creationId xmlns:a16="http://schemas.microsoft.com/office/drawing/2014/main" id="{87B77DFC-A9C5-3E4C-A6BF-7D89A0261FCF}"/>
              </a:ext>
            </a:extLst>
          </p:cNvPr>
          <p:cNvSpPr/>
          <p:nvPr/>
        </p:nvSpPr>
        <p:spPr>
          <a:xfrm>
            <a:off x="5410200" y="2982930"/>
            <a:ext cx="595035" cy="338554"/>
          </a:xfrm>
          <a:prstGeom prst="rect">
            <a:avLst/>
          </a:prstGeom>
        </p:spPr>
        <p:txBody>
          <a:bodyPr wrap="none">
            <a:spAutoFit/>
          </a:bodyPr>
          <a:lstStyle/>
          <a:p>
            <a:r>
              <a:rPr lang="zh-CN" altLang="en-US" sz="1600" dirty="0">
                <a:solidFill>
                  <a:schemeClr val="tx1"/>
                </a:solidFill>
                <a:latin typeface="华文楷体"/>
                <a:ea typeface="华文楷体"/>
              </a:rPr>
              <a:t>调频</a:t>
            </a:r>
            <a:endParaRPr lang="zh-CN" altLang="en-US" sz="1600" dirty="0"/>
          </a:p>
        </p:txBody>
      </p:sp>
      <p:sp>
        <p:nvSpPr>
          <p:cNvPr id="10" name="矩形 9">
            <a:extLst>
              <a:ext uri="{FF2B5EF4-FFF2-40B4-BE49-F238E27FC236}">
                <a16:creationId xmlns:a16="http://schemas.microsoft.com/office/drawing/2014/main" id="{7D77EFA4-1F55-3949-9851-5D76527DB9C7}"/>
              </a:ext>
            </a:extLst>
          </p:cNvPr>
          <p:cNvSpPr/>
          <p:nvPr/>
        </p:nvSpPr>
        <p:spPr>
          <a:xfrm>
            <a:off x="6005235" y="3032626"/>
            <a:ext cx="595035" cy="338554"/>
          </a:xfrm>
          <a:prstGeom prst="rect">
            <a:avLst/>
          </a:prstGeom>
        </p:spPr>
        <p:txBody>
          <a:bodyPr wrap="none">
            <a:spAutoFit/>
          </a:bodyPr>
          <a:lstStyle/>
          <a:p>
            <a:r>
              <a:rPr lang="zh-CN" altLang="en-US" sz="1600" dirty="0">
                <a:solidFill>
                  <a:schemeClr val="tx1"/>
                </a:solidFill>
                <a:latin typeface="华文楷体"/>
                <a:ea typeface="华文楷体"/>
              </a:rPr>
              <a:t>调辐</a:t>
            </a:r>
            <a:endParaRPr lang="zh-CN" altLang="en-US" sz="1600" dirty="0"/>
          </a:p>
        </p:txBody>
      </p:sp>
      <p:sp>
        <p:nvSpPr>
          <p:cNvPr id="8" name="矩形 7">
            <a:extLst>
              <a:ext uri="{FF2B5EF4-FFF2-40B4-BE49-F238E27FC236}">
                <a16:creationId xmlns:a16="http://schemas.microsoft.com/office/drawing/2014/main" id="{2FF69AC1-20A9-4848-8F7C-CF80562723E4}"/>
              </a:ext>
            </a:extLst>
          </p:cNvPr>
          <p:cNvSpPr/>
          <p:nvPr/>
        </p:nvSpPr>
        <p:spPr>
          <a:xfrm>
            <a:off x="4419600" y="1660458"/>
            <a:ext cx="407484" cy="307777"/>
          </a:xfrm>
          <a:prstGeom prst="rect">
            <a:avLst/>
          </a:prstGeom>
        </p:spPr>
        <p:txBody>
          <a:bodyPr wrap="none">
            <a:spAutoFit/>
          </a:bodyPr>
          <a:lstStyle/>
          <a:p>
            <a:r>
              <a:rPr lang="en-US" altLang="zh-CN" sz="1400" dirty="0">
                <a:solidFill>
                  <a:schemeClr val="tx1"/>
                </a:solidFill>
                <a:latin typeface="华文楷体"/>
                <a:ea typeface="华文楷体"/>
              </a:rPr>
              <a:t>5G</a:t>
            </a:r>
            <a:endParaRPr lang="zh-CN" altLang="en-US" sz="1400" dirty="0"/>
          </a:p>
        </p:txBody>
      </p:sp>
      <p:sp>
        <p:nvSpPr>
          <p:cNvPr id="12" name="矩形 11">
            <a:extLst>
              <a:ext uri="{FF2B5EF4-FFF2-40B4-BE49-F238E27FC236}">
                <a16:creationId xmlns:a16="http://schemas.microsoft.com/office/drawing/2014/main" id="{B29E969B-5780-0D4B-9F74-6995133F1F39}"/>
              </a:ext>
            </a:extLst>
          </p:cNvPr>
          <p:cNvSpPr/>
          <p:nvPr/>
        </p:nvSpPr>
        <p:spPr>
          <a:xfrm>
            <a:off x="5181600" y="1660458"/>
            <a:ext cx="407484" cy="307777"/>
          </a:xfrm>
          <a:prstGeom prst="rect">
            <a:avLst/>
          </a:prstGeom>
        </p:spPr>
        <p:txBody>
          <a:bodyPr wrap="none">
            <a:spAutoFit/>
          </a:bodyPr>
          <a:lstStyle/>
          <a:p>
            <a:r>
              <a:rPr lang="en-US" altLang="zh-CN" sz="1400" dirty="0">
                <a:solidFill>
                  <a:schemeClr val="tx1"/>
                </a:solidFill>
                <a:latin typeface="华文楷体"/>
                <a:ea typeface="华文楷体"/>
              </a:rPr>
              <a:t>4G</a:t>
            </a:r>
            <a:endParaRPr lang="zh-CN" altLang="en-US" sz="1400" dirty="0"/>
          </a:p>
        </p:txBody>
      </p:sp>
    </p:spTree>
    <p:extLst>
      <p:ext uri="{BB962C8B-B14F-4D97-AF65-F5344CB8AC3E}">
        <p14:creationId xmlns:p14="http://schemas.microsoft.com/office/powerpoint/2010/main" val="8309850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yz11"/>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803059" y="1270039"/>
            <a:ext cx="5540262" cy="1181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9" name="Text Box 3"/>
          <p:cNvSpPr txBox="1">
            <a:spLocks noChangeArrowheads="1"/>
          </p:cNvSpPr>
          <p:nvPr/>
        </p:nvSpPr>
        <p:spPr bwMode="auto">
          <a:xfrm>
            <a:off x="2375589" y="2451732"/>
            <a:ext cx="3667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sz="2400">
                <a:solidFill>
                  <a:schemeClr val="tx1"/>
                </a:solidFill>
                <a:latin typeface="Arial" panose="020B0604020202020204" pitchFamily="34" charset="0"/>
                <a:cs typeface="Arial" panose="020B0604020202020204" pitchFamily="34" charset="0"/>
              </a:defRPr>
            </a:lvl1pPr>
            <a:lvl2pPr>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pPr lvl="1" eaLnBrk="0" hangingPunct="0">
              <a:spcBef>
                <a:spcPct val="50000"/>
              </a:spcBef>
              <a:buClr>
                <a:schemeClr val="accent2"/>
              </a:buClr>
              <a:buSzPct val="80000"/>
            </a:pPr>
            <a:r>
              <a:rPr lang="en-US" altLang="zh-CN" dirty="0">
                <a:solidFill>
                  <a:srgbClr val="FF0000"/>
                </a:solidFill>
                <a:latin typeface="+mn-ea"/>
                <a:ea typeface="+mn-ea"/>
              </a:rPr>
              <a:t> </a:t>
            </a:r>
            <a:r>
              <a:rPr lang="zh-CN" altLang="en-US" dirty="0">
                <a:solidFill>
                  <a:srgbClr val="FF0000"/>
                </a:solidFill>
                <a:latin typeface="+mn-ea"/>
                <a:ea typeface="+mn-ea"/>
              </a:rPr>
              <a:t>棱镜摄谱仪示意图 </a:t>
            </a:r>
          </a:p>
        </p:txBody>
      </p:sp>
      <p:sp>
        <p:nvSpPr>
          <p:cNvPr id="4" name="标题 3"/>
          <p:cNvSpPr>
            <a:spLocks noGrp="1"/>
          </p:cNvSpPr>
          <p:nvPr>
            <p:ph type="title"/>
          </p:nvPr>
        </p:nvSpPr>
        <p:spPr/>
        <p:txBody>
          <a:bodyPr/>
          <a:lstStyle/>
          <a:p>
            <a:r>
              <a:rPr lang="zh-CN" altLang="en-US" dirty="0"/>
              <a:t>光谱</a:t>
            </a:r>
          </a:p>
        </p:txBody>
      </p:sp>
      <p:sp>
        <p:nvSpPr>
          <p:cNvPr id="6" name="内容占位符 5"/>
          <p:cNvSpPr>
            <a:spLocks noGrp="1"/>
          </p:cNvSpPr>
          <p:nvPr>
            <p:ph idx="1"/>
          </p:nvPr>
        </p:nvSpPr>
        <p:spPr>
          <a:xfrm>
            <a:off x="304800" y="3047999"/>
            <a:ext cx="4994118" cy="3233995"/>
          </a:xfrm>
        </p:spPr>
        <p:txBody>
          <a:bodyPr>
            <a:noAutofit/>
          </a:bodyPr>
          <a:lstStyle/>
          <a:p>
            <a:pPr>
              <a:lnSpc>
                <a:spcPct val="120000"/>
              </a:lnSpc>
              <a:spcBef>
                <a:spcPts val="0"/>
              </a:spcBef>
              <a:spcAft>
                <a:spcPts val="0"/>
              </a:spcAft>
            </a:pPr>
            <a:r>
              <a:rPr lang="zh-CN" altLang="en-US" sz="2800" dirty="0"/>
              <a:t>线状光谱</a:t>
            </a:r>
            <a:endParaRPr lang="en-US" altLang="zh-CN" sz="2800" dirty="0"/>
          </a:p>
          <a:p>
            <a:pPr lvl="1">
              <a:lnSpc>
                <a:spcPct val="120000"/>
              </a:lnSpc>
              <a:spcBef>
                <a:spcPts val="0"/>
              </a:spcBef>
              <a:spcAft>
                <a:spcPts val="0"/>
              </a:spcAft>
            </a:pPr>
            <a:r>
              <a:rPr lang="zh-CN" altLang="en-US" sz="1800" dirty="0"/>
              <a:t>谱线明晰成细线状，这一般是原子所发出的；</a:t>
            </a:r>
            <a:endParaRPr lang="en-US" altLang="zh-CN" sz="1800" dirty="0"/>
          </a:p>
          <a:p>
            <a:pPr>
              <a:lnSpc>
                <a:spcPct val="120000"/>
              </a:lnSpc>
              <a:spcBef>
                <a:spcPts val="0"/>
              </a:spcBef>
              <a:spcAft>
                <a:spcPts val="0"/>
              </a:spcAft>
            </a:pPr>
            <a:r>
              <a:rPr lang="zh-CN" altLang="en-US" sz="2800" dirty="0"/>
              <a:t>带状光谱</a:t>
            </a:r>
            <a:endParaRPr lang="en-US" altLang="zh-CN" sz="2800" dirty="0"/>
          </a:p>
          <a:p>
            <a:pPr lvl="1">
              <a:lnSpc>
                <a:spcPct val="120000"/>
              </a:lnSpc>
              <a:spcBef>
                <a:spcPts val="0"/>
              </a:spcBef>
              <a:spcAft>
                <a:spcPts val="0"/>
              </a:spcAft>
            </a:pPr>
            <a:r>
              <a:rPr lang="zh-CN" altLang="en-US" sz="1800" dirty="0"/>
              <a:t>谱线分段密集，好象是许多片连续的带组成，这一般是分子所发出的；</a:t>
            </a:r>
            <a:endParaRPr lang="en-US" altLang="zh-CN" sz="1800" dirty="0"/>
          </a:p>
          <a:p>
            <a:pPr>
              <a:lnSpc>
                <a:spcPct val="120000"/>
              </a:lnSpc>
              <a:spcBef>
                <a:spcPts val="0"/>
              </a:spcBef>
              <a:spcAft>
                <a:spcPts val="0"/>
              </a:spcAft>
            </a:pPr>
            <a:r>
              <a:rPr lang="zh-CN" altLang="en-US" sz="2800" dirty="0"/>
              <a:t>连续光谱</a:t>
            </a:r>
            <a:endParaRPr lang="en-US" altLang="zh-CN" sz="2800" dirty="0"/>
          </a:p>
          <a:p>
            <a:pPr lvl="1">
              <a:lnSpc>
                <a:spcPct val="120000"/>
              </a:lnSpc>
              <a:spcBef>
                <a:spcPts val="0"/>
              </a:spcBef>
              <a:spcAft>
                <a:spcPts val="0"/>
              </a:spcAft>
            </a:pPr>
            <a:r>
              <a:rPr lang="zh-CN" altLang="en-US" sz="1800" dirty="0"/>
              <a:t>波长连续变化，如固体加热所发光谱，原子和分子某些情况下也会发出连续光谱。</a:t>
            </a:r>
          </a:p>
        </p:txBody>
      </p:sp>
      <p:sp>
        <p:nvSpPr>
          <p:cNvPr id="2" name="Footer Placeholder 1"/>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
        <p:nvSpPr>
          <p:cNvPr id="5" name="Slide Number Placeholder 4"/>
          <p:cNvSpPr>
            <a:spLocks noGrp="1"/>
          </p:cNvSpPr>
          <p:nvPr>
            <p:ph type="sldNum" sz="quarter" idx="12"/>
          </p:nvPr>
        </p:nvSpPr>
        <p:spPr/>
        <p:txBody>
          <a:bodyPr/>
          <a:lstStyle/>
          <a:p>
            <a:pPr>
              <a:defRPr/>
            </a:pPr>
            <a:fld id="{B4690805-D7D2-4AB9-A191-0BC729846278}" type="slidenum">
              <a:rPr lang="zh-CN" altLang="en-US" smtClean="0"/>
              <a:pPr>
                <a:defRPr/>
              </a:pPr>
              <a:t>36</a:t>
            </a:fld>
            <a:endParaRPr lang="en-US" altLang="zh-CN" dirty="0"/>
          </a:p>
        </p:txBody>
      </p:sp>
      <p:grpSp>
        <p:nvGrpSpPr>
          <p:cNvPr id="8" name="Group 7"/>
          <p:cNvGrpSpPr/>
          <p:nvPr/>
        </p:nvGrpSpPr>
        <p:grpSpPr>
          <a:xfrm>
            <a:off x="5486400" y="3124200"/>
            <a:ext cx="3414714" cy="3195272"/>
            <a:chOff x="3923928" y="2132856"/>
            <a:chExt cx="3414714" cy="3195272"/>
          </a:xfrm>
        </p:grpSpPr>
        <p:grpSp>
          <p:nvGrpSpPr>
            <p:cNvPr id="9" name="Group 837"/>
            <p:cNvGrpSpPr/>
            <p:nvPr/>
          </p:nvGrpSpPr>
          <p:grpSpPr>
            <a:xfrm>
              <a:off x="3923928" y="2132856"/>
              <a:ext cx="3414714" cy="1034974"/>
              <a:chOff x="0" y="0"/>
              <a:chExt cx="3414713" cy="1034972"/>
            </a:xfrm>
          </p:grpSpPr>
          <p:grpSp>
            <p:nvGrpSpPr>
              <p:cNvPr id="32" name="Group 835"/>
              <p:cNvGrpSpPr/>
              <p:nvPr/>
            </p:nvGrpSpPr>
            <p:grpSpPr>
              <a:xfrm>
                <a:off x="0" y="0"/>
                <a:ext cx="3414713" cy="634866"/>
                <a:chOff x="0" y="0"/>
                <a:chExt cx="3414712" cy="634865"/>
              </a:xfrm>
            </p:grpSpPr>
            <p:sp>
              <p:nvSpPr>
                <p:cNvPr id="34" name="Shape 829"/>
                <p:cNvSpPr/>
                <p:nvPr/>
              </p:nvSpPr>
              <p:spPr>
                <a:xfrm>
                  <a:off x="0" y="-1"/>
                  <a:ext cx="3414713" cy="634867"/>
                </a:xfrm>
                <a:prstGeom prst="rect">
                  <a:avLst/>
                </a:prstGeom>
                <a:solidFill>
                  <a:srgbClr val="4D4D4D"/>
                </a:solidFill>
                <a:ln w="12700" cap="flat">
                  <a:noFill/>
                  <a:miter lim="400000"/>
                </a:ln>
                <a:effectLst/>
              </p:spPr>
              <p:txBody>
                <a:bodyPr wrap="square" lIns="0" tIns="0" rIns="0" bIns="0" numCol="1" anchor="ctr">
                  <a:noAutofit/>
                </a:bodyPr>
                <a:lstStyle/>
                <a:p>
                  <a:pPr lvl="0"/>
                  <a:endParaRPr/>
                </a:p>
              </p:txBody>
            </p:sp>
            <p:sp>
              <p:nvSpPr>
                <p:cNvPr id="35" name="Shape 830"/>
                <p:cNvSpPr/>
                <p:nvPr/>
              </p:nvSpPr>
              <p:spPr>
                <a:xfrm flipH="1">
                  <a:off x="375710" y="11720"/>
                  <a:ext cx="1" cy="611425"/>
                </a:xfrm>
                <a:prstGeom prst="line">
                  <a:avLst/>
                </a:prstGeom>
                <a:noFill/>
                <a:ln w="38100" cap="flat">
                  <a:solidFill>
                    <a:srgbClr val="FFFFFF"/>
                  </a:solidFill>
                  <a:prstDash val="solid"/>
                  <a:roun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36" name="Shape 831"/>
                <p:cNvSpPr/>
                <p:nvPr/>
              </p:nvSpPr>
              <p:spPr>
                <a:xfrm flipH="1">
                  <a:off x="1376989" y="11720"/>
                  <a:ext cx="1" cy="611425"/>
                </a:xfrm>
                <a:prstGeom prst="line">
                  <a:avLst/>
                </a:prstGeom>
                <a:noFill/>
                <a:ln w="38100" cap="flat">
                  <a:solidFill>
                    <a:srgbClr val="FFFFFF"/>
                  </a:solidFill>
                  <a:prstDash val="solid"/>
                  <a:roun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37" name="Shape 832"/>
                <p:cNvSpPr/>
                <p:nvPr/>
              </p:nvSpPr>
              <p:spPr>
                <a:xfrm>
                  <a:off x="2032170" y="11720"/>
                  <a:ext cx="1" cy="611425"/>
                </a:xfrm>
                <a:prstGeom prst="line">
                  <a:avLst/>
                </a:prstGeom>
                <a:noFill/>
                <a:ln w="38100" cap="flat">
                  <a:solidFill>
                    <a:srgbClr val="FFFFFF"/>
                  </a:solidFill>
                  <a:prstDash val="solid"/>
                  <a:roun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38" name="Shape 833"/>
                <p:cNvSpPr/>
                <p:nvPr/>
              </p:nvSpPr>
              <p:spPr>
                <a:xfrm>
                  <a:off x="2350506" y="11720"/>
                  <a:ext cx="1" cy="611425"/>
                </a:xfrm>
                <a:prstGeom prst="line">
                  <a:avLst/>
                </a:prstGeom>
                <a:noFill/>
                <a:ln w="38100" cap="flat">
                  <a:solidFill>
                    <a:srgbClr val="FFFFFF"/>
                  </a:solidFill>
                  <a:prstDash val="solid"/>
                  <a:roun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39" name="Shape 834"/>
                <p:cNvSpPr/>
                <p:nvPr/>
              </p:nvSpPr>
              <p:spPr>
                <a:xfrm>
                  <a:off x="2533735" y="11720"/>
                  <a:ext cx="1" cy="611425"/>
                </a:xfrm>
                <a:prstGeom prst="line">
                  <a:avLst/>
                </a:prstGeom>
                <a:noFill/>
                <a:ln w="38100" cap="flat">
                  <a:solidFill>
                    <a:srgbClr val="FFFFFF"/>
                  </a:solidFill>
                  <a:prstDash val="solid"/>
                  <a:roun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grpSp>
          <p:sp>
            <p:nvSpPr>
              <p:cNvPr id="33" name="Shape 836"/>
              <p:cNvSpPr/>
              <p:nvPr/>
            </p:nvSpPr>
            <p:spPr>
              <a:xfrm>
                <a:off x="536130" y="634865"/>
                <a:ext cx="1631214" cy="40010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t">
                <a:spAutoFit/>
              </a:bodyPr>
              <a:lstStyle>
                <a:lvl1pPr>
                  <a:defRPr sz="2000">
                    <a:solidFill>
                      <a:srgbClr val="FF0000"/>
                    </a:solidFill>
                    <a:latin typeface="宋体"/>
                    <a:ea typeface="宋体"/>
                    <a:cs typeface="宋体"/>
                    <a:sym typeface="宋体"/>
                  </a:defRPr>
                </a:lvl1pPr>
              </a:lstStyle>
              <a:p>
                <a:pPr lvl="0">
                  <a:defRPr sz="1800">
                    <a:solidFill>
                      <a:srgbClr val="000000"/>
                    </a:solidFill>
                  </a:defRPr>
                </a:pPr>
                <a:r>
                  <a:rPr sz="2000" dirty="0">
                    <a:solidFill>
                      <a:srgbClr val="FF0000"/>
                    </a:solidFill>
                    <a:latin typeface="华文楷体"/>
                    <a:ea typeface="华文楷体"/>
                    <a:cs typeface="华文楷体"/>
                  </a:rPr>
                  <a:t>（原子光谱）</a:t>
                </a:r>
              </a:p>
            </p:txBody>
          </p:sp>
        </p:grpSp>
        <p:grpSp>
          <p:nvGrpSpPr>
            <p:cNvPr id="10" name="Group 856"/>
            <p:cNvGrpSpPr/>
            <p:nvPr/>
          </p:nvGrpSpPr>
          <p:grpSpPr>
            <a:xfrm>
              <a:off x="4139952" y="3140968"/>
              <a:ext cx="3087689" cy="1041688"/>
              <a:chOff x="0" y="0"/>
              <a:chExt cx="3087688" cy="1041686"/>
            </a:xfrm>
          </p:grpSpPr>
          <p:grpSp>
            <p:nvGrpSpPr>
              <p:cNvPr id="14" name="Group 854"/>
              <p:cNvGrpSpPr/>
              <p:nvPr/>
            </p:nvGrpSpPr>
            <p:grpSpPr>
              <a:xfrm>
                <a:off x="0" y="0"/>
                <a:ext cx="3087688" cy="663514"/>
                <a:chOff x="0" y="0"/>
                <a:chExt cx="3087687" cy="663513"/>
              </a:xfrm>
            </p:grpSpPr>
            <p:sp>
              <p:nvSpPr>
                <p:cNvPr id="16" name="Shape 838"/>
                <p:cNvSpPr/>
                <p:nvPr/>
              </p:nvSpPr>
              <p:spPr>
                <a:xfrm>
                  <a:off x="0" y="0"/>
                  <a:ext cx="3087688" cy="663514"/>
                </a:xfrm>
                <a:prstGeom prst="rect">
                  <a:avLst/>
                </a:prstGeom>
                <a:solidFill>
                  <a:srgbClr val="4D4D4D"/>
                </a:solidFill>
                <a:ln w="12700" cap="flat">
                  <a:noFill/>
                  <a:miter lim="400000"/>
                </a:ln>
                <a:effectLst/>
              </p:spPr>
              <p:txBody>
                <a:bodyPr wrap="square" lIns="0" tIns="0" rIns="0" bIns="0" numCol="1" anchor="ctr">
                  <a:noAutofit/>
                </a:bodyPr>
                <a:lstStyle/>
                <a:p>
                  <a:pPr lvl="0"/>
                  <a:endParaRPr/>
                </a:p>
              </p:txBody>
            </p:sp>
            <p:sp>
              <p:nvSpPr>
                <p:cNvPr id="17" name="Shape 839"/>
                <p:cNvSpPr/>
                <p:nvPr/>
              </p:nvSpPr>
              <p:spPr>
                <a:xfrm flipH="1">
                  <a:off x="312952" y="12249"/>
                  <a:ext cx="1" cy="639016"/>
                </a:xfrm>
                <a:prstGeom prst="line">
                  <a:avLst/>
                </a:prstGeom>
                <a:noFill/>
                <a:ln w="38100" cap="flat">
                  <a:solidFill>
                    <a:srgbClr val="FFFFFF"/>
                  </a:solidFill>
                  <a:prstDash val="solid"/>
                  <a:roun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18" name="Shape 840"/>
                <p:cNvSpPr/>
                <p:nvPr/>
              </p:nvSpPr>
              <p:spPr>
                <a:xfrm flipH="1">
                  <a:off x="378220" y="12249"/>
                  <a:ext cx="1" cy="639016"/>
                </a:xfrm>
                <a:prstGeom prst="line">
                  <a:avLst/>
                </a:prstGeom>
                <a:noFill/>
                <a:ln w="38100" cap="flat">
                  <a:solidFill>
                    <a:srgbClr val="FFFFFF"/>
                  </a:solidFill>
                  <a:prstDash val="solid"/>
                  <a:roun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19" name="Shape 841"/>
                <p:cNvSpPr/>
                <p:nvPr/>
              </p:nvSpPr>
              <p:spPr>
                <a:xfrm flipH="1">
                  <a:off x="443489" y="12249"/>
                  <a:ext cx="1" cy="639016"/>
                </a:xfrm>
                <a:prstGeom prst="line">
                  <a:avLst/>
                </a:prstGeom>
                <a:noFill/>
                <a:ln w="38100" cap="flat">
                  <a:solidFill>
                    <a:srgbClr val="FFFFFF"/>
                  </a:solidFill>
                  <a:prstDash val="solid"/>
                  <a:roun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20" name="Shape 842"/>
                <p:cNvSpPr/>
                <p:nvPr/>
              </p:nvSpPr>
              <p:spPr>
                <a:xfrm flipH="1">
                  <a:off x="493695" y="12249"/>
                  <a:ext cx="1" cy="639016"/>
                </a:xfrm>
                <a:prstGeom prst="line">
                  <a:avLst/>
                </a:prstGeom>
                <a:noFill/>
                <a:ln w="38100" cap="flat">
                  <a:solidFill>
                    <a:srgbClr val="FFFFFF"/>
                  </a:solidFill>
                  <a:prstDash val="solid"/>
                  <a:roun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21" name="Shape 843"/>
                <p:cNvSpPr/>
                <p:nvPr/>
              </p:nvSpPr>
              <p:spPr>
                <a:xfrm flipH="1">
                  <a:off x="574025" y="12249"/>
                  <a:ext cx="1" cy="639016"/>
                </a:xfrm>
                <a:prstGeom prst="line">
                  <a:avLst/>
                </a:prstGeom>
                <a:noFill/>
                <a:ln w="38100" cap="flat">
                  <a:solidFill>
                    <a:srgbClr val="FFFFFF"/>
                  </a:solidFill>
                  <a:prstDash val="solid"/>
                  <a:roun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22" name="Shape 844"/>
                <p:cNvSpPr/>
                <p:nvPr/>
              </p:nvSpPr>
              <p:spPr>
                <a:xfrm flipH="1">
                  <a:off x="1081109" y="12249"/>
                  <a:ext cx="1" cy="639016"/>
                </a:xfrm>
                <a:prstGeom prst="line">
                  <a:avLst/>
                </a:prstGeom>
                <a:noFill/>
                <a:ln w="38100" cap="flat">
                  <a:solidFill>
                    <a:srgbClr val="FFFFFF"/>
                  </a:solidFill>
                  <a:prstDash val="solid"/>
                  <a:roun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23" name="Shape 845"/>
                <p:cNvSpPr/>
                <p:nvPr/>
              </p:nvSpPr>
              <p:spPr>
                <a:xfrm flipH="1">
                  <a:off x="1146377" y="12249"/>
                  <a:ext cx="1" cy="639016"/>
                </a:xfrm>
                <a:prstGeom prst="line">
                  <a:avLst/>
                </a:prstGeom>
                <a:noFill/>
                <a:ln w="38100" cap="flat">
                  <a:solidFill>
                    <a:srgbClr val="FFFFFF"/>
                  </a:solidFill>
                  <a:prstDash val="solid"/>
                  <a:roun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24" name="Shape 846"/>
                <p:cNvSpPr/>
                <p:nvPr/>
              </p:nvSpPr>
              <p:spPr>
                <a:xfrm flipH="1">
                  <a:off x="1211645" y="14291"/>
                  <a:ext cx="1" cy="639015"/>
                </a:xfrm>
                <a:prstGeom prst="line">
                  <a:avLst/>
                </a:prstGeom>
                <a:noFill/>
                <a:ln w="38100" cap="flat">
                  <a:solidFill>
                    <a:srgbClr val="FFFFFF"/>
                  </a:solidFill>
                  <a:prstDash val="solid"/>
                  <a:roun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25" name="Shape 847"/>
                <p:cNvSpPr/>
                <p:nvPr/>
              </p:nvSpPr>
              <p:spPr>
                <a:xfrm flipH="1">
                  <a:off x="1261851" y="12249"/>
                  <a:ext cx="1" cy="639016"/>
                </a:xfrm>
                <a:prstGeom prst="line">
                  <a:avLst/>
                </a:prstGeom>
                <a:noFill/>
                <a:ln w="38100" cap="flat">
                  <a:solidFill>
                    <a:srgbClr val="FFFFFF"/>
                  </a:solidFill>
                  <a:prstDash val="solid"/>
                  <a:roun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26" name="Shape 848"/>
                <p:cNvSpPr/>
                <p:nvPr/>
              </p:nvSpPr>
              <p:spPr>
                <a:xfrm flipH="1">
                  <a:off x="1342181" y="12249"/>
                  <a:ext cx="1" cy="639016"/>
                </a:xfrm>
                <a:prstGeom prst="line">
                  <a:avLst/>
                </a:prstGeom>
                <a:noFill/>
                <a:ln w="38100" cap="flat">
                  <a:solidFill>
                    <a:srgbClr val="FFFFFF"/>
                  </a:solidFill>
                  <a:prstDash val="solid"/>
                  <a:roun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27" name="Shape 849"/>
                <p:cNvSpPr/>
                <p:nvPr/>
              </p:nvSpPr>
              <p:spPr>
                <a:xfrm flipH="1">
                  <a:off x="1591539" y="14291"/>
                  <a:ext cx="1" cy="639015"/>
                </a:xfrm>
                <a:prstGeom prst="line">
                  <a:avLst/>
                </a:prstGeom>
                <a:noFill/>
                <a:ln w="38100" cap="flat">
                  <a:solidFill>
                    <a:srgbClr val="FFFFFF"/>
                  </a:solidFill>
                  <a:prstDash val="solid"/>
                  <a:roun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28" name="Shape 850"/>
                <p:cNvSpPr/>
                <p:nvPr/>
              </p:nvSpPr>
              <p:spPr>
                <a:xfrm>
                  <a:off x="1656807" y="14291"/>
                  <a:ext cx="1" cy="639015"/>
                </a:xfrm>
                <a:prstGeom prst="line">
                  <a:avLst/>
                </a:prstGeom>
                <a:noFill/>
                <a:ln w="38100" cap="flat">
                  <a:solidFill>
                    <a:srgbClr val="FFFFFF"/>
                  </a:solidFill>
                  <a:prstDash val="solid"/>
                  <a:roun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29" name="Shape 851"/>
                <p:cNvSpPr/>
                <p:nvPr/>
              </p:nvSpPr>
              <p:spPr>
                <a:xfrm>
                  <a:off x="1722076" y="14291"/>
                  <a:ext cx="1" cy="639015"/>
                </a:xfrm>
                <a:prstGeom prst="line">
                  <a:avLst/>
                </a:prstGeom>
                <a:noFill/>
                <a:ln w="38100" cap="flat">
                  <a:solidFill>
                    <a:srgbClr val="FFFFFF"/>
                  </a:solidFill>
                  <a:prstDash val="solid"/>
                  <a:roun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30" name="Shape 852"/>
                <p:cNvSpPr/>
                <p:nvPr/>
              </p:nvSpPr>
              <p:spPr>
                <a:xfrm>
                  <a:off x="1772282" y="14291"/>
                  <a:ext cx="1" cy="639015"/>
                </a:xfrm>
                <a:prstGeom prst="line">
                  <a:avLst/>
                </a:prstGeom>
                <a:noFill/>
                <a:ln w="38100" cap="flat">
                  <a:solidFill>
                    <a:srgbClr val="FFFFFF"/>
                  </a:solidFill>
                  <a:prstDash val="solid"/>
                  <a:roun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31" name="Shape 853"/>
                <p:cNvSpPr/>
                <p:nvPr/>
              </p:nvSpPr>
              <p:spPr>
                <a:xfrm>
                  <a:off x="1852612" y="14291"/>
                  <a:ext cx="1" cy="639015"/>
                </a:xfrm>
                <a:prstGeom prst="line">
                  <a:avLst/>
                </a:prstGeom>
                <a:noFill/>
                <a:ln w="38100" cap="flat">
                  <a:solidFill>
                    <a:srgbClr val="FFFFFF"/>
                  </a:solidFill>
                  <a:prstDash val="solid"/>
                  <a:roun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grpSp>
          <p:sp>
            <p:nvSpPr>
              <p:cNvPr id="15" name="Shape 855"/>
              <p:cNvSpPr/>
              <p:nvPr/>
            </p:nvSpPr>
            <p:spPr>
              <a:xfrm>
                <a:off x="419094" y="641579"/>
                <a:ext cx="1631213" cy="40010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t">
                <a:spAutoFit/>
              </a:bodyPr>
              <a:lstStyle>
                <a:lvl1pPr>
                  <a:defRPr sz="2000">
                    <a:solidFill>
                      <a:srgbClr val="FF0000"/>
                    </a:solidFill>
                    <a:latin typeface="宋体"/>
                    <a:ea typeface="宋体"/>
                    <a:cs typeface="宋体"/>
                    <a:sym typeface="宋体"/>
                  </a:defRPr>
                </a:lvl1pPr>
              </a:lstStyle>
              <a:p>
                <a:pPr lvl="0">
                  <a:defRPr sz="1800">
                    <a:solidFill>
                      <a:srgbClr val="000000"/>
                    </a:solidFill>
                  </a:defRPr>
                </a:pPr>
                <a:r>
                  <a:rPr sz="2000" dirty="0">
                    <a:solidFill>
                      <a:srgbClr val="FF0000"/>
                    </a:solidFill>
                    <a:latin typeface="华文楷体"/>
                    <a:ea typeface="华文楷体"/>
                    <a:cs typeface="华文楷体"/>
                  </a:rPr>
                  <a:t>（分子光谱）</a:t>
                </a:r>
              </a:p>
            </p:txBody>
          </p:sp>
        </p:grpSp>
        <p:grpSp>
          <p:nvGrpSpPr>
            <p:cNvPr id="11" name="Group 859"/>
            <p:cNvGrpSpPr/>
            <p:nvPr/>
          </p:nvGrpSpPr>
          <p:grpSpPr>
            <a:xfrm>
              <a:off x="4139952" y="4221088"/>
              <a:ext cx="3024189" cy="1107040"/>
              <a:chOff x="0" y="0"/>
              <a:chExt cx="3024188" cy="1107038"/>
            </a:xfrm>
          </p:grpSpPr>
          <p:sp>
            <p:nvSpPr>
              <p:cNvPr id="12" name="Shape 857"/>
              <p:cNvSpPr/>
              <p:nvPr/>
            </p:nvSpPr>
            <p:spPr>
              <a:xfrm>
                <a:off x="0" y="0"/>
                <a:ext cx="3024188" cy="636707"/>
              </a:xfrm>
              <a:prstGeom prst="rect">
                <a:avLst/>
              </a:prstGeom>
              <a:gradFill flip="none" rotWithShape="1">
                <a:gsLst>
                  <a:gs pos="0">
                    <a:srgbClr val="000000"/>
                  </a:gs>
                  <a:gs pos="100000">
                    <a:srgbClr val="4D4D4D"/>
                  </a:gs>
                </a:gsLst>
                <a:lin ang="0" scaled="0"/>
              </a:gradFill>
              <a:ln w="12700" cap="flat">
                <a:noFill/>
                <a:miter lim="400000"/>
              </a:ln>
              <a:effectLst/>
            </p:spPr>
            <p:txBody>
              <a:bodyPr wrap="square" lIns="0" tIns="0" rIns="0" bIns="0" numCol="1" anchor="ctr">
                <a:noAutofit/>
              </a:bodyPr>
              <a:lstStyle/>
              <a:p>
                <a:pPr lvl="0"/>
                <a:endParaRPr/>
              </a:p>
            </p:txBody>
          </p:sp>
          <p:sp>
            <p:nvSpPr>
              <p:cNvPr id="13" name="Shape 858"/>
              <p:cNvSpPr/>
              <p:nvPr/>
            </p:nvSpPr>
            <p:spPr>
              <a:xfrm>
                <a:off x="311137" y="706931"/>
                <a:ext cx="1887693" cy="40010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t">
                <a:spAutoFit/>
              </a:bodyPr>
              <a:lstStyle>
                <a:lvl1pPr>
                  <a:defRPr sz="2000">
                    <a:solidFill>
                      <a:srgbClr val="FF0000"/>
                    </a:solidFill>
                    <a:latin typeface="宋体"/>
                    <a:ea typeface="宋体"/>
                    <a:cs typeface="宋体"/>
                    <a:sym typeface="宋体"/>
                  </a:defRPr>
                </a:lvl1pPr>
              </a:lstStyle>
              <a:p>
                <a:pPr lvl="0">
                  <a:defRPr sz="1800">
                    <a:solidFill>
                      <a:srgbClr val="000000"/>
                    </a:solidFill>
                  </a:defRPr>
                </a:pPr>
                <a:r>
                  <a:rPr sz="2000" dirty="0">
                    <a:solidFill>
                      <a:srgbClr val="FF0000"/>
                    </a:solidFill>
                    <a:latin typeface="华文楷体"/>
                    <a:ea typeface="华文楷体"/>
                    <a:cs typeface="华文楷体"/>
                  </a:rPr>
                  <a:t>（固体热辐射）</a:t>
                </a:r>
              </a:p>
            </p:txBody>
          </p:sp>
        </p:grpSp>
      </p:grpSp>
    </p:spTree>
    <p:extLst>
      <p:ext uri="{BB962C8B-B14F-4D97-AF65-F5344CB8AC3E}">
        <p14:creationId xmlns:p14="http://schemas.microsoft.com/office/powerpoint/2010/main" val="12795957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原子光谱（铁）</a:t>
            </a:r>
          </a:p>
        </p:txBody>
      </p:sp>
      <p:sp>
        <p:nvSpPr>
          <p:cNvPr id="3" name="内容占位符 2"/>
          <p:cNvSpPr>
            <a:spLocks noGrp="1"/>
          </p:cNvSpPr>
          <p:nvPr>
            <p:ph idx="1"/>
          </p:nvPr>
        </p:nvSpPr>
        <p:spPr>
          <a:xfrm>
            <a:off x="317409" y="3745121"/>
            <a:ext cx="8381999" cy="1273593"/>
          </a:xfrm>
        </p:spPr>
        <p:txBody>
          <a:bodyPr/>
          <a:lstStyle/>
          <a:p>
            <a:r>
              <a:rPr lang="zh-CN" altLang="en-US" sz="2800" dirty="0"/>
              <a:t>由于每种原子都有自己的特征谱线，因此可根据光谱来鉴别物质和确定其化学组成，这种方法叫做光谱分析</a:t>
            </a:r>
            <a:r>
              <a:rPr lang="en-US" altLang="zh-CN" sz="2800" dirty="0"/>
              <a:t>.</a:t>
            </a:r>
          </a:p>
        </p:txBody>
      </p:sp>
      <p:sp>
        <p:nvSpPr>
          <p:cNvPr id="5" name="Footer Placeholder 4"/>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pPr>
                <a:defRPr/>
              </a:pPr>
              <a:t>37</a:t>
            </a:fld>
            <a:endParaRPr lang="en-US" altLang="zh-CN" dirty="0"/>
          </a:p>
        </p:txBody>
      </p:sp>
      <p:pic>
        <p:nvPicPr>
          <p:cNvPr id="7" name="图片 6"/>
          <p:cNvPicPr>
            <a:picLocks noChangeAspect="1"/>
          </p:cNvPicPr>
          <p:nvPr/>
        </p:nvPicPr>
        <p:blipFill>
          <a:blip r:embed="rId2"/>
          <a:stretch>
            <a:fillRect/>
          </a:stretch>
        </p:blipFill>
        <p:spPr>
          <a:xfrm>
            <a:off x="582584" y="5130508"/>
            <a:ext cx="8153400" cy="1117892"/>
          </a:xfrm>
          <a:prstGeom prst="rect">
            <a:avLst/>
          </a:prstGeom>
        </p:spPr>
      </p:pic>
      <p:pic>
        <p:nvPicPr>
          <p:cNvPr id="8" name="图片 7"/>
          <p:cNvPicPr>
            <a:picLocks noChangeAspect="1"/>
          </p:cNvPicPr>
          <p:nvPr/>
        </p:nvPicPr>
        <p:blipFill>
          <a:blip r:embed="rId3"/>
          <a:stretch>
            <a:fillRect/>
          </a:stretch>
        </p:blipFill>
        <p:spPr>
          <a:xfrm>
            <a:off x="2303193" y="1302369"/>
            <a:ext cx="4078549" cy="2258798"/>
          </a:xfrm>
          <a:prstGeom prst="rect">
            <a:avLst/>
          </a:prstGeom>
        </p:spPr>
      </p:pic>
      <p:sp>
        <p:nvSpPr>
          <p:cNvPr id="6" name="文本框 5">
            <a:extLst>
              <a:ext uri="{FF2B5EF4-FFF2-40B4-BE49-F238E27FC236}">
                <a16:creationId xmlns:a16="http://schemas.microsoft.com/office/drawing/2014/main" id="{95510574-63B2-4A41-8ED9-4F568C0D996A}"/>
              </a:ext>
            </a:extLst>
          </p:cNvPr>
          <p:cNvSpPr txBox="1"/>
          <p:nvPr/>
        </p:nvSpPr>
        <p:spPr>
          <a:xfrm>
            <a:off x="3429000" y="3247732"/>
            <a:ext cx="646331" cy="369332"/>
          </a:xfrm>
          <a:prstGeom prst="rect">
            <a:avLst/>
          </a:prstGeom>
          <a:noFill/>
        </p:spPr>
        <p:txBody>
          <a:bodyPr wrap="none" rtlCol="0">
            <a:spAutoFit/>
          </a:bodyPr>
          <a:lstStyle/>
          <a:p>
            <a:r>
              <a:rPr lang="zh-CN" altLang="en-US" sz="1800" b="0" dirty="0"/>
              <a:t>细缝</a:t>
            </a:r>
            <a:endParaRPr kumimoji="1" lang="zh-CN" altLang="en-US" sz="1800" b="0" dirty="0">
              <a:solidFill>
                <a:schemeClr val="tx1"/>
              </a:solidFill>
              <a:latin typeface="+mn-ea"/>
              <a:ea typeface="+mn-ea"/>
            </a:endParaRPr>
          </a:p>
        </p:txBody>
      </p:sp>
      <p:sp>
        <p:nvSpPr>
          <p:cNvPr id="9" name="文本框 8">
            <a:extLst>
              <a:ext uri="{FF2B5EF4-FFF2-40B4-BE49-F238E27FC236}">
                <a16:creationId xmlns:a16="http://schemas.microsoft.com/office/drawing/2014/main" id="{6A370381-4E65-314E-8B6B-86FB1D80FED9}"/>
              </a:ext>
            </a:extLst>
          </p:cNvPr>
          <p:cNvSpPr txBox="1"/>
          <p:nvPr/>
        </p:nvSpPr>
        <p:spPr>
          <a:xfrm>
            <a:off x="4185242" y="3263995"/>
            <a:ext cx="646331" cy="369332"/>
          </a:xfrm>
          <a:prstGeom prst="rect">
            <a:avLst/>
          </a:prstGeom>
          <a:noFill/>
        </p:spPr>
        <p:txBody>
          <a:bodyPr wrap="none" rtlCol="0">
            <a:spAutoFit/>
          </a:bodyPr>
          <a:lstStyle/>
          <a:p>
            <a:r>
              <a:rPr lang="zh-CN" altLang="en-US" sz="1800" b="0" dirty="0"/>
              <a:t>光栅</a:t>
            </a:r>
            <a:endParaRPr kumimoji="1" lang="zh-CN" altLang="en-US" sz="1800" b="0" dirty="0">
              <a:solidFill>
                <a:schemeClr val="tx1"/>
              </a:solidFill>
              <a:latin typeface="+mn-ea"/>
              <a:ea typeface="+mn-ea"/>
            </a:endParaRPr>
          </a:p>
        </p:txBody>
      </p:sp>
      <p:sp>
        <p:nvSpPr>
          <p:cNvPr id="10" name="文本框 9">
            <a:extLst>
              <a:ext uri="{FF2B5EF4-FFF2-40B4-BE49-F238E27FC236}">
                <a16:creationId xmlns:a16="http://schemas.microsoft.com/office/drawing/2014/main" id="{1A742175-0C18-984A-B839-088CECF16E95}"/>
              </a:ext>
            </a:extLst>
          </p:cNvPr>
          <p:cNvSpPr txBox="1"/>
          <p:nvPr/>
        </p:nvSpPr>
        <p:spPr>
          <a:xfrm>
            <a:off x="2518886" y="2526268"/>
            <a:ext cx="877163" cy="369332"/>
          </a:xfrm>
          <a:prstGeom prst="rect">
            <a:avLst/>
          </a:prstGeom>
          <a:noFill/>
        </p:spPr>
        <p:txBody>
          <a:bodyPr wrap="none" rtlCol="0">
            <a:spAutoFit/>
          </a:bodyPr>
          <a:lstStyle/>
          <a:p>
            <a:r>
              <a:rPr lang="zh-CN" altLang="en-US" sz="1800" b="0" dirty="0"/>
              <a:t>放电管</a:t>
            </a:r>
            <a:endParaRPr kumimoji="1" lang="zh-CN" altLang="en-US" sz="1800" b="0" dirty="0">
              <a:solidFill>
                <a:schemeClr val="tx1"/>
              </a:solidFill>
              <a:latin typeface="+mn-ea"/>
              <a:ea typeface="+mn-ea"/>
            </a:endParaRPr>
          </a:p>
        </p:txBody>
      </p:sp>
    </p:spTree>
    <p:extLst>
      <p:ext uri="{BB962C8B-B14F-4D97-AF65-F5344CB8AC3E}">
        <p14:creationId xmlns:p14="http://schemas.microsoft.com/office/powerpoint/2010/main" val="12639577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t>氢原子的可见光光谱</a:t>
            </a:r>
            <a:r>
              <a:rPr kumimoji="1" lang="zh-CN" altLang="en-US" b="1" dirty="0">
                <a:latin typeface="华文楷体"/>
                <a:ea typeface="华文楷体"/>
                <a:cs typeface="华文楷体"/>
              </a:rPr>
              <a:t>（巴尔末系）</a:t>
            </a:r>
            <a:endParaRPr lang="zh-CN" altLang="en-US" dirty="0"/>
          </a:p>
        </p:txBody>
      </p:sp>
      <p:sp>
        <p:nvSpPr>
          <p:cNvPr id="3" name="内容占位符 2"/>
          <p:cNvSpPr>
            <a:spLocks noGrp="1"/>
          </p:cNvSpPr>
          <p:nvPr>
            <p:ph idx="1"/>
          </p:nvPr>
        </p:nvSpPr>
        <p:spPr>
          <a:xfrm>
            <a:off x="609600" y="4000951"/>
            <a:ext cx="8153400" cy="2267884"/>
          </a:xfrm>
        </p:spPr>
        <p:txBody>
          <a:bodyPr/>
          <a:lstStyle/>
          <a:p>
            <a:r>
              <a:rPr lang="en-US" altLang="zh-CN" sz="3200" dirty="0">
                <a:latin typeface="Times New Roman" panose="02020603050405020304" pitchFamily="18" charset="0"/>
                <a:cs typeface="Times New Roman" panose="02020603050405020304" pitchFamily="18" charset="0"/>
              </a:rPr>
              <a:t>1853</a:t>
            </a:r>
            <a:r>
              <a:rPr lang="zh-CN" altLang="en-US" sz="3200" dirty="0"/>
              <a:t>年瑞典人埃格斯特朗</a:t>
            </a:r>
            <a:r>
              <a:rPr lang="zh-CN" altLang="en-US" sz="3200" dirty="0">
                <a:latin typeface="Times New Roman" panose="02020603050405020304" pitchFamily="18" charset="0"/>
              </a:rPr>
              <a:t>（</a:t>
            </a:r>
            <a:r>
              <a:rPr lang="en-US" altLang="zh-CN" sz="3200" dirty="0">
                <a:latin typeface="Times New Roman" panose="02020603050405020304" pitchFamily="18" charset="0"/>
              </a:rPr>
              <a:t>A.J.</a:t>
            </a:r>
            <a:r>
              <a:rPr lang="zh-CN" altLang="en-US" sz="3200" dirty="0">
                <a:latin typeface="Times New Roman" panose="02020603050405020304" pitchFamily="18" charset="0"/>
              </a:rPr>
              <a:t> </a:t>
            </a:r>
            <a:r>
              <a:rPr lang="en-US" altLang="zh-CN" sz="3200" dirty="0" err="1">
                <a:latin typeface="Times New Roman" panose="02020603050405020304" pitchFamily="18" charset="0"/>
              </a:rPr>
              <a:t>Ångström</a:t>
            </a:r>
            <a:r>
              <a:rPr lang="zh-CN" altLang="en-US" sz="3200" dirty="0">
                <a:latin typeface="Times New Roman" panose="02020603050405020304" pitchFamily="18" charset="0"/>
              </a:rPr>
              <a:t>）测得氢可见光光谱的红线</a:t>
            </a:r>
          </a:p>
          <a:p>
            <a:r>
              <a:rPr lang="zh-CN" altLang="en-US" sz="3200" dirty="0">
                <a:latin typeface="Times New Roman" panose="02020603050405020304" pitchFamily="18" charset="0"/>
              </a:rPr>
              <a:t>长度单位埃</a:t>
            </a:r>
            <a:r>
              <a:rPr lang="en-US" altLang="zh-CN" sz="3200" dirty="0">
                <a:latin typeface="Times New Roman" panose="02020603050405020304" pitchFamily="18" charset="0"/>
              </a:rPr>
              <a:t>(</a:t>
            </a:r>
            <a:r>
              <a:rPr lang="en-US" altLang="zh-CN" sz="3200" dirty="0" err="1">
                <a:latin typeface="Times New Roman" panose="02020603050405020304" pitchFamily="18" charset="0"/>
              </a:rPr>
              <a:t>Å</a:t>
            </a:r>
            <a:r>
              <a:rPr lang="en-US" altLang="zh-CN" sz="3200" dirty="0">
                <a:latin typeface="Times New Roman" panose="02020603050405020304" pitchFamily="18" charset="0"/>
              </a:rPr>
              <a:t>)</a:t>
            </a:r>
            <a:r>
              <a:rPr lang="zh-CN" altLang="en-US" sz="3200" dirty="0">
                <a:latin typeface="Times New Roman" panose="02020603050405020304" pitchFamily="18" charset="0"/>
              </a:rPr>
              <a:t>由此得来</a:t>
            </a:r>
            <a:endParaRPr lang="en-US" altLang="zh-CN" sz="3200" dirty="0">
              <a:latin typeface="Times New Roman" panose="02020603050405020304" pitchFamily="18" charset="0"/>
            </a:endParaRPr>
          </a:p>
          <a:p>
            <a:r>
              <a:rPr lang="zh-CN" altLang="en-US" sz="3200" dirty="0">
                <a:latin typeface="Times New Roman" panose="02020603050405020304" pitchFamily="18" charset="0"/>
              </a:rPr>
              <a:t>分立光谱</a:t>
            </a:r>
            <a:r>
              <a:rPr lang="zh-CN" altLang="en-US" sz="3200" dirty="0">
                <a:latin typeface="Times New Roman" panose="02020603050405020304" pitchFamily="18" charset="0"/>
                <a:sym typeface="Symbol" panose="05050102010706020507" pitchFamily="18" charset="2"/>
              </a:rPr>
              <a:t>量子化能级？？？</a:t>
            </a:r>
            <a:endParaRPr lang="zh-CN" altLang="en-US" sz="3200" dirty="0">
              <a:latin typeface="Times New Roman" panose="02020603050405020304" pitchFamily="18" charset="0"/>
            </a:endParaRPr>
          </a:p>
        </p:txBody>
      </p:sp>
      <p:sp>
        <p:nvSpPr>
          <p:cNvPr id="5" name="Footer Placeholder 4"/>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pPr>
                <a:defRPr/>
              </a:pPr>
              <a:t>38</a:t>
            </a:fld>
            <a:endParaRPr lang="en-US" altLang="zh-CN" dirty="0"/>
          </a:p>
        </p:txBody>
      </p:sp>
      <p:grpSp>
        <p:nvGrpSpPr>
          <p:cNvPr id="6" name="Group 5"/>
          <p:cNvGrpSpPr/>
          <p:nvPr/>
        </p:nvGrpSpPr>
        <p:grpSpPr>
          <a:xfrm>
            <a:off x="1003300" y="1313798"/>
            <a:ext cx="6616700" cy="2496202"/>
            <a:chOff x="975192" y="984531"/>
            <a:chExt cx="6616700" cy="2496202"/>
          </a:xfrm>
        </p:grpSpPr>
        <p:pic>
          <p:nvPicPr>
            <p:cNvPr id="22" name="Picture 4" descr="氢光谱"/>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65692" y="984531"/>
              <a:ext cx="60960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 Box 5"/>
            <p:cNvSpPr txBox="1">
              <a:spLocks noChangeArrowheads="1"/>
            </p:cNvSpPr>
            <p:nvPr/>
          </p:nvSpPr>
          <p:spPr bwMode="auto">
            <a:xfrm>
              <a:off x="1305392" y="2919413"/>
              <a:ext cx="6731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cs typeface="Arial" panose="020B0604020202020204" pitchFamily="34" charset="0"/>
                </a:defRPr>
              </a:lvl1pPr>
              <a:lvl2pPr marL="742950" indent="-285750">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pPr>
                <a:spcBef>
                  <a:spcPct val="50000"/>
                </a:spcBef>
              </a:pPr>
              <a:r>
                <a:rPr lang="zh-CN" altLang="en-US" sz="2800">
                  <a:solidFill>
                    <a:prstClr val="black"/>
                  </a:solidFill>
                  <a:latin typeface="Times New Roman" panose="02020603050405020304" pitchFamily="18" charset="0"/>
                  <a:ea typeface="华文中宋" panose="02010600040101010101" pitchFamily="2" charset="-122"/>
                </a:rPr>
                <a:t>红</a:t>
              </a:r>
              <a:endParaRPr lang="zh-CN" altLang="en-US" sz="2800" b="0">
                <a:solidFill>
                  <a:prstClr val="black"/>
                </a:solidFill>
                <a:latin typeface="Times New Roman" panose="02020603050405020304" pitchFamily="18" charset="0"/>
                <a:ea typeface="华文中宋" panose="02010600040101010101" pitchFamily="2" charset="-122"/>
              </a:endParaRPr>
            </a:p>
          </p:txBody>
        </p:sp>
        <p:sp>
          <p:nvSpPr>
            <p:cNvPr id="24" name="Text Box 6"/>
            <p:cNvSpPr txBox="1">
              <a:spLocks noChangeArrowheads="1"/>
            </p:cNvSpPr>
            <p:nvPr/>
          </p:nvSpPr>
          <p:spPr bwMode="auto">
            <a:xfrm>
              <a:off x="4524842" y="2957513"/>
              <a:ext cx="103775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anose="020B0604020202020204" pitchFamily="34" charset="0"/>
                  <a:cs typeface="Arial" panose="020B0604020202020204" pitchFamily="34" charset="0"/>
                </a:defRPr>
              </a:lvl1pPr>
              <a:lvl2pPr marL="742950" indent="-285750">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pPr>
                <a:spcBef>
                  <a:spcPct val="50000"/>
                </a:spcBef>
              </a:pPr>
              <a:r>
                <a:rPr lang="zh-CN" altLang="en-US" sz="2800" dirty="0">
                  <a:solidFill>
                    <a:prstClr val="black"/>
                  </a:solidFill>
                  <a:latin typeface="Times New Roman" panose="02020603050405020304" pitchFamily="18" charset="0"/>
                  <a:ea typeface="华文中宋" panose="02010600040101010101" pitchFamily="2" charset="-122"/>
                </a:rPr>
                <a:t>深绿</a:t>
              </a:r>
              <a:endParaRPr lang="zh-CN" altLang="en-US" sz="2800" b="0" dirty="0">
                <a:solidFill>
                  <a:prstClr val="black"/>
                </a:solidFill>
                <a:latin typeface="Times New Roman" panose="02020603050405020304" pitchFamily="18" charset="0"/>
                <a:ea typeface="华文中宋" panose="02010600040101010101" pitchFamily="2" charset="-122"/>
              </a:endParaRPr>
            </a:p>
          </p:txBody>
        </p:sp>
        <p:sp>
          <p:nvSpPr>
            <p:cNvPr id="25" name="Text Box 7"/>
            <p:cNvSpPr txBox="1">
              <a:spLocks noChangeArrowheads="1"/>
            </p:cNvSpPr>
            <p:nvPr/>
          </p:nvSpPr>
          <p:spPr bwMode="auto">
            <a:xfrm>
              <a:off x="6448892" y="2900363"/>
              <a:ext cx="8128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cs typeface="Arial" panose="020B0604020202020204" pitchFamily="34" charset="0"/>
                </a:defRPr>
              </a:lvl1pPr>
              <a:lvl2pPr marL="742950" indent="-285750">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pPr>
                <a:spcBef>
                  <a:spcPct val="50000"/>
                </a:spcBef>
              </a:pPr>
              <a:r>
                <a:rPr lang="zh-CN" altLang="en-US" sz="2800">
                  <a:solidFill>
                    <a:prstClr val="black"/>
                  </a:solidFill>
                  <a:latin typeface="Times New Roman" panose="02020603050405020304" pitchFamily="18" charset="0"/>
                  <a:ea typeface="华文中宋" panose="02010600040101010101" pitchFamily="2" charset="-122"/>
                </a:rPr>
                <a:t>紫</a:t>
              </a:r>
              <a:endParaRPr lang="zh-CN" altLang="en-US" sz="2800" b="0">
                <a:solidFill>
                  <a:prstClr val="black"/>
                </a:solidFill>
                <a:latin typeface="Times New Roman" panose="02020603050405020304" pitchFamily="18" charset="0"/>
                <a:ea typeface="华文中宋" panose="02010600040101010101" pitchFamily="2" charset="-122"/>
              </a:endParaRPr>
            </a:p>
          </p:txBody>
        </p:sp>
        <p:sp>
          <p:nvSpPr>
            <p:cNvPr id="26" name="Text Box 8"/>
            <p:cNvSpPr txBox="1">
              <a:spLocks noChangeArrowheads="1"/>
            </p:cNvSpPr>
            <p:nvPr/>
          </p:nvSpPr>
          <p:spPr bwMode="auto">
            <a:xfrm>
              <a:off x="975192" y="2579688"/>
              <a:ext cx="1752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cs typeface="Arial" panose="020B0604020202020204" pitchFamily="34" charset="0"/>
                </a:defRPr>
              </a:lvl1pPr>
              <a:lvl2pPr marL="742950" indent="-285750">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pPr>
                <a:spcBef>
                  <a:spcPct val="50000"/>
                </a:spcBef>
              </a:pPr>
              <a:r>
                <a:rPr lang="en-US" altLang="zh-CN" sz="2800" dirty="0">
                  <a:solidFill>
                    <a:prstClr val="black"/>
                  </a:solidFill>
                  <a:latin typeface="Times New Roman" panose="02020603050405020304" pitchFamily="18" charset="0"/>
                  <a:ea typeface="华文中宋" panose="02010600040101010101" pitchFamily="2" charset="-122"/>
                </a:rPr>
                <a:t>6562.8Å</a:t>
              </a:r>
            </a:p>
          </p:txBody>
        </p:sp>
        <p:sp>
          <p:nvSpPr>
            <p:cNvPr id="27" name="Text Box 9"/>
            <p:cNvSpPr txBox="1">
              <a:spLocks noChangeArrowheads="1"/>
            </p:cNvSpPr>
            <p:nvPr/>
          </p:nvSpPr>
          <p:spPr bwMode="auto">
            <a:xfrm>
              <a:off x="6131392" y="2549525"/>
              <a:ext cx="1460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cs typeface="Arial" panose="020B0604020202020204" pitchFamily="34" charset="0"/>
                </a:defRPr>
              </a:lvl1pPr>
              <a:lvl2pPr marL="742950" indent="-285750">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pPr>
                <a:spcBef>
                  <a:spcPct val="50000"/>
                </a:spcBef>
              </a:pPr>
              <a:r>
                <a:rPr lang="en-US" altLang="zh-CN" sz="2800">
                  <a:solidFill>
                    <a:prstClr val="black"/>
                  </a:solidFill>
                  <a:latin typeface="Times New Roman" panose="02020603050405020304" pitchFamily="18" charset="0"/>
                  <a:ea typeface="华文中宋" panose="02010600040101010101" pitchFamily="2" charset="-122"/>
                </a:rPr>
                <a:t>4340.5Å</a:t>
              </a:r>
            </a:p>
          </p:txBody>
        </p:sp>
        <p:sp>
          <p:nvSpPr>
            <p:cNvPr id="28" name="Text Box 10"/>
            <p:cNvSpPr txBox="1">
              <a:spLocks noChangeArrowheads="1"/>
            </p:cNvSpPr>
            <p:nvPr/>
          </p:nvSpPr>
          <p:spPr bwMode="auto">
            <a:xfrm>
              <a:off x="4153367" y="2584450"/>
              <a:ext cx="1752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cs typeface="Arial" panose="020B0604020202020204" pitchFamily="34" charset="0"/>
                </a:defRPr>
              </a:lvl1pPr>
              <a:lvl2pPr marL="742950" indent="-285750">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pPr>
                <a:spcBef>
                  <a:spcPct val="50000"/>
                </a:spcBef>
              </a:pPr>
              <a:r>
                <a:rPr lang="en-US" altLang="zh-CN" sz="2800">
                  <a:solidFill>
                    <a:prstClr val="black"/>
                  </a:solidFill>
                  <a:latin typeface="Times New Roman" panose="02020603050405020304" pitchFamily="18" charset="0"/>
                  <a:ea typeface="华文中宋" panose="02010600040101010101" pitchFamily="2" charset="-122"/>
                </a:rPr>
                <a:t>4861.3Å</a:t>
              </a:r>
            </a:p>
          </p:txBody>
        </p:sp>
      </p:grpSp>
    </p:spTree>
    <p:extLst>
      <p:ext uri="{BB962C8B-B14F-4D97-AF65-F5344CB8AC3E}">
        <p14:creationId xmlns:p14="http://schemas.microsoft.com/office/powerpoint/2010/main" val="4297353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氢原子光谱</a:t>
            </a:r>
          </a:p>
        </p:txBody>
      </p:sp>
      <p:sp>
        <p:nvSpPr>
          <p:cNvPr id="3" name="内容占位符 2"/>
          <p:cNvSpPr>
            <a:spLocks noGrp="1"/>
          </p:cNvSpPr>
          <p:nvPr>
            <p:ph idx="1"/>
          </p:nvPr>
        </p:nvSpPr>
        <p:spPr>
          <a:xfrm>
            <a:off x="214968" y="3383369"/>
            <a:ext cx="8776632" cy="2871158"/>
          </a:xfrm>
        </p:spPr>
        <p:txBody>
          <a:bodyPr/>
          <a:lstStyle/>
          <a:p>
            <a:r>
              <a:rPr lang="zh-CN" altLang="en-US" sz="2400" dirty="0"/>
              <a:t> </a:t>
            </a:r>
            <a:r>
              <a:rPr lang="en-US" altLang="zh-CN" sz="2400" dirty="0"/>
              <a:t>1885</a:t>
            </a:r>
            <a:r>
              <a:rPr lang="zh-CN" altLang="en-US" sz="2400" dirty="0"/>
              <a:t>年瑞士数学家巴耳末</a:t>
            </a:r>
            <a:r>
              <a:rPr lang="en-US" altLang="zh-CN" sz="2400" dirty="0"/>
              <a:t>(J.</a:t>
            </a:r>
            <a:r>
              <a:rPr lang="zh-CN" altLang="en-US" sz="2400" dirty="0"/>
              <a:t> </a:t>
            </a:r>
            <a:r>
              <a:rPr lang="en-US" altLang="zh-CN" sz="2400" dirty="0" err="1"/>
              <a:t>Balmer</a:t>
            </a:r>
            <a:r>
              <a:rPr lang="en-US" altLang="zh-CN" sz="2400" dirty="0"/>
              <a:t>)</a:t>
            </a:r>
            <a:r>
              <a:rPr lang="zh-CN" altLang="en-US" sz="2400" dirty="0"/>
              <a:t>发现氢原子光谱可见光部分的规律</a:t>
            </a:r>
            <a:endParaRPr lang="en-US" altLang="zh-CN" sz="2400" dirty="0"/>
          </a:p>
          <a:p>
            <a:endParaRPr lang="en-US" altLang="zh-CN" sz="2400" dirty="0"/>
          </a:p>
          <a:p>
            <a:r>
              <a:rPr lang="zh-CN" altLang="en-US" sz="2400" dirty="0"/>
              <a:t>1890</a:t>
            </a:r>
            <a:r>
              <a:rPr lang="zh-CN" altLang="en-US" sz="2400" dirty="0">
                <a:latin typeface="宋体" panose="02010600030101010101" pitchFamily="2" charset="-122"/>
              </a:rPr>
              <a:t>年瑞典物理学家里德伯</a:t>
            </a:r>
            <a:r>
              <a:rPr lang="en-US" altLang="zh-CN" sz="2400" dirty="0">
                <a:latin typeface="宋体" panose="02010600030101010101" pitchFamily="2" charset="-122"/>
              </a:rPr>
              <a:t>(</a:t>
            </a:r>
            <a:r>
              <a:rPr lang="en-US" altLang="zh-CN" sz="2400" dirty="0"/>
              <a:t>Rydberg</a:t>
            </a:r>
            <a:r>
              <a:rPr lang="en-US" altLang="zh-CN" sz="2400" dirty="0">
                <a:latin typeface="宋体" panose="02010600030101010101" pitchFamily="2" charset="-122"/>
              </a:rPr>
              <a:t>)</a:t>
            </a:r>
            <a:r>
              <a:rPr lang="zh-CN" altLang="en-US" sz="2400" dirty="0">
                <a:latin typeface="宋体" panose="02010600030101010101" pitchFamily="2" charset="-122"/>
              </a:rPr>
              <a:t>给出氢原子光谱公式</a:t>
            </a:r>
          </a:p>
          <a:p>
            <a:endParaRPr lang="zh-CN" altLang="en-US" sz="2400" dirty="0"/>
          </a:p>
        </p:txBody>
      </p:sp>
      <p:sp>
        <p:nvSpPr>
          <p:cNvPr id="5" name="Footer Placeholder 4"/>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pPr>
                <a:defRPr/>
              </a:pPr>
              <a:t>39</a:t>
            </a:fld>
            <a:endParaRPr lang="en-US" altLang="zh-CN" dirty="0"/>
          </a:p>
        </p:txBody>
      </p:sp>
      <p:pic>
        <p:nvPicPr>
          <p:cNvPr id="7" name="图片 6"/>
          <p:cNvPicPr>
            <a:picLocks noChangeAspect="1"/>
          </p:cNvPicPr>
          <p:nvPr/>
        </p:nvPicPr>
        <p:blipFill>
          <a:blip r:embed="rId2"/>
          <a:stretch>
            <a:fillRect/>
          </a:stretch>
        </p:blipFill>
        <p:spPr>
          <a:xfrm>
            <a:off x="1995767" y="1271042"/>
            <a:ext cx="6193257" cy="1963836"/>
          </a:xfrm>
          <a:prstGeom prst="rect">
            <a:avLst/>
          </a:prstGeom>
        </p:spPr>
      </p:pic>
      <p:graphicFrame>
        <p:nvGraphicFramePr>
          <p:cNvPr id="8" name="Object 2"/>
          <p:cNvGraphicFramePr>
            <a:graphicFrameLocks noChangeAspect="1"/>
          </p:cNvGraphicFramePr>
          <p:nvPr>
            <p:extLst>
              <p:ext uri="{D42A27DB-BD31-4B8C-83A1-F6EECF244321}">
                <p14:modId xmlns:p14="http://schemas.microsoft.com/office/powerpoint/2010/main" val="659766609"/>
              </p:ext>
            </p:extLst>
          </p:nvPr>
        </p:nvGraphicFramePr>
        <p:xfrm>
          <a:off x="2290189" y="3878972"/>
          <a:ext cx="4077098" cy="693446"/>
        </p:xfrm>
        <a:graphic>
          <a:graphicData uri="http://schemas.openxmlformats.org/presentationml/2006/ole">
            <mc:AlternateContent xmlns:mc="http://schemas.openxmlformats.org/markup-compatibility/2006">
              <mc:Choice xmlns:v="urn:schemas-microsoft-com:vml" Requires="v">
                <p:oleObj name="Equation" r:id="rId3" imgW="4483100" imgH="762000" progId="Equation.3">
                  <p:embed/>
                </p:oleObj>
              </mc:Choice>
              <mc:Fallback>
                <p:oleObj name="Equation" r:id="rId3" imgW="4483100" imgH="7620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0189" y="3878972"/>
                        <a:ext cx="4077098" cy="693446"/>
                      </a:xfrm>
                      <a:prstGeom prst="rect">
                        <a:avLst/>
                      </a:prstGeom>
                      <a:noFill/>
                      <a:ln>
                        <a:noFill/>
                      </a:ln>
                    </p:spPr>
                  </p:pic>
                </p:oleObj>
              </mc:Fallback>
            </mc:AlternateContent>
          </a:graphicData>
        </a:graphic>
      </p:graphicFrame>
      <p:grpSp>
        <p:nvGrpSpPr>
          <p:cNvPr id="11" name="Group 6"/>
          <p:cNvGrpSpPr>
            <a:grpSpLocks/>
          </p:cNvGrpSpPr>
          <p:nvPr/>
        </p:nvGrpSpPr>
        <p:grpSpPr bwMode="auto">
          <a:xfrm>
            <a:off x="1372042" y="5853140"/>
            <a:ext cx="6058715" cy="415276"/>
            <a:chOff x="185" y="3424"/>
            <a:chExt cx="4000" cy="308"/>
          </a:xfrm>
        </p:grpSpPr>
        <p:graphicFrame>
          <p:nvGraphicFramePr>
            <p:cNvPr id="12" name="Object 3"/>
            <p:cNvGraphicFramePr>
              <a:graphicFrameLocks noChangeAspect="1"/>
            </p:cNvGraphicFramePr>
            <p:nvPr>
              <p:extLst>
                <p:ext uri="{D42A27DB-BD31-4B8C-83A1-F6EECF244321}">
                  <p14:modId xmlns:p14="http://schemas.microsoft.com/office/powerpoint/2010/main" val="1408282289"/>
                </p:ext>
              </p:extLst>
            </p:nvPr>
          </p:nvGraphicFramePr>
          <p:xfrm>
            <a:off x="185" y="3435"/>
            <a:ext cx="1505" cy="297"/>
          </p:xfrm>
          <a:graphic>
            <a:graphicData uri="http://schemas.openxmlformats.org/presentationml/2006/ole">
              <mc:AlternateContent xmlns:mc="http://schemas.openxmlformats.org/markup-compatibility/2006">
                <mc:Choice xmlns:v="urn:schemas-microsoft-com:vml" Requires="v">
                  <p:oleObj name="Equation" r:id="rId5" imgW="1879600" imgH="419100" progId="Equation.3">
                    <p:embed/>
                  </p:oleObj>
                </mc:Choice>
                <mc:Fallback>
                  <p:oleObj name="Equation" r:id="rId5" imgW="1879600" imgH="4191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5" y="3435"/>
                          <a:ext cx="1505" cy="297"/>
                        </a:xfrm>
                        <a:prstGeom prst="rect">
                          <a:avLst/>
                        </a:prstGeom>
                        <a:noFill/>
                        <a:ln>
                          <a:noFill/>
                        </a:ln>
                      </p:spPr>
                    </p:pic>
                  </p:oleObj>
                </mc:Fallback>
              </mc:AlternateContent>
            </a:graphicData>
          </a:graphic>
        </p:graphicFrame>
        <p:graphicFrame>
          <p:nvGraphicFramePr>
            <p:cNvPr id="13" name="Object 4"/>
            <p:cNvGraphicFramePr>
              <a:graphicFrameLocks noChangeAspect="1"/>
            </p:cNvGraphicFramePr>
            <p:nvPr>
              <p:extLst>
                <p:ext uri="{D42A27DB-BD31-4B8C-83A1-F6EECF244321}">
                  <p14:modId xmlns:p14="http://schemas.microsoft.com/office/powerpoint/2010/main" val="95751065"/>
                </p:ext>
              </p:extLst>
            </p:nvPr>
          </p:nvGraphicFramePr>
          <p:xfrm>
            <a:off x="1821" y="3424"/>
            <a:ext cx="2364" cy="298"/>
          </p:xfrm>
          <a:graphic>
            <a:graphicData uri="http://schemas.openxmlformats.org/presentationml/2006/ole">
              <mc:AlternateContent xmlns:mc="http://schemas.openxmlformats.org/markup-compatibility/2006">
                <mc:Choice xmlns:v="urn:schemas-microsoft-com:vml" Requires="v">
                  <p:oleObj name="公式" r:id="rId7" imgW="2705100" imgH="355600" progId="Equation.3">
                    <p:embed/>
                  </p:oleObj>
                </mc:Choice>
                <mc:Fallback>
                  <p:oleObj name="公式" r:id="rId7" imgW="2705100" imgH="3556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21" y="3424"/>
                          <a:ext cx="2364" cy="298"/>
                        </a:xfrm>
                        <a:prstGeom prst="rect">
                          <a:avLst/>
                        </a:prstGeom>
                        <a:noFill/>
                        <a:ln>
                          <a:noFill/>
                        </a:ln>
                      </p:spPr>
                    </p:pic>
                  </p:oleObj>
                </mc:Fallback>
              </mc:AlternateContent>
            </a:graphicData>
          </a:graphic>
        </p:graphicFrame>
      </p:grpSp>
      <p:grpSp>
        <p:nvGrpSpPr>
          <p:cNvPr id="14" name="Group 13"/>
          <p:cNvGrpSpPr>
            <a:grpSpLocks/>
          </p:cNvGrpSpPr>
          <p:nvPr/>
        </p:nvGrpSpPr>
        <p:grpSpPr bwMode="auto">
          <a:xfrm>
            <a:off x="4191785" y="5239425"/>
            <a:ext cx="4379913" cy="400051"/>
            <a:chOff x="3529" y="2846"/>
            <a:chExt cx="2759" cy="252"/>
          </a:xfrm>
        </p:grpSpPr>
        <p:sp>
          <p:nvSpPr>
            <p:cNvPr id="15" name="Rectangle 14"/>
            <p:cNvSpPr>
              <a:spLocks noChangeArrowheads="1"/>
            </p:cNvSpPr>
            <p:nvPr/>
          </p:nvSpPr>
          <p:spPr bwMode="auto">
            <a:xfrm>
              <a:off x="5283" y="2846"/>
              <a:ext cx="1005"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cs typeface="Arial" panose="020B0604020202020204" pitchFamily="34" charset="0"/>
                </a:defRPr>
              </a:lvl1pPr>
              <a:lvl2pPr marL="742950" indent="-285750">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r>
                <a:rPr kumimoji="0" lang="zh-CN" altLang="en-US" sz="2000" dirty="0">
                  <a:solidFill>
                    <a:srgbClr val="0000FF"/>
                  </a:solidFill>
                  <a:latin typeface="华文楷体" panose="02010600040101010101" pitchFamily="2" charset="-122"/>
                  <a:ea typeface="华文楷体" panose="02010600040101010101" pitchFamily="2" charset="-122"/>
                </a:rPr>
                <a:t>里德伯常量</a:t>
              </a:r>
              <a:r>
                <a:rPr kumimoji="0" lang="zh-CN" altLang="en-US" sz="2000" dirty="0">
                  <a:solidFill>
                    <a:srgbClr val="0000FF"/>
                  </a:solidFill>
                  <a:latin typeface="宋体" panose="02010600030101010101" pitchFamily="2" charset="-122"/>
                </a:rPr>
                <a:t> </a:t>
              </a:r>
            </a:p>
          </p:txBody>
        </p:sp>
        <p:graphicFrame>
          <p:nvGraphicFramePr>
            <p:cNvPr id="16" name="Object 6"/>
            <p:cNvGraphicFramePr>
              <a:graphicFrameLocks noChangeAspect="1"/>
            </p:cNvGraphicFramePr>
            <p:nvPr>
              <p:extLst>
                <p:ext uri="{D42A27DB-BD31-4B8C-83A1-F6EECF244321}">
                  <p14:modId xmlns:p14="http://schemas.microsoft.com/office/powerpoint/2010/main" val="795046139"/>
                </p:ext>
              </p:extLst>
            </p:nvPr>
          </p:nvGraphicFramePr>
          <p:xfrm>
            <a:off x="3529" y="2894"/>
            <a:ext cx="1700" cy="185"/>
          </p:xfrm>
          <a:graphic>
            <a:graphicData uri="http://schemas.openxmlformats.org/presentationml/2006/ole">
              <mc:AlternateContent xmlns:mc="http://schemas.openxmlformats.org/markup-compatibility/2006">
                <mc:Choice xmlns:v="urn:schemas-microsoft-com:vml" Requires="v">
                  <p:oleObj name="公式" r:id="rId9" imgW="2794000" imgH="304800" progId="Equation.3">
                    <p:embed/>
                  </p:oleObj>
                </mc:Choice>
                <mc:Fallback>
                  <p:oleObj name="公式" r:id="rId9" imgW="2794000" imgH="3048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29" y="2894"/>
                          <a:ext cx="1700" cy="185"/>
                        </a:xfrm>
                        <a:prstGeom prst="rect">
                          <a:avLst/>
                        </a:prstGeom>
                        <a:noFill/>
                        <a:ln>
                          <a:noFill/>
                        </a:ln>
                      </p:spPr>
                    </p:pic>
                  </p:oleObj>
                </mc:Fallback>
              </mc:AlternateContent>
            </a:graphicData>
          </a:graphic>
        </p:graphicFrame>
      </p:grpSp>
      <p:graphicFrame>
        <p:nvGraphicFramePr>
          <p:cNvPr id="18" name="Object 5"/>
          <p:cNvGraphicFramePr>
            <a:graphicFrameLocks noChangeAspect="1"/>
          </p:cNvGraphicFramePr>
          <p:nvPr>
            <p:extLst>
              <p:ext uri="{D42A27DB-BD31-4B8C-83A1-F6EECF244321}">
                <p14:modId xmlns:p14="http://schemas.microsoft.com/office/powerpoint/2010/main" val="1340218464"/>
              </p:ext>
            </p:extLst>
          </p:nvPr>
        </p:nvGraphicFramePr>
        <p:xfrm>
          <a:off x="1204752" y="5145842"/>
          <a:ext cx="2322454" cy="710647"/>
        </p:xfrm>
        <a:graphic>
          <a:graphicData uri="http://schemas.openxmlformats.org/presentationml/2006/ole">
            <mc:AlternateContent xmlns:mc="http://schemas.openxmlformats.org/markup-compatibility/2006">
              <mc:Choice xmlns:v="urn:schemas-microsoft-com:vml" Requires="v">
                <p:oleObj name="公式" r:id="rId11" imgW="2006600" imgH="698500" progId="Equation.3">
                  <p:embed/>
                </p:oleObj>
              </mc:Choice>
              <mc:Fallback>
                <p:oleObj name="公式" r:id="rId11" imgW="2006600" imgH="6985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04752" y="5145842"/>
                        <a:ext cx="2322454" cy="710647"/>
                      </a:xfrm>
                      <a:prstGeom prst="rect">
                        <a:avLst/>
                      </a:prstGeom>
                      <a:noFill/>
                      <a:ln>
                        <a:noFill/>
                      </a:ln>
                    </p:spPr>
                  </p:pic>
                </p:oleObj>
              </mc:Fallback>
            </mc:AlternateContent>
          </a:graphicData>
        </a:graphic>
      </p:graphicFrame>
      <p:sp>
        <p:nvSpPr>
          <p:cNvPr id="6" name="TextBox 5"/>
          <p:cNvSpPr txBox="1"/>
          <p:nvPr/>
        </p:nvSpPr>
        <p:spPr>
          <a:xfrm>
            <a:off x="381000" y="5239425"/>
            <a:ext cx="800219" cy="461665"/>
          </a:xfrm>
          <a:prstGeom prst="rect">
            <a:avLst/>
          </a:prstGeom>
          <a:noFill/>
        </p:spPr>
        <p:txBody>
          <a:bodyPr wrap="none" rtlCol="0">
            <a:spAutoFit/>
          </a:bodyPr>
          <a:lstStyle/>
          <a:p>
            <a:r>
              <a:rPr lang="zh-CN" altLang="en-US" sz="2400">
                <a:solidFill>
                  <a:schemeClr val="tx1"/>
                </a:solidFill>
                <a:latin typeface="+mn-ea"/>
                <a:ea typeface="+mn-ea"/>
              </a:rPr>
              <a:t>波数</a:t>
            </a:r>
            <a:endParaRPr lang="en-US" sz="2400" dirty="0">
              <a:solidFill>
                <a:schemeClr val="tx1"/>
              </a:solidFill>
              <a:latin typeface="+mn-ea"/>
              <a:ea typeface="+mn-ea"/>
            </a:endParaRPr>
          </a:p>
        </p:txBody>
      </p:sp>
    </p:spTree>
    <p:extLst>
      <p:ext uri="{BB962C8B-B14F-4D97-AF65-F5344CB8AC3E}">
        <p14:creationId xmlns:p14="http://schemas.microsoft.com/office/powerpoint/2010/main" val="5745898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en-US" dirty="0"/>
              <a:t>背景知识</a:t>
            </a:r>
          </a:p>
        </p:txBody>
      </p:sp>
      <p:sp>
        <p:nvSpPr>
          <p:cNvPr id="4" name="内容占位符 3"/>
          <p:cNvSpPr>
            <a:spLocks noGrp="1"/>
          </p:cNvSpPr>
          <p:nvPr>
            <p:ph idx="1"/>
          </p:nvPr>
        </p:nvSpPr>
        <p:spPr/>
        <p:txBody>
          <a:bodyPr/>
          <a:lstStyle/>
          <a:p>
            <a:r>
              <a:rPr lang="zh-CN" altLang="en-US" sz="3200" dirty="0"/>
              <a:t>经典力学、 经典电磁场理论、 经典统计力学</a:t>
            </a:r>
            <a:endParaRPr lang="en-US" altLang="zh-CN" sz="3200" dirty="0"/>
          </a:p>
          <a:p>
            <a:r>
              <a:rPr lang="zh-CN" altLang="en-US" sz="3200" dirty="0">
                <a:solidFill>
                  <a:srgbClr val="FF0000"/>
                </a:solidFill>
              </a:rPr>
              <a:t>“在物理学晴朗天空的远处还有两朵小小的、令人不安的乌云 ”</a:t>
            </a:r>
            <a:endParaRPr lang="en-US" altLang="zh-CN" sz="3200" dirty="0">
              <a:solidFill>
                <a:srgbClr val="FF0000"/>
              </a:solidFill>
            </a:endParaRPr>
          </a:p>
          <a:p>
            <a:pPr lvl="1"/>
            <a:r>
              <a:rPr lang="zh-CN" altLang="en-US" dirty="0">
                <a:latin typeface="Times New Roman" panose="02020603050405020304" pitchFamily="18" charset="0"/>
              </a:rPr>
              <a:t>“</a:t>
            </a:r>
            <a:r>
              <a:rPr lang="zh-CN" altLang="en-US" dirty="0">
                <a:solidFill>
                  <a:srgbClr val="990000"/>
                </a:solidFill>
                <a:latin typeface="宋体" panose="02010600030101010101" pitchFamily="2" charset="-122"/>
              </a:rPr>
              <a:t>紫外灾难</a:t>
            </a:r>
            <a:r>
              <a:rPr lang="zh-CN" altLang="en-US" dirty="0">
                <a:latin typeface="Times New Roman" panose="02020603050405020304" pitchFamily="18" charset="0"/>
              </a:rPr>
              <a:t>”</a:t>
            </a:r>
            <a:r>
              <a:rPr lang="zh-CN" altLang="en-US" dirty="0">
                <a:latin typeface="宋体" panose="02010600030101010101" pitchFamily="2" charset="-122"/>
              </a:rPr>
              <a:t>，经典理论得出的瑞利－金斯公式，在高频部分趋无穷。－ 量子力学</a:t>
            </a:r>
            <a:endParaRPr lang="en-US" altLang="zh-CN" dirty="0">
              <a:latin typeface="宋体" panose="02010600030101010101" pitchFamily="2" charset="-122"/>
            </a:endParaRPr>
          </a:p>
          <a:p>
            <a:pPr lvl="1"/>
            <a:r>
              <a:rPr lang="zh-CN" altLang="en-US" dirty="0">
                <a:latin typeface="Times New Roman" panose="02020603050405020304" pitchFamily="18" charset="0"/>
              </a:rPr>
              <a:t>“</a:t>
            </a:r>
            <a:r>
              <a:rPr lang="zh-CN" altLang="en-US" dirty="0">
                <a:solidFill>
                  <a:srgbClr val="990000"/>
                </a:solidFill>
                <a:latin typeface="宋体" panose="02010600030101010101" pitchFamily="2" charset="-122"/>
              </a:rPr>
              <a:t>以太漂移</a:t>
            </a:r>
            <a:r>
              <a:rPr lang="zh-CN" altLang="en-US" dirty="0">
                <a:latin typeface="Times New Roman" panose="02020603050405020304" pitchFamily="18" charset="0"/>
              </a:rPr>
              <a:t>”</a:t>
            </a:r>
            <a:r>
              <a:rPr lang="zh-CN" altLang="en-US" dirty="0">
                <a:latin typeface="宋体" panose="02010600030101010101" pitchFamily="2" charset="-122"/>
              </a:rPr>
              <a:t>，迈克尔逊－莫雷实验表明，不存在以太。－ 相对论</a:t>
            </a:r>
          </a:p>
          <a:p>
            <a:r>
              <a:rPr lang="zh-CN" altLang="en-US" sz="3200" dirty="0">
                <a:latin typeface="宋体" panose="02010600030101010101" pitchFamily="2" charset="-122"/>
              </a:rPr>
              <a:t>最大困惑：</a:t>
            </a:r>
            <a:r>
              <a:rPr lang="zh-CN" altLang="en-US" sz="3200" dirty="0">
                <a:solidFill>
                  <a:srgbClr val="FF0000"/>
                </a:solidFill>
                <a:latin typeface="Times New Roman" panose="02020603050405020304" pitchFamily="18" charset="0"/>
              </a:rPr>
              <a:t>广义相对论和量子论的统一</a:t>
            </a:r>
          </a:p>
        </p:txBody>
      </p:sp>
      <p:sp>
        <p:nvSpPr>
          <p:cNvPr id="2" name="灯片编号占位符 1"/>
          <p:cNvSpPr>
            <a:spLocks noGrp="1"/>
          </p:cNvSpPr>
          <p:nvPr>
            <p:ph type="sldNum" sz="quarter" idx="12"/>
          </p:nvPr>
        </p:nvSpPr>
        <p:spPr/>
        <p:txBody>
          <a:bodyPr/>
          <a:lstStyle/>
          <a:p>
            <a:pPr>
              <a:defRPr/>
            </a:pPr>
            <a:fld id="{E3BAC4F7-8877-4A8A-A428-06935D1FE728}" type="slidenum">
              <a:rPr lang="zh-CN" altLang="en-US" smtClean="0"/>
              <a:pPr>
                <a:defRPr/>
              </a:pPr>
              <a:t>4</a:t>
            </a:fld>
            <a:endParaRPr lang="en-US" altLang="zh-CN" dirty="0"/>
          </a:p>
        </p:txBody>
      </p:sp>
      <p:sp>
        <p:nvSpPr>
          <p:cNvPr id="5" name="Footer Placeholder 4"/>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Tree>
    <p:extLst>
      <p:ext uri="{BB962C8B-B14F-4D97-AF65-F5344CB8AC3E}">
        <p14:creationId xmlns:p14="http://schemas.microsoft.com/office/powerpoint/2010/main" val="6568357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lstStyle/>
          <a:p>
            <a:r>
              <a:rPr lang="zh-CN" altLang="en-US" dirty="0"/>
              <a:t>氢原子光谱</a:t>
            </a:r>
          </a:p>
        </p:txBody>
      </p:sp>
      <p:sp>
        <p:nvSpPr>
          <p:cNvPr id="2" name="Footer Placeholder 1"/>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pPr>
                <a:defRPr/>
              </a:pPr>
              <a:t>40</a:t>
            </a:fld>
            <a:endParaRPr lang="en-US" altLang="zh-CN" dirty="0"/>
          </a:p>
        </p:txBody>
      </p:sp>
      <p:grpSp>
        <p:nvGrpSpPr>
          <p:cNvPr id="6" name="Group 2"/>
          <p:cNvGrpSpPr>
            <a:grpSpLocks/>
          </p:cNvGrpSpPr>
          <p:nvPr/>
        </p:nvGrpSpPr>
        <p:grpSpPr bwMode="auto">
          <a:xfrm>
            <a:off x="609600" y="1143000"/>
            <a:ext cx="7348408" cy="848696"/>
            <a:chOff x="336" y="436"/>
            <a:chExt cx="5407" cy="593"/>
          </a:xfrm>
        </p:grpSpPr>
        <p:grpSp>
          <p:nvGrpSpPr>
            <p:cNvPr id="7" name="Group 3"/>
            <p:cNvGrpSpPr>
              <a:grpSpLocks/>
            </p:cNvGrpSpPr>
            <p:nvPr/>
          </p:nvGrpSpPr>
          <p:grpSpPr bwMode="auto">
            <a:xfrm>
              <a:off x="1200" y="436"/>
              <a:ext cx="4543" cy="593"/>
              <a:chOff x="1200" y="436"/>
              <a:chExt cx="4543" cy="593"/>
            </a:xfrm>
          </p:grpSpPr>
          <p:sp>
            <p:nvSpPr>
              <p:cNvPr id="9" name="Text Box 4"/>
              <p:cNvSpPr txBox="1">
                <a:spLocks noChangeArrowheads="1"/>
              </p:cNvSpPr>
              <p:nvPr/>
            </p:nvSpPr>
            <p:spPr bwMode="auto">
              <a:xfrm>
                <a:off x="1200" y="528"/>
                <a:ext cx="1074"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cs typeface="Arial" panose="020B0604020202020204" pitchFamily="34" charset="0"/>
                  </a:defRPr>
                </a:lvl1pPr>
                <a:lvl2pPr marL="742950" indent="-285750">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r>
                  <a:rPr kumimoji="0" lang="zh-CN" altLang="en-US" sz="2800" dirty="0">
                    <a:latin typeface="华文楷体" panose="02010600040101010101" pitchFamily="2" charset="-122"/>
                    <a:ea typeface="华文楷体" panose="02010600040101010101" pitchFamily="2" charset="-122"/>
                  </a:rPr>
                  <a:t>莱曼系</a:t>
                </a:r>
              </a:p>
            </p:txBody>
          </p:sp>
          <p:graphicFrame>
            <p:nvGraphicFramePr>
              <p:cNvPr id="10" name="Object 2"/>
              <p:cNvGraphicFramePr>
                <a:graphicFrameLocks noChangeAspect="1"/>
              </p:cNvGraphicFramePr>
              <p:nvPr>
                <p:extLst>
                  <p:ext uri="{D42A27DB-BD31-4B8C-83A1-F6EECF244321}">
                    <p14:modId xmlns:p14="http://schemas.microsoft.com/office/powerpoint/2010/main" val="1796530072"/>
                  </p:ext>
                </p:extLst>
              </p:nvPr>
            </p:nvGraphicFramePr>
            <p:xfrm>
              <a:off x="2335" y="436"/>
              <a:ext cx="3408" cy="593"/>
            </p:xfrm>
            <a:graphic>
              <a:graphicData uri="http://schemas.openxmlformats.org/presentationml/2006/ole">
                <mc:AlternateContent xmlns:mc="http://schemas.openxmlformats.org/markup-compatibility/2006">
                  <mc:Choice xmlns:v="urn:schemas-microsoft-com:vml" Requires="v">
                    <p:oleObj name="Equation" r:id="rId2" imgW="3911600" imgH="723900" progId="Equation.3">
                      <p:embed/>
                    </p:oleObj>
                  </mc:Choice>
                  <mc:Fallback>
                    <p:oleObj name="Equation" r:id="rId2" imgW="3911600" imgH="723900" progId="Equation.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5" y="436"/>
                            <a:ext cx="3408" cy="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8" name="Text Box 6"/>
            <p:cNvSpPr txBox="1">
              <a:spLocks noChangeArrowheads="1"/>
            </p:cNvSpPr>
            <p:nvPr/>
          </p:nvSpPr>
          <p:spPr bwMode="auto">
            <a:xfrm>
              <a:off x="336" y="528"/>
              <a:ext cx="816"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cs typeface="Arial" panose="020B0604020202020204" pitchFamily="34" charset="0"/>
                </a:defRPr>
              </a:lvl1pPr>
              <a:lvl2pPr marL="742950" indent="-285750">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r>
                <a:rPr kumimoji="0" lang="zh-CN" altLang="en-US" sz="2800" dirty="0">
                  <a:solidFill>
                    <a:srgbClr val="CC00CC"/>
                  </a:solidFill>
                  <a:latin typeface="华文楷体" panose="02010600040101010101" pitchFamily="2" charset="-122"/>
                  <a:ea typeface="华文楷体" panose="02010600040101010101" pitchFamily="2" charset="-122"/>
                </a:rPr>
                <a:t>紫外</a:t>
              </a:r>
            </a:p>
          </p:txBody>
        </p:sp>
      </p:grpSp>
      <p:grpSp>
        <p:nvGrpSpPr>
          <p:cNvPr id="11" name="Group 7"/>
          <p:cNvGrpSpPr>
            <a:grpSpLocks/>
          </p:cNvGrpSpPr>
          <p:nvPr/>
        </p:nvGrpSpPr>
        <p:grpSpPr bwMode="auto">
          <a:xfrm>
            <a:off x="291792" y="2038392"/>
            <a:ext cx="7610528" cy="659180"/>
            <a:chOff x="240" y="1075"/>
            <a:chExt cx="5661" cy="607"/>
          </a:xfrm>
        </p:grpSpPr>
        <p:grpSp>
          <p:nvGrpSpPr>
            <p:cNvPr id="12" name="Group 8"/>
            <p:cNvGrpSpPr>
              <a:grpSpLocks/>
            </p:cNvGrpSpPr>
            <p:nvPr/>
          </p:nvGrpSpPr>
          <p:grpSpPr bwMode="auto">
            <a:xfrm>
              <a:off x="1116" y="1075"/>
              <a:ext cx="4785" cy="607"/>
              <a:chOff x="1116" y="1075"/>
              <a:chExt cx="4785" cy="607"/>
            </a:xfrm>
          </p:grpSpPr>
          <p:graphicFrame>
            <p:nvGraphicFramePr>
              <p:cNvPr id="14" name="Object 3"/>
              <p:cNvGraphicFramePr>
                <a:graphicFrameLocks noChangeAspect="1"/>
              </p:cNvGraphicFramePr>
              <p:nvPr>
                <p:extLst>
                  <p:ext uri="{D42A27DB-BD31-4B8C-83A1-F6EECF244321}">
                    <p14:modId xmlns:p14="http://schemas.microsoft.com/office/powerpoint/2010/main" val="969521923"/>
                  </p:ext>
                </p:extLst>
              </p:nvPr>
            </p:nvGraphicFramePr>
            <p:xfrm>
              <a:off x="2370" y="1075"/>
              <a:ext cx="3531" cy="607"/>
            </p:xfrm>
            <a:graphic>
              <a:graphicData uri="http://schemas.openxmlformats.org/presentationml/2006/ole">
                <mc:AlternateContent xmlns:mc="http://schemas.openxmlformats.org/markup-compatibility/2006">
                  <mc:Choice xmlns:v="urn:schemas-microsoft-com:vml" Requires="v">
                    <p:oleObj name="Equation" r:id="rId4" imgW="3962400" imgH="723900" progId="Equation.3">
                      <p:embed/>
                    </p:oleObj>
                  </mc:Choice>
                  <mc:Fallback>
                    <p:oleObj name="Equation" r:id="rId4" imgW="3962400" imgH="7239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70" y="1075"/>
                            <a:ext cx="3531" cy="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 name="Text Box 10"/>
              <p:cNvSpPr txBox="1">
                <a:spLocks noChangeArrowheads="1"/>
              </p:cNvSpPr>
              <p:nvPr/>
            </p:nvSpPr>
            <p:spPr bwMode="auto">
              <a:xfrm>
                <a:off x="1116" y="1161"/>
                <a:ext cx="1380"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cs typeface="Arial" panose="020B0604020202020204" pitchFamily="34" charset="0"/>
                  </a:defRPr>
                </a:lvl1pPr>
                <a:lvl2pPr marL="742950" indent="-285750">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r>
                  <a:rPr kumimoji="0" lang="zh-CN" altLang="en-US" sz="2800" dirty="0">
                    <a:latin typeface="华文楷体" panose="02010600040101010101" pitchFamily="2" charset="-122"/>
                    <a:ea typeface="华文楷体" panose="02010600040101010101" pitchFamily="2" charset="-122"/>
                  </a:rPr>
                  <a:t>巴耳末系</a:t>
                </a:r>
              </a:p>
            </p:txBody>
          </p:sp>
        </p:grpSp>
        <p:sp>
          <p:nvSpPr>
            <p:cNvPr id="13" name="Text Box 11"/>
            <p:cNvSpPr txBox="1">
              <a:spLocks noChangeArrowheads="1"/>
            </p:cNvSpPr>
            <p:nvPr/>
          </p:nvSpPr>
          <p:spPr bwMode="auto">
            <a:xfrm>
              <a:off x="240" y="1152"/>
              <a:ext cx="1104"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cs typeface="Arial" panose="020B0604020202020204" pitchFamily="34" charset="0"/>
                </a:defRPr>
              </a:lvl1pPr>
              <a:lvl2pPr marL="742950" indent="-285750">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r>
                <a:rPr kumimoji="0" lang="zh-CN" altLang="en-US" sz="2800" dirty="0">
                  <a:solidFill>
                    <a:srgbClr val="0000FF"/>
                  </a:solidFill>
                  <a:latin typeface="华文楷体" panose="02010600040101010101" pitchFamily="2" charset="-122"/>
                  <a:ea typeface="华文楷体" panose="02010600040101010101" pitchFamily="2" charset="-122"/>
                </a:rPr>
                <a:t>可见光</a:t>
              </a:r>
            </a:p>
          </p:txBody>
        </p:sp>
      </p:grpSp>
      <p:grpSp>
        <p:nvGrpSpPr>
          <p:cNvPr id="16" name="Group 12"/>
          <p:cNvGrpSpPr>
            <a:grpSpLocks/>
          </p:cNvGrpSpPr>
          <p:nvPr/>
        </p:nvGrpSpPr>
        <p:grpSpPr bwMode="auto">
          <a:xfrm>
            <a:off x="381000" y="2840598"/>
            <a:ext cx="7480608" cy="3455758"/>
            <a:chOff x="288" y="1632"/>
            <a:chExt cx="5196" cy="2472"/>
          </a:xfrm>
        </p:grpSpPr>
        <p:sp>
          <p:nvSpPr>
            <p:cNvPr id="17" name="AutoShape 13"/>
            <p:cNvSpPr>
              <a:spLocks/>
            </p:cNvSpPr>
            <p:nvPr/>
          </p:nvSpPr>
          <p:spPr bwMode="auto">
            <a:xfrm>
              <a:off x="913" y="1920"/>
              <a:ext cx="288" cy="1920"/>
            </a:xfrm>
            <a:prstGeom prst="leftBrace">
              <a:avLst>
                <a:gd name="adj1" fmla="val 55556"/>
                <a:gd name="adj2" fmla="val 50000"/>
              </a:avLst>
            </a:prstGeom>
            <a:noFill/>
            <a:ln w="28575">
              <a:solidFill>
                <a:srgbClr val="CC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400">
                  <a:solidFill>
                    <a:schemeClr val="tx1"/>
                  </a:solidFill>
                  <a:latin typeface="Arial" panose="020B0604020202020204" pitchFamily="34" charset="0"/>
                  <a:cs typeface="Arial" panose="020B0604020202020204" pitchFamily="34" charset="0"/>
                </a:defRPr>
              </a:lvl1pPr>
              <a:lvl2pPr marL="742950" indent="-285750">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endParaRPr kumimoji="0" lang="zh-CN" altLang="en-US" sz="2800" dirty="0">
                <a:latin typeface="华文楷体" panose="02010600040101010101" pitchFamily="2" charset="-122"/>
                <a:ea typeface="华文楷体" panose="02010600040101010101" pitchFamily="2" charset="-122"/>
              </a:endParaRPr>
            </a:p>
          </p:txBody>
        </p:sp>
        <p:grpSp>
          <p:nvGrpSpPr>
            <p:cNvPr id="18" name="Group 14"/>
            <p:cNvGrpSpPr>
              <a:grpSpLocks/>
            </p:cNvGrpSpPr>
            <p:nvPr/>
          </p:nvGrpSpPr>
          <p:grpSpPr bwMode="auto">
            <a:xfrm>
              <a:off x="1248" y="1632"/>
              <a:ext cx="4236" cy="582"/>
              <a:chOff x="1248" y="1632"/>
              <a:chExt cx="4236" cy="582"/>
            </a:xfrm>
          </p:grpSpPr>
          <p:graphicFrame>
            <p:nvGraphicFramePr>
              <p:cNvPr id="29" name="Object 4"/>
              <p:cNvGraphicFramePr>
                <a:graphicFrameLocks noChangeAspect="1"/>
              </p:cNvGraphicFramePr>
              <p:nvPr/>
            </p:nvGraphicFramePr>
            <p:xfrm>
              <a:off x="2112" y="1632"/>
              <a:ext cx="3372" cy="582"/>
            </p:xfrm>
            <a:graphic>
              <a:graphicData uri="http://schemas.openxmlformats.org/presentationml/2006/ole">
                <mc:AlternateContent xmlns:mc="http://schemas.openxmlformats.org/markup-compatibility/2006">
                  <mc:Choice xmlns:v="urn:schemas-microsoft-com:vml" Requires="v">
                    <p:oleObj name="Equation" r:id="rId6" imgW="3949700" imgH="723900" progId="Equation.3">
                      <p:embed/>
                    </p:oleObj>
                  </mc:Choice>
                  <mc:Fallback>
                    <p:oleObj name="Equation" r:id="rId6" imgW="3949700" imgH="7239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12" y="1632"/>
                            <a:ext cx="3372" cy="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0" name="Text Box 16"/>
              <p:cNvSpPr txBox="1">
                <a:spLocks noChangeArrowheads="1"/>
              </p:cNvSpPr>
              <p:nvPr/>
            </p:nvSpPr>
            <p:spPr bwMode="auto">
              <a:xfrm>
                <a:off x="1248" y="1776"/>
                <a:ext cx="138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cs typeface="Arial" panose="020B0604020202020204" pitchFamily="34" charset="0"/>
                  </a:defRPr>
                </a:lvl1pPr>
                <a:lvl2pPr marL="742950" indent="-285750">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r>
                  <a:rPr kumimoji="0" lang="zh-CN" altLang="en-US" sz="2800" dirty="0">
                    <a:latin typeface="华文楷体" panose="02010600040101010101" pitchFamily="2" charset="-122"/>
                    <a:ea typeface="华文楷体" panose="02010600040101010101" pitchFamily="2" charset="-122"/>
                  </a:rPr>
                  <a:t>帕邢系</a:t>
                </a:r>
              </a:p>
            </p:txBody>
          </p:sp>
        </p:grpSp>
        <p:grpSp>
          <p:nvGrpSpPr>
            <p:cNvPr id="19" name="Group 17"/>
            <p:cNvGrpSpPr>
              <a:grpSpLocks/>
            </p:cNvGrpSpPr>
            <p:nvPr/>
          </p:nvGrpSpPr>
          <p:grpSpPr bwMode="auto">
            <a:xfrm>
              <a:off x="1152" y="2259"/>
              <a:ext cx="4272" cy="553"/>
              <a:chOff x="1152" y="2259"/>
              <a:chExt cx="4272" cy="553"/>
            </a:xfrm>
          </p:grpSpPr>
          <p:graphicFrame>
            <p:nvGraphicFramePr>
              <p:cNvPr id="27" name="Object 5"/>
              <p:cNvGraphicFramePr>
                <a:graphicFrameLocks noChangeAspect="1"/>
              </p:cNvGraphicFramePr>
              <p:nvPr/>
            </p:nvGraphicFramePr>
            <p:xfrm>
              <a:off x="2208" y="2259"/>
              <a:ext cx="3216" cy="553"/>
            </p:xfrm>
            <a:graphic>
              <a:graphicData uri="http://schemas.openxmlformats.org/presentationml/2006/ole">
                <mc:AlternateContent xmlns:mc="http://schemas.openxmlformats.org/markup-compatibility/2006">
                  <mc:Choice xmlns:v="urn:schemas-microsoft-com:vml" Requires="v">
                    <p:oleObj name="Equation" r:id="rId8" imgW="3962400" imgH="723900" progId="Equation.3">
                      <p:embed/>
                    </p:oleObj>
                  </mc:Choice>
                  <mc:Fallback>
                    <p:oleObj name="Equation" r:id="rId8" imgW="3962400" imgH="7239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08" y="2259"/>
                            <a:ext cx="3216" cy="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8" name="Text Box 19"/>
              <p:cNvSpPr txBox="1">
                <a:spLocks noChangeArrowheads="1"/>
              </p:cNvSpPr>
              <p:nvPr/>
            </p:nvSpPr>
            <p:spPr bwMode="auto">
              <a:xfrm>
                <a:off x="1152" y="2361"/>
                <a:ext cx="1380"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cs typeface="Arial" panose="020B0604020202020204" pitchFamily="34" charset="0"/>
                  </a:defRPr>
                </a:lvl1pPr>
                <a:lvl2pPr marL="742950" indent="-285750">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r>
                  <a:rPr kumimoji="0" lang="zh-CN" altLang="en-US" sz="2800" dirty="0">
                    <a:latin typeface="华文楷体" panose="02010600040101010101" pitchFamily="2" charset="-122"/>
                    <a:ea typeface="华文楷体" panose="02010600040101010101" pitchFamily="2" charset="-122"/>
                  </a:rPr>
                  <a:t>布拉开系</a:t>
                </a:r>
              </a:p>
            </p:txBody>
          </p:sp>
        </p:grpSp>
        <p:grpSp>
          <p:nvGrpSpPr>
            <p:cNvPr id="20" name="Group 20"/>
            <p:cNvGrpSpPr>
              <a:grpSpLocks/>
            </p:cNvGrpSpPr>
            <p:nvPr/>
          </p:nvGrpSpPr>
          <p:grpSpPr bwMode="auto">
            <a:xfrm>
              <a:off x="1152" y="2955"/>
              <a:ext cx="4251" cy="549"/>
              <a:chOff x="1152" y="2955"/>
              <a:chExt cx="4251" cy="549"/>
            </a:xfrm>
          </p:grpSpPr>
          <p:graphicFrame>
            <p:nvGraphicFramePr>
              <p:cNvPr id="25" name="Object 6"/>
              <p:cNvGraphicFramePr>
                <a:graphicFrameLocks noChangeAspect="1"/>
              </p:cNvGraphicFramePr>
              <p:nvPr/>
            </p:nvGraphicFramePr>
            <p:xfrm>
              <a:off x="2208" y="2955"/>
              <a:ext cx="3195" cy="549"/>
            </p:xfrm>
            <a:graphic>
              <a:graphicData uri="http://schemas.openxmlformats.org/presentationml/2006/ole">
                <mc:AlternateContent xmlns:mc="http://schemas.openxmlformats.org/markup-compatibility/2006">
                  <mc:Choice xmlns:v="urn:schemas-microsoft-com:vml" Requires="v">
                    <p:oleObj name="Equation" r:id="rId10" imgW="3962400" imgH="723900" progId="Equation.3">
                      <p:embed/>
                    </p:oleObj>
                  </mc:Choice>
                  <mc:Fallback>
                    <p:oleObj name="Equation" r:id="rId10" imgW="3962400" imgH="7239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08" y="2955"/>
                            <a:ext cx="3195" cy="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6" name="Text Box 22"/>
              <p:cNvSpPr txBox="1">
                <a:spLocks noChangeArrowheads="1"/>
              </p:cNvSpPr>
              <p:nvPr/>
            </p:nvSpPr>
            <p:spPr bwMode="auto">
              <a:xfrm>
                <a:off x="1152" y="3072"/>
                <a:ext cx="1380"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cs typeface="Arial" panose="020B0604020202020204" pitchFamily="34" charset="0"/>
                  </a:defRPr>
                </a:lvl1pPr>
                <a:lvl2pPr marL="742950" indent="-285750">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r>
                  <a:rPr kumimoji="0" lang="zh-CN" altLang="en-US" sz="2800" dirty="0">
                    <a:latin typeface="华文楷体" panose="02010600040101010101" pitchFamily="2" charset="-122"/>
                    <a:ea typeface="华文楷体" panose="02010600040101010101" pitchFamily="2" charset="-122"/>
                  </a:rPr>
                  <a:t>普丰德系</a:t>
                </a:r>
              </a:p>
            </p:txBody>
          </p:sp>
        </p:grpSp>
        <p:grpSp>
          <p:nvGrpSpPr>
            <p:cNvPr id="21" name="Group 23"/>
            <p:cNvGrpSpPr>
              <a:grpSpLocks/>
            </p:cNvGrpSpPr>
            <p:nvPr/>
          </p:nvGrpSpPr>
          <p:grpSpPr bwMode="auto">
            <a:xfrm>
              <a:off x="1200" y="3552"/>
              <a:ext cx="4272" cy="552"/>
              <a:chOff x="1200" y="3552"/>
              <a:chExt cx="4272" cy="552"/>
            </a:xfrm>
          </p:grpSpPr>
          <p:graphicFrame>
            <p:nvGraphicFramePr>
              <p:cNvPr id="23" name="Object 7"/>
              <p:cNvGraphicFramePr>
                <a:graphicFrameLocks noChangeAspect="1"/>
              </p:cNvGraphicFramePr>
              <p:nvPr/>
            </p:nvGraphicFramePr>
            <p:xfrm>
              <a:off x="2256" y="3552"/>
              <a:ext cx="3216" cy="552"/>
            </p:xfrm>
            <a:graphic>
              <a:graphicData uri="http://schemas.openxmlformats.org/presentationml/2006/ole">
                <mc:AlternateContent xmlns:mc="http://schemas.openxmlformats.org/markup-compatibility/2006">
                  <mc:Choice xmlns:v="urn:schemas-microsoft-com:vml" Requires="v">
                    <p:oleObj name="Equation" r:id="rId12" imgW="3962400" imgH="723900" progId="Equation.3">
                      <p:embed/>
                    </p:oleObj>
                  </mc:Choice>
                  <mc:Fallback>
                    <p:oleObj name="Equation" r:id="rId12" imgW="3962400" imgH="72390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256" y="3552"/>
                            <a:ext cx="3216" cy="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4" name="Text Box 25"/>
              <p:cNvSpPr txBox="1">
                <a:spLocks noChangeArrowheads="1"/>
              </p:cNvSpPr>
              <p:nvPr/>
            </p:nvSpPr>
            <p:spPr bwMode="auto">
              <a:xfrm>
                <a:off x="1200" y="3648"/>
                <a:ext cx="1380"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cs typeface="Arial" panose="020B0604020202020204" pitchFamily="34" charset="0"/>
                  </a:defRPr>
                </a:lvl1pPr>
                <a:lvl2pPr marL="742950" indent="-285750">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r>
                  <a:rPr kumimoji="0" lang="zh-CN" altLang="en-US" sz="2800" dirty="0">
                    <a:latin typeface="华文楷体" panose="02010600040101010101" pitchFamily="2" charset="-122"/>
                    <a:ea typeface="华文楷体" panose="02010600040101010101" pitchFamily="2" charset="-122"/>
                  </a:rPr>
                  <a:t>汉弗莱系</a:t>
                </a:r>
              </a:p>
            </p:txBody>
          </p:sp>
        </p:grpSp>
        <p:sp>
          <p:nvSpPr>
            <p:cNvPr id="22" name="Text Box 26"/>
            <p:cNvSpPr txBox="1">
              <a:spLocks noChangeArrowheads="1"/>
            </p:cNvSpPr>
            <p:nvPr/>
          </p:nvSpPr>
          <p:spPr bwMode="auto">
            <a:xfrm>
              <a:off x="288" y="2688"/>
              <a:ext cx="816"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sm" len="lg"/>
                </a14:hiddenLine>
              </a:ext>
            </a:extLst>
          </p:spPr>
          <p:txBody>
            <a:bodyPr>
              <a:spAutoFit/>
            </a:bodyPr>
            <a:lstStyle>
              <a:lvl1pPr>
                <a:defRPr kumimoji="1" sz="2400">
                  <a:solidFill>
                    <a:schemeClr val="tx1"/>
                  </a:solidFill>
                  <a:latin typeface="Arial" panose="020B0604020202020204" pitchFamily="34" charset="0"/>
                  <a:cs typeface="Arial" panose="020B0604020202020204" pitchFamily="34" charset="0"/>
                </a:defRPr>
              </a:lvl1pPr>
              <a:lvl2pPr marL="742950" indent="-285750">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r>
                <a:rPr kumimoji="0" lang="zh-CN" altLang="en-US" sz="2800" dirty="0">
                  <a:solidFill>
                    <a:srgbClr val="CC0000"/>
                  </a:solidFill>
                  <a:latin typeface="华文楷体" panose="02010600040101010101" pitchFamily="2" charset="-122"/>
                  <a:ea typeface="华文楷体" panose="02010600040101010101" pitchFamily="2" charset="-122"/>
                </a:rPr>
                <a:t>红外</a:t>
              </a:r>
            </a:p>
          </p:txBody>
        </p:sp>
      </p:grpSp>
    </p:spTree>
    <p:extLst>
      <p:ext uri="{BB962C8B-B14F-4D97-AF65-F5344CB8AC3E}">
        <p14:creationId xmlns:p14="http://schemas.microsoft.com/office/powerpoint/2010/main" val="20445774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
        <p:nvSpPr>
          <p:cNvPr id="5" name="Slide Number Placeholder 4"/>
          <p:cNvSpPr>
            <a:spLocks noGrp="1"/>
          </p:cNvSpPr>
          <p:nvPr>
            <p:ph type="sldNum" sz="quarter" idx="12"/>
          </p:nvPr>
        </p:nvSpPr>
        <p:spPr/>
        <p:txBody>
          <a:bodyPr/>
          <a:lstStyle/>
          <a:p>
            <a:pPr>
              <a:defRPr/>
            </a:pPr>
            <a:fld id="{B4690805-D7D2-4AB9-A191-0BC729846278}" type="slidenum">
              <a:rPr lang="zh-CN" altLang="en-US" smtClean="0"/>
              <a:pPr>
                <a:defRPr/>
              </a:pPr>
              <a:t>41</a:t>
            </a:fld>
            <a:endParaRPr lang="en-US" altLang="zh-CN" dirty="0"/>
          </a:p>
        </p:txBody>
      </p:sp>
      <p:pic>
        <p:nvPicPr>
          <p:cNvPr id="6" name="图片 2"/>
          <p:cNvPicPr>
            <a:picLocks noChangeAspect="1"/>
          </p:cNvPicPr>
          <p:nvPr/>
        </p:nvPicPr>
        <p:blipFill>
          <a:blip r:embed="rId2"/>
          <a:stretch>
            <a:fillRect/>
          </a:stretch>
        </p:blipFill>
        <p:spPr>
          <a:xfrm>
            <a:off x="762000" y="1232623"/>
            <a:ext cx="4900545" cy="2944534"/>
          </a:xfrm>
          <a:prstGeom prst="rect">
            <a:avLst/>
          </a:prstGeom>
        </p:spPr>
      </p:pic>
      <p:pic>
        <p:nvPicPr>
          <p:cNvPr id="7" name="图片 3"/>
          <p:cNvPicPr>
            <a:picLocks noChangeAspect="1"/>
          </p:cNvPicPr>
          <p:nvPr/>
        </p:nvPicPr>
        <p:blipFill>
          <a:blip r:embed="rId3"/>
          <a:stretch>
            <a:fillRect/>
          </a:stretch>
        </p:blipFill>
        <p:spPr>
          <a:xfrm>
            <a:off x="2468721" y="4233757"/>
            <a:ext cx="5117687" cy="1833838"/>
          </a:xfrm>
          <a:prstGeom prst="rect">
            <a:avLst/>
          </a:prstGeom>
        </p:spPr>
      </p:pic>
      <p:sp>
        <p:nvSpPr>
          <p:cNvPr id="8" name="文本框 4"/>
          <p:cNvSpPr txBox="1"/>
          <p:nvPr/>
        </p:nvSpPr>
        <p:spPr>
          <a:xfrm>
            <a:off x="6381742" y="1667718"/>
            <a:ext cx="2409332" cy="1200329"/>
          </a:xfrm>
          <a:prstGeom prst="rect">
            <a:avLst/>
          </a:prstGeom>
          <a:noFill/>
        </p:spPr>
        <p:txBody>
          <a:bodyPr wrap="square" rtlCol="0">
            <a:spAutoFit/>
          </a:bodyPr>
          <a:lstStyle/>
          <a:p>
            <a:r>
              <a:rPr kumimoji="1" lang="zh-CN" altLang="en-US" sz="2400" dirty="0">
                <a:solidFill>
                  <a:srgbClr val="FF0000"/>
                </a:solidFill>
                <a:latin typeface="华文楷体"/>
                <a:ea typeface="华文楷体"/>
                <a:cs typeface="华文楷体"/>
              </a:rPr>
              <a:t>好像是</a:t>
            </a:r>
            <a:r>
              <a:rPr kumimoji="1" lang="zh-CN" altLang="en-US" sz="2400">
                <a:solidFill>
                  <a:srgbClr val="FF0000"/>
                </a:solidFill>
                <a:latin typeface="华文楷体"/>
                <a:ea typeface="华文楷体"/>
                <a:cs typeface="华文楷体"/>
              </a:rPr>
              <a:t>原子在不同</a:t>
            </a:r>
            <a:r>
              <a:rPr kumimoji="1" lang="zh-CN" altLang="en-US" sz="2400" dirty="0">
                <a:solidFill>
                  <a:srgbClr val="FF0000"/>
                </a:solidFill>
                <a:latin typeface="华文楷体"/>
                <a:ea typeface="华文楷体"/>
                <a:cs typeface="华文楷体"/>
              </a:rPr>
              <a:t>能级间的跃迁</a:t>
            </a:r>
            <a:endParaRPr kumimoji="1" lang="en-US" altLang="zh-CN" sz="2400" dirty="0">
              <a:solidFill>
                <a:srgbClr val="FF0000"/>
              </a:solidFill>
              <a:latin typeface="华文楷体"/>
              <a:ea typeface="华文楷体"/>
              <a:cs typeface="华文楷体"/>
            </a:endParaRPr>
          </a:p>
          <a:p>
            <a:endParaRPr kumimoji="1" lang="zh-CN" altLang="en-US" sz="2400" dirty="0">
              <a:solidFill>
                <a:srgbClr val="FF0000"/>
              </a:solidFill>
              <a:latin typeface="华文楷体"/>
              <a:ea typeface="华文楷体"/>
              <a:cs typeface="华文楷体"/>
            </a:endParaRPr>
          </a:p>
        </p:txBody>
      </p:sp>
      <p:sp>
        <p:nvSpPr>
          <p:cNvPr id="9" name="TextBox 8"/>
          <p:cNvSpPr txBox="1"/>
          <p:nvPr/>
        </p:nvSpPr>
        <p:spPr>
          <a:xfrm>
            <a:off x="228600" y="227914"/>
            <a:ext cx="8779968" cy="523220"/>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lvl1pPr eaLnBrk="0" hangingPunct="0">
              <a:defRPr>
                <a:solidFill>
                  <a:schemeClr val="tx1"/>
                </a:solidFill>
                <a:latin typeface="Arial" charset="0"/>
                <a:ea typeface="宋体"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r>
              <a:rPr lang="zh-CN" altLang="en-US" sz="2800" dirty="0">
                <a:solidFill>
                  <a:srgbClr val="000000"/>
                </a:solidFill>
                <a:latin typeface="华文楷体"/>
                <a:ea typeface="华文楷体"/>
                <a:cs typeface="华文楷体"/>
              </a:rPr>
              <a:t>如此漂亮的实验现象，在发现后</a:t>
            </a:r>
            <a:r>
              <a:rPr lang="en-US" altLang="zh-CN" sz="2800" dirty="0">
                <a:solidFill>
                  <a:srgbClr val="000000"/>
                </a:solidFill>
                <a:latin typeface="华文楷体"/>
                <a:ea typeface="华文楷体"/>
                <a:cs typeface="华文楷体"/>
              </a:rPr>
              <a:t>30</a:t>
            </a:r>
            <a:r>
              <a:rPr lang="zh-CN" altLang="en-US" sz="2800" dirty="0">
                <a:solidFill>
                  <a:srgbClr val="000000"/>
                </a:solidFill>
                <a:latin typeface="华文楷体"/>
                <a:ea typeface="华文楷体"/>
                <a:cs typeface="华文楷体"/>
              </a:rPr>
              <a:t>多年内一直是个谜！</a:t>
            </a:r>
          </a:p>
        </p:txBody>
      </p:sp>
    </p:spTree>
    <p:extLst>
      <p:ext uri="{BB962C8B-B14F-4D97-AF65-F5344CB8AC3E}">
        <p14:creationId xmlns:p14="http://schemas.microsoft.com/office/powerpoint/2010/main" val="5693216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kumimoji="1" lang="zh-CN" altLang="en-US" dirty="0">
                <a:latin typeface="华文楷体"/>
                <a:ea typeface="华文楷体"/>
                <a:cs typeface="华文楷体"/>
              </a:rPr>
              <a:t>光谱学的各种解释</a:t>
            </a:r>
            <a:endParaRPr lang="en-US" dirty="0"/>
          </a:p>
        </p:txBody>
      </p:sp>
      <p:sp>
        <p:nvSpPr>
          <p:cNvPr id="4" name="Footer Placeholder 3"/>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
        <p:nvSpPr>
          <p:cNvPr id="5" name="Slide Number Placeholder 4"/>
          <p:cNvSpPr>
            <a:spLocks noGrp="1"/>
          </p:cNvSpPr>
          <p:nvPr>
            <p:ph type="sldNum" sz="quarter" idx="12"/>
          </p:nvPr>
        </p:nvSpPr>
        <p:spPr/>
        <p:txBody>
          <a:bodyPr/>
          <a:lstStyle/>
          <a:p>
            <a:pPr>
              <a:defRPr/>
            </a:pPr>
            <a:fld id="{B4690805-D7D2-4AB9-A191-0BC729846278}" type="slidenum">
              <a:rPr lang="zh-CN" altLang="en-US" smtClean="0"/>
              <a:pPr>
                <a:defRPr/>
              </a:pPr>
              <a:t>42</a:t>
            </a:fld>
            <a:endParaRPr lang="en-US" altLang="zh-CN" dirty="0"/>
          </a:p>
        </p:txBody>
      </p:sp>
      <p:sp>
        <p:nvSpPr>
          <p:cNvPr id="6" name="内容占位符 2"/>
          <p:cNvSpPr>
            <a:spLocks noGrp="1"/>
          </p:cNvSpPr>
          <p:nvPr>
            <p:ph idx="1"/>
          </p:nvPr>
        </p:nvSpPr>
        <p:spPr>
          <a:xfrm>
            <a:off x="495300" y="1462211"/>
            <a:ext cx="8229600" cy="4525963"/>
          </a:xfrm>
        </p:spPr>
        <p:txBody>
          <a:bodyPr>
            <a:normAutofit lnSpcReduction="10000"/>
          </a:bodyPr>
          <a:lstStyle/>
          <a:p>
            <a:r>
              <a:rPr kumimoji="1" lang="zh-CN" altLang="en-US" sz="2400" dirty="0">
                <a:latin typeface="华文楷体"/>
                <a:ea typeface="华文楷体"/>
                <a:cs typeface="华文楷体"/>
              </a:rPr>
              <a:t>勒纳（</a:t>
            </a:r>
            <a:r>
              <a:rPr kumimoji="1" lang="en-US" altLang="zh-CN" sz="2400" dirty="0">
                <a:latin typeface="华文楷体"/>
                <a:ea typeface="华文楷体"/>
                <a:cs typeface="华文楷体"/>
              </a:rPr>
              <a:t>1903</a:t>
            </a:r>
            <a:r>
              <a:rPr kumimoji="1" lang="zh-CN" altLang="en-US" sz="2400" dirty="0">
                <a:latin typeface="华文楷体"/>
                <a:ea typeface="华文楷体"/>
                <a:cs typeface="华文楷体"/>
              </a:rPr>
              <a:t>）光谱是原子中振子激发；</a:t>
            </a:r>
            <a:endParaRPr kumimoji="1" lang="en-US" altLang="zh-CN" sz="2400" dirty="0">
              <a:latin typeface="华文楷体"/>
              <a:ea typeface="华文楷体"/>
              <a:cs typeface="华文楷体"/>
            </a:endParaRPr>
          </a:p>
          <a:p>
            <a:r>
              <a:rPr lang="en-US" altLang="zh-CN" sz="2400" dirty="0">
                <a:latin typeface="华文楷体"/>
                <a:ea typeface="华文楷体"/>
                <a:cs typeface="华文楷体"/>
              </a:rPr>
              <a:t>J. J. </a:t>
            </a:r>
            <a:r>
              <a:rPr lang="zh-CN" altLang="en-US" sz="2400" dirty="0">
                <a:latin typeface="华文楷体"/>
                <a:ea typeface="华文楷体"/>
                <a:cs typeface="华文楷体"/>
              </a:rPr>
              <a:t>汤姆孙（</a:t>
            </a:r>
            <a:r>
              <a:rPr lang="en-US" altLang="zh-CN" sz="2400" dirty="0">
                <a:latin typeface="华文楷体"/>
                <a:ea typeface="华文楷体"/>
                <a:cs typeface="华文楷体"/>
              </a:rPr>
              <a:t>1906</a:t>
            </a:r>
            <a:r>
              <a:rPr lang="zh-CN" altLang="en-US" sz="2400" dirty="0">
                <a:latin typeface="华文楷体"/>
                <a:ea typeface="华文楷体"/>
                <a:cs typeface="华文楷体"/>
              </a:rPr>
              <a:t>）引起现状光谱是原子外部力场中粒子的震动；</a:t>
            </a:r>
            <a:endParaRPr lang="en-US" altLang="zh-CN" sz="2400" dirty="0">
              <a:latin typeface="华文楷体"/>
              <a:ea typeface="华文楷体"/>
              <a:cs typeface="华文楷体"/>
            </a:endParaRPr>
          </a:p>
          <a:p>
            <a:r>
              <a:rPr kumimoji="1" lang="en-US" altLang="zh-CN" sz="2400" dirty="0">
                <a:latin typeface="华文楷体"/>
                <a:ea typeface="华文楷体"/>
                <a:cs typeface="华文楷体"/>
              </a:rPr>
              <a:t>J. Stark(1907)</a:t>
            </a:r>
            <a:r>
              <a:rPr kumimoji="1" lang="zh-CN" altLang="en-US" sz="2400" dirty="0">
                <a:latin typeface="华文楷体"/>
                <a:ea typeface="华文楷体"/>
                <a:cs typeface="华文楷体"/>
              </a:rPr>
              <a:t>：</a:t>
            </a:r>
            <a:r>
              <a:rPr lang="zh-CN" altLang="en-US" sz="2400" dirty="0">
                <a:latin typeface="华文楷体"/>
                <a:ea typeface="华文楷体"/>
                <a:cs typeface="华文楷体"/>
              </a:rPr>
              <a:t>带状光谱起源于中性原子的激发，线状光谱是电离原子的激发；</a:t>
            </a:r>
            <a:endParaRPr lang="en-US" altLang="zh-CN" sz="2400" dirty="0">
              <a:latin typeface="华文楷体"/>
              <a:ea typeface="华文楷体"/>
              <a:cs typeface="华文楷体"/>
            </a:endParaRPr>
          </a:p>
          <a:p>
            <a:r>
              <a:rPr kumimoji="1" lang="zh-CN" altLang="en-US" sz="2400" dirty="0">
                <a:latin typeface="华文楷体"/>
                <a:ea typeface="华文楷体"/>
                <a:cs typeface="华文楷体"/>
              </a:rPr>
              <a:t>维恩（</a:t>
            </a:r>
            <a:r>
              <a:rPr kumimoji="1" lang="en-US" altLang="zh-CN" sz="2400" dirty="0">
                <a:latin typeface="华文楷体"/>
                <a:ea typeface="华文楷体"/>
                <a:cs typeface="华文楷体"/>
              </a:rPr>
              <a:t>1909</a:t>
            </a:r>
            <a:r>
              <a:rPr kumimoji="1" lang="zh-CN" altLang="en-US" sz="2400" dirty="0">
                <a:latin typeface="华文楷体"/>
                <a:ea typeface="华文楷体"/>
                <a:cs typeface="华文楷体"/>
              </a:rPr>
              <a:t>）中性原子产生线状光谱；</a:t>
            </a:r>
            <a:endParaRPr kumimoji="1" lang="en-US" altLang="zh-CN" sz="2400" dirty="0">
              <a:latin typeface="华文楷体"/>
              <a:ea typeface="华文楷体"/>
              <a:cs typeface="华文楷体"/>
            </a:endParaRPr>
          </a:p>
          <a:p>
            <a:r>
              <a:rPr lang="zh-CN" altLang="en-US" sz="2400" dirty="0">
                <a:solidFill>
                  <a:srgbClr val="0000FF"/>
                </a:solidFill>
                <a:latin typeface="华文楷体"/>
                <a:ea typeface="华文楷体"/>
                <a:cs typeface="华文楷体"/>
              </a:rPr>
              <a:t>哈斯（</a:t>
            </a:r>
            <a:r>
              <a:rPr lang="en-US" altLang="zh-CN" sz="2400" dirty="0">
                <a:solidFill>
                  <a:srgbClr val="0000FF"/>
                </a:solidFill>
                <a:latin typeface="华文楷体"/>
                <a:ea typeface="华文楷体"/>
                <a:cs typeface="华文楷体"/>
              </a:rPr>
              <a:t>1910</a:t>
            </a:r>
            <a:r>
              <a:rPr lang="zh-CN" altLang="en-US" sz="2400" dirty="0">
                <a:solidFill>
                  <a:srgbClr val="0000FF"/>
                </a:solidFill>
                <a:latin typeface="华文楷体"/>
                <a:ea typeface="华文楷体"/>
                <a:cs typeface="华文楷体"/>
              </a:rPr>
              <a:t>）认为氢原子是单电子模型，而采用核式模型得到基态能量，但是没有考虑到普朗克的量子；</a:t>
            </a:r>
            <a:endParaRPr lang="en-US" altLang="zh-CN" sz="2400" dirty="0">
              <a:solidFill>
                <a:srgbClr val="0000FF"/>
              </a:solidFill>
              <a:latin typeface="华文楷体"/>
              <a:ea typeface="华文楷体"/>
              <a:cs typeface="华文楷体"/>
            </a:endParaRPr>
          </a:p>
          <a:p>
            <a:r>
              <a:rPr kumimoji="1" lang="zh-CN" altLang="en-US" sz="2400" dirty="0">
                <a:solidFill>
                  <a:srgbClr val="0000FF"/>
                </a:solidFill>
                <a:latin typeface="华文楷体"/>
                <a:ea typeface="华文楷体"/>
                <a:cs typeface="华文楷体"/>
              </a:rPr>
              <a:t>尼科尔森（</a:t>
            </a:r>
            <a:r>
              <a:rPr kumimoji="1" lang="en-US" altLang="zh-CN" sz="2400" dirty="0">
                <a:solidFill>
                  <a:srgbClr val="0000FF"/>
                </a:solidFill>
                <a:latin typeface="华文楷体"/>
                <a:ea typeface="华文楷体"/>
                <a:cs typeface="华文楷体"/>
              </a:rPr>
              <a:t>1911</a:t>
            </a:r>
            <a:r>
              <a:rPr kumimoji="1" lang="zh-CN" altLang="en-US" sz="2400" dirty="0">
                <a:solidFill>
                  <a:srgbClr val="0000FF"/>
                </a:solidFill>
                <a:latin typeface="华文楷体"/>
                <a:ea typeface="华文楷体"/>
                <a:cs typeface="华文楷体"/>
              </a:rPr>
              <a:t>）他不认为含单电子的原子存在，但考虑了角动量量子化。</a:t>
            </a:r>
            <a:endParaRPr kumimoji="1" lang="en-US" altLang="zh-CN" sz="2400" dirty="0">
              <a:solidFill>
                <a:srgbClr val="0000FF"/>
              </a:solidFill>
              <a:latin typeface="华文楷体"/>
              <a:ea typeface="华文楷体"/>
              <a:cs typeface="华文楷体"/>
            </a:endParaRPr>
          </a:p>
          <a:p>
            <a:pPr marL="0" indent="0">
              <a:buNone/>
            </a:pPr>
            <a:r>
              <a:rPr lang="en-US" altLang="zh-CN" sz="2400" dirty="0">
                <a:latin typeface="华文楷体"/>
                <a:ea typeface="华文楷体"/>
                <a:cs typeface="华文楷体"/>
              </a:rPr>
              <a:t>    </a:t>
            </a:r>
            <a:r>
              <a:rPr lang="zh-CN" altLang="en-US" sz="2400" dirty="0">
                <a:solidFill>
                  <a:srgbClr val="FF0000"/>
                </a:solidFill>
                <a:latin typeface="华文楷体"/>
                <a:ea typeface="华文楷体"/>
                <a:cs typeface="华文楷体"/>
              </a:rPr>
              <a:t>荷兰的谚语：他们能听到钟声，但找不到钟舌！</a:t>
            </a:r>
            <a:endParaRPr kumimoji="1" lang="zh-CN" altLang="en-US" sz="2400" dirty="0">
              <a:solidFill>
                <a:srgbClr val="FF0000"/>
              </a:solidFill>
              <a:latin typeface="华文楷体"/>
              <a:ea typeface="华文楷体"/>
              <a:cs typeface="华文楷体"/>
            </a:endParaRPr>
          </a:p>
        </p:txBody>
      </p:sp>
    </p:spTree>
    <p:extLst>
      <p:ext uri="{BB962C8B-B14F-4D97-AF65-F5344CB8AC3E}">
        <p14:creationId xmlns:p14="http://schemas.microsoft.com/office/powerpoint/2010/main" val="19010374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kumimoji="1" lang="zh-CN" altLang="en-US" sz="3600" dirty="0">
                <a:solidFill>
                  <a:srgbClr val="FF0000"/>
                </a:solidFill>
                <a:latin typeface="华文楷体"/>
                <a:ea typeface="华文楷体"/>
                <a:cs typeface="华文楷体"/>
              </a:rPr>
              <a:t>玻尔氢原子论的实验依据及相应唯象规律</a:t>
            </a:r>
          </a:p>
        </p:txBody>
      </p:sp>
      <p:sp>
        <p:nvSpPr>
          <p:cNvPr id="3" name="内容占位符 2"/>
          <p:cNvSpPr>
            <a:spLocks noGrp="1"/>
          </p:cNvSpPr>
          <p:nvPr>
            <p:ph idx="1"/>
          </p:nvPr>
        </p:nvSpPr>
        <p:spPr/>
        <p:txBody>
          <a:bodyPr/>
          <a:lstStyle/>
          <a:p>
            <a:pPr>
              <a:lnSpc>
                <a:spcPct val="110000"/>
              </a:lnSpc>
            </a:pPr>
            <a:r>
              <a:rPr kumimoji="1" lang="zh-CN" altLang="en-US" sz="2800" dirty="0">
                <a:solidFill>
                  <a:schemeClr val="tx1"/>
                </a:solidFill>
                <a:latin typeface="华文楷体"/>
                <a:ea typeface="华文楷体"/>
                <a:cs typeface="华文楷体"/>
              </a:rPr>
              <a:t>卢瑟福散射实验－原子核式模型</a:t>
            </a:r>
            <a:r>
              <a:rPr lang="en-US" altLang="zh-CN" sz="2800" dirty="0">
                <a:solidFill>
                  <a:schemeClr val="tx1"/>
                </a:solidFill>
                <a:latin typeface="华文楷体"/>
                <a:ea typeface="华文楷体"/>
                <a:cs typeface="华文楷体"/>
              </a:rPr>
              <a:t>  </a:t>
            </a:r>
            <a:r>
              <a:rPr lang="zh-CN" altLang="en-US" sz="2800" dirty="0">
                <a:solidFill>
                  <a:schemeClr val="tx1"/>
                </a:solidFill>
                <a:latin typeface="华文楷体"/>
                <a:ea typeface="华文楷体"/>
                <a:cs typeface="华文楷体"/>
              </a:rPr>
              <a:t>－</a:t>
            </a:r>
            <a:r>
              <a:rPr lang="en-US" altLang="zh-CN" sz="2800" dirty="0">
                <a:solidFill>
                  <a:schemeClr val="tx1"/>
                </a:solidFill>
                <a:latin typeface="华文楷体"/>
                <a:ea typeface="华文楷体"/>
                <a:cs typeface="华文楷体"/>
              </a:rPr>
              <a:t>1911</a:t>
            </a:r>
            <a:r>
              <a:rPr lang="zh-CN" altLang="en-US" sz="2800" dirty="0">
                <a:solidFill>
                  <a:schemeClr val="tx1"/>
                </a:solidFill>
                <a:latin typeface="华文楷体"/>
                <a:ea typeface="华文楷体"/>
                <a:cs typeface="华文楷体"/>
              </a:rPr>
              <a:t>年</a:t>
            </a:r>
            <a:r>
              <a:rPr lang="en-US" altLang="zh-CN" sz="2800" dirty="0">
                <a:solidFill>
                  <a:schemeClr val="tx1"/>
                </a:solidFill>
                <a:latin typeface="华文楷体"/>
                <a:ea typeface="华文楷体"/>
                <a:cs typeface="华文楷体"/>
              </a:rPr>
              <a:t> </a:t>
            </a:r>
            <a:endParaRPr kumimoji="1" lang="en-US" altLang="zh-CN" sz="2800" dirty="0">
              <a:solidFill>
                <a:schemeClr val="tx1"/>
              </a:solidFill>
              <a:latin typeface="华文楷体"/>
              <a:ea typeface="华文楷体"/>
              <a:cs typeface="华文楷体"/>
            </a:endParaRPr>
          </a:p>
          <a:p>
            <a:pPr>
              <a:lnSpc>
                <a:spcPct val="110000"/>
              </a:lnSpc>
            </a:pPr>
            <a:r>
              <a:rPr lang="zh-CN" altLang="en-US" sz="2800" dirty="0">
                <a:solidFill>
                  <a:schemeClr val="tx1"/>
                </a:solidFill>
                <a:latin typeface="华文楷体"/>
                <a:ea typeface="华文楷体"/>
                <a:cs typeface="华文楷体"/>
              </a:rPr>
              <a:t>热辐射实验－黑体辐射－普朗克量子理论</a:t>
            </a:r>
            <a:r>
              <a:rPr lang="en-US" altLang="zh-CN" sz="2800" dirty="0">
                <a:solidFill>
                  <a:schemeClr val="tx1"/>
                </a:solidFill>
                <a:latin typeface="华文楷体"/>
                <a:ea typeface="华文楷体"/>
                <a:cs typeface="华文楷体"/>
              </a:rPr>
              <a:t> </a:t>
            </a:r>
            <a:r>
              <a:rPr lang="zh-CN" altLang="en-US" sz="2800" dirty="0">
                <a:solidFill>
                  <a:schemeClr val="tx1"/>
                </a:solidFill>
                <a:latin typeface="华文楷体"/>
                <a:ea typeface="华文楷体"/>
                <a:cs typeface="华文楷体"/>
              </a:rPr>
              <a:t>－</a:t>
            </a:r>
            <a:r>
              <a:rPr lang="en-US" altLang="zh-CN" sz="2800" dirty="0">
                <a:solidFill>
                  <a:schemeClr val="tx1"/>
                </a:solidFill>
                <a:latin typeface="华文楷体"/>
                <a:ea typeface="华文楷体"/>
                <a:cs typeface="华文楷体"/>
              </a:rPr>
              <a:t> 1900 </a:t>
            </a:r>
            <a:r>
              <a:rPr lang="zh-CN" altLang="en-US" sz="2800" dirty="0">
                <a:solidFill>
                  <a:schemeClr val="tx1"/>
                </a:solidFill>
                <a:latin typeface="华文楷体"/>
                <a:ea typeface="华文楷体"/>
                <a:cs typeface="华文楷体"/>
              </a:rPr>
              <a:t>年</a:t>
            </a:r>
            <a:endParaRPr lang="en-US" altLang="zh-CN" sz="2800" dirty="0">
              <a:solidFill>
                <a:schemeClr val="tx1"/>
              </a:solidFill>
              <a:latin typeface="华文楷体"/>
              <a:ea typeface="华文楷体"/>
              <a:cs typeface="华文楷体"/>
            </a:endParaRPr>
          </a:p>
          <a:p>
            <a:pPr>
              <a:lnSpc>
                <a:spcPct val="110000"/>
              </a:lnSpc>
            </a:pPr>
            <a:r>
              <a:rPr kumimoji="1" lang="zh-CN" altLang="en-US" sz="2800" dirty="0">
                <a:solidFill>
                  <a:schemeClr val="tx1"/>
                </a:solidFill>
                <a:latin typeface="华文楷体"/>
                <a:ea typeface="华文楷体"/>
                <a:cs typeface="华文楷体"/>
              </a:rPr>
              <a:t>光电效应－爱因斯坦的辐射理论</a:t>
            </a:r>
            <a:r>
              <a:rPr kumimoji="1" lang="en-US" altLang="zh-CN" sz="2800" dirty="0">
                <a:solidFill>
                  <a:schemeClr val="tx1"/>
                </a:solidFill>
                <a:latin typeface="华文楷体"/>
                <a:ea typeface="华文楷体"/>
                <a:cs typeface="华文楷体"/>
              </a:rPr>
              <a:t> </a:t>
            </a:r>
            <a:r>
              <a:rPr kumimoji="1" lang="zh-CN" altLang="en-US" sz="2800" dirty="0">
                <a:solidFill>
                  <a:schemeClr val="tx1"/>
                </a:solidFill>
                <a:latin typeface="华文楷体"/>
                <a:ea typeface="华文楷体"/>
                <a:cs typeface="华文楷体"/>
              </a:rPr>
              <a:t>－</a:t>
            </a:r>
            <a:r>
              <a:rPr lang="en-US" altLang="zh-CN" sz="2800" dirty="0">
                <a:solidFill>
                  <a:schemeClr val="tx1"/>
                </a:solidFill>
                <a:latin typeface="华文楷体"/>
                <a:ea typeface="华文楷体"/>
                <a:cs typeface="华文楷体"/>
              </a:rPr>
              <a:t> 1905</a:t>
            </a:r>
            <a:r>
              <a:rPr lang="zh-CN" altLang="en-US" sz="2800" dirty="0">
                <a:solidFill>
                  <a:schemeClr val="tx1"/>
                </a:solidFill>
                <a:latin typeface="华文楷体"/>
                <a:ea typeface="华文楷体"/>
                <a:cs typeface="华文楷体"/>
              </a:rPr>
              <a:t>年</a:t>
            </a:r>
            <a:r>
              <a:rPr lang="en-US" altLang="zh-CN" sz="2800" dirty="0">
                <a:solidFill>
                  <a:schemeClr val="tx1"/>
                </a:solidFill>
                <a:latin typeface="华文楷体"/>
                <a:ea typeface="华文楷体"/>
                <a:cs typeface="华文楷体"/>
              </a:rPr>
              <a:t> </a:t>
            </a:r>
            <a:endParaRPr kumimoji="1" lang="en-US" altLang="zh-CN" sz="2800" dirty="0">
              <a:solidFill>
                <a:schemeClr val="tx1"/>
              </a:solidFill>
              <a:latin typeface="华文楷体"/>
              <a:ea typeface="华文楷体"/>
              <a:cs typeface="华文楷体"/>
            </a:endParaRPr>
          </a:p>
          <a:p>
            <a:pPr>
              <a:lnSpc>
                <a:spcPct val="110000"/>
              </a:lnSpc>
            </a:pPr>
            <a:r>
              <a:rPr lang="zh-CN" altLang="en-US" sz="2800" dirty="0">
                <a:solidFill>
                  <a:schemeClr val="tx1"/>
                </a:solidFill>
                <a:latin typeface="华文楷体"/>
                <a:ea typeface="华文楷体"/>
                <a:cs typeface="华文楷体"/>
              </a:rPr>
              <a:t>氢原子光谱线系－原子光谱规律</a:t>
            </a:r>
            <a:r>
              <a:rPr lang="zh-CN" altLang="zh-CN" sz="2800" dirty="0">
                <a:solidFill>
                  <a:schemeClr val="tx1"/>
                </a:solidFill>
                <a:latin typeface="华文楷体"/>
                <a:ea typeface="华文楷体"/>
                <a:cs typeface="华文楷体"/>
              </a:rPr>
              <a:t>－</a:t>
            </a:r>
            <a:r>
              <a:rPr kumimoji="1" lang="en-US" altLang="zh-CN" sz="2800" dirty="0">
                <a:solidFill>
                  <a:schemeClr val="tx1"/>
                </a:solidFill>
                <a:latin typeface="华文楷体"/>
                <a:ea typeface="华文楷体"/>
                <a:cs typeface="华文楷体"/>
              </a:rPr>
              <a:t> 1885</a:t>
            </a:r>
            <a:r>
              <a:rPr kumimoji="1" lang="zh-CN" altLang="en-US" sz="2800" dirty="0">
                <a:solidFill>
                  <a:schemeClr val="tx1"/>
                </a:solidFill>
                <a:latin typeface="华文楷体"/>
                <a:ea typeface="华文楷体"/>
                <a:cs typeface="华文楷体"/>
              </a:rPr>
              <a:t>年</a:t>
            </a:r>
            <a:endParaRPr kumimoji="1" lang="en-US" altLang="zh-CN" sz="2800" dirty="0">
              <a:solidFill>
                <a:schemeClr val="tx1"/>
              </a:solidFill>
              <a:latin typeface="华文楷体"/>
              <a:ea typeface="华文楷体"/>
              <a:cs typeface="华文楷体"/>
            </a:endParaRPr>
          </a:p>
          <a:p>
            <a:pPr>
              <a:lnSpc>
                <a:spcPct val="110000"/>
              </a:lnSpc>
            </a:pPr>
            <a:r>
              <a:rPr kumimoji="1" lang="zh-CN" altLang="en-US" sz="2800" dirty="0">
                <a:solidFill>
                  <a:srgbClr val="0000FF"/>
                </a:solidFill>
                <a:latin typeface="华文楷体"/>
                <a:ea typeface="华文楷体"/>
                <a:cs typeface="华文楷体"/>
              </a:rPr>
              <a:t>波尔氢原子模型 </a:t>
            </a:r>
            <a:r>
              <a:rPr kumimoji="1" lang="en-US" altLang="zh-CN" sz="2800" dirty="0">
                <a:solidFill>
                  <a:srgbClr val="0000FF"/>
                </a:solidFill>
                <a:latin typeface="华文楷体"/>
                <a:ea typeface="华文楷体"/>
                <a:cs typeface="华文楷体"/>
              </a:rPr>
              <a:t>—1913</a:t>
            </a:r>
            <a:r>
              <a:rPr kumimoji="1" lang="zh-CN" altLang="en-US" sz="2800" dirty="0">
                <a:solidFill>
                  <a:srgbClr val="0000FF"/>
                </a:solidFill>
                <a:latin typeface="华文楷体"/>
                <a:ea typeface="华文楷体"/>
                <a:cs typeface="华文楷体"/>
              </a:rPr>
              <a:t>年</a:t>
            </a:r>
          </a:p>
        </p:txBody>
      </p:sp>
      <p:sp>
        <p:nvSpPr>
          <p:cNvPr id="4" name="幻灯片编号占位符 3"/>
          <p:cNvSpPr>
            <a:spLocks noGrp="1"/>
          </p:cNvSpPr>
          <p:nvPr>
            <p:ph type="sldNum" sz="quarter" idx="12"/>
          </p:nvPr>
        </p:nvSpPr>
        <p:spPr/>
        <p:txBody>
          <a:bodyPr/>
          <a:lstStyle/>
          <a:p>
            <a:pPr>
              <a:defRPr/>
            </a:pPr>
            <a:fld id="{6447BCEE-E289-4943-B888-DEB0644C3AEB}" type="slidenum">
              <a:rPr lang="en-US" altLang="zh-CN" smtClean="0"/>
              <a:pPr>
                <a:defRPr/>
              </a:pPr>
              <a:t>43</a:t>
            </a:fld>
            <a:endParaRPr lang="en-US" altLang="zh-CN">
              <a:solidFill>
                <a:srgbClr val="AAA393"/>
              </a:solidFill>
            </a:endParaRPr>
          </a:p>
        </p:txBody>
      </p:sp>
      <p:sp>
        <p:nvSpPr>
          <p:cNvPr id="5" name="Footer Placeholder 4"/>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Tree>
    <p:extLst>
      <p:ext uri="{BB962C8B-B14F-4D97-AF65-F5344CB8AC3E}">
        <p14:creationId xmlns:p14="http://schemas.microsoft.com/office/powerpoint/2010/main" val="2112294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685800" y="2514600"/>
            <a:ext cx="8305800" cy="936625"/>
          </a:xfrm>
        </p:spPr>
        <p:txBody>
          <a:bodyPr/>
          <a:lstStyle/>
          <a:p>
            <a:pPr algn="ctr"/>
            <a:r>
              <a:rPr lang="zh-CN" altLang="en-US" dirty="0"/>
              <a:t>玻尔的氢原子理论</a:t>
            </a:r>
          </a:p>
        </p:txBody>
      </p:sp>
      <p:sp>
        <p:nvSpPr>
          <p:cNvPr id="3" name="Footer Placeholder 2"/>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
        <p:nvSpPr>
          <p:cNvPr id="4" name="Slide Number Placeholder 3"/>
          <p:cNvSpPr>
            <a:spLocks noGrp="1"/>
          </p:cNvSpPr>
          <p:nvPr>
            <p:ph type="sldNum" sz="quarter" idx="12"/>
          </p:nvPr>
        </p:nvSpPr>
        <p:spPr/>
        <p:txBody>
          <a:bodyPr/>
          <a:lstStyle/>
          <a:p>
            <a:pPr>
              <a:defRPr/>
            </a:pPr>
            <a:fld id="{B4690805-D7D2-4AB9-A191-0BC729846278}" type="slidenum">
              <a:rPr lang="zh-CN" altLang="en-US" smtClean="0"/>
              <a:pPr>
                <a:defRPr/>
              </a:pPr>
              <a:t>44</a:t>
            </a:fld>
            <a:endParaRPr lang="en-US" altLang="zh-CN" dirty="0"/>
          </a:p>
        </p:txBody>
      </p:sp>
    </p:spTree>
    <p:extLst>
      <p:ext uri="{BB962C8B-B14F-4D97-AF65-F5344CB8AC3E}">
        <p14:creationId xmlns:p14="http://schemas.microsoft.com/office/powerpoint/2010/main" val="11253204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en-US" dirty="0"/>
              <a:t>卢瑟福模型困难回顾</a:t>
            </a:r>
          </a:p>
        </p:txBody>
      </p:sp>
      <p:sp>
        <p:nvSpPr>
          <p:cNvPr id="4" name="内容占位符 3"/>
          <p:cNvSpPr>
            <a:spLocks noGrp="1"/>
          </p:cNvSpPr>
          <p:nvPr>
            <p:ph idx="1"/>
          </p:nvPr>
        </p:nvSpPr>
        <p:spPr>
          <a:xfrm>
            <a:off x="457200" y="1371600"/>
            <a:ext cx="8077200" cy="4545496"/>
          </a:xfrm>
        </p:spPr>
        <p:txBody>
          <a:bodyPr>
            <a:normAutofit fontScale="85000" lnSpcReduction="10000"/>
          </a:bodyPr>
          <a:lstStyle/>
          <a:p>
            <a:pPr>
              <a:lnSpc>
                <a:spcPct val="120000"/>
              </a:lnSpc>
              <a:spcBef>
                <a:spcPts val="0"/>
              </a:spcBef>
              <a:spcAft>
                <a:spcPts val="0"/>
              </a:spcAft>
            </a:pPr>
            <a:r>
              <a:rPr lang="zh-CN" altLang="en-US" sz="2800" dirty="0"/>
              <a:t>经典图像中</a:t>
            </a:r>
            <a:r>
              <a:rPr lang="en-US" altLang="zh-CN" sz="2800" dirty="0"/>
              <a:t>,</a:t>
            </a:r>
            <a:r>
              <a:rPr lang="zh-CN" altLang="en-US" sz="2800" dirty="0"/>
              <a:t>对 </a:t>
            </a:r>
            <a:r>
              <a:rPr lang="en-US" altLang="zh-CN" sz="2800" i="1" dirty="0"/>
              <a:t>r </a:t>
            </a:r>
            <a:r>
              <a:rPr lang="zh-CN" altLang="en-US" sz="2800" dirty="0"/>
              <a:t>没有限制</a:t>
            </a:r>
            <a:r>
              <a:rPr lang="en-US" altLang="zh-CN" sz="2800" dirty="0"/>
              <a:t>,</a:t>
            </a:r>
            <a:r>
              <a:rPr lang="zh-CN" altLang="en-US" sz="2800" dirty="0"/>
              <a:t>而原子的大小均约为</a:t>
            </a:r>
            <a:r>
              <a:rPr lang="en-US" altLang="zh-CN" sz="2800" dirty="0"/>
              <a:t>10</a:t>
            </a:r>
            <a:r>
              <a:rPr lang="en-US" altLang="zh-CN" sz="2800" baseline="30000" dirty="0"/>
              <a:t>-10</a:t>
            </a:r>
            <a:r>
              <a:rPr lang="en-US" altLang="zh-CN" sz="2800" dirty="0"/>
              <a:t> m </a:t>
            </a:r>
            <a:r>
              <a:rPr lang="zh-CN" altLang="en-US" sz="2800" dirty="0"/>
              <a:t>量级</a:t>
            </a:r>
            <a:endParaRPr lang="en-US" altLang="zh-CN" sz="2800" dirty="0"/>
          </a:p>
          <a:p>
            <a:pPr>
              <a:lnSpc>
                <a:spcPct val="120000"/>
              </a:lnSpc>
              <a:spcBef>
                <a:spcPts val="0"/>
              </a:spcBef>
              <a:spcAft>
                <a:spcPts val="0"/>
              </a:spcAft>
            </a:pPr>
            <a:r>
              <a:rPr lang="zh-CN" altLang="en-US" sz="2800" dirty="0"/>
              <a:t>原子的稳定性：根据经典图像</a:t>
            </a:r>
            <a:r>
              <a:rPr lang="en-US" altLang="zh-CN" sz="2800" dirty="0"/>
              <a:t>,</a:t>
            </a:r>
            <a:r>
              <a:rPr lang="zh-CN" altLang="en-US" sz="2800" dirty="0"/>
              <a:t>由于电子辐射能量</a:t>
            </a:r>
            <a:r>
              <a:rPr lang="en-US" altLang="zh-CN" sz="2800" dirty="0"/>
              <a:t>,  </a:t>
            </a:r>
            <a:r>
              <a:rPr lang="en-US" altLang="zh-CN" sz="2800" i="1" dirty="0"/>
              <a:t>r </a:t>
            </a:r>
            <a:r>
              <a:rPr lang="zh-CN" altLang="en-US" sz="2800" dirty="0"/>
              <a:t>变小</a:t>
            </a:r>
            <a:r>
              <a:rPr lang="en-US" altLang="zh-CN" sz="2800" dirty="0"/>
              <a:t>, 10</a:t>
            </a:r>
            <a:r>
              <a:rPr lang="en-US" altLang="zh-CN" sz="2800" baseline="30000" dirty="0"/>
              <a:t>-10</a:t>
            </a:r>
            <a:r>
              <a:rPr lang="en-US" altLang="zh-CN" sz="2800" dirty="0"/>
              <a:t> </a:t>
            </a:r>
            <a:r>
              <a:rPr lang="zh-CN" altLang="en-US" sz="2800" dirty="0"/>
              <a:t>秒内原子塌陷</a:t>
            </a:r>
            <a:endParaRPr lang="en-US" altLang="zh-CN" sz="2800" dirty="0"/>
          </a:p>
          <a:p>
            <a:pPr>
              <a:lnSpc>
                <a:spcPct val="120000"/>
              </a:lnSpc>
              <a:spcBef>
                <a:spcPts val="0"/>
              </a:spcBef>
              <a:spcAft>
                <a:spcPts val="0"/>
              </a:spcAft>
            </a:pPr>
            <a:r>
              <a:rPr lang="zh-CN" altLang="en-US" sz="2800" dirty="0"/>
              <a:t>很难解释原子的线状光谱</a:t>
            </a:r>
            <a:endParaRPr lang="en-US" altLang="zh-CN" sz="2800" dirty="0"/>
          </a:p>
          <a:p>
            <a:pPr lvl="1">
              <a:lnSpc>
                <a:spcPct val="120000"/>
              </a:lnSpc>
              <a:spcBef>
                <a:spcPts val="0"/>
              </a:spcBef>
              <a:spcAft>
                <a:spcPts val="0"/>
              </a:spcAft>
            </a:pPr>
            <a:r>
              <a:rPr lang="zh-CN" altLang="en-US" sz="2800" dirty="0"/>
              <a:t>经典图像：电子的辐射频率与圆周运动的频率相等</a:t>
            </a:r>
            <a:br>
              <a:rPr lang="en-US" altLang="zh-CN" sz="3800" dirty="0"/>
            </a:br>
            <a:br>
              <a:rPr lang="en-US" altLang="zh-CN" sz="2800" dirty="0"/>
            </a:br>
            <a:r>
              <a:rPr lang="zh-CN" altLang="en-US" sz="2400" dirty="0"/>
              <a:t>比如氢原子：</a:t>
            </a:r>
            <a:br>
              <a:rPr lang="en-US" altLang="zh-CN" sz="2400" dirty="0"/>
            </a:br>
            <a:endParaRPr lang="en-US" altLang="zh-CN" sz="2400" dirty="0"/>
          </a:p>
          <a:p>
            <a:pPr lvl="1">
              <a:lnSpc>
                <a:spcPct val="120000"/>
              </a:lnSpc>
              <a:spcBef>
                <a:spcPts val="0"/>
              </a:spcBef>
              <a:spcAft>
                <a:spcPts val="0"/>
              </a:spcAft>
            </a:pPr>
            <a:r>
              <a:rPr lang="zh-CN" altLang="en-US" sz="2800" dirty="0"/>
              <a:t>辐射 </a:t>
            </a:r>
            <a:r>
              <a:rPr lang="zh-CN" altLang="en-US" sz="2800" dirty="0">
                <a:sym typeface="Symbol" panose="05050102010706020507" pitchFamily="18" charset="2"/>
              </a:rPr>
              <a:t> 电子能量减小  </a:t>
            </a:r>
            <a:r>
              <a:rPr lang="en-US" altLang="zh-CN" sz="2800" i="1" dirty="0">
                <a:sym typeface="Symbol" panose="05050102010706020507" pitchFamily="18" charset="2"/>
              </a:rPr>
              <a:t>r</a:t>
            </a:r>
            <a:r>
              <a:rPr lang="zh-CN" altLang="en-US" sz="2800" dirty="0">
                <a:sym typeface="Symbol" panose="05050102010706020507" pitchFamily="18" charset="2"/>
              </a:rPr>
              <a:t>减小  </a:t>
            </a:r>
            <a:r>
              <a:rPr lang="en-US" altLang="zh-CN" sz="2800" i="1" dirty="0">
                <a:sym typeface="Symbol" panose="05050102010706020507" pitchFamily="18" charset="2"/>
              </a:rPr>
              <a:t>f</a:t>
            </a:r>
            <a:r>
              <a:rPr lang="zh-CN" altLang="en-US" sz="2800" dirty="0">
                <a:sym typeface="Symbol" panose="05050102010706020507" pitchFamily="18" charset="2"/>
              </a:rPr>
              <a:t>连续增加  连续光谱</a:t>
            </a:r>
            <a:endParaRPr lang="en-US" altLang="zh-CN" sz="2200" dirty="0"/>
          </a:p>
          <a:p>
            <a:pPr>
              <a:lnSpc>
                <a:spcPct val="120000"/>
              </a:lnSpc>
              <a:spcBef>
                <a:spcPts val="0"/>
              </a:spcBef>
              <a:spcAft>
                <a:spcPts val="0"/>
              </a:spcAft>
            </a:pPr>
            <a:r>
              <a:rPr lang="zh-CN" altLang="en-US" sz="2800" dirty="0"/>
              <a:t>核式模型得到了𝛼粒子散射的支持，但微观世界需进一步考虑，因为它与经典图像冲突</a:t>
            </a:r>
            <a:endParaRPr lang="en-US" altLang="zh-CN" sz="2800" dirty="0"/>
          </a:p>
        </p:txBody>
      </p:sp>
      <p:sp>
        <p:nvSpPr>
          <p:cNvPr id="2" name="Footer Placeholder 1"/>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
        <p:nvSpPr>
          <p:cNvPr id="6" name="Slide Number Placeholder 5"/>
          <p:cNvSpPr>
            <a:spLocks noGrp="1"/>
          </p:cNvSpPr>
          <p:nvPr>
            <p:ph type="sldNum" sz="quarter" idx="12"/>
          </p:nvPr>
        </p:nvSpPr>
        <p:spPr/>
        <p:txBody>
          <a:bodyPr/>
          <a:lstStyle/>
          <a:p>
            <a:pPr>
              <a:defRPr/>
            </a:pPr>
            <a:fld id="{B4690805-D7D2-4AB9-A191-0BC729846278}" type="slidenum">
              <a:rPr lang="zh-CN" altLang="en-US" smtClean="0"/>
              <a:pPr>
                <a:defRPr/>
              </a:pPr>
              <a:t>45</a:t>
            </a:fld>
            <a:endParaRPr lang="en-US" altLang="zh-CN" dirty="0"/>
          </a:p>
        </p:txBody>
      </p:sp>
      <p:graphicFrame>
        <p:nvGraphicFramePr>
          <p:cNvPr id="5" name="对象 4"/>
          <p:cNvGraphicFramePr>
            <a:graphicFrameLocks noChangeAspect="1"/>
          </p:cNvGraphicFramePr>
          <p:nvPr>
            <p:extLst>
              <p:ext uri="{D42A27DB-BD31-4B8C-83A1-F6EECF244321}">
                <p14:modId xmlns:p14="http://schemas.microsoft.com/office/powerpoint/2010/main" val="620809633"/>
              </p:ext>
            </p:extLst>
          </p:nvPr>
        </p:nvGraphicFramePr>
        <p:xfrm>
          <a:off x="2438400" y="3581400"/>
          <a:ext cx="1981785" cy="809625"/>
        </p:xfrm>
        <a:graphic>
          <a:graphicData uri="http://schemas.openxmlformats.org/presentationml/2006/ole">
            <mc:AlternateContent xmlns:mc="http://schemas.openxmlformats.org/markup-compatibility/2006">
              <mc:Choice xmlns:v="urn:schemas-microsoft-com:vml" Requires="v">
                <p:oleObj name="Equation" r:id="rId2" imgW="1180800" imgH="482400" progId="Equation.DSMT4">
                  <p:embed/>
                </p:oleObj>
              </mc:Choice>
              <mc:Fallback>
                <p:oleObj name="Equation" r:id="rId2" imgW="1180800" imgH="482400" progId="Equation.DSMT4">
                  <p:embed/>
                  <p:pic>
                    <p:nvPicPr>
                      <p:cNvPr id="0" name=""/>
                      <p:cNvPicPr/>
                      <p:nvPr/>
                    </p:nvPicPr>
                    <p:blipFill>
                      <a:blip r:embed="rId3"/>
                      <a:stretch>
                        <a:fillRect/>
                      </a:stretch>
                    </p:blipFill>
                    <p:spPr>
                      <a:xfrm>
                        <a:off x="2438400" y="3581400"/>
                        <a:ext cx="1981785" cy="809625"/>
                      </a:xfrm>
                      <a:prstGeom prst="rect">
                        <a:avLst/>
                      </a:prstGeom>
                    </p:spPr>
                  </p:pic>
                </p:oleObj>
              </mc:Fallback>
            </mc:AlternateContent>
          </a:graphicData>
        </a:graphic>
      </p:graphicFrame>
    </p:spTree>
    <p:extLst>
      <p:ext uri="{BB962C8B-B14F-4D97-AF65-F5344CB8AC3E}">
        <p14:creationId xmlns:p14="http://schemas.microsoft.com/office/powerpoint/2010/main" val="3722231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4000" dirty="0"/>
              <a:t>尼尔斯</a:t>
            </a:r>
            <a:r>
              <a:rPr lang="en-US" altLang="zh-CN" sz="4000" dirty="0">
                <a:sym typeface="Symbol" panose="05050102010706020507" pitchFamily="18" charset="2"/>
              </a:rPr>
              <a:t>·</a:t>
            </a:r>
            <a:r>
              <a:rPr lang="zh-CN" altLang="en-US" sz="4000" dirty="0"/>
              <a:t>玻尔（</a:t>
            </a:r>
            <a:r>
              <a:rPr lang="en-US" altLang="zh-CN" sz="4000" dirty="0"/>
              <a:t>1885 – 1962</a:t>
            </a:r>
            <a:r>
              <a:rPr lang="zh-CN" altLang="en-US" sz="4000" dirty="0"/>
              <a:t>， 丹麦）</a:t>
            </a:r>
          </a:p>
        </p:txBody>
      </p:sp>
      <p:sp>
        <p:nvSpPr>
          <p:cNvPr id="3" name="内容占位符 2"/>
          <p:cNvSpPr>
            <a:spLocks noGrp="1"/>
          </p:cNvSpPr>
          <p:nvPr>
            <p:ph idx="1"/>
          </p:nvPr>
        </p:nvSpPr>
        <p:spPr>
          <a:xfrm>
            <a:off x="3417378" y="1295909"/>
            <a:ext cx="5421822" cy="4495291"/>
          </a:xfrm>
        </p:spPr>
        <p:txBody>
          <a:bodyPr>
            <a:noAutofit/>
          </a:bodyPr>
          <a:lstStyle/>
          <a:p>
            <a:pPr>
              <a:lnSpc>
                <a:spcPct val="120000"/>
              </a:lnSpc>
              <a:spcBef>
                <a:spcPts val="0"/>
              </a:spcBef>
              <a:spcAft>
                <a:spcPts val="0"/>
              </a:spcAft>
            </a:pPr>
            <a:r>
              <a:rPr lang="en-US" altLang="zh-CN" sz="2200" dirty="0"/>
              <a:t>1911</a:t>
            </a:r>
            <a:r>
              <a:rPr lang="zh-CN" altLang="en-US" sz="2200" dirty="0"/>
              <a:t>年，玻尔来到</a:t>
            </a:r>
            <a:r>
              <a:rPr lang="zh-CN" altLang="en-US" sz="2200" dirty="0">
                <a:solidFill>
                  <a:srgbClr val="0000FF"/>
                </a:solidFill>
              </a:rPr>
              <a:t>卡文迪什实验室</a:t>
            </a:r>
            <a:r>
              <a:rPr lang="en-US" altLang="zh-CN" sz="2200" dirty="0"/>
              <a:t>J. J. </a:t>
            </a:r>
            <a:r>
              <a:rPr lang="zh-CN" altLang="en-US" sz="2200" dirty="0"/>
              <a:t>汤姆逊的指导下学习和研究</a:t>
            </a:r>
            <a:endParaRPr lang="en-US" altLang="zh-CN" sz="2200" dirty="0"/>
          </a:p>
          <a:p>
            <a:pPr>
              <a:lnSpc>
                <a:spcPct val="120000"/>
              </a:lnSpc>
              <a:spcBef>
                <a:spcPts val="0"/>
              </a:spcBef>
              <a:spcAft>
                <a:spcPts val="0"/>
              </a:spcAft>
            </a:pPr>
            <a:r>
              <a:rPr lang="zh-CN" altLang="en-US" sz="2200" dirty="0"/>
              <a:t>他又转赴</a:t>
            </a:r>
            <a:r>
              <a:rPr lang="zh-CN" altLang="en-US" sz="2200" dirty="0">
                <a:solidFill>
                  <a:srgbClr val="0000FF"/>
                </a:solidFill>
              </a:rPr>
              <a:t>卢瑟福实验室</a:t>
            </a:r>
            <a:r>
              <a:rPr lang="zh-CN" altLang="en-US" sz="2200" dirty="0"/>
              <a:t>求学，并参加 </a:t>
            </a:r>
            <a:r>
              <a:rPr lang="en-US" altLang="zh-CN" sz="2200" dirty="0"/>
              <a:t>α </a:t>
            </a:r>
            <a:r>
              <a:rPr lang="zh-CN" altLang="en-US" sz="2200" dirty="0"/>
              <a:t>粒子散射的实验工作</a:t>
            </a:r>
            <a:endParaRPr lang="en-US" altLang="zh-CN" sz="2200" dirty="0"/>
          </a:p>
          <a:p>
            <a:pPr>
              <a:lnSpc>
                <a:spcPct val="120000"/>
              </a:lnSpc>
              <a:spcBef>
                <a:spcPts val="0"/>
              </a:spcBef>
              <a:spcAft>
                <a:spcPts val="0"/>
              </a:spcAft>
            </a:pPr>
            <a:r>
              <a:rPr lang="en-US" altLang="zh-CN" sz="2200" dirty="0"/>
              <a:t>1913</a:t>
            </a:r>
            <a:r>
              <a:rPr lang="zh-CN" altLang="en-US" sz="2200" dirty="0"/>
              <a:t>年发表了</a:t>
            </a:r>
            <a:r>
              <a:rPr lang="en-US" altLang="zh-CN" sz="2200" dirty="0"/>
              <a:t>《</a:t>
            </a:r>
            <a:r>
              <a:rPr lang="zh-CN" altLang="en-US" sz="2200" dirty="0"/>
              <a:t>论原子构造与分子构造</a:t>
            </a:r>
            <a:r>
              <a:rPr lang="en-US" altLang="zh-CN" sz="2200" dirty="0"/>
              <a:t>》</a:t>
            </a:r>
            <a:r>
              <a:rPr lang="zh-CN" altLang="en-US" sz="2200" dirty="0"/>
              <a:t>等三篇论文，正式提出了在卢瑟福原子有核模型基础上的关于</a:t>
            </a:r>
            <a:r>
              <a:rPr lang="zh-CN" altLang="en-US" sz="2200" b="1" dirty="0">
                <a:solidFill>
                  <a:srgbClr val="FF0000"/>
                </a:solidFill>
              </a:rPr>
              <a:t>原子稳定性</a:t>
            </a:r>
            <a:r>
              <a:rPr lang="zh-CN" altLang="en-US" sz="2200" b="1" dirty="0"/>
              <a:t>和</a:t>
            </a:r>
            <a:r>
              <a:rPr lang="zh-CN" altLang="en-US" sz="2200" b="1" dirty="0">
                <a:solidFill>
                  <a:srgbClr val="FF0000"/>
                </a:solidFill>
              </a:rPr>
              <a:t>量子跃迁理论的三条假定</a:t>
            </a:r>
            <a:r>
              <a:rPr lang="zh-CN" altLang="en-US" sz="2200" dirty="0"/>
              <a:t>，从而完满地解释了氢原子光谱的规律</a:t>
            </a:r>
            <a:endParaRPr lang="en-US" altLang="zh-CN" sz="2200" dirty="0"/>
          </a:p>
          <a:p>
            <a:pPr>
              <a:lnSpc>
                <a:spcPct val="120000"/>
              </a:lnSpc>
              <a:spcBef>
                <a:spcPts val="0"/>
              </a:spcBef>
              <a:spcAft>
                <a:spcPts val="0"/>
              </a:spcAft>
            </a:pPr>
            <a:r>
              <a:rPr lang="zh-CN" altLang="en-US" sz="2200" dirty="0"/>
              <a:t>量子理论取得重大进展，推动了量子物理学的形成，</a:t>
            </a:r>
            <a:r>
              <a:rPr lang="en-US" altLang="zh-CN" sz="2200" b="1" dirty="0">
                <a:solidFill>
                  <a:srgbClr val="FF0000"/>
                </a:solidFill>
              </a:rPr>
              <a:t>1922</a:t>
            </a:r>
            <a:r>
              <a:rPr lang="zh-CN" altLang="en-US" sz="2200" b="1" dirty="0">
                <a:solidFill>
                  <a:srgbClr val="FF0000"/>
                </a:solidFill>
              </a:rPr>
              <a:t>年诺贝尔物理学奖</a:t>
            </a:r>
          </a:p>
        </p:txBody>
      </p:sp>
      <p:sp>
        <p:nvSpPr>
          <p:cNvPr id="5" name="Footer Placeholder 4"/>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pPr>
                <a:defRPr/>
              </a:pPr>
              <a:t>46</a:t>
            </a:fld>
            <a:endParaRPr lang="en-US" altLang="zh-CN" dirty="0"/>
          </a:p>
        </p:txBody>
      </p:sp>
      <p:pic>
        <p:nvPicPr>
          <p:cNvPr id="6" name="Picture 2" descr="bo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3434" y="1447100"/>
            <a:ext cx="2901950" cy="388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pic>
      <p:sp>
        <p:nvSpPr>
          <p:cNvPr id="7" name="Rectangle 4"/>
          <p:cNvSpPr>
            <a:spLocks noChangeArrowheads="1"/>
          </p:cNvSpPr>
          <p:nvPr/>
        </p:nvSpPr>
        <p:spPr bwMode="auto">
          <a:xfrm>
            <a:off x="319257" y="5772641"/>
            <a:ext cx="68878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zh-CN" altLang="en-US" sz="2400" b="1" u="sng" dirty="0">
                <a:solidFill>
                  <a:srgbClr val="CC0000"/>
                </a:solidFill>
                <a:effectLst>
                  <a:outerShdw blurRad="38100" dist="38100" dir="2700000" algn="tl">
                    <a:srgbClr val="C0C0C0"/>
                  </a:outerShdw>
                </a:effectLst>
                <a:latin typeface="华文楷体" panose="02010600040101010101" pitchFamily="2" charset="-122"/>
                <a:ea typeface="华文楷体" panose="02010600040101010101" pitchFamily="2" charset="-122"/>
              </a:rPr>
              <a:t>丹麦理论物理学家，现代物理学的创始人之一</a:t>
            </a:r>
          </a:p>
        </p:txBody>
      </p:sp>
    </p:spTree>
    <p:extLst>
      <p:ext uri="{BB962C8B-B14F-4D97-AF65-F5344CB8AC3E}">
        <p14:creationId xmlns:p14="http://schemas.microsoft.com/office/powerpoint/2010/main" val="3351057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9" name="Picture 15" descr="http://www.ihep.cas.cn/kxcb/kpcg/gnwl/gnwl_yzmx/201012/W020090723306506189198.bmp"/>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805963" y="2743200"/>
            <a:ext cx="1737837" cy="2470377"/>
          </a:xfrm>
          <a:prstGeom prst="rect">
            <a:avLst/>
          </a:prstGeom>
          <a:noFill/>
          <a:extLst>
            <a:ext uri="{909E8E84-426E-40DD-AFC4-6F175D3DCCD1}">
              <a14:hiddenFill xmlns:a14="http://schemas.microsoft.com/office/drawing/2010/main">
                <a:solidFill>
                  <a:srgbClr val="FFFFFF"/>
                </a:solidFill>
              </a14:hiddenFill>
            </a:ext>
          </a:extLst>
        </p:spPr>
      </p:pic>
      <p:sp>
        <p:nvSpPr>
          <p:cNvPr id="2" name="标题 1"/>
          <p:cNvSpPr>
            <a:spLocks noGrp="1"/>
          </p:cNvSpPr>
          <p:nvPr>
            <p:ph type="title"/>
          </p:nvPr>
        </p:nvSpPr>
        <p:spPr/>
        <p:txBody>
          <a:bodyPr/>
          <a:lstStyle/>
          <a:p>
            <a:r>
              <a:rPr lang="zh-CN" altLang="en-US" dirty="0"/>
              <a:t>玻尔的</a:t>
            </a:r>
            <a:r>
              <a:rPr lang="en-US" altLang="zh-CN" dirty="0"/>
              <a:t>3</a:t>
            </a:r>
            <a:r>
              <a:rPr lang="zh-CN" altLang="en-US" dirty="0"/>
              <a:t>个基本假设</a:t>
            </a:r>
          </a:p>
        </p:txBody>
      </p:sp>
      <p:sp>
        <p:nvSpPr>
          <p:cNvPr id="3" name="内容占位符 2"/>
          <p:cNvSpPr>
            <a:spLocks noGrp="1"/>
          </p:cNvSpPr>
          <p:nvPr>
            <p:ph idx="1"/>
          </p:nvPr>
        </p:nvSpPr>
        <p:spPr>
          <a:xfrm>
            <a:off x="457201" y="1321905"/>
            <a:ext cx="4665400" cy="4393096"/>
          </a:xfrm>
        </p:spPr>
        <p:txBody>
          <a:bodyPr>
            <a:normAutofit lnSpcReduction="10000"/>
          </a:bodyPr>
          <a:lstStyle/>
          <a:p>
            <a:r>
              <a:rPr lang="zh-CN" altLang="en-US" sz="3200" dirty="0"/>
              <a:t>经典轨道</a:t>
            </a:r>
            <a:r>
              <a:rPr lang="en-US" altLang="zh-CN" sz="3200" dirty="0"/>
              <a:t>+</a:t>
            </a:r>
            <a:r>
              <a:rPr lang="zh-CN" altLang="en-US" sz="3200" dirty="0"/>
              <a:t>定态条件</a:t>
            </a:r>
            <a:endParaRPr lang="en-US" altLang="zh-CN" sz="3200" dirty="0"/>
          </a:p>
          <a:p>
            <a:pPr lvl="1"/>
            <a:r>
              <a:rPr lang="zh-CN" altLang="en-US" sz="2400" dirty="0"/>
              <a:t>原子存在一系列确定能量的稳定状态</a:t>
            </a:r>
            <a:endParaRPr lang="en-US" altLang="zh-CN" sz="2000" dirty="0"/>
          </a:p>
          <a:p>
            <a:r>
              <a:rPr lang="zh-CN" altLang="en-US" sz="3200" dirty="0"/>
              <a:t>频率条件</a:t>
            </a:r>
            <a:endParaRPr lang="en-US" altLang="zh-CN" sz="3200" dirty="0"/>
          </a:p>
          <a:p>
            <a:pPr lvl="1"/>
            <a:r>
              <a:rPr lang="zh-CN" altLang="en-US" sz="2400" dirty="0"/>
              <a:t>定态跃迁时，发射或吸收的</a:t>
            </a:r>
            <a:r>
              <a:rPr lang="zh-CN" altLang="en-US" sz="2400" dirty="0">
                <a:solidFill>
                  <a:srgbClr val="FF0000"/>
                </a:solidFill>
              </a:rPr>
              <a:t>电磁频率</a:t>
            </a:r>
            <a:r>
              <a:rPr lang="zh-CN" altLang="en-US" sz="2400" dirty="0">
                <a:solidFill>
                  <a:srgbClr val="FF0000"/>
                </a:solidFill>
                <a:sym typeface="Symbol" panose="05050102010706020507" pitchFamily="18" charset="2"/>
              </a:rPr>
              <a:t></a:t>
            </a:r>
            <a:r>
              <a:rPr lang="zh-CN" altLang="en-US" sz="2400" dirty="0"/>
              <a:t>满足</a:t>
            </a:r>
            <a:endParaRPr lang="en-US" altLang="zh-CN" sz="3200" dirty="0"/>
          </a:p>
          <a:p>
            <a:pPr lvl="1"/>
            <a:r>
              <a:rPr lang="en-US" altLang="zh-CN" sz="2400" i="1" dirty="0">
                <a:latin typeface="Times New Roman" panose="02020603050405020304" pitchFamily="18" charset="0"/>
                <a:cs typeface="Times New Roman" panose="02020603050405020304" pitchFamily="18" charset="0"/>
              </a:rPr>
              <a:t>h</a:t>
            </a:r>
            <a:r>
              <a:rPr lang="en-US" altLang="zh-CN" sz="2400" dirty="0"/>
              <a:t>: </a:t>
            </a:r>
            <a:r>
              <a:rPr lang="zh-CN" altLang="en-US" sz="2400" dirty="0">
                <a:solidFill>
                  <a:srgbClr val="FF0000"/>
                </a:solidFill>
              </a:rPr>
              <a:t>普朗克常数</a:t>
            </a:r>
            <a:r>
              <a:rPr lang="en-US" altLang="zh-CN" sz="2400" dirty="0"/>
              <a:t>6.62 </a:t>
            </a:r>
            <a:r>
              <a:rPr lang="en-US" altLang="zh-CN" sz="2400" dirty="0">
                <a:sym typeface="Symbol" panose="05050102010706020507" pitchFamily="18" charset="2"/>
              </a:rPr>
              <a:t> 10</a:t>
            </a:r>
            <a:r>
              <a:rPr lang="en-US" altLang="zh-CN" sz="2400" baseline="30000" dirty="0">
                <a:sym typeface="Symbol" panose="05050102010706020507" pitchFamily="18" charset="2"/>
              </a:rPr>
              <a:t>-34</a:t>
            </a:r>
            <a:r>
              <a:rPr lang="en-US" altLang="zh-CN" sz="2400" dirty="0">
                <a:sym typeface="Symbol" panose="05050102010706020507" pitchFamily="18" charset="2"/>
              </a:rPr>
              <a:t> J·s</a:t>
            </a:r>
            <a:endParaRPr lang="en-US" altLang="zh-CN" sz="3200" dirty="0"/>
          </a:p>
          <a:p>
            <a:endParaRPr lang="en-US" altLang="zh-CN" sz="2400" dirty="0"/>
          </a:p>
          <a:p>
            <a:r>
              <a:rPr lang="zh-CN" altLang="en-US" sz="3200" dirty="0"/>
              <a:t>角动量量子化条件（由对应原理给出） </a:t>
            </a:r>
          </a:p>
        </p:txBody>
      </p:sp>
      <p:sp>
        <p:nvSpPr>
          <p:cNvPr id="10" name="Footer Placeholder 9"/>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pPr>
                <a:defRPr/>
              </a:pPr>
              <a:t>47</a:t>
            </a:fld>
            <a:endParaRPr lang="en-US" altLang="zh-CN" dirty="0"/>
          </a:p>
        </p:txBody>
      </p:sp>
      <p:pic>
        <p:nvPicPr>
          <p:cNvPr id="5" name="Picture 2" descr="yz13"/>
          <p:cNvPicPr>
            <a:picLocks noChangeAspect="1" noChangeArrowheads="1"/>
          </p:cNvPicPr>
          <p:nvPr/>
        </p:nvPicPr>
        <p:blipFill>
          <a:blip r:embed="rId3" cstate="print">
            <a:clrChange>
              <a:clrFrom>
                <a:srgbClr val="FFFFFF"/>
              </a:clrFrom>
              <a:clrTo>
                <a:srgbClr val="FFFFFF">
                  <a:alpha val="0"/>
                </a:srgbClr>
              </a:clrTo>
            </a:clrChange>
            <a:lum bright="-84000"/>
            <a:extLst>
              <a:ext uri="{28A0092B-C50C-407E-A947-70E740481C1C}">
                <a14:useLocalDpi xmlns:a14="http://schemas.microsoft.com/office/drawing/2010/main"/>
              </a:ext>
            </a:extLst>
          </a:blip>
          <a:srcRect/>
          <a:stretch>
            <a:fillRect/>
          </a:stretch>
        </p:blipFill>
        <p:spPr bwMode="auto">
          <a:xfrm>
            <a:off x="4937051" y="1149901"/>
            <a:ext cx="3100590" cy="1549076"/>
          </a:xfrm>
          <a:prstGeom prst="rect">
            <a:avLst/>
          </a:prstGeom>
          <a:noFill/>
          <a:ln w="9525">
            <a:noFill/>
            <a:miter lim="800000"/>
            <a:headEnd/>
            <a:tailEnd/>
          </a:ln>
        </p:spPr>
      </p:pic>
      <p:graphicFrame>
        <p:nvGraphicFramePr>
          <p:cNvPr id="6" name="Object 2"/>
          <p:cNvGraphicFramePr>
            <a:graphicFrameLocks noChangeAspect="1"/>
          </p:cNvGraphicFramePr>
          <p:nvPr>
            <p:extLst>
              <p:ext uri="{D42A27DB-BD31-4B8C-83A1-F6EECF244321}">
                <p14:modId xmlns:p14="http://schemas.microsoft.com/office/powerpoint/2010/main" val="4237907913"/>
              </p:ext>
            </p:extLst>
          </p:nvPr>
        </p:nvGraphicFramePr>
        <p:xfrm>
          <a:off x="1600200" y="4114800"/>
          <a:ext cx="1624013" cy="457200"/>
        </p:xfrm>
        <a:graphic>
          <a:graphicData uri="http://schemas.openxmlformats.org/presentationml/2006/ole">
            <mc:AlternateContent xmlns:mc="http://schemas.openxmlformats.org/markup-compatibility/2006">
              <mc:Choice xmlns:v="urn:schemas-microsoft-com:vml" Requires="v">
                <p:oleObj name="Equation" r:id="rId4" imgW="812520" imgH="228600" progId="Equation.DSMT4">
                  <p:embed/>
                </p:oleObj>
              </mc:Choice>
              <mc:Fallback>
                <p:oleObj name="Equation" r:id="rId4" imgW="812520" imgH="228600" progId="Equation.DSMT4">
                  <p:embed/>
                  <p:pic>
                    <p:nvPicPr>
                      <p:cNvPr id="0" name=""/>
                      <p:cNvPicPr>
                        <a:picLocks noChangeAspect="1" noChangeArrowheads="1"/>
                      </p:cNvPicPr>
                      <p:nvPr/>
                    </p:nvPicPr>
                    <p:blipFill>
                      <a:blip r:embed="rId5"/>
                      <a:srcRect/>
                      <a:stretch>
                        <a:fillRect/>
                      </a:stretch>
                    </p:blipFill>
                    <p:spPr bwMode="auto">
                      <a:xfrm>
                        <a:off x="1600200" y="4114800"/>
                        <a:ext cx="1624013" cy="457200"/>
                      </a:xfrm>
                      <a:prstGeom prst="rect">
                        <a:avLst/>
                      </a:prstGeom>
                      <a:noFill/>
                      <a:ln w="9525">
                        <a:solidFill>
                          <a:schemeClr val="hlink"/>
                        </a:solidFill>
                        <a:miter lim="800000"/>
                        <a:headEnd/>
                        <a:tailEnd/>
                      </a:ln>
                    </p:spPr>
                  </p:pic>
                </p:oleObj>
              </mc:Fallback>
            </mc:AlternateContent>
          </a:graphicData>
        </a:graphic>
      </p:graphicFrame>
      <p:graphicFrame>
        <p:nvGraphicFramePr>
          <p:cNvPr id="7" name="Object 3"/>
          <p:cNvGraphicFramePr>
            <a:graphicFrameLocks noChangeAspect="1"/>
          </p:cNvGraphicFramePr>
          <p:nvPr>
            <p:extLst>
              <p:ext uri="{D42A27DB-BD31-4B8C-83A1-F6EECF244321}">
                <p14:modId xmlns:p14="http://schemas.microsoft.com/office/powerpoint/2010/main" val="1249608468"/>
              </p:ext>
            </p:extLst>
          </p:nvPr>
        </p:nvGraphicFramePr>
        <p:xfrm>
          <a:off x="288851" y="5503383"/>
          <a:ext cx="4648200" cy="609600"/>
        </p:xfrm>
        <a:graphic>
          <a:graphicData uri="http://schemas.openxmlformats.org/presentationml/2006/ole">
            <mc:AlternateContent xmlns:mc="http://schemas.openxmlformats.org/markup-compatibility/2006">
              <mc:Choice xmlns:v="urn:schemas-microsoft-com:vml" Requires="v">
                <p:oleObj name="Equation" r:id="rId6" imgW="1739900" imgH="228600" progId="Equation.3">
                  <p:embed/>
                </p:oleObj>
              </mc:Choice>
              <mc:Fallback>
                <p:oleObj name="Equation" r:id="rId6" imgW="1739900" imgH="2286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8851" y="5503383"/>
                        <a:ext cx="4648200" cy="609600"/>
                      </a:xfrm>
                      <a:prstGeom prst="rect">
                        <a:avLst/>
                      </a:prstGeom>
                      <a:noFill/>
                      <a:ln w="9525">
                        <a:solidFill>
                          <a:schemeClr val="hlink"/>
                        </a:solidFill>
                        <a:miter lim="800000"/>
                        <a:headEnd/>
                        <a:tailEnd/>
                      </a:ln>
                    </p:spPr>
                  </p:pic>
                </p:oleObj>
              </mc:Fallback>
            </mc:AlternateContent>
          </a:graphicData>
        </a:graphic>
      </p:graphicFrame>
      <p:graphicFrame>
        <p:nvGraphicFramePr>
          <p:cNvPr id="8" name="Object 4"/>
          <p:cNvGraphicFramePr>
            <a:graphicFrameLocks noChangeAspect="1"/>
          </p:cNvGraphicFramePr>
          <p:nvPr>
            <p:extLst>
              <p:ext uri="{D42A27DB-BD31-4B8C-83A1-F6EECF244321}">
                <p14:modId xmlns:p14="http://schemas.microsoft.com/office/powerpoint/2010/main" val="696349950"/>
              </p:ext>
            </p:extLst>
          </p:nvPr>
        </p:nvGraphicFramePr>
        <p:xfrm>
          <a:off x="5741954" y="5257800"/>
          <a:ext cx="2895600" cy="1031875"/>
        </p:xfrm>
        <a:graphic>
          <a:graphicData uri="http://schemas.openxmlformats.org/presentationml/2006/ole">
            <mc:AlternateContent xmlns:mc="http://schemas.openxmlformats.org/markup-compatibility/2006">
              <mc:Choice xmlns:v="urn:schemas-microsoft-com:vml" Requires="v">
                <p:oleObj name="Equation" r:id="rId8" imgW="1104900" imgH="393700" progId="Equation.3">
                  <p:embed/>
                </p:oleObj>
              </mc:Choice>
              <mc:Fallback>
                <p:oleObj name="Equation" r:id="rId8" imgW="1104900" imgH="3937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41954" y="5257800"/>
                        <a:ext cx="2895600" cy="1031875"/>
                      </a:xfrm>
                      <a:prstGeom prst="rect">
                        <a:avLst/>
                      </a:prstGeom>
                      <a:noFill/>
                      <a:ln w="9525">
                        <a:solidFill>
                          <a:schemeClr val="hlink"/>
                        </a:solidFill>
                        <a:miter lim="800000"/>
                        <a:headEnd/>
                        <a:tailEnd/>
                      </a:ln>
                    </p:spPr>
                  </p:pic>
                </p:oleObj>
              </mc:Fallback>
            </mc:AlternateContent>
          </a:graphicData>
        </a:graphic>
      </p:graphicFrame>
      <p:sp>
        <p:nvSpPr>
          <p:cNvPr id="9" name="Text Box 11"/>
          <p:cNvSpPr txBox="1">
            <a:spLocks noChangeArrowheads="1"/>
          </p:cNvSpPr>
          <p:nvPr/>
        </p:nvSpPr>
        <p:spPr bwMode="auto">
          <a:xfrm>
            <a:off x="5104471" y="5567179"/>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cs typeface="Arial" panose="020B0604020202020204" pitchFamily="34" charset="0"/>
              </a:defRPr>
            </a:lvl1pPr>
            <a:lvl2pPr marL="742950" indent="-285750">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pPr eaLnBrk="0" hangingPunct="0">
              <a:spcBef>
                <a:spcPct val="50000"/>
              </a:spcBef>
              <a:buClr>
                <a:srgbClr val="333399"/>
              </a:buClr>
              <a:buSzPct val="80000"/>
            </a:pPr>
            <a:r>
              <a:rPr lang="zh-CN" altLang="en-US" dirty="0">
                <a:latin typeface="华文楷体" panose="02010600040101010101" pitchFamily="2" charset="-122"/>
                <a:ea typeface="华文楷体" panose="02010600040101010101" pitchFamily="2" charset="-122"/>
              </a:rPr>
              <a:t>或</a:t>
            </a:r>
          </a:p>
        </p:txBody>
      </p:sp>
    </p:spTree>
    <p:extLst>
      <p:ext uri="{BB962C8B-B14F-4D97-AF65-F5344CB8AC3E}">
        <p14:creationId xmlns:p14="http://schemas.microsoft.com/office/powerpoint/2010/main" val="1420083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1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角动量量子化条件的物理图像</a:t>
            </a:r>
          </a:p>
        </p:txBody>
      </p:sp>
      <p:sp>
        <p:nvSpPr>
          <p:cNvPr id="3" name="Footer Placeholder 2"/>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pPr>
                <a:defRPr/>
              </a:pPr>
              <a:t>48</a:t>
            </a:fld>
            <a:endParaRPr lang="en-US" altLang="zh-CN" dirty="0"/>
          </a:p>
        </p:txBody>
      </p:sp>
      <p:pic>
        <p:nvPicPr>
          <p:cNvPr id="5" name="Picture 2" descr="yz14"/>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13835" y="1203075"/>
            <a:ext cx="2482850" cy="21717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6" name="Text Box 4"/>
          <p:cNvSpPr txBox="1">
            <a:spLocks noChangeArrowheads="1"/>
          </p:cNvSpPr>
          <p:nvPr/>
        </p:nvSpPr>
        <p:spPr bwMode="auto">
          <a:xfrm>
            <a:off x="3562046" y="1281785"/>
            <a:ext cx="4567237"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cs typeface="Arial" panose="020B0604020202020204" pitchFamily="34" charset="0"/>
              </a:defRPr>
            </a:lvl1pPr>
            <a:lvl2pPr marL="742950" indent="-285750">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pPr eaLnBrk="0" hangingPunct="0">
              <a:spcBef>
                <a:spcPct val="50000"/>
              </a:spcBef>
              <a:buClr>
                <a:srgbClr val="333399"/>
              </a:buClr>
              <a:buSzPct val="80000"/>
            </a:pPr>
            <a:r>
              <a:rPr lang="zh-CN" altLang="en-US" sz="2800" dirty="0">
                <a:latin typeface="华文楷体" panose="02010600040101010101" pitchFamily="2" charset="-122"/>
                <a:ea typeface="华文楷体" panose="02010600040101010101" pitchFamily="2" charset="-122"/>
              </a:rPr>
              <a:t>角动量量子化条件可以从电子的波动性来理解：</a:t>
            </a:r>
          </a:p>
        </p:txBody>
      </p:sp>
      <p:grpSp>
        <p:nvGrpSpPr>
          <p:cNvPr id="7" name="组 1"/>
          <p:cNvGrpSpPr>
            <a:grpSpLocks/>
          </p:cNvGrpSpPr>
          <p:nvPr/>
        </p:nvGrpSpPr>
        <p:grpSpPr bwMode="auto">
          <a:xfrm>
            <a:off x="0" y="3767561"/>
            <a:ext cx="3269047" cy="2537868"/>
            <a:chOff x="88392" y="3645024"/>
            <a:chExt cx="3270238" cy="2537868"/>
          </a:xfrm>
        </p:grpSpPr>
        <p:pic>
          <p:nvPicPr>
            <p:cNvPr id="8" name="Picture 3" descr="yz13a"/>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99592" y="3645024"/>
              <a:ext cx="2459038" cy="2479675"/>
            </a:xfrm>
            <a:prstGeom prst="rect">
              <a:avLst/>
            </a:prstGeom>
            <a:solidFill>
              <a:schemeClr val="tx2"/>
            </a:solidFill>
            <a:ln w="9525">
              <a:noFill/>
              <a:miter lim="800000"/>
              <a:headEnd/>
              <a:tailEnd/>
            </a:ln>
          </p:spPr>
        </p:pic>
        <p:sp>
          <p:nvSpPr>
            <p:cNvPr id="9" name="Text Box 5"/>
            <p:cNvSpPr txBox="1">
              <a:spLocks noChangeArrowheads="1"/>
            </p:cNvSpPr>
            <p:nvPr/>
          </p:nvSpPr>
          <p:spPr bwMode="auto">
            <a:xfrm>
              <a:off x="88392" y="5816179"/>
              <a:ext cx="21764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cs typeface="Arial" panose="020B0604020202020204" pitchFamily="34" charset="0"/>
                </a:defRPr>
              </a:lvl1pPr>
              <a:lvl2pPr marL="742950" indent="-285750">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pPr eaLnBrk="0" hangingPunct="0">
                <a:spcBef>
                  <a:spcPct val="50000"/>
                </a:spcBef>
                <a:buClr>
                  <a:srgbClr val="333399"/>
                </a:buClr>
                <a:buSzPct val="80000"/>
              </a:pPr>
              <a:r>
                <a:rPr lang="en-US" altLang="zh-CN" sz="1800" dirty="0">
                  <a:latin typeface="Times New Roman" panose="02020603050405020304" pitchFamily="18" charset="0"/>
                  <a:ea typeface="宋体" panose="02010600030101010101" pitchFamily="2" charset="-122"/>
                </a:rPr>
                <a:t> </a:t>
              </a:r>
              <a:r>
                <a:rPr lang="zh-CN" altLang="en-US" sz="1800" dirty="0">
                  <a:latin typeface="Times New Roman" panose="02020603050405020304" pitchFamily="18" charset="0"/>
                  <a:ea typeface="宋体" panose="02010600030101010101" pitchFamily="2" charset="-122"/>
                </a:rPr>
                <a:t>电子驻波图象</a:t>
              </a:r>
              <a:r>
                <a:rPr lang="zh-CN" altLang="en-US" sz="1800" dirty="0">
                  <a:latin typeface="宋体" panose="02010600030101010101" pitchFamily="2" charset="-122"/>
                  <a:ea typeface="宋体" panose="02010600030101010101" pitchFamily="2" charset="-122"/>
                </a:rPr>
                <a:t> </a:t>
              </a:r>
            </a:p>
          </p:txBody>
        </p:sp>
      </p:grpSp>
      <p:grpSp>
        <p:nvGrpSpPr>
          <p:cNvPr id="10" name="组 2"/>
          <p:cNvGrpSpPr>
            <a:grpSpLocks/>
          </p:cNvGrpSpPr>
          <p:nvPr/>
        </p:nvGrpSpPr>
        <p:grpSpPr bwMode="auto">
          <a:xfrm>
            <a:off x="3712066" y="2743872"/>
            <a:ext cx="4205287" cy="3378200"/>
            <a:chOff x="3679080" y="2211040"/>
            <a:chExt cx="4205288" cy="3378200"/>
          </a:xfrm>
        </p:grpSpPr>
        <p:graphicFrame>
          <p:nvGraphicFramePr>
            <p:cNvPr id="11" name="Object 2"/>
            <p:cNvGraphicFramePr>
              <a:graphicFrameLocks noChangeAspect="1"/>
            </p:cNvGraphicFramePr>
            <p:nvPr/>
          </p:nvGraphicFramePr>
          <p:xfrm>
            <a:off x="4060080" y="2211040"/>
            <a:ext cx="3824288" cy="550863"/>
          </p:xfrm>
          <a:graphic>
            <a:graphicData uri="http://schemas.openxmlformats.org/presentationml/2006/ole">
              <mc:AlternateContent xmlns:mc="http://schemas.openxmlformats.org/markup-compatibility/2006">
                <mc:Choice xmlns:v="urn:schemas-microsoft-com:vml" Requires="v">
                  <p:oleObj name="Equation" r:id="rId4" imgW="1409088" imgH="203112" progId="Equation.3">
                    <p:embed/>
                  </p:oleObj>
                </mc:Choice>
                <mc:Fallback>
                  <p:oleObj name="Equation" r:id="rId4" imgW="1409088" imgH="203112"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0080" y="2211040"/>
                          <a:ext cx="3824288" cy="550863"/>
                        </a:xfrm>
                        <a:prstGeom prst="rect">
                          <a:avLst/>
                        </a:prstGeom>
                        <a:noFill/>
                        <a:ln w="9525">
                          <a:solidFill>
                            <a:schemeClr val="hlink"/>
                          </a:solidFill>
                          <a:miter lim="800000"/>
                          <a:headEnd/>
                          <a:tailEnd/>
                        </a:ln>
                      </p:spPr>
                    </p:pic>
                  </p:oleObj>
                </mc:Fallback>
              </mc:AlternateContent>
            </a:graphicData>
          </a:graphic>
        </p:graphicFrame>
        <p:graphicFrame>
          <p:nvGraphicFramePr>
            <p:cNvPr id="12" name="Object 3"/>
            <p:cNvGraphicFramePr>
              <a:graphicFrameLocks noChangeAspect="1"/>
            </p:cNvGraphicFramePr>
            <p:nvPr/>
          </p:nvGraphicFramePr>
          <p:xfrm>
            <a:off x="4593480" y="3277840"/>
            <a:ext cx="1143000" cy="1143000"/>
          </p:xfrm>
          <a:graphic>
            <a:graphicData uri="http://schemas.openxmlformats.org/presentationml/2006/ole">
              <mc:AlternateContent xmlns:mc="http://schemas.openxmlformats.org/markup-compatibility/2006">
                <mc:Choice xmlns:v="urn:schemas-microsoft-com:vml" Requires="v">
                  <p:oleObj name="Equation" r:id="rId6" imgW="431613" imgH="431613" progId="Equation.3">
                    <p:embed/>
                  </p:oleObj>
                </mc:Choice>
                <mc:Fallback>
                  <p:oleObj name="Equation" r:id="rId6" imgW="431613" imgH="431613"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93480" y="3277840"/>
                          <a:ext cx="1143000" cy="1143000"/>
                        </a:xfrm>
                        <a:prstGeom prst="rect">
                          <a:avLst/>
                        </a:prstGeom>
                        <a:noFill/>
                        <a:ln w="9525">
                          <a:solidFill>
                            <a:schemeClr val="hlink"/>
                          </a:solidFill>
                          <a:miter lim="800000"/>
                          <a:headEnd/>
                          <a:tailEnd/>
                        </a:ln>
                      </p:spPr>
                    </p:pic>
                  </p:oleObj>
                </mc:Fallback>
              </mc:AlternateContent>
            </a:graphicData>
          </a:graphic>
        </p:graphicFrame>
        <p:graphicFrame>
          <p:nvGraphicFramePr>
            <p:cNvPr id="13" name="Object 4"/>
            <p:cNvGraphicFramePr>
              <a:graphicFrameLocks noChangeAspect="1"/>
            </p:cNvGraphicFramePr>
            <p:nvPr/>
          </p:nvGraphicFramePr>
          <p:xfrm>
            <a:off x="4974480" y="4614515"/>
            <a:ext cx="1981200" cy="974725"/>
          </p:xfrm>
          <a:graphic>
            <a:graphicData uri="http://schemas.openxmlformats.org/presentationml/2006/ole">
              <mc:AlternateContent xmlns:mc="http://schemas.openxmlformats.org/markup-compatibility/2006">
                <mc:Choice xmlns:v="urn:schemas-microsoft-com:vml" Requires="v">
                  <p:oleObj name="Equation" r:id="rId8" imgW="799753" imgH="393529" progId="Equation.3">
                    <p:embed/>
                  </p:oleObj>
                </mc:Choice>
                <mc:Fallback>
                  <p:oleObj name="Equation" r:id="rId8" imgW="799753" imgH="393529"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74480" y="4614515"/>
                          <a:ext cx="1981200" cy="974725"/>
                        </a:xfrm>
                        <a:prstGeom prst="rect">
                          <a:avLst/>
                        </a:prstGeom>
                        <a:noFill/>
                        <a:ln w="9525">
                          <a:solidFill>
                            <a:schemeClr val="hlink"/>
                          </a:solidFill>
                          <a:miter lim="800000"/>
                          <a:headEnd/>
                          <a:tailEnd/>
                        </a:ln>
                      </p:spPr>
                    </p:pic>
                  </p:oleObj>
                </mc:Fallback>
              </mc:AlternateContent>
            </a:graphicData>
          </a:graphic>
        </p:graphicFrame>
        <p:sp>
          <p:nvSpPr>
            <p:cNvPr id="14" name="Text Box 9"/>
            <p:cNvSpPr txBox="1">
              <a:spLocks noChangeArrowheads="1"/>
            </p:cNvSpPr>
            <p:nvPr/>
          </p:nvSpPr>
          <p:spPr bwMode="auto">
            <a:xfrm>
              <a:off x="5812680" y="358264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cs typeface="Arial" panose="020B0604020202020204" pitchFamily="34" charset="0"/>
                </a:defRPr>
              </a:lvl1pPr>
              <a:lvl2pPr marL="742950" indent="-285750">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pPr eaLnBrk="0" hangingPunct="0">
                <a:spcBef>
                  <a:spcPct val="50000"/>
                </a:spcBef>
                <a:buClr>
                  <a:srgbClr val="333399"/>
                </a:buClr>
                <a:buSzPct val="80000"/>
              </a:pPr>
              <a:r>
                <a:rPr lang="zh-CN" altLang="en-US" dirty="0">
                  <a:latin typeface="华文楷体" panose="02010600040101010101" pitchFamily="2" charset="-122"/>
                  <a:ea typeface="华文楷体" panose="02010600040101010101" pitchFamily="2" charset="-122"/>
                </a:rPr>
                <a:t>代入上式</a:t>
              </a:r>
            </a:p>
          </p:txBody>
        </p:sp>
        <p:sp>
          <p:nvSpPr>
            <p:cNvPr id="15" name="Text Box 10"/>
            <p:cNvSpPr txBox="1">
              <a:spLocks noChangeArrowheads="1"/>
            </p:cNvSpPr>
            <p:nvPr/>
          </p:nvSpPr>
          <p:spPr bwMode="auto">
            <a:xfrm>
              <a:off x="3679080" y="487804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cs typeface="Arial" panose="020B0604020202020204" pitchFamily="34" charset="0"/>
                </a:defRPr>
              </a:lvl1pPr>
              <a:lvl2pPr marL="742950" indent="-285750">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pPr eaLnBrk="0" hangingPunct="0">
                <a:spcBef>
                  <a:spcPct val="50000"/>
                </a:spcBef>
                <a:buClr>
                  <a:srgbClr val="333399"/>
                </a:buClr>
                <a:buSzPct val="80000"/>
              </a:pPr>
              <a:r>
                <a:rPr lang="zh-CN" altLang="en-US" dirty="0">
                  <a:latin typeface="华文楷体" panose="02010600040101010101" pitchFamily="2" charset="-122"/>
                  <a:ea typeface="华文楷体" panose="02010600040101010101" pitchFamily="2" charset="-122"/>
                </a:rPr>
                <a:t>得到</a:t>
              </a:r>
            </a:p>
          </p:txBody>
        </p:sp>
      </p:grpSp>
      <p:sp>
        <p:nvSpPr>
          <p:cNvPr id="16" name="Text Box 12"/>
          <p:cNvSpPr txBox="1">
            <a:spLocks noChangeArrowheads="1"/>
          </p:cNvSpPr>
          <p:nvPr/>
        </p:nvSpPr>
        <p:spPr bwMode="auto">
          <a:xfrm>
            <a:off x="448340" y="3311981"/>
            <a:ext cx="23050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cs typeface="Arial" panose="020B0604020202020204" pitchFamily="34" charset="0"/>
              </a:defRPr>
            </a:lvl1pPr>
            <a:lvl2pPr marL="742950" indent="-285750">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pPr algn="just" eaLnBrk="0" hangingPunct="0">
              <a:spcBef>
                <a:spcPct val="50000"/>
              </a:spcBef>
              <a:buClr>
                <a:srgbClr val="333399"/>
              </a:buClr>
              <a:buSzPct val="80000"/>
            </a:pPr>
            <a:r>
              <a:rPr lang="zh-CN" altLang="en-US" sz="1600" dirty="0">
                <a:latin typeface="宋体" panose="02010600030101010101" pitchFamily="2" charset="-122"/>
                <a:ea typeface="宋体" panose="02010600030101010101" pitchFamily="2" charset="-122"/>
              </a:rPr>
              <a:t>氢原子中电子经典轨道</a:t>
            </a:r>
          </a:p>
        </p:txBody>
      </p:sp>
    </p:spTree>
    <p:extLst>
      <p:ext uri="{BB962C8B-B14F-4D97-AF65-F5344CB8AC3E}">
        <p14:creationId xmlns:p14="http://schemas.microsoft.com/office/powerpoint/2010/main" val="2077787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玻尔的氢原子图像</a:t>
            </a:r>
          </a:p>
        </p:txBody>
      </p:sp>
      <p:sp>
        <p:nvSpPr>
          <p:cNvPr id="3" name="内容占位符 2"/>
          <p:cNvSpPr>
            <a:spLocks noGrp="1"/>
          </p:cNvSpPr>
          <p:nvPr>
            <p:ph idx="1"/>
          </p:nvPr>
        </p:nvSpPr>
        <p:spPr/>
        <p:txBody>
          <a:bodyPr>
            <a:normAutofit/>
          </a:bodyPr>
          <a:lstStyle/>
          <a:p>
            <a:r>
              <a:rPr lang="zh-CN" altLang="en-US" sz="2800" dirty="0"/>
              <a:t>电子受库仑力</a:t>
            </a:r>
          </a:p>
          <a:p>
            <a:endParaRPr lang="en-US" altLang="zh-CN" sz="2800" dirty="0"/>
          </a:p>
          <a:p>
            <a:endParaRPr lang="en-US" altLang="zh-CN" sz="2800" dirty="0"/>
          </a:p>
          <a:p>
            <a:endParaRPr lang="en-US" altLang="zh-CN" sz="2800" dirty="0"/>
          </a:p>
          <a:p>
            <a:r>
              <a:rPr lang="zh-CN" altLang="en-US" sz="2800" dirty="0"/>
              <a:t>角动量量子化条件</a:t>
            </a:r>
            <a:endParaRPr lang="en-US" altLang="zh-CN" sz="2800" dirty="0"/>
          </a:p>
          <a:p>
            <a:endParaRPr lang="en-US" altLang="zh-CN" sz="2800" dirty="0"/>
          </a:p>
          <a:p>
            <a:r>
              <a:rPr lang="zh-CN" altLang="en-US" sz="2800" dirty="0"/>
              <a:t>得到量子化的电子速度和半径</a:t>
            </a:r>
          </a:p>
        </p:txBody>
      </p:sp>
      <p:sp>
        <p:nvSpPr>
          <p:cNvPr id="5" name="Footer Placeholder 4"/>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pPr>
                <a:defRPr/>
              </a:pPr>
              <a:t>49</a:t>
            </a:fld>
            <a:endParaRPr lang="en-US" altLang="zh-CN" dirty="0"/>
          </a:p>
        </p:txBody>
      </p:sp>
      <p:pic>
        <p:nvPicPr>
          <p:cNvPr id="9222" name="Picture 6" descr="https://upload.wikimedia.org/wikipedia/commons/thumb/b/b2/Hydrogen_transitions.svg/1024px-Hydrogen_transitions.svg.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116108" y="1293551"/>
            <a:ext cx="4531267" cy="339845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Object 2"/>
          <p:cNvGraphicFramePr>
            <a:graphicFrameLocks noChangeAspect="1"/>
          </p:cNvGraphicFramePr>
          <p:nvPr>
            <p:extLst>
              <p:ext uri="{D42A27DB-BD31-4B8C-83A1-F6EECF244321}">
                <p14:modId xmlns:p14="http://schemas.microsoft.com/office/powerpoint/2010/main" val="286246475"/>
              </p:ext>
            </p:extLst>
          </p:nvPr>
        </p:nvGraphicFramePr>
        <p:xfrm>
          <a:off x="1219200" y="1778318"/>
          <a:ext cx="1850166" cy="1584772"/>
        </p:xfrm>
        <a:graphic>
          <a:graphicData uri="http://schemas.openxmlformats.org/presentationml/2006/ole">
            <mc:AlternateContent xmlns:mc="http://schemas.openxmlformats.org/markup-compatibility/2006">
              <mc:Choice xmlns:v="urn:schemas-microsoft-com:vml" Requires="v">
                <p:oleObj name="Equation" r:id="rId3" imgW="1066800" imgH="914400" progId="Equation.3">
                  <p:embed/>
                </p:oleObj>
              </mc:Choice>
              <mc:Fallback>
                <p:oleObj name="Equation" r:id="rId3" imgW="1066800" imgH="9144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1778318"/>
                        <a:ext cx="1850166" cy="1584772"/>
                      </a:xfrm>
                      <a:prstGeom prst="rect">
                        <a:avLst/>
                      </a:prstGeom>
                      <a:noFill/>
                      <a:ln w="9525">
                        <a:noFill/>
                        <a:miter lim="800000"/>
                        <a:headEnd/>
                        <a:tailEnd/>
                      </a:ln>
                    </p:spPr>
                  </p:pic>
                </p:oleObj>
              </mc:Fallback>
            </mc:AlternateContent>
          </a:graphicData>
        </a:graphic>
      </p:graphicFrame>
      <p:graphicFrame>
        <p:nvGraphicFramePr>
          <p:cNvPr id="9" name="Object 3"/>
          <p:cNvGraphicFramePr>
            <a:graphicFrameLocks noChangeAspect="1"/>
          </p:cNvGraphicFramePr>
          <p:nvPr>
            <p:extLst>
              <p:ext uri="{D42A27DB-BD31-4B8C-83A1-F6EECF244321}">
                <p14:modId xmlns:p14="http://schemas.microsoft.com/office/powerpoint/2010/main" val="397881759"/>
              </p:ext>
            </p:extLst>
          </p:nvPr>
        </p:nvGraphicFramePr>
        <p:xfrm>
          <a:off x="1306747" y="3905996"/>
          <a:ext cx="2285990" cy="814278"/>
        </p:xfrm>
        <a:graphic>
          <a:graphicData uri="http://schemas.openxmlformats.org/presentationml/2006/ole">
            <mc:AlternateContent xmlns:mc="http://schemas.openxmlformats.org/markup-compatibility/2006">
              <mc:Choice xmlns:v="urn:schemas-microsoft-com:vml" Requires="v">
                <p:oleObj name="Equation" r:id="rId5" imgW="1104900" imgH="393700" progId="Equation.3">
                  <p:embed/>
                </p:oleObj>
              </mc:Choice>
              <mc:Fallback>
                <p:oleObj name="Equation" r:id="rId5" imgW="1104900" imgH="3937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06747" y="3905996"/>
                        <a:ext cx="2285990" cy="814278"/>
                      </a:xfrm>
                      <a:prstGeom prst="rect">
                        <a:avLst/>
                      </a:prstGeom>
                      <a:noFill/>
                      <a:ln w="9525">
                        <a:noFill/>
                        <a:miter lim="800000"/>
                        <a:headEnd/>
                        <a:tailEnd/>
                      </a:ln>
                    </p:spPr>
                  </p:pic>
                </p:oleObj>
              </mc:Fallback>
            </mc:AlternateContent>
          </a:graphicData>
        </a:graphic>
      </p:graphicFrame>
      <p:pic>
        <p:nvPicPr>
          <p:cNvPr id="17" name="Picture 9"/>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r="49180"/>
          <a:stretch/>
        </p:blipFill>
        <p:spPr bwMode="auto">
          <a:xfrm>
            <a:off x="1079341" y="5344482"/>
            <a:ext cx="2129883" cy="767196"/>
          </a:xfrm>
          <a:prstGeom prst="rect">
            <a:avLst/>
          </a:prstGeom>
          <a:noFill/>
          <a:ln w="9525" cap="flat" cmpd="sng" algn="ctr">
            <a:noFill/>
            <a:prstDash val="solid"/>
            <a:headEnd/>
            <a:tailEnd/>
          </a:ln>
          <a:effectLst>
            <a:outerShdw blurRad="40000" dist="20000" dir="5400000" rotWithShape="0">
              <a:srgbClr val="000000">
                <a:alpha val="38000"/>
              </a:srgbClr>
            </a:outerShdw>
          </a:effectLst>
        </p:spPr>
      </p:pic>
      <p:pic>
        <p:nvPicPr>
          <p:cNvPr id="18" name="Picture 2"/>
          <p:cNvPicPr>
            <a:picLocks noChangeAspect="1" noChangeArrowheads="1"/>
          </p:cNvPicPr>
          <p:nvPr/>
        </p:nvPicPr>
        <p:blipFill>
          <a:blip r:embed="rId8" cstate="print"/>
          <a:srcRect/>
          <a:stretch>
            <a:fillRect/>
          </a:stretch>
        </p:blipFill>
        <p:spPr bwMode="auto">
          <a:xfrm>
            <a:off x="3657600" y="5320635"/>
            <a:ext cx="3998952" cy="775364"/>
          </a:xfrm>
          <a:prstGeom prst="rect">
            <a:avLst/>
          </a:prstGeom>
          <a:noFill/>
          <a:ln w="9525" cap="flat" cmpd="sng" algn="ctr">
            <a:noFill/>
            <a:prstDash val="solid"/>
            <a:headEnd/>
            <a:tailEnd/>
          </a:ln>
          <a:effectLst>
            <a:outerShdw blurRad="40000" dist="20000" dir="5400000" rotWithShape="0">
              <a:srgbClr val="000000">
                <a:alpha val="38000"/>
              </a:srgbClr>
            </a:outerShdw>
          </a:effectLst>
        </p:spPr>
      </p:pic>
    </p:spTree>
    <p:extLst>
      <p:ext uri="{BB962C8B-B14F-4D97-AF65-F5344CB8AC3E}">
        <p14:creationId xmlns:p14="http://schemas.microsoft.com/office/powerpoint/2010/main" val="3292429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量子物理的起源</a:t>
            </a:r>
          </a:p>
        </p:txBody>
      </p:sp>
      <p:sp>
        <p:nvSpPr>
          <p:cNvPr id="3" name="内容占位符 2"/>
          <p:cNvSpPr>
            <a:spLocks noGrp="1"/>
          </p:cNvSpPr>
          <p:nvPr>
            <p:ph idx="1"/>
          </p:nvPr>
        </p:nvSpPr>
        <p:spPr>
          <a:xfrm>
            <a:off x="457201" y="1321904"/>
            <a:ext cx="6096000" cy="4774095"/>
          </a:xfrm>
        </p:spPr>
        <p:txBody>
          <a:bodyPr/>
          <a:lstStyle/>
          <a:p>
            <a:pPr marL="0" indent="0">
              <a:buNone/>
            </a:pPr>
            <a:r>
              <a:rPr kumimoji="1" lang="zh-CN" altLang="en-US" sz="3200" dirty="0"/>
              <a:t>历史上，量子物理并不是因麦克斯韦方程组或牛顿定律不适用于解决原子层面上的问题而产生的，而是源于经典统计力学方面的难题，即计算来自热腔（</a:t>
            </a:r>
            <a:r>
              <a:rPr kumimoji="1" lang="en-US" altLang="zh-CN" sz="3200" dirty="0"/>
              <a:t>heat</a:t>
            </a:r>
            <a:r>
              <a:rPr kumimoji="1" lang="zh-CN" altLang="en-US" sz="3200" dirty="0"/>
              <a:t> </a:t>
            </a:r>
            <a:r>
              <a:rPr kumimoji="1" lang="en-US" altLang="zh-CN" sz="3200" dirty="0"/>
              <a:t>cavity</a:t>
            </a:r>
            <a:r>
              <a:rPr kumimoji="1" lang="zh-CN" altLang="en-US" sz="3200" dirty="0"/>
              <a:t>）在给定波长下的辐射强度。问题的最终解决方案，是在</a:t>
            </a:r>
            <a:r>
              <a:rPr kumimoji="1" lang="en-US" altLang="zh-CN" sz="3200" dirty="0"/>
              <a:t>1900</a:t>
            </a:r>
            <a:r>
              <a:rPr kumimoji="1" lang="zh-CN" altLang="en-US" sz="3200" dirty="0"/>
              <a:t>年由一位彻头彻尾的</a:t>
            </a:r>
            <a:r>
              <a:rPr kumimoji="1" lang="zh-CN" altLang="en-US" sz="3200" dirty="0">
                <a:solidFill>
                  <a:srgbClr val="FF0000"/>
                </a:solidFill>
              </a:rPr>
              <a:t>经典热力学家</a:t>
            </a:r>
            <a:r>
              <a:rPr lang="zh-CN" altLang="en-US" sz="3200" dirty="0">
                <a:solidFill>
                  <a:srgbClr val="0000FF"/>
                </a:solidFill>
              </a:rPr>
              <a:t>马克斯</a:t>
            </a:r>
            <a:r>
              <a:rPr lang="en-US" altLang="zh-CN" sz="3200" dirty="0">
                <a:solidFill>
                  <a:srgbClr val="0000FF"/>
                </a:solidFill>
              </a:rPr>
              <a:t>·</a:t>
            </a:r>
            <a:r>
              <a:rPr lang="zh-CN" altLang="en-US" sz="3200" dirty="0">
                <a:solidFill>
                  <a:srgbClr val="0000FF"/>
                </a:solidFill>
              </a:rPr>
              <a:t>普朗克（</a:t>
            </a:r>
            <a:r>
              <a:rPr lang="en-US" altLang="zh-CN" sz="3200" dirty="0">
                <a:solidFill>
                  <a:srgbClr val="0000FF"/>
                </a:solidFill>
              </a:rPr>
              <a:t>Max</a:t>
            </a:r>
            <a:r>
              <a:rPr lang="zh-CN" altLang="en-US" sz="3200" dirty="0">
                <a:solidFill>
                  <a:srgbClr val="0000FF"/>
                </a:solidFill>
              </a:rPr>
              <a:t>.</a:t>
            </a:r>
            <a:r>
              <a:rPr lang="en-US" altLang="zh-CN" sz="3200" dirty="0">
                <a:solidFill>
                  <a:srgbClr val="0000FF"/>
                </a:solidFill>
              </a:rPr>
              <a:t>Planck</a:t>
            </a:r>
            <a:r>
              <a:rPr lang="zh-CN" altLang="en-US" sz="3200" dirty="0">
                <a:solidFill>
                  <a:srgbClr val="0000FF"/>
                </a:solidFill>
              </a:rPr>
              <a:t>）</a:t>
            </a:r>
            <a:r>
              <a:rPr lang="zh-CN" altLang="en-US" sz="3200" dirty="0"/>
              <a:t>完成的。</a:t>
            </a:r>
            <a:endParaRPr kumimoji="1" lang="zh-CN" altLang="en-US" sz="3200"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pPr>
                <a:defRPr/>
              </a:pPr>
              <a:t>5</a:t>
            </a:fld>
            <a:endParaRPr lang="en-US" altLang="zh-CN" dirty="0"/>
          </a:p>
        </p:txBody>
      </p:sp>
      <p:pic>
        <p:nvPicPr>
          <p:cNvPr id="5" name="图片 4"/>
          <p:cNvPicPr>
            <a:picLocks noChangeAspect="1"/>
          </p:cNvPicPr>
          <p:nvPr/>
        </p:nvPicPr>
        <p:blipFill>
          <a:blip r:embed="rId2"/>
          <a:stretch>
            <a:fillRect/>
          </a:stretch>
        </p:blipFill>
        <p:spPr>
          <a:xfrm>
            <a:off x="6835652" y="1943382"/>
            <a:ext cx="1872208" cy="2166191"/>
          </a:xfrm>
          <a:prstGeom prst="rect">
            <a:avLst/>
          </a:prstGeom>
        </p:spPr>
      </p:pic>
      <p:sp>
        <p:nvSpPr>
          <p:cNvPr id="6" name="矩形 5"/>
          <p:cNvSpPr/>
          <p:nvPr/>
        </p:nvSpPr>
        <p:spPr>
          <a:xfrm>
            <a:off x="6872146" y="4247639"/>
            <a:ext cx="1962397" cy="1077218"/>
          </a:xfrm>
          <a:prstGeom prst="rect">
            <a:avLst/>
          </a:prstGeom>
        </p:spPr>
        <p:txBody>
          <a:bodyPr wrap="none">
            <a:spAutoFit/>
          </a:bodyPr>
          <a:lstStyle/>
          <a:p>
            <a:pPr algn="ctr"/>
            <a:r>
              <a:rPr lang="zh-CN" altLang="en-US" sz="3200" dirty="0">
                <a:latin typeface="华文楷体" panose="02010600040101010101" pitchFamily="2" charset="-122"/>
                <a:ea typeface="华文楷体" panose="02010600040101010101" pitchFamily="2" charset="-122"/>
              </a:rPr>
              <a:t>普朗克</a:t>
            </a:r>
            <a:endParaRPr lang="en-US" altLang="zh-CN" sz="3200" dirty="0">
              <a:latin typeface="华文楷体" panose="02010600040101010101" pitchFamily="2" charset="-122"/>
              <a:ea typeface="华文楷体" panose="02010600040101010101" pitchFamily="2" charset="-122"/>
            </a:endParaRPr>
          </a:p>
          <a:p>
            <a:pPr algn="ctr"/>
            <a:r>
              <a:rPr lang="en-US" altLang="zh-CN" sz="3200" dirty="0">
                <a:latin typeface="Times New Roman" panose="02020603050405020304" pitchFamily="18" charset="0"/>
                <a:ea typeface="华文楷体" panose="02010600040101010101" pitchFamily="2" charset="-122"/>
                <a:cs typeface="Times New Roman" panose="02020603050405020304" pitchFamily="18" charset="0"/>
              </a:rPr>
              <a:t>1858-1947</a:t>
            </a:r>
            <a:endParaRPr lang="zh-CN" altLang="en-US" sz="3200" dirty="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7" name="Footer Placeholder 6"/>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Tree>
    <p:extLst>
      <p:ext uri="{BB962C8B-B14F-4D97-AF65-F5344CB8AC3E}">
        <p14:creationId xmlns:p14="http://schemas.microsoft.com/office/powerpoint/2010/main" val="13722861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4"/>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t="34239"/>
          <a:stretch/>
        </p:blipFill>
        <p:spPr bwMode="auto">
          <a:xfrm>
            <a:off x="1524000" y="4595792"/>
            <a:ext cx="4516701" cy="891236"/>
          </a:xfrm>
          <a:prstGeom prst="rect">
            <a:avLst/>
          </a:prstGeom>
          <a:noFill/>
          <a:ln w="9525" cap="flat" cmpd="sng" algn="ctr">
            <a:noFill/>
            <a:prstDash val="solid"/>
            <a:headEnd/>
            <a:tailEnd/>
          </a:ln>
          <a:effectLst>
            <a:outerShdw blurRad="40000" dist="20000" dir="5400000" rotWithShape="0">
              <a:srgbClr val="000000">
                <a:alpha val="38000"/>
              </a:srgbClr>
            </a:outerShdw>
          </a:effectLst>
        </p:spPr>
      </p:pic>
      <p:sp>
        <p:nvSpPr>
          <p:cNvPr id="2" name="标题 1"/>
          <p:cNvSpPr>
            <a:spLocks noGrp="1"/>
          </p:cNvSpPr>
          <p:nvPr>
            <p:ph type="title"/>
          </p:nvPr>
        </p:nvSpPr>
        <p:spPr/>
        <p:txBody>
          <a:bodyPr/>
          <a:lstStyle/>
          <a:p>
            <a:r>
              <a:rPr lang="zh-CN" altLang="en-US" dirty="0"/>
              <a:t>氢原子能级公式</a:t>
            </a:r>
            <a:endParaRPr lang="zh-CN" altLang="en-US" dirty="0">
              <a:solidFill>
                <a:srgbClr val="FF0000"/>
              </a:solidFill>
            </a:endParaRPr>
          </a:p>
        </p:txBody>
      </p:sp>
      <p:sp>
        <p:nvSpPr>
          <p:cNvPr id="3" name="内容占位符 2"/>
          <p:cNvSpPr>
            <a:spLocks noGrp="1"/>
          </p:cNvSpPr>
          <p:nvPr>
            <p:ph idx="1"/>
          </p:nvPr>
        </p:nvSpPr>
        <p:spPr>
          <a:xfrm>
            <a:off x="457200" y="1321904"/>
            <a:ext cx="8381999" cy="3454911"/>
          </a:xfrm>
        </p:spPr>
        <p:txBody>
          <a:bodyPr>
            <a:normAutofit/>
          </a:bodyPr>
          <a:lstStyle/>
          <a:p>
            <a:r>
              <a:rPr lang="zh-CN" altLang="en-US" sz="2400" dirty="0"/>
              <a:t>取</a:t>
            </a:r>
            <a:r>
              <a:rPr lang="en-US" altLang="zh-CN" sz="2400" i="1" dirty="0"/>
              <a:t>r</a:t>
            </a:r>
            <a:r>
              <a:rPr lang="en-US" altLang="zh-CN" sz="2400" dirty="0"/>
              <a:t>→∞</a:t>
            </a:r>
            <a:r>
              <a:rPr lang="zh-CN" altLang="en-US" sz="2400" dirty="0"/>
              <a:t>系统的势能为零，则系统势能为 </a:t>
            </a:r>
            <a:br>
              <a:rPr lang="en-US" altLang="zh-CN" sz="2400" dirty="0"/>
            </a:br>
            <a:endParaRPr lang="en-US" altLang="zh-CN" dirty="0"/>
          </a:p>
          <a:p>
            <a:r>
              <a:rPr lang="zh-CN" altLang="en-US" sz="2400" dirty="0"/>
              <a:t>电子的动能为</a:t>
            </a:r>
            <a:endParaRPr lang="en-US" altLang="zh-CN" sz="2400" dirty="0"/>
          </a:p>
          <a:p>
            <a:endParaRPr lang="zh-CN" altLang="en-US" sz="2400" dirty="0"/>
          </a:p>
          <a:p>
            <a:r>
              <a:rPr lang="zh-CN" altLang="en-US" sz="2400" dirty="0"/>
              <a:t>原子的总能量为</a:t>
            </a:r>
            <a:endParaRPr lang="en-US" altLang="zh-CN" sz="2400" dirty="0"/>
          </a:p>
          <a:p>
            <a:endParaRPr lang="en-US" altLang="zh-CN" sz="1800" dirty="0"/>
          </a:p>
          <a:p>
            <a:r>
              <a:rPr lang="zh-CN" altLang="en-US" sz="2400" dirty="0"/>
              <a:t>代入量子化的</a:t>
            </a:r>
            <a:r>
              <a:rPr lang="en-US" altLang="zh-CN" sz="2400" i="1" dirty="0"/>
              <a:t>r</a:t>
            </a:r>
            <a:r>
              <a:rPr lang="zh-CN" altLang="en-US" sz="2400" dirty="0"/>
              <a:t>，得到分立的能量表达式</a:t>
            </a:r>
          </a:p>
        </p:txBody>
      </p:sp>
      <p:sp>
        <p:nvSpPr>
          <p:cNvPr id="13" name="Footer Placeholder 12"/>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pPr>
                <a:defRPr/>
              </a:pPr>
              <a:t>50</a:t>
            </a:fld>
            <a:endParaRPr lang="en-US" altLang="zh-CN" dirty="0"/>
          </a:p>
        </p:txBody>
      </p:sp>
      <p:pic>
        <p:nvPicPr>
          <p:cNvPr id="25" name="Picture 3"/>
          <p:cNvPicPr>
            <a:picLocks noChangeAspect="1" noChangeArrowheads="1"/>
          </p:cNvPicPr>
          <p:nvPr/>
        </p:nvPicPr>
        <p:blipFill>
          <a:blip r:embed="rId3" cstate="print"/>
          <a:srcRect/>
          <a:stretch>
            <a:fillRect/>
          </a:stretch>
        </p:blipFill>
        <p:spPr bwMode="auto">
          <a:xfrm>
            <a:off x="5943600" y="1143000"/>
            <a:ext cx="2211158" cy="776032"/>
          </a:xfrm>
          <a:prstGeom prst="rect">
            <a:avLst/>
          </a:prstGeom>
          <a:noFill/>
          <a:ln w="9525" cap="flat" cmpd="sng" algn="ctr">
            <a:noFill/>
            <a:prstDash val="solid"/>
            <a:headEnd/>
            <a:tailEnd/>
          </a:ln>
          <a:effectLst>
            <a:outerShdw blurRad="40000" dist="20000" dir="5400000" rotWithShape="0">
              <a:srgbClr val="000000">
                <a:alpha val="38000"/>
              </a:srgbClr>
            </a:outerShdw>
          </a:effectLst>
        </p:spPr>
      </p:pic>
      <p:pic>
        <p:nvPicPr>
          <p:cNvPr id="26" name="Picture 8"/>
          <p:cNvPicPr>
            <a:picLocks noChangeAspect="1" noChangeArrowheads="1"/>
          </p:cNvPicPr>
          <p:nvPr/>
        </p:nvPicPr>
        <p:blipFill>
          <a:blip r:embed="rId4" cstate="print"/>
          <a:srcRect/>
          <a:stretch>
            <a:fillRect/>
          </a:stretch>
        </p:blipFill>
        <p:spPr bwMode="auto">
          <a:xfrm>
            <a:off x="2722299" y="1991105"/>
            <a:ext cx="3505200" cy="841375"/>
          </a:xfrm>
          <a:prstGeom prst="rect">
            <a:avLst/>
          </a:prstGeom>
          <a:noFill/>
          <a:ln w="9525" cap="flat" cmpd="sng" algn="ctr">
            <a:noFill/>
            <a:prstDash val="solid"/>
            <a:headEnd/>
            <a:tailEnd/>
          </a:ln>
          <a:effectLst>
            <a:outerShdw blurRad="40000" dist="20000" dir="5400000" rotWithShape="0">
              <a:srgbClr val="000000">
                <a:alpha val="38000"/>
              </a:srgbClr>
            </a:outerShdw>
          </a:effectLst>
        </p:spPr>
      </p:pic>
      <p:pic>
        <p:nvPicPr>
          <p:cNvPr id="27" name="Picture 6"/>
          <p:cNvPicPr>
            <a:picLocks noChangeAspect="1" noChangeArrowheads="1"/>
          </p:cNvPicPr>
          <p:nvPr/>
        </p:nvPicPr>
        <p:blipFill>
          <a:blip r:embed="rId5" cstate="print"/>
          <a:srcRect/>
          <a:stretch>
            <a:fillRect/>
          </a:stretch>
        </p:blipFill>
        <p:spPr bwMode="auto">
          <a:xfrm>
            <a:off x="3105879" y="3167997"/>
            <a:ext cx="3961588" cy="753115"/>
          </a:xfrm>
          <a:prstGeom prst="rect">
            <a:avLst/>
          </a:prstGeom>
          <a:noFill/>
          <a:ln w="9525" cap="flat" cmpd="sng" algn="ctr">
            <a:noFill/>
            <a:prstDash val="solid"/>
            <a:headEnd/>
            <a:tailEnd/>
          </a:ln>
          <a:effectLst>
            <a:outerShdw blurRad="40000" dist="20000" dir="5400000" rotWithShape="0">
              <a:srgbClr val="000000">
                <a:alpha val="38000"/>
              </a:srgbClr>
            </a:outerShdw>
          </a:effectLst>
        </p:spPr>
      </p:pic>
      <p:pic>
        <p:nvPicPr>
          <p:cNvPr id="28" name="Picture 5"/>
          <p:cNvPicPr>
            <a:picLocks noChangeAspect="1" noChangeArrowheads="1"/>
          </p:cNvPicPr>
          <p:nvPr/>
        </p:nvPicPr>
        <p:blipFill rotWithShape="1">
          <a:blip r:embed="rId6" cstate="print"/>
          <a:srcRect r="51874"/>
          <a:stretch/>
        </p:blipFill>
        <p:spPr bwMode="auto">
          <a:xfrm>
            <a:off x="1231753" y="5572764"/>
            <a:ext cx="2252546" cy="717079"/>
          </a:xfrm>
          <a:prstGeom prst="rect">
            <a:avLst/>
          </a:prstGeom>
          <a:noFill/>
          <a:ln w="9525" cap="flat" cmpd="sng" algn="ctr">
            <a:noFill/>
            <a:prstDash val="solid"/>
            <a:headEnd/>
            <a:tailEnd/>
          </a:ln>
          <a:effectLst>
            <a:outerShdw blurRad="40000" dist="20000" dir="5400000" rotWithShape="0">
              <a:srgbClr val="000000">
                <a:alpha val="38000"/>
              </a:srgbClr>
            </a:outerShdw>
          </a:effectLst>
        </p:spPr>
      </p:pic>
      <p:pic>
        <p:nvPicPr>
          <p:cNvPr id="29" name="Picture 5"/>
          <p:cNvPicPr>
            <a:picLocks noChangeAspect="1" noChangeArrowheads="1"/>
          </p:cNvPicPr>
          <p:nvPr/>
        </p:nvPicPr>
        <p:blipFill>
          <a:blip r:embed="rId7" cstate="print"/>
          <a:srcRect/>
          <a:stretch>
            <a:fillRect/>
          </a:stretch>
        </p:blipFill>
        <p:spPr bwMode="auto">
          <a:xfrm>
            <a:off x="4323726" y="5582024"/>
            <a:ext cx="2160240" cy="706289"/>
          </a:xfrm>
          <a:prstGeom prst="rect">
            <a:avLst/>
          </a:prstGeom>
          <a:noFill/>
          <a:ln w="25400" cap="flat" cmpd="sng" algn="ctr">
            <a:solidFill>
              <a:srgbClr val="FF0000"/>
            </a:solidFill>
            <a:prstDash val="solid"/>
            <a:headEnd/>
            <a:tailEnd/>
          </a:ln>
          <a:effectLst>
            <a:outerShdw blurRad="40000" dist="20000" dir="5400000" rotWithShape="0">
              <a:srgbClr val="000000">
                <a:alpha val="38000"/>
              </a:srgbClr>
            </a:outerShdw>
          </a:effectLst>
        </p:spPr>
      </p:pic>
      <p:sp>
        <p:nvSpPr>
          <p:cNvPr id="5" name="Rectangle 4"/>
          <p:cNvSpPr/>
          <p:nvPr/>
        </p:nvSpPr>
        <p:spPr>
          <a:xfrm>
            <a:off x="6563066" y="5625419"/>
            <a:ext cx="2236510" cy="584775"/>
          </a:xfrm>
          <a:prstGeom prst="rect">
            <a:avLst/>
          </a:prstGeom>
        </p:spPr>
        <p:txBody>
          <a:bodyPr wrap="none">
            <a:spAutoFit/>
          </a:bodyPr>
          <a:lstStyle/>
          <a:p>
            <a:r>
              <a:rPr lang="zh-CN" altLang="en-US">
                <a:solidFill>
                  <a:srgbClr val="FF0000"/>
                </a:solidFill>
              </a:rPr>
              <a:t>里德伯常量</a:t>
            </a:r>
            <a:endParaRPr lang="en-US" dirty="0"/>
          </a:p>
        </p:txBody>
      </p:sp>
      <p:sp>
        <p:nvSpPr>
          <p:cNvPr id="6" name="文本框 5">
            <a:extLst>
              <a:ext uri="{FF2B5EF4-FFF2-40B4-BE49-F238E27FC236}">
                <a16:creationId xmlns:a16="http://schemas.microsoft.com/office/drawing/2014/main" id="{808896E5-EA6A-F242-8496-F2692FB77DD5}"/>
              </a:ext>
            </a:extLst>
          </p:cNvPr>
          <p:cNvSpPr txBox="1"/>
          <p:nvPr/>
        </p:nvSpPr>
        <p:spPr>
          <a:xfrm>
            <a:off x="7425344" y="5300568"/>
            <a:ext cx="700833" cy="400110"/>
          </a:xfrm>
          <a:prstGeom prst="rect">
            <a:avLst/>
          </a:prstGeom>
          <a:noFill/>
        </p:spPr>
        <p:txBody>
          <a:bodyPr wrap="none" rtlCol="0">
            <a:spAutoFit/>
          </a:bodyPr>
          <a:lstStyle/>
          <a:p>
            <a:r>
              <a:rPr lang="zh-CN" altLang="en-US" sz="2000" dirty="0"/>
              <a:t>波数</a:t>
            </a:r>
            <a:endParaRPr kumimoji="1" lang="zh-CN" altLang="en-US" sz="2000" dirty="0">
              <a:solidFill>
                <a:schemeClr val="tx1"/>
              </a:solidFill>
              <a:latin typeface="+mn-ea"/>
              <a:ea typeface="+mn-ea"/>
            </a:endParaRPr>
          </a:p>
        </p:txBody>
      </p:sp>
      <p:graphicFrame>
        <p:nvGraphicFramePr>
          <p:cNvPr id="7" name="Object 5">
            <a:extLst>
              <a:ext uri="{FF2B5EF4-FFF2-40B4-BE49-F238E27FC236}">
                <a16:creationId xmlns:a16="http://schemas.microsoft.com/office/drawing/2014/main" id="{15B96886-0292-0F8D-AE62-E5403563B44E}"/>
              </a:ext>
            </a:extLst>
          </p:cNvPr>
          <p:cNvGraphicFramePr>
            <a:graphicFrameLocks noChangeAspect="1"/>
          </p:cNvGraphicFramePr>
          <p:nvPr>
            <p:extLst>
              <p:ext uri="{D42A27DB-BD31-4B8C-83A1-F6EECF244321}">
                <p14:modId xmlns:p14="http://schemas.microsoft.com/office/powerpoint/2010/main" val="2739871057"/>
              </p:ext>
            </p:extLst>
          </p:nvPr>
        </p:nvGraphicFramePr>
        <p:xfrm>
          <a:off x="6450131" y="4516487"/>
          <a:ext cx="2322454" cy="710647"/>
        </p:xfrm>
        <a:graphic>
          <a:graphicData uri="http://schemas.openxmlformats.org/presentationml/2006/ole">
            <mc:AlternateContent xmlns:mc="http://schemas.openxmlformats.org/markup-compatibility/2006">
              <mc:Choice xmlns:v="urn:schemas-microsoft-com:vml" Requires="v">
                <p:oleObj name="公式" r:id="rId8" imgW="2006600" imgH="698500" progId="Equation.3">
                  <p:embed/>
                </p:oleObj>
              </mc:Choice>
              <mc:Fallback>
                <p:oleObj name="公式" r:id="rId8" imgW="2006600" imgH="698500" progId="Equation.3">
                  <p:embed/>
                  <p:pic>
                    <p:nvPicPr>
                      <p:cNvPr id="18"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50131" y="4516487"/>
                        <a:ext cx="2322454" cy="710647"/>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16677473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玻尔半径、精细结构常数</a:t>
            </a:r>
          </a:p>
        </p:txBody>
      </p:sp>
      <p:sp>
        <p:nvSpPr>
          <p:cNvPr id="3" name="内容占位符 2"/>
          <p:cNvSpPr>
            <a:spLocks noGrp="1"/>
          </p:cNvSpPr>
          <p:nvPr>
            <p:ph idx="1"/>
          </p:nvPr>
        </p:nvSpPr>
        <p:spPr>
          <a:xfrm>
            <a:off x="381001" y="1338145"/>
            <a:ext cx="8381999" cy="4986455"/>
          </a:xfrm>
        </p:spPr>
        <p:txBody>
          <a:bodyPr>
            <a:normAutofit fontScale="85000" lnSpcReduction="20000"/>
          </a:bodyPr>
          <a:lstStyle/>
          <a:p>
            <a:r>
              <a:rPr lang="zh-CN" altLang="en-US" sz="2800" b="1" dirty="0"/>
              <a:t>精细结构常数</a:t>
            </a:r>
            <a:r>
              <a:rPr lang="zh-CN" altLang="en-US" sz="2800" dirty="0"/>
              <a:t>：原子物理学中最主要的基本常数 </a:t>
            </a:r>
          </a:p>
          <a:p>
            <a:endParaRPr lang="en-US" altLang="zh-CN" dirty="0"/>
          </a:p>
          <a:p>
            <a:endParaRPr lang="en-US" altLang="zh-CN" dirty="0"/>
          </a:p>
          <a:p>
            <a:endParaRPr lang="en-US" altLang="zh-CN" dirty="0"/>
          </a:p>
          <a:p>
            <a:endParaRPr lang="en-US" altLang="zh-CN" dirty="0"/>
          </a:p>
          <a:p>
            <a:endParaRPr lang="en-US" altLang="zh-CN" dirty="0"/>
          </a:p>
          <a:p>
            <a:endParaRPr lang="en-US" altLang="zh-CN" dirty="0"/>
          </a:p>
          <a:p>
            <a:endParaRPr lang="en-US" altLang="zh-CN" dirty="0"/>
          </a:p>
          <a:p>
            <a:endParaRPr lang="en-US" altLang="zh-CN" dirty="0"/>
          </a:p>
          <a:p>
            <a:r>
              <a:rPr lang="en-US" altLang="zh-CN" sz="2800" i="1" dirty="0"/>
              <a:t>v</a:t>
            </a:r>
            <a:r>
              <a:rPr lang="en-US" altLang="zh-CN" sz="2800" baseline="-25000" dirty="0"/>
              <a:t>1</a:t>
            </a:r>
            <a:r>
              <a:rPr lang="en-US" altLang="zh-CN" sz="2800" dirty="0"/>
              <a:t>=</a:t>
            </a:r>
            <a:r>
              <a:rPr lang="en-US" altLang="zh-CN" sz="2800" i="1" dirty="0"/>
              <a:t>c</a:t>
            </a:r>
            <a:r>
              <a:rPr lang="en-US" altLang="zh-CN" sz="2800" dirty="0"/>
              <a:t>/137, </a:t>
            </a:r>
            <a:r>
              <a:rPr lang="zh-CN" altLang="en-US" sz="2800" dirty="0"/>
              <a:t>为第一玻尔速度，因此相对论效应可以忽略</a:t>
            </a:r>
          </a:p>
        </p:txBody>
      </p:sp>
      <p:sp>
        <p:nvSpPr>
          <p:cNvPr id="10" name="Footer Placeholder 9"/>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pPr>
                <a:defRPr/>
              </a:pPr>
              <a:t>51</a:t>
            </a:fld>
            <a:endParaRPr lang="en-US" altLang="zh-CN" dirty="0"/>
          </a:p>
        </p:txBody>
      </p:sp>
      <p:pic>
        <p:nvPicPr>
          <p:cNvPr id="18" name="Picture 6"/>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t="34688"/>
          <a:stretch/>
        </p:blipFill>
        <p:spPr bwMode="auto">
          <a:xfrm>
            <a:off x="1371600" y="1829350"/>
            <a:ext cx="3921407" cy="609600"/>
          </a:xfrm>
          <a:prstGeom prst="rect">
            <a:avLst/>
          </a:prstGeom>
          <a:noFill/>
          <a:ln w="9525" cap="flat" cmpd="sng" algn="ctr">
            <a:noFill/>
            <a:prstDash val="solid"/>
            <a:headEnd/>
            <a:tailEnd/>
          </a:ln>
          <a:effectLst>
            <a:outerShdw blurRad="40000" dist="20000" dir="5400000" rotWithShape="0">
              <a:srgbClr val="000000">
                <a:alpha val="38000"/>
              </a:srgbClr>
            </a:outerShdw>
          </a:effectLst>
        </p:spPr>
      </p:pic>
      <p:pic>
        <p:nvPicPr>
          <p:cNvPr id="20" name="Picture 2"/>
          <p:cNvPicPr>
            <a:picLocks noChangeAspect="1" noChangeArrowheads="1"/>
          </p:cNvPicPr>
          <p:nvPr/>
        </p:nvPicPr>
        <p:blipFill>
          <a:blip r:embed="rId4" cstate="print"/>
          <a:srcRect/>
          <a:stretch>
            <a:fillRect/>
          </a:stretch>
        </p:blipFill>
        <p:spPr bwMode="auto">
          <a:xfrm>
            <a:off x="1295400" y="2448094"/>
            <a:ext cx="5323882" cy="2015334"/>
          </a:xfrm>
          <a:prstGeom prst="rect">
            <a:avLst/>
          </a:prstGeom>
          <a:noFill/>
          <a:ln w="9525" cap="flat" cmpd="sng" algn="ctr">
            <a:noFill/>
            <a:prstDash val="solid"/>
            <a:headEnd/>
            <a:tailEnd/>
          </a:ln>
          <a:effectLst>
            <a:outerShdw blurRad="40000" dist="20000" dir="5400000" rotWithShape="0">
              <a:srgbClr val="000000">
                <a:alpha val="38000"/>
              </a:srgbClr>
            </a:outerShdw>
          </a:effectLst>
        </p:spPr>
      </p:pic>
      <p:pic>
        <p:nvPicPr>
          <p:cNvPr id="21" name="Picture 3"/>
          <p:cNvPicPr>
            <a:picLocks noChangeAspect="1" noChangeArrowheads="1"/>
          </p:cNvPicPr>
          <p:nvPr/>
        </p:nvPicPr>
        <p:blipFill>
          <a:blip r:embed="rId5" cstate="print"/>
          <a:srcRect/>
          <a:stretch>
            <a:fillRect/>
          </a:stretch>
        </p:blipFill>
        <p:spPr bwMode="auto">
          <a:xfrm>
            <a:off x="1350264" y="4572550"/>
            <a:ext cx="2704170" cy="990050"/>
          </a:xfrm>
          <a:prstGeom prst="rect">
            <a:avLst/>
          </a:prstGeom>
          <a:noFill/>
          <a:ln w="9525" cap="flat" cmpd="sng" algn="ctr">
            <a:noFill/>
            <a:prstDash val="solid"/>
            <a:headEnd/>
            <a:tailEnd/>
          </a:ln>
          <a:effectLst>
            <a:outerShdw blurRad="40000" dist="20000" dir="5400000" rotWithShape="0">
              <a:srgbClr val="000000">
                <a:alpha val="38000"/>
              </a:srgbClr>
            </a:outerShdw>
          </a:effectLst>
        </p:spPr>
      </p:pic>
      <p:sp>
        <p:nvSpPr>
          <p:cNvPr id="6" name="文本框 5">
            <a:extLst>
              <a:ext uri="{FF2B5EF4-FFF2-40B4-BE49-F238E27FC236}">
                <a16:creationId xmlns:a16="http://schemas.microsoft.com/office/drawing/2014/main" id="{CD8B9DB2-B53E-E4AC-CCE6-7D5B246894A1}"/>
              </a:ext>
            </a:extLst>
          </p:cNvPr>
          <p:cNvSpPr txBox="1"/>
          <p:nvPr/>
        </p:nvSpPr>
        <p:spPr>
          <a:xfrm>
            <a:off x="6320444" y="1841762"/>
            <a:ext cx="2209800" cy="400110"/>
          </a:xfrm>
          <a:prstGeom prst="rect">
            <a:avLst/>
          </a:prstGeom>
          <a:noFill/>
        </p:spPr>
        <p:txBody>
          <a:bodyPr wrap="square">
            <a:spAutoFit/>
          </a:bodyPr>
          <a:lstStyle/>
          <a:p>
            <a:r>
              <a:rPr lang="zh-CN" altLang="en-US" sz="2000" dirty="0"/>
              <a:t>无量纲</a:t>
            </a:r>
          </a:p>
        </p:txBody>
      </p:sp>
      <mc:AlternateContent xmlns:mc="http://schemas.openxmlformats.org/markup-compatibility/2006" xmlns:a14="http://schemas.microsoft.com/office/drawing/2010/main">
        <mc:Choice Requires="a14">
          <p:sp>
            <p:nvSpPr>
              <p:cNvPr id="7" name="文本框 6">
                <a:extLst>
                  <a:ext uri="{FF2B5EF4-FFF2-40B4-BE49-F238E27FC236}">
                    <a16:creationId xmlns:a16="http://schemas.microsoft.com/office/drawing/2014/main" id="{89646841-07A8-6236-F0F4-82BF8CE9C493}"/>
                  </a:ext>
                </a:extLst>
              </p:cNvPr>
              <p:cNvSpPr txBox="1"/>
              <p:nvPr/>
            </p:nvSpPr>
            <p:spPr>
              <a:xfrm>
                <a:off x="7239000" y="3820591"/>
                <a:ext cx="1651349"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sz="2000" b="1" i="1" smtClean="0">
                              <a:solidFill>
                                <a:schemeClr val="tx1"/>
                              </a:solidFill>
                              <a:latin typeface="Cambria Math" panose="02040503050406030204" pitchFamily="18" charset="0"/>
                              <a:ea typeface="+mn-ea"/>
                            </a:rPr>
                          </m:ctrlPr>
                        </m:sSubPr>
                        <m:e>
                          <m:r>
                            <a:rPr kumimoji="1" lang="en-US" altLang="zh-CN" sz="2000" b="1" i="1" smtClean="0">
                              <a:solidFill>
                                <a:schemeClr val="tx1"/>
                              </a:solidFill>
                              <a:latin typeface="Cambria Math" panose="02040503050406030204" pitchFamily="18" charset="0"/>
                              <a:ea typeface="+mn-ea"/>
                            </a:rPr>
                            <m:t>𝒓</m:t>
                          </m:r>
                        </m:e>
                        <m:sub>
                          <m:r>
                            <a:rPr kumimoji="1" lang="en-US" altLang="zh-CN" sz="2000" b="1" i="1" smtClean="0">
                              <a:solidFill>
                                <a:schemeClr val="tx1"/>
                              </a:solidFill>
                              <a:latin typeface="Cambria Math" panose="02040503050406030204" pitchFamily="18" charset="0"/>
                              <a:ea typeface="+mn-ea"/>
                            </a:rPr>
                            <m:t>𝟏</m:t>
                          </m:r>
                        </m:sub>
                      </m:sSub>
                      <m:r>
                        <a:rPr kumimoji="1" lang="en-US" altLang="zh-CN" sz="2000" b="1" i="1" smtClean="0">
                          <a:solidFill>
                            <a:schemeClr val="tx1"/>
                          </a:solidFill>
                          <a:latin typeface="Cambria Math" panose="02040503050406030204" pitchFamily="18" charset="0"/>
                          <a:ea typeface="+mn-ea"/>
                        </a:rPr>
                        <m:t>=</m:t>
                      </m:r>
                      <m:r>
                        <a:rPr kumimoji="1" lang="en-US" altLang="zh-CN" sz="2000" b="1" i="1" smtClean="0">
                          <a:solidFill>
                            <a:schemeClr val="tx1"/>
                          </a:solidFill>
                          <a:latin typeface="Cambria Math" panose="02040503050406030204" pitchFamily="18" charset="0"/>
                          <a:ea typeface="Cambria Math" panose="02040503050406030204" pitchFamily="18" charset="0"/>
                        </a:rPr>
                        <m:t>ℏ/</m:t>
                      </m:r>
                      <m:r>
                        <a:rPr kumimoji="1" lang="en-US" altLang="zh-CN" sz="2000" b="1" i="1" smtClean="0">
                          <a:solidFill>
                            <a:schemeClr val="tx1"/>
                          </a:solidFill>
                          <a:latin typeface="Cambria Math" panose="02040503050406030204" pitchFamily="18" charset="0"/>
                          <a:ea typeface="Cambria Math" panose="02040503050406030204" pitchFamily="18" charset="0"/>
                        </a:rPr>
                        <m:t>𝜶</m:t>
                      </m:r>
                      <m:sSub>
                        <m:sSubPr>
                          <m:ctrlPr>
                            <a:rPr kumimoji="1" lang="en-US" altLang="zh-CN" sz="2000" b="1" i="1" smtClean="0">
                              <a:solidFill>
                                <a:schemeClr val="tx1"/>
                              </a:solidFill>
                              <a:latin typeface="Cambria Math" panose="02040503050406030204" pitchFamily="18" charset="0"/>
                              <a:ea typeface="Cambria Math" panose="02040503050406030204" pitchFamily="18" charset="0"/>
                            </a:rPr>
                          </m:ctrlPr>
                        </m:sSubPr>
                        <m:e>
                          <m:r>
                            <a:rPr kumimoji="1" lang="en-US" altLang="zh-CN" sz="2000" b="1" i="1" smtClean="0">
                              <a:solidFill>
                                <a:schemeClr val="tx1"/>
                              </a:solidFill>
                              <a:latin typeface="Cambria Math" panose="02040503050406030204" pitchFamily="18" charset="0"/>
                              <a:ea typeface="Cambria Math" panose="02040503050406030204" pitchFamily="18" charset="0"/>
                            </a:rPr>
                            <m:t>𝒎</m:t>
                          </m:r>
                        </m:e>
                        <m:sub>
                          <m:r>
                            <a:rPr kumimoji="1" lang="en-US" altLang="zh-CN" sz="2000" b="1" i="1" smtClean="0">
                              <a:solidFill>
                                <a:schemeClr val="tx1"/>
                              </a:solidFill>
                              <a:latin typeface="Cambria Math" panose="02040503050406030204" pitchFamily="18" charset="0"/>
                              <a:ea typeface="Cambria Math" panose="02040503050406030204" pitchFamily="18" charset="0"/>
                            </a:rPr>
                            <m:t>𝒆</m:t>
                          </m:r>
                        </m:sub>
                      </m:sSub>
                      <m:r>
                        <a:rPr kumimoji="1" lang="en-US" altLang="zh-CN" sz="2000" b="1" i="1" smtClean="0">
                          <a:solidFill>
                            <a:schemeClr val="tx1"/>
                          </a:solidFill>
                          <a:latin typeface="Cambria Math" panose="02040503050406030204" pitchFamily="18" charset="0"/>
                          <a:ea typeface="Cambria Math" panose="02040503050406030204" pitchFamily="18" charset="0"/>
                        </a:rPr>
                        <m:t>𝒄</m:t>
                      </m:r>
                    </m:oMath>
                  </m:oMathPara>
                </a14:m>
                <a:endParaRPr kumimoji="1" lang="zh-CN" altLang="en-US" sz="2000" dirty="0">
                  <a:solidFill>
                    <a:schemeClr val="tx1"/>
                  </a:solidFill>
                  <a:latin typeface="+mn-ea"/>
                  <a:ea typeface="+mn-ea"/>
                </a:endParaRPr>
              </a:p>
            </p:txBody>
          </p:sp>
        </mc:Choice>
        <mc:Fallback xmlns="">
          <p:sp>
            <p:nvSpPr>
              <p:cNvPr id="7" name="文本框 6">
                <a:extLst>
                  <a:ext uri="{FF2B5EF4-FFF2-40B4-BE49-F238E27FC236}">
                    <a16:creationId xmlns:a16="http://schemas.microsoft.com/office/drawing/2014/main" id="{89646841-07A8-6236-F0F4-82BF8CE9C493}"/>
                  </a:ext>
                </a:extLst>
              </p:cNvPr>
              <p:cNvSpPr txBox="1">
                <a:spLocks noRot="1" noChangeAspect="1" noMove="1" noResize="1" noEditPoints="1" noAdjustHandles="1" noChangeArrowheads="1" noChangeShapeType="1" noTextEdit="1"/>
              </p:cNvSpPr>
              <p:nvPr/>
            </p:nvSpPr>
            <p:spPr>
              <a:xfrm>
                <a:off x="7239000" y="3820591"/>
                <a:ext cx="1651349" cy="307777"/>
              </a:xfrm>
              <a:prstGeom prst="rect">
                <a:avLst/>
              </a:prstGeom>
              <a:blipFill>
                <a:blip r:embed="rId6"/>
                <a:stretch>
                  <a:fillRect b="-40000"/>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8725121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氢原子能级</a:t>
            </a:r>
          </a:p>
        </p:txBody>
      </p:sp>
      <p:sp>
        <p:nvSpPr>
          <p:cNvPr id="19" name="Footer Placeholder 18"/>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pPr>
                <a:defRPr/>
              </a:pPr>
              <a:t>52</a:t>
            </a:fld>
            <a:endParaRPr lang="en-US" altLang="zh-CN" dirty="0"/>
          </a:p>
        </p:txBody>
      </p:sp>
      <p:graphicFrame>
        <p:nvGraphicFramePr>
          <p:cNvPr id="6" name="Object 1"/>
          <p:cNvGraphicFramePr>
            <a:graphicFrameLocks noChangeAspect="1"/>
          </p:cNvGraphicFramePr>
          <p:nvPr>
            <p:extLst>
              <p:ext uri="{D42A27DB-BD31-4B8C-83A1-F6EECF244321}">
                <p14:modId xmlns:p14="http://schemas.microsoft.com/office/powerpoint/2010/main" val="379875506"/>
              </p:ext>
            </p:extLst>
          </p:nvPr>
        </p:nvGraphicFramePr>
        <p:xfrm>
          <a:off x="525425" y="1125033"/>
          <a:ext cx="3214687" cy="899535"/>
        </p:xfrm>
        <a:graphic>
          <a:graphicData uri="http://schemas.openxmlformats.org/presentationml/2006/ole">
            <mc:AlternateContent xmlns:mc="http://schemas.openxmlformats.org/markup-compatibility/2006">
              <mc:Choice xmlns:v="urn:schemas-microsoft-com:vml" Requires="v">
                <p:oleObj name="Equation" r:id="rId2" imgW="1409700" imgH="457200" progId="Equation.3">
                  <p:embed/>
                </p:oleObj>
              </mc:Choice>
              <mc:Fallback>
                <p:oleObj name="Equation" r:id="rId2" imgW="1409700" imgH="457200" progId="Equation.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425" y="1125033"/>
                        <a:ext cx="3214687" cy="899535"/>
                      </a:xfrm>
                      <a:prstGeom prst="rect">
                        <a:avLst/>
                      </a:prstGeom>
                      <a:noFill/>
                      <a:ln w="12700">
                        <a:noFill/>
                        <a:miter lim="800000"/>
                        <a:headEnd/>
                        <a:tailEnd/>
                      </a:ln>
                    </p:spPr>
                  </p:pic>
                </p:oleObj>
              </mc:Fallback>
            </mc:AlternateContent>
          </a:graphicData>
        </a:graphic>
      </p:graphicFrame>
      <p:grpSp>
        <p:nvGrpSpPr>
          <p:cNvPr id="7" name="Group 69"/>
          <p:cNvGrpSpPr>
            <a:grpSpLocks/>
          </p:cNvGrpSpPr>
          <p:nvPr/>
        </p:nvGrpSpPr>
        <p:grpSpPr bwMode="auto">
          <a:xfrm>
            <a:off x="301743" y="1828800"/>
            <a:ext cx="3978275" cy="2057400"/>
            <a:chOff x="192" y="1872"/>
            <a:chExt cx="2506" cy="1296"/>
          </a:xfrm>
        </p:grpSpPr>
        <p:sp>
          <p:nvSpPr>
            <p:cNvPr id="8" name="Rectangle 64"/>
            <p:cNvSpPr>
              <a:spLocks noChangeArrowheads="1"/>
            </p:cNvSpPr>
            <p:nvPr/>
          </p:nvSpPr>
          <p:spPr bwMode="auto">
            <a:xfrm>
              <a:off x="192" y="1872"/>
              <a:ext cx="2448" cy="1296"/>
            </a:xfrm>
            <a:prstGeom prst="rect">
              <a:avLst/>
            </a:prstGeom>
            <a:noFill/>
            <a:ln w="12700">
              <a:noFill/>
              <a:miter lim="800000"/>
              <a:headEnd/>
              <a:tailEnd type="none" w="sm" len="lg"/>
            </a:ln>
            <a:effectLst/>
          </p:spPr>
          <p:txBody>
            <a:bodyPr wrap="none" anchor="ctr"/>
            <a:lstStyle/>
            <a:p>
              <a:pPr>
                <a:defRPr/>
              </a:pPr>
              <a:endParaRPr lang="en-US" altLang="zh-CN" sz="2800">
                <a:latin typeface="华文楷体" panose="02010600040101010101" pitchFamily="2" charset="-122"/>
                <a:ea typeface="华文楷体" panose="02010600040101010101" pitchFamily="2" charset="-122"/>
              </a:endParaRPr>
            </a:p>
          </p:txBody>
        </p:sp>
        <p:sp>
          <p:nvSpPr>
            <p:cNvPr id="9" name="Text Box 9"/>
            <p:cNvSpPr txBox="1">
              <a:spLocks noChangeArrowheads="1"/>
            </p:cNvSpPr>
            <p:nvPr/>
          </p:nvSpPr>
          <p:spPr bwMode="auto">
            <a:xfrm>
              <a:off x="1520" y="2527"/>
              <a:ext cx="1178"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anose="020B0604020202020204" pitchFamily="34" charset="0"/>
                  <a:cs typeface="Arial" panose="020B0604020202020204" pitchFamily="34" charset="0"/>
                </a:defRPr>
              </a:lvl1pPr>
              <a:lvl2pPr marL="742950" indent="-285750">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r>
                <a:rPr kumimoji="0" lang="zh-CN" altLang="en-US" dirty="0">
                  <a:solidFill>
                    <a:srgbClr val="CC0000"/>
                  </a:solidFill>
                  <a:latin typeface="华文楷体" panose="02010600040101010101" pitchFamily="2" charset="-122"/>
                  <a:ea typeface="华文楷体" panose="02010600040101010101" pitchFamily="2" charset="-122"/>
                </a:rPr>
                <a:t>（电离能）</a:t>
              </a:r>
            </a:p>
          </p:txBody>
        </p:sp>
        <p:sp>
          <p:nvSpPr>
            <p:cNvPr id="10" name="Text Box 48"/>
            <p:cNvSpPr txBox="1">
              <a:spLocks noChangeArrowheads="1"/>
            </p:cNvSpPr>
            <p:nvPr/>
          </p:nvSpPr>
          <p:spPr bwMode="auto">
            <a:xfrm>
              <a:off x="242" y="1974"/>
              <a:ext cx="1632"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cs typeface="Arial" panose="020B0604020202020204" pitchFamily="34" charset="0"/>
                </a:defRPr>
              </a:lvl1pPr>
              <a:lvl2pPr marL="742950" indent="-285750">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r>
                <a:rPr kumimoji="0" lang="zh-CN" altLang="en-US" dirty="0">
                  <a:solidFill>
                    <a:srgbClr val="CC0000"/>
                  </a:solidFill>
                  <a:latin typeface="华文楷体" panose="02010600040101010101" pitchFamily="2" charset="-122"/>
                  <a:ea typeface="华文楷体" panose="02010600040101010101" pitchFamily="2" charset="-122"/>
                </a:rPr>
                <a:t>基态</a:t>
              </a:r>
              <a:r>
                <a:rPr kumimoji="0" lang="zh-CN" altLang="en-US" dirty="0">
                  <a:latin typeface="华文楷体" panose="02010600040101010101" pitchFamily="2" charset="-122"/>
                  <a:ea typeface="华文楷体" panose="02010600040101010101" pitchFamily="2" charset="-122"/>
                </a:rPr>
                <a:t>能量</a:t>
              </a:r>
              <a:endParaRPr kumimoji="0" lang="en-US" altLang="zh-CN" dirty="0">
                <a:latin typeface="华文楷体" panose="02010600040101010101" pitchFamily="2" charset="-122"/>
                <a:ea typeface="华文楷体" panose="02010600040101010101" pitchFamily="2" charset="-122"/>
              </a:endParaRPr>
            </a:p>
          </p:txBody>
        </p:sp>
        <p:graphicFrame>
          <p:nvGraphicFramePr>
            <p:cNvPr id="11" name="Object 2"/>
            <p:cNvGraphicFramePr>
              <a:graphicFrameLocks noChangeAspect="1"/>
            </p:cNvGraphicFramePr>
            <p:nvPr>
              <p:extLst>
                <p:ext uri="{D42A27DB-BD31-4B8C-83A1-F6EECF244321}">
                  <p14:modId xmlns:p14="http://schemas.microsoft.com/office/powerpoint/2010/main" val="22494411"/>
                </p:ext>
              </p:extLst>
            </p:nvPr>
          </p:nvGraphicFramePr>
          <p:xfrm>
            <a:off x="264" y="2210"/>
            <a:ext cx="1032" cy="423"/>
          </p:xfrm>
          <a:graphic>
            <a:graphicData uri="http://schemas.openxmlformats.org/presentationml/2006/ole">
              <mc:AlternateContent xmlns:mc="http://schemas.openxmlformats.org/markup-compatibility/2006">
                <mc:Choice xmlns:v="urn:schemas-microsoft-com:vml" Requires="v">
                  <p:oleObj name="Equation" r:id="rId4" imgW="1320227" imgH="710891" progId="Equation.3">
                    <p:embed/>
                  </p:oleObj>
                </mc:Choice>
                <mc:Fallback>
                  <p:oleObj name="Equation" r:id="rId4" imgW="1320227" imgH="710891"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4" y="2210"/>
                          <a:ext cx="1032" cy="423"/>
                        </a:xfrm>
                        <a:prstGeom prst="rect">
                          <a:avLst/>
                        </a:prstGeom>
                        <a:noFill/>
                        <a:ln>
                          <a:noFill/>
                        </a:ln>
                      </p:spPr>
                    </p:pic>
                  </p:oleObj>
                </mc:Fallback>
              </mc:AlternateContent>
            </a:graphicData>
          </a:graphic>
        </p:graphicFrame>
        <p:graphicFrame>
          <p:nvGraphicFramePr>
            <p:cNvPr id="12" name="Object 3"/>
            <p:cNvGraphicFramePr>
              <a:graphicFrameLocks noChangeAspect="1"/>
            </p:cNvGraphicFramePr>
            <p:nvPr>
              <p:extLst>
                <p:ext uri="{D42A27DB-BD31-4B8C-83A1-F6EECF244321}">
                  <p14:modId xmlns:p14="http://schemas.microsoft.com/office/powerpoint/2010/main" val="147152684"/>
                </p:ext>
              </p:extLst>
            </p:nvPr>
          </p:nvGraphicFramePr>
          <p:xfrm>
            <a:off x="1339" y="2285"/>
            <a:ext cx="999" cy="238"/>
          </p:xfrm>
          <a:graphic>
            <a:graphicData uri="http://schemas.openxmlformats.org/presentationml/2006/ole">
              <mc:AlternateContent xmlns:mc="http://schemas.openxmlformats.org/markup-compatibility/2006">
                <mc:Choice xmlns:v="urn:schemas-microsoft-com:vml" Requires="v">
                  <p:oleObj name="Equation" r:id="rId6" imgW="698197" imgH="177723" progId="Equation.3">
                    <p:embed/>
                  </p:oleObj>
                </mc:Choice>
                <mc:Fallback>
                  <p:oleObj name="Equation" r:id="rId6" imgW="698197" imgH="177723"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39" y="2285"/>
                          <a:ext cx="999" cy="238"/>
                        </a:xfrm>
                        <a:prstGeom prst="rect">
                          <a:avLst/>
                        </a:prstGeom>
                        <a:noFill/>
                        <a:ln>
                          <a:noFill/>
                        </a:ln>
                      </p:spPr>
                    </p:pic>
                  </p:oleObj>
                </mc:Fallback>
              </mc:AlternateContent>
            </a:graphicData>
          </a:graphic>
        </p:graphicFrame>
        <p:graphicFrame>
          <p:nvGraphicFramePr>
            <p:cNvPr id="13" name="Object 4"/>
            <p:cNvGraphicFramePr>
              <a:graphicFrameLocks noChangeAspect="1"/>
            </p:cNvGraphicFramePr>
            <p:nvPr>
              <p:extLst>
                <p:ext uri="{D42A27DB-BD31-4B8C-83A1-F6EECF244321}">
                  <p14:modId xmlns:p14="http://schemas.microsoft.com/office/powerpoint/2010/main" val="1722383653"/>
                </p:ext>
              </p:extLst>
            </p:nvPr>
          </p:nvGraphicFramePr>
          <p:xfrm>
            <a:off x="1106" y="2008"/>
            <a:ext cx="539" cy="254"/>
          </p:xfrm>
          <a:graphic>
            <a:graphicData uri="http://schemas.openxmlformats.org/presentationml/2006/ole">
              <mc:AlternateContent xmlns:mc="http://schemas.openxmlformats.org/markup-compatibility/2006">
                <mc:Choice xmlns:v="urn:schemas-microsoft-com:vml" Requires="v">
                  <p:oleObj name="Equation" r:id="rId8" imgW="431613" imgH="203112" progId="Equation.3">
                    <p:embed/>
                  </p:oleObj>
                </mc:Choice>
                <mc:Fallback>
                  <p:oleObj name="Equation" r:id="rId8" imgW="431613" imgH="203112"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06" y="2008"/>
                          <a:ext cx="539" cy="254"/>
                        </a:xfrm>
                        <a:prstGeom prst="rect">
                          <a:avLst/>
                        </a:prstGeom>
                        <a:noFill/>
                        <a:ln>
                          <a:noFill/>
                        </a:ln>
                      </p:spPr>
                    </p:pic>
                  </p:oleObj>
                </mc:Fallback>
              </mc:AlternateContent>
            </a:graphicData>
          </a:graphic>
        </p:graphicFrame>
      </p:grpSp>
      <p:grpSp>
        <p:nvGrpSpPr>
          <p:cNvPr id="14" name="Group 68"/>
          <p:cNvGrpSpPr>
            <a:grpSpLocks/>
          </p:cNvGrpSpPr>
          <p:nvPr/>
        </p:nvGrpSpPr>
        <p:grpSpPr bwMode="auto">
          <a:xfrm>
            <a:off x="269916" y="3375752"/>
            <a:ext cx="3886200" cy="1260475"/>
            <a:chOff x="192" y="3238"/>
            <a:chExt cx="2448" cy="794"/>
          </a:xfrm>
        </p:grpSpPr>
        <p:sp>
          <p:nvSpPr>
            <p:cNvPr id="15" name="Rectangle 65"/>
            <p:cNvSpPr>
              <a:spLocks noChangeArrowheads="1"/>
            </p:cNvSpPr>
            <p:nvPr/>
          </p:nvSpPr>
          <p:spPr bwMode="auto">
            <a:xfrm>
              <a:off x="192" y="3264"/>
              <a:ext cx="2448" cy="768"/>
            </a:xfrm>
            <a:prstGeom prst="rect">
              <a:avLst/>
            </a:prstGeom>
            <a:noFill/>
            <a:ln w="12700">
              <a:noFill/>
              <a:miter lim="800000"/>
              <a:headEnd/>
              <a:tailEnd type="none" w="sm" len="lg"/>
            </a:ln>
            <a:effectLst/>
          </p:spPr>
          <p:txBody>
            <a:bodyPr wrap="none" anchor="ctr"/>
            <a:lstStyle/>
            <a:p>
              <a:pPr>
                <a:defRPr/>
              </a:pPr>
              <a:endParaRPr lang="en-US" altLang="zh-CN" sz="2800">
                <a:latin typeface="华文楷体" panose="02010600040101010101" pitchFamily="2" charset="-122"/>
                <a:ea typeface="华文楷体" panose="02010600040101010101" pitchFamily="2" charset="-122"/>
              </a:endParaRPr>
            </a:p>
          </p:txBody>
        </p:sp>
        <p:graphicFrame>
          <p:nvGraphicFramePr>
            <p:cNvPr id="16" name="Object 5"/>
            <p:cNvGraphicFramePr>
              <a:graphicFrameLocks noChangeAspect="1"/>
            </p:cNvGraphicFramePr>
            <p:nvPr>
              <p:extLst>
                <p:ext uri="{D42A27DB-BD31-4B8C-83A1-F6EECF244321}">
                  <p14:modId xmlns:p14="http://schemas.microsoft.com/office/powerpoint/2010/main" val="441702835"/>
                </p:ext>
              </p:extLst>
            </p:nvPr>
          </p:nvGraphicFramePr>
          <p:xfrm>
            <a:off x="576" y="3600"/>
            <a:ext cx="1341" cy="318"/>
          </p:xfrm>
          <a:graphic>
            <a:graphicData uri="http://schemas.openxmlformats.org/presentationml/2006/ole">
              <mc:AlternateContent xmlns:mc="http://schemas.openxmlformats.org/markup-compatibility/2006">
                <mc:Choice xmlns:v="urn:schemas-microsoft-com:vml" Requires="v">
                  <p:oleObj name="Equation" r:id="rId10" imgW="736600" imgH="241300" progId="Equation.3">
                    <p:embed/>
                  </p:oleObj>
                </mc:Choice>
                <mc:Fallback>
                  <p:oleObj name="Equation" r:id="rId10" imgW="736600" imgH="2413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6" y="3600"/>
                          <a:ext cx="1341" cy="318"/>
                        </a:xfrm>
                        <a:prstGeom prst="rect">
                          <a:avLst/>
                        </a:prstGeom>
                        <a:noFill/>
                        <a:ln>
                          <a:noFill/>
                        </a:ln>
                      </p:spPr>
                    </p:pic>
                  </p:oleObj>
                </mc:Fallback>
              </mc:AlternateContent>
            </a:graphicData>
          </a:graphic>
        </p:graphicFrame>
        <p:sp>
          <p:nvSpPr>
            <p:cNvPr id="17" name="Rectangle 54"/>
            <p:cNvSpPr>
              <a:spLocks noChangeArrowheads="1"/>
            </p:cNvSpPr>
            <p:nvPr/>
          </p:nvSpPr>
          <p:spPr bwMode="auto">
            <a:xfrm>
              <a:off x="243" y="3238"/>
              <a:ext cx="1920"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cs typeface="Arial" panose="020B0604020202020204" pitchFamily="34" charset="0"/>
                </a:defRPr>
              </a:lvl1pPr>
              <a:lvl2pPr marL="742950" indent="-285750">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r>
                <a:rPr kumimoji="0" lang="zh-CN" altLang="en-US" dirty="0">
                  <a:solidFill>
                    <a:srgbClr val="CC0000"/>
                  </a:solidFill>
                  <a:latin typeface="华文楷体" panose="02010600040101010101" pitchFamily="2" charset="-122"/>
                  <a:ea typeface="华文楷体" panose="02010600040101010101" pitchFamily="2" charset="-122"/>
                </a:rPr>
                <a:t>激发态</a:t>
              </a:r>
              <a:r>
                <a:rPr kumimoji="0" lang="zh-CN" altLang="en-US" dirty="0">
                  <a:latin typeface="华文楷体" panose="02010600040101010101" pitchFamily="2" charset="-122"/>
                  <a:ea typeface="华文楷体" panose="02010600040101010101" pitchFamily="2" charset="-122"/>
                </a:rPr>
                <a:t>能量</a:t>
              </a:r>
            </a:p>
          </p:txBody>
        </p:sp>
        <p:graphicFrame>
          <p:nvGraphicFramePr>
            <p:cNvPr id="18" name="Object 6"/>
            <p:cNvGraphicFramePr>
              <a:graphicFrameLocks noChangeAspect="1"/>
            </p:cNvGraphicFramePr>
            <p:nvPr>
              <p:extLst>
                <p:ext uri="{D42A27DB-BD31-4B8C-83A1-F6EECF244321}">
                  <p14:modId xmlns:p14="http://schemas.microsoft.com/office/powerpoint/2010/main" val="1229843030"/>
                </p:ext>
              </p:extLst>
            </p:nvPr>
          </p:nvGraphicFramePr>
          <p:xfrm>
            <a:off x="1363" y="3262"/>
            <a:ext cx="554" cy="246"/>
          </p:xfrm>
          <a:graphic>
            <a:graphicData uri="http://schemas.openxmlformats.org/presentationml/2006/ole">
              <mc:AlternateContent xmlns:mc="http://schemas.openxmlformats.org/markup-compatibility/2006">
                <mc:Choice xmlns:v="urn:schemas-microsoft-com:vml" Requires="v">
                  <p:oleObj name="公式" r:id="rId12" imgW="685502" imgH="304668" progId="Equation.3">
                    <p:embed/>
                  </p:oleObj>
                </mc:Choice>
                <mc:Fallback>
                  <p:oleObj name="公式" r:id="rId12" imgW="685502" imgH="304668"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363" y="3262"/>
                          <a:ext cx="554" cy="246"/>
                        </a:xfrm>
                        <a:prstGeom prst="rect">
                          <a:avLst/>
                        </a:prstGeom>
                        <a:noFill/>
                        <a:ln>
                          <a:noFill/>
                        </a:ln>
                      </p:spPr>
                    </p:pic>
                  </p:oleObj>
                </mc:Fallback>
              </mc:AlternateContent>
            </a:graphicData>
          </a:graphic>
        </p:graphicFrame>
      </p:grpSp>
      <p:grpSp>
        <p:nvGrpSpPr>
          <p:cNvPr id="3" name="组合 2"/>
          <p:cNvGrpSpPr/>
          <p:nvPr/>
        </p:nvGrpSpPr>
        <p:grpSpPr>
          <a:xfrm>
            <a:off x="4416387" y="781358"/>
            <a:ext cx="4572000" cy="5638800"/>
            <a:chOff x="4416387" y="781358"/>
            <a:chExt cx="4572000" cy="5638800"/>
          </a:xfrm>
        </p:grpSpPr>
        <p:sp>
          <p:nvSpPr>
            <p:cNvPr id="20" name="Rectangle 63"/>
            <p:cNvSpPr>
              <a:spLocks noChangeArrowheads="1"/>
            </p:cNvSpPr>
            <p:nvPr/>
          </p:nvSpPr>
          <p:spPr bwMode="auto">
            <a:xfrm>
              <a:off x="4416387" y="781358"/>
              <a:ext cx="4572000" cy="5638800"/>
            </a:xfrm>
            <a:prstGeom prst="rect">
              <a:avLst/>
            </a:prstGeom>
            <a:solidFill>
              <a:schemeClr val="bg1"/>
            </a:solidFill>
            <a:ln w="9525">
              <a:solidFill>
                <a:schemeClr val="tx2"/>
              </a:solidFill>
              <a:miter lim="800000"/>
              <a:headEnd/>
              <a:tailEnd type="none" w="sm" len="lg"/>
            </a:ln>
          </p:spPr>
          <p:txBody>
            <a:bodyPr wrap="none" anchor="ctr"/>
            <a:lstStyle>
              <a:lvl1pPr>
                <a:defRPr kumimoji="1" sz="2400">
                  <a:solidFill>
                    <a:schemeClr val="tx1"/>
                  </a:solidFill>
                  <a:latin typeface="Arial" panose="020B0604020202020204" pitchFamily="34" charset="0"/>
                  <a:cs typeface="Arial" panose="020B0604020202020204" pitchFamily="34" charset="0"/>
                </a:defRPr>
              </a:lvl1pPr>
              <a:lvl2pPr marL="742950" indent="-285750">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endParaRPr kumimoji="0" lang="zh-CN" altLang="en-US">
                <a:latin typeface="华文楷体" panose="02010600040101010101" pitchFamily="2" charset="-122"/>
                <a:ea typeface="华文楷体" panose="02010600040101010101" pitchFamily="2" charset="-122"/>
              </a:endParaRPr>
            </a:p>
          </p:txBody>
        </p:sp>
        <p:grpSp>
          <p:nvGrpSpPr>
            <p:cNvPr id="21" name="Group 73"/>
            <p:cNvGrpSpPr>
              <a:grpSpLocks/>
            </p:cNvGrpSpPr>
            <p:nvPr/>
          </p:nvGrpSpPr>
          <p:grpSpPr bwMode="auto">
            <a:xfrm>
              <a:off x="6245187" y="2000558"/>
              <a:ext cx="914400" cy="4191000"/>
              <a:chOff x="3936" y="1248"/>
              <a:chExt cx="576" cy="2640"/>
            </a:xfrm>
          </p:grpSpPr>
          <p:sp>
            <p:nvSpPr>
              <p:cNvPr id="24" name="Line 16"/>
              <p:cNvSpPr>
                <a:spLocks noChangeShapeType="1"/>
              </p:cNvSpPr>
              <p:nvPr/>
            </p:nvSpPr>
            <p:spPr bwMode="auto">
              <a:xfrm>
                <a:off x="3936" y="1248"/>
                <a:ext cx="576" cy="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zh-CN" altLang="en-US" sz="2800">
                  <a:latin typeface="华文楷体" panose="02010600040101010101" pitchFamily="2" charset="-122"/>
                  <a:ea typeface="华文楷体" panose="02010600040101010101" pitchFamily="2" charset="-122"/>
                </a:endParaRPr>
              </a:p>
            </p:txBody>
          </p:sp>
          <p:sp>
            <p:nvSpPr>
              <p:cNvPr id="25" name="Line 18"/>
              <p:cNvSpPr>
                <a:spLocks noChangeShapeType="1"/>
              </p:cNvSpPr>
              <p:nvPr/>
            </p:nvSpPr>
            <p:spPr bwMode="auto">
              <a:xfrm>
                <a:off x="3936" y="1440"/>
                <a:ext cx="576"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zh-CN" altLang="en-US" sz="2800">
                  <a:latin typeface="华文楷体" panose="02010600040101010101" pitchFamily="2" charset="-122"/>
                  <a:ea typeface="华文楷体" panose="02010600040101010101" pitchFamily="2" charset="-122"/>
                </a:endParaRPr>
              </a:p>
            </p:txBody>
          </p:sp>
          <p:sp>
            <p:nvSpPr>
              <p:cNvPr id="26" name="Line 19"/>
              <p:cNvSpPr>
                <a:spLocks noChangeShapeType="1"/>
              </p:cNvSpPr>
              <p:nvPr/>
            </p:nvSpPr>
            <p:spPr bwMode="auto">
              <a:xfrm>
                <a:off x="3936" y="1392"/>
                <a:ext cx="576"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zh-CN" altLang="en-US" sz="2800">
                  <a:latin typeface="华文楷体" panose="02010600040101010101" pitchFamily="2" charset="-122"/>
                  <a:ea typeface="华文楷体" panose="02010600040101010101" pitchFamily="2" charset="-122"/>
                </a:endParaRPr>
              </a:p>
            </p:txBody>
          </p:sp>
          <p:sp>
            <p:nvSpPr>
              <p:cNvPr id="27" name="Line 20"/>
              <p:cNvSpPr>
                <a:spLocks noChangeShapeType="1"/>
              </p:cNvSpPr>
              <p:nvPr/>
            </p:nvSpPr>
            <p:spPr bwMode="auto">
              <a:xfrm>
                <a:off x="3936" y="1536"/>
                <a:ext cx="576"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zh-CN" altLang="en-US" sz="2800">
                  <a:latin typeface="华文楷体" panose="02010600040101010101" pitchFamily="2" charset="-122"/>
                  <a:ea typeface="华文楷体" panose="02010600040101010101" pitchFamily="2" charset="-122"/>
                </a:endParaRPr>
              </a:p>
            </p:txBody>
          </p:sp>
          <p:sp>
            <p:nvSpPr>
              <p:cNvPr id="28" name="Line 21"/>
              <p:cNvSpPr>
                <a:spLocks noChangeShapeType="1"/>
              </p:cNvSpPr>
              <p:nvPr/>
            </p:nvSpPr>
            <p:spPr bwMode="auto">
              <a:xfrm>
                <a:off x="3936" y="1728"/>
                <a:ext cx="576"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zh-CN" altLang="en-US" sz="2800">
                  <a:latin typeface="华文楷体" panose="02010600040101010101" pitchFamily="2" charset="-122"/>
                  <a:ea typeface="华文楷体" panose="02010600040101010101" pitchFamily="2" charset="-122"/>
                </a:endParaRPr>
              </a:p>
            </p:txBody>
          </p:sp>
          <p:sp>
            <p:nvSpPr>
              <p:cNvPr id="29" name="Line 22"/>
              <p:cNvSpPr>
                <a:spLocks noChangeShapeType="1"/>
              </p:cNvSpPr>
              <p:nvPr/>
            </p:nvSpPr>
            <p:spPr bwMode="auto">
              <a:xfrm>
                <a:off x="3936" y="2112"/>
                <a:ext cx="576"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zh-CN" altLang="en-US" sz="2800">
                  <a:latin typeface="华文楷体" panose="02010600040101010101" pitchFamily="2" charset="-122"/>
                  <a:ea typeface="华文楷体" panose="02010600040101010101" pitchFamily="2" charset="-122"/>
                </a:endParaRPr>
              </a:p>
            </p:txBody>
          </p:sp>
          <p:sp>
            <p:nvSpPr>
              <p:cNvPr id="30" name="Line 24"/>
              <p:cNvSpPr>
                <a:spLocks noChangeShapeType="1"/>
              </p:cNvSpPr>
              <p:nvPr/>
            </p:nvSpPr>
            <p:spPr bwMode="auto">
              <a:xfrm>
                <a:off x="3936" y="3888"/>
                <a:ext cx="576"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zh-CN" altLang="en-US" sz="2800">
                  <a:latin typeface="华文楷体" panose="02010600040101010101" pitchFamily="2" charset="-122"/>
                  <a:ea typeface="华文楷体" panose="02010600040101010101" pitchFamily="2" charset="-122"/>
                </a:endParaRPr>
              </a:p>
            </p:txBody>
          </p:sp>
          <p:sp>
            <p:nvSpPr>
              <p:cNvPr id="31" name="Rectangle 29" descr="窄横线"/>
              <p:cNvSpPr>
                <a:spLocks noChangeArrowheads="1"/>
              </p:cNvSpPr>
              <p:nvPr/>
            </p:nvSpPr>
            <p:spPr bwMode="auto">
              <a:xfrm>
                <a:off x="3936" y="1248"/>
                <a:ext cx="576" cy="144"/>
              </a:xfrm>
              <a:prstGeom prst="rect">
                <a:avLst/>
              </a:prstGeom>
              <a:pattFill prst="narHorz">
                <a:fgClr>
                  <a:srgbClr val="0000FF"/>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sz="2400">
                    <a:solidFill>
                      <a:schemeClr val="tx1"/>
                    </a:solidFill>
                    <a:latin typeface="Arial" panose="020B0604020202020204" pitchFamily="34" charset="0"/>
                    <a:cs typeface="Arial" panose="020B0604020202020204" pitchFamily="34" charset="0"/>
                  </a:defRPr>
                </a:lvl1pPr>
                <a:lvl2pPr marL="742950" indent="-285750">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endParaRPr kumimoji="0" lang="zh-CN" altLang="en-US">
                  <a:latin typeface="华文楷体" panose="02010600040101010101" pitchFamily="2" charset="-122"/>
                  <a:ea typeface="华文楷体" panose="02010600040101010101" pitchFamily="2" charset="-122"/>
                </a:endParaRPr>
              </a:p>
            </p:txBody>
          </p:sp>
          <p:sp>
            <p:nvSpPr>
              <p:cNvPr id="32" name="Line 30"/>
              <p:cNvSpPr>
                <a:spLocks noChangeShapeType="1"/>
              </p:cNvSpPr>
              <p:nvPr/>
            </p:nvSpPr>
            <p:spPr bwMode="auto">
              <a:xfrm>
                <a:off x="4512" y="1248"/>
                <a:ext cx="0" cy="264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sz="2800">
                  <a:latin typeface="华文楷体" panose="02010600040101010101" pitchFamily="2" charset="-122"/>
                  <a:ea typeface="华文楷体" panose="02010600040101010101" pitchFamily="2" charset="-122"/>
                </a:endParaRPr>
              </a:p>
            </p:txBody>
          </p:sp>
        </p:grpSp>
        <p:graphicFrame>
          <p:nvGraphicFramePr>
            <p:cNvPr id="22" name="Object 7"/>
            <p:cNvGraphicFramePr>
              <a:graphicFrameLocks noChangeAspect="1"/>
            </p:cNvGraphicFramePr>
            <p:nvPr>
              <p:extLst>
                <p:ext uri="{D42A27DB-BD31-4B8C-83A1-F6EECF244321}">
                  <p14:modId xmlns:p14="http://schemas.microsoft.com/office/powerpoint/2010/main" val="1307994858"/>
                </p:ext>
              </p:extLst>
            </p:nvPr>
          </p:nvGraphicFramePr>
          <p:xfrm>
            <a:off x="6626187" y="1467158"/>
            <a:ext cx="1001831" cy="384035"/>
          </p:xfrm>
          <a:graphic>
            <a:graphicData uri="http://schemas.openxmlformats.org/presentationml/2006/ole">
              <mc:AlternateContent xmlns:mc="http://schemas.openxmlformats.org/markup-compatibility/2006">
                <mc:Choice xmlns:v="urn:schemas-microsoft-com:vml" Requires="v">
                  <p:oleObj name="Equation" r:id="rId14" imgW="660113" imgH="253890" progId="Equation.3">
                    <p:embed/>
                  </p:oleObj>
                </mc:Choice>
                <mc:Fallback>
                  <p:oleObj name="Equation" r:id="rId14" imgW="660113" imgH="253890"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626187" y="1467158"/>
                          <a:ext cx="1001831" cy="384035"/>
                        </a:xfrm>
                        <a:prstGeom prst="rect">
                          <a:avLst/>
                        </a:prstGeom>
                        <a:noFill/>
                        <a:ln>
                          <a:noFill/>
                        </a:ln>
                      </p:spPr>
                    </p:pic>
                  </p:oleObj>
                </mc:Fallback>
              </mc:AlternateContent>
            </a:graphicData>
          </a:graphic>
        </p:graphicFrame>
        <p:sp>
          <p:nvSpPr>
            <p:cNvPr id="23" name="Text Box 46"/>
            <p:cNvSpPr txBox="1">
              <a:spLocks noChangeArrowheads="1"/>
            </p:cNvSpPr>
            <p:nvPr/>
          </p:nvSpPr>
          <p:spPr bwMode="auto">
            <a:xfrm>
              <a:off x="5559387" y="795646"/>
              <a:ext cx="2819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cs typeface="Arial" panose="020B0604020202020204" pitchFamily="34" charset="0"/>
                </a:defRPr>
              </a:lvl1pPr>
              <a:lvl2pPr marL="742950" indent="-285750">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r>
                <a:rPr kumimoji="0" lang="zh-CN" altLang="en-US" dirty="0">
                  <a:solidFill>
                    <a:srgbClr val="CC0000"/>
                  </a:solidFill>
                  <a:latin typeface="华文楷体" panose="02010600040101010101" pitchFamily="2" charset="-122"/>
                  <a:ea typeface="华文楷体" panose="02010600040101010101" pitchFamily="2" charset="-122"/>
                </a:rPr>
                <a:t> </a:t>
              </a:r>
              <a:r>
                <a:rPr kumimoji="0" lang="zh-CN" altLang="en-US" dirty="0">
                  <a:latin typeface="华文楷体" panose="02010600040101010101" pitchFamily="2" charset="-122"/>
                  <a:ea typeface="华文楷体" panose="02010600040101010101" pitchFamily="2" charset="-122"/>
                </a:rPr>
                <a:t>氢原子能级图</a:t>
              </a:r>
            </a:p>
          </p:txBody>
        </p:sp>
        <p:grpSp>
          <p:nvGrpSpPr>
            <p:cNvPr id="33" name="Group 77"/>
            <p:cNvGrpSpPr>
              <a:grpSpLocks/>
            </p:cNvGrpSpPr>
            <p:nvPr/>
          </p:nvGrpSpPr>
          <p:grpSpPr bwMode="auto">
            <a:xfrm>
              <a:off x="4568943" y="5743995"/>
              <a:ext cx="4343400" cy="515938"/>
              <a:chOff x="2880" y="3609"/>
              <a:chExt cx="2736" cy="325"/>
            </a:xfrm>
          </p:grpSpPr>
          <p:sp>
            <p:nvSpPr>
              <p:cNvPr id="34" name="Line 25"/>
              <p:cNvSpPr>
                <a:spLocks noChangeShapeType="1"/>
              </p:cNvSpPr>
              <p:nvPr/>
            </p:nvSpPr>
            <p:spPr bwMode="auto">
              <a:xfrm>
                <a:off x="4512" y="3888"/>
                <a:ext cx="576" cy="0"/>
              </a:xfrm>
              <a:prstGeom prst="line">
                <a:avLst/>
              </a:prstGeom>
              <a:noFill/>
              <a:ln w="28575">
                <a:solidFill>
                  <a:srgbClr val="0000FF"/>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zh-CN" altLang="en-US" sz="2800">
                  <a:latin typeface="华文楷体" panose="02010600040101010101" pitchFamily="2" charset="-122"/>
                  <a:ea typeface="华文楷体" panose="02010600040101010101" pitchFamily="2" charset="-122"/>
                </a:endParaRPr>
              </a:p>
            </p:txBody>
          </p:sp>
          <p:graphicFrame>
            <p:nvGraphicFramePr>
              <p:cNvPr id="35" name="Object 8"/>
              <p:cNvGraphicFramePr>
                <a:graphicFrameLocks noChangeAspect="1"/>
              </p:cNvGraphicFramePr>
              <p:nvPr>
                <p:extLst>
                  <p:ext uri="{D42A27DB-BD31-4B8C-83A1-F6EECF244321}">
                    <p14:modId xmlns:p14="http://schemas.microsoft.com/office/powerpoint/2010/main" val="561889395"/>
                  </p:ext>
                </p:extLst>
              </p:nvPr>
            </p:nvGraphicFramePr>
            <p:xfrm>
              <a:off x="3400" y="3699"/>
              <a:ext cx="440" cy="235"/>
            </p:xfrm>
            <a:graphic>
              <a:graphicData uri="http://schemas.openxmlformats.org/presentationml/2006/ole">
                <mc:AlternateContent xmlns:mc="http://schemas.openxmlformats.org/markup-compatibility/2006">
                  <mc:Choice xmlns:v="urn:schemas-microsoft-com:vml" Requires="v">
                    <p:oleObj name="公式" r:id="rId16" imgW="329914" imgH="177646" progId="Equation.3">
                      <p:embed/>
                    </p:oleObj>
                  </mc:Choice>
                  <mc:Fallback>
                    <p:oleObj name="公式" r:id="rId16" imgW="329914" imgH="177646" progId="Equation.3">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400" y="3699"/>
                            <a:ext cx="440" cy="235"/>
                          </a:xfrm>
                          <a:prstGeom prst="rect">
                            <a:avLst/>
                          </a:prstGeom>
                          <a:noFill/>
                          <a:ln>
                            <a:noFill/>
                          </a:ln>
                        </p:spPr>
                      </p:pic>
                    </p:oleObj>
                  </mc:Fallback>
                </mc:AlternateContent>
              </a:graphicData>
            </a:graphic>
          </p:graphicFrame>
          <p:sp>
            <p:nvSpPr>
              <p:cNvPr id="36" name="Text Box 40"/>
              <p:cNvSpPr txBox="1">
                <a:spLocks noChangeArrowheads="1"/>
              </p:cNvSpPr>
              <p:nvPr/>
            </p:nvSpPr>
            <p:spPr bwMode="auto">
              <a:xfrm>
                <a:off x="2880" y="3609"/>
                <a:ext cx="864"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cs typeface="Arial" panose="020B0604020202020204" pitchFamily="34" charset="0"/>
                  </a:defRPr>
                </a:lvl1pPr>
                <a:lvl2pPr marL="742950" indent="-285750">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r>
                  <a:rPr kumimoji="0" lang="zh-CN" altLang="en-US" dirty="0">
                    <a:solidFill>
                      <a:srgbClr val="008000"/>
                    </a:solidFill>
                    <a:latin typeface="华文楷体" panose="02010600040101010101" pitchFamily="2" charset="-122"/>
                    <a:ea typeface="华文楷体" panose="02010600040101010101" pitchFamily="2" charset="-122"/>
                  </a:rPr>
                  <a:t>基态</a:t>
                </a:r>
              </a:p>
            </p:txBody>
          </p:sp>
          <p:graphicFrame>
            <p:nvGraphicFramePr>
              <p:cNvPr id="37" name="Object 9"/>
              <p:cNvGraphicFramePr>
                <a:graphicFrameLocks noChangeAspect="1"/>
              </p:cNvGraphicFramePr>
              <p:nvPr>
                <p:extLst>
                  <p:ext uri="{D42A27DB-BD31-4B8C-83A1-F6EECF244321}">
                    <p14:modId xmlns:p14="http://schemas.microsoft.com/office/powerpoint/2010/main" val="77737164"/>
                  </p:ext>
                </p:extLst>
              </p:nvPr>
            </p:nvGraphicFramePr>
            <p:xfrm>
              <a:off x="5079" y="3699"/>
              <a:ext cx="537" cy="235"/>
            </p:xfrm>
            <a:graphic>
              <a:graphicData uri="http://schemas.openxmlformats.org/presentationml/2006/ole">
                <mc:AlternateContent xmlns:mc="http://schemas.openxmlformats.org/markup-compatibility/2006">
                  <mc:Choice xmlns:v="urn:schemas-microsoft-com:vml" Requires="v">
                    <p:oleObj name="Equation" r:id="rId18" imgW="405872" imgH="177569" progId="Equation.3">
                      <p:embed/>
                    </p:oleObj>
                  </mc:Choice>
                  <mc:Fallback>
                    <p:oleObj name="Equation" r:id="rId18" imgW="405872" imgH="177569" progId="Equation.3">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079" y="3699"/>
                            <a:ext cx="537" cy="235"/>
                          </a:xfrm>
                          <a:prstGeom prst="rect">
                            <a:avLst/>
                          </a:prstGeom>
                          <a:noFill/>
                          <a:ln>
                            <a:noFill/>
                          </a:ln>
                        </p:spPr>
                      </p:pic>
                    </p:oleObj>
                  </mc:Fallback>
                </mc:AlternateContent>
              </a:graphicData>
            </a:graphic>
          </p:graphicFrame>
        </p:grpSp>
        <p:grpSp>
          <p:nvGrpSpPr>
            <p:cNvPr id="38" name="Group 74"/>
            <p:cNvGrpSpPr>
              <a:grpSpLocks/>
            </p:cNvGrpSpPr>
            <p:nvPr/>
          </p:nvGrpSpPr>
          <p:grpSpPr bwMode="auto">
            <a:xfrm>
              <a:off x="4630856" y="2075585"/>
              <a:ext cx="4249738" cy="1509713"/>
              <a:chOff x="2919" y="1296"/>
              <a:chExt cx="2677" cy="951"/>
            </a:xfrm>
          </p:grpSpPr>
          <p:sp>
            <p:nvSpPr>
              <p:cNvPr id="39" name="Line 23"/>
              <p:cNvSpPr>
                <a:spLocks noChangeShapeType="1"/>
              </p:cNvSpPr>
              <p:nvPr/>
            </p:nvSpPr>
            <p:spPr bwMode="auto">
              <a:xfrm>
                <a:off x="4512" y="2112"/>
                <a:ext cx="576" cy="0"/>
              </a:xfrm>
              <a:prstGeom prst="line">
                <a:avLst/>
              </a:prstGeom>
              <a:noFill/>
              <a:ln w="28575">
                <a:solidFill>
                  <a:srgbClr val="0000FF"/>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zh-CN" altLang="en-US" sz="2800">
                  <a:latin typeface="华文楷体" panose="02010600040101010101" pitchFamily="2" charset="-122"/>
                  <a:ea typeface="华文楷体" panose="02010600040101010101" pitchFamily="2" charset="-122"/>
                </a:endParaRPr>
              </a:p>
            </p:txBody>
          </p:sp>
          <p:sp>
            <p:nvSpPr>
              <p:cNvPr id="40" name="Line 26"/>
              <p:cNvSpPr>
                <a:spLocks noChangeShapeType="1"/>
              </p:cNvSpPr>
              <p:nvPr/>
            </p:nvSpPr>
            <p:spPr bwMode="auto">
              <a:xfrm>
                <a:off x="4512" y="1728"/>
                <a:ext cx="576" cy="0"/>
              </a:xfrm>
              <a:prstGeom prst="line">
                <a:avLst/>
              </a:prstGeom>
              <a:noFill/>
              <a:ln w="28575">
                <a:solidFill>
                  <a:srgbClr val="0000FF"/>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zh-CN" altLang="en-US" sz="2800">
                  <a:latin typeface="华文楷体" panose="02010600040101010101" pitchFamily="2" charset="-122"/>
                  <a:ea typeface="华文楷体" panose="02010600040101010101" pitchFamily="2" charset="-122"/>
                </a:endParaRPr>
              </a:p>
            </p:txBody>
          </p:sp>
          <p:sp>
            <p:nvSpPr>
              <p:cNvPr id="41" name="Line 27"/>
              <p:cNvSpPr>
                <a:spLocks noChangeShapeType="1"/>
              </p:cNvSpPr>
              <p:nvPr/>
            </p:nvSpPr>
            <p:spPr bwMode="auto">
              <a:xfrm>
                <a:off x="4512" y="1536"/>
                <a:ext cx="576" cy="0"/>
              </a:xfrm>
              <a:prstGeom prst="line">
                <a:avLst/>
              </a:prstGeom>
              <a:noFill/>
              <a:ln w="28575">
                <a:solidFill>
                  <a:srgbClr val="0000FF"/>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zh-CN" altLang="en-US" sz="2800">
                  <a:latin typeface="华文楷体" panose="02010600040101010101" pitchFamily="2" charset="-122"/>
                  <a:ea typeface="华文楷体" panose="02010600040101010101" pitchFamily="2" charset="-122"/>
                </a:endParaRPr>
              </a:p>
            </p:txBody>
          </p:sp>
          <p:sp>
            <p:nvSpPr>
              <p:cNvPr id="42" name="Line 28"/>
              <p:cNvSpPr>
                <a:spLocks noChangeShapeType="1"/>
              </p:cNvSpPr>
              <p:nvPr/>
            </p:nvSpPr>
            <p:spPr bwMode="auto">
              <a:xfrm>
                <a:off x="4512" y="1440"/>
                <a:ext cx="576" cy="0"/>
              </a:xfrm>
              <a:prstGeom prst="line">
                <a:avLst/>
              </a:prstGeom>
              <a:noFill/>
              <a:ln w="28575">
                <a:solidFill>
                  <a:srgbClr val="0000FF"/>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zh-CN" altLang="en-US" sz="2800">
                  <a:latin typeface="华文楷体" panose="02010600040101010101" pitchFamily="2" charset="-122"/>
                  <a:ea typeface="华文楷体" panose="02010600040101010101" pitchFamily="2" charset="-122"/>
                </a:endParaRPr>
              </a:p>
            </p:txBody>
          </p:sp>
          <p:graphicFrame>
            <p:nvGraphicFramePr>
              <p:cNvPr id="43" name="Object 10"/>
              <p:cNvGraphicFramePr>
                <a:graphicFrameLocks noChangeAspect="1"/>
              </p:cNvGraphicFramePr>
              <p:nvPr>
                <p:extLst>
                  <p:ext uri="{D42A27DB-BD31-4B8C-83A1-F6EECF244321}">
                    <p14:modId xmlns:p14="http://schemas.microsoft.com/office/powerpoint/2010/main" val="1189465906"/>
                  </p:ext>
                </p:extLst>
              </p:nvPr>
            </p:nvGraphicFramePr>
            <p:xfrm>
              <a:off x="3341" y="1968"/>
              <a:ext cx="547" cy="272"/>
            </p:xfrm>
            <a:graphic>
              <a:graphicData uri="http://schemas.openxmlformats.org/presentationml/2006/ole">
                <mc:AlternateContent xmlns:mc="http://schemas.openxmlformats.org/markup-compatibility/2006">
                  <mc:Choice xmlns:v="urn:schemas-microsoft-com:vml" Requires="v">
                    <p:oleObj name="公式" r:id="rId20" imgW="355138" imgH="177569" progId="Equation.3">
                      <p:embed/>
                    </p:oleObj>
                  </mc:Choice>
                  <mc:Fallback>
                    <p:oleObj name="公式" r:id="rId20" imgW="355138" imgH="177569" progId="Equation.3">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341" y="1968"/>
                            <a:ext cx="547" cy="272"/>
                          </a:xfrm>
                          <a:prstGeom prst="rect">
                            <a:avLst/>
                          </a:prstGeom>
                          <a:noFill/>
                          <a:ln>
                            <a:noFill/>
                          </a:ln>
                        </p:spPr>
                      </p:pic>
                    </p:oleObj>
                  </mc:Fallback>
                </mc:AlternateContent>
              </a:graphicData>
            </a:graphic>
          </p:graphicFrame>
          <p:graphicFrame>
            <p:nvGraphicFramePr>
              <p:cNvPr id="44" name="Object 11"/>
              <p:cNvGraphicFramePr>
                <a:graphicFrameLocks noChangeAspect="1"/>
              </p:cNvGraphicFramePr>
              <p:nvPr>
                <p:extLst>
                  <p:ext uri="{D42A27DB-BD31-4B8C-83A1-F6EECF244321}">
                    <p14:modId xmlns:p14="http://schemas.microsoft.com/office/powerpoint/2010/main" val="745063636"/>
                  </p:ext>
                </p:extLst>
              </p:nvPr>
            </p:nvGraphicFramePr>
            <p:xfrm>
              <a:off x="3360" y="1584"/>
              <a:ext cx="527" cy="272"/>
            </p:xfrm>
            <a:graphic>
              <a:graphicData uri="http://schemas.openxmlformats.org/presentationml/2006/ole">
                <mc:AlternateContent xmlns:mc="http://schemas.openxmlformats.org/markup-compatibility/2006">
                  <mc:Choice xmlns:v="urn:schemas-microsoft-com:vml" Requires="v">
                    <p:oleObj name="公式" r:id="rId22" imgW="342603" imgH="177646" progId="Equation.3">
                      <p:embed/>
                    </p:oleObj>
                  </mc:Choice>
                  <mc:Fallback>
                    <p:oleObj name="公式" r:id="rId22" imgW="342603" imgH="177646" progId="Equation.3">
                      <p:embed/>
                      <p:pic>
                        <p:nvPicPr>
                          <p:cNvPr id="0" name=""/>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360" y="1584"/>
                            <a:ext cx="527" cy="272"/>
                          </a:xfrm>
                          <a:prstGeom prst="rect">
                            <a:avLst/>
                          </a:prstGeom>
                          <a:noFill/>
                          <a:ln>
                            <a:noFill/>
                          </a:ln>
                        </p:spPr>
                      </p:pic>
                    </p:oleObj>
                  </mc:Fallback>
                </mc:AlternateContent>
              </a:graphicData>
            </a:graphic>
          </p:graphicFrame>
          <p:graphicFrame>
            <p:nvGraphicFramePr>
              <p:cNvPr id="45" name="Object 12"/>
              <p:cNvGraphicFramePr>
                <a:graphicFrameLocks noChangeAspect="1"/>
              </p:cNvGraphicFramePr>
              <p:nvPr>
                <p:extLst>
                  <p:ext uri="{D42A27DB-BD31-4B8C-83A1-F6EECF244321}">
                    <p14:modId xmlns:p14="http://schemas.microsoft.com/office/powerpoint/2010/main" val="428212219"/>
                  </p:ext>
                </p:extLst>
              </p:nvPr>
            </p:nvGraphicFramePr>
            <p:xfrm>
              <a:off x="3360" y="1392"/>
              <a:ext cx="547" cy="272"/>
            </p:xfrm>
            <a:graphic>
              <a:graphicData uri="http://schemas.openxmlformats.org/presentationml/2006/ole">
                <mc:AlternateContent xmlns:mc="http://schemas.openxmlformats.org/markup-compatibility/2006">
                  <mc:Choice xmlns:v="urn:schemas-microsoft-com:vml" Requires="v">
                    <p:oleObj name="公式" r:id="rId24" imgW="355138" imgH="177569" progId="Equation.3">
                      <p:embed/>
                    </p:oleObj>
                  </mc:Choice>
                  <mc:Fallback>
                    <p:oleObj name="公式" r:id="rId24" imgW="355138" imgH="177569" progId="Equation.3">
                      <p:embed/>
                      <p:pic>
                        <p:nvPicPr>
                          <p:cNvPr id="0" name=""/>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3360" y="1392"/>
                            <a:ext cx="547" cy="272"/>
                          </a:xfrm>
                          <a:prstGeom prst="rect">
                            <a:avLst/>
                          </a:prstGeom>
                          <a:noFill/>
                          <a:ln>
                            <a:noFill/>
                          </a:ln>
                        </p:spPr>
                      </p:pic>
                    </p:oleObj>
                  </mc:Fallback>
                </mc:AlternateContent>
              </a:graphicData>
            </a:graphic>
          </p:graphicFrame>
          <p:sp>
            <p:nvSpPr>
              <p:cNvPr id="46" name="AutoShape 43"/>
              <p:cNvSpPr>
                <a:spLocks/>
              </p:cNvSpPr>
              <p:nvPr/>
            </p:nvSpPr>
            <p:spPr bwMode="auto">
              <a:xfrm>
                <a:off x="3216" y="1296"/>
                <a:ext cx="144" cy="864"/>
              </a:xfrm>
              <a:prstGeom prst="leftBrace">
                <a:avLst>
                  <a:gd name="adj1" fmla="val 50000"/>
                  <a:gd name="adj2" fmla="val 50000"/>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400">
                    <a:solidFill>
                      <a:schemeClr val="tx1"/>
                    </a:solidFill>
                    <a:latin typeface="Arial" panose="020B0604020202020204" pitchFamily="34" charset="0"/>
                    <a:cs typeface="Arial" panose="020B0604020202020204" pitchFamily="34" charset="0"/>
                  </a:defRPr>
                </a:lvl1pPr>
                <a:lvl2pPr marL="742950" indent="-285750">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endParaRPr kumimoji="0" lang="zh-CN" altLang="en-US" dirty="0">
                  <a:latin typeface="华文楷体" panose="02010600040101010101" pitchFamily="2" charset="-122"/>
                  <a:ea typeface="华文楷体" panose="02010600040101010101" pitchFamily="2" charset="-122"/>
                </a:endParaRPr>
              </a:p>
            </p:txBody>
          </p:sp>
          <p:sp>
            <p:nvSpPr>
              <p:cNvPr id="47" name="Text Box 45"/>
              <p:cNvSpPr txBox="1">
                <a:spLocks noChangeArrowheads="1"/>
              </p:cNvSpPr>
              <p:nvPr/>
            </p:nvSpPr>
            <p:spPr bwMode="auto">
              <a:xfrm>
                <a:off x="2919" y="1298"/>
                <a:ext cx="349" cy="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kumimoji="1" sz="2400">
                    <a:solidFill>
                      <a:schemeClr val="tx1"/>
                    </a:solidFill>
                    <a:latin typeface="Arial" panose="020B0604020202020204" pitchFamily="34" charset="0"/>
                    <a:cs typeface="Arial" panose="020B0604020202020204" pitchFamily="34" charset="0"/>
                  </a:defRPr>
                </a:lvl1pPr>
                <a:lvl2pPr marL="742950" indent="-285750">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r>
                  <a:rPr kumimoji="0" lang="zh-CN" altLang="en-US" dirty="0">
                    <a:solidFill>
                      <a:srgbClr val="FF0000"/>
                    </a:solidFill>
                    <a:latin typeface="华文楷体" panose="02010600040101010101" pitchFamily="2" charset="-122"/>
                    <a:ea typeface="华文楷体" panose="02010600040101010101" pitchFamily="2" charset="-122"/>
                  </a:rPr>
                  <a:t>激发态</a:t>
                </a:r>
              </a:p>
            </p:txBody>
          </p:sp>
          <p:graphicFrame>
            <p:nvGraphicFramePr>
              <p:cNvPr id="48" name="Object 13"/>
              <p:cNvGraphicFramePr>
                <a:graphicFrameLocks noChangeAspect="1"/>
              </p:cNvGraphicFramePr>
              <p:nvPr>
                <p:extLst>
                  <p:ext uri="{D42A27DB-BD31-4B8C-83A1-F6EECF244321}">
                    <p14:modId xmlns:p14="http://schemas.microsoft.com/office/powerpoint/2010/main" val="1579652372"/>
                  </p:ext>
                </p:extLst>
              </p:nvPr>
            </p:nvGraphicFramePr>
            <p:xfrm>
              <a:off x="5146" y="1968"/>
              <a:ext cx="416" cy="216"/>
            </p:xfrm>
            <a:graphic>
              <a:graphicData uri="http://schemas.openxmlformats.org/presentationml/2006/ole">
                <mc:AlternateContent xmlns:mc="http://schemas.openxmlformats.org/markup-compatibility/2006">
                  <mc:Choice xmlns:v="urn:schemas-microsoft-com:vml" Requires="v">
                    <p:oleObj name="Equation" r:id="rId26" imgW="342603" imgH="177646" progId="Equation.3">
                      <p:embed/>
                    </p:oleObj>
                  </mc:Choice>
                  <mc:Fallback>
                    <p:oleObj name="Equation" r:id="rId26" imgW="342603" imgH="177646" progId="Equation.3">
                      <p:embed/>
                      <p:pic>
                        <p:nvPicPr>
                          <p:cNvPr id="0" name=""/>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5146" y="1968"/>
                            <a:ext cx="416" cy="216"/>
                          </a:xfrm>
                          <a:prstGeom prst="rect">
                            <a:avLst/>
                          </a:prstGeom>
                          <a:noFill/>
                          <a:ln>
                            <a:noFill/>
                          </a:ln>
                        </p:spPr>
                      </p:pic>
                    </p:oleObj>
                  </mc:Fallback>
                </mc:AlternateContent>
              </a:graphicData>
            </a:graphic>
          </p:graphicFrame>
          <p:graphicFrame>
            <p:nvGraphicFramePr>
              <p:cNvPr id="49" name="Object 14"/>
              <p:cNvGraphicFramePr>
                <a:graphicFrameLocks noChangeAspect="1"/>
              </p:cNvGraphicFramePr>
              <p:nvPr>
                <p:extLst>
                  <p:ext uri="{D42A27DB-BD31-4B8C-83A1-F6EECF244321}">
                    <p14:modId xmlns:p14="http://schemas.microsoft.com/office/powerpoint/2010/main" val="116732678"/>
                  </p:ext>
                </p:extLst>
              </p:nvPr>
            </p:nvGraphicFramePr>
            <p:xfrm>
              <a:off x="5138" y="1606"/>
              <a:ext cx="458" cy="207"/>
            </p:xfrm>
            <a:graphic>
              <a:graphicData uri="http://schemas.openxmlformats.org/presentationml/2006/ole">
                <mc:AlternateContent xmlns:mc="http://schemas.openxmlformats.org/markup-compatibility/2006">
                  <mc:Choice xmlns:v="urn:schemas-microsoft-com:vml" Requires="v">
                    <p:oleObj name="Equation" r:id="rId28" imgW="393359" imgH="177646" progId="Equation.3">
                      <p:embed/>
                    </p:oleObj>
                  </mc:Choice>
                  <mc:Fallback>
                    <p:oleObj name="Equation" r:id="rId28" imgW="393359" imgH="177646" progId="Equation.3">
                      <p:embed/>
                      <p:pic>
                        <p:nvPicPr>
                          <p:cNvPr id="0" name=""/>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5138" y="1606"/>
                            <a:ext cx="458" cy="207"/>
                          </a:xfrm>
                          <a:prstGeom prst="rect">
                            <a:avLst/>
                          </a:prstGeom>
                          <a:noFill/>
                          <a:ln>
                            <a:noFill/>
                          </a:ln>
                        </p:spPr>
                      </p:pic>
                    </p:oleObj>
                  </mc:Fallback>
                </mc:AlternateContent>
              </a:graphicData>
            </a:graphic>
          </p:graphicFrame>
          <p:graphicFrame>
            <p:nvGraphicFramePr>
              <p:cNvPr id="50" name="Object 15"/>
              <p:cNvGraphicFramePr>
                <a:graphicFrameLocks noChangeAspect="1"/>
              </p:cNvGraphicFramePr>
              <p:nvPr>
                <p:extLst>
                  <p:ext uri="{D42A27DB-BD31-4B8C-83A1-F6EECF244321}">
                    <p14:modId xmlns:p14="http://schemas.microsoft.com/office/powerpoint/2010/main" val="413989692"/>
                  </p:ext>
                </p:extLst>
              </p:nvPr>
            </p:nvGraphicFramePr>
            <p:xfrm>
              <a:off x="5138" y="1392"/>
              <a:ext cx="453" cy="192"/>
            </p:xfrm>
            <a:graphic>
              <a:graphicData uri="http://schemas.openxmlformats.org/presentationml/2006/ole">
                <mc:AlternateContent xmlns:mc="http://schemas.openxmlformats.org/markup-compatibility/2006">
                  <mc:Choice xmlns:v="urn:schemas-microsoft-com:vml" Requires="v">
                    <p:oleObj name="Equation" r:id="rId30" imgW="418918" imgH="177723" progId="Equation.3">
                      <p:embed/>
                    </p:oleObj>
                  </mc:Choice>
                  <mc:Fallback>
                    <p:oleObj name="Equation" r:id="rId30" imgW="418918" imgH="177723" progId="Equation.3">
                      <p:embed/>
                      <p:pic>
                        <p:nvPicPr>
                          <p:cNvPr id="0" name=""/>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5138" y="1392"/>
                            <a:ext cx="453" cy="192"/>
                          </a:xfrm>
                          <a:prstGeom prst="rect">
                            <a:avLst/>
                          </a:prstGeom>
                          <a:noFill/>
                          <a:ln>
                            <a:noFill/>
                          </a:ln>
                        </p:spPr>
                      </p:pic>
                    </p:oleObj>
                  </mc:Fallback>
                </mc:AlternateContent>
              </a:graphicData>
            </a:graphic>
          </p:graphicFrame>
        </p:grpSp>
        <p:grpSp>
          <p:nvGrpSpPr>
            <p:cNvPr id="51" name="Group 75"/>
            <p:cNvGrpSpPr>
              <a:grpSpLocks/>
            </p:cNvGrpSpPr>
            <p:nvPr/>
          </p:nvGrpSpPr>
          <p:grpSpPr bwMode="auto">
            <a:xfrm>
              <a:off x="4484648" y="1068696"/>
              <a:ext cx="4022725" cy="1103313"/>
              <a:chOff x="2832" y="617"/>
              <a:chExt cx="2534" cy="695"/>
            </a:xfrm>
          </p:grpSpPr>
          <p:sp>
            <p:nvSpPr>
              <p:cNvPr id="52" name="Line 17"/>
              <p:cNvSpPr>
                <a:spLocks noChangeShapeType="1"/>
              </p:cNvSpPr>
              <p:nvPr/>
            </p:nvSpPr>
            <p:spPr bwMode="auto">
              <a:xfrm>
                <a:off x="4517" y="1204"/>
                <a:ext cx="576" cy="0"/>
              </a:xfrm>
              <a:prstGeom prst="line">
                <a:avLst/>
              </a:prstGeom>
              <a:noFill/>
              <a:ln w="19050">
                <a:solidFill>
                  <a:srgbClr val="0000FF"/>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zh-CN" altLang="en-US" sz="2800">
                  <a:latin typeface="华文楷体" panose="02010600040101010101" pitchFamily="2" charset="-122"/>
                  <a:ea typeface="华文楷体" panose="02010600040101010101" pitchFamily="2" charset="-122"/>
                </a:endParaRPr>
              </a:p>
            </p:txBody>
          </p:sp>
          <p:graphicFrame>
            <p:nvGraphicFramePr>
              <p:cNvPr id="53" name="Object 16"/>
              <p:cNvGraphicFramePr>
                <a:graphicFrameLocks noChangeAspect="1"/>
              </p:cNvGraphicFramePr>
              <p:nvPr/>
            </p:nvGraphicFramePr>
            <p:xfrm>
              <a:off x="3312" y="1086"/>
              <a:ext cx="636" cy="226"/>
            </p:xfrm>
            <a:graphic>
              <a:graphicData uri="http://schemas.openxmlformats.org/presentationml/2006/ole">
                <mc:AlternateContent xmlns:mc="http://schemas.openxmlformats.org/markup-compatibility/2006">
                  <mc:Choice xmlns:v="urn:schemas-microsoft-com:vml" Requires="v">
                    <p:oleObj name="公式" r:id="rId32" imgW="393529" imgH="139639" progId="Equation.3">
                      <p:embed/>
                    </p:oleObj>
                  </mc:Choice>
                  <mc:Fallback>
                    <p:oleObj name="公式" r:id="rId32" imgW="393529" imgH="139639" progId="Equation.3">
                      <p:embed/>
                      <p:pic>
                        <p:nvPicPr>
                          <p:cNvPr id="0" name=""/>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3312" y="1086"/>
                            <a:ext cx="636" cy="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4" name="Line 56"/>
              <p:cNvSpPr>
                <a:spLocks noChangeShapeType="1"/>
              </p:cNvSpPr>
              <p:nvPr/>
            </p:nvSpPr>
            <p:spPr bwMode="auto">
              <a:xfrm>
                <a:off x="2832" y="1248"/>
                <a:ext cx="480" cy="0"/>
              </a:xfrm>
              <a:prstGeom prst="line">
                <a:avLst/>
              </a:prstGeom>
              <a:noFill/>
              <a:ln w="9525">
                <a:solidFill>
                  <a:schemeClr val="tx1"/>
                </a:solidFill>
                <a:round/>
                <a:headEnd/>
                <a:tailEnd type="none" w="sm" len="lg"/>
              </a:ln>
              <a:extLst>
                <a:ext uri="{909E8E84-426E-40DD-AFC4-6F175D3DCCD1}">
                  <a14:hiddenFill xmlns:a14="http://schemas.microsoft.com/office/drawing/2010/main">
                    <a:noFill/>
                  </a14:hiddenFill>
                </a:ext>
              </a:extLst>
            </p:spPr>
            <p:txBody>
              <a:bodyPr wrap="none"/>
              <a:lstStyle/>
              <a:p>
                <a:endParaRPr lang="zh-CN" altLang="en-US" sz="2800" dirty="0">
                  <a:latin typeface="华文楷体" panose="02010600040101010101" pitchFamily="2" charset="-122"/>
                  <a:ea typeface="华文楷体" panose="02010600040101010101" pitchFamily="2" charset="-122"/>
                </a:endParaRPr>
              </a:p>
            </p:txBody>
          </p:sp>
          <p:sp>
            <p:nvSpPr>
              <p:cNvPr id="55" name="Line 57"/>
              <p:cNvSpPr>
                <a:spLocks noChangeShapeType="1"/>
              </p:cNvSpPr>
              <p:nvPr/>
            </p:nvSpPr>
            <p:spPr bwMode="auto">
              <a:xfrm>
                <a:off x="3312" y="816"/>
                <a:ext cx="0" cy="432"/>
              </a:xfrm>
              <a:prstGeom prst="line">
                <a:avLst/>
              </a:prstGeom>
              <a:noFill/>
              <a:ln w="9525">
                <a:solidFill>
                  <a:schemeClr val="tx1"/>
                </a:solidFill>
                <a:round/>
                <a:headEnd/>
                <a:tailEnd type="none" w="sm" len="lg"/>
              </a:ln>
              <a:extLst>
                <a:ext uri="{909E8E84-426E-40DD-AFC4-6F175D3DCCD1}">
                  <a14:hiddenFill xmlns:a14="http://schemas.microsoft.com/office/drawing/2010/main">
                    <a:noFill/>
                  </a14:hiddenFill>
                </a:ext>
              </a:extLst>
            </p:spPr>
            <p:txBody>
              <a:bodyPr wrap="none"/>
              <a:lstStyle/>
              <a:p>
                <a:endParaRPr lang="zh-CN" altLang="en-US" sz="2800" dirty="0">
                  <a:latin typeface="华文楷体" panose="02010600040101010101" pitchFamily="2" charset="-122"/>
                  <a:ea typeface="华文楷体" panose="02010600040101010101" pitchFamily="2" charset="-122"/>
                </a:endParaRPr>
              </a:p>
            </p:txBody>
          </p:sp>
          <p:graphicFrame>
            <p:nvGraphicFramePr>
              <p:cNvPr id="56" name="Object 17"/>
              <p:cNvGraphicFramePr>
                <a:graphicFrameLocks noChangeAspect="1"/>
              </p:cNvGraphicFramePr>
              <p:nvPr>
                <p:extLst>
                  <p:ext uri="{D42A27DB-BD31-4B8C-83A1-F6EECF244321}">
                    <p14:modId xmlns:p14="http://schemas.microsoft.com/office/powerpoint/2010/main" val="858457972"/>
                  </p:ext>
                </p:extLst>
              </p:nvPr>
            </p:nvGraphicFramePr>
            <p:xfrm>
              <a:off x="5211" y="1061"/>
              <a:ext cx="155" cy="217"/>
            </p:xfrm>
            <a:graphic>
              <a:graphicData uri="http://schemas.openxmlformats.org/presentationml/2006/ole">
                <mc:AlternateContent xmlns:mc="http://schemas.openxmlformats.org/markup-compatibility/2006">
                  <mc:Choice xmlns:v="urn:schemas-microsoft-com:vml" Requires="v">
                    <p:oleObj name="Equation" r:id="rId34" imgW="126725" imgH="177415" progId="Equation.3">
                      <p:embed/>
                    </p:oleObj>
                  </mc:Choice>
                  <mc:Fallback>
                    <p:oleObj name="Equation" r:id="rId34" imgW="126725" imgH="177415" progId="Equation.3">
                      <p:embed/>
                      <p:pic>
                        <p:nvPicPr>
                          <p:cNvPr id="0" name=""/>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5211" y="1061"/>
                            <a:ext cx="155" cy="217"/>
                          </a:xfrm>
                          <a:prstGeom prst="rect">
                            <a:avLst/>
                          </a:prstGeom>
                          <a:noFill/>
                          <a:ln>
                            <a:noFill/>
                          </a:ln>
                        </p:spPr>
                      </p:pic>
                    </p:oleObj>
                  </mc:Fallback>
                </mc:AlternateContent>
              </a:graphicData>
            </a:graphic>
          </p:graphicFrame>
          <p:sp>
            <p:nvSpPr>
              <p:cNvPr id="57" name="Text Box 66"/>
              <p:cNvSpPr txBox="1">
                <a:spLocks noChangeArrowheads="1"/>
              </p:cNvSpPr>
              <p:nvPr/>
            </p:nvSpPr>
            <p:spPr bwMode="auto">
              <a:xfrm>
                <a:off x="2949" y="617"/>
                <a:ext cx="310" cy="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sm" len="lg"/>
                  </a14:hiddenLine>
                </a:ext>
              </a:extLst>
            </p:spPr>
            <p:txBody>
              <a:bodyPr vert="eaVert" wrap="square">
                <a:spAutoFit/>
              </a:bodyPr>
              <a:lstStyle>
                <a:lvl1pPr>
                  <a:defRPr kumimoji="1" sz="2400">
                    <a:solidFill>
                      <a:schemeClr val="tx1"/>
                    </a:solidFill>
                    <a:latin typeface="Arial" panose="020B0604020202020204" pitchFamily="34" charset="0"/>
                    <a:cs typeface="Arial" panose="020B0604020202020204" pitchFamily="34" charset="0"/>
                  </a:defRPr>
                </a:lvl1pPr>
                <a:lvl2pPr marL="742950" indent="-285750">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r>
                  <a:rPr kumimoji="0" lang="zh-CN" altLang="en-US" sz="2000" dirty="0">
                    <a:solidFill>
                      <a:srgbClr val="CC00CC"/>
                    </a:solidFill>
                    <a:latin typeface="华文楷体" panose="02010600040101010101" pitchFamily="2" charset="-122"/>
                    <a:ea typeface="华文楷体" panose="02010600040101010101" pitchFamily="2" charset="-122"/>
                  </a:rPr>
                  <a:t>自由态</a:t>
                </a:r>
              </a:p>
            </p:txBody>
          </p:sp>
        </p:grpSp>
      </p:grpSp>
      <p:sp>
        <p:nvSpPr>
          <p:cNvPr id="5" name="Text Box 6"/>
          <p:cNvSpPr txBox="1">
            <a:spLocks noChangeArrowheads="1"/>
          </p:cNvSpPr>
          <p:nvPr/>
        </p:nvSpPr>
        <p:spPr bwMode="auto">
          <a:xfrm>
            <a:off x="391202" y="4430379"/>
            <a:ext cx="364739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anose="020B0604020202020204" pitchFamily="34" charset="0"/>
                <a:cs typeface="Arial" panose="020B0604020202020204" pitchFamily="34" charset="0"/>
              </a:defRPr>
            </a:lvl1pPr>
            <a:lvl2pPr marL="742950" indent="-285750">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pPr eaLnBrk="0" hangingPunct="0">
              <a:spcBef>
                <a:spcPct val="50000"/>
              </a:spcBef>
              <a:buClr>
                <a:srgbClr val="333399"/>
              </a:buClr>
              <a:buSzPct val="80000"/>
            </a:pPr>
            <a:r>
              <a:rPr lang="en-US" altLang="zh-CN" sz="20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n=1</a:t>
            </a:r>
            <a:r>
              <a:rPr lang="zh-CN" altLang="en-US" sz="20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：基态，</a:t>
            </a:r>
            <a:r>
              <a:rPr lang="en-US" altLang="zh-CN" sz="20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n&gt;1</a:t>
            </a:r>
            <a:r>
              <a:rPr lang="zh-CN" altLang="en-US" sz="20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：激发态；</a:t>
            </a:r>
            <a:r>
              <a:rPr lang="en-US" altLang="zh-CN" sz="20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n=2</a:t>
            </a:r>
            <a:r>
              <a:rPr lang="zh-CN" altLang="en-US" sz="20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：第一激发态，其余类推，</a:t>
            </a:r>
            <a:r>
              <a:rPr lang="en-US" altLang="zh-CN" sz="20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n→∞</a:t>
            </a:r>
            <a:r>
              <a:rPr lang="zh-CN" altLang="en-US" sz="20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：电离态。</a:t>
            </a:r>
          </a:p>
        </p:txBody>
      </p:sp>
      <p:sp>
        <p:nvSpPr>
          <p:cNvPr id="60" name="Rectangle 59"/>
          <p:cNvSpPr/>
          <p:nvPr/>
        </p:nvSpPr>
        <p:spPr>
          <a:xfrm>
            <a:off x="250010" y="5513312"/>
            <a:ext cx="3861077" cy="707886"/>
          </a:xfrm>
          <a:prstGeom prst="rect">
            <a:avLst/>
          </a:prstGeom>
        </p:spPr>
        <p:txBody>
          <a:bodyPr wrap="square">
            <a:spAutoFit/>
          </a:bodyPr>
          <a:lstStyle/>
          <a:p>
            <a:pPr>
              <a:spcBef>
                <a:spcPct val="50000"/>
              </a:spcBef>
              <a:buClr>
                <a:srgbClr val="333399"/>
              </a:buClr>
              <a:buSzPct val="80000"/>
            </a:pPr>
            <a:r>
              <a:rPr lang="zh-CN" altLang="en-US" sz="2000" dirty="0">
                <a:solidFill>
                  <a:srgbClr val="0000FF"/>
                </a:solidFill>
                <a:latin typeface="Times New Roman" panose="02020603050405020304" pitchFamily="18" charset="0"/>
                <a:ea typeface="华文楷体" panose="02010600040101010101" pitchFamily="2" charset="-122"/>
                <a:cs typeface="Times New Roman" panose="02020603050405020304" pitchFamily="18" charset="0"/>
              </a:rPr>
              <a:t>氢的角动量，轨道半径，能量和速度都是量子化的。</a:t>
            </a:r>
          </a:p>
        </p:txBody>
      </p:sp>
      <mc:AlternateContent xmlns:mc="http://schemas.openxmlformats.org/markup-compatibility/2006" xmlns:a14="http://schemas.microsoft.com/office/drawing/2010/main">
        <mc:Choice Requires="a14">
          <p:sp>
            <p:nvSpPr>
              <p:cNvPr id="58" name="文本框 57">
                <a:extLst>
                  <a:ext uri="{FF2B5EF4-FFF2-40B4-BE49-F238E27FC236}">
                    <a16:creationId xmlns:a16="http://schemas.microsoft.com/office/drawing/2014/main" id="{E4906173-F835-5093-9BF3-5A07C4D9E2C7}"/>
                  </a:ext>
                </a:extLst>
              </p:cNvPr>
              <p:cNvSpPr txBox="1"/>
              <p:nvPr/>
            </p:nvSpPr>
            <p:spPr>
              <a:xfrm>
                <a:off x="363176" y="3038118"/>
                <a:ext cx="1930720" cy="3147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sz="2000" b="1" i="1" smtClean="0">
                              <a:solidFill>
                                <a:schemeClr val="tx1"/>
                              </a:solidFill>
                              <a:latin typeface="Cambria Math" panose="02040503050406030204" pitchFamily="18" charset="0"/>
                              <a:ea typeface="+mn-ea"/>
                            </a:rPr>
                          </m:ctrlPr>
                        </m:sSubPr>
                        <m:e>
                          <m:sSub>
                            <m:sSubPr>
                              <m:ctrlPr>
                                <a:rPr kumimoji="1" lang="en-US" altLang="zh-CN" sz="2000" b="1" i="1" smtClean="0">
                                  <a:solidFill>
                                    <a:schemeClr val="tx1"/>
                                  </a:solidFill>
                                  <a:latin typeface="Cambria Math" panose="02040503050406030204" pitchFamily="18" charset="0"/>
                                  <a:ea typeface="+mn-ea"/>
                                </a:rPr>
                              </m:ctrlPr>
                            </m:sSubPr>
                            <m:e>
                              <m:r>
                                <a:rPr kumimoji="1" lang="en-US" altLang="zh-CN" sz="2000" b="1" i="1" smtClean="0">
                                  <a:solidFill>
                                    <a:schemeClr val="tx1"/>
                                  </a:solidFill>
                                  <a:latin typeface="Cambria Math" panose="02040503050406030204" pitchFamily="18" charset="0"/>
                                  <a:ea typeface="+mn-ea"/>
                                </a:rPr>
                                <m:t>𝑬</m:t>
                              </m:r>
                            </m:e>
                            <m:sub>
                              <m:r>
                                <a:rPr kumimoji="1" lang="en-US" altLang="zh-CN" sz="2000" b="1" i="1" smtClean="0">
                                  <a:solidFill>
                                    <a:schemeClr val="tx1"/>
                                  </a:solidFill>
                                  <a:latin typeface="Cambria Math" panose="02040503050406030204" pitchFamily="18" charset="0"/>
                                  <a:ea typeface="+mn-ea"/>
                                </a:rPr>
                                <m:t>𝟏</m:t>
                              </m:r>
                            </m:sub>
                          </m:sSub>
                          <m:r>
                            <a:rPr kumimoji="1" lang="en-US" altLang="zh-CN" sz="2000" b="1" i="1" smtClean="0">
                              <a:solidFill>
                                <a:schemeClr val="tx1"/>
                              </a:solidFill>
                              <a:latin typeface="Cambria Math" panose="02040503050406030204" pitchFamily="18" charset="0"/>
                              <a:ea typeface="+mn-ea"/>
                            </a:rPr>
                            <m:t>=</m:t>
                          </m:r>
                          <m:r>
                            <a:rPr kumimoji="1" lang="en-US" altLang="zh-CN" sz="2000" b="1" i="1" smtClean="0">
                              <a:solidFill>
                                <a:schemeClr val="tx1"/>
                              </a:solidFill>
                              <a:latin typeface="Cambria Math" panose="02040503050406030204" pitchFamily="18" charset="0"/>
                              <a:ea typeface="+mn-ea"/>
                            </a:rPr>
                            <m:t>𝒎</m:t>
                          </m:r>
                        </m:e>
                        <m:sub>
                          <m:r>
                            <a:rPr kumimoji="1" lang="en-US" altLang="zh-CN" sz="2000" b="1" i="1" smtClean="0">
                              <a:solidFill>
                                <a:schemeClr val="tx1"/>
                              </a:solidFill>
                              <a:latin typeface="Cambria Math" panose="02040503050406030204" pitchFamily="18" charset="0"/>
                              <a:ea typeface="+mn-ea"/>
                            </a:rPr>
                            <m:t>𝒆</m:t>
                          </m:r>
                        </m:sub>
                      </m:sSub>
                      <m:sSup>
                        <m:sSupPr>
                          <m:ctrlPr>
                            <a:rPr kumimoji="1" lang="en-US" altLang="zh-CN" sz="2000" b="1" i="1" smtClean="0">
                              <a:solidFill>
                                <a:schemeClr val="tx1"/>
                              </a:solidFill>
                              <a:latin typeface="Cambria Math" panose="02040503050406030204" pitchFamily="18" charset="0"/>
                              <a:ea typeface="+mn-ea"/>
                            </a:rPr>
                          </m:ctrlPr>
                        </m:sSupPr>
                        <m:e>
                          <m:r>
                            <a:rPr kumimoji="1" lang="en-US" altLang="zh-CN" sz="2000" b="1" i="1" smtClean="0">
                              <a:solidFill>
                                <a:schemeClr val="tx1"/>
                              </a:solidFill>
                              <a:latin typeface="Cambria Math" panose="02040503050406030204" pitchFamily="18" charset="0"/>
                              <a:ea typeface="+mn-ea"/>
                            </a:rPr>
                            <m:t>𝒄</m:t>
                          </m:r>
                        </m:e>
                        <m:sup>
                          <m:r>
                            <a:rPr kumimoji="1" lang="en-US" altLang="zh-CN" sz="2000" b="1" i="1" smtClean="0">
                              <a:solidFill>
                                <a:schemeClr val="tx1"/>
                              </a:solidFill>
                              <a:latin typeface="Cambria Math" panose="02040503050406030204" pitchFamily="18" charset="0"/>
                              <a:ea typeface="+mn-ea"/>
                            </a:rPr>
                            <m:t>𝟐</m:t>
                          </m:r>
                        </m:sup>
                      </m:sSup>
                      <m:sSup>
                        <m:sSupPr>
                          <m:ctrlPr>
                            <a:rPr kumimoji="1" lang="en-US" altLang="zh-CN" sz="2000" b="1" i="1" smtClean="0">
                              <a:solidFill>
                                <a:schemeClr val="tx1"/>
                              </a:solidFill>
                              <a:latin typeface="Cambria Math" panose="02040503050406030204" pitchFamily="18" charset="0"/>
                              <a:ea typeface="+mn-ea"/>
                            </a:rPr>
                          </m:ctrlPr>
                        </m:sSupPr>
                        <m:e>
                          <m:r>
                            <a:rPr kumimoji="1" lang="en-US" altLang="zh-CN" sz="2000" b="1" i="1" smtClean="0">
                              <a:solidFill>
                                <a:schemeClr val="tx1"/>
                              </a:solidFill>
                              <a:latin typeface="Cambria Math" panose="02040503050406030204" pitchFamily="18" charset="0"/>
                              <a:ea typeface="+mn-ea"/>
                            </a:rPr>
                            <m:t>𝜶</m:t>
                          </m:r>
                        </m:e>
                        <m:sup>
                          <m:r>
                            <a:rPr kumimoji="1" lang="en-US" altLang="zh-CN" sz="2000" b="1" i="1" smtClean="0">
                              <a:solidFill>
                                <a:schemeClr val="tx1"/>
                              </a:solidFill>
                              <a:latin typeface="Cambria Math" panose="02040503050406030204" pitchFamily="18" charset="0"/>
                              <a:ea typeface="+mn-ea"/>
                            </a:rPr>
                            <m:t>𝟐</m:t>
                          </m:r>
                        </m:sup>
                      </m:sSup>
                      <m:r>
                        <a:rPr kumimoji="1" lang="en-US" altLang="zh-CN" sz="2000" b="1" i="1" smtClean="0">
                          <a:solidFill>
                            <a:schemeClr val="tx1"/>
                          </a:solidFill>
                          <a:latin typeface="Cambria Math" panose="02040503050406030204" pitchFamily="18" charset="0"/>
                          <a:ea typeface="+mn-ea"/>
                        </a:rPr>
                        <m:t>/</m:t>
                      </m:r>
                      <m:r>
                        <a:rPr kumimoji="1" lang="en-US" altLang="zh-CN" sz="2000" b="1" i="1" smtClean="0">
                          <a:solidFill>
                            <a:schemeClr val="tx1"/>
                          </a:solidFill>
                          <a:latin typeface="Cambria Math" panose="02040503050406030204" pitchFamily="18" charset="0"/>
                          <a:ea typeface="+mn-ea"/>
                        </a:rPr>
                        <m:t>𝟐</m:t>
                      </m:r>
                    </m:oMath>
                  </m:oMathPara>
                </a14:m>
                <a:endParaRPr kumimoji="1" lang="zh-CN" altLang="en-US" sz="2000" dirty="0">
                  <a:solidFill>
                    <a:schemeClr val="tx1"/>
                  </a:solidFill>
                  <a:latin typeface="+mn-ea"/>
                  <a:ea typeface="+mn-ea"/>
                </a:endParaRPr>
              </a:p>
            </p:txBody>
          </p:sp>
        </mc:Choice>
        <mc:Fallback xmlns="">
          <p:sp>
            <p:nvSpPr>
              <p:cNvPr id="58" name="文本框 57">
                <a:extLst>
                  <a:ext uri="{FF2B5EF4-FFF2-40B4-BE49-F238E27FC236}">
                    <a16:creationId xmlns:a16="http://schemas.microsoft.com/office/drawing/2014/main" id="{E4906173-F835-5093-9BF3-5A07C4D9E2C7}"/>
                  </a:ext>
                </a:extLst>
              </p:cNvPr>
              <p:cNvSpPr txBox="1">
                <a:spLocks noRot="1" noChangeAspect="1" noMove="1" noResize="1" noEditPoints="1" noAdjustHandles="1" noChangeArrowheads="1" noChangeShapeType="1" noTextEdit="1"/>
              </p:cNvSpPr>
              <p:nvPr/>
            </p:nvSpPr>
            <p:spPr>
              <a:xfrm>
                <a:off x="363176" y="3038118"/>
                <a:ext cx="1930720" cy="314766"/>
              </a:xfrm>
              <a:prstGeom prst="rect">
                <a:avLst/>
              </a:prstGeom>
              <a:blipFill>
                <a:blip r:embed="rId36"/>
                <a:stretch>
                  <a:fillRect l="-654" r="-654" b="-36000"/>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508107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氢原子光谱</a:t>
            </a:r>
          </a:p>
        </p:txBody>
      </p:sp>
      <p:sp>
        <p:nvSpPr>
          <p:cNvPr id="3" name="内容占位符 2"/>
          <p:cNvSpPr>
            <a:spLocks noGrp="1"/>
          </p:cNvSpPr>
          <p:nvPr>
            <p:ph idx="1"/>
          </p:nvPr>
        </p:nvSpPr>
        <p:spPr>
          <a:xfrm>
            <a:off x="409142" y="4166924"/>
            <a:ext cx="8381999" cy="2113307"/>
          </a:xfrm>
        </p:spPr>
        <p:txBody>
          <a:bodyPr>
            <a:normAutofit fontScale="92500"/>
          </a:bodyPr>
          <a:lstStyle/>
          <a:p>
            <a:pPr marL="0" indent="0">
              <a:buNone/>
            </a:pPr>
            <a:r>
              <a:rPr lang="zh-CN" altLang="en-US" sz="2800" dirty="0"/>
              <a:t>定态能量和跃迁光谱</a:t>
            </a:r>
            <a:endParaRPr lang="en-US" altLang="zh-CN" sz="2800" dirty="0"/>
          </a:p>
          <a:p>
            <a:r>
              <a:rPr lang="zh-CN" altLang="en-US" sz="2800" dirty="0"/>
              <a:t>随着</a:t>
            </a:r>
            <a:r>
              <a:rPr lang="en-US" altLang="zh-CN" sz="2800" i="1" dirty="0"/>
              <a:t>n</a:t>
            </a:r>
            <a:r>
              <a:rPr lang="zh-CN" altLang="en-US" sz="2800" dirty="0"/>
              <a:t>的增大，能级越来越高，当</a:t>
            </a:r>
            <a:r>
              <a:rPr lang="en-US" altLang="zh-CN" sz="2800" i="1" dirty="0"/>
              <a:t>n</a:t>
            </a:r>
            <a:r>
              <a:rPr lang="en-US" altLang="zh-CN" sz="2800" dirty="0"/>
              <a:t>→∞</a:t>
            </a:r>
            <a:r>
              <a:rPr lang="zh-CN" altLang="en-US" sz="2800" dirty="0"/>
              <a:t>时，</a:t>
            </a:r>
            <a:r>
              <a:rPr lang="en-US" altLang="zh-CN" sz="2800" i="1" dirty="0"/>
              <a:t>E</a:t>
            </a:r>
            <a:r>
              <a:rPr lang="en-US" altLang="zh-CN" sz="2800" i="1" baseline="-25000" dirty="0"/>
              <a:t>n</a:t>
            </a:r>
            <a:r>
              <a:rPr lang="en-US" altLang="zh-CN" sz="2800" dirty="0"/>
              <a:t>→0</a:t>
            </a:r>
          </a:p>
          <a:p>
            <a:r>
              <a:rPr lang="zh-CN" altLang="en-US" sz="2800" dirty="0"/>
              <a:t>相邻能级间隔也随</a:t>
            </a:r>
            <a:r>
              <a:rPr lang="en-US" altLang="zh-CN" sz="2800" i="1" dirty="0"/>
              <a:t>n</a:t>
            </a:r>
            <a:r>
              <a:rPr lang="zh-CN" altLang="en-US" sz="2800" dirty="0"/>
              <a:t>的增加而减小。当</a:t>
            </a:r>
            <a:r>
              <a:rPr lang="en-US" altLang="zh-CN" sz="2800" i="1" dirty="0"/>
              <a:t>n</a:t>
            </a:r>
            <a:r>
              <a:rPr lang="en-US" altLang="zh-CN" sz="2800" dirty="0"/>
              <a:t>→∞</a:t>
            </a:r>
            <a:r>
              <a:rPr lang="zh-CN" altLang="en-US" sz="2800" dirty="0"/>
              <a:t>时，</a:t>
            </a:r>
            <a:r>
              <a:rPr lang="zh-CN" altLang="en-US" sz="2800" dirty="0">
                <a:sym typeface="Symbol" panose="05050102010706020507" pitchFamily="18" charset="2"/>
              </a:rPr>
              <a:t></a:t>
            </a:r>
            <a:r>
              <a:rPr lang="en-US" altLang="zh-CN" sz="2800" i="1" dirty="0"/>
              <a:t>E</a:t>
            </a:r>
            <a:r>
              <a:rPr lang="en-US" altLang="zh-CN" sz="2800" dirty="0"/>
              <a:t>→0</a:t>
            </a:r>
          </a:p>
          <a:p>
            <a:r>
              <a:rPr lang="zh-CN" altLang="en-US" sz="2800" dirty="0"/>
              <a:t>电子在能级间跃迁时</a:t>
            </a:r>
            <a:r>
              <a:rPr lang="zh-CN" altLang="en-US" sz="2800" dirty="0">
                <a:sym typeface="Symbol" panose="05050102010706020507" pitchFamily="18" charset="2"/>
              </a:rPr>
              <a:t></a:t>
            </a:r>
            <a:r>
              <a:rPr lang="zh-CN" altLang="en-US" sz="2800" dirty="0"/>
              <a:t>单色光</a:t>
            </a:r>
            <a:r>
              <a:rPr lang="zh-CN" altLang="en-US" sz="2800" dirty="0">
                <a:sym typeface="Symbol" panose="05050102010706020507" pitchFamily="18" charset="2"/>
              </a:rPr>
              <a:t></a:t>
            </a:r>
            <a:r>
              <a:rPr lang="zh-CN" altLang="en-US" sz="2800" dirty="0"/>
              <a:t>间距越大，波长就越短</a:t>
            </a:r>
            <a:endParaRPr lang="en-US" altLang="zh-CN" sz="2800" dirty="0"/>
          </a:p>
        </p:txBody>
      </p:sp>
      <p:sp>
        <p:nvSpPr>
          <p:cNvPr id="5" name="Footer Placeholder 4"/>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pPr>
                <a:defRPr/>
              </a:pPr>
              <a:t>53</a:t>
            </a:fld>
            <a:endParaRPr lang="en-US" altLang="zh-CN" dirty="0"/>
          </a:p>
        </p:txBody>
      </p:sp>
      <p:grpSp>
        <p:nvGrpSpPr>
          <p:cNvPr id="81" name="组合 80"/>
          <p:cNvGrpSpPr/>
          <p:nvPr/>
        </p:nvGrpSpPr>
        <p:grpSpPr>
          <a:xfrm>
            <a:off x="332941" y="1244170"/>
            <a:ext cx="8458200" cy="2743200"/>
            <a:chOff x="1981200" y="885283"/>
            <a:chExt cx="8458200" cy="2743200"/>
          </a:xfrm>
        </p:grpSpPr>
        <p:sp>
          <p:nvSpPr>
            <p:cNvPr id="45" name="Rectangle 62"/>
            <p:cNvSpPr>
              <a:spLocks noChangeArrowheads="1"/>
            </p:cNvSpPr>
            <p:nvPr/>
          </p:nvSpPr>
          <p:spPr bwMode="auto">
            <a:xfrm>
              <a:off x="1981200" y="885283"/>
              <a:ext cx="8458200" cy="2743200"/>
            </a:xfrm>
            <a:prstGeom prst="rect">
              <a:avLst/>
            </a:prstGeom>
            <a:solidFill>
              <a:schemeClr val="bg1"/>
            </a:solidFill>
            <a:ln w="9525">
              <a:solidFill>
                <a:schemeClr val="tx2"/>
              </a:solidFill>
              <a:miter lim="800000"/>
              <a:headEnd/>
              <a:tailEnd type="none" w="sm" len="lg"/>
            </a:ln>
          </p:spPr>
          <p:txBody>
            <a:bodyPr wrap="none" anchor="ctr"/>
            <a:lstStyle>
              <a:lvl1pPr>
                <a:defRPr kumimoji="1" sz="2400">
                  <a:solidFill>
                    <a:schemeClr val="tx1"/>
                  </a:solidFill>
                  <a:latin typeface="Arial" panose="020B0604020202020204" pitchFamily="34" charset="0"/>
                  <a:cs typeface="Arial" panose="020B0604020202020204" pitchFamily="34" charset="0"/>
                </a:defRPr>
              </a:lvl1pPr>
              <a:lvl2pPr marL="742950" indent="-285750">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endParaRPr kumimoji="0" lang="zh-CN" altLang="en-US" sz="2800">
                <a:latin typeface="华文楷体" panose="02010600040101010101" pitchFamily="2" charset="-122"/>
                <a:ea typeface="华文楷体" panose="02010600040101010101" pitchFamily="2" charset="-122"/>
              </a:endParaRPr>
            </a:p>
          </p:txBody>
        </p:sp>
        <p:sp>
          <p:nvSpPr>
            <p:cNvPr id="46" name="Rectangle 69"/>
            <p:cNvSpPr>
              <a:spLocks noChangeArrowheads="1"/>
            </p:cNvSpPr>
            <p:nvPr/>
          </p:nvSpPr>
          <p:spPr bwMode="auto">
            <a:xfrm>
              <a:off x="1981200" y="885283"/>
              <a:ext cx="1371600" cy="2743200"/>
            </a:xfrm>
            <a:prstGeom prst="rect">
              <a:avLst/>
            </a:prstGeom>
            <a:gradFill rotWithShape="0">
              <a:gsLst>
                <a:gs pos="0">
                  <a:schemeClr val="accent1"/>
                </a:gs>
                <a:gs pos="50000">
                  <a:schemeClr val="bg1"/>
                </a:gs>
                <a:gs pos="100000">
                  <a:schemeClr val="accent1"/>
                </a:gs>
              </a:gsLst>
              <a:lin ang="0" scaled="1"/>
            </a:gradFill>
            <a:ln w="9525">
              <a:solidFill>
                <a:srgbClr val="006666"/>
              </a:solidFill>
              <a:miter lim="800000"/>
              <a:headEnd/>
              <a:tailEnd type="none" w="sm" len="lg"/>
            </a:ln>
            <a:effectLst/>
          </p:spPr>
          <p:txBody>
            <a:bodyPr wrap="none" anchor="ctr"/>
            <a:lstStyle/>
            <a:p>
              <a:pPr>
                <a:defRPr/>
              </a:pPr>
              <a:endParaRPr lang="en-US" altLang="zh-CN" sz="2800">
                <a:latin typeface="华文楷体" panose="02010600040101010101" pitchFamily="2" charset="-122"/>
                <a:ea typeface="华文楷体" panose="02010600040101010101" pitchFamily="2" charset="-122"/>
              </a:endParaRPr>
            </a:p>
          </p:txBody>
        </p:sp>
        <p:sp>
          <p:nvSpPr>
            <p:cNvPr id="48" name="Text Box 67"/>
            <p:cNvSpPr txBox="1">
              <a:spLocks noChangeArrowheads="1"/>
            </p:cNvSpPr>
            <p:nvPr/>
          </p:nvSpPr>
          <p:spPr bwMode="auto">
            <a:xfrm>
              <a:off x="2677253" y="1459305"/>
              <a:ext cx="492125"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sm" len="lg"/>
                </a14:hiddenLine>
              </a:ext>
            </a:extLst>
          </p:spPr>
          <p:txBody>
            <a:bodyPr vert="eaVert">
              <a:spAutoFit/>
            </a:bodyPr>
            <a:lstStyle>
              <a:lvl1pPr>
                <a:defRPr kumimoji="1" sz="2400">
                  <a:solidFill>
                    <a:schemeClr val="tx1"/>
                  </a:solidFill>
                  <a:latin typeface="Arial" panose="020B0604020202020204" pitchFamily="34" charset="0"/>
                  <a:cs typeface="Arial" panose="020B0604020202020204" pitchFamily="34" charset="0"/>
                </a:defRPr>
              </a:lvl1pPr>
              <a:lvl2pPr marL="742950" indent="-285750">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r>
                <a:rPr kumimoji="0" lang="zh-CN" altLang="en-US" sz="2000" dirty="0">
                  <a:solidFill>
                    <a:srgbClr val="000000"/>
                  </a:solidFill>
                  <a:latin typeface="华文楷体" panose="02010600040101010101" pitchFamily="2" charset="-122"/>
                  <a:ea typeface="华文楷体" panose="02010600040101010101" pitchFamily="2" charset="-122"/>
                </a:rPr>
                <a:t>与光谱</a:t>
              </a:r>
            </a:p>
          </p:txBody>
        </p:sp>
        <p:grpSp>
          <p:nvGrpSpPr>
            <p:cNvPr id="29" name="Group 68"/>
            <p:cNvGrpSpPr>
              <a:grpSpLocks/>
            </p:cNvGrpSpPr>
            <p:nvPr/>
          </p:nvGrpSpPr>
          <p:grpSpPr bwMode="auto">
            <a:xfrm>
              <a:off x="4543425" y="1037683"/>
              <a:ext cx="4676775" cy="2517775"/>
              <a:chOff x="1902" y="2496"/>
              <a:chExt cx="2946" cy="1586"/>
            </a:xfrm>
          </p:grpSpPr>
          <p:sp>
            <p:nvSpPr>
              <p:cNvPr id="38" name="Line 6"/>
              <p:cNvSpPr>
                <a:spLocks noChangeShapeType="1"/>
              </p:cNvSpPr>
              <p:nvPr/>
            </p:nvSpPr>
            <p:spPr bwMode="auto">
              <a:xfrm>
                <a:off x="1902" y="2496"/>
                <a:ext cx="2929" cy="0"/>
              </a:xfrm>
              <a:prstGeom prst="line">
                <a:avLst/>
              </a:prstGeom>
              <a:noFill/>
              <a:ln w="19050">
                <a:solidFill>
                  <a:srgbClr val="0000FF"/>
                </a:solidFill>
                <a:round/>
                <a:headEnd/>
                <a:tailEnd type="none" w="sm" len="lg"/>
              </a:ln>
              <a:extLst>
                <a:ext uri="{909E8E84-426E-40DD-AFC4-6F175D3DCCD1}">
                  <a14:hiddenFill xmlns:a14="http://schemas.microsoft.com/office/drawing/2010/main">
                    <a:noFill/>
                  </a14:hiddenFill>
                </a:ext>
              </a:extLst>
            </p:spPr>
            <p:txBody>
              <a:bodyPr wrap="none" anchor="ctr"/>
              <a:lstStyle/>
              <a:p>
                <a:endParaRPr lang="zh-CN" altLang="en-US">
                  <a:latin typeface="华文楷体" panose="02010600040101010101" pitchFamily="2" charset="-122"/>
                  <a:ea typeface="华文楷体" panose="02010600040101010101" pitchFamily="2" charset="-122"/>
                </a:endParaRPr>
              </a:p>
            </p:txBody>
          </p:sp>
          <p:sp>
            <p:nvSpPr>
              <p:cNvPr id="39" name="Freeform 7"/>
              <p:cNvSpPr>
                <a:spLocks/>
              </p:cNvSpPr>
              <p:nvPr/>
            </p:nvSpPr>
            <p:spPr bwMode="auto">
              <a:xfrm>
                <a:off x="1908" y="2588"/>
                <a:ext cx="2940" cy="4"/>
              </a:xfrm>
              <a:custGeom>
                <a:avLst/>
                <a:gdLst>
                  <a:gd name="T0" fmla="*/ 0 w 2940"/>
                  <a:gd name="T1" fmla="*/ 0 h 4"/>
                  <a:gd name="T2" fmla="*/ 2940 w 2940"/>
                  <a:gd name="T3" fmla="*/ 4 h 4"/>
                  <a:gd name="T4" fmla="*/ 0 60000 65536"/>
                  <a:gd name="T5" fmla="*/ 0 60000 65536"/>
                  <a:gd name="T6" fmla="*/ 0 w 2940"/>
                  <a:gd name="T7" fmla="*/ 0 h 4"/>
                  <a:gd name="T8" fmla="*/ 2940 w 2940"/>
                  <a:gd name="T9" fmla="*/ 4 h 4"/>
                </a:gdLst>
                <a:ahLst/>
                <a:cxnLst>
                  <a:cxn ang="T4">
                    <a:pos x="T0" y="T1"/>
                  </a:cxn>
                  <a:cxn ang="T5">
                    <a:pos x="T2" y="T3"/>
                  </a:cxn>
                </a:cxnLst>
                <a:rect l="T6" t="T7" r="T8" b="T9"/>
                <a:pathLst>
                  <a:path w="2940" h="4">
                    <a:moveTo>
                      <a:pt x="0" y="0"/>
                    </a:moveTo>
                    <a:lnTo>
                      <a:pt x="2940" y="4"/>
                    </a:lnTo>
                  </a:path>
                </a:pathLst>
              </a:custGeom>
              <a:noFill/>
              <a:ln w="19050">
                <a:solidFill>
                  <a:srgbClr val="0000FF"/>
                </a:solidFill>
                <a:round/>
                <a:headEnd/>
                <a:tailEnd type="none" w="sm" len="lg"/>
              </a:ln>
              <a:extLst>
                <a:ext uri="{909E8E84-426E-40DD-AFC4-6F175D3DCCD1}">
                  <a14:hiddenFill xmlns:a14="http://schemas.microsoft.com/office/drawing/2010/main">
                    <a:solidFill>
                      <a:srgbClr val="FFFFFF"/>
                    </a:solidFill>
                  </a14:hiddenFill>
                </a:ext>
              </a:extLst>
            </p:spPr>
            <p:txBody>
              <a:bodyPr wrap="none" anchor="ctr"/>
              <a:lstStyle/>
              <a:p>
                <a:endParaRPr lang="zh-CN" altLang="en-US">
                  <a:latin typeface="华文楷体" panose="02010600040101010101" pitchFamily="2" charset="-122"/>
                  <a:ea typeface="华文楷体" panose="02010600040101010101" pitchFamily="2" charset="-122"/>
                </a:endParaRPr>
              </a:p>
            </p:txBody>
          </p:sp>
          <p:sp>
            <p:nvSpPr>
              <p:cNvPr id="40" name="Line 8"/>
              <p:cNvSpPr>
                <a:spLocks noChangeShapeType="1"/>
              </p:cNvSpPr>
              <p:nvPr/>
            </p:nvSpPr>
            <p:spPr bwMode="auto">
              <a:xfrm>
                <a:off x="1902" y="2651"/>
                <a:ext cx="2929" cy="0"/>
              </a:xfrm>
              <a:prstGeom prst="line">
                <a:avLst/>
              </a:prstGeom>
              <a:noFill/>
              <a:ln w="19050">
                <a:solidFill>
                  <a:srgbClr val="0000FF"/>
                </a:solidFill>
                <a:round/>
                <a:headEnd/>
                <a:tailEnd type="none" w="sm" len="lg"/>
              </a:ln>
              <a:extLst>
                <a:ext uri="{909E8E84-426E-40DD-AFC4-6F175D3DCCD1}">
                  <a14:hiddenFill xmlns:a14="http://schemas.microsoft.com/office/drawing/2010/main">
                    <a:noFill/>
                  </a14:hiddenFill>
                </a:ext>
              </a:extLst>
            </p:spPr>
            <p:txBody>
              <a:bodyPr wrap="none" anchor="ctr"/>
              <a:lstStyle/>
              <a:p>
                <a:endParaRPr lang="zh-CN" altLang="en-US">
                  <a:latin typeface="华文楷体" panose="02010600040101010101" pitchFamily="2" charset="-122"/>
                  <a:ea typeface="华文楷体" panose="02010600040101010101" pitchFamily="2" charset="-122"/>
                </a:endParaRPr>
              </a:p>
            </p:txBody>
          </p:sp>
          <p:sp>
            <p:nvSpPr>
              <p:cNvPr id="41" name="Line 9"/>
              <p:cNvSpPr>
                <a:spLocks noChangeShapeType="1"/>
              </p:cNvSpPr>
              <p:nvPr/>
            </p:nvSpPr>
            <p:spPr bwMode="auto">
              <a:xfrm>
                <a:off x="1902" y="2728"/>
                <a:ext cx="2929" cy="0"/>
              </a:xfrm>
              <a:prstGeom prst="line">
                <a:avLst/>
              </a:prstGeom>
              <a:noFill/>
              <a:ln w="19050">
                <a:solidFill>
                  <a:srgbClr val="0000FF"/>
                </a:solidFill>
                <a:round/>
                <a:headEnd/>
                <a:tailEnd type="none" w="sm" len="lg"/>
              </a:ln>
              <a:extLst>
                <a:ext uri="{909E8E84-426E-40DD-AFC4-6F175D3DCCD1}">
                  <a14:hiddenFill xmlns:a14="http://schemas.microsoft.com/office/drawing/2010/main">
                    <a:noFill/>
                  </a14:hiddenFill>
                </a:ext>
              </a:extLst>
            </p:spPr>
            <p:txBody>
              <a:bodyPr wrap="none" anchor="ctr"/>
              <a:lstStyle/>
              <a:p>
                <a:endParaRPr lang="zh-CN" altLang="en-US">
                  <a:latin typeface="华文楷体" panose="02010600040101010101" pitchFamily="2" charset="-122"/>
                  <a:ea typeface="华文楷体" panose="02010600040101010101" pitchFamily="2" charset="-122"/>
                </a:endParaRPr>
              </a:p>
            </p:txBody>
          </p:sp>
          <p:sp>
            <p:nvSpPr>
              <p:cNvPr id="42" name="Line 10"/>
              <p:cNvSpPr>
                <a:spLocks noChangeShapeType="1"/>
              </p:cNvSpPr>
              <p:nvPr/>
            </p:nvSpPr>
            <p:spPr bwMode="auto">
              <a:xfrm>
                <a:off x="1902" y="2883"/>
                <a:ext cx="2929" cy="0"/>
              </a:xfrm>
              <a:prstGeom prst="line">
                <a:avLst/>
              </a:prstGeom>
              <a:noFill/>
              <a:ln w="19050">
                <a:solidFill>
                  <a:srgbClr val="0000FF"/>
                </a:solidFill>
                <a:round/>
                <a:headEnd/>
                <a:tailEnd type="none" w="sm" len="lg"/>
              </a:ln>
              <a:extLst>
                <a:ext uri="{909E8E84-426E-40DD-AFC4-6F175D3DCCD1}">
                  <a14:hiddenFill xmlns:a14="http://schemas.microsoft.com/office/drawing/2010/main">
                    <a:noFill/>
                  </a14:hiddenFill>
                </a:ext>
              </a:extLst>
            </p:spPr>
            <p:txBody>
              <a:bodyPr wrap="none" anchor="ctr"/>
              <a:lstStyle/>
              <a:p>
                <a:endParaRPr lang="zh-CN" altLang="en-US">
                  <a:latin typeface="华文楷体" panose="02010600040101010101" pitchFamily="2" charset="-122"/>
                  <a:ea typeface="华文楷体" panose="02010600040101010101" pitchFamily="2" charset="-122"/>
                </a:endParaRPr>
              </a:p>
            </p:txBody>
          </p:sp>
          <p:sp>
            <p:nvSpPr>
              <p:cNvPr id="43" name="Line 12"/>
              <p:cNvSpPr>
                <a:spLocks noChangeShapeType="1"/>
              </p:cNvSpPr>
              <p:nvPr/>
            </p:nvSpPr>
            <p:spPr bwMode="auto">
              <a:xfrm>
                <a:off x="1902" y="3154"/>
                <a:ext cx="2929" cy="0"/>
              </a:xfrm>
              <a:prstGeom prst="line">
                <a:avLst/>
              </a:prstGeom>
              <a:noFill/>
              <a:ln w="19050">
                <a:solidFill>
                  <a:srgbClr val="0000FF"/>
                </a:solidFill>
                <a:round/>
                <a:headEnd/>
                <a:tailEnd type="none" w="sm" len="lg"/>
              </a:ln>
              <a:extLst>
                <a:ext uri="{909E8E84-426E-40DD-AFC4-6F175D3DCCD1}">
                  <a14:hiddenFill xmlns:a14="http://schemas.microsoft.com/office/drawing/2010/main">
                    <a:noFill/>
                  </a14:hiddenFill>
                </a:ext>
              </a:extLst>
            </p:spPr>
            <p:txBody>
              <a:bodyPr wrap="none" anchor="ctr"/>
              <a:lstStyle/>
              <a:p>
                <a:endParaRPr lang="zh-CN" altLang="en-US">
                  <a:latin typeface="华文楷体" panose="02010600040101010101" pitchFamily="2" charset="-122"/>
                  <a:ea typeface="华文楷体" panose="02010600040101010101" pitchFamily="2" charset="-122"/>
                </a:endParaRPr>
              </a:p>
            </p:txBody>
          </p:sp>
          <p:sp>
            <p:nvSpPr>
              <p:cNvPr id="44" name="Line 13"/>
              <p:cNvSpPr>
                <a:spLocks noChangeShapeType="1"/>
              </p:cNvSpPr>
              <p:nvPr/>
            </p:nvSpPr>
            <p:spPr bwMode="auto">
              <a:xfrm>
                <a:off x="1902" y="4082"/>
                <a:ext cx="2929" cy="0"/>
              </a:xfrm>
              <a:prstGeom prst="line">
                <a:avLst/>
              </a:prstGeom>
              <a:noFill/>
              <a:ln w="19050">
                <a:solidFill>
                  <a:srgbClr val="0000FF"/>
                </a:solidFill>
                <a:round/>
                <a:headEnd/>
                <a:tailEnd type="none" w="sm" len="lg"/>
              </a:ln>
              <a:extLst>
                <a:ext uri="{909E8E84-426E-40DD-AFC4-6F175D3DCCD1}">
                  <a14:hiddenFill xmlns:a14="http://schemas.microsoft.com/office/drawing/2010/main">
                    <a:noFill/>
                  </a14:hiddenFill>
                </a:ext>
              </a:extLst>
            </p:spPr>
            <p:txBody>
              <a:bodyPr wrap="none" anchor="ctr"/>
              <a:lstStyle/>
              <a:p>
                <a:endParaRPr lang="zh-CN" altLang="en-US">
                  <a:latin typeface="华文楷体" panose="02010600040101010101" pitchFamily="2" charset="-122"/>
                  <a:ea typeface="华文楷体" panose="02010600040101010101" pitchFamily="2" charset="-122"/>
                </a:endParaRPr>
              </a:p>
            </p:txBody>
          </p:sp>
        </p:grpSp>
        <p:graphicFrame>
          <p:nvGraphicFramePr>
            <p:cNvPr id="30" name="Object 8"/>
            <p:cNvGraphicFramePr>
              <a:graphicFrameLocks noChangeAspect="1"/>
            </p:cNvGraphicFramePr>
            <p:nvPr/>
          </p:nvGraphicFramePr>
          <p:xfrm>
            <a:off x="3644900" y="3171283"/>
            <a:ext cx="850900" cy="454025"/>
          </p:xfrm>
          <a:graphic>
            <a:graphicData uri="http://schemas.openxmlformats.org/presentationml/2006/ole">
              <mc:AlternateContent xmlns:mc="http://schemas.openxmlformats.org/markup-compatibility/2006">
                <mc:Choice xmlns:v="urn:schemas-microsoft-com:vml" Requires="v">
                  <p:oleObj name="公式" r:id="rId2" imgW="329914" imgH="177646" progId="Equation.3">
                    <p:embed/>
                  </p:oleObj>
                </mc:Choice>
                <mc:Fallback>
                  <p:oleObj name="公式" r:id="rId2" imgW="329914" imgH="177646" progId="Equation.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4900" y="3171283"/>
                          <a:ext cx="8509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1" name="Object 9"/>
            <p:cNvGraphicFramePr>
              <a:graphicFrameLocks noChangeAspect="1"/>
            </p:cNvGraphicFramePr>
            <p:nvPr/>
          </p:nvGraphicFramePr>
          <p:xfrm>
            <a:off x="3552825" y="1952083"/>
            <a:ext cx="912813" cy="454025"/>
          </p:xfrm>
          <a:graphic>
            <a:graphicData uri="http://schemas.openxmlformats.org/presentationml/2006/ole">
              <mc:AlternateContent xmlns:mc="http://schemas.openxmlformats.org/markup-compatibility/2006">
                <mc:Choice xmlns:v="urn:schemas-microsoft-com:vml" Requires="v">
                  <p:oleObj name="公式" r:id="rId4" imgW="355138" imgH="177569" progId="Equation.3">
                    <p:embed/>
                  </p:oleObj>
                </mc:Choice>
                <mc:Fallback>
                  <p:oleObj name="公式" r:id="rId4" imgW="355138" imgH="177569"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52825" y="1952083"/>
                          <a:ext cx="912813"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2" name="Object 10"/>
            <p:cNvGraphicFramePr>
              <a:graphicFrameLocks noChangeAspect="1"/>
            </p:cNvGraphicFramePr>
            <p:nvPr/>
          </p:nvGraphicFramePr>
          <p:xfrm>
            <a:off x="3552825" y="1498058"/>
            <a:ext cx="879475" cy="454025"/>
          </p:xfrm>
          <a:graphic>
            <a:graphicData uri="http://schemas.openxmlformats.org/presentationml/2006/ole">
              <mc:AlternateContent xmlns:mc="http://schemas.openxmlformats.org/markup-compatibility/2006">
                <mc:Choice xmlns:v="urn:schemas-microsoft-com:vml" Requires="v">
                  <p:oleObj name="公式" r:id="rId6" imgW="342603" imgH="177646" progId="Equation.3">
                    <p:embed/>
                  </p:oleObj>
                </mc:Choice>
                <mc:Fallback>
                  <p:oleObj name="公式" r:id="rId6" imgW="342603" imgH="177646"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52825" y="1498058"/>
                          <a:ext cx="8794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3" name="Object 11"/>
            <p:cNvGraphicFramePr>
              <a:graphicFrameLocks noChangeAspect="1"/>
            </p:cNvGraphicFramePr>
            <p:nvPr/>
          </p:nvGraphicFramePr>
          <p:xfrm>
            <a:off x="3554413" y="1193258"/>
            <a:ext cx="912813" cy="454025"/>
          </p:xfrm>
          <a:graphic>
            <a:graphicData uri="http://schemas.openxmlformats.org/presentationml/2006/ole">
              <mc:AlternateContent xmlns:mc="http://schemas.openxmlformats.org/markup-compatibility/2006">
                <mc:Choice xmlns:v="urn:schemas-microsoft-com:vml" Requires="v">
                  <p:oleObj name="公式" r:id="rId8" imgW="355138" imgH="177569" progId="Equation.3">
                    <p:embed/>
                  </p:oleObj>
                </mc:Choice>
                <mc:Fallback>
                  <p:oleObj name="公式" r:id="rId8" imgW="355138" imgH="177569"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54413" y="1193258"/>
                          <a:ext cx="912813"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4" name="Object 12"/>
            <p:cNvGraphicFramePr>
              <a:graphicFrameLocks noChangeAspect="1"/>
            </p:cNvGraphicFramePr>
            <p:nvPr/>
          </p:nvGraphicFramePr>
          <p:xfrm>
            <a:off x="3562350" y="907508"/>
            <a:ext cx="1009650" cy="358775"/>
          </p:xfrm>
          <a:graphic>
            <a:graphicData uri="http://schemas.openxmlformats.org/presentationml/2006/ole">
              <mc:AlternateContent xmlns:mc="http://schemas.openxmlformats.org/markup-compatibility/2006">
                <mc:Choice xmlns:v="urn:schemas-microsoft-com:vml" Requires="v">
                  <p:oleObj name="公式" r:id="rId10" imgW="393529" imgH="139639" progId="Equation.3">
                    <p:embed/>
                  </p:oleObj>
                </mc:Choice>
                <mc:Fallback>
                  <p:oleObj name="公式" r:id="rId10" imgW="393529" imgH="139639"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62350" y="907508"/>
                          <a:ext cx="100965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5" name="Object 13"/>
            <p:cNvGraphicFramePr>
              <a:graphicFrameLocks noChangeAspect="1"/>
            </p:cNvGraphicFramePr>
            <p:nvPr/>
          </p:nvGraphicFramePr>
          <p:xfrm>
            <a:off x="9191625" y="885283"/>
            <a:ext cx="1095375" cy="487363"/>
          </p:xfrm>
          <a:graphic>
            <a:graphicData uri="http://schemas.openxmlformats.org/presentationml/2006/ole">
              <mc:AlternateContent xmlns:mc="http://schemas.openxmlformats.org/markup-compatibility/2006">
                <mc:Choice xmlns:v="urn:schemas-microsoft-com:vml" Requires="v">
                  <p:oleObj name="公式" r:id="rId12" imgW="710891" imgH="317362" progId="Equation.3">
                    <p:embed/>
                  </p:oleObj>
                </mc:Choice>
                <mc:Fallback>
                  <p:oleObj name="公式" r:id="rId12" imgW="710891" imgH="317362"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191625" y="885283"/>
                          <a:ext cx="1095375"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6" name="Line 38"/>
            <p:cNvSpPr>
              <a:spLocks noChangeShapeType="1"/>
            </p:cNvSpPr>
            <p:nvPr/>
          </p:nvSpPr>
          <p:spPr bwMode="auto">
            <a:xfrm flipV="1">
              <a:off x="8077200" y="2256883"/>
              <a:ext cx="0" cy="1066800"/>
            </a:xfrm>
            <a:prstGeom prst="line">
              <a:avLst/>
            </a:prstGeom>
            <a:noFill/>
            <a:ln w="38100">
              <a:solidFill>
                <a:srgbClr val="0000FF"/>
              </a:solidFill>
              <a:round/>
              <a:headEnd/>
              <a:tailEnd type="triangle" w="sm" len="lg"/>
            </a:ln>
            <a:extLst>
              <a:ext uri="{909E8E84-426E-40DD-AFC4-6F175D3DCCD1}">
                <a14:hiddenFill xmlns:a14="http://schemas.microsoft.com/office/drawing/2010/main">
                  <a:noFill/>
                </a14:hiddenFill>
              </a:ext>
            </a:extLst>
          </p:spPr>
          <p:txBody>
            <a:bodyPr wrap="none" anchor="ctr"/>
            <a:lstStyle/>
            <a:p>
              <a:endParaRPr lang="zh-CN" altLang="en-US">
                <a:latin typeface="华文楷体" panose="02010600040101010101" pitchFamily="2" charset="-122"/>
                <a:ea typeface="华文楷体" panose="02010600040101010101" pitchFamily="2" charset="-122"/>
              </a:endParaRPr>
            </a:p>
          </p:txBody>
        </p:sp>
        <p:graphicFrame>
          <p:nvGraphicFramePr>
            <p:cNvPr id="37" name="Object 14"/>
            <p:cNvGraphicFramePr>
              <a:graphicFrameLocks noChangeAspect="1"/>
            </p:cNvGraphicFramePr>
            <p:nvPr/>
          </p:nvGraphicFramePr>
          <p:xfrm>
            <a:off x="8113713" y="2485483"/>
            <a:ext cx="573088" cy="609600"/>
          </p:xfrm>
          <a:graphic>
            <a:graphicData uri="http://schemas.openxmlformats.org/presentationml/2006/ole">
              <mc:AlternateContent xmlns:mc="http://schemas.openxmlformats.org/markup-compatibility/2006">
                <mc:Choice xmlns:v="urn:schemas-microsoft-com:vml" Requires="v">
                  <p:oleObj name="公式" r:id="rId14" imgW="215806" imgH="228501" progId="Equation.3">
                    <p:embed/>
                  </p:oleObj>
                </mc:Choice>
                <mc:Fallback>
                  <p:oleObj name="公式" r:id="rId14" imgW="215806" imgH="228501"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113713" y="2485483"/>
                          <a:ext cx="57308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49" name="Group 73"/>
            <p:cNvGrpSpPr>
              <a:grpSpLocks/>
            </p:cNvGrpSpPr>
            <p:nvPr/>
          </p:nvGrpSpPr>
          <p:grpSpPr bwMode="auto">
            <a:xfrm>
              <a:off x="4651597" y="1016393"/>
              <a:ext cx="2479675" cy="2555875"/>
              <a:chOff x="2292" y="2496"/>
              <a:chExt cx="1562" cy="1610"/>
            </a:xfrm>
          </p:grpSpPr>
          <p:grpSp>
            <p:nvGrpSpPr>
              <p:cNvPr id="50" name="Group 53"/>
              <p:cNvGrpSpPr>
                <a:grpSpLocks/>
              </p:cNvGrpSpPr>
              <p:nvPr/>
            </p:nvGrpSpPr>
            <p:grpSpPr bwMode="auto">
              <a:xfrm>
                <a:off x="2292" y="2496"/>
                <a:ext cx="480" cy="1610"/>
                <a:chOff x="2814" y="1920"/>
                <a:chExt cx="480" cy="1968"/>
              </a:xfrm>
            </p:grpSpPr>
            <p:sp>
              <p:nvSpPr>
                <p:cNvPr id="52" name="Line 14"/>
                <p:cNvSpPr>
                  <a:spLocks noChangeShapeType="1"/>
                </p:cNvSpPr>
                <p:nvPr/>
              </p:nvSpPr>
              <p:spPr bwMode="auto">
                <a:xfrm>
                  <a:off x="2814" y="2736"/>
                  <a:ext cx="0" cy="1152"/>
                </a:xfrm>
                <a:prstGeom prst="line">
                  <a:avLst/>
                </a:prstGeom>
                <a:noFill/>
                <a:ln w="28575">
                  <a:solidFill>
                    <a:srgbClr val="CC00CC"/>
                  </a:solidFill>
                  <a:round/>
                  <a:headEnd/>
                  <a:tailEnd type="triangle" w="sm" len="lg"/>
                </a:ln>
                <a:extLst>
                  <a:ext uri="{909E8E84-426E-40DD-AFC4-6F175D3DCCD1}">
                    <a14:hiddenFill xmlns:a14="http://schemas.microsoft.com/office/drawing/2010/main">
                      <a:noFill/>
                    </a14:hiddenFill>
                  </a:ext>
                </a:extLst>
              </p:spPr>
              <p:txBody>
                <a:bodyPr wrap="none" anchor="ctr"/>
                <a:lstStyle/>
                <a:p>
                  <a:endParaRPr lang="zh-CN" altLang="en-US">
                    <a:latin typeface="华文楷体" panose="02010600040101010101" pitchFamily="2" charset="-122"/>
                    <a:ea typeface="华文楷体" panose="02010600040101010101" pitchFamily="2" charset="-122"/>
                  </a:endParaRPr>
                </a:p>
              </p:txBody>
            </p:sp>
            <p:sp>
              <p:nvSpPr>
                <p:cNvPr id="53" name="Line 15"/>
                <p:cNvSpPr>
                  <a:spLocks noChangeShapeType="1"/>
                </p:cNvSpPr>
                <p:nvPr/>
              </p:nvSpPr>
              <p:spPr bwMode="auto">
                <a:xfrm>
                  <a:off x="2910" y="2400"/>
                  <a:ext cx="0" cy="1488"/>
                </a:xfrm>
                <a:prstGeom prst="line">
                  <a:avLst/>
                </a:prstGeom>
                <a:noFill/>
                <a:ln w="28575">
                  <a:solidFill>
                    <a:srgbClr val="CC00CC"/>
                  </a:solidFill>
                  <a:round/>
                  <a:headEnd/>
                  <a:tailEnd type="triangle" w="sm" len="lg"/>
                </a:ln>
                <a:extLst>
                  <a:ext uri="{909E8E84-426E-40DD-AFC4-6F175D3DCCD1}">
                    <a14:hiddenFill xmlns:a14="http://schemas.microsoft.com/office/drawing/2010/main">
                      <a:noFill/>
                    </a14:hiddenFill>
                  </a:ext>
                </a:extLst>
              </p:spPr>
              <p:txBody>
                <a:bodyPr wrap="none" anchor="ctr"/>
                <a:lstStyle/>
                <a:p>
                  <a:endParaRPr lang="zh-CN" altLang="en-US">
                    <a:latin typeface="华文楷体" panose="02010600040101010101" pitchFamily="2" charset="-122"/>
                    <a:ea typeface="华文楷体" panose="02010600040101010101" pitchFamily="2" charset="-122"/>
                  </a:endParaRPr>
                </a:p>
              </p:txBody>
            </p:sp>
            <p:sp>
              <p:nvSpPr>
                <p:cNvPr id="54" name="Line 16"/>
                <p:cNvSpPr>
                  <a:spLocks noChangeShapeType="1"/>
                </p:cNvSpPr>
                <p:nvPr/>
              </p:nvSpPr>
              <p:spPr bwMode="auto">
                <a:xfrm>
                  <a:off x="3006" y="2208"/>
                  <a:ext cx="0" cy="1680"/>
                </a:xfrm>
                <a:prstGeom prst="line">
                  <a:avLst/>
                </a:prstGeom>
                <a:noFill/>
                <a:ln w="28575">
                  <a:solidFill>
                    <a:srgbClr val="CC00CC"/>
                  </a:solidFill>
                  <a:round/>
                  <a:headEnd/>
                  <a:tailEnd type="triangle" w="sm" len="lg"/>
                </a:ln>
                <a:extLst>
                  <a:ext uri="{909E8E84-426E-40DD-AFC4-6F175D3DCCD1}">
                    <a14:hiddenFill xmlns:a14="http://schemas.microsoft.com/office/drawing/2010/main">
                      <a:noFill/>
                    </a14:hiddenFill>
                  </a:ext>
                </a:extLst>
              </p:spPr>
              <p:txBody>
                <a:bodyPr wrap="none" anchor="ctr"/>
                <a:lstStyle/>
                <a:p>
                  <a:endParaRPr lang="zh-CN" altLang="en-US">
                    <a:latin typeface="华文楷体" panose="02010600040101010101" pitchFamily="2" charset="-122"/>
                    <a:ea typeface="华文楷体" panose="02010600040101010101" pitchFamily="2" charset="-122"/>
                  </a:endParaRPr>
                </a:p>
              </p:txBody>
            </p:sp>
            <p:sp>
              <p:nvSpPr>
                <p:cNvPr id="55" name="Line 17"/>
                <p:cNvSpPr>
                  <a:spLocks noChangeShapeType="1"/>
                </p:cNvSpPr>
                <p:nvPr/>
              </p:nvSpPr>
              <p:spPr bwMode="auto">
                <a:xfrm>
                  <a:off x="3102" y="2112"/>
                  <a:ext cx="0" cy="1776"/>
                </a:xfrm>
                <a:prstGeom prst="line">
                  <a:avLst/>
                </a:prstGeom>
                <a:noFill/>
                <a:ln w="28575">
                  <a:solidFill>
                    <a:srgbClr val="CC00CC"/>
                  </a:solidFill>
                  <a:round/>
                  <a:headEnd/>
                  <a:tailEnd type="triangle" w="sm" len="lg"/>
                </a:ln>
                <a:extLst>
                  <a:ext uri="{909E8E84-426E-40DD-AFC4-6F175D3DCCD1}">
                    <a14:hiddenFill xmlns:a14="http://schemas.microsoft.com/office/drawing/2010/main">
                      <a:noFill/>
                    </a14:hiddenFill>
                  </a:ext>
                </a:extLst>
              </p:spPr>
              <p:txBody>
                <a:bodyPr wrap="none" anchor="ctr"/>
                <a:lstStyle/>
                <a:p>
                  <a:endParaRPr lang="zh-CN" altLang="en-US">
                    <a:latin typeface="华文楷体" panose="02010600040101010101" pitchFamily="2" charset="-122"/>
                    <a:ea typeface="华文楷体" panose="02010600040101010101" pitchFamily="2" charset="-122"/>
                  </a:endParaRPr>
                </a:p>
              </p:txBody>
            </p:sp>
            <p:sp>
              <p:nvSpPr>
                <p:cNvPr id="56" name="Freeform 18"/>
                <p:cNvSpPr>
                  <a:spLocks/>
                </p:cNvSpPr>
                <p:nvPr/>
              </p:nvSpPr>
              <p:spPr bwMode="auto">
                <a:xfrm>
                  <a:off x="3198" y="2034"/>
                  <a:ext cx="1" cy="1854"/>
                </a:xfrm>
                <a:custGeom>
                  <a:avLst/>
                  <a:gdLst>
                    <a:gd name="T0" fmla="*/ 0 w 1"/>
                    <a:gd name="T1" fmla="*/ 0 h 1854"/>
                    <a:gd name="T2" fmla="*/ 1 w 1"/>
                    <a:gd name="T3" fmla="*/ 1854 h 1854"/>
                    <a:gd name="T4" fmla="*/ 0 60000 65536"/>
                    <a:gd name="T5" fmla="*/ 0 60000 65536"/>
                    <a:gd name="T6" fmla="*/ 0 w 1"/>
                    <a:gd name="T7" fmla="*/ 0 h 1854"/>
                    <a:gd name="T8" fmla="*/ 1 w 1"/>
                    <a:gd name="T9" fmla="*/ 1854 h 1854"/>
                  </a:gdLst>
                  <a:ahLst/>
                  <a:cxnLst>
                    <a:cxn ang="T4">
                      <a:pos x="T0" y="T1"/>
                    </a:cxn>
                    <a:cxn ang="T5">
                      <a:pos x="T2" y="T3"/>
                    </a:cxn>
                  </a:cxnLst>
                  <a:rect l="T6" t="T7" r="T8" b="T9"/>
                  <a:pathLst>
                    <a:path w="1" h="1854">
                      <a:moveTo>
                        <a:pt x="0" y="0"/>
                      </a:moveTo>
                      <a:lnTo>
                        <a:pt x="1" y="1854"/>
                      </a:lnTo>
                    </a:path>
                  </a:pathLst>
                </a:custGeom>
                <a:noFill/>
                <a:ln w="28575">
                  <a:solidFill>
                    <a:srgbClr val="CC00CC"/>
                  </a:solidFill>
                  <a:round/>
                  <a:headEnd/>
                  <a:tailEnd type="triangle" w="sm" len="lg"/>
                </a:ln>
                <a:extLst>
                  <a:ext uri="{909E8E84-426E-40DD-AFC4-6F175D3DCCD1}">
                    <a14:hiddenFill xmlns:a14="http://schemas.microsoft.com/office/drawing/2010/main">
                      <a:solidFill>
                        <a:srgbClr val="FFFFFF"/>
                      </a:solidFill>
                    </a14:hiddenFill>
                  </a:ext>
                </a:extLst>
              </p:spPr>
              <p:txBody>
                <a:bodyPr wrap="none" anchor="ctr"/>
                <a:lstStyle/>
                <a:p>
                  <a:endParaRPr lang="zh-CN" altLang="en-US">
                    <a:latin typeface="华文楷体" panose="02010600040101010101" pitchFamily="2" charset="-122"/>
                    <a:ea typeface="华文楷体" panose="02010600040101010101" pitchFamily="2" charset="-122"/>
                  </a:endParaRPr>
                </a:p>
              </p:txBody>
            </p:sp>
            <p:sp>
              <p:nvSpPr>
                <p:cNvPr id="57" name="Line 19"/>
                <p:cNvSpPr>
                  <a:spLocks noChangeShapeType="1"/>
                </p:cNvSpPr>
                <p:nvPr/>
              </p:nvSpPr>
              <p:spPr bwMode="auto">
                <a:xfrm>
                  <a:off x="3294" y="1920"/>
                  <a:ext cx="0" cy="1968"/>
                </a:xfrm>
                <a:prstGeom prst="line">
                  <a:avLst/>
                </a:prstGeom>
                <a:noFill/>
                <a:ln w="28575">
                  <a:solidFill>
                    <a:srgbClr val="CC00CC"/>
                  </a:solidFill>
                  <a:round/>
                  <a:headEnd/>
                  <a:tailEnd type="triangle" w="sm" len="lg"/>
                </a:ln>
                <a:extLst>
                  <a:ext uri="{909E8E84-426E-40DD-AFC4-6F175D3DCCD1}">
                    <a14:hiddenFill xmlns:a14="http://schemas.microsoft.com/office/drawing/2010/main">
                      <a:noFill/>
                    </a14:hiddenFill>
                  </a:ext>
                </a:extLst>
              </p:spPr>
              <p:txBody>
                <a:bodyPr wrap="none" anchor="ctr"/>
                <a:lstStyle/>
                <a:p>
                  <a:endParaRPr lang="zh-CN" altLang="en-US">
                    <a:latin typeface="华文楷体" panose="02010600040101010101" pitchFamily="2" charset="-122"/>
                    <a:ea typeface="华文楷体" panose="02010600040101010101" pitchFamily="2" charset="-122"/>
                  </a:endParaRPr>
                </a:p>
              </p:txBody>
            </p:sp>
          </p:grpSp>
          <p:sp>
            <p:nvSpPr>
              <p:cNvPr id="51" name="Rectangle 41"/>
              <p:cNvSpPr>
                <a:spLocks noChangeArrowheads="1"/>
              </p:cNvSpPr>
              <p:nvPr/>
            </p:nvSpPr>
            <p:spPr bwMode="auto">
              <a:xfrm>
                <a:off x="2760" y="3755"/>
                <a:ext cx="1094"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cs typeface="Arial" panose="020B0604020202020204" pitchFamily="34" charset="0"/>
                  </a:defRPr>
                </a:lvl1pPr>
                <a:lvl2pPr marL="742950" indent="-285750">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r>
                  <a:rPr kumimoji="0" lang="zh-CN" altLang="en-US" sz="2800" dirty="0">
                    <a:solidFill>
                      <a:srgbClr val="CC00CC"/>
                    </a:solidFill>
                    <a:latin typeface="华文楷体" panose="02010600040101010101" pitchFamily="2" charset="-122"/>
                    <a:ea typeface="华文楷体" panose="02010600040101010101" pitchFamily="2" charset="-122"/>
                  </a:rPr>
                  <a:t>莱曼系</a:t>
                </a:r>
              </a:p>
            </p:txBody>
          </p:sp>
        </p:grpSp>
        <p:grpSp>
          <p:nvGrpSpPr>
            <p:cNvPr id="58" name="Group 74"/>
            <p:cNvGrpSpPr>
              <a:grpSpLocks/>
            </p:cNvGrpSpPr>
            <p:nvPr/>
          </p:nvGrpSpPr>
          <p:grpSpPr bwMode="auto">
            <a:xfrm>
              <a:off x="5608859" y="1016393"/>
              <a:ext cx="2136775" cy="1590675"/>
              <a:chOff x="2895" y="2496"/>
              <a:chExt cx="1346" cy="1002"/>
            </a:xfrm>
          </p:grpSpPr>
          <p:grpSp>
            <p:nvGrpSpPr>
              <p:cNvPr id="59" name="Group 54"/>
              <p:cNvGrpSpPr>
                <a:grpSpLocks/>
              </p:cNvGrpSpPr>
              <p:nvPr/>
            </p:nvGrpSpPr>
            <p:grpSpPr bwMode="auto">
              <a:xfrm>
                <a:off x="3118" y="2496"/>
                <a:ext cx="384" cy="680"/>
                <a:chOff x="3630" y="1920"/>
                <a:chExt cx="384" cy="816"/>
              </a:xfrm>
            </p:grpSpPr>
            <p:sp>
              <p:nvSpPr>
                <p:cNvPr id="61" name="Line 20"/>
                <p:cNvSpPr>
                  <a:spLocks noChangeShapeType="1"/>
                </p:cNvSpPr>
                <p:nvPr/>
              </p:nvSpPr>
              <p:spPr bwMode="auto">
                <a:xfrm>
                  <a:off x="3630" y="2400"/>
                  <a:ext cx="0" cy="336"/>
                </a:xfrm>
                <a:prstGeom prst="line">
                  <a:avLst/>
                </a:prstGeom>
                <a:noFill/>
                <a:ln w="28575">
                  <a:solidFill>
                    <a:srgbClr val="009900"/>
                  </a:solidFill>
                  <a:round/>
                  <a:headEnd/>
                  <a:tailEnd type="triangle" w="sm" len="lg"/>
                </a:ln>
                <a:extLst>
                  <a:ext uri="{909E8E84-426E-40DD-AFC4-6F175D3DCCD1}">
                    <a14:hiddenFill xmlns:a14="http://schemas.microsoft.com/office/drawing/2010/main">
                      <a:noFill/>
                    </a14:hiddenFill>
                  </a:ext>
                </a:extLst>
              </p:spPr>
              <p:txBody>
                <a:bodyPr wrap="none" anchor="ctr"/>
                <a:lstStyle/>
                <a:p>
                  <a:endParaRPr lang="zh-CN" altLang="en-US">
                    <a:latin typeface="华文楷体" panose="02010600040101010101" pitchFamily="2" charset="-122"/>
                    <a:ea typeface="华文楷体" panose="02010600040101010101" pitchFamily="2" charset="-122"/>
                  </a:endParaRPr>
                </a:p>
              </p:txBody>
            </p:sp>
            <p:sp>
              <p:nvSpPr>
                <p:cNvPr id="62" name="Line 21"/>
                <p:cNvSpPr>
                  <a:spLocks noChangeShapeType="1"/>
                </p:cNvSpPr>
                <p:nvPr/>
              </p:nvSpPr>
              <p:spPr bwMode="auto">
                <a:xfrm>
                  <a:off x="3726" y="2208"/>
                  <a:ext cx="0" cy="528"/>
                </a:xfrm>
                <a:prstGeom prst="line">
                  <a:avLst/>
                </a:prstGeom>
                <a:noFill/>
                <a:ln w="28575">
                  <a:solidFill>
                    <a:srgbClr val="009900"/>
                  </a:solidFill>
                  <a:round/>
                  <a:headEnd/>
                  <a:tailEnd type="triangle" w="sm" len="lg"/>
                </a:ln>
                <a:extLst>
                  <a:ext uri="{909E8E84-426E-40DD-AFC4-6F175D3DCCD1}">
                    <a14:hiddenFill xmlns:a14="http://schemas.microsoft.com/office/drawing/2010/main">
                      <a:noFill/>
                    </a14:hiddenFill>
                  </a:ext>
                </a:extLst>
              </p:spPr>
              <p:txBody>
                <a:bodyPr wrap="none" anchor="ctr"/>
                <a:lstStyle/>
                <a:p>
                  <a:endParaRPr lang="zh-CN" altLang="en-US">
                    <a:latin typeface="华文楷体" panose="02010600040101010101" pitchFamily="2" charset="-122"/>
                    <a:ea typeface="华文楷体" panose="02010600040101010101" pitchFamily="2" charset="-122"/>
                  </a:endParaRPr>
                </a:p>
              </p:txBody>
            </p:sp>
            <p:sp>
              <p:nvSpPr>
                <p:cNvPr id="63" name="Line 22"/>
                <p:cNvSpPr>
                  <a:spLocks noChangeShapeType="1"/>
                </p:cNvSpPr>
                <p:nvPr/>
              </p:nvSpPr>
              <p:spPr bwMode="auto">
                <a:xfrm>
                  <a:off x="3822" y="2112"/>
                  <a:ext cx="0" cy="624"/>
                </a:xfrm>
                <a:prstGeom prst="line">
                  <a:avLst/>
                </a:prstGeom>
                <a:noFill/>
                <a:ln w="28575">
                  <a:solidFill>
                    <a:srgbClr val="009900"/>
                  </a:solidFill>
                  <a:round/>
                  <a:headEnd/>
                  <a:tailEnd type="triangle" w="sm" len="lg"/>
                </a:ln>
                <a:extLst>
                  <a:ext uri="{909E8E84-426E-40DD-AFC4-6F175D3DCCD1}">
                    <a14:hiddenFill xmlns:a14="http://schemas.microsoft.com/office/drawing/2010/main">
                      <a:noFill/>
                    </a14:hiddenFill>
                  </a:ext>
                </a:extLst>
              </p:spPr>
              <p:txBody>
                <a:bodyPr wrap="none" anchor="ctr"/>
                <a:lstStyle/>
                <a:p>
                  <a:endParaRPr lang="zh-CN" altLang="en-US">
                    <a:latin typeface="华文楷体" panose="02010600040101010101" pitchFamily="2" charset="-122"/>
                    <a:ea typeface="华文楷体" panose="02010600040101010101" pitchFamily="2" charset="-122"/>
                  </a:endParaRPr>
                </a:p>
              </p:txBody>
            </p:sp>
            <p:sp>
              <p:nvSpPr>
                <p:cNvPr id="64" name="Freeform 23"/>
                <p:cNvSpPr>
                  <a:spLocks/>
                </p:cNvSpPr>
                <p:nvPr/>
              </p:nvSpPr>
              <p:spPr bwMode="auto">
                <a:xfrm>
                  <a:off x="3918" y="2028"/>
                  <a:ext cx="1" cy="708"/>
                </a:xfrm>
                <a:custGeom>
                  <a:avLst/>
                  <a:gdLst>
                    <a:gd name="T0" fmla="*/ 0 w 1"/>
                    <a:gd name="T1" fmla="*/ 0 h 708"/>
                    <a:gd name="T2" fmla="*/ 1 w 1"/>
                    <a:gd name="T3" fmla="*/ 708 h 708"/>
                    <a:gd name="T4" fmla="*/ 0 60000 65536"/>
                    <a:gd name="T5" fmla="*/ 0 60000 65536"/>
                    <a:gd name="T6" fmla="*/ 0 w 1"/>
                    <a:gd name="T7" fmla="*/ 0 h 708"/>
                    <a:gd name="T8" fmla="*/ 1 w 1"/>
                    <a:gd name="T9" fmla="*/ 708 h 708"/>
                  </a:gdLst>
                  <a:ahLst/>
                  <a:cxnLst>
                    <a:cxn ang="T4">
                      <a:pos x="T0" y="T1"/>
                    </a:cxn>
                    <a:cxn ang="T5">
                      <a:pos x="T2" y="T3"/>
                    </a:cxn>
                  </a:cxnLst>
                  <a:rect l="T6" t="T7" r="T8" b="T9"/>
                  <a:pathLst>
                    <a:path w="1" h="708">
                      <a:moveTo>
                        <a:pt x="0" y="0"/>
                      </a:moveTo>
                      <a:lnTo>
                        <a:pt x="1" y="708"/>
                      </a:lnTo>
                    </a:path>
                  </a:pathLst>
                </a:custGeom>
                <a:noFill/>
                <a:ln w="28575">
                  <a:solidFill>
                    <a:srgbClr val="009900"/>
                  </a:solidFill>
                  <a:round/>
                  <a:headEnd/>
                  <a:tailEnd type="triangle" w="sm" len="lg"/>
                </a:ln>
                <a:extLst>
                  <a:ext uri="{909E8E84-426E-40DD-AFC4-6F175D3DCCD1}">
                    <a14:hiddenFill xmlns:a14="http://schemas.microsoft.com/office/drawing/2010/main">
                      <a:solidFill>
                        <a:srgbClr val="FFFFFF"/>
                      </a:solidFill>
                    </a14:hiddenFill>
                  </a:ext>
                </a:extLst>
              </p:spPr>
              <p:txBody>
                <a:bodyPr wrap="none" anchor="ctr"/>
                <a:lstStyle/>
                <a:p>
                  <a:endParaRPr lang="zh-CN" altLang="en-US">
                    <a:latin typeface="华文楷体" panose="02010600040101010101" pitchFamily="2" charset="-122"/>
                    <a:ea typeface="华文楷体" panose="02010600040101010101" pitchFamily="2" charset="-122"/>
                  </a:endParaRPr>
                </a:p>
              </p:txBody>
            </p:sp>
            <p:sp>
              <p:nvSpPr>
                <p:cNvPr id="65" name="Line 24"/>
                <p:cNvSpPr>
                  <a:spLocks noChangeShapeType="1"/>
                </p:cNvSpPr>
                <p:nvPr/>
              </p:nvSpPr>
              <p:spPr bwMode="auto">
                <a:xfrm>
                  <a:off x="4014" y="1920"/>
                  <a:ext cx="0" cy="816"/>
                </a:xfrm>
                <a:prstGeom prst="line">
                  <a:avLst/>
                </a:prstGeom>
                <a:noFill/>
                <a:ln w="28575">
                  <a:solidFill>
                    <a:srgbClr val="009900"/>
                  </a:solidFill>
                  <a:round/>
                  <a:headEnd/>
                  <a:tailEnd type="triangle" w="sm" len="lg"/>
                </a:ln>
                <a:extLst>
                  <a:ext uri="{909E8E84-426E-40DD-AFC4-6F175D3DCCD1}">
                    <a14:hiddenFill xmlns:a14="http://schemas.microsoft.com/office/drawing/2010/main">
                      <a:noFill/>
                    </a14:hiddenFill>
                  </a:ext>
                </a:extLst>
              </p:spPr>
              <p:txBody>
                <a:bodyPr wrap="none" anchor="ctr"/>
                <a:lstStyle/>
                <a:p>
                  <a:endParaRPr lang="zh-CN" altLang="en-US">
                    <a:latin typeface="华文楷体" panose="02010600040101010101" pitchFamily="2" charset="-122"/>
                    <a:ea typeface="华文楷体" panose="02010600040101010101" pitchFamily="2" charset="-122"/>
                  </a:endParaRPr>
                </a:p>
              </p:txBody>
            </p:sp>
          </p:grpSp>
          <p:sp>
            <p:nvSpPr>
              <p:cNvPr id="60" name="Rectangle 42"/>
              <p:cNvSpPr>
                <a:spLocks noChangeArrowheads="1"/>
              </p:cNvSpPr>
              <p:nvPr/>
            </p:nvSpPr>
            <p:spPr bwMode="auto">
              <a:xfrm>
                <a:off x="2895" y="3168"/>
                <a:ext cx="1346"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cs typeface="Arial" panose="020B0604020202020204" pitchFamily="34" charset="0"/>
                  </a:defRPr>
                </a:lvl1pPr>
                <a:lvl2pPr marL="742950" indent="-285750">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r>
                  <a:rPr kumimoji="0" lang="zh-CN" altLang="en-US" sz="2800" dirty="0">
                    <a:solidFill>
                      <a:srgbClr val="009900"/>
                    </a:solidFill>
                    <a:latin typeface="华文楷体" panose="02010600040101010101" pitchFamily="2" charset="-122"/>
                    <a:ea typeface="华文楷体" panose="02010600040101010101" pitchFamily="2" charset="-122"/>
                  </a:rPr>
                  <a:t>巴耳末系</a:t>
                </a:r>
              </a:p>
            </p:txBody>
          </p:sp>
        </p:grpSp>
        <p:grpSp>
          <p:nvGrpSpPr>
            <p:cNvPr id="66" name="Group 75"/>
            <p:cNvGrpSpPr>
              <a:grpSpLocks/>
            </p:cNvGrpSpPr>
            <p:nvPr/>
          </p:nvGrpSpPr>
          <p:grpSpPr bwMode="auto">
            <a:xfrm>
              <a:off x="6966172" y="1016393"/>
              <a:ext cx="1433512" cy="1085850"/>
              <a:chOff x="3750" y="2496"/>
              <a:chExt cx="903" cy="684"/>
            </a:xfrm>
          </p:grpSpPr>
          <p:grpSp>
            <p:nvGrpSpPr>
              <p:cNvPr id="67" name="Group 55"/>
              <p:cNvGrpSpPr>
                <a:grpSpLocks/>
              </p:cNvGrpSpPr>
              <p:nvPr/>
            </p:nvGrpSpPr>
            <p:grpSpPr bwMode="auto">
              <a:xfrm>
                <a:off x="3907" y="2496"/>
                <a:ext cx="288" cy="410"/>
                <a:chOff x="4350" y="1920"/>
                <a:chExt cx="288" cy="480"/>
              </a:xfrm>
            </p:grpSpPr>
            <p:sp>
              <p:nvSpPr>
                <p:cNvPr id="69" name="Line 25"/>
                <p:cNvSpPr>
                  <a:spLocks noChangeShapeType="1"/>
                </p:cNvSpPr>
                <p:nvPr/>
              </p:nvSpPr>
              <p:spPr bwMode="auto">
                <a:xfrm>
                  <a:off x="4350" y="2208"/>
                  <a:ext cx="0" cy="192"/>
                </a:xfrm>
                <a:prstGeom prst="line">
                  <a:avLst/>
                </a:prstGeom>
                <a:noFill/>
                <a:ln w="28575">
                  <a:solidFill>
                    <a:schemeClr val="tx1"/>
                  </a:solidFill>
                  <a:round/>
                  <a:headEnd/>
                  <a:tailEnd type="triangle" w="sm" len="lg"/>
                </a:ln>
                <a:extLst>
                  <a:ext uri="{909E8E84-426E-40DD-AFC4-6F175D3DCCD1}">
                    <a14:hiddenFill xmlns:a14="http://schemas.microsoft.com/office/drawing/2010/main">
                      <a:noFill/>
                    </a14:hiddenFill>
                  </a:ext>
                </a:extLst>
              </p:spPr>
              <p:txBody>
                <a:bodyPr wrap="none" anchor="ctr"/>
                <a:lstStyle/>
                <a:p>
                  <a:endParaRPr lang="zh-CN" altLang="en-US">
                    <a:latin typeface="华文楷体" panose="02010600040101010101" pitchFamily="2" charset="-122"/>
                    <a:ea typeface="华文楷体" panose="02010600040101010101" pitchFamily="2" charset="-122"/>
                  </a:endParaRPr>
                </a:p>
              </p:txBody>
            </p:sp>
            <p:sp>
              <p:nvSpPr>
                <p:cNvPr id="70" name="Line 26"/>
                <p:cNvSpPr>
                  <a:spLocks noChangeShapeType="1"/>
                </p:cNvSpPr>
                <p:nvPr/>
              </p:nvSpPr>
              <p:spPr bwMode="auto">
                <a:xfrm>
                  <a:off x="4446" y="2112"/>
                  <a:ext cx="0" cy="288"/>
                </a:xfrm>
                <a:prstGeom prst="line">
                  <a:avLst/>
                </a:prstGeom>
                <a:noFill/>
                <a:ln w="28575">
                  <a:solidFill>
                    <a:schemeClr val="tx1"/>
                  </a:solidFill>
                  <a:round/>
                  <a:headEnd/>
                  <a:tailEnd type="triangle" w="sm" len="lg"/>
                </a:ln>
                <a:extLst>
                  <a:ext uri="{909E8E84-426E-40DD-AFC4-6F175D3DCCD1}">
                    <a14:hiddenFill xmlns:a14="http://schemas.microsoft.com/office/drawing/2010/main">
                      <a:noFill/>
                    </a14:hiddenFill>
                  </a:ext>
                </a:extLst>
              </p:spPr>
              <p:txBody>
                <a:bodyPr wrap="none" anchor="ctr"/>
                <a:lstStyle/>
                <a:p>
                  <a:endParaRPr lang="zh-CN" altLang="en-US">
                    <a:latin typeface="华文楷体" panose="02010600040101010101" pitchFamily="2" charset="-122"/>
                    <a:ea typeface="华文楷体" panose="02010600040101010101" pitchFamily="2" charset="-122"/>
                  </a:endParaRPr>
                </a:p>
              </p:txBody>
            </p:sp>
            <p:sp>
              <p:nvSpPr>
                <p:cNvPr id="71" name="Freeform 27"/>
                <p:cNvSpPr>
                  <a:spLocks/>
                </p:cNvSpPr>
                <p:nvPr/>
              </p:nvSpPr>
              <p:spPr bwMode="auto">
                <a:xfrm>
                  <a:off x="4542" y="2028"/>
                  <a:ext cx="1" cy="372"/>
                </a:xfrm>
                <a:custGeom>
                  <a:avLst/>
                  <a:gdLst>
                    <a:gd name="T0" fmla="*/ 0 w 1"/>
                    <a:gd name="T1" fmla="*/ 0 h 372"/>
                    <a:gd name="T2" fmla="*/ 1 w 1"/>
                    <a:gd name="T3" fmla="*/ 372 h 372"/>
                    <a:gd name="T4" fmla="*/ 0 60000 65536"/>
                    <a:gd name="T5" fmla="*/ 0 60000 65536"/>
                    <a:gd name="T6" fmla="*/ 0 w 1"/>
                    <a:gd name="T7" fmla="*/ 0 h 372"/>
                    <a:gd name="T8" fmla="*/ 1 w 1"/>
                    <a:gd name="T9" fmla="*/ 372 h 372"/>
                  </a:gdLst>
                  <a:ahLst/>
                  <a:cxnLst>
                    <a:cxn ang="T4">
                      <a:pos x="T0" y="T1"/>
                    </a:cxn>
                    <a:cxn ang="T5">
                      <a:pos x="T2" y="T3"/>
                    </a:cxn>
                  </a:cxnLst>
                  <a:rect l="T6" t="T7" r="T8" b="T9"/>
                  <a:pathLst>
                    <a:path w="1" h="372">
                      <a:moveTo>
                        <a:pt x="0" y="0"/>
                      </a:moveTo>
                      <a:lnTo>
                        <a:pt x="1" y="372"/>
                      </a:lnTo>
                    </a:path>
                  </a:pathLst>
                </a:custGeom>
                <a:noFill/>
                <a:ln w="28575">
                  <a:solidFill>
                    <a:schemeClr val="tx1"/>
                  </a:solidFill>
                  <a:round/>
                  <a:headEnd/>
                  <a:tailEnd type="triangle" w="sm" len="lg"/>
                </a:ln>
                <a:extLst>
                  <a:ext uri="{909E8E84-426E-40DD-AFC4-6F175D3DCCD1}">
                    <a14:hiddenFill xmlns:a14="http://schemas.microsoft.com/office/drawing/2010/main">
                      <a:solidFill>
                        <a:srgbClr val="FFFFFF"/>
                      </a:solidFill>
                    </a14:hiddenFill>
                  </a:ext>
                </a:extLst>
              </p:spPr>
              <p:txBody>
                <a:bodyPr wrap="none" anchor="ctr"/>
                <a:lstStyle/>
                <a:p>
                  <a:endParaRPr lang="zh-CN" altLang="en-US">
                    <a:latin typeface="华文楷体" panose="02010600040101010101" pitchFamily="2" charset="-122"/>
                    <a:ea typeface="华文楷体" panose="02010600040101010101" pitchFamily="2" charset="-122"/>
                  </a:endParaRPr>
                </a:p>
              </p:txBody>
            </p:sp>
            <p:sp>
              <p:nvSpPr>
                <p:cNvPr id="72" name="Line 28"/>
                <p:cNvSpPr>
                  <a:spLocks noChangeShapeType="1"/>
                </p:cNvSpPr>
                <p:nvPr/>
              </p:nvSpPr>
              <p:spPr bwMode="auto">
                <a:xfrm>
                  <a:off x="4638" y="1920"/>
                  <a:ext cx="0" cy="480"/>
                </a:xfrm>
                <a:prstGeom prst="line">
                  <a:avLst/>
                </a:prstGeom>
                <a:noFill/>
                <a:ln w="28575">
                  <a:solidFill>
                    <a:schemeClr val="tx1"/>
                  </a:solidFill>
                  <a:round/>
                  <a:headEnd/>
                  <a:tailEnd type="triangle" w="sm" len="lg"/>
                </a:ln>
                <a:extLst>
                  <a:ext uri="{909E8E84-426E-40DD-AFC4-6F175D3DCCD1}">
                    <a14:hiddenFill xmlns:a14="http://schemas.microsoft.com/office/drawing/2010/main">
                      <a:noFill/>
                    </a14:hiddenFill>
                  </a:ext>
                </a:extLst>
              </p:spPr>
              <p:txBody>
                <a:bodyPr wrap="none" anchor="ctr"/>
                <a:lstStyle/>
                <a:p>
                  <a:endParaRPr lang="zh-CN" altLang="en-US">
                    <a:latin typeface="华文楷体" panose="02010600040101010101" pitchFamily="2" charset="-122"/>
                    <a:ea typeface="华文楷体" panose="02010600040101010101" pitchFamily="2" charset="-122"/>
                  </a:endParaRPr>
                </a:p>
              </p:txBody>
            </p:sp>
          </p:grpSp>
          <p:sp>
            <p:nvSpPr>
              <p:cNvPr id="68" name="Rectangle 43"/>
              <p:cNvSpPr>
                <a:spLocks noChangeArrowheads="1"/>
              </p:cNvSpPr>
              <p:nvPr/>
            </p:nvSpPr>
            <p:spPr bwMode="auto">
              <a:xfrm>
                <a:off x="3750" y="2850"/>
                <a:ext cx="90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cs typeface="Arial" panose="020B0604020202020204" pitchFamily="34" charset="0"/>
                  </a:defRPr>
                </a:lvl1pPr>
                <a:lvl2pPr marL="742950" indent="-285750">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r>
                  <a:rPr kumimoji="0" lang="zh-CN" altLang="en-US" sz="2800">
                    <a:latin typeface="华文楷体" panose="02010600040101010101" pitchFamily="2" charset="-122"/>
                    <a:ea typeface="华文楷体" panose="02010600040101010101" pitchFamily="2" charset="-122"/>
                  </a:rPr>
                  <a:t>帕邢系</a:t>
                </a:r>
              </a:p>
            </p:txBody>
          </p:sp>
        </p:grpSp>
        <p:grpSp>
          <p:nvGrpSpPr>
            <p:cNvPr id="73" name="Group 76"/>
            <p:cNvGrpSpPr>
              <a:grpSpLocks/>
            </p:cNvGrpSpPr>
            <p:nvPr/>
          </p:nvGrpSpPr>
          <p:grpSpPr bwMode="auto">
            <a:xfrm>
              <a:off x="8037734" y="1027505"/>
              <a:ext cx="1657350" cy="860425"/>
              <a:chOff x="4425" y="2503"/>
              <a:chExt cx="1044" cy="542"/>
            </a:xfrm>
          </p:grpSpPr>
          <p:grpSp>
            <p:nvGrpSpPr>
              <p:cNvPr id="74" name="Group 56"/>
              <p:cNvGrpSpPr>
                <a:grpSpLocks/>
              </p:cNvGrpSpPr>
              <p:nvPr/>
            </p:nvGrpSpPr>
            <p:grpSpPr bwMode="auto">
              <a:xfrm>
                <a:off x="4756" y="2503"/>
                <a:ext cx="192" cy="255"/>
                <a:chOff x="4974" y="1920"/>
                <a:chExt cx="192" cy="288"/>
              </a:xfrm>
            </p:grpSpPr>
            <p:sp>
              <p:nvSpPr>
                <p:cNvPr id="76" name="Line 29"/>
                <p:cNvSpPr>
                  <a:spLocks noChangeShapeType="1"/>
                </p:cNvSpPr>
                <p:nvPr/>
              </p:nvSpPr>
              <p:spPr bwMode="auto">
                <a:xfrm>
                  <a:off x="4974" y="2112"/>
                  <a:ext cx="0" cy="96"/>
                </a:xfrm>
                <a:prstGeom prst="line">
                  <a:avLst/>
                </a:prstGeom>
                <a:noFill/>
                <a:ln w="19050">
                  <a:solidFill>
                    <a:srgbClr val="FF0000"/>
                  </a:solidFill>
                  <a:round/>
                  <a:headEnd/>
                  <a:tailEnd type="triangle" w="sm" len="lg"/>
                </a:ln>
                <a:extLst>
                  <a:ext uri="{909E8E84-426E-40DD-AFC4-6F175D3DCCD1}">
                    <a14:hiddenFill xmlns:a14="http://schemas.microsoft.com/office/drawing/2010/main">
                      <a:noFill/>
                    </a14:hiddenFill>
                  </a:ext>
                </a:extLst>
              </p:spPr>
              <p:txBody>
                <a:bodyPr wrap="none" anchor="ctr"/>
                <a:lstStyle/>
                <a:p>
                  <a:endParaRPr lang="zh-CN" altLang="en-US">
                    <a:latin typeface="华文楷体" panose="02010600040101010101" pitchFamily="2" charset="-122"/>
                    <a:ea typeface="华文楷体" panose="02010600040101010101" pitchFamily="2" charset="-122"/>
                  </a:endParaRPr>
                </a:p>
              </p:txBody>
            </p:sp>
            <p:sp>
              <p:nvSpPr>
                <p:cNvPr id="77" name="Freeform 30"/>
                <p:cNvSpPr>
                  <a:spLocks/>
                </p:cNvSpPr>
                <p:nvPr/>
              </p:nvSpPr>
              <p:spPr bwMode="auto">
                <a:xfrm>
                  <a:off x="5070" y="2034"/>
                  <a:ext cx="1" cy="174"/>
                </a:xfrm>
                <a:custGeom>
                  <a:avLst/>
                  <a:gdLst>
                    <a:gd name="T0" fmla="*/ 0 w 1"/>
                    <a:gd name="T1" fmla="*/ 0 h 174"/>
                    <a:gd name="T2" fmla="*/ 1 w 1"/>
                    <a:gd name="T3" fmla="*/ 174 h 174"/>
                    <a:gd name="T4" fmla="*/ 0 60000 65536"/>
                    <a:gd name="T5" fmla="*/ 0 60000 65536"/>
                    <a:gd name="T6" fmla="*/ 0 w 1"/>
                    <a:gd name="T7" fmla="*/ 0 h 174"/>
                    <a:gd name="T8" fmla="*/ 1 w 1"/>
                    <a:gd name="T9" fmla="*/ 174 h 174"/>
                  </a:gdLst>
                  <a:ahLst/>
                  <a:cxnLst>
                    <a:cxn ang="T4">
                      <a:pos x="T0" y="T1"/>
                    </a:cxn>
                    <a:cxn ang="T5">
                      <a:pos x="T2" y="T3"/>
                    </a:cxn>
                  </a:cxnLst>
                  <a:rect l="T6" t="T7" r="T8" b="T9"/>
                  <a:pathLst>
                    <a:path w="1" h="174">
                      <a:moveTo>
                        <a:pt x="0" y="0"/>
                      </a:moveTo>
                      <a:lnTo>
                        <a:pt x="1" y="174"/>
                      </a:lnTo>
                    </a:path>
                  </a:pathLst>
                </a:custGeom>
                <a:noFill/>
                <a:ln w="28575">
                  <a:solidFill>
                    <a:srgbClr val="FF0000"/>
                  </a:solidFill>
                  <a:round/>
                  <a:headEnd/>
                  <a:tailEnd type="triangle" w="sm" len="lg"/>
                </a:ln>
                <a:extLst>
                  <a:ext uri="{909E8E84-426E-40DD-AFC4-6F175D3DCCD1}">
                    <a14:hiddenFill xmlns:a14="http://schemas.microsoft.com/office/drawing/2010/main">
                      <a:solidFill>
                        <a:srgbClr val="FFFFFF"/>
                      </a:solidFill>
                    </a14:hiddenFill>
                  </a:ext>
                </a:extLst>
              </p:spPr>
              <p:txBody>
                <a:bodyPr wrap="none" anchor="ctr"/>
                <a:lstStyle/>
                <a:p>
                  <a:endParaRPr lang="zh-CN" altLang="en-US">
                    <a:latin typeface="华文楷体" panose="02010600040101010101" pitchFamily="2" charset="-122"/>
                    <a:ea typeface="华文楷体" panose="02010600040101010101" pitchFamily="2" charset="-122"/>
                  </a:endParaRPr>
                </a:p>
              </p:txBody>
            </p:sp>
            <p:sp>
              <p:nvSpPr>
                <p:cNvPr id="78" name="Line 31"/>
                <p:cNvSpPr>
                  <a:spLocks noChangeShapeType="1"/>
                </p:cNvSpPr>
                <p:nvPr/>
              </p:nvSpPr>
              <p:spPr bwMode="auto">
                <a:xfrm>
                  <a:off x="5166" y="1920"/>
                  <a:ext cx="0" cy="288"/>
                </a:xfrm>
                <a:prstGeom prst="line">
                  <a:avLst/>
                </a:prstGeom>
                <a:noFill/>
                <a:ln w="28575">
                  <a:solidFill>
                    <a:srgbClr val="FF0000"/>
                  </a:solidFill>
                  <a:round/>
                  <a:headEnd/>
                  <a:tailEnd type="triangle" w="sm" len="lg"/>
                </a:ln>
                <a:extLst>
                  <a:ext uri="{909E8E84-426E-40DD-AFC4-6F175D3DCCD1}">
                    <a14:hiddenFill xmlns:a14="http://schemas.microsoft.com/office/drawing/2010/main">
                      <a:noFill/>
                    </a14:hiddenFill>
                  </a:ext>
                </a:extLst>
              </p:spPr>
              <p:txBody>
                <a:bodyPr wrap="none" anchor="ctr"/>
                <a:lstStyle/>
                <a:p>
                  <a:endParaRPr lang="zh-CN" altLang="en-US">
                    <a:latin typeface="华文楷体" panose="02010600040101010101" pitchFamily="2" charset="-122"/>
                    <a:ea typeface="华文楷体" panose="02010600040101010101" pitchFamily="2" charset="-122"/>
                  </a:endParaRPr>
                </a:p>
              </p:txBody>
            </p:sp>
          </p:grpSp>
          <p:sp>
            <p:nvSpPr>
              <p:cNvPr id="75" name="Text Box 44"/>
              <p:cNvSpPr txBox="1">
                <a:spLocks noChangeArrowheads="1"/>
              </p:cNvSpPr>
              <p:nvPr/>
            </p:nvSpPr>
            <p:spPr bwMode="auto">
              <a:xfrm>
                <a:off x="4425" y="2715"/>
                <a:ext cx="1044"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cs typeface="Arial" panose="020B0604020202020204" pitchFamily="34" charset="0"/>
                  </a:defRPr>
                </a:lvl1pPr>
                <a:lvl2pPr marL="742950" indent="-285750">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r>
                  <a:rPr kumimoji="0" lang="zh-CN" altLang="en-US" sz="2800">
                    <a:solidFill>
                      <a:srgbClr val="FF0000"/>
                    </a:solidFill>
                    <a:latin typeface="华文楷体" panose="02010600040101010101" pitchFamily="2" charset="-122"/>
                    <a:ea typeface="华文楷体" panose="02010600040101010101" pitchFamily="2" charset="-122"/>
                  </a:rPr>
                  <a:t>布拉开系</a:t>
                </a:r>
              </a:p>
            </p:txBody>
          </p:sp>
        </p:grpSp>
        <p:sp>
          <p:nvSpPr>
            <p:cNvPr id="47" name="Text Box 65"/>
            <p:cNvSpPr txBox="1">
              <a:spLocks noChangeArrowheads="1"/>
            </p:cNvSpPr>
            <p:nvPr/>
          </p:nvSpPr>
          <p:spPr bwMode="auto">
            <a:xfrm>
              <a:off x="2305238" y="967058"/>
              <a:ext cx="492443"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sm" len="lg"/>
                </a14:hiddenLine>
              </a:ext>
            </a:extLst>
          </p:spPr>
          <p:txBody>
            <a:bodyPr vert="eaVert" wrap="square">
              <a:spAutoFit/>
            </a:bodyPr>
            <a:lstStyle>
              <a:lvl1pPr>
                <a:defRPr kumimoji="1" sz="2400">
                  <a:solidFill>
                    <a:schemeClr val="tx1"/>
                  </a:solidFill>
                  <a:latin typeface="Arial" panose="020B0604020202020204" pitchFamily="34" charset="0"/>
                  <a:cs typeface="Arial" panose="020B0604020202020204" pitchFamily="34" charset="0"/>
                </a:defRPr>
              </a:lvl1pPr>
              <a:lvl2pPr marL="742950" indent="-285750">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r>
                <a:rPr kumimoji="0" lang="zh-CN" altLang="en-US" sz="2000" dirty="0">
                  <a:solidFill>
                    <a:srgbClr val="000000"/>
                  </a:solidFill>
                  <a:latin typeface="华文楷体" panose="02010600040101010101" pitchFamily="2" charset="-122"/>
                  <a:ea typeface="华文楷体" panose="02010600040101010101" pitchFamily="2" charset="-122"/>
                </a:rPr>
                <a:t>氢原子能级跃迁</a:t>
              </a:r>
            </a:p>
          </p:txBody>
        </p:sp>
      </p:grpSp>
    </p:spTree>
    <p:extLst>
      <p:ext uri="{BB962C8B-B14F-4D97-AF65-F5344CB8AC3E}">
        <p14:creationId xmlns:p14="http://schemas.microsoft.com/office/powerpoint/2010/main" val="14254522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验证实验：弗兰克</a:t>
            </a:r>
            <a:r>
              <a:rPr lang="en-US" altLang="zh-CN" dirty="0"/>
              <a:t>-</a:t>
            </a:r>
            <a:r>
              <a:rPr lang="zh-CN" altLang="en-US" dirty="0"/>
              <a:t>赫兹实验</a:t>
            </a:r>
          </a:p>
        </p:txBody>
      </p:sp>
      <p:sp>
        <p:nvSpPr>
          <p:cNvPr id="4" name="内容占位符 3"/>
          <p:cNvSpPr>
            <a:spLocks noGrp="1"/>
          </p:cNvSpPr>
          <p:nvPr>
            <p:ph idx="1"/>
          </p:nvPr>
        </p:nvSpPr>
        <p:spPr/>
        <p:txBody>
          <a:bodyPr/>
          <a:lstStyle/>
          <a:p>
            <a:r>
              <a:rPr lang="zh-CN" altLang="en-US" sz="2800" dirty="0"/>
              <a:t>原子内部能量是</a:t>
            </a:r>
            <a:r>
              <a:rPr lang="zh-CN" altLang="en-US" sz="2800" dirty="0">
                <a:solidFill>
                  <a:srgbClr val="FF0000"/>
                </a:solidFill>
              </a:rPr>
              <a:t>量子化</a:t>
            </a:r>
            <a:r>
              <a:rPr lang="zh-CN" altLang="en-US" sz="2800" dirty="0"/>
              <a:t>的，可</a:t>
            </a:r>
            <a:r>
              <a:rPr lang="zh-CN" altLang="en-US" sz="2800" dirty="0">
                <a:solidFill>
                  <a:srgbClr val="FF0000"/>
                </a:solidFill>
              </a:rPr>
              <a:t>由光谱实验证实</a:t>
            </a:r>
            <a:r>
              <a:rPr lang="zh-CN" altLang="en-US" sz="2800" dirty="0"/>
              <a:t>。</a:t>
            </a:r>
            <a:r>
              <a:rPr lang="en-US" altLang="zh-CN" sz="2800" dirty="0"/>
              <a:t>1914</a:t>
            </a:r>
            <a:r>
              <a:rPr lang="zh-CN" altLang="en-US" sz="2800" dirty="0"/>
              <a:t>年德国物理学家弗兰克</a:t>
            </a:r>
            <a:r>
              <a:rPr lang="en-US" altLang="zh-CN" sz="2800" dirty="0"/>
              <a:t>(J. Franck)</a:t>
            </a:r>
            <a:r>
              <a:rPr lang="zh-CN" altLang="en-US" sz="2800" dirty="0"/>
              <a:t>和赫兹</a:t>
            </a:r>
            <a:r>
              <a:rPr lang="en-US" altLang="zh-CN" sz="2800" dirty="0"/>
              <a:t>(G. Hertz)</a:t>
            </a:r>
            <a:r>
              <a:rPr lang="zh-CN" altLang="en-US" sz="2800" dirty="0"/>
              <a:t>另辟途径，用电子碰撞原子的方法使原子激发，由低能态跃迁到高能态，从而进一步证实了原子能级量子化的理论。 － 电子</a:t>
            </a:r>
            <a:r>
              <a:rPr lang="en-US" altLang="zh-CN" sz="2800" dirty="0"/>
              <a:t>-</a:t>
            </a:r>
            <a:r>
              <a:rPr lang="zh-CN" altLang="en-US" sz="2800" dirty="0"/>
              <a:t>原子弹性和非弹性碰撞</a:t>
            </a:r>
          </a:p>
          <a:p>
            <a:endParaRPr lang="zh-CN" altLang="en-US" dirty="0"/>
          </a:p>
        </p:txBody>
      </p:sp>
      <p:sp>
        <p:nvSpPr>
          <p:cNvPr id="2" name="Footer Placeholder 1"/>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
        <p:nvSpPr>
          <p:cNvPr id="8" name="Slide Number Placeholder 7"/>
          <p:cNvSpPr>
            <a:spLocks noGrp="1"/>
          </p:cNvSpPr>
          <p:nvPr>
            <p:ph type="sldNum" sz="quarter" idx="12"/>
          </p:nvPr>
        </p:nvSpPr>
        <p:spPr/>
        <p:txBody>
          <a:bodyPr/>
          <a:lstStyle/>
          <a:p>
            <a:pPr>
              <a:defRPr/>
            </a:pPr>
            <a:fld id="{B4690805-D7D2-4AB9-A191-0BC729846278}" type="slidenum">
              <a:rPr lang="zh-CN" altLang="en-US" smtClean="0"/>
              <a:pPr>
                <a:defRPr/>
              </a:pPr>
              <a:t>54</a:t>
            </a:fld>
            <a:endParaRPr lang="en-US" altLang="zh-CN" dirty="0"/>
          </a:p>
        </p:txBody>
      </p:sp>
      <p:sp>
        <p:nvSpPr>
          <p:cNvPr id="5" name="TextBox 4"/>
          <p:cNvSpPr txBox="1"/>
          <p:nvPr/>
        </p:nvSpPr>
        <p:spPr>
          <a:xfrm>
            <a:off x="3352800" y="5859621"/>
            <a:ext cx="2555508" cy="400110"/>
          </a:xfrm>
          <a:prstGeom prst="rect">
            <a:avLst/>
          </a:prstGeom>
          <a:noFill/>
        </p:spPr>
        <p:txBody>
          <a:bodyPr wrap="none" rtlCol="0">
            <a:spAutoFit/>
          </a:bodyPr>
          <a:lstStyle/>
          <a:p>
            <a:r>
              <a:rPr lang="zh-CN" altLang="en-US" sz="2000" dirty="0">
                <a:solidFill>
                  <a:srgbClr val="000000"/>
                </a:solidFill>
                <a:latin typeface="华文楷体" panose="02010600040101010101" pitchFamily="2" charset="-122"/>
                <a:ea typeface="华文楷体" panose="02010600040101010101" pitchFamily="2" charset="-122"/>
              </a:rPr>
              <a:t>德国物理学家，汉堡 </a:t>
            </a:r>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08798" y="3363397"/>
            <a:ext cx="1918001" cy="23123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34000" y="3479602"/>
            <a:ext cx="1947867" cy="2216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650289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a:t>弗兰克</a:t>
            </a:r>
            <a:r>
              <a:rPr lang="en-US" altLang="zh-CN" dirty="0"/>
              <a:t>-</a:t>
            </a:r>
            <a:r>
              <a:rPr lang="zh-CN" altLang="en-US" dirty="0"/>
              <a:t>赫兹实验设置（</a:t>
            </a:r>
            <a:r>
              <a:rPr lang="en-US" altLang="zh-CN" dirty="0"/>
              <a:t>1914</a:t>
            </a:r>
            <a:r>
              <a:rPr lang="zh-CN" altLang="en-US" dirty="0"/>
              <a:t>）</a:t>
            </a:r>
          </a:p>
        </p:txBody>
      </p:sp>
      <p:sp>
        <p:nvSpPr>
          <p:cNvPr id="3" name="内容占位符 2"/>
          <p:cNvSpPr>
            <a:spLocks noGrp="1"/>
          </p:cNvSpPr>
          <p:nvPr>
            <p:ph idx="1"/>
          </p:nvPr>
        </p:nvSpPr>
        <p:spPr>
          <a:xfrm>
            <a:off x="4915045" y="1384852"/>
            <a:ext cx="4050683" cy="4774095"/>
          </a:xfrm>
        </p:spPr>
        <p:txBody>
          <a:bodyPr>
            <a:noAutofit/>
          </a:bodyPr>
          <a:lstStyle/>
          <a:p>
            <a:r>
              <a:rPr lang="zh-CN" altLang="en-US" sz="2400" dirty="0"/>
              <a:t>玻璃容器，电子从热阴极</a:t>
            </a:r>
            <a:r>
              <a:rPr lang="en-US" altLang="zh-CN" sz="2400" dirty="0"/>
              <a:t>K</a:t>
            </a:r>
            <a:r>
              <a:rPr lang="zh-CN" altLang="en-US" sz="2400" dirty="0"/>
              <a:t>发出，经</a:t>
            </a:r>
            <a:r>
              <a:rPr lang="en-US" altLang="zh-CN" sz="2400" dirty="0"/>
              <a:t>K-G</a:t>
            </a:r>
            <a:r>
              <a:rPr lang="zh-CN" altLang="en-US" sz="2400" dirty="0"/>
              <a:t>间的电场加速。</a:t>
            </a:r>
            <a:endParaRPr lang="en-US" altLang="zh-CN" sz="2400" dirty="0"/>
          </a:p>
          <a:p>
            <a:r>
              <a:rPr lang="en-US" altLang="zh-CN" sz="2400" dirty="0"/>
              <a:t>G-</a:t>
            </a:r>
            <a:r>
              <a:rPr lang="zh-CN" altLang="en-US" sz="2400" dirty="0"/>
              <a:t>接收极</a:t>
            </a:r>
            <a:r>
              <a:rPr lang="en-US" altLang="zh-CN" sz="2400" dirty="0"/>
              <a:t>A</a:t>
            </a:r>
            <a:r>
              <a:rPr lang="zh-CN" altLang="en-US" sz="2400" dirty="0"/>
              <a:t>之间加</a:t>
            </a:r>
            <a:r>
              <a:rPr lang="en-US" altLang="zh-CN" sz="2400" dirty="0"/>
              <a:t>-0.5V</a:t>
            </a:r>
            <a:r>
              <a:rPr lang="zh-CN" altLang="en-US" sz="2400" dirty="0"/>
              <a:t>的反电压，当电子进入</a:t>
            </a:r>
            <a:r>
              <a:rPr lang="en-US" altLang="zh-CN" sz="2400" dirty="0"/>
              <a:t>GA</a:t>
            </a:r>
            <a:r>
              <a:rPr lang="zh-CN" altLang="en-US" sz="2400" dirty="0"/>
              <a:t>空间时</a:t>
            </a:r>
            <a:r>
              <a:rPr lang="en-US" altLang="zh-CN" sz="2400" dirty="0"/>
              <a:t>,</a:t>
            </a:r>
            <a:r>
              <a:rPr lang="zh-CN" altLang="en-US" sz="2400" dirty="0"/>
              <a:t>若有较大能量，则可以克服反电场而到达</a:t>
            </a:r>
            <a:r>
              <a:rPr lang="en-US" altLang="zh-CN" sz="2400" dirty="0"/>
              <a:t>A</a:t>
            </a:r>
            <a:r>
              <a:rPr lang="zh-CN" altLang="en-US" sz="2400" dirty="0"/>
              <a:t>，成为通过电流计的电流。</a:t>
            </a:r>
            <a:endParaRPr lang="en-US" altLang="zh-CN" sz="2400" dirty="0"/>
          </a:p>
          <a:p>
            <a:r>
              <a:rPr lang="zh-CN" altLang="en-US" sz="2400" dirty="0"/>
              <a:t>若电子在</a:t>
            </a:r>
            <a:r>
              <a:rPr lang="en-US" altLang="zh-CN" sz="2400" dirty="0"/>
              <a:t>KG</a:t>
            </a:r>
            <a:r>
              <a:rPr lang="zh-CN" altLang="en-US" sz="2400" dirty="0"/>
              <a:t>区域与原子碰撞，把自己的能量给了原子，那么，电子剩下的能量就可能很小，以至于不足以克服反电压而到达</a:t>
            </a:r>
            <a:r>
              <a:rPr lang="en-US" altLang="zh-CN" sz="2400" dirty="0"/>
              <a:t>A</a:t>
            </a:r>
            <a:r>
              <a:rPr lang="zh-CN" altLang="en-US" sz="2400" dirty="0"/>
              <a:t>，则电流计的读数将明显减小。</a:t>
            </a:r>
          </a:p>
          <a:p>
            <a:endParaRPr lang="zh-CN" altLang="en-US" sz="2400" dirty="0"/>
          </a:p>
        </p:txBody>
      </p:sp>
      <p:sp>
        <p:nvSpPr>
          <p:cNvPr id="5" name="Footer Placeholder 4"/>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pPr>
                <a:defRPr/>
              </a:pPr>
              <a:t>55</a:t>
            </a:fld>
            <a:endParaRPr lang="en-US" altLang="zh-CN" dirty="0"/>
          </a:p>
        </p:txBody>
      </p:sp>
      <p:grpSp>
        <p:nvGrpSpPr>
          <p:cNvPr id="215" name="组合 214"/>
          <p:cNvGrpSpPr/>
          <p:nvPr/>
        </p:nvGrpSpPr>
        <p:grpSpPr>
          <a:xfrm>
            <a:off x="152400" y="1676400"/>
            <a:ext cx="4677393" cy="4229100"/>
            <a:chOff x="73007" y="925158"/>
            <a:chExt cx="4677393" cy="4229100"/>
          </a:xfrm>
        </p:grpSpPr>
        <p:sp>
          <p:nvSpPr>
            <p:cNvPr id="146" name="Rectangle 26"/>
            <p:cNvSpPr>
              <a:spLocks noChangeArrowheads="1"/>
            </p:cNvSpPr>
            <p:nvPr/>
          </p:nvSpPr>
          <p:spPr bwMode="auto">
            <a:xfrm>
              <a:off x="102200" y="925158"/>
              <a:ext cx="4648200" cy="4229100"/>
            </a:xfrm>
            <a:prstGeom prst="rect">
              <a:avLst/>
            </a:prstGeom>
            <a:solidFill>
              <a:schemeClr val="bg1"/>
            </a:solidFill>
            <a:ln w="9525">
              <a:solidFill>
                <a:schemeClr val="tx1"/>
              </a:solidFill>
              <a:miter lim="800000"/>
              <a:headEnd/>
              <a:tailEnd/>
            </a:ln>
          </p:spPr>
          <p:txBody>
            <a:bodyPr wrap="none" anchor="ctr"/>
            <a:lstStyle>
              <a:lvl1pPr>
                <a:defRPr kumimoji="1" sz="2400">
                  <a:solidFill>
                    <a:schemeClr val="tx1"/>
                  </a:solidFill>
                  <a:latin typeface="Arial" panose="020B0604020202020204" pitchFamily="34" charset="0"/>
                  <a:cs typeface="Arial" panose="020B0604020202020204" pitchFamily="34" charset="0"/>
                </a:defRPr>
              </a:lvl1pPr>
              <a:lvl2pPr marL="742950" indent="-285750">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endParaRPr kumimoji="0" lang="zh-CN" altLang="en-US" sz="2800" dirty="0">
                <a:latin typeface="Times New Roman" panose="02020603050405020304" pitchFamily="18" charset="0"/>
              </a:endParaRPr>
            </a:p>
          </p:txBody>
        </p:sp>
        <p:sp>
          <p:nvSpPr>
            <p:cNvPr id="147" name="AutoShape 27"/>
            <p:cNvSpPr>
              <a:spLocks noChangeArrowheads="1"/>
            </p:cNvSpPr>
            <p:nvPr/>
          </p:nvSpPr>
          <p:spPr bwMode="auto">
            <a:xfrm>
              <a:off x="1092800" y="1115658"/>
              <a:ext cx="2362200" cy="533400"/>
            </a:xfrm>
            <a:prstGeom prst="wedgeRoundRectCallout">
              <a:avLst>
                <a:gd name="adj1" fmla="val -6856"/>
                <a:gd name="adj2" fmla="val 161903"/>
                <a:gd name="adj3" fmla="val 16667"/>
              </a:avLst>
            </a:prstGeom>
            <a:gradFill rotWithShape="0">
              <a:gsLst>
                <a:gs pos="0">
                  <a:srgbClr val="FEF0F9"/>
                </a:gs>
                <a:gs pos="50000">
                  <a:srgbClr val="FFFFFF"/>
                </a:gs>
                <a:gs pos="100000">
                  <a:srgbClr val="FEF0F9"/>
                </a:gs>
              </a:gsLst>
              <a:lin ang="5400000" scaled="1"/>
            </a:gradFill>
            <a:ln w="12700">
              <a:solidFill>
                <a:srgbClr val="CC00CC"/>
              </a:solidFill>
              <a:miter lim="800000"/>
              <a:headEnd/>
              <a:tailEnd/>
            </a:ln>
          </p:spPr>
          <p:txBody>
            <a:bodyPr/>
            <a:lstStyle>
              <a:lvl1pPr>
                <a:defRPr kumimoji="1" sz="2400">
                  <a:solidFill>
                    <a:schemeClr val="tx1"/>
                  </a:solidFill>
                  <a:latin typeface="Arial" panose="020B0604020202020204" pitchFamily="34" charset="0"/>
                  <a:cs typeface="Arial" panose="020B0604020202020204" pitchFamily="34" charset="0"/>
                </a:defRPr>
              </a:lvl1pPr>
              <a:lvl2pPr marL="742950" indent="-285750">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pPr algn="ctr"/>
              <a:endParaRPr kumimoji="0" lang="zh-CN" altLang="en-US" sz="2800" dirty="0">
                <a:latin typeface="Times New Roman" panose="02020603050405020304" pitchFamily="18" charset="0"/>
              </a:endParaRPr>
            </a:p>
          </p:txBody>
        </p:sp>
        <p:sp>
          <p:nvSpPr>
            <p:cNvPr id="148" name="AutoShape 28"/>
            <p:cNvSpPr>
              <a:spLocks noChangeArrowheads="1"/>
            </p:cNvSpPr>
            <p:nvPr/>
          </p:nvSpPr>
          <p:spPr bwMode="auto">
            <a:xfrm>
              <a:off x="3607400" y="1725258"/>
              <a:ext cx="1066800" cy="609600"/>
            </a:xfrm>
            <a:prstGeom prst="wedgeRoundRectCallout">
              <a:avLst>
                <a:gd name="adj1" fmla="val -81995"/>
                <a:gd name="adj2" fmla="val 81773"/>
                <a:gd name="adj3" fmla="val 16667"/>
              </a:avLst>
            </a:prstGeom>
            <a:gradFill rotWithShape="0">
              <a:gsLst>
                <a:gs pos="0">
                  <a:schemeClr val="accent1"/>
                </a:gs>
                <a:gs pos="100000">
                  <a:srgbClr val="FFFFFF"/>
                </a:gs>
              </a:gsLst>
              <a:lin ang="5400000" scaled="1"/>
            </a:gradFill>
            <a:ln w="12700">
              <a:solidFill>
                <a:schemeClr val="tx2"/>
              </a:solidFill>
              <a:miter lim="800000"/>
              <a:headEnd/>
              <a:tailEnd/>
            </a:ln>
          </p:spPr>
          <p:txBody>
            <a:bodyPr/>
            <a:lstStyle>
              <a:lvl1pPr>
                <a:defRPr kumimoji="1" sz="2400">
                  <a:solidFill>
                    <a:schemeClr val="tx1"/>
                  </a:solidFill>
                  <a:latin typeface="Arial" panose="020B0604020202020204" pitchFamily="34" charset="0"/>
                  <a:cs typeface="Arial" panose="020B0604020202020204" pitchFamily="34" charset="0"/>
                </a:defRPr>
              </a:lvl1pPr>
              <a:lvl2pPr marL="742950" indent="-285750">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pPr algn="ctr"/>
              <a:endParaRPr kumimoji="0" lang="zh-CN" altLang="en-US" sz="2800" dirty="0">
                <a:latin typeface="Times New Roman" panose="02020603050405020304" pitchFamily="18" charset="0"/>
              </a:endParaRPr>
            </a:p>
          </p:txBody>
        </p:sp>
        <p:sp>
          <p:nvSpPr>
            <p:cNvPr id="149" name="AutoShape 29"/>
            <p:cNvSpPr>
              <a:spLocks noChangeArrowheads="1"/>
            </p:cNvSpPr>
            <p:nvPr/>
          </p:nvSpPr>
          <p:spPr bwMode="auto">
            <a:xfrm>
              <a:off x="116796" y="1672140"/>
              <a:ext cx="1433203" cy="533400"/>
            </a:xfrm>
            <a:prstGeom prst="wedgeRoundRectCallout">
              <a:avLst>
                <a:gd name="adj1" fmla="val 33906"/>
                <a:gd name="adj2" fmla="val 141001"/>
                <a:gd name="adj3" fmla="val 16667"/>
              </a:avLst>
            </a:prstGeom>
            <a:gradFill rotWithShape="0">
              <a:gsLst>
                <a:gs pos="0">
                  <a:srgbClr val="FFFFFF"/>
                </a:gs>
                <a:gs pos="100000">
                  <a:srgbClr val="FEF0F9"/>
                </a:gs>
              </a:gsLst>
              <a:lin ang="5400000" scaled="1"/>
            </a:gradFill>
            <a:ln w="12700">
              <a:solidFill>
                <a:srgbClr val="CC00CC"/>
              </a:solidFill>
              <a:miter lim="800000"/>
              <a:headEnd/>
              <a:tailEnd/>
            </a:ln>
          </p:spPr>
          <p:txBody>
            <a:bodyPr/>
            <a:lstStyle>
              <a:lvl1pPr>
                <a:defRPr kumimoji="1" sz="2400">
                  <a:solidFill>
                    <a:schemeClr val="tx1"/>
                  </a:solidFill>
                  <a:latin typeface="Arial" panose="020B0604020202020204" pitchFamily="34" charset="0"/>
                  <a:cs typeface="Arial" panose="020B0604020202020204" pitchFamily="34" charset="0"/>
                </a:defRPr>
              </a:lvl1pPr>
              <a:lvl2pPr marL="742950" indent="-285750">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pPr algn="ctr"/>
              <a:endParaRPr kumimoji="0" lang="zh-CN" altLang="en-US" sz="2800" dirty="0">
                <a:latin typeface="Times New Roman" panose="02020603050405020304" pitchFamily="18" charset="0"/>
              </a:endParaRPr>
            </a:p>
          </p:txBody>
        </p:sp>
        <p:sp>
          <p:nvSpPr>
            <p:cNvPr id="150" name="AutoShape 30"/>
            <p:cNvSpPr>
              <a:spLocks noChangeArrowheads="1"/>
            </p:cNvSpPr>
            <p:nvPr/>
          </p:nvSpPr>
          <p:spPr bwMode="auto">
            <a:xfrm>
              <a:off x="1092800" y="2258658"/>
              <a:ext cx="2438400" cy="838200"/>
            </a:xfrm>
            <a:prstGeom prst="roundRect">
              <a:avLst>
                <a:gd name="adj" fmla="val 43181"/>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400">
                  <a:solidFill>
                    <a:schemeClr val="tx1"/>
                  </a:solidFill>
                  <a:latin typeface="Arial" panose="020B0604020202020204" pitchFamily="34" charset="0"/>
                  <a:cs typeface="Arial" panose="020B0604020202020204" pitchFamily="34" charset="0"/>
                </a:defRPr>
              </a:lvl1pPr>
              <a:lvl2pPr marL="742950" indent="-285750">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endParaRPr kumimoji="0" lang="zh-CN" altLang="en-US" sz="2800" dirty="0">
                <a:latin typeface="Times New Roman" panose="02020603050405020304" pitchFamily="18" charset="0"/>
              </a:endParaRPr>
            </a:p>
          </p:txBody>
        </p:sp>
        <p:sp>
          <p:nvSpPr>
            <p:cNvPr id="151" name="Line 31"/>
            <p:cNvSpPr>
              <a:spLocks noChangeShapeType="1"/>
            </p:cNvSpPr>
            <p:nvPr/>
          </p:nvSpPr>
          <p:spPr bwMode="auto">
            <a:xfrm>
              <a:off x="3226400" y="2487258"/>
              <a:ext cx="0" cy="381000"/>
            </a:xfrm>
            <a:prstGeom prst="line">
              <a:avLst/>
            </a:prstGeom>
            <a:noFill/>
            <a:ln w="57150">
              <a:solidFill>
                <a:srgbClr val="0000FF"/>
              </a:solidFill>
              <a:round/>
              <a:headEnd type="none" w="sm" len="lg"/>
              <a:tailEnd type="none" w="sm" len="lg"/>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52" name="Line 32"/>
            <p:cNvSpPr>
              <a:spLocks noChangeShapeType="1"/>
            </p:cNvSpPr>
            <p:nvPr/>
          </p:nvSpPr>
          <p:spPr bwMode="auto">
            <a:xfrm>
              <a:off x="3226400" y="2639658"/>
              <a:ext cx="990600" cy="0"/>
            </a:xfrm>
            <a:prstGeom prst="line">
              <a:avLst/>
            </a:prstGeom>
            <a:noFill/>
            <a:ln w="28575">
              <a:solidFill>
                <a:srgbClr val="0000FF"/>
              </a:solidFill>
              <a:round/>
              <a:headEnd type="none" w="sm" len="lg"/>
              <a:tailEnd type="none" w="sm" len="lg"/>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53" name="Line 33"/>
            <p:cNvSpPr>
              <a:spLocks noChangeShapeType="1"/>
            </p:cNvSpPr>
            <p:nvPr/>
          </p:nvSpPr>
          <p:spPr bwMode="auto">
            <a:xfrm>
              <a:off x="407000" y="2411058"/>
              <a:ext cx="990600" cy="0"/>
            </a:xfrm>
            <a:prstGeom prst="line">
              <a:avLst/>
            </a:prstGeom>
            <a:noFill/>
            <a:ln w="28575">
              <a:solidFill>
                <a:srgbClr val="0000FF"/>
              </a:solidFill>
              <a:round/>
              <a:headEnd type="none" w="sm" len="lg"/>
              <a:tailEnd type="none" w="sm" len="lg"/>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54" name="Line 34"/>
            <p:cNvSpPr>
              <a:spLocks noChangeShapeType="1"/>
            </p:cNvSpPr>
            <p:nvPr/>
          </p:nvSpPr>
          <p:spPr bwMode="auto">
            <a:xfrm>
              <a:off x="407000" y="2944458"/>
              <a:ext cx="990600" cy="0"/>
            </a:xfrm>
            <a:prstGeom prst="line">
              <a:avLst/>
            </a:prstGeom>
            <a:noFill/>
            <a:ln w="28575">
              <a:solidFill>
                <a:srgbClr val="0000FF"/>
              </a:solidFill>
              <a:round/>
              <a:headEnd type="none" w="sm" len="lg"/>
              <a:tailEnd type="none" w="sm" len="lg"/>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55" name="Line 35"/>
            <p:cNvSpPr>
              <a:spLocks noChangeShapeType="1"/>
            </p:cNvSpPr>
            <p:nvPr/>
          </p:nvSpPr>
          <p:spPr bwMode="auto">
            <a:xfrm>
              <a:off x="635600" y="2944458"/>
              <a:ext cx="0" cy="1905000"/>
            </a:xfrm>
            <a:prstGeom prst="line">
              <a:avLst/>
            </a:prstGeom>
            <a:noFill/>
            <a:ln w="28575">
              <a:solidFill>
                <a:srgbClr val="0000FF"/>
              </a:solidFill>
              <a:round/>
              <a:headEnd type="none" w="sm" len="lg"/>
              <a:tailEnd type="none" w="sm" len="lg"/>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56" name="Line 36"/>
            <p:cNvSpPr>
              <a:spLocks noChangeShapeType="1"/>
            </p:cNvSpPr>
            <p:nvPr/>
          </p:nvSpPr>
          <p:spPr bwMode="auto">
            <a:xfrm>
              <a:off x="2540600" y="3096858"/>
              <a:ext cx="0" cy="1752600"/>
            </a:xfrm>
            <a:prstGeom prst="line">
              <a:avLst/>
            </a:prstGeom>
            <a:noFill/>
            <a:ln w="28575">
              <a:solidFill>
                <a:srgbClr val="0000FF"/>
              </a:solidFill>
              <a:round/>
              <a:headEnd type="none" w="sm" len="lg"/>
              <a:tailEnd type="none" w="sm" len="lg"/>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57" name="Line 37"/>
            <p:cNvSpPr>
              <a:spLocks noChangeShapeType="1"/>
            </p:cNvSpPr>
            <p:nvPr/>
          </p:nvSpPr>
          <p:spPr bwMode="auto">
            <a:xfrm>
              <a:off x="4217000" y="2639658"/>
              <a:ext cx="0" cy="2209800"/>
            </a:xfrm>
            <a:prstGeom prst="line">
              <a:avLst/>
            </a:prstGeom>
            <a:noFill/>
            <a:ln w="28575">
              <a:solidFill>
                <a:srgbClr val="0000FF"/>
              </a:solidFill>
              <a:round/>
              <a:headEnd type="none" w="sm" len="lg"/>
              <a:tailEnd type="none" w="sm" len="lg"/>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58" name="Line 38"/>
            <p:cNvSpPr>
              <a:spLocks noChangeShapeType="1"/>
            </p:cNvSpPr>
            <p:nvPr/>
          </p:nvSpPr>
          <p:spPr bwMode="auto">
            <a:xfrm>
              <a:off x="2540600" y="2258658"/>
              <a:ext cx="0" cy="1905000"/>
            </a:xfrm>
            <a:prstGeom prst="line">
              <a:avLst/>
            </a:prstGeom>
            <a:noFill/>
            <a:ln w="28575">
              <a:solidFill>
                <a:srgbClr val="0000FF"/>
              </a:solidFill>
              <a:prstDash val="dash"/>
              <a:round/>
              <a:headEnd type="none" w="sm" len="lg"/>
              <a:tailEnd type="none" w="sm" len="lg"/>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59" name="Line 39"/>
            <p:cNvSpPr>
              <a:spLocks noChangeShapeType="1"/>
            </p:cNvSpPr>
            <p:nvPr/>
          </p:nvSpPr>
          <p:spPr bwMode="auto">
            <a:xfrm>
              <a:off x="1169000" y="4697058"/>
              <a:ext cx="0" cy="304800"/>
            </a:xfrm>
            <a:prstGeom prst="line">
              <a:avLst/>
            </a:prstGeom>
            <a:noFill/>
            <a:ln w="38100">
              <a:solidFill>
                <a:srgbClr val="0000FF"/>
              </a:solidFill>
              <a:round/>
              <a:headEnd type="none" w="sm" len="lg"/>
              <a:tailEnd type="none" w="sm" len="lg"/>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60" name="Line 40"/>
            <p:cNvSpPr>
              <a:spLocks noChangeShapeType="1"/>
            </p:cNvSpPr>
            <p:nvPr/>
          </p:nvSpPr>
          <p:spPr bwMode="auto">
            <a:xfrm>
              <a:off x="1321400" y="4620858"/>
              <a:ext cx="0" cy="457200"/>
            </a:xfrm>
            <a:prstGeom prst="line">
              <a:avLst/>
            </a:prstGeom>
            <a:noFill/>
            <a:ln w="38100">
              <a:solidFill>
                <a:srgbClr val="0000FF"/>
              </a:solidFill>
              <a:round/>
              <a:headEnd type="none" w="sm" len="lg"/>
              <a:tailEnd type="none" w="sm" len="lg"/>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61" name="Line 41"/>
            <p:cNvSpPr>
              <a:spLocks noChangeShapeType="1"/>
            </p:cNvSpPr>
            <p:nvPr/>
          </p:nvSpPr>
          <p:spPr bwMode="auto">
            <a:xfrm>
              <a:off x="1931000" y="4697058"/>
              <a:ext cx="0" cy="304800"/>
            </a:xfrm>
            <a:prstGeom prst="line">
              <a:avLst/>
            </a:prstGeom>
            <a:noFill/>
            <a:ln w="38100">
              <a:solidFill>
                <a:srgbClr val="0000FF"/>
              </a:solidFill>
              <a:round/>
              <a:headEnd type="none" w="sm" len="lg"/>
              <a:tailEnd type="none" w="sm" len="lg"/>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62" name="Line 42"/>
            <p:cNvSpPr>
              <a:spLocks noChangeShapeType="1"/>
            </p:cNvSpPr>
            <p:nvPr/>
          </p:nvSpPr>
          <p:spPr bwMode="auto">
            <a:xfrm>
              <a:off x="2083400" y="4620858"/>
              <a:ext cx="0" cy="457200"/>
            </a:xfrm>
            <a:prstGeom prst="line">
              <a:avLst/>
            </a:prstGeom>
            <a:noFill/>
            <a:ln w="38100">
              <a:solidFill>
                <a:srgbClr val="0000FF"/>
              </a:solidFill>
              <a:round/>
              <a:headEnd type="none" w="sm" len="lg"/>
              <a:tailEnd type="none" w="sm" len="lg"/>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63" name="Line 43"/>
            <p:cNvSpPr>
              <a:spLocks noChangeShapeType="1"/>
            </p:cNvSpPr>
            <p:nvPr/>
          </p:nvSpPr>
          <p:spPr bwMode="auto">
            <a:xfrm>
              <a:off x="3455000" y="4849458"/>
              <a:ext cx="762000" cy="0"/>
            </a:xfrm>
            <a:prstGeom prst="line">
              <a:avLst/>
            </a:prstGeom>
            <a:noFill/>
            <a:ln w="28575">
              <a:solidFill>
                <a:srgbClr val="0000FF"/>
              </a:solidFill>
              <a:round/>
              <a:headEnd type="none" w="sm" len="lg"/>
              <a:tailEnd type="none" w="sm" len="lg"/>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64" name="Line 44"/>
            <p:cNvSpPr>
              <a:spLocks noChangeShapeType="1"/>
            </p:cNvSpPr>
            <p:nvPr/>
          </p:nvSpPr>
          <p:spPr bwMode="auto">
            <a:xfrm>
              <a:off x="2083400" y="4849458"/>
              <a:ext cx="1219200" cy="0"/>
            </a:xfrm>
            <a:prstGeom prst="line">
              <a:avLst/>
            </a:prstGeom>
            <a:noFill/>
            <a:ln w="28575">
              <a:solidFill>
                <a:srgbClr val="0000FF"/>
              </a:solidFill>
              <a:round/>
              <a:headEnd type="none" w="sm" len="lg"/>
              <a:tailEnd type="none" w="sm" len="lg"/>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65" name="Line 45"/>
            <p:cNvSpPr>
              <a:spLocks noChangeShapeType="1"/>
            </p:cNvSpPr>
            <p:nvPr/>
          </p:nvSpPr>
          <p:spPr bwMode="auto">
            <a:xfrm>
              <a:off x="3455000" y="4697058"/>
              <a:ext cx="0" cy="304800"/>
            </a:xfrm>
            <a:prstGeom prst="line">
              <a:avLst/>
            </a:prstGeom>
            <a:noFill/>
            <a:ln w="38100">
              <a:solidFill>
                <a:srgbClr val="0000FF"/>
              </a:solidFill>
              <a:round/>
              <a:headEnd type="none" w="sm" len="lg"/>
              <a:tailEnd type="none" w="sm" len="lg"/>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66" name="Line 46"/>
            <p:cNvSpPr>
              <a:spLocks noChangeShapeType="1"/>
            </p:cNvSpPr>
            <p:nvPr/>
          </p:nvSpPr>
          <p:spPr bwMode="auto">
            <a:xfrm>
              <a:off x="3302600" y="4620858"/>
              <a:ext cx="0" cy="457200"/>
            </a:xfrm>
            <a:prstGeom prst="line">
              <a:avLst/>
            </a:prstGeom>
            <a:noFill/>
            <a:ln w="38100">
              <a:solidFill>
                <a:srgbClr val="0000FF"/>
              </a:solidFill>
              <a:round/>
              <a:headEnd type="none" w="sm" len="lg"/>
              <a:tailEnd type="none" w="sm" len="lg"/>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67" name="Line 47"/>
            <p:cNvSpPr>
              <a:spLocks noChangeShapeType="1"/>
            </p:cNvSpPr>
            <p:nvPr/>
          </p:nvSpPr>
          <p:spPr bwMode="auto">
            <a:xfrm>
              <a:off x="635600" y="4849458"/>
              <a:ext cx="533400" cy="0"/>
            </a:xfrm>
            <a:prstGeom prst="line">
              <a:avLst/>
            </a:prstGeom>
            <a:noFill/>
            <a:ln w="28575">
              <a:solidFill>
                <a:srgbClr val="0000FF"/>
              </a:solidFill>
              <a:round/>
              <a:headEnd type="none" w="sm" len="lg"/>
              <a:tailEnd type="none" w="sm" len="lg"/>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68" name="Oval 48"/>
            <p:cNvSpPr>
              <a:spLocks noChangeArrowheads="1"/>
            </p:cNvSpPr>
            <p:nvPr/>
          </p:nvSpPr>
          <p:spPr bwMode="auto">
            <a:xfrm>
              <a:off x="3988400" y="3477858"/>
              <a:ext cx="457200" cy="457200"/>
            </a:xfrm>
            <a:prstGeom prst="ellipse">
              <a:avLst/>
            </a:prstGeom>
            <a:solidFill>
              <a:schemeClr val="accent2"/>
            </a:solidFill>
            <a:ln w="9525">
              <a:solidFill>
                <a:schemeClr val="tx2"/>
              </a:solidFill>
              <a:round/>
              <a:headEnd/>
              <a:tailEnd/>
            </a:ln>
          </p:spPr>
          <p:txBody>
            <a:bodyPr wrap="none" anchor="ctr"/>
            <a:lstStyle>
              <a:lvl1pPr>
                <a:defRPr kumimoji="1" sz="2400">
                  <a:solidFill>
                    <a:schemeClr val="tx1"/>
                  </a:solidFill>
                  <a:latin typeface="Arial" panose="020B0604020202020204" pitchFamily="34" charset="0"/>
                  <a:cs typeface="Arial" panose="020B0604020202020204" pitchFamily="34" charset="0"/>
                </a:defRPr>
              </a:lvl1pPr>
              <a:lvl2pPr marL="742950" indent="-285750">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endParaRPr kumimoji="0" lang="zh-CN" altLang="en-US" sz="2800" dirty="0">
                <a:latin typeface="Times New Roman" panose="02020603050405020304" pitchFamily="18" charset="0"/>
              </a:endParaRPr>
            </a:p>
          </p:txBody>
        </p:sp>
        <p:sp>
          <p:nvSpPr>
            <p:cNvPr id="169" name="Line 49"/>
            <p:cNvSpPr>
              <a:spLocks noChangeShapeType="1"/>
            </p:cNvSpPr>
            <p:nvPr/>
          </p:nvSpPr>
          <p:spPr bwMode="auto">
            <a:xfrm flipV="1">
              <a:off x="4217000" y="3554058"/>
              <a:ext cx="152400" cy="228600"/>
            </a:xfrm>
            <a:prstGeom prst="line">
              <a:avLst/>
            </a:prstGeom>
            <a:noFill/>
            <a:ln w="19050">
              <a:solidFill>
                <a:srgbClr val="FF0000"/>
              </a:solidFill>
              <a:round/>
              <a:headEnd type="none" w="sm" len="lg"/>
              <a:tailEnd type="triangle" w="sm" len="lg"/>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70" name="Line 50"/>
            <p:cNvSpPr>
              <a:spLocks noChangeShapeType="1"/>
            </p:cNvSpPr>
            <p:nvPr/>
          </p:nvSpPr>
          <p:spPr bwMode="auto">
            <a:xfrm>
              <a:off x="407000" y="2411058"/>
              <a:ext cx="0" cy="228600"/>
            </a:xfrm>
            <a:prstGeom prst="line">
              <a:avLst/>
            </a:prstGeom>
            <a:noFill/>
            <a:ln w="28575">
              <a:solidFill>
                <a:srgbClr val="0000FF"/>
              </a:solidFill>
              <a:round/>
              <a:headEnd type="none" w="sm" len="lg"/>
              <a:tailEnd type="none" w="sm" len="lg"/>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71" name="Line 51"/>
            <p:cNvSpPr>
              <a:spLocks noChangeShapeType="1"/>
            </p:cNvSpPr>
            <p:nvPr/>
          </p:nvSpPr>
          <p:spPr bwMode="auto">
            <a:xfrm>
              <a:off x="407000" y="2792058"/>
              <a:ext cx="0" cy="152400"/>
            </a:xfrm>
            <a:prstGeom prst="line">
              <a:avLst/>
            </a:prstGeom>
            <a:noFill/>
            <a:ln w="38100">
              <a:solidFill>
                <a:srgbClr val="0000FF"/>
              </a:solidFill>
              <a:round/>
              <a:headEnd type="none" w="sm" len="lg"/>
              <a:tailEnd type="none" w="sm" len="lg"/>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72" name="Line 52"/>
            <p:cNvSpPr>
              <a:spLocks noChangeShapeType="1"/>
            </p:cNvSpPr>
            <p:nvPr/>
          </p:nvSpPr>
          <p:spPr bwMode="auto">
            <a:xfrm>
              <a:off x="330800" y="2639658"/>
              <a:ext cx="152400" cy="0"/>
            </a:xfrm>
            <a:prstGeom prst="line">
              <a:avLst/>
            </a:prstGeom>
            <a:noFill/>
            <a:ln w="38100">
              <a:solidFill>
                <a:srgbClr val="0000FF"/>
              </a:solidFill>
              <a:round/>
              <a:headEnd type="none" w="sm" len="lg"/>
              <a:tailEnd type="none" w="sm" len="lg"/>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73" name="Line 53"/>
            <p:cNvSpPr>
              <a:spLocks noChangeShapeType="1"/>
            </p:cNvSpPr>
            <p:nvPr/>
          </p:nvSpPr>
          <p:spPr bwMode="auto">
            <a:xfrm>
              <a:off x="254600" y="2792058"/>
              <a:ext cx="304800" cy="0"/>
            </a:xfrm>
            <a:prstGeom prst="line">
              <a:avLst/>
            </a:prstGeom>
            <a:noFill/>
            <a:ln w="38100">
              <a:solidFill>
                <a:srgbClr val="0000FF"/>
              </a:solidFill>
              <a:round/>
              <a:headEnd type="none" w="sm" len="lg"/>
              <a:tailEnd type="none" w="sm" len="lg"/>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74" name="Freeform 54"/>
            <p:cNvSpPr>
              <a:spLocks/>
            </p:cNvSpPr>
            <p:nvPr/>
          </p:nvSpPr>
          <p:spPr bwMode="auto">
            <a:xfrm>
              <a:off x="1321400" y="2411058"/>
              <a:ext cx="152400" cy="533400"/>
            </a:xfrm>
            <a:custGeom>
              <a:avLst/>
              <a:gdLst>
                <a:gd name="T0" fmla="*/ 0 w 248"/>
                <a:gd name="T1" fmla="*/ 0 h 1104"/>
                <a:gd name="T2" fmla="*/ 0 w 248"/>
                <a:gd name="T3" fmla="*/ 0 h 1104"/>
                <a:gd name="T4" fmla="*/ 0 w 248"/>
                <a:gd name="T5" fmla="*/ 0 h 1104"/>
                <a:gd name="T6" fmla="*/ 0 w 248"/>
                <a:gd name="T7" fmla="*/ 0 h 1104"/>
                <a:gd name="T8" fmla="*/ 0 w 248"/>
                <a:gd name="T9" fmla="*/ 0 h 1104"/>
                <a:gd name="T10" fmla="*/ 0 w 248"/>
                <a:gd name="T11" fmla="*/ 0 h 1104"/>
                <a:gd name="T12" fmla="*/ 0 w 248"/>
                <a:gd name="T13" fmla="*/ 0 h 1104"/>
                <a:gd name="T14" fmla="*/ 0 w 248"/>
                <a:gd name="T15" fmla="*/ 0 h 1104"/>
                <a:gd name="T16" fmla="*/ 0 w 248"/>
                <a:gd name="T17" fmla="*/ 0 h 1104"/>
                <a:gd name="T18" fmla="*/ 0 w 248"/>
                <a:gd name="T19" fmla="*/ 0 h 1104"/>
                <a:gd name="T20" fmla="*/ 0 w 248"/>
                <a:gd name="T21" fmla="*/ 0 h 11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8"/>
                <a:gd name="T34" fmla="*/ 0 h 1104"/>
                <a:gd name="T35" fmla="*/ 248 w 248"/>
                <a:gd name="T36" fmla="*/ 1104 h 110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8" h="1104">
                  <a:moveTo>
                    <a:pt x="0" y="0"/>
                  </a:moveTo>
                  <a:cubicBezTo>
                    <a:pt x="120" y="48"/>
                    <a:pt x="240" y="96"/>
                    <a:pt x="240" y="144"/>
                  </a:cubicBezTo>
                  <a:cubicBezTo>
                    <a:pt x="240" y="192"/>
                    <a:pt x="0" y="248"/>
                    <a:pt x="0" y="288"/>
                  </a:cubicBezTo>
                  <a:cubicBezTo>
                    <a:pt x="0" y="328"/>
                    <a:pt x="240" y="344"/>
                    <a:pt x="240" y="384"/>
                  </a:cubicBezTo>
                  <a:cubicBezTo>
                    <a:pt x="240" y="424"/>
                    <a:pt x="0" y="488"/>
                    <a:pt x="0" y="528"/>
                  </a:cubicBezTo>
                  <a:cubicBezTo>
                    <a:pt x="0" y="568"/>
                    <a:pt x="240" y="592"/>
                    <a:pt x="240" y="624"/>
                  </a:cubicBezTo>
                  <a:cubicBezTo>
                    <a:pt x="240" y="656"/>
                    <a:pt x="0" y="688"/>
                    <a:pt x="0" y="720"/>
                  </a:cubicBezTo>
                  <a:cubicBezTo>
                    <a:pt x="0" y="752"/>
                    <a:pt x="232" y="784"/>
                    <a:pt x="240" y="816"/>
                  </a:cubicBezTo>
                  <a:cubicBezTo>
                    <a:pt x="248" y="848"/>
                    <a:pt x="48" y="880"/>
                    <a:pt x="48" y="912"/>
                  </a:cubicBezTo>
                  <a:cubicBezTo>
                    <a:pt x="48" y="944"/>
                    <a:pt x="240" y="976"/>
                    <a:pt x="240" y="1008"/>
                  </a:cubicBezTo>
                  <a:cubicBezTo>
                    <a:pt x="240" y="1040"/>
                    <a:pt x="80" y="1088"/>
                    <a:pt x="48" y="1104"/>
                  </a:cubicBezTo>
                </a:path>
              </a:pathLst>
            </a:custGeom>
            <a:noFill/>
            <a:ln w="28575">
              <a:solidFill>
                <a:srgbClr val="CC00CC"/>
              </a:solidFill>
              <a:round/>
              <a:headEnd type="none" w="sm" len="lg"/>
              <a:tailEnd type="none" w="sm" len="lg"/>
            </a:ln>
            <a:extLst>
              <a:ext uri="{909E8E84-426E-40DD-AFC4-6F175D3DCCD1}">
                <a14:hiddenFill xmlns:a14="http://schemas.microsoft.com/office/drawing/2010/main">
                  <a:solidFill>
                    <a:srgbClr val="FFFFFF"/>
                  </a:solidFill>
                </a14:hiddenFill>
              </a:ext>
            </a:extLst>
          </p:spPr>
          <p:txBody>
            <a:bodyPr wrap="none" anchor="ctr"/>
            <a:lstStyle/>
            <a:p>
              <a:endParaRPr lang="zh-CN" altLang="en-US"/>
            </a:p>
          </p:txBody>
        </p:sp>
        <p:grpSp>
          <p:nvGrpSpPr>
            <p:cNvPr id="175" name="Group 55"/>
            <p:cNvGrpSpPr>
              <a:grpSpLocks/>
            </p:cNvGrpSpPr>
            <p:nvPr/>
          </p:nvGrpSpPr>
          <p:grpSpPr bwMode="auto">
            <a:xfrm>
              <a:off x="1550000" y="2334858"/>
              <a:ext cx="228600" cy="228600"/>
              <a:chOff x="1152" y="2256"/>
              <a:chExt cx="144" cy="144"/>
            </a:xfrm>
          </p:grpSpPr>
          <p:sp>
            <p:nvSpPr>
              <p:cNvPr id="211" name="Oval 56"/>
              <p:cNvSpPr>
                <a:spLocks noChangeArrowheads="1"/>
              </p:cNvSpPr>
              <p:nvPr/>
            </p:nvSpPr>
            <p:spPr bwMode="auto">
              <a:xfrm>
                <a:off x="1152" y="2256"/>
                <a:ext cx="144" cy="144"/>
              </a:xfrm>
              <a:prstGeom prst="ellipse">
                <a:avLst/>
              </a:prstGeom>
              <a:solidFill>
                <a:schemeClr val="accent1"/>
              </a:solidFill>
              <a:ln w="12700">
                <a:solidFill>
                  <a:schemeClr val="tx2"/>
                </a:solidFill>
                <a:round/>
                <a:headEnd/>
                <a:tailEnd/>
              </a:ln>
            </p:spPr>
            <p:txBody>
              <a:bodyPr wrap="none" anchor="ctr"/>
              <a:lstStyle>
                <a:lvl1pPr>
                  <a:defRPr kumimoji="1" sz="2400">
                    <a:solidFill>
                      <a:schemeClr val="tx1"/>
                    </a:solidFill>
                    <a:latin typeface="Arial" panose="020B0604020202020204" pitchFamily="34" charset="0"/>
                    <a:cs typeface="Arial" panose="020B0604020202020204" pitchFamily="34" charset="0"/>
                  </a:defRPr>
                </a:lvl1pPr>
                <a:lvl2pPr marL="742950" indent="-285750">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endParaRPr kumimoji="0" lang="zh-CN" altLang="en-US" sz="2800" dirty="0">
                  <a:latin typeface="Times New Roman" panose="02020603050405020304" pitchFamily="18" charset="0"/>
                </a:endParaRPr>
              </a:p>
            </p:txBody>
          </p:sp>
          <p:sp>
            <p:nvSpPr>
              <p:cNvPr id="212" name="Line 57"/>
              <p:cNvSpPr>
                <a:spLocks noChangeShapeType="1"/>
              </p:cNvSpPr>
              <p:nvPr/>
            </p:nvSpPr>
            <p:spPr bwMode="auto">
              <a:xfrm>
                <a:off x="1152" y="2328"/>
                <a:ext cx="144" cy="0"/>
              </a:xfrm>
              <a:prstGeom prst="line">
                <a:avLst/>
              </a:prstGeom>
              <a:noFill/>
              <a:ln w="28575">
                <a:solidFill>
                  <a:srgbClr val="0000FF"/>
                </a:solidFill>
                <a:round/>
                <a:headEnd type="none" w="sm" len="lg"/>
                <a:tailEnd type="none" w="sm" len="lg"/>
              </a:ln>
              <a:extLst>
                <a:ext uri="{909E8E84-426E-40DD-AFC4-6F175D3DCCD1}">
                  <a14:hiddenFill xmlns:a14="http://schemas.microsoft.com/office/drawing/2010/main">
                    <a:noFill/>
                  </a14:hiddenFill>
                </a:ext>
              </a:extLst>
            </p:spPr>
            <p:txBody>
              <a:bodyPr wrap="none" anchor="ctr"/>
              <a:lstStyle/>
              <a:p>
                <a:endParaRPr lang="zh-CN" altLang="en-US"/>
              </a:p>
            </p:txBody>
          </p:sp>
        </p:grpSp>
        <p:sp>
          <p:nvSpPr>
            <p:cNvPr id="176" name="Line 58"/>
            <p:cNvSpPr>
              <a:spLocks noChangeShapeType="1"/>
            </p:cNvSpPr>
            <p:nvPr/>
          </p:nvSpPr>
          <p:spPr bwMode="auto">
            <a:xfrm>
              <a:off x="2235800" y="2679346"/>
              <a:ext cx="304800" cy="0"/>
            </a:xfrm>
            <a:prstGeom prst="line">
              <a:avLst/>
            </a:prstGeom>
            <a:noFill/>
            <a:ln w="19050">
              <a:solidFill>
                <a:srgbClr val="FF0000"/>
              </a:solidFill>
              <a:round/>
              <a:headEnd type="none" w="sm" len="lg"/>
              <a:tailEnd type="triangle" w="sm" len="lg"/>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77" name="Line 59"/>
            <p:cNvSpPr>
              <a:spLocks noChangeShapeType="1"/>
            </p:cNvSpPr>
            <p:nvPr/>
          </p:nvSpPr>
          <p:spPr bwMode="auto">
            <a:xfrm>
              <a:off x="1778600" y="2903183"/>
              <a:ext cx="381000" cy="0"/>
            </a:xfrm>
            <a:prstGeom prst="line">
              <a:avLst/>
            </a:prstGeom>
            <a:noFill/>
            <a:ln w="19050">
              <a:solidFill>
                <a:srgbClr val="FF0000"/>
              </a:solidFill>
              <a:round/>
              <a:headEnd type="none" w="sm" len="lg"/>
              <a:tailEnd type="triangle" w="sm" len="lg"/>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78" name="Line 60"/>
            <p:cNvSpPr>
              <a:spLocks noChangeShapeType="1"/>
            </p:cNvSpPr>
            <p:nvPr/>
          </p:nvSpPr>
          <p:spPr bwMode="auto">
            <a:xfrm>
              <a:off x="1778600" y="2444396"/>
              <a:ext cx="381000" cy="0"/>
            </a:xfrm>
            <a:prstGeom prst="line">
              <a:avLst/>
            </a:prstGeom>
            <a:noFill/>
            <a:ln w="19050">
              <a:solidFill>
                <a:srgbClr val="FF0000"/>
              </a:solidFill>
              <a:round/>
              <a:headEnd type="none" w="sm" len="lg"/>
              <a:tailEnd type="triangle" w="sm" len="lg"/>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79" name="Line 61"/>
            <p:cNvSpPr>
              <a:spLocks noChangeShapeType="1"/>
            </p:cNvSpPr>
            <p:nvPr/>
          </p:nvSpPr>
          <p:spPr bwMode="auto">
            <a:xfrm>
              <a:off x="1473800" y="2944458"/>
              <a:ext cx="0" cy="914400"/>
            </a:xfrm>
            <a:prstGeom prst="line">
              <a:avLst/>
            </a:prstGeom>
            <a:noFill/>
            <a:ln w="9525">
              <a:solidFill>
                <a:schemeClr val="tx1"/>
              </a:solidFill>
              <a:prstDash val="dash"/>
              <a:round/>
              <a:headEnd type="none" w="sm" len="lg"/>
              <a:tailEnd type="none" w="sm" len="lg"/>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80" name="Line 62"/>
            <p:cNvSpPr>
              <a:spLocks noChangeShapeType="1"/>
            </p:cNvSpPr>
            <p:nvPr/>
          </p:nvSpPr>
          <p:spPr bwMode="auto">
            <a:xfrm>
              <a:off x="3226400" y="2868258"/>
              <a:ext cx="0" cy="914400"/>
            </a:xfrm>
            <a:prstGeom prst="line">
              <a:avLst/>
            </a:prstGeom>
            <a:noFill/>
            <a:ln w="9525">
              <a:solidFill>
                <a:schemeClr val="tx1"/>
              </a:solidFill>
              <a:prstDash val="dash"/>
              <a:round/>
              <a:headEnd type="none" w="sm" len="lg"/>
              <a:tailEnd type="none" w="sm" len="lg"/>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81" name="Line 63"/>
            <p:cNvSpPr>
              <a:spLocks noChangeShapeType="1"/>
            </p:cNvSpPr>
            <p:nvPr/>
          </p:nvSpPr>
          <p:spPr bwMode="auto">
            <a:xfrm>
              <a:off x="1321400" y="4849458"/>
              <a:ext cx="609600" cy="0"/>
            </a:xfrm>
            <a:prstGeom prst="line">
              <a:avLst/>
            </a:prstGeom>
            <a:noFill/>
            <a:ln w="28575">
              <a:solidFill>
                <a:srgbClr val="0000FF"/>
              </a:solidFill>
              <a:prstDash val="dash"/>
              <a:round/>
              <a:headEnd type="none" w="sm" len="lg"/>
              <a:tailEnd type="none" w="sm" len="lg"/>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82" name="Line 64"/>
            <p:cNvSpPr>
              <a:spLocks noChangeShapeType="1"/>
            </p:cNvSpPr>
            <p:nvPr/>
          </p:nvSpPr>
          <p:spPr bwMode="auto">
            <a:xfrm>
              <a:off x="1473800" y="3401658"/>
              <a:ext cx="1066800" cy="0"/>
            </a:xfrm>
            <a:prstGeom prst="line">
              <a:avLst/>
            </a:prstGeom>
            <a:noFill/>
            <a:ln w="19050">
              <a:solidFill>
                <a:srgbClr val="FF0066"/>
              </a:solidFill>
              <a:prstDash val="dash"/>
              <a:round/>
              <a:headEnd type="triangle" w="sm" len="lg"/>
              <a:tailEnd type="triangle" w="sm" len="lg"/>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83" name="Line 65"/>
            <p:cNvSpPr>
              <a:spLocks noChangeShapeType="1"/>
            </p:cNvSpPr>
            <p:nvPr/>
          </p:nvSpPr>
          <p:spPr bwMode="auto">
            <a:xfrm>
              <a:off x="2540600" y="3401658"/>
              <a:ext cx="685800" cy="0"/>
            </a:xfrm>
            <a:prstGeom prst="line">
              <a:avLst/>
            </a:prstGeom>
            <a:noFill/>
            <a:ln w="19050">
              <a:solidFill>
                <a:srgbClr val="FF00FF"/>
              </a:solidFill>
              <a:prstDash val="dash"/>
              <a:round/>
              <a:headEnd type="triangle" w="sm" len="lg"/>
              <a:tailEnd type="triangle" w="sm" len="lg"/>
            </a:ln>
            <a:extLst>
              <a:ext uri="{909E8E84-426E-40DD-AFC4-6F175D3DCCD1}">
                <a14:hiddenFill xmlns:a14="http://schemas.microsoft.com/office/drawing/2010/main">
                  <a:noFill/>
                </a14:hiddenFill>
              </a:ext>
            </a:extLst>
          </p:spPr>
          <p:txBody>
            <a:bodyPr wrap="none" anchor="ctr"/>
            <a:lstStyle/>
            <a:p>
              <a:endParaRPr lang="zh-CN" altLang="en-US"/>
            </a:p>
          </p:txBody>
        </p:sp>
        <p:graphicFrame>
          <p:nvGraphicFramePr>
            <p:cNvPr id="184" name="Object 2"/>
            <p:cNvGraphicFramePr>
              <a:graphicFrameLocks noChangeAspect="1"/>
            </p:cNvGraphicFramePr>
            <p:nvPr/>
          </p:nvGraphicFramePr>
          <p:xfrm>
            <a:off x="1778600" y="3401658"/>
            <a:ext cx="432073" cy="490538"/>
          </p:xfrm>
          <a:graphic>
            <a:graphicData uri="http://schemas.openxmlformats.org/presentationml/2006/ole">
              <mc:AlternateContent xmlns:mc="http://schemas.openxmlformats.org/markup-compatibility/2006">
                <mc:Choice xmlns:v="urn:schemas-microsoft-com:vml" Requires="v">
                  <p:oleObj name="公式" r:id="rId3" imgW="291973" imgH="330057" progId="Equation.3">
                    <p:embed/>
                  </p:oleObj>
                </mc:Choice>
                <mc:Fallback>
                  <p:oleObj name="公式" r:id="rId3" imgW="291973" imgH="330057"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8600" y="3401658"/>
                          <a:ext cx="432073" cy="490538"/>
                        </a:xfrm>
                        <a:prstGeom prst="rect">
                          <a:avLst/>
                        </a:prstGeom>
                        <a:noFill/>
                        <a:ln>
                          <a:noFill/>
                        </a:ln>
                      </p:spPr>
                    </p:pic>
                  </p:oleObj>
                </mc:Fallback>
              </mc:AlternateContent>
            </a:graphicData>
          </a:graphic>
        </p:graphicFrame>
        <p:graphicFrame>
          <p:nvGraphicFramePr>
            <p:cNvPr id="185" name="Object 3"/>
            <p:cNvGraphicFramePr>
              <a:graphicFrameLocks noChangeAspect="1"/>
            </p:cNvGraphicFramePr>
            <p:nvPr/>
          </p:nvGraphicFramePr>
          <p:xfrm>
            <a:off x="2693000" y="3401658"/>
            <a:ext cx="416315" cy="470833"/>
          </p:xfrm>
          <a:graphic>
            <a:graphicData uri="http://schemas.openxmlformats.org/presentationml/2006/ole">
              <mc:AlternateContent xmlns:mc="http://schemas.openxmlformats.org/markup-compatibility/2006">
                <mc:Choice xmlns:v="urn:schemas-microsoft-com:vml" Requires="v">
                  <p:oleObj name="Equation" r:id="rId5" imgW="190335" imgH="215713" progId="Equation.3">
                    <p:embed/>
                  </p:oleObj>
                </mc:Choice>
                <mc:Fallback>
                  <p:oleObj name="Equation" r:id="rId5" imgW="190335" imgH="215713"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93000" y="3401658"/>
                          <a:ext cx="416315" cy="470833"/>
                        </a:xfrm>
                        <a:prstGeom prst="rect">
                          <a:avLst/>
                        </a:prstGeom>
                        <a:noFill/>
                        <a:ln>
                          <a:noFill/>
                        </a:ln>
                      </p:spPr>
                    </p:pic>
                  </p:oleObj>
                </mc:Fallback>
              </mc:AlternateContent>
            </a:graphicData>
          </a:graphic>
        </p:graphicFrame>
        <p:graphicFrame>
          <p:nvGraphicFramePr>
            <p:cNvPr id="186" name="Object 4"/>
            <p:cNvGraphicFramePr>
              <a:graphicFrameLocks noChangeAspect="1"/>
            </p:cNvGraphicFramePr>
            <p:nvPr/>
          </p:nvGraphicFramePr>
          <p:xfrm>
            <a:off x="3683600" y="2639658"/>
            <a:ext cx="378281" cy="554287"/>
          </p:xfrm>
          <a:graphic>
            <a:graphicData uri="http://schemas.openxmlformats.org/presentationml/2006/ole">
              <mc:AlternateContent xmlns:mc="http://schemas.openxmlformats.org/markup-compatibility/2006">
                <mc:Choice xmlns:v="urn:schemas-microsoft-com:vml" Requires="v">
                  <p:oleObj name="Equation" r:id="rId7" imgW="164957" imgH="241091" progId="Equation.3">
                    <p:embed/>
                  </p:oleObj>
                </mc:Choice>
                <mc:Fallback>
                  <p:oleObj name="Equation" r:id="rId7" imgW="164957" imgH="241091"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83600" y="2639658"/>
                          <a:ext cx="378281" cy="554287"/>
                        </a:xfrm>
                        <a:prstGeom prst="rect">
                          <a:avLst/>
                        </a:prstGeom>
                        <a:noFill/>
                        <a:ln>
                          <a:noFill/>
                        </a:ln>
                      </p:spPr>
                    </p:pic>
                  </p:oleObj>
                </mc:Fallback>
              </mc:AlternateContent>
            </a:graphicData>
          </a:graphic>
        </p:graphicFrame>
        <p:sp>
          <p:nvSpPr>
            <p:cNvPr id="187" name="Text Box 69"/>
            <p:cNvSpPr txBox="1">
              <a:spLocks noChangeArrowheads="1"/>
            </p:cNvSpPr>
            <p:nvPr/>
          </p:nvSpPr>
          <p:spPr bwMode="auto">
            <a:xfrm>
              <a:off x="2083400" y="1739546"/>
              <a:ext cx="1295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cs typeface="Arial" panose="020B0604020202020204" pitchFamily="34" charset="0"/>
                </a:defRPr>
              </a:lvl1pPr>
              <a:lvl2pPr marL="742950" indent="-285750">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pPr>
                <a:spcBef>
                  <a:spcPct val="50000"/>
                </a:spcBef>
              </a:pPr>
              <a:r>
                <a:rPr kumimoji="0" lang="zh-CN" altLang="en-US" dirty="0">
                  <a:solidFill>
                    <a:srgbClr val="0000FF"/>
                  </a:solidFill>
                  <a:latin typeface="华文楷体" panose="02010600040101010101" pitchFamily="2" charset="-122"/>
                  <a:ea typeface="华文楷体" panose="02010600040101010101" pitchFamily="2" charset="-122"/>
                </a:rPr>
                <a:t>栅极</a:t>
              </a:r>
              <a:r>
                <a:rPr kumimoji="0" lang="en-US" altLang="zh-CN" dirty="0">
                  <a:solidFill>
                    <a:srgbClr val="0000FF"/>
                  </a:solidFill>
                  <a:latin typeface="华文楷体" panose="02010600040101010101" pitchFamily="2" charset="-122"/>
                  <a:ea typeface="华文楷体" panose="02010600040101010101" pitchFamily="2" charset="-122"/>
                </a:rPr>
                <a:t>G</a:t>
              </a:r>
              <a:endParaRPr kumimoji="0" lang="zh-CN" altLang="en-US" dirty="0">
                <a:latin typeface="华文楷体" panose="02010600040101010101" pitchFamily="2" charset="-122"/>
                <a:ea typeface="华文楷体" panose="02010600040101010101" pitchFamily="2" charset="-122"/>
              </a:endParaRPr>
            </a:p>
          </p:txBody>
        </p:sp>
        <p:sp>
          <p:nvSpPr>
            <p:cNvPr id="188" name="Text Box 70"/>
            <p:cNvSpPr txBox="1">
              <a:spLocks noChangeArrowheads="1"/>
            </p:cNvSpPr>
            <p:nvPr/>
          </p:nvSpPr>
          <p:spPr bwMode="auto">
            <a:xfrm>
              <a:off x="73007" y="1637946"/>
              <a:ext cx="155319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anose="020B0604020202020204" pitchFamily="34" charset="0"/>
                  <a:cs typeface="Arial" panose="020B0604020202020204" pitchFamily="34" charset="0"/>
                </a:defRPr>
              </a:lvl1pPr>
              <a:lvl2pPr marL="742950" indent="-285750">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pPr>
                <a:spcBef>
                  <a:spcPct val="50000"/>
                </a:spcBef>
              </a:pPr>
              <a:r>
                <a:rPr kumimoji="0" lang="zh-CN" altLang="en-US" dirty="0">
                  <a:solidFill>
                    <a:srgbClr val="CC0000"/>
                  </a:solidFill>
                  <a:latin typeface="华文楷体" panose="02010600040101010101" pitchFamily="2" charset="-122"/>
                  <a:ea typeface="华文楷体" panose="02010600040101010101" pitchFamily="2" charset="-122"/>
                </a:rPr>
                <a:t>热阴极</a:t>
              </a:r>
              <a:r>
                <a:rPr kumimoji="0" lang="en-US" altLang="zh-CN" dirty="0">
                  <a:solidFill>
                    <a:srgbClr val="CC0000"/>
                  </a:solidFill>
                  <a:latin typeface="华文楷体" panose="02010600040101010101" pitchFamily="2" charset="-122"/>
                  <a:ea typeface="华文楷体" panose="02010600040101010101" pitchFamily="2" charset="-122"/>
                </a:rPr>
                <a:t>K</a:t>
              </a:r>
              <a:endParaRPr kumimoji="0" lang="zh-CN" altLang="en-US" dirty="0">
                <a:solidFill>
                  <a:srgbClr val="CC0000"/>
                </a:solidFill>
                <a:latin typeface="华文楷体" panose="02010600040101010101" pitchFamily="2" charset="-122"/>
                <a:ea typeface="华文楷体" panose="02010600040101010101" pitchFamily="2" charset="-122"/>
              </a:endParaRPr>
            </a:p>
          </p:txBody>
        </p:sp>
        <p:sp>
          <p:nvSpPr>
            <p:cNvPr id="189" name="Text Box 71"/>
            <p:cNvSpPr txBox="1">
              <a:spLocks noChangeArrowheads="1"/>
            </p:cNvSpPr>
            <p:nvPr/>
          </p:nvSpPr>
          <p:spPr bwMode="auto">
            <a:xfrm>
              <a:off x="3578207" y="1777645"/>
              <a:ext cx="1143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cs typeface="Arial" panose="020B0604020202020204" pitchFamily="34" charset="0"/>
                </a:defRPr>
              </a:lvl1pPr>
              <a:lvl2pPr marL="742950" indent="-285750">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pPr>
                <a:spcBef>
                  <a:spcPct val="50000"/>
                </a:spcBef>
              </a:pPr>
              <a:r>
                <a:rPr kumimoji="0" lang="zh-CN" altLang="en-US" dirty="0">
                  <a:latin typeface="华文楷体" panose="02010600040101010101" pitchFamily="2" charset="-122"/>
                  <a:ea typeface="华文楷体" panose="02010600040101010101" pitchFamily="2" charset="-122"/>
                </a:rPr>
                <a:t>板极</a:t>
              </a:r>
              <a:r>
                <a:rPr kumimoji="0" lang="en-US" altLang="zh-CN" dirty="0">
                  <a:latin typeface="华文楷体" panose="02010600040101010101" pitchFamily="2" charset="-122"/>
                  <a:ea typeface="华文楷体" panose="02010600040101010101" pitchFamily="2" charset="-122"/>
                </a:rPr>
                <a:t>A</a:t>
              </a:r>
              <a:endParaRPr kumimoji="0" lang="zh-CN" altLang="en-US" dirty="0">
                <a:latin typeface="华文楷体" panose="02010600040101010101" pitchFamily="2" charset="-122"/>
                <a:ea typeface="华文楷体" panose="02010600040101010101" pitchFamily="2" charset="-122"/>
              </a:endParaRPr>
            </a:p>
          </p:txBody>
        </p:sp>
        <p:sp>
          <p:nvSpPr>
            <p:cNvPr id="190" name="Line 72"/>
            <p:cNvSpPr>
              <a:spLocks noChangeShapeType="1"/>
            </p:cNvSpPr>
            <p:nvPr/>
          </p:nvSpPr>
          <p:spPr bwMode="auto">
            <a:xfrm>
              <a:off x="3759800" y="2639658"/>
              <a:ext cx="228600" cy="0"/>
            </a:xfrm>
            <a:prstGeom prst="line">
              <a:avLst/>
            </a:prstGeom>
            <a:noFill/>
            <a:ln w="38100">
              <a:solidFill>
                <a:srgbClr val="0000FF"/>
              </a:solidFill>
              <a:round/>
              <a:headEnd type="none" w="sm" len="lg"/>
              <a:tailEnd type="triangle" w="sm" len="lg"/>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91" name="Text Box 74"/>
            <p:cNvSpPr txBox="1">
              <a:spLocks noChangeArrowheads="1"/>
            </p:cNvSpPr>
            <p:nvPr/>
          </p:nvSpPr>
          <p:spPr bwMode="auto">
            <a:xfrm>
              <a:off x="1169000" y="1115658"/>
              <a:ext cx="2971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cs typeface="Arial" panose="020B0604020202020204" pitchFamily="34" charset="0"/>
                </a:defRPr>
              </a:lvl1pPr>
              <a:lvl2pPr marL="742950" indent="-285750">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pPr>
                <a:spcBef>
                  <a:spcPct val="50000"/>
                </a:spcBef>
              </a:pPr>
              <a:r>
                <a:rPr kumimoji="0" lang="zh-CN" altLang="en-US" dirty="0">
                  <a:latin typeface="华文楷体" panose="02010600040101010101" pitchFamily="2" charset="-122"/>
                  <a:ea typeface="华文楷体" panose="02010600040101010101" pitchFamily="2" charset="-122"/>
                </a:rPr>
                <a:t>低压水银蒸汽</a:t>
              </a:r>
            </a:p>
          </p:txBody>
        </p:sp>
        <p:sp>
          <p:nvSpPr>
            <p:cNvPr id="192" name="Line 75"/>
            <p:cNvSpPr>
              <a:spLocks noChangeShapeType="1"/>
            </p:cNvSpPr>
            <p:nvPr/>
          </p:nvSpPr>
          <p:spPr bwMode="auto">
            <a:xfrm>
              <a:off x="1931000" y="1649058"/>
              <a:ext cx="549275" cy="685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9050">
                  <a:solidFill>
                    <a:srgbClr val="000000"/>
                  </a:solidFill>
                  <a:prstDash val="dash"/>
                  <a:round/>
                  <a:headEnd type="none" w="sm" len="lg"/>
                  <a:tailEnd type="triangle" w="sm" len="lg"/>
                </a14:hiddenLine>
              </a:ext>
            </a:extLst>
          </p:spPr>
          <p:txBody>
            <a:bodyPr wrap="none" anchor="ctr"/>
            <a:lstStyle/>
            <a:p>
              <a:endParaRPr lang="zh-CN" altLang="en-US"/>
            </a:p>
          </p:txBody>
        </p:sp>
        <p:graphicFrame>
          <p:nvGraphicFramePr>
            <p:cNvPr id="193" name="Object 5"/>
            <p:cNvGraphicFramePr>
              <a:graphicFrameLocks noChangeAspect="1"/>
            </p:cNvGraphicFramePr>
            <p:nvPr/>
          </p:nvGraphicFramePr>
          <p:xfrm>
            <a:off x="2804125" y="4182054"/>
            <a:ext cx="1097010" cy="438804"/>
          </p:xfrm>
          <a:graphic>
            <a:graphicData uri="http://schemas.openxmlformats.org/presentationml/2006/ole">
              <mc:AlternateContent xmlns:mc="http://schemas.openxmlformats.org/markup-compatibility/2006">
                <mc:Choice xmlns:v="urn:schemas-microsoft-com:vml" Requires="v">
                  <p:oleObj name="Equation" r:id="rId9" imgW="660113" imgH="215806" progId="Equation.3">
                    <p:embed/>
                  </p:oleObj>
                </mc:Choice>
                <mc:Fallback>
                  <p:oleObj name="Equation" r:id="rId9" imgW="660113" imgH="215806"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04125" y="4182054"/>
                          <a:ext cx="1097010" cy="438804"/>
                        </a:xfrm>
                        <a:prstGeom prst="rect">
                          <a:avLst/>
                        </a:prstGeom>
                        <a:noFill/>
                        <a:ln>
                          <a:noFill/>
                        </a:ln>
                      </p:spPr>
                    </p:pic>
                  </p:oleObj>
                </mc:Fallback>
              </mc:AlternateContent>
            </a:graphicData>
          </a:graphic>
        </p:graphicFrame>
        <p:graphicFrame>
          <p:nvGraphicFramePr>
            <p:cNvPr id="194" name="Object 6"/>
            <p:cNvGraphicFramePr>
              <a:graphicFrameLocks noChangeAspect="1"/>
            </p:cNvGraphicFramePr>
            <p:nvPr/>
          </p:nvGraphicFramePr>
          <p:xfrm>
            <a:off x="3607401" y="3498745"/>
            <a:ext cx="401388" cy="401388"/>
          </p:xfrm>
          <a:graphic>
            <a:graphicData uri="http://schemas.openxmlformats.org/presentationml/2006/ole">
              <mc:AlternateContent xmlns:mc="http://schemas.openxmlformats.org/markup-compatibility/2006">
                <mc:Choice xmlns:v="urn:schemas-microsoft-com:vml" Requires="v">
                  <p:oleObj name="Equation" r:id="rId11" imgW="266353" imgH="266353" progId="Equation.3">
                    <p:embed/>
                  </p:oleObj>
                </mc:Choice>
                <mc:Fallback>
                  <p:oleObj name="Equation" r:id="rId11" imgW="266353" imgH="266353"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07401" y="3498745"/>
                          <a:ext cx="401388" cy="401388"/>
                        </a:xfrm>
                        <a:prstGeom prst="rect">
                          <a:avLst/>
                        </a:prstGeom>
                        <a:noFill/>
                        <a:ln>
                          <a:noFill/>
                        </a:ln>
                      </p:spPr>
                    </p:pic>
                  </p:oleObj>
                </mc:Fallback>
              </mc:AlternateContent>
            </a:graphicData>
          </a:graphic>
        </p:graphicFrame>
        <p:grpSp>
          <p:nvGrpSpPr>
            <p:cNvPr id="197" name="Group 80"/>
            <p:cNvGrpSpPr>
              <a:grpSpLocks/>
            </p:cNvGrpSpPr>
            <p:nvPr/>
          </p:nvGrpSpPr>
          <p:grpSpPr bwMode="auto">
            <a:xfrm>
              <a:off x="2007200" y="2563458"/>
              <a:ext cx="228600" cy="228600"/>
              <a:chOff x="1152" y="2256"/>
              <a:chExt cx="144" cy="144"/>
            </a:xfrm>
          </p:grpSpPr>
          <p:sp>
            <p:nvSpPr>
              <p:cNvPr id="209" name="Oval 81"/>
              <p:cNvSpPr>
                <a:spLocks noChangeArrowheads="1"/>
              </p:cNvSpPr>
              <p:nvPr/>
            </p:nvSpPr>
            <p:spPr bwMode="auto">
              <a:xfrm>
                <a:off x="1152" y="2256"/>
                <a:ext cx="144" cy="144"/>
              </a:xfrm>
              <a:prstGeom prst="ellipse">
                <a:avLst/>
              </a:prstGeom>
              <a:solidFill>
                <a:schemeClr val="accent1"/>
              </a:solidFill>
              <a:ln w="12700">
                <a:solidFill>
                  <a:schemeClr val="tx2"/>
                </a:solidFill>
                <a:round/>
                <a:headEnd/>
                <a:tailEnd/>
              </a:ln>
            </p:spPr>
            <p:txBody>
              <a:bodyPr wrap="none" anchor="ctr"/>
              <a:lstStyle>
                <a:lvl1pPr>
                  <a:defRPr kumimoji="1" sz="2400">
                    <a:solidFill>
                      <a:schemeClr val="tx1"/>
                    </a:solidFill>
                    <a:latin typeface="Arial" panose="020B0604020202020204" pitchFamily="34" charset="0"/>
                    <a:cs typeface="Arial" panose="020B0604020202020204" pitchFamily="34" charset="0"/>
                  </a:defRPr>
                </a:lvl1pPr>
                <a:lvl2pPr marL="742950" indent="-285750">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endParaRPr kumimoji="0" lang="zh-CN" altLang="en-US" sz="2800" dirty="0">
                  <a:latin typeface="Times New Roman" panose="02020603050405020304" pitchFamily="18" charset="0"/>
                </a:endParaRPr>
              </a:p>
            </p:txBody>
          </p:sp>
          <p:sp>
            <p:nvSpPr>
              <p:cNvPr id="210" name="Line 82"/>
              <p:cNvSpPr>
                <a:spLocks noChangeShapeType="1"/>
              </p:cNvSpPr>
              <p:nvPr/>
            </p:nvSpPr>
            <p:spPr bwMode="auto">
              <a:xfrm>
                <a:off x="1152" y="2328"/>
                <a:ext cx="144" cy="0"/>
              </a:xfrm>
              <a:prstGeom prst="line">
                <a:avLst/>
              </a:prstGeom>
              <a:noFill/>
              <a:ln w="28575">
                <a:solidFill>
                  <a:srgbClr val="0000FF"/>
                </a:solidFill>
                <a:round/>
                <a:headEnd type="none" w="sm" len="lg"/>
                <a:tailEnd type="none" w="sm" len="lg"/>
              </a:ln>
              <a:extLst>
                <a:ext uri="{909E8E84-426E-40DD-AFC4-6F175D3DCCD1}">
                  <a14:hiddenFill xmlns:a14="http://schemas.microsoft.com/office/drawing/2010/main">
                    <a:noFill/>
                  </a14:hiddenFill>
                </a:ext>
              </a:extLst>
            </p:spPr>
            <p:txBody>
              <a:bodyPr wrap="none" anchor="ctr"/>
              <a:lstStyle/>
              <a:p>
                <a:endParaRPr lang="zh-CN" altLang="en-US"/>
              </a:p>
            </p:txBody>
          </p:sp>
        </p:grpSp>
        <p:grpSp>
          <p:nvGrpSpPr>
            <p:cNvPr id="198" name="Group 83"/>
            <p:cNvGrpSpPr>
              <a:grpSpLocks/>
            </p:cNvGrpSpPr>
            <p:nvPr/>
          </p:nvGrpSpPr>
          <p:grpSpPr bwMode="auto">
            <a:xfrm>
              <a:off x="1550000" y="2792058"/>
              <a:ext cx="228600" cy="228600"/>
              <a:chOff x="1152" y="2256"/>
              <a:chExt cx="144" cy="144"/>
            </a:xfrm>
          </p:grpSpPr>
          <p:sp>
            <p:nvSpPr>
              <p:cNvPr id="207" name="Oval 84"/>
              <p:cNvSpPr>
                <a:spLocks noChangeArrowheads="1"/>
              </p:cNvSpPr>
              <p:nvPr/>
            </p:nvSpPr>
            <p:spPr bwMode="auto">
              <a:xfrm>
                <a:off x="1152" y="2256"/>
                <a:ext cx="144" cy="144"/>
              </a:xfrm>
              <a:prstGeom prst="ellipse">
                <a:avLst/>
              </a:prstGeom>
              <a:solidFill>
                <a:schemeClr val="accent1"/>
              </a:solidFill>
              <a:ln w="12700">
                <a:solidFill>
                  <a:schemeClr val="tx2"/>
                </a:solidFill>
                <a:round/>
                <a:headEnd/>
                <a:tailEnd/>
              </a:ln>
            </p:spPr>
            <p:txBody>
              <a:bodyPr wrap="none" anchor="ctr"/>
              <a:lstStyle>
                <a:lvl1pPr>
                  <a:defRPr kumimoji="1" sz="2400">
                    <a:solidFill>
                      <a:schemeClr val="tx1"/>
                    </a:solidFill>
                    <a:latin typeface="Arial" panose="020B0604020202020204" pitchFamily="34" charset="0"/>
                    <a:cs typeface="Arial" panose="020B0604020202020204" pitchFamily="34" charset="0"/>
                  </a:defRPr>
                </a:lvl1pPr>
                <a:lvl2pPr marL="742950" indent="-285750">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endParaRPr kumimoji="0" lang="zh-CN" altLang="en-US" sz="2800" dirty="0">
                  <a:latin typeface="Times New Roman" panose="02020603050405020304" pitchFamily="18" charset="0"/>
                </a:endParaRPr>
              </a:p>
            </p:txBody>
          </p:sp>
          <p:sp>
            <p:nvSpPr>
              <p:cNvPr id="208" name="Line 85"/>
              <p:cNvSpPr>
                <a:spLocks noChangeShapeType="1"/>
              </p:cNvSpPr>
              <p:nvPr/>
            </p:nvSpPr>
            <p:spPr bwMode="auto">
              <a:xfrm>
                <a:off x="1152" y="2328"/>
                <a:ext cx="144" cy="0"/>
              </a:xfrm>
              <a:prstGeom prst="line">
                <a:avLst/>
              </a:prstGeom>
              <a:noFill/>
              <a:ln w="28575">
                <a:solidFill>
                  <a:srgbClr val="0000FF"/>
                </a:solidFill>
                <a:round/>
                <a:headEnd type="none" w="sm" len="lg"/>
                <a:tailEnd type="none" w="sm" len="lg"/>
              </a:ln>
              <a:extLst>
                <a:ext uri="{909E8E84-426E-40DD-AFC4-6F175D3DCCD1}">
                  <a14:hiddenFill xmlns:a14="http://schemas.microsoft.com/office/drawing/2010/main">
                    <a:noFill/>
                  </a14:hiddenFill>
                </a:ext>
              </a:extLst>
            </p:spPr>
            <p:txBody>
              <a:bodyPr wrap="none" anchor="ctr"/>
              <a:lstStyle/>
              <a:p>
                <a:endParaRPr lang="zh-CN" altLang="en-US"/>
              </a:p>
            </p:txBody>
          </p:sp>
        </p:grpSp>
        <p:sp>
          <p:nvSpPr>
            <p:cNvPr id="199" name="Text Box 86"/>
            <p:cNvSpPr txBox="1">
              <a:spLocks noChangeArrowheads="1"/>
            </p:cNvSpPr>
            <p:nvPr/>
          </p:nvSpPr>
          <p:spPr bwMode="auto">
            <a:xfrm>
              <a:off x="2083400" y="4406546"/>
              <a:ext cx="533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cs typeface="Arial" panose="020B0604020202020204" pitchFamily="34" charset="0"/>
                </a:defRPr>
              </a:lvl1pPr>
              <a:lvl2pPr marL="742950" indent="-285750">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pPr>
                <a:spcBef>
                  <a:spcPct val="50000"/>
                </a:spcBef>
              </a:pPr>
              <a:r>
                <a:rPr kumimoji="0" lang="en-US" altLang="zh-CN" sz="2800" dirty="0">
                  <a:latin typeface="Times New Roman" panose="02020603050405020304" pitchFamily="18" charset="0"/>
                </a:rPr>
                <a:t>+</a:t>
              </a:r>
            </a:p>
          </p:txBody>
        </p:sp>
        <p:sp>
          <p:nvSpPr>
            <p:cNvPr id="200" name="Rectangle 87"/>
            <p:cNvSpPr>
              <a:spLocks noChangeArrowheads="1"/>
            </p:cNvSpPr>
            <p:nvPr/>
          </p:nvSpPr>
          <p:spPr bwMode="auto">
            <a:xfrm>
              <a:off x="2991450" y="4406546"/>
              <a:ext cx="3952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cs typeface="Arial" panose="020B0604020202020204" pitchFamily="34" charset="0"/>
                </a:defRPr>
              </a:lvl1pPr>
              <a:lvl2pPr marL="742950" indent="-285750">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r>
                <a:rPr kumimoji="0" lang="en-US" altLang="zh-CN" sz="2800" dirty="0">
                  <a:latin typeface="Times New Roman" panose="02020603050405020304" pitchFamily="18" charset="0"/>
                </a:rPr>
                <a:t>+</a:t>
              </a:r>
            </a:p>
          </p:txBody>
        </p:sp>
        <p:sp>
          <p:nvSpPr>
            <p:cNvPr id="201" name="Rectangle 88"/>
            <p:cNvSpPr>
              <a:spLocks noChangeArrowheads="1"/>
            </p:cNvSpPr>
            <p:nvPr/>
          </p:nvSpPr>
          <p:spPr bwMode="auto">
            <a:xfrm>
              <a:off x="1315050" y="4406546"/>
              <a:ext cx="3952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cs typeface="Arial" panose="020B0604020202020204" pitchFamily="34" charset="0"/>
                </a:defRPr>
              </a:lvl1pPr>
              <a:lvl2pPr marL="742950" indent="-285750">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r>
                <a:rPr kumimoji="0" lang="en-US" altLang="zh-CN" sz="2800" dirty="0">
                  <a:latin typeface="Times New Roman" panose="02020603050405020304" pitchFamily="18" charset="0"/>
                </a:rPr>
                <a:t>+</a:t>
              </a:r>
            </a:p>
          </p:txBody>
        </p:sp>
        <p:sp>
          <p:nvSpPr>
            <p:cNvPr id="202" name="Rectangle 89"/>
            <p:cNvSpPr>
              <a:spLocks noChangeArrowheads="1"/>
            </p:cNvSpPr>
            <p:nvPr/>
          </p:nvSpPr>
          <p:spPr bwMode="auto">
            <a:xfrm>
              <a:off x="102200" y="2715858"/>
              <a:ext cx="3952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cs typeface="Arial" panose="020B0604020202020204" pitchFamily="34" charset="0"/>
                </a:defRPr>
              </a:lvl1pPr>
              <a:lvl2pPr marL="742950" indent="-285750">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r>
                <a:rPr kumimoji="0" lang="en-US" altLang="zh-CN" sz="2800" dirty="0">
                  <a:latin typeface="Times New Roman" panose="02020603050405020304" pitchFamily="18" charset="0"/>
                </a:rPr>
                <a:t>+</a:t>
              </a:r>
            </a:p>
          </p:txBody>
        </p:sp>
        <p:sp>
          <p:nvSpPr>
            <p:cNvPr id="203" name="Text Box 90"/>
            <p:cNvSpPr txBox="1">
              <a:spLocks noChangeArrowheads="1"/>
            </p:cNvSpPr>
            <p:nvPr/>
          </p:nvSpPr>
          <p:spPr bwMode="auto">
            <a:xfrm>
              <a:off x="1626200" y="4392258"/>
              <a:ext cx="533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cs typeface="Arial" panose="020B0604020202020204" pitchFamily="34" charset="0"/>
                </a:defRPr>
              </a:lvl1pPr>
              <a:lvl2pPr marL="742950" indent="-285750">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pPr>
                <a:spcBef>
                  <a:spcPct val="50000"/>
                </a:spcBef>
              </a:pPr>
              <a:r>
                <a:rPr kumimoji="0" lang="en-US" altLang="zh-CN" sz="2800" dirty="0">
                  <a:latin typeface="Times New Roman" panose="02020603050405020304" pitchFamily="18" charset="0"/>
                </a:rPr>
                <a:t>-</a:t>
              </a:r>
            </a:p>
          </p:txBody>
        </p:sp>
        <p:sp>
          <p:nvSpPr>
            <p:cNvPr id="204" name="Rectangle 91"/>
            <p:cNvSpPr>
              <a:spLocks noChangeArrowheads="1"/>
            </p:cNvSpPr>
            <p:nvPr/>
          </p:nvSpPr>
          <p:spPr bwMode="auto">
            <a:xfrm>
              <a:off x="3456588" y="4330346"/>
              <a:ext cx="30489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cs typeface="Arial" panose="020B0604020202020204" pitchFamily="34" charset="0"/>
                </a:defRPr>
              </a:lvl1pPr>
              <a:lvl2pPr marL="742950" indent="-285750">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r>
                <a:rPr kumimoji="0" lang="en-US" altLang="zh-CN" sz="2800" dirty="0">
                  <a:latin typeface="Times New Roman" panose="02020603050405020304" pitchFamily="18" charset="0"/>
                </a:rPr>
                <a:t>-</a:t>
              </a:r>
            </a:p>
          </p:txBody>
        </p:sp>
        <p:sp>
          <p:nvSpPr>
            <p:cNvPr id="205" name="Rectangle 92"/>
            <p:cNvSpPr>
              <a:spLocks noChangeArrowheads="1"/>
            </p:cNvSpPr>
            <p:nvPr/>
          </p:nvSpPr>
          <p:spPr bwMode="auto">
            <a:xfrm>
              <a:off x="102200" y="2258658"/>
              <a:ext cx="30489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cs typeface="Arial" panose="020B0604020202020204" pitchFamily="34" charset="0"/>
                </a:defRPr>
              </a:lvl1pPr>
              <a:lvl2pPr marL="742950" indent="-285750">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r>
                <a:rPr kumimoji="0" lang="en-US" altLang="zh-CN" sz="2800" dirty="0">
                  <a:latin typeface="Times New Roman" panose="02020603050405020304" pitchFamily="18" charset="0"/>
                </a:rPr>
                <a:t>-</a:t>
              </a:r>
            </a:p>
          </p:txBody>
        </p:sp>
        <p:sp>
          <p:nvSpPr>
            <p:cNvPr id="206" name="Rectangle 93"/>
            <p:cNvSpPr>
              <a:spLocks noChangeArrowheads="1"/>
            </p:cNvSpPr>
            <p:nvPr/>
          </p:nvSpPr>
          <p:spPr bwMode="auto">
            <a:xfrm>
              <a:off x="864200" y="4392258"/>
              <a:ext cx="30489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cs typeface="Arial" panose="020B0604020202020204" pitchFamily="34" charset="0"/>
                </a:defRPr>
              </a:lvl1pPr>
              <a:lvl2pPr marL="742950" indent="-285750">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r>
                <a:rPr kumimoji="0" lang="en-US" altLang="zh-CN" sz="2800" dirty="0">
                  <a:latin typeface="Times New Roman" panose="02020603050405020304" pitchFamily="18" charset="0"/>
                </a:rPr>
                <a:t>-</a:t>
              </a:r>
            </a:p>
          </p:txBody>
        </p:sp>
      </p:grpSp>
    </p:spTree>
    <p:extLst>
      <p:ext uri="{BB962C8B-B14F-4D97-AF65-F5344CB8AC3E}">
        <p14:creationId xmlns:p14="http://schemas.microsoft.com/office/powerpoint/2010/main" val="10482182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4000" dirty="0"/>
              <a:t>板极电流和加速电压之间的关系</a:t>
            </a:r>
          </a:p>
        </p:txBody>
      </p:sp>
      <p:sp>
        <p:nvSpPr>
          <p:cNvPr id="3" name="内容占位符 2"/>
          <p:cNvSpPr>
            <a:spLocks noGrp="1"/>
          </p:cNvSpPr>
          <p:nvPr>
            <p:ph idx="1"/>
          </p:nvPr>
        </p:nvSpPr>
        <p:spPr>
          <a:xfrm>
            <a:off x="4130040" y="1321904"/>
            <a:ext cx="4556760" cy="4774095"/>
          </a:xfrm>
        </p:spPr>
        <p:txBody>
          <a:bodyPr>
            <a:noAutofit/>
          </a:bodyPr>
          <a:lstStyle/>
          <a:p>
            <a:pPr marL="317500" indent="-309563">
              <a:lnSpc>
                <a:spcPct val="120000"/>
              </a:lnSpc>
              <a:spcBef>
                <a:spcPts val="0"/>
              </a:spcBef>
              <a:spcAft>
                <a:spcPts val="0"/>
              </a:spcAft>
            </a:pPr>
            <a:r>
              <a:rPr lang="zh-CN" altLang="en-US" sz="2000" dirty="0"/>
              <a:t>电流 </a:t>
            </a:r>
            <a:r>
              <a:rPr lang="zh-CN" altLang="en-US" sz="2000" dirty="0">
                <a:sym typeface="Symbol" panose="05050102010706020507" pitchFamily="18" charset="2"/>
              </a:rPr>
              <a:t> 阳极收集到电子的数目</a:t>
            </a:r>
            <a:endParaRPr lang="en-US" altLang="zh-CN" sz="2000" dirty="0">
              <a:sym typeface="Symbol" panose="05050102010706020507" pitchFamily="18" charset="2"/>
            </a:endParaRPr>
          </a:p>
          <a:p>
            <a:pPr marL="317500" indent="-309563">
              <a:lnSpc>
                <a:spcPct val="120000"/>
              </a:lnSpc>
              <a:spcBef>
                <a:spcPts val="0"/>
              </a:spcBef>
              <a:spcAft>
                <a:spcPts val="0"/>
              </a:spcAft>
            </a:pPr>
            <a:r>
              <a:rPr lang="zh-CN" altLang="en-US" sz="2000" dirty="0"/>
              <a:t>当</a:t>
            </a:r>
            <a:r>
              <a:rPr lang="en-US" altLang="zh-CN" sz="2000" dirty="0"/>
              <a:t>GK</a:t>
            </a:r>
            <a:r>
              <a:rPr lang="zh-CN" altLang="en-US" sz="2000" dirty="0"/>
              <a:t>间电压在</a:t>
            </a:r>
            <a:r>
              <a:rPr lang="en-US" altLang="zh-CN" sz="2000" dirty="0"/>
              <a:t>4.9V</a:t>
            </a:r>
            <a:r>
              <a:rPr lang="zh-CN" altLang="en-US" sz="2000" dirty="0"/>
              <a:t>的倍数时，电流突然下降。现象怎样解释</a:t>
            </a:r>
            <a:r>
              <a:rPr lang="en-US" altLang="zh-CN" sz="2000" dirty="0"/>
              <a:t>?</a:t>
            </a:r>
          </a:p>
          <a:p>
            <a:pPr marL="317500" indent="-309563">
              <a:lnSpc>
                <a:spcPct val="120000"/>
              </a:lnSpc>
              <a:spcBef>
                <a:spcPts val="0"/>
              </a:spcBef>
              <a:spcAft>
                <a:spcPts val="0"/>
              </a:spcAft>
            </a:pPr>
            <a:r>
              <a:rPr lang="en-US" altLang="zh-CN" sz="2000" dirty="0"/>
              <a:t>Hg</a:t>
            </a:r>
            <a:r>
              <a:rPr lang="zh-CN" altLang="en-US" sz="2000" dirty="0"/>
              <a:t>原子只吸收</a:t>
            </a:r>
            <a:r>
              <a:rPr lang="en-US" altLang="zh-CN" sz="2000" dirty="0"/>
              <a:t>4.9 eV</a:t>
            </a:r>
            <a:r>
              <a:rPr lang="zh-CN" altLang="en-US" sz="2000" dirty="0"/>
              <a:t>的能量 </a:t>
            </a:r>
            <a:r>
              <a:rPr lang="zh-CN" altLang="en-US" sz="2000" dirty="0">
                <a:sym typeface="Symbol" panose="05050102010706020507" pitchFamily="18" charset="2"/>
              </a:rPr>
              <a:t> </a:t>
            </a:r>
            <a:r>
              <a:rPr lang="zh-CN" altLang="en-US" sz="2000" dirty="0"/>
              <a:t>能级能量量子化？</a:t>
            </a:r>
            <a:endParaRPr lang="en-US" altLang="zh-CN" sz="2000" dirty="0"/>
          </a:p>
          <a:p>
            <a:pPr marL="317500" indent="-309563">
              <a:lnSpc>
                <a:spcPct val="120000"/>
              </a:lnSpc>
              <a:spcBef>
                <a:spcPts val="0"/>
              </a:spcBef>
              <a:spcAft>
                <a:spcPts val="0"/>
              </a:spcAft>
            </a:pPr>
            <a:r>
              <a:rPr lang="zh-CN" altLang="en-US" sz="2000" dirty="0"/>
              <a:t>碰撞 </a:t>
            </a:r>
            <a:r>
              <a:rPr lang="zh-CN" altLang="en-US" sz="2000" dirty="0">
                <a:sym typeface="Symbol" panose="05050102010706020507" pitchFamily="18" charset="2"/>
              </a:rPr>
              <a:t> </a:t>
            </a:r>
            <a:r>
              <a:rPr lang="en-US" altLang="zh-CN" sz="2000" dirty="0"/>
              <a:t>Hg</a:t>
            </a:r>
            <a:r>
              <a:rPr lang="zh-CN" altLang="en-US" sz="2000" dirty="0"/>
              <a:t>原子激发态</a:t>
            </a:r>
            <a:r>
              <a:rPr lang="zh-CN" altLang="en-US" sz="2000" dirty="0">
                <a:sym typeface="Symbol" panose="05050102010706020507" pitchFamily="18" charset="2"/>
              </a:rPr>
              <a:t></a:t>
            </a:r>
            <a:r>
              <a:rPr lang="zh-CN" altLang="en-US" sz="2000" dirty="0"/>
              <a:t>跃迁到最低能级</a:t>
            </a:r>
            <a:endParaRPr lang="en-US" altLang="zh-CN" sz="2000" dirty="0"/>
          </a:p>
          <a:p>
            <a:pPr marL="317500" indent="-309563">
              <a:lnSpc>
                <a:spcPct val="120000"/>
              </a:lnSpc>
              <a:spcBef>
                <a:spcPts val="0"/>
              </a:spcBef>
              <a:spcAft>
                <a:spcPts val="0"/>
              </a:spcAft>
            </a:pPr>
            <a:r>
              <a:rPr lang="en-US" altLang="zh-CN" sz="2000" dirty="0"/>
              <a:t>4.9 eV</a:t>
            </a:r>
            <a:r>
              <a:rPr lang="zh-CN" altLang="en-US" sz="2000" dirty="0"/>
              <a:t>对应的波长</a:t>
            </a:r>
            <a:r>
              <a:rPr lang="en-US" altLang="zh-CN" sz="2000" dirty="0"/>
              <a:t>2500</a:t>
            </a:r>
            <a:r>
              <a:rPr lang="en-US" altLang="zh-CN" sz="2000" dirty="0">
                <a:latin typeface="Times New Roman" panose="02020603050405020304" pitchFamily="18" charset="0"/>
                <a:cs typeface="Times New Roman" panose="02020603050405020304" pitchFamily="18" charset="0"/>
              </a:rPr>
              <a:t>Å</a:t>
            </a:r>
            <a:r>
              <a:rPr lang="zh-CN" altLang="en-US" sz="2000" dirty="0"/>
              <a:t>（</a:t>
            </a:r>
            <a:r>
              <a:rPr lang="zh-CN" altLang="en-US" sz="2000" dirty="0">
                <a:solidFill>
                  <a:srgbClr val="FF0000"/>
                </a:solidFill>
              </a:rPr>
              <a:t>如何计算？</a:t>
            </a:r>
            <a:r>
              <a:rPr lang="zh-CN" altLang="en-US" sz="2000" dirty="0"/>
              <a:t>）</a:t>
            </a:r>
            <a:endParaRPr lang="en-US" altLang="zh-CN" sz="2000" dirty="0"/>
          </a:p>
          <a:p>
            <a:pPr marL="317500" indent="-309563">
              <a:lnSpc>
                <a:spcPct val="120000"/>
              </a:lnSpc>
              <a:spcBef>
                <a:spcPts val="0"/>
              </a:spcBef>
              <a:spcAft>
                <a:spcPts val="0"/>
              </a:spcAft>
            </a:pPr>
            <a:r>
              <a:rPr lang="zh-CN" altLang="en-US" sz="2000" dirty="0">
                <a:latin typeface="Times New Roman" panose="02020603050405020304" pitchFamily="18" charset="0"/>
                <a:cs typeface="Times New Roman" panose="02020603050405020304" pitchFamily="18" charset="0"/>
              </a:rPr>
              <a:t>实验上确实观测到了波长为</a:t>
            </a:r>
            <a:r>
              <a:rPr lang="en-US" altLang="zh-CN" sz="2000" dirty="0">
                <a:latin typeface="Times New Roman" panose="02020603050405020304" pitchFamily="18" charset="0"/>
                <a:cs typeface="Times New Roman" panose="02020603050405020304" pitchFamily="18" charset="0"/>
              </a:rPr>
              <a:t>2537Å</a:t>
            </a:r>
            <a:r>
              <a:rPr lang="zh-CN" altLang="en-US" sz="2000" dirty="0">
                <a:latin typeface="Times New Roman" panose="02020603050405020304" pitchFamily="18" charset="0"/>
                <a:cs typeface="Times New Roman" panose="02020603050405020304" pitchFamily="18" charset="0"/>
              </a:rPr>
              <a:t>的光谱</a:t>
            </a:r>
            <a:endParaRPr lang="en-US" altLang="zh-CN" sz="2000" dirty="0">
              <a:latin typeface="Times New Roman" panose="02020603050405020304" pitchFamily="18" charset="0"/>
              <a:cs typeface="Times New Roman" panose="02020603050405020304" pitchFamily="18" charset="0"/>
            </a:endParaRPr>
          </a:p>
          <a:p>
            <a:pPr marL="317500" indent="-309563">
              <a:lnSpc>
                <a:spcPct val="120000"/>
              </a:lnSpc>
              <a:spcBef>
                <a:spcPts val="0"/>
              </a:spcBef>
              <a:spcAft>
                <a:spcPts val="0"/>
              </a:spcAft>
            </a:pPr>
            <a:r>
              <a:rPr lang="en-US" altLang="zh-CN" sz="2000" dirty="0">
                <a:solidFill>
                  <a:srgbClr val="0000FF"/>
                </a:solidFill>
                <a:latin typeface="Times New Roman" panose="02020603050405020304" pitchFamily="18" charset="0"/>
                <a:cs typeface="Times New Roman" panose="02020603050405020304" pitchFamily="18" charset="0"/>
              </a:rPr>
              <a:t>1925</a:t>
            </a:r>
            <a:r>
              <a:rPr lang="zh-CN" altLang="en-US" sz="2000" dirty="0">
                <a:solidFill>
                  <a:srgbClr val="0000FF"/>
                </a:solidFill>
                <a:latin typeface="Times New Roman" panose="02020603050405020304" pitchFamily="18" charset="0"/>
                <a:cs typeface="Times New Roman" panose="02020603050405020304" pitchFamily="18" charset="0"/>
              </a:rPr>
              <a:t>年的诺贝尔物理学奖</a:t>
            </a:r>
            <a:endParaRPr lang="en-US" altLang="zh-CN" sz="2000" dirty="0">
              <a:solidFill>
                <a:srgbClr val="0000FF"/>
              </a:solidFill>
              <a:latin typeface="Times New Roman" panose="02020603050405020304" pitchFamily="18" charset="0"/>
              <a:cs typeface="Times New Roman" panose="02020603050405020304" pitchFamily="18" charset="0"/>
            </a:endParaRPr>
          </a:p>
          <a:p>
            <a:pPr marL="317500" indent="-309563">
              <a:lnSpc>
                <a:spcPct val="120000"/>
              </a:lnSpc>
              <a:spcBef>
                <a:spcPts val="0"/>
              </a:spcBef>
              <a:spcAft>
                <a:spcPts val="0"/>
              </a:spcAft>
            </a:pPr>
            <a:r>
              <a:rPr lang="zh-CN" altLang="en-US" sz="2000" dirty="0">
                <a:latin typeface="Times New Roman" panose="02020603050405020304" pitchFamily="18" charset="0"/>
                <a:cs typeface="Times New Roman" panose="02020603050405020304" pitchFamily="18" charset="0"/>
              </a:rPr>
              <a:t>开创了用带电粒子和原子的碰撞实验来研究物理化学问题</a:t>
            </a:r>
          </a:p>
        </p:txBody>
      </p:sp>
      <p:sp>
        <p:nvSpPr>
          <p:cNvPr id="26" name="Footer Placeholder 25"/>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pPr>
                <a:defRPr/>
              </a:pPr>
              <a:t>56</a:t>
            </a:fld>
            <a:endParaRPr lang="en-US" altLang="zh-CN" dirty="0"/>
          </a:p>
        </p:txBody>
      </p:sp>
      <p:grpSp>
        <p:nvGrpSpPr>
          <p:cNvPr id="5" name="组合 4"/>
          <p:cNvGrpSpPr/>
          <p:nvPr/>
        </p:nvGrpSpPr>
        <p:grpSpPr>
          <a:xfrm>
            <a:off x="457200" y="1905000"/>
            <a:ext cx="3505200" cy="3859306"/>
            <a:chOff x="609600" y="941294"/>
            <a:chExt cx="3505200" cy="3859306"/>
          </a:xfrm>
        </p:grpSpPr>
        <p:sp>
          <p:nvSpPr>
            <p:cNvPr id="6" name="Rectangle 4"/>
            <p:cNvSpPr>
              <a:spLocks noChangeArrowheads="1"/>
            </p:cNvSpPr>
            <p:nvPr/>
          </p:nvSpPr>
          <p:spPr bwMode="auto">
            <a:xfrm>
              <a:off x="609600" y="941294"/>
              <a:ext cx="3505200" cy="3859306"/>
            </a:xfrm>
            <a:prstGeom prst="rect">
              <a:avLst/>
            </a:prstGeom>
            <a:solidFill>
              <a:schemeClr val="bg1"/>
            </a:solidFill>
            <a:ln w="9525">
              <a:solidFill>
                <a:schemeClr val="tx1"/>
              </a:solidFill>
              <a:miter lim="800000"/>
              <a:headEnd/>
              <a:tailEnd/>
            </a:ln>
          </p:spPr>
          <p:txBody>
            <a:bodyPr wrap="none" anchor="ctr"/>
            <a:lstStyle>
              <a:lvl1pPr>
                <a:defRPr kumimoji="1" sz="2400">
                  <a:solidFill>
                    <a:schemeClr val="tx1"/>
                  </a:solidFill>
                  <a:latin typeface="Arial" panose="020B0604020202020204" pitchFamily="34" charset="0"/>
                  <a:cs typeface="Arial" panose="020B0604020202020204" pitchFamily="34" charset="0"/>
                </a:defRPr>
              </a:lvl1pPr>
              <a:lvl2pPr marL="742950" indent="-285750">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endParaRPr kumimoji="0" lang="zh-CN" altLang="en-US" sz="2800" dirty="0">
                <a:latin typeface="Times New Roman" panose="02020603050405020304" pitchFamily="18" charset="0"/>
              </a:endParaRPr>
            </a:p>
          </p:txBody>
        </p:sp>
        <p:sp>
          <p:nvSpPr>
            <p:cNvPr id="7" name="Line 5"/>
            <p:cNvSpPr>
              <a:spLocks noChangeShapeType="1"/>
            </p:cNvSpPr>
            <p:nvPr/>
          </p:nvSpPr>
          <p:spPr bwMode="auto">
            <a:xfrm>
              <a:off x="914400" y="4141694"/>
              <a:ext cx="2971800" cy="0"/>
            </a:xfrm>
            <a:prstGeom prst="line">
              <a:avLst/>
            </a:prstGeom>
            <a:noFill/>
            <a:ln w="12700">
              <a:solidFill>
                <a:schemeClr val="tx1"/>
              </a:solidFill>
              <a:round/>
              <a:headEnd type="none" w="sm" len="lg"/>
              <a:tailEnd type="triangle" w="sm" len="lg"/>
            </a:ln>
            <a:extLst>
              <a:ext uri="{909E8E84-426E-40DD-AFC4-6F175D3DCCD1}">
                <a14:hiddenFill xmlns:a14="http://schemas.microsoft.com/office/drawing/2010/main">
                  <a:noFill/>
                </a14:hiddenFill>
              </a:ext>
            </a:extLst>
          </p:spPr>
          <p:txBody>
            <a:bodyPr wrap="none" anchor="ctr"/>
            <a:lstStyle/>
            <a:p>
              <a:endParaRPr lang="zh-CN" altLang="en-US"/>
            </a:p>
          </p:txBody>
        </p:sp>
        <p:sp>
          <p:nvSpPr>
            <p:cNvPr id="8" name="Line 6"/>
            <p:cNvSpPr>
              <a:spLocks noChangeShapeType="1"/>
            </p:cNvSpPr>
            <p:nvPr/>
          </p:nvSpPr>
          <p:spPr bwMode="auto">
            <a:xfrm flipV="1">
              <a:off x="914400" y="1169894"/>
              <a:ext cx="0" cy="2971800"/>
            </a:xfrm>
            <a:prstGeom prst="line">
              <a:avLst/>
            </a:prstGeom>
            <a:noFill/>
            <a:ln w="12700">
              <a:solidFill>
                <a:schemeClr val="tx1"/>
              </a:solidFill>
              <a:round/>
              <a:headEnd type="none" w="sm" len="lg"/>
              <a:tailEnd type="triangle" w="sm" len="lg"/>
            </a:ln>
            <a:extLst>
              <a:ext uri="{909E8E84-426E-40DD-AFC4-6F175D3DCCD1}">
                <a14:hiddenFill xmlns:a14="http://schemas.microsoft.com/office/drawing/2010/main">
                  <a:noFill/>
                </a14:hiddenFill>
              </a:ext>
            </a:extLst>
          </p:spPr>
          <p:txBody>
            <a:bodyPr wrap="none" anchor="ctr"/>
            <a:lstStyle/>
            <a:p>
              <a:endParaRPr lang="zh-CN" altLang="en-US"/>
            </a:p>
          </p:txBody>
        </p:sp>
        <p:sp>
          <p:nvSpPr>
            <p:cNvPr id="9" name="Line 7"/>
            <p:cNvSpPr>
              <a:spLocks noChangeShapeType="1"/>
            </p:cNvSpPr>
            <p:nvPr/>
          </p:nvSpPr>
          <p:spPr bwMode="auto">
            <a:xfrm flipV="1">
              <a:off x="1524000" y="4065494"/>
              <a:ext cx="0" cy="76200"/>
            </a:xfrm>
            <a:prstGeom prst="line">
              <a:avLst/>
            </a:prstGeom>
            <a:noFill/>
            <a:ln w="28575">
              <a:solidFill>
                <a:schemeClr val="tx1"/>
              </a:solidFill>
              <a:round/>
              <a:headEnd type="none" w="sm" len="lg"/>
              <a:tailEnd type="none" w="sm" len="lg"/>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0" name="Line 8"/>
            <p:cNvSpPr>
              <a:spLocks noChangeShapeType="1"/>
            </p:cNvSpPr>
            <p:nvPr/>
          </p:nvSpPr>
          <p:spPr bwMode="auto">
            <a:xfrm flipV="1">
              <a:off x="2133600" y="4065494"/>
              <a:ext cx="0" cy="76200"/>
            </a:xfrm>
            <a:prstGeom prst="line">
              <a:avLst/>
            </a:prstGeom>
            <a:noFill/>
            <a:ln w="28575">
              <a:solidFill>
                <a:schemeClr val="tx1"/>
              </a:solidFill>
              <a:round/>
              <a:headEnd type="none" w="sm" len="lg"/>
              <a:tailEnd type="none" w="sm" len="lg"/>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1" name="Line 9"/>
            <p:cNvSpPr>
              <a:spLocks noChangeShapeType="1"/>
            </p:cNvSpPr>
            <p:nvPr/>
          </p:nvSpPr>
          <p:spPr bwMode="auto">
            <a:xfrm flipV="1">
              <a:off x="2743200" y="4065494"/>
              <a:ext cx="0" cy="76200"/>
            </a:xfrm>
            <a:prstGeom prst="line">
              <a:avLst/>
            </a:prstGeom>
            <a:noFill/>
            <a:ln w="28575">
              <a:solidFill>
                <a:schemeClr val="tx1"/>
              </a:solidFill>
              <a:round/>
              <a:headEnd type="none" w="sm" len="lg"/>
              <a:tailEnd type="none" w="sm" len="lg"/>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2" name="Line 10"/>
            <p:cNvSpPr>
              <a:spLocks noChangeShapeType="1"/>
            </p:cNvSpPr>
            <p:nvPr/>
          </p:nvSpPr>
          <p:spPr bwMode="auto">
            <a:xfrm>
              <a:off x="914400" y="3455894"/>
              <a:ext cx="152400" cy="0"/>
            </a:xfrm>
            <a:prstGeom prst="line">
              <a:avLst/>
            </a:prstGeom>
            <a:noFill/>
            <a:ln w="19050">
              <a:solidFill>
                <a:schemeClr val="tx1"/>
              </a:solidFill>
              <a:round/>
              <a:headEnd type="none" w="sm" len="lg"/>
              <a:tailEnd type="none" w="sm" len="lg"/>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3" name="Line 11"/>
            <p:cNvSpPr>
              <a:spLocks noChangeShapeType="1"/>
            </p:cNvSpPr>
            <p:nvPr/>
          </p:nvSpPr>
          <p:spPr bwMode="auto">
            <a:xfrm>
              <a:off x="914400" y="2770094"/>
              <a:ext cx="152400" cy="0"/>
            </a:xfrm>
            <a:prstGeom prst="line">
              <a:avLst/>
            </a:prstGeom>
            <a:noFill/>
            <a:ln w="19050">
              <a:solidFill>
                <a:schemeClr val="tx1"/>
              </a:solidFill>
              <a:round/>
              <a:headEnd type="none" w="sm" len="lg"/>
              <a:tailEnd type="none" w="sm" len="lg"/>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4" name="Line 12"/>
            <p:cNvSpPr>
              <a:spLocks noChangeShapeType="1"/>
            </p:cNvSpPr>
            <p:nvPr/>
          </p:nvSpPr>
          <p:spPr bwMode="auto">
            <a:xfrm>
              <a:off x="914400" y="2084294"/>
              <a:ext cx="152400" cy="0"/>
            </a:xfrm>
            <a:prstGeom prst="line">
              <a:avLst/>
            </a:prstGeom>
            <a:noFill/>
            <a:ln w="19050">
              <a:solidFill>
                <a:schemeClr val="tx1"/>
              </a:solidFill>
              <a:round/>
              <a:headEnd type="none" w="sm" len="lg"/>
              <a:tailEnd type="none" w="sm" len="lg"/>
            </a:ln>
            <a:extLst>
              <a:ext uri="{909E8E84-426E-40DD-AFC4-6F175D3DCCD1}">
                <a14:hiddenFill xmlns:a14="http://schemas.microsoft.com/office/drawing/2010/main">
                  <a:noFill/>
                </a14:hiddenFill>
              </a:ext>
            </a:extLst>
          </p:spPr>
          <p:txBody>
            <a:bodyPr wrap="none" anchor="ctr"/>
            <a:lstStyle/>
            <a:p>
              <a:endParaRPr lang="zh-CN" altLang="en-US"/>
            </a:p>
          </p:txBody>
        </p:sp>
        <p:graphicFrame>
          <p:nvGraphicFramePr>
            <p:cNvPr id="15" name="Object 9"/>
            <p:cNvGraphicFramePr>
              <a:graphicFrameLocks noChangeAspect="1"/>
            </p:cNvGraphicFramePr>
            <p:nvPr/>
          </p:nvGraphicFramePr>
          <p:xfrm>
            <a:off x="914400" y="1093694"/>
            <a:ext cx="468313" cy="685800"/>
          </p:xfrm>
          <a:graphic>
            <a:graphicData uri="http://schemas.openxmlformats.org/presentationml/2006/ole">
              <mc:AlternateContent xmlns:mc="http://schemas.openxmlformats.org/markup-compatibility/2006">
                <mc:Choice xmlns:v="urn:schemas-microsoft-com:vml" Requires="v">
                  <p:oleObj name="Equation" r:id="rId2" imgW="164957" imgH="241091" progId="Equation.3">
                    <p:embed/>
                  </p:oleObj>
                </mc:Choice>
                <mc:Fallback>
                  <p:oleObj name="Equation" r:id="rId2" imgW="164957" imgH="241091" progId="Equation.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093694"/>
                          <a:ext cx="46831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6" name="Line 14"/>
            <p:cNvSpPr>
              <a:spLocks noChangeShapeType="1"/>
            </p:cNvSpPr>
            <p:nvPr/>
          </p:nvSpPr>
          <p:spPr bwMode="auto">
            <a:xfrm flipV="1">
              <a:off x="1447800" y="2084294"/>
              <a:ext cx="0" cy="914400"/>
            </a:xfrm>
            <a:prstGeom prst="line">
              <a:avLst/>
            </a:prstGeom>
            <a:noFill/>
            <a:ln w="9525">
              <a:solidFill>
                <a:schemeClr val="tx1"/>
              </a:solidFill>
              <a:prstDash val="dash"/>
              <a:round/>
              <a:headEnd type="none" w="sm" len="lg"/>
              <a:tailEnd type="none" w="sm" len="lg"/>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7" name="Line 15"/>
            <p:cNvSpPr>
              <a:spLocks noChangeShapeType="1"/>
            </p:cNvSpPr>
            <p:nvPr/>
          </p:nvSpPr>
          <p:spPr bwMode="auto">
            <a:xfrm flipV="1">
              <a:off x="2057400" y="1322294"/>
              <a:ext cx="0" cy="1143000"/>
            </a:xfrm>
            <a:prstGeom prst="line">
              <a:avLst/>
            </a:prstGeom>
            <a:noFill/>
            <a:ln w="9525">
              <a:solidFill>
                <a:schemeClr val="tx1"/>
              </a:solidFill>
              <a:prstDash val="dash"/>
              <a:round/>
              <a:headEnd type="none" w="sm" len="lg"/>
              <a:tailEnd type="none" w="sm" len="lg"/>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8" name="Line 16"/>
            <p:cNvSpPr>
              <a:spLocks noChangeShapeType="1"/>
            </p:cNvSpPr>
            <p:nvPr/>
          </p:nvSpPr>
          <p:spPr bwMode="auto">
            <a:xfrm flipV="1">
              <a:off x="2667000" y="1246094"/>
              <a:ext cx="0" cy="533400"/>
            </a:xfrm>
            <a:prstGeom prst="line">
              <a:avLst/>
            </a:prstGeom>
            <a:noFill/>
            <a:ln w="9525">
              <a:solidFill>
                <a:schemeClr val="tx1"/>
              </a:solidFill>
              <a:prstDash val="dash"/>
              <a:round/>
              <a:headEnd type="none" w="sm" len="lg"/>
              <a:tailEnd type="none" w="sm" len="lg"/>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9" name="Line 17"/>
            <p:cNvSpPr>
              <a:spLocks noChangeShapeType="1"/>
            </p:cNvSpPr>
            <p:nvPr/>
          </p:nvSpPr>
          <p:spPr bwMode="auto">
            <a:xfrm>
              <a:off x="1447800" y="2236694"/>
              <a:ext cx="609600" cy="0"/>
            </a:xfrm>
            <a:prstGeom prst="line">
              <a:avLst/>
            </a:prstGeom>
            <a:noFill/>
            <a:ln w="9525">
              <a:solidFill>
                <a:srgbClr val="FF00FF"/>
              </a:solidFill>
              <a:round/>
              <a:headEnd type="triangle" w="sm" len="lg"/>
              <a:tailEnd type="triangle" w="sm" len="lg"/>
            </a:ln>
            <a:extLst>
              <a:ext uri="{909E8E84-426E-40DD-AFC4-6F175D3DCCD1}">
                <a14:hiddenFill xmlns:a14="http://schemas.microsoft.com/office/drawing/2010/main">
                  <a:noFill/>
                </a14:hiddenFill>
              </a:ext>
            </a:extLst>
          </p:spPr>
          <p:txBody>
            <a:bodyPr wrap="none" anchor="ctr"/>
            <a:lstStyle/>
            <a:p>
              <a:endParaRPr lang="zh-CN" altLang="en-US"/>
            </a:p>
          </p:txBody>
        </p:sp>
        <p:sp>
          <p:nvSpPr>
            <p:cNvPr id="20" name="Line 18"/>
            <p:cNvSpPr>
              <a:spLocks noChangeShapeType="1"/>
            </p:cNvSpPr>
            <p:nvPr/>
          </p:nvSpPr>
          <p:spPr bwMode="auto">
            <a:xfrm>
              <a:off x="2057400" y="1550894"/>
              <a:ext cx="609600" cy="0"/>
            </a:xfrm>
            <a:prstGeom prst="line">
              <a:avLst/>
            </a:prstGeom>
            <a:noFill/>
            <a:ln w="9525">
              <a:solidFill>
                <a:srgbClr val="FF00FF"/>
              </a:solidFill>
              <a:round/>
              <a:headEnd type="triangle" w="sm" len="lg"/>
              <a:tailEnd type="triangle" w="sm" len="lg"/>
            </a:ln>
            <a:extLst>
              <a:ext uri="{909E8E84-426E-40DD-AFC4-6F175D3DCCD1}">
                <a14:hiddenFill xmlns:a14="http://schemas.microsoft.com/office/drawing/2010/main">
                  <a:noFill/>
                </a14:hiddenFill>
              </a:ext>
            </a:extLst>
          </p:spPr>
          <p:txBody>
            <a:bodyPr wrap="none" anchor="ctr"/>
            <a:lstStyle/>
            <a:p>
              <a:endParaRPr lang="zh-CN" altLang="en-US"/>
            </a:p>
          </p:txBody>
        </p:sp>
        <p:sp>
          <p:nvSpPr>
            <p:cNvPr id="21" name="Freeform 19"/>
            <p:cNvSpPr>
              <a:spLocks/>
            </p:cNvSpPr>
            <p:nvPr/>
          </p:nvSpPr>
          <p:spPr bwMode="auto">
            <a:xfrm>
              <a:off x="914400" y="1730282"/>
              <a:ext cx="2035175" cy="2411413"/>
            </a:xfrm>
            <a:custGeom>
              <a:avLst/>
              <a:gdLst>
                <a:gd name="T0" fmla="*/ 0 w 1282"/>
                <a:gd name="T1" fmla="*/ 1519 h 1519"/>
                <a:gd name="T2" fmla="*/ 144 w 1282"/>
                <a:gd name="T3" fmla="*/ 1341 h 1519"/>
                <a:gd name="T4" fmla="*/ 247 w 1282"/>
                <a:gd name="T5" fmla="*/ 1094 h 1519"/>
                <a:gd name="T6" fmla="*/ 336 w 1282"/>
                <a:gd name="T7" fmla="*/ 813 h 1519"/>
                <a:gd name="T8" fmla="*/ 480 w 1282"/>
                <a:gd name="T9" fmla="*/ 1183 h 1519"/>
                <a:gd name="T10" fmla="*/ 583 w 1282"/>
                <a:gd name="T11" fmla="*/ 916 h 1519"/>
                <a:gd name="T12" fmla="*/ 638 w 1282"/>
                <a:gd name="T13" fmla="*/ 662 h 1519"/>
                <a:gd name="T14" fmla="*/ 734 w 1282"/>
                <a:gd name="T15" fmla="*/ 374 h 1519"/>
                <a:gd name="T16" fmla="*/ 864 w 1282"/>
                <a:gd name="T17" fmla="*/ 1039 h 1519"/>
                <a:gd name="T18" fmla="*/ 1008 w 1282"/>
                <a:gd name="T19" fmla="*/ 634 h 1519"/>
                <a:gd name="T20" fmla="*/ 1063 w 1282"/>
                <a:gd name="T21" fmla="*/ 340 h 1519"/>
                <a:gd name="T22" fmla="*/ 1138 w 1282"/>
                <a:gd name="T23" fmla="*/ 17 h 1519"/>
                <a:gd name="T24" fmla="*/ 1221 w 1282"/>
                <a:gd name="T25" fmla="*/ 237 h 1519"/>
                <a:gd name="T26" fmla="*/ 1282 w 1282"/>
                <a:gd name="T27" fmla="*/ 456 h 15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82"/>
                <a:gd name="T43" fmla="*/ 0 h 1519"/>
                <a:gd name="T44" fmla="*/ 1282 w 1282"/>
                <a:gd name="T45" fmla="*/ 1519 h 151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82" h="1519">
                  <a:moveTo>
                    <a:pt x="0" y="1519"/>
                  </a:moveTo>
                  <a:cubicBezTo>
                    <a:pt x="24" y="1489"/>
                    <a:pt x="103" y="1412"/>
                    <a:pt x="144" y="1341"/>
                  </a:cubicBezTo>
                  <a:cubicBezTo>
                    <a:pt x="185" y="1270"/>
                    <a:pt x="215" y="1182"/>
                    <a:pt x="247" y="1094"/>
                  </a:cubicBezTo>
                  <a:cubicBezTo>
                    <a:pt x="279" y="1006"/>
                    <a:pt x="297" y="798"/>
                    <a:pt x="336" y="813"/>
                  </a:cubicBezTo>
                  <a:cubicBezTo>
                    <a:pt x="375" y="828"/>
                    <a:pt x="439" y="1166"/>
                    <a:pt x="480" y="1183"/>
                  </a:cubicBezTo>
                  <a:cubicBezTo>
                    <a:pt x="521" y="1200"/>
                    <a:pt x="557" y="1003"/>
                    <a:pt x="583" y="916"/>
                  </a:cubicBezTo>
                  <a:cubicBezTo>
                    <a:pt x="609" y="829"/>
                    <a:pt x="613" y="752"/>
                    <a:pt x="638" y="662"/>
                  </a:cubicBezTo>
                  <a:cubicBezTo>
                    <a:pt x="663" y="572"/>
                    <a:pt x="696" y="311"/>
                    <a:pt x="734" y="374"/>
                  </a:cubicBezTo>
                  <a:cubicBezTo>
                    <a:pt x="772" y="437"/>
                    <a:pt x="818" y="996"/>
                    <a:pt x="864" y="1039"/>
                  </a:cubicBezTo>
                  <a:cubicBezTo>
                    <a:pt x="910" y="1082"/>
                    <a:pt x="975" y="750"/>
                    <a:pt x="1008" y="634"/>
                  </a:cubicBezTo>
                  <a:cubicBezTo>
                    <a:pt x="1041" y="518"/>
                    <a:pt x="1041" y="443"/>
                    <a:pt x="1063" y="340"/>
                  </a:cubicBezTo>
                  <a:cubicBezTo>
                    <a:pt x="1085" y="237"/>
                    <a:pt x="1112" y="34"/>
                    <a:pt x="1138" y="17"/>
                  </a:cubicBezTo>
                  <a:cubicBezTo>
                    <a:pt x="1164" y="0"/>
                    <a:pt x="1197" y="164"/>
                    <a:pt x="1221" y="237"/>
                  </a:cubicBezTo>
                  <a:cubicBezTo>
                    <a:pt x="1245" y="310"/>
                    <a:pt x="1269" y="411"/>
                    <a:pt x="1282" y="456"/>
                  </a:cubicBezTo>
                </a:path>
              </a:pathLst>
            </a:custGeom>
            <a:noFill/>
            <a:ln w="28575">
              <a:solidFill>
                <a:srgbClr val="FF0000"/>
              </a:solidFill>
              <a:round/>
              <a:headEnd type="none" w="sm" len="lg"/>
              <a:tailEnd type="none" w="sm" len="lg"/>
            </a:ln>
            <a:extLst>
              <a:ext uri="{909E8E84-426E-40DD-AFC4-6F175D3DCCD1}">
                <a14:hiddenFill xmlns:a14="http://schemas.microsoft.com/office/drawing/2010/main">
                  <a:solidFill>
                    <a:srgbClr val="FFFFFF"/>
                  </a:solidFill>
                </a14:hiddenFill>
              </a:ext>
            </a:extLst>
          </p:spPr>
          <p:txBody>
            <a:bodyPr wrap="none" anchor="ctr"/>
            <a:lstStyle/>
            <a:p>
              <a:endParaRPr lang="zh-CN" altLang="en-US"/>
            </a:p>
          </p:txBody>
        </p:sp>
        <p:graphicFrame>
          <p:nvGraphicFramePr>
            <p:cNvPr id="22" name="Object 10"/>
            <p:cNvGraphicFramePr>
              <a:graphicFrameLocks noChangeAspect="1"/>
            </p:cNvGraphicFramePr>
            <p:nvPr/>
          </p:nvGraphicFramePr>
          <p:xfrm>
            <a:off x="1394618" y="1823805"/>
            <a:ext cx="715963" cy="307975"/>
          </p:xfrm>
          <a:graphic>
            <a:graphicData uri="http://schemas.openxmlformats.org/presentationml/2006/ole">
              <mc:AlternateContent xmlns:mc="http://schemas.openxmlformats.org/markup-compatibility/2006">
                <mc:Choice xmlns:v="urn:schemas-microsoft-com:vml" Requires="v">
                  <p:oleObj name="Equation" r:id="rId4" imgW="558558" imgH="241195" progId="Equation.3">
                    <p:embed/>
                  </p:oleObj>
                </mc:Choice>
                <mc:Fallback>
                  <p:oleObj name="Equation" r:id="rId4" imgW="558558" imgH="241195"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94618" y="1823805"/>
                          <a:ext cx="7159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3" name="Object 11"/>
            <p:cNvGraphicFramePr>
              <a:graphicFrameLocks noChangeAspect="1"/>
            </p:cNvGraphicFramePr>
            <p:nvPr/>
          </p:nvGraphicFramePr>
          <p:xfrm>
            <a:off x="2041525" y="1169894"/>
            <a:ext cx="715963" cy="307975"/>
          </p:xfrm>
          <a:graphic>
            <a:graphicData uri="http://schemas.openxmlformats.org/presentationml/2006/ole">
              <mc:AlternateContent xmlns:mc="http://schemas.openxmlformats.org/markup-compatibility/2006">
                <mc:Choice xmlns:v="urn:schemas-microsoft-com:vml" Requires="v">
                  <p:oleObj name="Equation" r:id="rId6" imgW="558558" imgH="241195" progId="Equation.3">
                    <p:embed/>
                  </p:oleObj>
                </mc:Choice>
                <mc:Fallback>
                  <p:oleObj name="Equation" r:id="rId6" imgW="558558" imgH="241195"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41525" y="1169894"/>
                          <a:ext cx="7159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4" name="Text Box 22"/>
            <p:cNvSpPr txBox="1">
              <a:spLocks noChangeArrowheads="1"/>
            </p:cNvSpPr>
            <p:nvPr/>
          </p:nvSpPr>
          <p:spPr bwMode="auto">
            <a:xfrm>
              <a:off x="762000" y="4065494"/>
              <a:ext cx="2438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cs typeface="Arial" panose="020B0604020202020204" pitchFamily="34" charset="0"/>
                </a:defRPr>
              </a:lvl1pPr>
              <a:lvl2pPr marL="742950" indent="-285750">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pPr>
                <a:spcBef>
                  <a:spcPct val="50000"/>
                </a:spcBef>
              </a:pPr>
              <a:r>
                <a:rPr kumimoji="0" lang="en-US" altLang="zh-CN" dirty="0">
                  <a:latin typeface="Times New Roman" panose="02020603050405020304" pitchFamily="18" charset="0"/>
                </a:rPr>
                <a:t>0      5     10    15</a:t>
              </a:r>
            </a:p>
          </p:txBody>
        </p:sp>
        <p:graphicFrame>
          <p:nvGraphicFramePr>
            <p:cNvPr id="25" name="Object 12"/>
            <p:cNvGraphicFramePr>
              <a:graphicFrameLocks noChangeAspect="1"/>
            </p:cNvGraphicFramePr>
            <p:nvPr/>
          </p:nvGraphicFramePr>
          <p:xfrm>
            <a:off x="3048000" y="4197257"/>
            <a:ext cx="762000" cy="477838"/>
          </p:xfrm>
          <a:graphic>
            <a:graphicData uri="http://schemas.openxmlformats.org/presentationml/2006/ole">
              <mc:AlternateContent xmlns:mc="http://schemas.openxmlformats.org/markup-compatibility/2006">
                <mc:Choice xmlns:v="urn:schemas-microsoft-com:vml" Requires="v">
                  <p:oleObj name="Equation" r:id="rId7" imgW="660113" imgH="330057" progId="Equation.3">
                    <p:embed/>
                  </p:oleObj>
                </mc:Choice>
                <mc:Fallback>
                  <p:oleObj name="Equation" r:id="rId7" imgW="660113" imgH="330057"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8000" y="4197257"/>
                          <a:ext cx="762000"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Tree>
    <p:extLst>
      <p:ext uri="{BB962C8B-B14F-4D97-AF65-F5344CB8AC3E}">
        <p14:creationId xmlns:p14="http://schemas.microsoft.com/office/powerpoint/2010/main" val="15613413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更高的激发态呢？</a:t>
            </a:r>
          </a:p>
        </p:txBody>
      </p:sp>
      <p:sp>
        <p:nvSpPr>
          <p:cNvPr id="3" name="Footer Placeholder 2"/>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pPr>
                <a:defRPr/>
              </a:pPr>
              <a:t>57</a:t>
            </a:fld>
            <a:endParaRPr lang="en-US" altLang="zh-CN" dirty="0"/>
          </a:p>
        </p:txBody>
      </p:sp>
      <p:sp>
        <p:nvSpPr>
          <p:cNvPr id="5" name="TextBox 9"/>
          <p:cNvSpPr txBox="1"/>
          <p:nvPr/>
        </p:nvSpPr>
        <p:spPr>
          <a:xfrm>
            <a:off x="685800" y="1600200"/>
            <a:ext cx="7983074" cy="1569660"/>
          </a:xfrm>
          <a:prstGeom prst="rect">
            <a:avLst/>
          </a:prstGeom>
          <a:noFill/>
          <a:ln>
            <a:solidFill>
              <a:srgbClr val="0000FF"/>
            </a:solidFill>
          </a:ln>
        </p:spPr>
        <p:txBody>
          <a:bodyPr wrap="square" rtlCol="0">
            <a:spAutoFit/>
          </a:bodyPr>
          <a:lstStyle/>
          <a:p>
            <a:r>
              <a:rPr lang="zh-CN" altLang="en-US" sz="2400" dirty="0">
                <a:solidFill>
                  <a:srgbClr val="FF0000"/>
                </a:solidFill>
                <a:latin typeface="华文楷体" panose="02010600040101010101" pitchFamily="2" charset="-122"/>
                <a:ea typeface="华文楷体" panose="02010600040101010101" pitchFamily="2" charset="-122"/>
              </a:rPr>
              <a:t>弗兰</a:t>
            </a:r>
            <a:r>
              <a:rPr lang="zh-CN" altLang="en-US" sz="2400" b="1" dirty="0">
                <a:solidFill>
                  <a:srgbClr val="FF0000"/>
                </a:solidFill>
                <a:latin typeface="华文楷体" panose="02010600040101010101" pitchFamily="2" charset="-122"/>
                <a:ea typeface="华文楷体" panose="02010600040101010101" pitchFamily="2" charset="-122"/>
              </a:rPr>
              <a:t>克</a:t>
            </a:r>
            <a:r>
              <a:rPr lang="en-US" altLang="zh-CN" sz="2400" b="1" dirty="0">
                <a:solidFill>
                  <a:srgbClr val="FF0000"/>
                </a:solidFill>
                <a:latin typeface="华文楷体" panose="02010600040101010101" pitchFamily="2" charset="-122"/>
                <a:ea typeface="华文楷体" panose="02010600040101010101" pitchFamily="2" charset="-122"/>
              </a:rPr>
              <a:t>-</a:t>
            </a:r>
            <a:r>
              <a:rPr lang="zh-CN" altLang="en-US" sz="2400" b="1" dirty="0">
                <a:solidFill>
                  <a:srgbClr val="FF0000"/>
                </a:solidFill>
                <a:latin typeface="华文楷体" panose="02010600040101010101" pitchFamily="2" charset="-122"/>
                <a:ea typeface="华文楷体" panose="02010600040101010101" pitchFamily="2" charset="-122"/>
              </a:rPr>
              <a:t>赫兹实验</a:t>
            </a:r>
            <a:r>
              <a:rPr lang="zh-CN" altLang="en-US" sz="2400" dirty="0">
                <a:solidFill>
                  <a:srgbClr val="FF0000"/>
                </a:solidFill>
                <a:latin typeface="华文楷体" panose="02010600040101010101" pitchFamily="2" charset="-122"/>
                <a:ea typeface="华文楷体" panose="02010600040101010101" pitchFamily="2" charset="-122"/>
              </a:rPr>
              <a:t>局限</a:t>
            </a:r>
            <a:r>
              <a:rPr lang="zh-CN" altLang="en-US" sz="2400" b="1" dirty="0">
                <a:solidFill>
                  <a:srgbClr val="FF0000"/>
                </a:solidFill>
                <a:latin typeface="华文楷体" panose="02010600040101010101" pitchFamily="2" charset="-122"/>
                <a:ea typeface="华文楷体" panose="02010600040101010101" pitchFamily="2" charset="-122"/>
              </a:rPr>
              <a:t>：</a:t>
            </a:r>
            <a:endParaRPr lang="en-US" altLang="zh-CN" sz="2400" b="1" dirty="0">
              <a:solidFill>
                <a:srgbClr val="FF0000"/>
              </a:solidFill>
              <a:latin typeface="华文楷体" panose="02010600040101010101" pitchFamily="2" charset="-122"/>
              <a:ea typeface="华文楷体" panose="02010600040101010101" pitchFamily="2" charset="-122"/>
            </a:endParaRPr>
          </a:p>
          <a:p>
            <a:r>
              <a:rPr lang="en-US" altLang="zh-CN" sz="2400" dirty="0">
                <a:solidFill>
                  <a:srgbClr val="FF0000"/>
                </a:solidFill>
                <a:latin typeface="华文楷体" panose="02010600040101010101" pitchFamily="2" charset="-122"/>
                <a:ea typeface="华文楷体" panose="02010600040101010101" pitchFamily="2" charset="-122"/>
              </a:rPr>
              <a:t>            </a:t>
            </a:r>
            <a:r>
              <a:rPr lang="zh-CN" altLang="en-US" sz="2400" b="1" dirty="0">
                <a:solidFill>
                  <a:srgbClr val="0000CC"/>
                </a:solidFill>
                <a:latin typeface="华文楷体" panose="02010600040101010101" pitchFamily="2" charset="-122"/>
                <a:ea typeface="华文楷体" panose="02010600040101010101" pitchFamily="2" charset="-122"/>
              </a:rPr>
              <a:t>电子的动能难以超过</a:t>
            </a:r>
            <a:r>
              <a:rPr lang="en-US" altLang="zh-CN" sz="2400" b="1" dirty="0">
                <a:solidFill>
                  <a:srgbClr val="0000CC"/>
                </a:solidFill>
                <a:latin typeface="华文楷体" panose="02010600040101010101" pitchFamily="2" charset="-122"/>
                <a:ea typeface="华文楷体" panose="02010600040101010101" pitchFamily="2" charset="-122"/>
              </a:rPr>
              <a:t>4.9eV; </a:t>
            </a:r>
            <a:r>
              <a:rPr lang="zh-CN" altLang="en-US" sz="2400" b="1" dirty="0">
                <a:solidFill>
                  <a:srgbClr val="0000CC"/>
                </a:solidFill>
                <a:latin typeface="华文楷体" panose="02010600040101010101" pitchFamily="2" charset="-122"/>
                <a:ea typeface="华文楷体" panose="02010600040101010101" pitchFamily="2" charset="-122"/>
              </a:rPr>
              <a:t>一旦加速达到了</a:t>
            </a:r>
            <a:r>
              <a:rPr lang="en-US" altLang="zh-CN" sz="2400" b="1" dirty="0">
                <a:solidFill>
                  <a:srgbClr val="0000CC"/>
                </a:solidFill>
                <a:latin typeface="华文楷体" panose="02010600040101010101" pitchFamily="2" charset="-122"/>
                <a:ea typeface="华文楷体" panose="02010600040101010101" pitchFamily="2" charset="-122"/>
              </a:rPr>
              <a:t>4.9eV</a:t>
            </a:r>
            <a:r>
              <a:rPr lang="zh-CN" altLang="en-US" sz="2400" b="1" dirty="0">
                <a:solidFill>
                  <a:srgbClr val="0000CC"/>
                </a:solidFill>
                <a:latin typeface="华文楷体" panose="02010600040101010101" pitchFamily="2" charset="-122"/>
                <a:ea typeface="华文楷体" panose="02010600040101010101" pitchFamily="2" charset="-122"/>
              </a:rPr>
              <a:t>，就将与汞原子碰撞而失去能量。无法使汞原子受激到更高的能量，只能证实汞原子的</a:t>
            </a:r>
            <a:r>
              <a:rPr lang="en-US" altLang="zh-CN" sz="2400" b="1" dirty="0">
                <a:solidFill>
                  <a:srgbClr val="0000CC"/>
                </a:solidFill>
                <a:latin typeface="华文楷体" panose="02010600040101010101" pitchFamily="2" charset="-122"/>
                <a:ea typeface="华文楷体" panose="02010600040101010101" pitchFamily="2" charset="-122"/>
              </a:rPr>
              <a:t>4.9eV</a:t>
            </a:r>
            <a:r>
              <a:rPr lang="zh-CN" altLang="en-US" sz="2400" b="1" dirty="0">
                <a:solidFill>
                  <a:srgbClr val="0000CC"/>
                </a:solidFill>
                <a:latin typeface="华文楷体" panose="02010600040101010101" pitchFamily="2" charset="-122"/>
                <a:ea typeface="华文楷体" panose="02010600040101010101" pitchFamily="2" charset="-122"/>
              </a:rPr>
              <a:t>这一个量子态。</a:t>
            </a:r>
          </a:p>
        </p:txBody>
      </p:sp>
    </p:spTree>
    <p:extLst>
      <p:ext uri="{BB962C8B-B14F-4D97-AF65-F5344CB8AC3E}">
        <p14:creationId xmlns:p14="http://schemas.microsoft.com/office/powerpoint/2010/main" val="13616556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4000" dirty="0"/>
              <a:t>改进的弗兰克</a:t>
            </a:r>
            <a:r>
              <a:rPr lang="en-US" altLang="zh-CN" sz="4000" dirty="0"/>
              <a:t>-</a:t>
            </a:r>
            <a:r>
              <a:rPr lang="zh-CN" altLang="en-US" sz="4000" dirty="0"/>
              <a:t>赫兹实验设置</a:t>
            </a:r>
            <a:r>
              <a:rPr lang="en-US" altLang="zh-CN" sz="4000" dirty="0"/>
              <a:t>(1920)</a:t>
            </a:r>
            <a:endParaRPr lang="zh-CN" altLang="en-US" sz="4000" dirty="0"/>
          </a:p>
        </p:txBody>
      </p:sp>
      <p:sp>
        <p:nvSpPr>
          <p:cNvPr id="3" name="内容占位符 2"/>
          <p:cNvSpPr>
            <a:spLocks noGrp="1"/>
          </p:cNvSpPr>
          <p:nvPr>
            <p:ph idx="1"/>
          </p:nvPr>
        </p:nvSpPr>
        <p:spPr>
          <a:xfrm>
            <a:off x="4620865" y="1258523"/>
            <a:ext cx="4228461" cy="3389677"/>
          </a:xfrm>
        </p:spPr>
        <p:txBody>
          <a:bodyPr>
            <a:normAutofit lnSpcReduction="10000"/>
          </a:bodyPr>
          <a:lstStyle/>
          <a:p>
            <a:r>
              <a:rPr lang="en-US" altLang="zh-CN" sz="2400" dirty="0"/>
              <a:t>KG’</a:t>
            </a:r>
            <a:r>
              <a:rPr lang="zh-CN" altLang="en-US" sz="2400" dirty="0"/>
              <a:t>之间</a:t>
            </a:r>
            <a:r>
              <a:rPr lang="en-US" altLang="zh-CN" sz="2400" dirty="0"/>
              <a:t>: </a:t>
            </a:r>
            <a:r>
              <a:rPr lang="zh-CN" altLang="en-US" sz="2400" dirty="0"/>
              <a:t>电子只加速不碰撞经</a:t>
            </a:r>
            <a:r>
              <a:rPr lang="en-US" altLang="zh-CN" sz="2400" dirty="0"/>
              <a:t>K-G</a:t>
            </a:r>
            <a:r>
              <a:rPr lang="zh-CN" altLang="en-US" sz="2400" dirty="0"/>
              <a:t>间的电场加速。</a:t>
            </a:r>
            <a:endParaRPr lang="en-US" altLang="zh-CN" sz="2400" dirty="0"/>
          </a:p>
          <a:p>
            <a:r>
              <a:rPr lang="en-US" altLang="zh-CN" sz="2400" dirty="0"/>
              <a:t>G’</a:t>
            </a:r>
            <a:r>
              <a:rPr lang="zh-CN" altLang="en-US" sz="2400" dirty="0"/>
              <a:t>和</a:t>
            </a:r>
            <a:r>
              <a:rPr lang="en-US" altLang="zh-CN" sz="2400" dirty="0"/>
              <a:t>G</a:t>
            </a:r>
            <a:r>
              <a:rPr lang="zh-CN" altLang="en-US" sz="2400" dirty="0"/>
              <a:t>两个栅极处于同电位，即建立一个等势区来作为碰撞区，电子在该区只碰撞不加速。</a:t>
            </a:r>
          </a:p>
          <a:p>
            <a:r>
              <a:rPr lang="zh-CN" altLang="en-US" sz="2400" dirty="0">
                <a:solidFill>
                  <a:srgbClr val="FF0000"/>
                </a:solidFill>
              </a:rPr>
              <a:t>特点：加速区和碰撞区分开</a:t>
            </a:r>
            <a:r>
              <a:rPr lang="en-US" altLang="zh-CN" sz="2400" dirty="0">
                <a:solidFill>
                  <a:srgbClr val="FF0000"/>
                </a:solidFill>
              </a:rPr>
              <a:t>,</a:t>
            </a:r>
            <a:r>
              <a:rPr lang="zh-CN" altLang="en-US" sz="2400" dirty="0">
                <a:solidFill>
                  <a:srgbClr val="FF0000"/>
                </a:solidFill>
              </a:rPr>
              <a:t>可使电子在加速区获得相当高的能量。</a:t>
            </a:r>
          </a:p>
        </p:txBody>
      </p:sp>
      <p:sp>
        <p:nvSpPr>
          <p:cNvPr id="6" name="Footer Placeholder 5"/>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pPr>
                <a:defRPr/>
              </a:pPr>
              <a:t>58</a:t>
            </a:fld>
            <a:endParaRPr lang="en-US" altLang="zh-CN" dirty="0"/>
          </a:p>
        </p:txBody>
      </p:sp>
      <p:grpSp>
        <p:nvGrpSpPr>
          <p:cNvPr id="11" name="Group 10"/>
          <p:cNvGrpSpPr/>
          <p:nvPr/>
        </p:nvGrpSpPr>
        <p:grpSpPr>
          <a:xfrm>
            <a:off x="69906" y="1219200"/>
            <a:ext cx="4400243" cy="3460827"/>
            <a:chOff x="69906" y="1219200"/>
            <a:chExt cx="4400243" cy="3460827"/>
          </a:xfrm>
        </p:grpSpPr>
        <p:sp>
          <p:nvSpPr>
            <p:cNvPr id="146" name="Rectangle 26"/>
            <p:cNvSpPr>
              <a:spLocks noChangeArrowheads="1"/>
            </p:cNvSpPr>
            <p:nvPr/>
          </p:nvSpPr>
          <p:spPr bwMode="auto">
            <a:xfrm>
              <a:off x="204378" y="1219200"/>
              <a:ext cx="4265771" cy="3460827"/>
            </a:xfrm>
            <a:prstGeom prst="rect">
              <a:avLst/>
            </a:prstGeom>
            <a:solidFill>
              <a:schemeClr val="bg1"/>
            </a:solidFill>
            <a:ln w="9525">
              <a:solidFill>
                <a:schemeClr val="tx1"/>
              </a:solidFill>
              <a:miter lim="800000"/>
              <a:headEnd/>
              <a:tailEnd/>
            </a:ln>
          </p:spPr>
          <p:txBody>
            <a:bodyPr wrap="none" anchor="ctr"/>
            <a:lstStyle>
              <a:lvl1pPr>
                <a:defRPr kumimoji="1" sz="2400">
                  <a:solidFill>
                    <a:schemeClr val="tx1"/>
                  </a:solidFill>
                  <a:latin typeface="Arial" panose="020B0604020202020204" pitchFamily="34" charset="0"/>
                  <a:cs typeface="Arial" panose="020B0604020202020204" pitchFamily="34" charset="0"/>
                </a:defRPr>
              </a:lvl1pPr>
              <a:lvl2pPr marL="742950" indent="-285750">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endParaRPr kumimoji="0" lang="zh-CN" altLang="en-US" dirty="0">
                <a:latin typeface="Times New Roman" panose="02020603050405020304" pitchFamily="18" charset="0"/>
              </a:endParaRPr>
            </a:p>
          </p:txBody>
        </p:sp>
        <p:sp>
          <p:nvSpPr>
            <p:cNvPr id="148" name="AutoShape 28"/>
            <p:cNvSpPr>
              <a:spLocks noChangeArrowheads="1"/>
            </p:cNvSpPr>
            <p:nvPr/>
          </p:nvSpPr>
          <p:spPr bwMode="auto">
            <a:xfrm>
              <a:off x="3421189" y="1478271"/>
              <a:ext cx="979030" cy="569201"/>
            </a:xfrm>
            <a:prstGeom prst="wedgeRoundRectCallout">
              <a:avLst>
                <a:gd name="adj1" fmla="val -81995"/>
                <a:gd name="adj2" fmla="val 81773"/>
                <a:gd name="adj3" fmla="val 16667"/>
              </a:avLst>
            </a:prstGeom>
            <a:gradFill rotWithShape="0">
              <a:gsLst>
                <a:gs pos="0">
                  <a:schemeClr val="accent1"/>
                </a:gs>
                <a:gs pos="100000">
                  <a:srgbClr val="FFFFFF"/>
                </a:gs>
              </a:gsLst>
              <a:lin ang="5400000" scaled="1"/>
            </a:gradFill>
            <a:ln w="12700">
              <a:solidFill>
                <a:schemeClr val="tx2"/>
              </a:solidFill>
              <a:miter lim="800000"/>
              <a:headEnd/>
              <a:tailEnd/>
            </a:ln>
          </p:spPr>
          <p:txBody>
            <a:bodyPr/>
            <a:lstStyle>
              <a:lvl1pPr>
                <a:defRPr kumimoji="1" sz="2400">
                  <a:solidFill>
                    <a:schemeClr val="tx1"/>
                  </a:solidFill>
                  <a:latin typeface="Arial" panose="020B0604020202020204" pitchFamily="34" charset="0"/>
                  <a:cs typeface="Arial" panose="020B0604020202020204" pitchFamily="34" charset="0"/>
                </a:defRPr>
              </a:lvl1pPr>
              <a:lvl2pPr marL="742950" indent="-285750">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pPr algn="ctr"/>
              <a:endParaRPr kumimoji="0" lang="zh-CN" altLang="en-US" dirty="0">
                <a:latin typeface="Times New Roman" panose="02020603050405020304" pitchFamily="18" charset="0"/>
              </a:endParaRPr>
            </a:p>
          </p:txBody>
        </p:sp>
        <p:sp>
          <p:nvSpPr>
            <p:cNvPr id="149" name="AutoShape 29"/>
            <p:cNvSpPr>
              <a:spLocks noChangeArrowheads="1"/>
            </p:cNvSpPr>
            <p:nvPr/>
          </p:nvSpPr>
          <p:spPr bwMode="auto">
            <a:xfrm>
              <a:off x="217774" y="1452741"/>
              <a:ext cx="965634" cy="310130"/>
            </a:xfrm>
            <a:prstGeom prst="wedgeRoundRectCallout">
              <a:avLst>
                <a:gd name="adj1" fmla="val 62521"/>
                <a:gd name="adj2" fmla="val 256437"/>
                <a:gd name="adj3" fmla="val 16667"/>
              </a:avLst>
            </a:prstGeom>
            <a:gradFill rotWithShape="0">
              <a:gsLst>
                <a:gs pos="0">
                  <a:srgbClr val="FFFFFF"/>
                </a:gs>
                <a:gs pos="100000">
                  <a:srgbClr val="FEF0F9"/>
                </a:gs>
              </a:gsLst>
              <a:lin ang="5400000" scaled="1"/>
            </a:gradFill>
            <a:ln w="12700">
              <a:solidFill>
                <a:srgbClr val="CC00CC"/>
              </a:solidFill>
              <a:miter lim="800000"/>
              <a:headEnd/>
              <a:tailEnd/>
            </a:ln>
          </p:spPr>
          <p:txBody>
            <a:bodyPr/>
            <a:lstStyle>
              <a:lvl1pPr>
                <a:defRPr kumimoji="1" sz="2400">
                  <a:solidFill>
                    <a:schemeClr val="tx1"/>
                  </a:solidFill>
                  <a:latin typeface="Arial" panose="020B0604020202020204" pitchFamily="34" charset="0"/>
                  <a:cs typeface="Arial" panose="020B0604020202020204" pitchFamily="34" charset="0"/>
                </a:defRPr>
              </a:lvl1pPr>
              <a:lvl2pPr marL="742950" indent="-285750">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pPr algn="ctr"/>
              <a:endParaRPr kumimoji="0" lang="zh-CN" altLang="en-US" dirty="0">
                <a:latin typeface="Times New Roman" panose="02020603050405020304" pitchFamily="18" charset="0"/>
              </a:endParaRPr>
            </a:p>
          </p:txBody>
        </p:sp>
        <p:sp>
          <p:nvSpPr>
            <p:cNvPr id="150" name="AutoShape 30"/>
            <p:cNvSpPr>
              <a:spLocks noChangeArrowheads="1"/>
            </p:cNvSpPr>
            <p:nvPr/>
          </p:nvSpPr>
          <p:spPr bwMode="auto">
            <a:xfrm>
              <a:off x="1113476" y="1976322"/>
              <a:ext cx="2237782" cy="782652"/>
            </a:xfrm>
            <a:prstGeom prst="roundRect">
              <a:avLst>
                <a:gd name="adj" fmla="val 43181"/>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400">
                  <a:solidFill>
                    <a:schemeClr val="tx1"/>
                  </a:solidFill>
                  <a:latin typeface="Arial" panose="020B0604020202020204" pitchFamily="34" charset="0"/>
                  <a:cs typeface="Arial" panose="020B0604020202020204" pitchFamily="34" charset="0"/>
                </a:defRPr>
              </a:lvl1pPr>
              <a:lvl2pPr marL="742950" indent="-285750">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endParaRPr kumimoji="0" lang="zh-CN" altLang="en-US" dirty="0">
                <a:latin typeface="Times New Roman" panose="02020603050405020304" pitchFamily="18" charset="0"/>
              </a:endParaRPr>
            </a:p>
          </p:txBody>
        </p:sp>
        <p:sp>
          <p:nvSpPr>
            <p:cNvPr id="151" name="Line 31"/>
            <p:cNvSpPr>
              <a:spLocks noChangeShapeType="1"/>
            </p:cNvSpPr>
            <p:nvPr/>
          </p:nvSpPr>
          <p:spPr bwMode="auto">
            <a:xfrm>
              <a:off x="3071535" y="2189772"/>
              <a:ext cx="0" cy="355751"/>
            </a:xfrm>
            <a:prstGeom prst="line">
              <a:avLst/>
            </a:prstGeom>
            <a:noFill/>
            <a:ln w="57150">
              <a:solidFill>
                <a:srgbClr val="0000FF"/>
              </a:solidFill>
              <a:round/>
              <a:headEnd type="none" w="sm" len="lg"/>
              <a:tailEnd type="none" w="sm" len="lg"/>
            </a:ln>
            <a:extLst>
              <a:ext uri="{909E8E84-426E-40DD-AFC4-6F175D3DCCD1}">
                <a14:hiddenFill xmlns:a14="http://schemas.microsoft.com/office/drawing/2010/main">
                  <a:noFill/>
                </a14:hiddenFill>
              </a:ext>
            </a:extLst>
          </p:spPr>
          <p:txBody>
            <a:bodyPr wrap="none" anchor="ctr"/>
            <a:lstStyle/>
            <a:p>
              <a:endParaRPr lang="zh-CN" altLang="en-US" sz="2800"/>
            </a:p>
          </p:txBody>
        </p:sp>
        <p:sp>
          <p:nvSpPr>
            <p:cNvPr id="152" name="Line 32"/>
            <p:cNvSpPr>
              <a:spLocks noChangeShapeType="1"/>
            </p:cNvSpPr>
            <p:nvPr/>
          </p:nvSpPr>
          <p:spPr bwMode="auto">
            <a:xfrm>
              <a:off x="3071535" y="2332072"/>
              <a:ext cx="909099" cy="0"/>
            </a:xfrm>
            <a:prstGeom prst="line">
              <a:avLst/>
            </a:prstGeom>
            <a:noFill/>
            <a:ln w="28575">
              <a:solidFill>
                <a:srgbClr val="0000FF"/>
              </a:solidFill>
              <a:round/>
              <a:headEnd type="none" w="sm" len="lg"/>
              <a:tailEnd type="none" w="sm" len="lg"/>
            </a:ln>
            <a:extLst>
              <a:ext uri="{909E8E84-426E-40DD-AFC4-6F175D3DCCD1}">
                <a14:hiddenFill xmlns:a14="http://schemas.microsoft.com/office/drawing/2010/main">
                  <a:noFill/>
                </a14:hiddenFill>
              </a:ext>
            </a:extLst>
          </p:spPr>
          <p:txBody>
            <a:bodyPr wrap="none" anchor="ctr"/>
            <a:lstStyle/>
            <a:p>
              <a:endParaRPr lang="zh-CN" altLang="en-US" sz="2800"/>
            </a:p>
          </p:txBody>
        </p:sp>
        <p:sp>
          <p:nvSpPr>
            <p:cNvPr id="153" name="Line 33"/>
            <p:cNvSpPr>
              <a:spLocks noChangeShapeType="1"/>
            </p:cNvSpPr>
            <p:nvPr/>
          </p:nvSpPr>
          <p:spPr bwMode="auto">
            <a:xfrm>
              <a:off x="484100" y="2118622"/>
              <a:ext cx="909099" cy="0"/>
            </a:xfrm>
            <a:prstGeom prst="line">
              <a:avLst/>
            </a:prstGeom>
            <a:noFill/>
            <a:ln w="28575">
              <a:solidFill>
                <a:srgbClr val="0000FF"/>
              </a:solidFill>
              <a:round/>
              <a:headEnd type="none" w="sm" len="lg"/>
              <a:tailEnd type="none" w="sm" len="lg"/>
            </a:ln>
            <a:extLst>
              <a:ext uri="{909E8E84-426E-40DD-AFC4-6F175D3DCCD1}">
                <a14:hiddenFill xmlns:a14="http://schemas.microsoft.com/office/drawing/2010/main">
                  <a:noFill/>
                </a14:hiddenFill>
              </a:ext>
            </a:extLst>
          </p:spPr>
          <p:txBody>
            <a:bodyPr wrap="none" anchor="ctr"/>
            <a:lstStyle/>
            <a:p>
              <a:endParaRPr lang="zh-CN" altLang="en-US" sz="2800"/>
            </a:p>
          </p:txBody>
        </p:sp>
        <p:sp>
          <p:nvSpPr>
            <p:cNvPr id="154" name="Line 34"/>
            <p:cNvSpPr>
              <a:spLocks noChangeShapeType="1"/>
            </p:cNvSpPr>
            <p:nvPr/>
          </p:nvSpPr>
          <p:spPr bwMode="auto">
            <a:xfrm>
              <a:off x="484100" y="2616673"/>
              <a:ext cx="909099" cy="0"/>
            </a:xfrm>
            <a:prstGeom prst="line">
              <a:avLst/>
            </a:prstGeom>
            <a:noFill/>
            <a:ln w="28575">
              <a:solidFill>
                <a:srgbClr val="0000FF"/>
              </a:solidFill>
              <a:round/>
              <a:headEnd type="none" w="sm" len="lg"/>
              <a:tailEnd type="none" w="sm" len="lg"/>
            </a:ln>
            <a:extLst>
              <a:ext uri="{909E8E84-426E-40DD-AFC4-6F175D3DCCD1}">
                <a14:hiddenFill xmlns:a14="http://schemas.microsoft.com/office/drawing/2010/main">
                  <a:noFill/>
                </a14:hiddenFill>
              </a:ext>
            </a:extLst>
          </p:spPr>
          <p:txBody>
            <a:bodyPr wrap="none" anchor="ctr"/>
            <a:lstStyle/>
            <a:p>
              <a:endParaRPr lang="zh-CN" altLang="en-US" sz="2800"/>
            </a:p>
          </p:txBody>
        </p:sp>
        <p:sp>
          <p:nvSpPr>
            <p:cNvPr id="155" name="Line 35"/>
            <p:cNvSpPr>
              <a:spLocks noChangeShapeType="1"/>
            </p:cNvSpPr>
            <p:nvPr/>
          </p:nvSpPr>
          <p:spPr bwMode="auto">
            <a:xfrm>
              <a:off x="693892" y="2616673"/>
              <a:ext cx="0" cy="1778754"/>
            </a:xfrm>
            <a:prstGeom prst="line">
              <a:avLst/>
            </a:prstGeom>
            <a:noFill/>
            <a:ln w="28575">
              <a:solidFill>
                <a:srgbClr val="0000FF"/>
              </a:solidFill>
              <a:round/>
              <a:headEnd type="none" w="sm" len="lg"/>
              <a:tailEnd type="none" w="sm" len="lg"/>
            </a:ln>
            <a:extLst>
              <a:ext uri="{909E8E84-426E-40DD-AFC4-6F175D3DCCD1}">
                <a14:hiddenFill xmlns:a14="http://schemas.microsoft.com/office/drawing/2010/main">
                  <a:noFill/>
                </a14:hiddenFill>
              </a:ext>
            </a:extLst>
          </p:spPr>
          <p:txBody>
            <a:bodyPr wrap="none" anchor="ctr"/>
            <a:lstStyle/>
            <a:p>
              <a:endParaRPr lang="zh-CN" altLang="en-US" sz="2800"/>
            </a:p>
          </p:txBody>
        </p:sp>
        <p:sp>
          <p:nvSpPr>
            <p:cNvPr id="156" name="Line 36"/>
            <p:cNvSpPr>
              <a:spLocks noChangeShapeType="1"/>
            </p:cNvSpPr>
            <p:nvPr/>
          </p:nvSpPr>
          <p:spPr bwMode="auto">
            <a:xfrm>
              <a:off x="2442159" y="2758973"/>
              <a:ext cx="0" cy="1636453"/>
            </a:xfrm>
            <a:prstGeom prst="line">
              <a:avLst/>
            </a:prstGeom>
            <a:noFill/>
            <a:ln w="28575">
              <a:solidFill>
                <a:srgbClr val="0000FF"/>
              </a:solidFill>
              <a:round/>
              <a:headEnd type="none" w="sm" len="lg"/>
              <a:tailEnd type="none" w="sm" len="lg"/>
            </a:ln>
            <a:extLst>
              <a:ext uri="{909E8E84-426E-40DD-AFC4-6F175D3DCCD1}">
                <a14:hiddenFill xmlns:a14="http://schemas.microsoft.com/office/drawing/2010/main">
                  <a:noFill/>
                </a14:hiddenFill>
              </a:ext>
            </a:extLst>
          </p:spPr>
          <p:txBody>
            <a:bodyPr wrap="none" anchor="ctr"/>
            <a:lstStyle/>
            <a:p>
              <a:endParaRPr lang="zh-CN" altLang="en-US" sz="2800"/>
            </a:p>
          </p:txBody>
        </p:sp>
        <p:sp>
          <p:nvSpPr>
            <p:cNvPr id="157" name="Line 37"/>
            <p:cNvSpPr>
              <a:spLocks noChangeShapeType="1"/>
            </p:cNvSpPr>
            <p:nvPr/>
          </p:nvSpPr>
          <p:spPr bwMode="auto">
            <a:xfrm>
              <a:off x="3980634" y="2332072"/>
              <a:ext cx="0" cy="2063354"/>
            </a:xfrm>
            <a:prstGeom prst="line">
              <a:avLst/>
            </a:prstGeom>
            <a:noFill/>
            <a:ln w="28575">
              <a:solidFill>
                <a:srgbClr val="0000FF"/>
              </a:solidFill>
              <a:round/>
              <a:headEnd type="none" w="sm" len="lg"/>
              <a:tailEnd type="none" w="sm" len="lg"/>
            </a:ln>
            <a:extLst>
              <a:ext uri="{909E8E84-426E-40DD-AFC4-6F175D3DCCD1}">
                <a14:hiddenFill xmlns:a14="http://schemas.microsoft.com/office/drawing/2010/main">
                  <a:noFill/>
                </a14:hiddenFill>
              </a:ext>
            </a:extLst>
          </p:spPr>
          <p:txBody>
            <a:bodyPr wrap="none" anchor="ctr"/>
            <a:lstStyle/>
            <a:p>
              <a:endParaRPr lang="zh-CN" altLang="en-US" sz="2800"/>
            </a:p>
          </p:txBody>
        </p:sp>
        <p:sp>
          <p:nvSpPr>
            <p:cNvPr id="158" name="Line 38"/>
            <p:cNvSpPr>
              <a:spLocks noChangeShapeType="1"/>
            </p:cNvSpPr>
            <p:nvPr/>
          </p:nvSpPr>
          <p:spPr bwMode="auto">
            <a:xfrm>
              <a:off x="2442159" y="1976322"/>
              <a:ext cx="0" cy="1778754"/>
            </a:xfrm>
            <a:prstGeom prst="line">
              <a:avLst/>
            </a:prstGeom>
            <a:noFill/>
            <a:ln w="28575">
              <a:solidFill>
                <a:srgbClr val="0000FF"/>
              </a:solidFill>
              <a:prstDash val="dash"/>
              <a:round/>
              <a:headEnd type="none" w="sm" len="lg"/>
              <a:tailEnd type="none" w="sm" len="lg"/>
            </a:ln>
            <a:extLst>
              <a:ext uri="{909E8E84-426E-40DD-AFC4-6F175D3DCCD1}">
                <a14:hiddenFill xmlns:a14="http://schemas.microsoft.com/office/drawing/2010/main">
                  <a:noFill/>
                </a14:hiddenFill>
              </a:ext>
            </a:extLst>
          </p:spPr>
          <p:txBody>
            <a:bodyPr wrap="none" anchor="ctr"/>
            <a:lstStyle/>
            <a:p>
              <a:endParaRPr lang="zh-CN" altLang="en-US" sz="2800"/>
            </a:p>
          </p:txBody>
        </p:sp>
        <p:sp>
          <p:nvSpPr>
            <p:cNvPr id="159" name="Line 39"/>
            <p:cNvSpPr>
              <a:spLocks noChangeShapeType="1"/>
            </p:cNvSpPr>
            <p:nvPr/>
          </p:nvSpPr>
          <p:spPr bwMode="auto">
            <a:xfrm>
              <a:off x="1183407" y="4253126"/>
              <a:ext cx="0" cy="284601"/>
            </a:xfrm>
            <a:prstGeom prst="line">
              <a:avLst/>
            </a:prstGeom>
            <a:noFill/>
            <a:ln w="38100">
              <a:solidFill>
                <a:srgbClr val="0000FF"/>
              </a:solidFill>
              <a:round/>
              <a:headEnd type="none" w="sm" len="lg"/>
              <a:tailEnd type="none" w="sm" len="lg"/>
            </a:ln>
            <a:extLst>
              <a:ext uri="{909E8E84-426E-40DD-AFC4-6F175D3DCCD1}">
                <a14:hiddenFill xmlns:a14="http://schemas.microsoft.com/office/drawing/2010/main">
                  <a:noFill/>
                </a14:hiddenFill>
              </a:ext>
            </a:extLst>
          </p:spPr>
          <p:txBody>
            <a:bodyPr wrap="none" anchor="ctr"/>
            <a:lstStyle/>
            <a:p>
              <a:endParaRPr lang="zh-CN" altLang="en-US" sz="2800"/>
            </a:p>
          </p:txBody>
        </p:sp>
        <p:sp>
          <p:nvSpPr>
            <p:cNvPr id="160" name="Line 40"/>
            <p:cNvSpPr>
              <a:spLocks noChangeShapeType="1"/>
            </p:cNvSpPr>
            <p:nvPr/>
          </p:nvSpPr>
          <p:spPr bwMode="auto">
            <a:xfrm>
              <a:off x="1323268" y="4181976"/>
              <a:ext cx="0" cy="426901"/>
            </a:xfrm>
            <a:prstGeom prst="line">
              <a:avLst/>
            </a:prstGeom>
            <a:noFill/>
            <a:ln w="38100">
              <a:solidFill>
                <a:srgbClr val="0000FF"/>
              </a:solidFill>
              <a:round/>
              <a:headEnd type="none" w="sm" len="lg"/>
              <a:tailEnd type="none" w="sm" len="lg"/>
            </a:ln>
            <a:extLst>
              <a:ext uri="{909E8E84-426E-40DD-AFC4-6F175D3DCCD1}">
                <a14:hiddenFill xmlns:a14="http://schemas.microsoft.com/office/drawing/2010/main">
                  <a:noFill/>
                </a14:hiddenFill>
              </a:ext>
            </a:extLst>
          </p:spPr>
          <p:txBody>
            <a:bodyPr wrap="none" anchor="ctr"/>
            <a:lstStyle/>
            <a:p>
              <a:endParaRPr lang="zh-CN" altLang="en-US" sz="2800"/>
            </a:p>
          </p:txBody>
        </p:sp>
        <p:sp>
          <p:nvSpPr>
            <p:cNvPr id="161" name="Line 41"/>
            <p:cNvSpPr>
              <a:spLocks noChangeShapeType="1"/>
            </p:cNvSpPr>
            <p:nvPr/>
          </p:nvSpPr>
          <p:spPr bwMode="auto">
            <a:xfrm>
              <a:off x="1882714" y="4253126"/>
              <a:ext cx="0" cy="284601"/>
            </a:xfrm>
            <a:prstGeom prst="line">
              <a:avLst/>
            </a:prstGeom>
            <a:noFill/>
            <a:ln w="38100">
              <a:solidFill>
                <a:srgbClr val="0000FF"/>
              </a:solidFill>
              <a:round/>
              <a:headEnd type="none" w="sm" len="lg"/>
              <a:tailEnd type="none" w="sm" len="lg"/>
            </a:ln>
            <a:extLst>
              <a:ext uri="{909E8E84-426E-40DD-AFC4-6F175D3DCCD1}">
                <a14:hiddenFill xmlns:a14="http://schemas.microsoft.com/office/drawing/2010/main">
                  <a:noFill/>
                </a14:hiddenFill>
              </a:ext>
            </a:extLst>
          </p:spPr>
          <p:txBody>
            <a:bodyPr wrap="none" anchor="ctr"/>
            <a:lstStyle/>
            <a:p>
              <a:endParaRPr lang="zh-CN" altLang="en-US" sz="2800"/>
            </a:p>
          </p:txBody>
        </p:sp>
        <p:sp>
          <p:nvSpPr>
            <p:cNvPr id="162" name="Line 42"/>
            <p:cNvSpPr>
              <a:spLocks noChangeShapeType="1"/>
            </p:cNvSpPr>
            <p:nvPr/>
          </p:nvSpPr>
          <p:spPr bwMode="auto">
            <a:xfrm>
              <a:off x="2022575" y="4181976"/>
              <a:ext cx="0" cy="426901"/>
            </a:xfrm>
            <a:prstGeom prst="line">
              <a:avLst/>
            </a:prstGeom>
            <a:noFill/>
            <a:ln w="38100">
              <a:solidFill>
                <a:srgbClr val="0000FF"/>
              </a:solidFill>
              <a:round/>
              <a:headEnd type="none" w="sm" len="lg"/>
              <a:tailEnd type="none" w="sm" len="lg"/>
            </a:ln>
            <a:extLst>
              <a:ext uri="{909E8E84-426E-40DD-AFC4-6F175D3DCCD1}">
                <a14:hiddenFill xmlns:a14="http://schemas.microsoft.com/office/drawing/2010/main">
                  <a:noFill/>
                </a14:hiddenFill>
              </a:ext>
            </a:extLst>
          </p:spPr>
          <p:txBody>
            <a:bodyPr wrap="none" anchor="ctr"/>
            <a:lstStyle/>
            <a:p>
              <a:endParaRPr lang="zh-CN" altLang="en-US" sz="2800"/>
            </a:p>
          </p:txBody>
        </p:sp>
        <p:sp>
          <p:nvSpPr>
            <p:cNvPr id="163" name="Line 43"/>
            <p:cNvSpPr>
              <a:spLocks noChangeShapeType="1"/>
            </p:cNvSpPr>
            <p:nvPr/>
          </p:nvSpPr>
          <p:spPr bwMode="auto">
            <a:xfrm>
              <a:off x="3281327" y="4395426"/>
              <a:ext cx="699307" cy="0"/>
            </a:xfrm>
            <a:prstGeom prst="line">
              <a:avLst/>
            </a:prstGeom>
            <a:noFill/>
            <a:ln w="28575">
              <a:solidFill>
                <a:srgbClr val="0000FF"/>
              </a:solidFill>
              <a:round/>
              <a:headEnd type="none" w="sm" len="lg"/>
              <a:tailEnd type="none" w="sm" len="lg"/>
            </a:ln>
            <a:extLst>
              <a:ext uri="{909E8E84-426E-40DD-AFC4-6F175D3DCCD1}">
                <a14:hiddenFill xmlns:a14="http://schemas.microsoft.com/office/drawing/2010/main">
                  <a:noFill/>
                </a14:hiddenFill>
              </a:ext>
            </a:extLst>
          </p:spPr>
          <p:txBody>
            <a:bodyPr wrap="none" anchor="ctr"/>
            <a:lstStyle/>
            <a:p>
              <a:endParaRPr lang="zh-CN" altLang="en-US" sz="2800"/>
            </a:p>
          </p:txBody>
        </p:sp>
        <p:sp>
          <p:nvSpPr>
            <p:cNvPr id="164" name="Line 44"/>
            <p:cNvSpPr>
              <a:spLocks noChangeShapeType="1"/>
            </p:cNvSpPr>
            <p:nvPr/>
          </p:nvSpPr>
          <p:spPr bwMode="auto">
            <a:xfrm>
              <a:off x="2022575" y="4395426"/>
              <a:ext cx="1118891" cy="0"/>
            </a:xfrm>
            <a:prstGeom prst="line">
              <a:avLst/>
            </a:prstGeom>
            <a:noFill/>
            <a:ln w="28575">
              <a:solidFill>
                <a:srgbClr val="0000FF"/>
              </a:solidFill>
              <a:round/>
              <a:headEnd type="none" w="sm" len="lg"/>
              <a:tailEnd type="none" w="sm" len="lg"/>
            </a:ln>
            <a:extLst>
              <a:ext uri="{909E8E84-426E-40DD-AFC4-6F175D3DCCD1}">
                <a14:hiddenFill xmlns:a14="http://schemas.microsoft.com/office/drawing/2010/main">
                  <a:noFill/>
                </a14:hiddenFill>
              </a:ext>
            </a:extLst>
          </p:spPr>
          <p:txBody>
            <a:bodyPr wrap="none" anchor="ctr"/>
            <a:lstStyle/>
            <a:p>
              <a:endParaRPr lang="zh-CN" altLang="en-US" sz="2800"/>
            </a:p>
          </p:txBody>
        </p:sp>
        <p:sp>
          <p:nvSpPr>
            <p:cNvPr id="165" name="Line 45"/>
            <p:cNvSpPr>
              <a:spLocks noChangeShapeType="1"/>
            </p:cNvSpPr>
            <p:nvPr/>
          </p:nvSpPr>
          <p:spPr bwMode="auto">
            <a:xfrm>
              <a:off x="3281327" y="4253126"/>
              <a:ext cx="0" cy="284601"/>
            </a:xfrm>
            <a:prstGeom prst="line">
              <a:avLst/>
            </a:prstGeom>
            <a:noFill/>
            <a:ln w="38100">
              <a:solidFill>
                <a:srgbClr val="0000FF"/>
              </a:solidFill>
              <a:round/>
              <a:headEnd type="none" w="sm" len="lg"/>
              <a:tailEnd type="none" w="sm" len="lg"/>
            </a:ln>
            <a:extLst>
              <a:ext uri="{909E8E84-426E-40DD-AFC4-6F175D3DCCD1}">
                <a14:hiddenFill xmlns:a14="http://schemas.microsoft.com/office/drawing/2010/main">
                  <a:noFill/>
                </a14:hiddenFill>
              </a:ext>
            </a:extLst>
          </p:spPr>
          <p:txBody>
            <a:bodyPr wrap="none" anchor="ctr"/>
            <a:lstStyle/>
            <a:p>
              <a:endParaRPr lang="zh-CN" altLang="en-US" sz="2800"/>
            </a:p>
          </p:txBody>
        </p:sp>
        <p:sp>
          <p:nvSpPr>
            <p:cNvPr id="166" name="Line 46"/>
            <p:cNvSpPr>
              <a:spLocks noChangeShapeType="1"/>
            </p:cNvSpPr>
            <p:nvPr/>
          </p:nvSpPr>
          <p:spPr bwMode="auto">
            <a:xfrm>
              <a:off x="3141466" y="4181976"/>
              <a:ext cx="0" cy="426901"/>
            </a:xfrm>
            <a:prstGeom prst="line">
              <a:avLst/>
            </a:prstGeom>
            <a:noFill/>
            <a:ln w="38100">
              <a:solidFill>
                <a:srgbClr val="0000FF"/>
              </a:solidFill>
              <a:round/>
              <a:headEnd type="none" w="sm" len="lg"/>
              <a:tailEnd type="none" w="sm" len="lg"/>
            </a:ln>
            <a:extLst>
              <a:ext uri="{909E8E84-426E-40DD-AFC4-6F175D3DCCD1}">
                <a14:hiddenFill xmlns:a14="http://schemas.microsoft.com/office/drawing/2010/main">
                  <a:noFill/>
                </a14:hiddenFill>
              </a:ext>
            </a:extLst>
          </p:spPr>
          <p:txBody>
            <a:bodyPr wrap="none" anchor="ctr"/>
            <a:lstStyle/>
            <a:p>
              <a:endParaRPr lang="zh-CN" altLang="en-US" sz="2800"/>
            </a:p>
          </p:txBody>
        </p:sp>
        <p:sp>
          <p:nvSpPr>
            <p:cNvPr id="167" name="Line 47"/>
            <p:cNvSpPr>
              <a:spLocks noChangeShapeType="1"/>
            </p:cNvSpPr>
            <p:nvPr/>
          </p:nvSpPr>
          <p:spPr bwMode="auto">
            <a:xfrm>
              <a:off x="693892" y="4395426"/>
              <a:ext cx="489515" cy="0"/>
            </a:xfrm>
            <a:prstGeom prst="line">
              <a:avLst/>
            </a:prstGeom>
            <a:noFill/>
            <a:ln w="28575">
              <a:solidFill>
                <a:srgbClr val="0000FF"/>
              </a:solidFill>
              <a:round/>
              <a:headEnd type="none" w="sm" len="lg"/>
              <a:tailEnd type="none" w="sm" len="lg"/>
            </a:ln>
            <a:extLst>
              <a:ext uri="{909E8E84-426E-40DD-AFC4-6F175D3DCCD1}">
                <a14:hiddenFill xmlns:a14="http://schemas.microsoft.com/office/drawing/2010/main">
                  <a:noFill/>
                </a14:hiddenFill>
              </a:ext>
            </a:extLst>
          </p:spPr>
          <p:txBody>
            <a:bodyPr wrap="none" anchor="ctr"/>
            <a:lstStyle/>
            <a:p>
              <a:endParaRPr lang="zh-CN" altLang="en-US" sz="2800"/>
            </a:p>
          </p:txBody>
        </p:sp>
        <p:sp>
          <p:nvSpPr>
            <p:cNvPr id="168" name="Oval 48"/>
            <p:cNvSpPr>
              <a:spLocks noChangeArrowheads="1"/>
            </p:cNvSpPr>
            <p:nvPr/>
          </p:nvSpPr>
          <p:spPr bwMode="auto">
            <a:xfrm>
              <a:off x="3770842" y="3114724"/>
              <a:ext cx="419584" cy="426901"/>
            </a:xfrm>
            <a:prstGeom prst="ellipse">
              <a:avLst/>
            </a:prstGeom>
            <a:solidFill>
              <a:schemeClr val="accent2"/>
            </a:solidFill>
            <a:ln w="9525">
              <a:solidFill>
                <a:schemeClr val="tx2"/>
              </a:solidFill>
              <a:round/>
              <a:headEnd/>
              <a:tailEnd/>
            </a:ln>
          </p:spPr>
          <p:txBody>
            <a:bodyPr wrap="none" anchor="ctr"/>
            <a:lstStyle>
              <a:lvl1pPr>
                <a:defRPr kumimoji="1" sz="2400">
                  <a:solidFill>
                    <a:schemeClr val="tx1"/>
                  </a:solidFill>
                  <a:latin typeface="Arial" panose="020B0604020202020204" pitchFamily="34" charset="0"/>
                  <a:cs typeface="Arial" panose="020B0604020202020204" pitchFamily="34" charset="0"/>
                </a:defRPr>
              </a:lvl1pPr>
              <a:lvl2pPr marL="742950" indent="-285750">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endParaRPr kumimoji="0" lang="zh-CN" altLang="en-US" dirty="0">
                <a:latin typeface="Times New Roman" panose="02020603050405020304" pitchFamily="18" charset="0"/>
              </a:endParaRPr>
            </a:p>
          </p:txBody>
        </p:sp>
        <p:sp>
          <p:nvSpPr>
            <p:cNvPr id="169" name="Line 49"/>
            <p:cNvSpPr>
              <a:spLocks noChangeShapeType="1"/>
            </p:cNvSpPr>
            <p:nvPr/>
          </p:nvSpPr>
          <p:spPr bwMode="auto">
            <a:xfrm flipV="1">
              <a:off x="3980634" y="3185874"/>
              <a:ext cx="139861" cy="213450"/>
            </a:xfrm>
            <a:prstGeom prst="line">
              <a:avLst/>
            </a:prstGeom>
            <a:noFill/>
            <a:ln w="19050">
              <a:solidFill>
                <a:srgbClr val="FF0000"/>
              </a:solidFill>
              <a:round/>
              <a:headEnd type="none" w="sm" len="lg"/>
              <a:tailEnd type="triangle" w="sm" len="lg"/>
            </a:ln>
            <a:extLst>
              <a:ext uri="{909E8E84-426E-40DD-AFC4-6F175D3DCCD1}">
                <a14:hiddenFill xmlns:a14="http://schemas.microsoft.com/office/drawing/2010/main">
                  <a:noFill/>
                </a14:hiddenFill>
              </a:ext>
            </a:extLst>
          </p:spPr>
          <p:txBody>
            <a:bodyPr wrap="none" anchor="ctr"/>
            <a:lstStyle/>
            <a:p>
              <a:endParaRPr lang="zh-CN" altLang="en-US" sz="2800"/>
            </a:p>
          </p:txBody>
        </p:sp>
        <p:sp>
          <p:nvSpPr>
            <p:cNvPr id="170" name="Line 50"/>
            <p:cNvSpPr>
              <a:spLocks noChangeShapeType="1"/>
            </p:cNvSpPr>
            <p:nvPr/>
          </p:nvSpPr>
          <p:spPr bwMode="auto">
            <a:xfrm>
              <a:off x="484100" y="2118622"/>
              <a:ext cx="0" cy="213450"/>
            </a:xfrm>
            <a:prstGeom prst="line">
              <a:avLst/>
            </a:prstGeom>
            <a:noFill/>
            <a:ln w="28575">
              <a:solidFill>
                <a:srgbClr val="0000FF"/>
              </a:solidFill>
              <a:round/>
              <a:headEnd type="none" w="sm" len="lg"/>
              <a:tailEnd type="none" w="sm" len="lg"/>
            </a:ln>
            <a:extLst>
              <a:ext uri="{909E8E84-426E-40DD-AFC4-6F175D3DCCD1}">
                <a14:hiddenFill xmlns:a14="http://schemas.microsoft.com/office/drawing/2010/main">
                  <a:noFill/>
                </a14:hiddenFill>
              </a:ext>
            </a:extLst>
          </p:spPr>
          <p:txBody>
            <a:bodyPr wrap="none" anchor="ctr"/>
            <a:lstStyle/>
            <a:p>
              <a:endParaRPr lang="zh-CN" altLang="en-US" sz="2800"/>
            </a:p>
          </p:txBody>
        </p:sp>
        <p:sp>
          <p:nvSpPr>
            <p:cNvPr id="171" name="Line 51"/>
            <p:cNvSpPr>
              <a:spLocks noChangeShapeType="1"/>
            </p:cNvSpPr>
            <p:nvPr/>
          </p:nvSpPr>
          <p:spPr bwMode="auto">
            <a:xfrm>
              <a:off x="484100" y="2474373"/>
              <a:ext cx="0" cy="142300"/>
            </a:xfrm>
            <a:prstGeom prst="line">
              <a:avLst/>
            </a:prstGeom>
            <a:noFill/>
            <a:ln w="38100">
              <a:solidFill>
                <a:srgbClr val="0000FF"/>
              </a:solidFill>
              <a:round/>
              <a:headEnd type="none" w="sm" len="lg"/>
              <a:tailEnd type="none" w="sm" len="lg"/>
            </a:ln>
            <a:extLst>
              <a:ext uri="{909E8E84-426E-40DD-AFC4-6F175D3DCCD1}">
                <a14:hiddenFill xmlns:a14="http://schemas.microsoft.com/office/drawing/2010/main">
                  <a:noFill/>
                </a14:hiddenFill>
              </a:ext>
            </a:extLst>
          </p:spPr>
          <p:txBody>
            <a:bodyPr wrap="none" anchor="ctr"/>
            <a:lstStyle/>
            <a:p>
              <a:endParaRPr lang="zh-CN" altLang="en-US" sz="2800"/>
            </a:p>
          </p:txBody>
        </p:sp>
        <p:sp>
          <p:nvSpPr>
            <p:cNvPr id="172" name="Line 52"/>
            <p:cNvSpPr>
              <a:spLocks noChangeShapeType="1"/>
            </p:cNvSpPr>
            <p:nvPr/>
          </p:nvSpPr>
          <p:spPr bwMode="auto">
            <a:xfrm>
              <a:off x="414170" y="2332072"/>
              <a:ext cx="139861" cy="0"/>
            </a:xfrm>
            <a:prstGeom prst="line">
              <a:avLst/>
            </a:prstGeom>
            <a:noFill/>
            <a:ln w="38100">
              <a:solidFill>
                <a:srgbClr val="0000FF"/>
              </a:solidFill>
              <a:round/>
              <a:headEnd type="none" w="sm" len="lg"/>
              <a:tailEnd type="none" w="sm" len="lg"/>
            </a:ln>
            <a:extLst>
              <a:ext uri="{909E8E84-426E-40DD-AFC4-6F175D3DCCD1}">
                <a14:hiddenFill xmlns:a14="http://schemas.microsoft.com/office/drawing/2010/main">
                  <a:noFill/>
                </a14:hiddenFill>
              </a:ext>
            </a:extLst>
          </p:spPr>
          <p:txBody>
            <a:bodyPr wrap="none" anchor="ctr"/>
            <a:lstStyle/>
            <a:p>
              <a:endParaRPr lang="zh-CN" altLang="en-US" sz="2800"/>
            </a:p>
          </p:txBody>
        </p:sp>
        <p:sp>
          <p:nvSpPr>
            <p:cNvPr id="173" name="Line 53"/>
            <p:cNvSpPr>
              <a:spLocks noChangeShapeType="1"/>
            </p:cNvSpPr>
            <p:nvPr/>
          </p:nvSpPr>
          <p:spPr bwMode="auto">
            <a:xfrm>
              <a:off x="344239" y="2474373"/>
              <a:ext cx="279723" cy="0"/>
            </a:xfrm>
            <a:prstGeom prst="line">
              <a:avLst/>
            </a:prstGeom>
            <a:noFill/>
            <a:ln w="38100">
              <a:solidFill>
                <a:srgbClr val="0000FF"/>
              </a:solidFill>
              <a:round/>
              <a:headEnd type="none" w="sm" len="lg"/>
              <a:tailEnd type="none" w="sm" len="lg"/>
            </a:ln>
            <a:extLst>
              <a:ext uri="{909E8E84-426E-40DD-AFC4-6F175D3DCCD1}">
                <a14:hiddenFill xmlns:a14="http://schemas.microsoft.com/office/drawing/2010/main">
                  <a:noFill/>
                </a14:hiddenFill>
              </a:ext>
            </a:extLst>
          </p:spPr>
          <p:txBody>
            <a:bodyPr wrap="none" anchor="ctr"/>
            <a:lstStyle/>
            <a:p>
              <a:endParaRPr lang="zh-CN" altLang="en-US" sz="2800"/>
            </a:p>
          </p:txBody>
        </p:sp>
        <p:sp>
          <p:nvSpPr>
            <p:cNvPr id="174" name="Freeform 54"/>
            <p:cNvSpPr>
              <a:spLocks/>
            </p:cNvSpPr>
            <p:nvPr/>
          </p:nvSpPr>
          <p:spPr bwMode="auto">
            <a:xfrm>
              <a:off x="1323268" y="2118622"/>
              <a:ext cx="139861" cy="498051"/>
            </a:xfrm>
            <a:custGeom>
              <a:avLst/>
              <a:gdLst>
                <a:gd name="T0" fmla="*/ 0 w 248"/>
                <a:gd name="T1" fmla="*/ 0 h 1104"/>
                <a:gd name="T2" fmla="*/ 0 w 248"/>
                <a:gd name="T3" fmla="*/ 0 h 1104"/>
                <a:gd name="T4" fmla="*/ 0 w 248"/>
                <a:gd name="T5" fmla="*/ 0 h 1104"/>
                <a:gd name="T6" fmla="*/ 0 w 248"/>
                <a:gd name="T7" fmla="*/ 0 h 1104"/>
                <a:gd name="T8" fmla="*/ 0 w 248"/>
                <a:gd name="T9" fmla="*/ 0 h 1104"/>
                <a:gd name="T10" fmla="*/ 0 w 248"/>
                <a:gd name="T11" fmla="*/ 0 h 1104"/>
                <a:gd name="T12" fmla="*/ 0 w 248"/>
                <a:gd name="T13" fmla="*/ 0 h 1104"/>
                <a:gd name="T14" fmla="*/ 0 w 248"/>
                <a:gd name="T15" fmla="*/ 0 h 1104"/>
                <a:gd name="T16" fmla="*/ 0 w 248"/>
                <a:gd name="T17" fmla="*/ 0 h 1104"/>
                <a:gd name="T18" fmla="*/ 0 w 248"/>
                <a:gd name="T19" fmla="*/ 0 h 1104"/>
                <a:gd name="T20" fmla="*/ 0 w 248"/>
                <a:gd name="T21" fmla="*/ 0 h 11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8"/>
                <a:gd name="T34" fmla="*/ 0 h 1104"/>
                <a:gd name="T35" fmla="*/ 248 w 248"/>
                <a:gd name="T36" fmla="*/ 1104 h 110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8" h="1104">
                  <a:moveTo>
                    <a:pt x="0" y="0"/>
                  </a:moveTo>
                  <a:cubicBezTo>
                    <a:pt x="120" y="48"/>
                    <a:pt x="240" y="96"/>
                    <a:pt x="240" y="144"/>
                  </a:cubicBezTo>
                  <a:cubicBezTo>
                    <a:pt x="240" y="192"/>
                    <a:pt x="0" y="248"/>
                    <a:pt x="0" y="288"/>
                  </a:cubicBezTo>
                  <a:cubicBezTo>
                    <a:pt x="0" y="328"/>
                    <a:pt x="240" y="344"/>
                    <a:pt x="240" y="384"/>
                  </a:cubicBezTo>
                  <a:cubicBezTo>
                    <a:pt x="240" y="424"/>
                    <a:pt x="0" y="488"/>
                    <a:pt x="0" y="528"/>
                  </a:cubicBezTo>
                  <a:cubicBezTo>
                    <a:pt x="0" y="568"/>
                    <a:pt x="240" y="592"/>
                    <a:pt x="240" y="624"/>
                  </a:cubicBezTo>
                  <a:cubicBezTo>
                    <a:pt x="240" y="656"/>
                    <a:pt x="0" y="688"/>
                    <a:pt x="0" y="720"/>
                  </a:cubicBezTo>
                  <a:cubicBezTo>
                    <a:pt x="0" y="752"/>
                    <a:pt x="232" y="784"/>
                    <a:pt x="240" y="816"/>
                  </a:cubicBezTo>
                  <a:cubicBezTo>
                    <a:pt x="248" y="848"/>
                    <a:pt x="48" y="880"/>
                    <a:pt x="48" y="912"/>
                  </a:cubicBezTo>
                  <a:cubicBezTo>
                    <a:pt x="48" y="944"/>
                    <a:pt x="240" y="976"/>
                    <a:pt x="240" y="1008"/>
                  </a:cubicBezTo>
                  <a:cubicBezTo>
                    <a:pt x="240" y="1040"/>
                    <a:pt x="80" y="1088"/>
                    <a:pt x="48" y="1104"/>
                  </a:cubicBezTo>
                </a:path>
              </a:pathLst>
            </a:custGeom>
            <a:noFill/>
            <a:ln w="28575">
              <a:solidFill>
                <a:srgbClr val="CC00CC"/>
              </a:solidFill>
              <a:round/>
              <a:headEnd type="none" w="sm" len="lg"/>
              <a:tailEnd type="none" w="sm" len="lg"/>
            </a:ln>
            <a:extLst>
              <a:ext uri="{909E8E84-426E-40DD-AFC4-6F175D3DCCD1}">
                <a14:hiddenFill xmlns:a14="http://schemas.microsoft.com/office/drawing/2010/main">
                  <a:solidFill>
                    <a:srgbClr val="FFFFFF"/>
                  </a:solidFill>
                </a14:hiddenFill>
              </a:ext>
            </a:extLst>
          </p:spPr>
          <p:txBody>
            <a:bodyPr wrap="none" anchor="ctr"/>
            <a:lstStyle/>
            <a:p>
              <a:endParaRPr lang="zh-CN" altLang="en-US" sz="2800"/>
            </a:p>
          </p:txBody>
        </p:sp>
        <p:sp>
          <p:nvSpPr>
            <p:cNvPr id="176" name="Line 58"/>
            <p:cNvSpPr>
              <a:spLocks noChangeShapeType="1"/>
            </p:cNvSpPr>
            <p:nvPr/>
          </p:nvSpPr>
          <p:spPr bwMode="auto">
            <a:xfrm>
              <a:off x="2134755" y="2267733"/>
              <a:ext cx="279723" cy="0"/>
            </a:xfrm>
            <a:prstGeom prst="line">
              <a:avLst/>
            </a:prstGeom>
            <a:noFill/>
            <a:ln w="19050">
              <a:solidFill>
                <a:srgbClr val="FF0000"/>
              </a:solidFill>
              <a:round/>
              <a:headEnd type="none" w="sm" len="lg"/>
              <a:tailEnd type="triangle" w="sm" len="lg"/>
            </a:ln>
            <a:extLst>
              <a:ext uri="{909E8E84-426E-40DD-AFC4-6F175D3DCCD1}">
                <a14:hiddenFill xmlns:a14="http://schemas.microsoft.com/office/drawing/2010/main">
                  <a:noFill/>
                </a14:hiddenFill>
              </a:ext>
            </a:extLst>
          </p:spPr>
          <p:txBody>
            <a:bodyPr wrap="none" anchor="ctr"/>
            <a:lstStyle/>
            <a:p>
              <a:endParaRPr lang="zh-CN" altLang="en-US" sz="2800"/>
            </a:p>
          </p:txBody>
        </p:sp>
        <p:sp>
          <p:nvSpPr>
            <p:cNvPr id="177" name="Line 59"/>
            <p:cNvSpPr>
              <a:spLocks noChangeShapeType="1"/>
            </p:cNvSpPr>
            <p:nvPr/>
          </p:nvSpPr>
          <p:spPr bwMode="auto">
            <a:xfrm>
              <a:off x="2099790" y="2531597"/>
              <a:ext cx="349653" cy="0"/>
            </a:xfrm>
            <a:prstGeom prst="line">
              <a:avLst/>
            </a:prstGeom>
            <a:noFill/>
            <a:ln w="19050">
              <a:solidFill>
                <a:srgbClr val="FF0000"/>
              </a:solidFill>
              <a:round/>
              <a:headEnd type="none" w="sm" len="lg"/>
              <a:tailEnd type="triangle" w="sm" len="lg"/>
            </a:ln>
            <a:extLst>
              <a:ext uri="{909E8E84-426E-40DD-AFC4-6F175D3DCCD1}">
                <a14:hiddenFill xmlns:a14="http://schemas.microsoft.com/office/drawing/2010/main">
                  <a:noFill/>
                </a14:hiddenFill>
              </a:ext>
            </a:extLst>
          </p:spPr>
          <p:txBody>
            <a:bodyPr wrap="none" anchor="ctr"/>
            <a:lstStyle/>
            <a:p>
              <a:endParaRPr lang="zh-CN" altLang="en-US" sz="2800"/>
            </a:p>
          </p:txBody>
        </p:sp>
        <p:sp>
          <p:nvSpPr>
            <p:cNvPr id="180" name="Line 62"/>
            <p:cNvSpPr>
              <a:spLocks noChangeShapeType="1"/>
            </p:cNvSpPr>
            <p:nvPr/>
          </p:nvSpPr>
          <p:spPr bwMode="auto">
            <a:xfrm>
              <a:off x="3071535" y="2545523"/>
              <a:ext cx="0" cy="853802"/>
            </a:xfrm>
            <a:prstGeom prst="line">
              <a:avLst/>
            </a:prstGeom>
            <a:noFill/>
            <a:ln w="9525">
              <a:solidFill>
                <a:schemeClr val="tx1"/>
              </a:solidFill>
              <a:prstDash val="dash"/>
              <a:round/>
              <a:headEnd type="none" w="sm" len="lg"/>
              <a:tailEnd type="none" w="sm" len="lg"/>
            </a:ln>
            <a:extLst>
              <a:ext uri="{909E8E84-426E-40DD-AFC4-6F175D3DCCD1}">
                <a14:hiddenFill xmlns:a14="http://schemas.microsoft.com/office/drawing/2010/main">
                  <a:noFill/>
                </a14:hiddenFill>
              </a:ext>
            </a:extLst>
          </p:spPr>
          <p:txBody>
            <a:bodyPr wrap="none" anchor="ctr"/>
            <a:lstStyle/>
            <a:p>
              <a:endParaRPr lang="zh-CN" altLang="en-US" sz="2800"/>
            </a:p>
          </p:txBody>
        </p:sp>
        <p:sp>
          <p:nvSpPr>
            <p:cNvPr id="181" name="Line 63"/>
            <p:cNvSpPr>
              <a:spLocks noChangeShapeType="1"/>
            </p:cNvSpPr>
            <p:nvPr/>
          </p:nvSpPr>
          <p:spPr bwMode="auto">
            <a:xfrm>
              <a:off x="1323268" y="4395426"/>
              <a:ext cx="559445" cy="0"/>
            </a:xfrm>
            <a:prstGeom prst="line">
              <a:avLst/>
            </a:prstGeom>
            <a:noFill/>
            <a:ln w="28575">
              <a:solidFill>
                <a:srgbClr val="0000FF"/>
              </a:solidFill>
              <a:prstDash val="dash"/>
              <a:round/>
              <a:headEnd type="none" w="sm" len="lg"/>
              <a:tailEnd type="none" w="sm" len="lg"/>
            </a:ln>
            <a:extLst>
              <a:ext uri="{909E8E84-426E-40DD-AFC4-6F175D3DCCD1}">
                <a14:hiddenFill xmlns:a14="http://schemas.microsoft.com/office/drawing/2010/main">
                  <a:noFill/>
                </a14:hiddenFill>
              </a:ext>
            </a:extLst>
          </p:spPr>
          <p:txBody>
            <a:bodyPr wrap="none" anchor="ctr"/>
            <a:lstStyle/>
            <a:p>
              <a:endParaRPr lang="zh-CN" altLang="en-US" sz="2800"/>
            </a:p>
          </p:txBody>
        </p:sp>
        <p:sp>
          <p:nvSpPr>
            <p:cNvPr id="183" name="Line 65"/>
            <p:cNvSpPr>
              <a:spLocks noChangeShapeType="1"/>
            </p:cNvSpPr>
            <p:nvPr/>
          </p:nvSpPr>
          <p:spPr bwMode="auto">
            <a:xfrm>
              <a:off x="2442159" y="3043574"/>
              <a:ext cx="629376" cy="0"/>
            </a:xfrm>
            <a:prstGeom prst="line">
              <a:avLst/>
            </a:prstGeom>
            <a:noFill/>
            <a:ln w="19050">
              <a:solidFill>
                <a:srgbClr val="FF00FF"/>
              </a:solidFill>
              <a:prstDash val="dash"/>
              <a:round/>
              <a:headEnd type="triangle" w="sm" len="lg"/>
              <a:tailEnd type="triangle" w="sm" len="lg"/>
            </a:ln>
            <a:extLst>
              <a:ext uri="{909E8E84-426E-40DD-AFC4-6F175D3DCCD1}">
                <a14:hiddenFill xmlns:a14="http://schemas.microsoft.com/office/drawing/2010/main">
                  <a:noFill/>
                </a14:hiddenFill>
              </a:ext>
            </a:extLst>
          </p:spPr>
          <p:txBody>
            <a:bodyPr wrap="none" anchor="ctr"/>
            <a:lstStyle/>
            <a:p>
              <a:endParaRPr lang="zh-CN" altLang="en-US" sz="2800"/>
            </a:p>
          </p:txBody>
        </p:sp>
        <p:graphicFrame>
          <p:nvGraphicFramePr>
            <p:cNvPr id="185" name="Object 3"/>
            <p:cNvGraphicFramePr>
              <a:graphicFrameLocks noChangeAspect="1"/>
            </p:cNvGraphicFramePr>
            <p:nvPr/>
          </p:nvGraphicFramePr>
          <p:xfrm>
            <a:off x="2582022" y="3043574"/>
            <a:ext cx="377809" cy="434734"/>
          </p:xfrm>
          <a:graphic>
            <a:graphicData uri="http://schemas.openxmlformats.org/presentationml/2006/ole">
              <mc:AlternateContent xmlns:mc="http://schemas.openxmlformats.org/markup-compatibility/2006">
                <mc:Choice xmlns:v="urn:schemas-microsoft-com:vml" Requires="v">
                  <p:oleObj name="Equation" r:id="rId2" imgW="190335" imgH="215713" progId="Equation.3">
                    <p:embed/>
                  </p:oleObj>
                </mc:Choice>
                <mc:Fallback>
                  <p:oleObj name="Equation" r:id="rId2" imgW="190335" imgH="215713" progId="Equation.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2022" y="3043574"/>
                          <a:ext cx="377809" cy="434734"/>
                        </a:xfrm>
                        <a:prstGeom prst="rect">
                          <a:avLst/>
                        </a:prstGeom>
                        <a:noFill/>
                        <a:ln>
                          <a:noFill/>
                        </a:ln>
                      </p:spPr>
                    </p:pic>
                  </p:oleObj>
                </mc:Fallback>
              </mc:AlternateContent>
            </a:graphicData>
          </a:graphic>
        </p:graphicFrame>
        <p:graphicFrame>
          <p:nvGraphicFramePr>
            <p:cNvPr id="186" name="Object 4"/>
            <p:cNvGraphicFramePr>
              <a:graphicFrameLocks noChangeAspect="1"/>
            </p:cNvGraphicFramePr>
            <p:nvPr/>
          </p:nvGraphicFramePr>
          <p:xfrm>
            <a:off x="3491119" y="2332072"/>
            <a:ext cx="338799" cy="505091"/>
          </p:xfrm>
          <a:graphic>
            <a:graphicData uri="http://schemas.openxmlformats.org/presentationml/2006/ole">
              <mc:AlternateContent xmlns:mc="http://schemas.openxmlformats.org/markup-compatibility/2006">
                <mc:Choice xmlns:v="urn:schemas-microsoft-com:vml" Requires="v">
                  <p:oleObj name="Equation" r:id="rId4" imgW="164957" imgH="241091" progId="Equation.3">
                    <p:embed/>
                  </p:oleObj>
                </mc:Choice>
                <mc:Fallback>
                  <p:oleObj name="Equation" r:id="rId4" imgW="164957" imgH="241091"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1119" y="2332072"/>
                          <a:ext cx="338799" cy="505091"/>
                        </a:xfrm>
                        <a:prstGeom prst="rect">
                          <a:avLst/>
                        </a:prstGeom>
                        <a:noFill/>
                        <a:ln>
                          <a:noFill/>
                        </a:ln>
                      </p:spPr>
                    </p:pic>
                  </p:oleObj>
                </mc:Fallback>
              </mc:AlternateContent>
            </a:graphicData>
          </a:graphic>
        </p:graphicFrame>
        <p:sp>
          <p:nvSpPr>
            <p:cNvPr id="187" name="Text Box 69"/>
            <p:cNvSpPr txBox="1">
              <a:spLocks noChangeArrowheads="1"/>
            </p:cNvSpPr>
            <p:nvPr/>
          </p:nvSpPr>
          <p:spPr bwMode="auto">
            <a:xfrm>
              <a:off x="2022575" y="1491612"/>
              <a:ext cx="118882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cs typeface="Arial" panose="020B0604020202020204" pitchFamily="34" charset="0"/>
                </a:defRPr>
              </a:lvl1pPr>
              <a:lvl2pPr marL="742950" indent="-285750">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pPr>
                <a:spcBef>
                  <a:spcPct val="50000"/>
                </a:spcBef>
              </a:pPr>
              <a:r>
                <a:rPr kumimoji="0" lang="zh-CN" altLang="en-US" sz="2000" dirty="0">
                  <a:solidFill>
                    <a:srgbClr val="0000FF"/>
                  </a:solidFill>
                  <a:latin typeface="华文楷体" panose="02010600040101010101" pitchFamily="2" charset="-122"/>
                  <a:ea typeface="华文楷体" panose="02010600040101010101" pitchFamily="2" charset="-122"/>
                </a:rPr>
                <a:t>栅极</a:t>
              </a:r>
              <a:r>
                <a:rPr kumimoji="0" lang="en-US" altLang="zh-CN" sz="2000" dirty="0">
                  <a:solidFill>
                    <a:srgbClr val="0000FF"/>
                  </a:solidFill>
                  <a:latin typeface="华文楷体" panose="02010600040101010101" pitchFamily="2" charset="-122"/>
                  <a:ea typeface="华文楷体" panose="02010600040101010101" pitchFamily="2" charset="-122"/>
                </a:rPr>
                <a:t>G</a:t>
              </a:r>
              <a:endParaRPr kumimoji="0" lang="zh-CN" altLang="en-US" sz="2000" dirty="0">
                <a:latin typeface="华文楷体" panose="02010600040101010101" pitchFamily="2" charset="-122"/>
                <a:ea typeface="华文楷体" panose="02010600040101010101" pitchFamily="2" charset="-122"/>
              </a:endParaRPr>
            </a:p>
          </p:txBody>
        </p:sp>
        <p:sp>
          <p:nvSpPr>
            <p:cNvPr id="188" name="Text Box 70"/>
            <p:cNvSpPr txBox="1">
              <a:spLocks noChangeArrowheads="1"/>
            </p:cNvSpPr>
            <p:nvPr/>
          </p:nvSpPr>
          <p:spPr bwMode="auto">
            <a:xfrm>
              <a:off x="69906" y="1418360"/>
              <a:ext cx="1425405" cy="373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anose="020B0604020202020204" pitchFamily="34" charset="0"/>
                  <a:cs typeface="Arial" panose="020B0604020202020204" pitchFamily="34" charset="0"/>
                </a:defRPr>
              </a:lvl1pPr>
              <a:lvl2pPr marL="742950" indent="-285750">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pPr>
                <a:spcBef>
                  <a:spcPct val="50000"/>
                </a:spcBef>
              </a:pPr>
              <a:r>
                <a:rPr kumimoji="0" lang="zh-CN" altLang="en-US" sz="1800" dirty="0">
                  <a:solidFill>
                    <a:srgbClr val="CC0000"/>
                  </a:solidFill>
                  <a:latin typeface="华文楷体" panose="02010600040101010101" pitchFamily="2" charset="-122"/>
                  <a:ea typeface="华文楷体" panose="02010600040101010101" pitchFamily="2" charset="-122"/>
                </a:rPr>
                <a:t>  热阴极</a:t>
              </a:r>
              <a:r>
                <a:rPr kumimoji="0" lang="en-US" altLang="zh-CN" sz="1800" dirty="0">
                  <a:solidFill>
                    <a:srgbClr val="CC0000"/>
                  </a:solidFill>
                  <a:latin typeface="华文楷体" panose="02010600040101010101" pitchFamily="2" charset="-122"/>
                  <a:ea typeface="华文楷体" panose="02010600040101010101" pitchFamily="2" charset="-122"/>
                </a:rPr>
                <a:t>K</a:t>
              </a:r>
              <a:endParaRPr kumimoji="0" lang="zh-CN" altLang="en-US" sz="1800" dirty="0">
                <a:solidFill>
                  <a:srgbClr val="CC0000"/>
                </a:solidFill>
                <a:latin typeface="华文楷体" panose="02010600040101010101" pitchFamily="2" charset="-122"/>
                <a:ea typeface="华文楷体" panose="02010600040101010101" pitchFamily="2" charset="-122"/>
              </a:endParaRPr>
            </a:p>
          </p:txBody>
        </p:sp>
        <p:sp>
          <p:nvSpPr>
            <p:cNvPr id="189" name="Text Box 71"/>
            <p:cNvSpPr txBox="1">
              <a:spLocks noChangeArrowheads="1"/>
            </p:cNvSpPr>
            <p:nvPr/>
          </p:nvSpPr>
          <p:spPr bwMode="auto">
            <a:xfrm>
              <a:off x="3394398" y="1527186"/>
              <a:ext cx="104896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cs typeface="Arial" panose="020B0604020202020204" pitchFamily="34" charset="0"/>
                </a:defRPr>
              </a:lvl1pPr>
              <a:lvl2pPr marL="742950" indent="-285750">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pPr>
                <a:spcBef>
                  <a:spcPct val="50000"/>
                </a:spcBef>
              </a:pPr>
              <a:r>
                <a:rPr kumimoji="0" lang="zh-CN" altLang="en-US" sz="2000" dirty="0">
                  <a:latin typeface="华文楷体" panose="02010600040101010101" pitchFamily="2" charset="-122"/>
                  <a:ea typeface="华文楷体" panose="02010600040101010101" pitchFamily="2" charset="-122"/>
                </a:rPr>
                <a:t>板极</a:t>
              </a:r>
              <a:r>
                <a:rPr kumimoji="0" lang="en-US" altLang="zh-CN" sz="2000" dirty="0">
                  <a:latin typeface="华文楷体" panose="02010600040101010101" pitchFamily="2" charset="-122"/>
                  <a:ea typeface="华文楷体" panose="02010600040101010101" pitchFamily="2" charset="-122"/>
                </a:rPr>
                <a:t>A</a:t>
              </a:r>
              <a:endParaRPr kumimoji="0" lang="zh-CN" altLang="en-US" sz="2000" dirty="0">
                <a:latin typeface="华文楷体" panose="02010600040101010101" pitchFamily="2" charset="-122"/>
                <a:ea typeface="华文楷体" panose="02010600040101010101" pitchFamily="2" charset="-122"/>
              </a:endParaRPr>
            </a:p>
          </p:txBody>
        </p:sp>
        <p:sp>
          <p:nvSpPr>
            <p:cNvPr id="190" name="Line 72"/>
            <p:cNvSpPr>
              <a:spLocks noChangeShapeType="1"/>
            </p:cNvSpPr>
            <p:nvPr/>
          </p:nvSpPr>
          <p:spPr bwMode="auto">
            <a:xfrm>
              <a:off x="3561050" y="2332072"/>
              <a:ext cx="209792" cy="0"/>
            </a:xfrm>
            <a:prstGeom prst="line">
              <a:avLst/>
            </a:prstGeom>
            <a:noFill/>
            <a:ln w="38100">
              <a:solidFill>
                <a:srgbClr val="0000FF"/>
              </a:solidFill>
              <a:round/>
              <a:headEnd type="none" w="sm" len="lg"/>
              <a:tailEnd type="triangle" w="sm" len="lg"/>
            </a:ln>
            <a:extLst>
              <a:ext uri="{909E8E84-426E-40DD-AFC4-6F175D3DCCD1}">
                <a14:hiddenFill xmlns:a14="http://schemas.microsoft.com/office/drawing/2010/main">
                  <a:noFill/>
                </a14:hiddenFill>
              </a:ext>
            </a:extLst>
          </p:spPr>
          <p:txBody>
            <a:bodyPr wrap="none" anchor="ctr"/>
            <a:lstStyle/>
            <a:p>
              <a:endParaRPr lang="zh-CN" altLang="en-US" sz="2800"/>
            </a:p>
          </p:txBody>
        </p:sp>
        <p:sp>
          <p:nvSpPr>
            <p:cNvPr id="192" name="Line 75"/>
            <p:cNvSpPr>
              <a:spLocks noChangeShapeType="1"/>
            </p:cNvSpPr>
            <p:nvPr/>
          </p:nvSpPr>
          <p:spPr bwMode="auto">
            <a:xfrm>
              <a:off x="1882714" y="1407120"/>
              <a:ext cx="504084" cy="640351"/>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9050">
                  <a:solidFill>
                    <a:srgbClr val="000000"/>
                  </a:solidFill>
                  <a:prstDash val="dash"/>
                  <a:round/>
                  <a:headEnd type="none" w="sm" len="lg"/>
                  <a:tailEnd type="triangle" w="sm" len="lg"/>
                </a14:hiddenLine>
              </a:ext>
            </a:extLst>
          </p:spPr>
          <p:txBody>
            <a:bodyPr wrap="none" anchor="ctr"/>
            <a:lstStyle/>
            <a:p>
              <a:endParaRPr lang="zh-CN" altLang="en-US" sz="2800"/>
            </a:p>
          </p:txBody>
        </p:sp>
        <p:graphicFrame>
          <p:nvGraphicFramePr>
            <p:cNvPr id="193" name="Object 5"/>
            <p:cNvGraphicFramePr>
              <a:graphicFrameLocks noChangeAspect="1"/>
            </p:cNvGraphicFramePr>
            <p:nvPr/>
          </p:nvGraphicFramePr>
          <p:xfrm>
            <a:off x="2592876" y="3668806"/>
            <a:ext cx="1118891" cy="455361"/>
          </p:xfrm>
          <a:graphic>
            <a:graphicData uri="http://schemas.openxmlformats.org/presentationml/2006/ole">
              <mc:AlternateContent xmlns:mc="http://schemas.openxmlformats.org/markup-compatibility/2006">
                <mc:Choice xmlns:v="urn:schemas-microsoft-com:vml" Requires="v">
                  <p:oleObj name="Equation" r:id="rId6" imgW="660113" imgH="215806" progId="Equation.3">
                    <p:embed/>
                  </p:oleObj>
                </mc:Choice>
                <mc:Fallback>
                  <p:oleObj name="Equation" r:id="rId6" imgW="660113" imgH="215806"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92876" y="3668806"/>
                          <a:ext cx="1118891" cy="455361"/>
                        </a:xfrm>
                        <a:prstGeom prst="rect">
                          <a:avLst/>
                        </a:prstGeom>
                        <a:noFill/>
                        <a:ln>
                          <a:noFill/>
                        </a:ln>
                      </p:spPr>
                    </p:pic>
                  </p:oleObj>
                </mc:Fallback>
              </mc:AlternateContent>
            </a:graphicData>
          </a:graphic>
        </p:graphicFrame>
        <p:graphicFrame>
          <p:nvGraphicFramePr>
            <p:cNvPr id="194" name="Object 6"/>
            <p:cNvGraphicFramePr>
              <a:graphicFrameLocks noChangeAspect="1"/>
            </p:cNvGraphicFramePr>
            <p:nvPr/>
          </p:nvGraphicFramePr>
          <p:xfrm>
            <a:off x="3421189" y="3114724"/>
            <a:ext cx="357353" cy="363584"/>
          </p:xfrm>
          <a:graphic>
            <a:graphicData uri="http://schemas.openxmlformats.org/presentationml/2006/ole">
              <mc:AlternateContent xmlns:mc="http://schemas.openxmlformats.org/markup-compatibility/2006">
                <mc:Choice xmlns:v="urn:schemas-microsoft-com:vml" Requires="v">
                  <p:oleObj name="Equation" r:id="rId8" imgW="266353" imgH="266353" progId="Equation.3">
                    <p:embed/>
                  </p:oleObj>
                </mc:Choice>
                <mc:Fallback>
                  <p:oleObj name="Equation" r:id="rId8" imgW="266353" imgH="266353"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21189" y="3114724"/>
                          <a:ext cx="357353" cy="363584"/>
                        </a:xfrm>
                        <a:prstGeom prst="rect">
                          <a:avLst/>
                        </a:prstGeom>
                        <a:noFill/>
                        <a:ln>
                          <a:noFill/>
                        </a:ln>
                      </p:spPr>
                    </p:pic>
                  </p:oleObj>
                </mc:Fallback>
              </mc:AlternateContent>
            </a:graphicData>
          </a:graphic>
        </p:graphicFrame>
        <p:grpSp>
          <p:nvGrpSpPr>
            <p:cNvPr id="197" name="Group 80"/>
            <p:cNvGrpSpPr>
              <a:grpSpLocks/>
            </p:cNvGrpSpPr>
            <p:nvPr/>
          </p:nvGrpSpPr>
          <p:grpSpPr bwMode="auto">
            <a:xfrm>
              <a:off x="1952645" y="2140272"/>
              <a:ext cx="209792" cy="213450"/>
              <a:chOff x="1152" y="2256"/>
              <a:chExt cx="144" cy="144"/>
            </a:xfrm>
          </p:grpSpPr>
          <p:sp>
            <p:nvSpPr>
              <p:cNvPr id="209" name="Oval 81"/>
              <p:cNvSpPr>
                <a:spLocks noChangeArrowheads="1"/>
              </p:cNvSpPr>
              <p:nvPr/>
            </p:nvSpPr>
            <p:spPr bwMode="auto">
              <a:xfrm>
                <a:off x="1152" y="2256"/>
                <a:ext cx="144" cy="144"/>
              </a:xfrm>
              <a:prstGeom prst="ellipse">
                <a:avLst/>
              </a:prstGeom>
              <a:solidFill>
                <a:schemeClr val="accent1"/>
              </a:solidFill>
              <a:ln w="12700">
                <a:solidFill>
                  <a:schemeClr val="tx2"/>
                </a:solidFill>
                <a:round/>
                <a:headEnd/>
                <a:tailEnd/>
              </a:ln>
            </p:spPr>
            <p:txBody>
              <a:bodyPr wrap="none" anchor="ctr"/>
              <a:lstStyle>
                <a:lvl1pPr>
                  <a:defRPr kumimoji="1" sz="2400">
                    <a:solidFill>
                      <a:schemeClr val="tx1"/>
                    </a:solidFill>
                    <a:latin typeface="Arial" panose="020B0604020202020204" pitchFamily="34" charset="0"/>
                    <a:cs typeface="Arial" panose="020B0604020202020204" pitchFamily="34" charset="0"/>
                  </a:defRPr>
                </a:lvl1pPr>
                <a:lvl2pPr marL="742950" indent="-285750">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endParaRPr kumimoji="0" lang="zh-CN" altLang="en-US" dirty="0">
                  <a:latin typeface="Times New Roman" panose="02020603050405020304" pitchFamily="18" charset="0"/>
                </a:endParaRPr>
              </a:p>
            </p:txBody>
          </p:sp>
          <p:sp>
            <p:nvSpPr>
              <p:cNvPr id="210" name="Line 82"/>
              <p:cNvSpPr>
                <a:spLocks noChangeShapeType="1"/>
              </p:cNvSpPr>
              <p:nvPr/>
            </p:nvSpPr>
            <p:spPr bwMode="auto">
              <a:xfrm>
                <a:off x="1152" y="2328"/>
                <a:ext cx="144" cy="0"/>
              </a:xfrm>
              <a:prstGeom prst="line">
                <a:avLst/>
              </a:prstGeom>
              <a:noFill/>
              <a:ln w="28575">
                <a:solidFill>
                  <a:srgbClr val="0000FF"/>
                </a:solidFill>
                <a:round/>
                <a:headEnd type="none" w="sm" len="lg"/>
                <a:tailEnd type="none" w="sm" len="lg"/>
              </a:ln>
              <a:extLst>
                <a:ext uri="{909E8E84-426E-40DD-AFC4-6F175D3DCCD1}">
                  <a14:hiddenFill xmlns:a14="http://schemas.microsoft.com/office/drawing/2010/main">
                    <a:noFill/>
                  </a14:hiddenFill>
                </a:ext>
              </a:extLst>
            </p:spPr>
            <p:txBody>
              <a:bodyPr wrap="none" anchor="ctr"/>
              <a:lstStyle/>
              <a:p>
                <a:endParaRPr lang="zh-CN" altLang="en-US" sz="2800"/>
              </a:p>
            </p:txBody>
          </p:sp>
        </p:grpSp>
        <p:grpSp>
          <p:nvGrpSpPr>
            <p:cNvPr id="198" name="Group 83"/>
            <p:cNvGrpSpPr>
              <a:grpSpLocks/>
            </p:cNvGrpSpPr>
            <p:nvPr/>
          </p:nvGrpSpPr>
          <p:grpSpPr bwMode="auto">
            <a:xfrm>
              <a:off x="1959201" y="2424872"/>
              <a:ext cx="209792" cy="213450"/>
              <a:chOff x="1152" y="2256"/>
              <a:chExt cx="144" cy="144"/>
            </a:xfrm>
          </p:grpSpPr>
          <p:sp>
            <p:nvSpPr>
              <p:cNvPr id="207" name="Oval 84"/>
              <p:cNvSpPr>
                <a:spLocks noChangeArrowheads="1"/>
              </p:cNvSpPr>
              <p:nvPr/>
            </p:nvSpPr>
            <p:spPr bwMode="auto">
              <a:xfrm>
                <a:off x="1152" y="2256"/>
                <a:ext cx="144" cy="144"/>
              </a:xfrm>
              <a:prstGeom prst="ellipse">
                <a:avLst/>
              </a:prstGeom>
              <a:solidFill>
                <a:schemeClr val="accent1"/>
              </a:solidFill>
              <a:ln w="12700">
                <a:solidFill>
                  <a:schemeClr val="tx2"/>
                </a:solidFill>
                <a:round/>
                <a:headEnd/>
                <a:tailEnd/>
              </a:ln>
            </p:spPr>
            <p:txBody>
              <a:bodyPr wrap="none" anchor="ctr"/>
              <a:lstStyle>
                <a:lvl1pPr>
                  <a:defRPr kumimoji="1" sz="2400">
                    <a:solidFill>
                      <a:schemeClr val="tx1"/>
                    </a:solidFill>
                    <a:latin typeface="Arial" panose="020B0604020202020204" pitchFamily="34" charset="0"/>
                    <a:cs typeface="Arial" panose="020B0604020202020204" pitchFamily="34" charset="0"/>
                  </a:defRPr>
                </a:lvl1pPr>
                <a:lvl2pPr marL="742950" indent="-285750">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endParaRPr kumimoji="0" lang="zh-CN" altLang="en-US" dirty="0">
                  <a:latin typeface="Times New Roman" panose="02020603050405020304" pitchFamily="18" charset="0"/>
                </a:endParaRPr>
              </a:p>
            </p:txBody>
          </p:sp>
          <p:sp>
            <p:nvSpPr>
              <p:cNvPr id="208" name="Line 85"/>
              <p:cNvSpPr>
                <a:spLocks noChangeShapeType="1"/>
              </p:cNvSpPr>
              <p:nvPr/>
            </p:nvSpPr>
            <p:spPr bwMode="auto">
              <a:xfrm>
                <a:off x="1152" y="2328"/>
                <a:ext cx="144" cy="0"/>
              </a:xfrm>
              <a:prstGeom prst="line">
                <a:avLst/>
              </a:prstGeom>
              <a:noFill/>
              <a:ln w="28575">
                <a:solidFill>
                  <a:srgbClr val="0000FF"/>
                </a:solidFill>
                <a:round/>
                <a:headEnd type="none" w="sm" len="lg"/>
                <a:tailEnd type="none" w="sm" len="lg"/>
              </a:ln>
              <a:extLst>
                <a:ext uri="{909E8E84-426E-40DD-AFC4-6F175D3DCCD1}">
                  <a14:hiddenFill xmlns:a14="http://schemas.microsoft.com/office/drawing/2010/main">
                    <a:noFill/>
                  </a14:hiddenFill>
                </a:ext>
              </a:extLst>
            </p:spPr>
            <p:txBody>
              <a:bodyPr wrap="none" anchor="ctr"/>
              <a:lstStyle/>
              <a:p>
                <a:endParaRPr lang="zh-CN" altLang="en-US" sz="2800"/>
              </a:p>
            </p:txBody>
          </p:sp>
        </p:grpSp>
        <p:sp>
          <p:nvSpPr>
            <p:cNvPr id="199" name="Text Box 86"/>
            <p:cNvSpPr txBox="1">
              <a:spLocks noChangeArrowheads="1"/>
            </p:cNvSpPr>
            <p:nvPr/>
          </p:nvSpPr>
          <p:spPr bwMode="auto">
            <a:xfrm>
              <a:off x="2022575" y="3981867"/>
              <a:ext cx="4895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cs typeface="Arial" panose="020B0604020202020204" pitchFamily="34" charset="0"/>
                </a:defRPr>
              </a:lvl1pPr>
              <a:lvl2pPr marL="742950" indent="-285750">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pPr>
                <a:spcBef>
                  <a:spcPct val="50000"/>
                </a:spcBef>
              </a:pPr>
              <a:r>
                <a:rPr kumimoji="0" lang="en-US" altLang="zh-CN" dirty="0">
                  <a:latin typeface="Times New Roman" panose="02020603050405020304" pitchFamily="18" charset="0"/>
                </a:rPr>
                <a:t>+</a:t>
              </a:r>
            </a:p>
          </p:txBody>
        </p:sp>
        <p:sp>
          <p:nvSpPr>
            <p:cNvPr id="200" name="Rectangle 87"/>
            <p:cNvSpPr>
              <a:spLocks noChangeArrowheads="1"/>
            </p:cNvSpPr>
            <p:nvPr/>
          </p:nvSpPr>
          <p:spPr bwMode="auto">
            <a:xfrm>
              <a:off x="2855916" y="3981867"/>
              <a:ext cx="35939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cs typeface="Arial" panose="020B0604020202020204" pitchFamily="34" charset="0"/>
                </a:defRPr>
              </a:lvl1pPr>
              <a:lvl2pPr marL="742950" indent="-285750">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r>
                <a:rPr kumimoji="0" lang="en-US" altLang="zh-CN" dirty="0">
                  <a:latin typeface="Times New Roman" panose="02020603050405020304" pitchFamily="18" charset="0"/>
                </a:rPr>
                <a:t>+</a:t>
              </a:r>
            </a:p>
          </p:txBody>
        </p:sp>
        <p:sp>
          <p:nvSpPr>
            <p:cNvPr id="201" name="Rectangle 88"/>
            <p:cNvSpPr>
              <a:spLocks noChangeArrowheads="1"/>
            </p:cNvSpPr>
            <p:nvPr/>
          </p:nvSpPr>
          <p:spPr bwMode="auto">
            <a:xfrm>
              <a:off x="1317441" y="3981867"/>
              <a:ext cx="35939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cs typeface="Arial" panose="020B0604020202020204" pitchFamily="34" charset="0"/>
                </a:defRPr>
              </a:lvl1pPr>
              <a:lvl2pPr marL="742950" indent="-285750">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r>
                <a:rPr kumimoji="0" lang="en-US" altLang="zh-CN" dirty="0">
                  <a:latin typeface="Times New Roman" panose="02020603050405020304" pitchFamily="18" charset="0"/>
                </a:rPr>
                <a:t>+</a:t>
              </a:r>
            </a:p>
          </p:txBody>
        </p:sp>
        <p:sp>
          <p:nvSpPr>
            <p:cNvPr id="202" name="Rectangle 89"/>
            <p:cNvSpPr>
              <a:spLocks noChangeArrowheads="1"/>
            </p:cNvSpPr>
            <p:nvPr/>
          </p:nvSpPr>
          <p:spPr bwMode="auto">
            <a:xfrm>
              <a:off x="204378" y="2403222"/>
              <a:ext cx="35939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cs typeface="Arial" panose="020B0604020202020204" pitchFamily="34" charset="0"/>
                </a:defRPr>
              </a:lvl1pPr>
              <a:lvl2pPr marL="742950" indent="-285750">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r>
                <a:rPr kumimoji="0" lang="en-US" altLang="zh-CN" dirty="0">
                  <a:latin typeface="Times New Roman" panose="02020603050405020304" pitchFamily="18" charset="0"/>
                </a:rPr>
                <a:t>+</a:t>
              </a:r>
            </a:p>
          </p:txBody>
        </p:sp>
        <p:sp>
          <p:nvSpPr>
            <p:cNvPr id="203" name="Text Box 90"/>
            <p:cNvSpPr txBox="1">
              <a:spLocks noChangeArrowheads="1"/>
            </p:cNvSpPr>
            <p:nvPr/>
          </p:nvSpPr>
          <p:spPr bwMode="auto">
            <a:xfrm>
              <a:off x="1602991" y="3968526"/>
              <a:ext cx="4895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cs typeface="Arial" panose="020B0604020202020204" pitchFamily="34" charset="0"/>
                </a:defRPr>
              </a:lvl1pPr>
              <a:lvl2pPr marL="742950" indent="-285750">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pPr>
                <a:spcBef>
                  <a:spcPct val="50000"/>
                </a:spcBef>
              </a:pPr>
              <a:r>
                <a:rPr kumimoji="0" lang="en-US" altLang="zh-CN" dirty="0">
                  <a:latin typeface="Times New Roman" panose="02020603050405020304" pitchFamily="18" charset="0"/>
                </a:rPr>
                <a:t>-</a:t>
              </a:r>
            </a:p>
          </p:txBody>
        </p:sp>
        <p:sp>
          <p:nvSpPr>
            <p:cNvPr id="204" name="Rectangle 91"/>
            <p:cNvSpPr>
              <a:spLocks noChangeArrowheads="1"/>
            </p:cNvSpPr>
            <p:nvPr/>
          </p:nvSpPr>
          <p:spPr bwMode="auto">
            <a:xfrm>
              <a:off x="3282785" y="3910717"/>
              <a:ext cx="2872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cs typeface="Arial" panose="020B0604020202020204" pitchFamily="34" charset="0"/>
                </a:defRPr>
              </a:lvl1pPr>
              <a:lvl2pPr marL="742950" indent="-285750">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r>
                <a:rPr kumimoji="0" lang="en-US" altLang="zh-CN" dirty="0">
                  <a:latin typeface="Times New Roman" panose="02020603050405020304" pitchFamily="18" charset="0"/>
                </a:rPr>
                <a:t>-</a:t>
              </a:r>
            </a:p>
          </p:txBody>
        </p:sp>
        <p:sp>
          <p:nvSpPr>
            <p:cNvPr id="205" name="Rectangle 92"/>
            <p:cNvSpPr>
              <a:spLocks noChangeArrowheads="1"/>
            </p:cNvSpPr>
            <p:nvPr/>
          </p:nvSpPr>
          <p:spPr bwMode="auto">
            <a:xfrm>
              <a:off x="204378" y="1976322"/>
              <a:ext cx="2872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cs typeface="Arial" panose="020B0604020202020204" pitchFamily="34" charset="0"/>
                </a:defRPr>
              </a:lvl1pPr>
              <a:lvl2pPr marL="742950" indent="-285750">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r>
                <a:rPr kumimoji="0" lang="en-US" altLang="zh-CN" dirty="0">
                  <a:latin typeface="Times New Roman" panose="02020603050405020304" pitchFamily="18" charset="0"/>
                </a:rPr>
                <a:t>-</a:t>
              </a:r>
            </a:p>
          </p:txBody>
        </p:sp>
        <p:sp>
          <p:nvSpPr>
            <p:cNvPr id="206" name="Rectangle 93"/>
            <p:cNvSpPr>
              <a:spLocks noChangeArrowheads="1"/>
            </p:cNvSpPr>
            <p:nvPr/>
          </p:nvSpPr>
          <p:spPr bwMode="auto">
            <a:xfrm>
              <a:off x="903684" y="3968526"/>
              <a:ext cx="2872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cs typeface="Arial" panose="020B0604020202020204" pitchFamily="34" charset="0"/>
                </a:defRPr>
              </a:lvl1pPr>
              <a:lvl2pPr marL="742950" indent="-285750">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r>
                <a:rPr kumimoji="0" lang="en-US" altLang="zh-CN" dirty="0">
                  <a:latin typeface="Times New Roman" panose="02020603050405020304" pitchFamily="18" charset="0"/>
                </a:rPr>
                <a:t>-</a:t>
              </a:r>
            </a:p>
          </p:txBody>
        </p:sp>
      </p:grpSp>
      <p:grpSp>
        <p:nvGrpSpPr>
          <p:cNvPr id="10" name="Group 9"/>
          <p:cNvGrpSpPr/>
          <p:nvPr/>
        </p:nvGrpSpPr>
        <p:grpSpPr>
          <a:xfrm>
            <a:off x="1250883" y="1295400"/>
            <a:ext cx="958917" cy="2328929"/>
            <a:chOff x="1263456" y="1422754"/>
            <a:chExt cx="958917" cy="2328929"/>
          </a:xfrm>
        </p:grpSpPr>
        <p:sp>
          <p:nvSpPr>
            <p:cNvPr id="5" name="矩形 4"/>
            <p:cNvSpPr/>
            <p:nvPr/>
          </p:nvSpPr>
          <p:spPr>
            <a:xfrm>
              <a:off x="1263456" y="1422754"/>
              <a:ext cx="958917" cy="400110"/>
            </a:xfrm>
            <a:prstGeom prst="rect">
              <a:avLst/>
            </a:prstGeom>
          </p:spPr>
          <p:txBody>
            <a:bodyPr wrap="none">
              <a:spAutoFit/>
            </a:bodyPr>
            <a:lstStyle/>
            <a:p>
              <a:pPr>
                <a:spcBef>
                  <a:spcPct val="50000"/>
                </a:spcBef>
              </a:pPr>
              <a:r>
                <a:rPr kumimoji="0" lang="zh-CN" altLang="en-US" sz="2000" dirty="0">
                  <a:solidFill>
                    <a:srgbClr val="FF0000"/>
                  </a:solidFill>
                  <a:latin typeface="华文楷体" panose="02010600040101010101" pitchFamily="2" charset="-122"/>
                  <a:ea typeface="华文楷体" panose="02010600040101010101" pitchFamily="2" charset="-122"/>
                </a:rPr>
                <a:t>栅极</a:t>
              </a:r>
              <a:r>
                <a:rPr kumimoji="0" lang="en-US" altLang="zh-CN" sz="2000" dirty="0">
                  <a:solidFill>
                    <a:srgbClr val="FF0000"/>
                  </a:solidFill>
                  <a:latin typeface="华文楷体" panose="02010600040101010101" pitchFamily="2" charset="-122"/>
                  <a:ea typeface="华文楷体" panose="02010600040101010101" pitchFamily="2" charset="-122"/>
                </a:rPr>
                <a:t>G’</a:t>
              </a:r>
              <a:endParaRPr kumimoji="0" lang="zh-CN" altLang="en-US" sz="2000" dirty="0">
                <a:solidFill>
                  <a:srgbClr val="FF0000"/>
                </a:solidFill>
                <a:latin typeface="华文楷体" panose="02010600040101010101" pitchFamily="2" charset="-122"/>
                <a:ea typeface="华文楷体" panose="02010600040101010101" pitchFamily="2" charset="-122"/>
              </a:endParaRPr>
            </a:p>
          </p:txBody>
        </p:sp>
        <p:grpSp>
          <p:nvGrpSpPr>
            <p:cNvPr id="8" name="Group 7"/>
            <p:cNvGrpSpPr/>
            <p:nvPr/>
          </p:nvGrpSpPr>
          <p:grpSpPr>
            <a:xfrm>
              <a:off x="1278104" y="1924670"/>
              <a:ext cx="441438" cy="1827013"/>
              <a:chOff x="1278104" y="1924670"/>
              <a:chExt cx="441438" cy="1827013"/>
            </a:xfrm>
          </p:grpSpPr>
          <p:sp>
            <p:nvSpPr>
              <p:cNvPr id="179" name="Line 61"/>
              <p:cNvSpPr>
                <a:spLocks noChangeShapeType="1"/>
              </p:cNvSpPr>
              <p:nvPr/>
            </p:nvSpPr>
            <p:spPr bwMode="auto">
              <a:xfrm>
                <a:off x="1463130" y="2751860"/>
                <a:ext cx="0" cy="853802"/>
              </a:xfrm>
              <a:prstGeom prst="line">
                <a:avLst/>
              </a:prstGeom>
              <a:noFill/>
              <a:ln w="9525">
                <a:solidFill>
                  <a:schemeClr val="tx1"/>
                </a:solidFill>
                <a:prstDash val="dash"/>
                <a:round/>
                <a:headEnd type="none" w="sm" len="lg"/>
                <a:tailEnd type="none" w="sm" len="lg"/>
              </a:ln>
              <a:extLst>
                <a:ext uri="{909E8E84-426E-40DD-AFC4-6F175D3DCCD1}">
                  <a14:hiddenFill xmlns:a14="http://schemas.microsoft.com/office/drawing/2010/main">
                    <a:noFill/>
                  </a14:hiddenFill>
                </a:ext>
              </a:extLst>
            </p:spPr>
            <p:txBody>
              <a:bodyPr wrap="none" anchor="ctr"/>
              <a:lstStyle/>
              <a:p>
                <a:endParaRPr lang="zh-CN" altLang="en-US" sz="2800"/>
              </a:p>
            </p:txBody>
          </p:sp>
          <p:sp>
            <p:nvSpPr>
              <p:cNvPr id="182" name="Line 64"/>
              <p:cNvSpPr>
                <a:spLocks noChangeShapeType="1"/>
              </p:cNvSpPr>
              <p:nvPr/>
            </p:nvSpPr>
            <p:spPr bwMode="auto">
              <a:xfrm>
                <a:off x="1463130" y="3178761"/>
                <a:ext cx="209792" cy="0"/>
              </a:xfrm>
              <a:prstGeom prst="line">
                <a:avLst/>
              </a:prstGeom>
              <a:noFill/>
              <a:ln w="19050">
                <a:solidFill>
                  <a:srgbClr val="FF0066"/>
                </a:solidFill>
                <a:prstDash val="dash"/>
                <a:round/>
                <a:headEnd type="triangle" w="sm" len="lg"/>
                <a:tailEnd type="triangle" w="sm" len="lg"/>
              </a:ln>
              <a:extLst>
                <a:ext uri="{909E8E84-426E-40DD-AFC4-6F175D3DCCD1}">
                  <a14:hiddenFill xmlns:a14="http://schemas.microsoft.com/office/drawing/2010/main">
                    <a:noFill/>
                  </a14:hiddenFill>
                </a:ext>
              </a:extLst>
            </p:spPr>
            <p:txBody>
              <a:bodyPr wrap="none" anchor="ctr"/>
              <a:lstStyle/>
              <a:p>
                <a:endParaRPr lang="zh-CN" altLang="en-US" sz="2800"/>
              </a:p>
            </p:txBody>
          </p:sp>
          <p:graphicFrame>
            <p:nvGraphicFramePr>
              <p:cNvPr id="184" name="Object 2"/>
              <p:cNvGraphicFramePr>
                <a:graphicFrameLocks noChangeAspect="1"/>
              </p:cNvGraphicFramePr>
              <p:nvPr/>
            </p:nvGraphicFramePr>
            <p:xfrm>
              <a:off x="1278104" y="3241774"/>
              <a:ext cx="441438" cy="509909"/>
            </p:xfrm>
            <a:graphic>
              <a:graphicData uri="http://schemas.openxmlformats.org/presentationml/2006/ole">
                <mc:AlternateContent xmlns:mc="http://schemas.openxmlformats.org/markup-compatibility/2006">
                  <mc:Choice xmlns:v="urn:schemas-microsoft-com:vml" Requires="v">
                    <p:oleObj name="公式" r:id="rId10" imgW="291973" imgH="330057" progId="Equation.3">
                      <p:embed/>
                    </p:oleObj>
                  </mc:Choice>
                  <mc:Fallback>
                    <p:oleObj name="公式" r:id="rId10" imgW="291973" imgH="330057"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78104" y="3241774"/>
                            <a:ext cx="441438" cy="509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1" name="Line 61"/>
              <p:cNvSpPr>
                <a:spLocks noChangeShapeType="1"/>
              </p:cNvSpPr>
              <p:nvPr/>
            </p:nvSpPr>
            <p:spPr bwMode="auto">
              <a:xfrm flipH="1">
                <a:off x="1682334" y="1924670"/>
                <a:ext cx="5828" cy="1800988"/>
              </a:xfrm>
              <a:prstGeom prst="line">
                <a:avLst/>
              </a:prstGeom>
              <a:ln>
                <a:solidFill>
                  <a:srgbClr val="FF0000"/>
                </a:solidFill>
                <a:prstDash val="sysDash"/>
                <a:headEnd type="none" w="sm" len="lg"/>
                <a:tailEnd type="none" w="sm" len="lg"/>
              </a:ln>
            </p:spPr>
            <p:style>
              <a:lnRef idx="3">
                <a:schemeClr val="dk1"/>
              </a:lnRef>
              <a:fillRef idx="0">
                <a:schemeClr val="dk1"/>
              </a:fillRef>
              <a:effectRef idx="2">
                <a:schemeClr val="dk1"/>
              </a:effectRef>
              <a:fontRef idx="minor">
                <a:schemeClr val="tx1"/>
              </a:fontRef>
            </p:style>
            <p:txBody>
              <a:bodyPr wrap="none" anchor="ctr"/>
              <a:lstStyle/>
              <a:p>
                <a:endParaRPr lang="zh-CN" altLang="en-US" sz="2800"/>
              </a:p>
            </p:txBody>
          </p:sp>
        </p:grpSp>
      </p:grpSp>
      <p:pic>
        <p:nvPicPr>
          <p:cNvPr id="67" name="Picture 4" descr="SCAN001"/>
          <p:cNvPicPr>
            <a:picLocks noChangeAspect="1" noChangeArrowheads="1"/>
          </p:cNvPicPr>
          <p:nvPr/>
        </p:nvPicPr>
        <p:blipFill>
          <a:blip r:embed="rId12">
            <a:lum bright="-20000" contrast="100000"/>
            <a:extLst>
              <a:ext uri="{28A0092B-C50C-407E-A947-70E740481C1C}">
                <a14:useLocalDpi xmlns:a14="http://schemas.microsoft.com/office/drawing/2010/main"/>
              </a:ext>
            </a:extLst>
          </a:blip>
          <a:srcRect/>
          <a:stretch>
            <a:fillRect/>
          </a:stretch>
        </p:blipFill>
        <p:spPr bwMode="auto">
          <a:xfrm>
            <a:off x="6380025" y="4253126"/>
            <a:ext cx="2114835" cy="1999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8" name="Group 14"/>
          <p:cNvGrpSpPr>
            <a:grpSpLocks/>
          </p:cNvGrpSpPr>
          <p:nvPr/>
        </p:nvGrpSpPr>
        <p:grpSpPr bwMode="auto">
          <a:xfrm>
            <a:off x="167789" y="5091418"/>
            <a:ext cx="6701841" cy="841280"/>
            <a:chOff x="-572109" y="5246367"/>
            <a:chExt cx="6590333" cy="841280"/>
          </a:xfrm>
        </p:grpSpPr>
        <p:sp>
          <p:nvSpPr>
            <p:cNvPr id="69" name="Rectangle 5"/>
            <p:cNvSpPr>
              <a:spLocks noChangeArrowheads="1"/>
            </p:cNvSpPr>
            <p:nvPr/>
          </p:nvSpPr>
          <p:spPr bwMode="auto">
            <a:xfrm>
              <a:off x="-572109" y="5687537"/>
              <a:ext cx="659033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anose="020B0604020202020204" pitchFamily="34" charset="0"/>
                  <a:cs typeface="Arial" panose="020B0604020202020204" pitchFamily="34" charset="0"/>
                </a:defRPr>
              </a:lvl1pPr>
              <a:lvl2pPr marL="742950" indent="-285750">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r>
                <a:rPr kumimoji="0" lang="zh-CN" altLang="en-US" sz="2000" dirty="0">
                  <a:solidFill>
                    <a:srgbClr val="0000FF"/>
                  </a:solidFill>
                  <a:latin typeface="华文楷体" panose="02010600040101010101" pitchFamily="2" charset="-122"/>
                  <a:ea typeface="华文楷体" panose="02010600040101010101" pitchFamily="2" charset="-122"/>
                </a:rPr>
                <a:t>实验结果显示出求原子内存在一系列的</a:t>
              </a:r>
              <a:r>
                <a:rPr kumimoji="0" lang="zh-CN" altLang="en-US" sz="2000" dirty="0">
                  <a:solidFill>
                    <a:srgbClr val="FF0000"/>
                  </a:solidFill>
                  <a:latin typeface="华文楷体" panose="02010600040101010101" pitchFamily="2" charset="-122"/>
                  <a:ea typeface="华文楷体" panose="02010600040101010101" pitchFamily="2" charset="-122"/>
                </a:rPr>
                <a:t>量子态</a:t>
              </a:r>
              <a:r>
                <a:rPr kumimoji="0" lang="zh-CN" altLang="en-US" sz="2000" dirty="0">
                  <a:solidFill>
                    <a:srgbClr val="0000FF"/>
                  </a:solidFill>
                  <a:latin typeface="华文楷体" panose="02010600040101010101" pitchFamily="2" charset="-122"/>
                  <a:ea typeface="华文楷体" panose="02010600040101010101" pitchFamily="2" charset="-122"/>
                </a:rPr>
                <a:t>。 </a:t>
              </a:r>
            </a:p>
          </p:txBody>
        </p:sp>
        <p:sp>
          <p:nvSpPr>
            <p:cNvPr id="70" name="Rectangle 8"/>
            <p:cNvSpPr>
              <a:spLocks noChangeArrowheads="1"/>
            </p:cNvSpPr>
            <p:nvPr/>
          </p:nvSpPr>
          <p:spPr bwMode="auto">
            <a:xfrm>
              <a:off x="-572109" y="5246367"/>
              <a:ext cx="618345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anose="020B0604020202020204" pitchFamily="34" charset="0"/>
                  <a:cs typeface="Arial" panose="020B0604020202020204" pitchFamily="34" charset="0"/>
                </a:defRPr>
              </a:lvl1pPr>
              <a:lvl2pPr marL="742950" indent="-285750">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r>
                <a:rPr kumimoji="0" lang="zh-CN" altLang="en-US" sz="2000" dirty="0">
                  <a:solidFill>
                    <a:srgbClr val="0000FF"/>
                  </a:solidFill>
                  <a:latin typeface="Times New Roman" panose="02020603050405020304" pitchFamily="18" charset="0"/>
                  <a:ea typeface="华文楷体" panose="02010600040101010101" pitchFamily="2" charset="-122"/>
                  <a:cs typeface="Times New Roman" panose="02020603050405020304" pitchFamily="18" charset="0"/>
                </a:rPr>
                <a:t>当</a:t>
              </a:r>
              <a:r>
                <a:rPr kumimoji="0" lang="en-US" altLang="zh-CN" sz="2000" dirty="0">
                  <a:solidFill>
                    <a:srgbClr val="0000FF"/>
                  </a:solidFill>
                  <a:latin typeface="Times New Roman" panose="02020603050405020304" pitchFamily="18" charset="0"/>
                  <a:ea typeface="华文楷体" panose="02010600040101010101" pitchFamily="2" charset="-122"/>
                  <a:cs typeface="Times New Roman" panose="02020603050405020304" pitchFamily="18" charset="0"/>
                </a:rPr>
                <a:t>U</a:t>
              </a:r>
              <a:r>
                <a:rPr kumimoji="0" lang="en-US" altLang="zh-CN" sz="2000" baseline="-25000" dirty="0">
                  <a:solidFill>
                    <a:srgbClr val="0000FF"/>
                  </a:solidFill>
                  <a:latin typeface="Times New Roman" panose="02020603050405020304" pitchFamily="18" charset="0"/>
                  <a:ea typeface="华文楷体" panose="02010600040101010101" pitchFamily="2" charset="-122"/>
                  <a:cs typeface="Times New Roman" panose="02020603050405020304" pitchFamily="18" charset="0"/>
                </a:rPr>
                <a:t>KG’</a:t>
              </a:r>
              <a:r>
                <a:rPr kumimoji="0" lang="zh-CN" altLang="en-US" sz="2000" dirty="0">
                  <a:solidFill>
                    <a:srgbClr val="0000FF"/>
                  </a:solidFill>
                  <a:latin typeface="Times New Roman" panose="02020603050405020304" pitchFamily="18" charset="0"/>
                  <a:ea typeface="华文楷体" panose="02010600040101010101" pitchFamily="2" charset="-122"/>
                  <a:cs typeface="Times New Roman" panose="02020603050405020304" pitchFamily="18" charset="0"/>
                </a:rPr>
                <a:t>＝</a:t>
              </a:r>
              <a:r>
                <a:rPr kumimoji="0" lang="en-US" altLang="zh-CN" sz="2000" dirty="0">
                  <a:solidFill>
                    <a:srgbClr val="0000FF"/>
                  </a:solidFill>
                  <a:latin typeface="Times New Roman" panose="02020603050405020304" pitchFamily="18" charset="0"/>
                  <a:ea typeface="华文楷体" panose="02010600040101010101" pitchFamily="2" charset="-122"/>
                  <a:cs typeface="Times New Roman" panose="02020603050405020304" pitchFamily="18" charset="0"/>
                </a:rPr>
                <a:t>4.68</a:t>
              </a:r>
              <a:r>
                <a:rPr kumimoji="0" lang="zh-CN" altLang="en-US" sz="2000" dirty="0">
                  <a:solidFill>
                    <a:srgbClr val="0000FF"/>
                  </a:solidFill>
                  <a:latin typeface="Times New Roman" panose="02020603050405020304" pitchFamily="18" charset="0"/>
                  <a:ea typeface="华文楷体" panose="02010600040101010101" pitchFamily="2" charset="-122"/>
                  <a:cs typeface="Times New Roman" panose="02020603050405020304" pitchFamily="18" charset="0"/>
                </a:rPr>
                <a:t>，</a:t>
              </a:r>
              <a:r>
                <a:rPr kumimoji="0" lang="en-US" altLang="zh-CN" sz="2000" dirty="0">
                  <a:solidFill>
                    <a:srgbClr val="0000FF"/>
                  </a:solidFill>
                  <a:latin typeface="Times New Roman" panose="02020603050405020304" pitchFamily="18" charset="0"/>
                  <a:ea typeface="华文楷体" panose="02010600040101010101" pitchFamily="2" charset="-122"/>
                  <a:cs typeface="Times New Roman" panose="02020603050405020304" pitchFamily="18" charset="0"/>
                </a:rPr>
                <a:t>4.9</a:t>
              </a:r>
              <a:r>
                <a:rPr kumimoji="0" lang="zh-CN" altLang="en-US" sz="2000" dirty="0">
                  <a:solidFill>
                    <a:srgbClr val="0000FF"/>
                  </a:solidFill>
                  <a:latin typeface="Times New Roman" panose="02020603050405020304" pitchFamily="18" charset="0"/>
                  <a:ea typeface="华文楷体" panose="02010600040101010101" pitchFamily="2" charset="-122"/>
                  <a:cs typeface="Times New Roman" panose="02020603050405020304" pitchFamily="18" charset="0"/>
                </a:rPr>
                <a:t>，</a:t>
              </a:r>
              <a:r>
                <a:rPr kumimoji="0" lang="en-US" altLang="zh-CN" sz="2000" dirty="0">
                  <a:solidFill>
                    <a:srgbClr val="0000FF"/>
                  </a:solidFill>
                  <a:latin typeface="Times New Roman" panose="02020603050405020304" pitchFamily="18" charset="0"/>
                  <a:ea typeface="华文楷体" panose="02010600040101010101" pitchFamily="2" charset="-122"/>
                  <a:cs typeface="Times New Roman" panose="02020603050405020304" pitchFamily="18" charset="0"/>
                </a:rPr>
                <a:t>5.29</a:t>
              </a:r>
              <a:r>
                <a:rPr kumimoji="0" lang="zh-CN" altLang="en-US" sz="2000" dirty="0">
                  <a:solidFill>
                    <a:srgbClr val="0000FF"/>
                  </a:solidFill>
                  <a:latin typeface="Times New Roman" panose="02020603050405020304" pitchFamily="18" charset="0"/>
                  <a:ea typeface="华文楷体" panose="02010600040101010101" pitchFamily="2" charset="-122"/>
                  <a:cs typeface="Times New Roman" panose="02020603050405020304" pitchFamily="18" charset="0"/>
                </a:rPr>
                <a:t>，</a:t>
              </a:r>
              <a:r>
                <a:rPr kumimoji="0" lang="en-US" altLang="zh-CN" sz="2000" dirty="0">
                  <a:solidFill>
                    <a:srgbClr val="0000FF"/>
                  </a:solidFill>
                  <a:latin typeface="Times New Roman" panose="02020603050405020304" pitchFamily="18" charset="0"/>
                  <a:ea typeface="华文楷体" panose="02010600040101010101" pitchFamily="2" charset="-122"/>
                  <a:cs typeface="Times New Roman" panose="02020603050405020304" pitchFamily="18" charset="0"/>
                </a:rPr>
                <a:t>5.78</a:t>
              </a:r>
              <a:r>
                <a:rPr kumimoji="0" lang="zh-CN" altLang="en-US" sz="2000" dirty="0">
                  <a:solidFill>
                    <a:srgbClr val="0000FF"/>
                  </a:solidFill>
                  <a:latin typeface="Times New Roman" panose="02020603050405020304" pitchFamily="18" charset="0"/>
                  <a:ea typeface="华文楷体" panose="02010600040101010101" pitchFamily="2" charset="-122"/>
                  <a:cs typeface="Times New Roman" panose="02020603050405020304" pitchFamily="18" charset="0"/>
                </a:rPr>
                <a:t>，</a:t>
              </a:r>
              <a:r>
                <a:rPr kumimoji="0" lang="en-US" altLang="zh-CN" sz="2000" dirty="0">
                  <a:solidFill>
                    <a:srgbClr val="0000FF"/>
                  </a:solidFill>
                  <a:latin typeface="Times New Roman" panose="02020603050405020304" pitchFamily="18" charset="0"/>
                  <a:ea typeface="华文楷体" panose="02010600040101010101" pitchFamily="2" charset="-122"/>
                  <a:cs typeface="Times New Roman" panose="02020603050405020304" pitchFamily="18" charset="0"/>
                </a:rPr>
                <a:t>6.73V</a:t>
              </a:r>
              <a:r>
                <a:rPr kumimoji="0" lang="zh-CN" altLang="en-US" sz="2000" dirty="0">
                  <a:solidFill>
                    <a:srgbClr val="0000FF"/>
                  </a:solidFill>
                  <a:latin typeface="Times New Roman" panose="02020603050405020304" pitchFamily="18" charset="0"/>
                  <a:ea typeface="华文楷体" panose="02010600040101010101" pitchFamily="2" charset="-122"/>
                  <a:cs typeface="Times New Roman" panose="02020603050405020304" pitchFamily="18" charset="0"/>
                </a:rPr>
                <a:t>时，</a:t>
              </a:r>
              <a:r>
                <a:rPr kumimoji="0" lang="en-US" altLang="zh-CN" sz="2000" dirty="0">
                  <a:solidFill>
                    <a:srgbClr val="0000FF"/>
                  </a:solidFill>
                  <a:latin typeface="Times New Roman" panose="02020603050405020304" pitchFamily="18" charset="0"/>
                  <a:ea typeface="华文楷体" panose="02010600040101010101" pitchFamily="2" charset="-122"/>
                  <a:cs typeface="Times New Roman" panose="02020603050405020304" pitchFamily="18" charset="0"/>
                </a:rPr>
                <a:t>I</a:t>
              </a:r>
              <a:r>
                <a:rPr kumimoji="0" lang="en-US" altLang="zh-CN" sz="2000" baseline="-25000" dirty="0">
                  <a:solidFill>
                    <a:srgbClr val="0000FF"/>
                  </a:solidFill>
                  <a:latin typeface="Times New Roman" panose="02020603050405020304" pitchFamily="18" charset="0"/>
                  <a:ea typeface="华文楷体" panose="02010600040101010101" pitchFamily="2" charset="-122"/>
                  <a:cs typeface="Times New Roman" panose="02020603050405020304" pitchFamily="18" charset="0"/>
                </a:rPr>
                <a:t>A</a:t>
              </a:r>
              <a:r>
                <a:rPr kumimoji="0" lang="zh-CN" altLang="en-US" sz="2000" dirty="0">
                  <a:solidFill>
                    <a:srgbClr val="0000FF"/>
                  </a:solidFill>
                  <a:latin typeface="Times New Roman" panose="02020603050405020304" pitchFamily="18" charset="0"/>
                  <a:ea typeface="华文楷体" panose="02010600040101010101" pitchFamily="2" charset="-122"/>
                  <a:cs typeface="Times New Roman" panose="02020603050405020304" pitchFamily="18" charset="0"/>
                </a:rPr>
                <a:t>下降。 </a:t>
              </a:r>
            </a:p>
          </p:txBody>
        </p:sp>
      </p:grpSp>
    </p:spTree>
    <p:extLst>
      <p:ext uri="{BB962C8B-B14F-4D97-AF65-F5344CB8AC3E}">
        <p14:creationId xmlns:p14="http://schemas.microsoft.com/office/powerpoint/2010/main" val="1761086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linds(horizontal)">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blinds(horizontal)">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blinds(horizontal)">
                                      <p:cBhvr>
                                        <p:cTn id="21"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F85E50-0486-6AF8-9529-9A92781D942B}"/>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DC8B1AE9-FE14-E587-D5DD-EC7C3D65513C}"/>
              </a:ext>
            </a:extLst>
          </p:cNvPr>
          <p:cNvSpPr>
            <a:spLocks noGrp="1"/>
          </p:cNvSpPr>
          <p:nvPr>
            <p:ph type="title"/>
          </p:nvPr>
        </p:nvSpPr>
        <p:spPr/>
        <p:txBody>
          <a:bodyPr/>
          <a:lstStyle/>
          <a:p>
            <a:r>
              <a:rPr lang="zh-CN" altLang="en-US" sz="4000" dirty="0"/>
              <a:t>为什么是</a:t>
            </a:r>
            <a:r>
              <a:rPr lang="en-US" altLang="zh-CN" sz="4000" dirty="0"/>
              <a:t>4.9</a:t>
            </a:r>
            <a:r>
              <a:rPr lang="zh-CN" altLang="en-US" sz="4000" dirty="0"/>
              <a:t>而不是</a:t>
            </a:r>
            <a:r>
              <a:rPr lang="en-US" altLang="zh-CN" sz="4000" dirty="0"/>
              <a:t>4.68</a:t>
            </a:r>
            <a:r>
              <a:rPr lang="zh-CN" altLang="en-US" sz="4000" dirty="0"/>
              <a:t> </a:t>
            </a:r>
            <a:r>
              <a:rPr lang="en-US" altLang="zh-CN" sz="4000" dirty="0"/>
              <a:t>eV</a:t>
            </a:r>
            <a:endParaRPr lang="zh-CN" altLang="en-US" sz="4000" dirty="0"/>
          </a:p>
        </p:txBody>
      </p:sp>
      <p:sp>
        <p:nvSpPr>
          <p:cNvPr id="6" name="Footer Placeholder 5">
            <a:extLst>
              <a:ext uri="{FF2B5EF4-FFF2-40B4-BE49-F238E27FC236}">
                <a16:creationId xmlns:a16="http://schemas.microsoft.com/office/drawing/2014/main" id="{BFAB7E74-522F-9868-E4F0-58726AD42DE9}"/>
              </a:ext>
            </a:extLst>
          </p:cNvPr>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
        <p:nvSpPr>
          <p:cNvPr id="4" name="灯片编号占位符 3">
            <a:extLst>
              <a:ext uri="{FF2B5EF4-FFF2-40B4-BE49-F238E27FC236}">
                <a16:creationId xmlns:a16="http://schemas.microsoft.com/office/drawing/2014/main" id="{FB8A017C-CF55-44CF-47A4-9F5BD0C636AF}"/>
              </a:ext>
            </a:extLst>
          </p:cNvPr>
          <p:cNvSpPr>
            <a:spLocks noGrp="1"/>
          </p:cNvSpPr>
          <p:nvPr>
            <p:ph type="sldNum" sz="quarter" idx="12"/>
          </p:nvPr>
        </p:nvSpPr>
        <p:spPr/>
        <p:txBody>
          <a:bodyPr/>
          <a:lstStyle/>
          <a:p>
            <a:pPr>
              <a:defRPr/>
            </a:pPr>
            <a:fld id="{E3BAC4F7-8877-4A8A-A428-06935D1FE728}" type="slidenum">
              <a:rPr lang="zh-CN" altLang="en-US" smtClean="0"/>
              <a:pPr>
                <a:defRPr/>
              </a:pPr>
              <a:t>59</a:t>
            </a:fld>
            <a:endParaRPr lang="en-US" altLang="zh-CN" dirty="0"/>
          </a:p>
        </p:txBody>
      </p:sp>
      <mc:AlternateContent xmlns:mc="http://schemas.openxmlformats.org/markup-compatibility/2006">
        <mc:Choice xmlns:a14="http://schemas.microsoft.com/office/drawing/2010/main" Requires="a14">
          <p:sp>
            <p:nvSpPr>
              <p:cNvPr id="9" name="内容占位符 2">
                <a:extLst>
                  <a:ext uri="{FF2B5EF4-FFF2-40B4-BE49-F238E27FC236}">
                    <a16:creationId xmlns:a16="http://schemas.microsoft.com/office/drawing/2014/main" id="{522628CD-1B59-D968-4597-B53DE48563CE}"/>
                  </a:ext>
                </a:extLst>
              </p:cNvPr>
              <p:cNvSpPr>
                <a:spLocks noGrp="1"/>
              </p:cNvSpPr>
              <p:nvPr>
                <p:ph idx="1"/>
              </p:nvPr>
            </p:nvSpPr>
            <p:spPr>
              <a:xfrm>
                <a:off x="533400" y="1371600"/>
                <a:ext cx="8305800" cy="3389677"/>
              </a:xfrm>
            </p:spPr>
            <p:txBody>
              <a:bodyPr>
                <a:normAutofit/>
              </a:bodyPr>
              <a:lstStyle/>
              <a:p>
                <a:r>
                  <a:rPr lang="zh-CN" altLang="en-US" sz="2400" dirty="0"/>
                  <a:t>汞原子（</a:t>
                </a:r>
                <a:r>
                  <a:rPr lang="en-US" altLang="zh-CN" sz="2400" dirty="0"/>
                  <a:t>Z=80</a:t>
                </a:r>
                <a:r>
                  <a:rPr lang="zh-CN" altLang="en-US" sz="2400" dirty="0"/>
                  <a:t>）：</a:t>
                </a:r>
                <a:r>
                  <a:rPr lang="en-US" altLang="zh-CN" sz="2400" dirty="0"/>
                  <a:t>Xe4f</a:t>
                </a:r>
                <a:r>
                  <a:rPr lang="en-US" altLang="zh-CN" sz="2400" baseline="30000" dirty="0"/>
                  <a:t>14</a:t>
                </a:r>
                <a:r>
                  <a:rPr lang="en-US" altLang="zh-CN" sz="2400" dirty="0"/>
                  <a:t>5d</a:t>
                </a:r>
                <a:r>
                  <a:rPr lang="en-US" altLang="zh-CN" sz="2400" baseline="30000" dirty="0"/>
                  <a:t>10</a:t>
                </a:r>
                <a:r>
                  <a:rPr lang="en-US" altLang="zh-CN" sz="2400" dirty="0"/>
                  <a:t>6s</a:t>
                </a:r>
                <a:r>
                  <a:rPr lang="en-US" altLang="zh-CN" sz="2400" baseline="30000" dirty="0"/>
                  <a:t>2</a:t>
                </a:r>
                <a:r>
                  <a:rPr lang="zh-CN" altLang="en-US" sz="2400" dirty="0"/>
                  <a:t>，其基态对应的原子态为</a:t>
                </a:r>
                <a14:m>
                  <m:oMath xmlns:m="http://schemas.openxmlformats.org/officeDocument/2006/math">
                    <m:sSup>
                      <m:sSupPr>
                        <m:ctrlPr>
                          <a:rPr lang="en-US" altLang="zh-CN" sz="2400" b="0" i="1" smtClean="0">
                            <a:latin typeface="Cambria Math" panose="02040503050406030204" pitchFamily="18" charset="0"/>
                          </a:rPr>
                        </m:ctrlPr>
                      </m:sSupPr>
                      <m:e>
                        <m:r>
                          <a:rPr lang="en-US" altLang="zh-CN" sz="2400" b="0" i="1" smtClean="0">
                            <a:latin typeface="Cambria Math" panose="02040503050406030204" pitchFamily="18" charset="0"/>
                          </a:rPr>
                          <m:t>6</m:t>
                        </m:r>
                      </m:e>
                      <m:sup>
                        <m:r>
                          <a:rPr lang="en-US" altLang="zh-CN" sz="2400" b="0" i="1" smtClean="0">
                            <a:latin typeface="Cambria Math" panose="02040503050406030204" pitchFamily="18" charset="0"/>
                          </a:rPr>
                          <m:t>1</m:t>
                        </m:r>
                      </m:sup>
                    </m:sSup>
                    <m:sSub>
                      <m:sSubPr>
                        <m:ctrlPr>
                          <a:rPr lang="en-US" altLang="zh-CN" sz="2400" b="0" i="1" smtClean="0">
                            <a:latin typeface="Cambria Math" panose="02040503050406030204" pitchFamily="18" charset="0"/>
                          </a:rPr>
                        </m:ctrlPr>
                      </m:sSubPr>
                      <m:e>
                        <m:r>
                          <a:rPr lang="en-US" altLang="zh-CN" sz="2400" b="0" i="1" smtClean="0">
                            <a:latin typeface="Cambria Math" panose="02040503050406030204" pitchFamily="18" charset="0"/>
                          </a:rPr>
                          <m:t>𝑆</m:t>
                        </m:r>
                      </m:e>
                      <m:sub>
                        <m:r>
                          <a:rPr lang="en-US" altLang="zh-CN" sz="2400" b="0" i="1" smtClean="0">
                            <a:latin typeface="Cambria Math" panose="02040503050406030204" pitchFamily="18" charset="0"/>
                          </a:rPr>
                          <m:t>0</m:t>
                        </m:r>
                      </m:sub>
                    </m:sSub>
                  </m:oMath>
                </a14:m>
                <a:endParaRPr lang="en-US" altLang="zh-CN" sz="2400" dirty="0">
                  <a:solidFill>
                    <a:srgbClr val="FF0000"/>
                  </a:solidFill>
                </a:endParaRPr>
              </a:p>
              <a:p>
                <a:r>
                  <a:rPr lang="zh-CN" altLang="en-US" sz="2400" dirty="0">
                    <a:solidFill>
                      <a:schemeClr val="tx1"/>
                    </a:solidFill>
                  </a:rPr>
                  <a:t>激发态</a:t>
                </a:r>
                <a:r>
                  <a:rPr lang="en-US" altLang="zh-CN" sz="2400" dirty="0">
                    <a:solidFill>
                      <a:schemeClr val="tx1"/>
                    </a:solidFill>
                  </a:rPr>
                  <a:t>6s6p</a:t>
                </a:r>
                <a:r>
                  <a:rPr lang="zh-CN" altLang="en-US" sz="2400" dirty="0">
                    <a:solidFill>
                      <a:schemeClr val="tx1"/>
                    </a:solidFill>
                  </a:rPr>
                  <a:t>，对应的原子态为</a:t>
                </a:r>
                <a14:m>
                  <m:oMath xmlns:m="http://schemas.openxmlformats.org/officeDocument/2006/math">
                    <m:r>
                      <a:rPr lang="zh-CN" altLang="en-US" sz="2400" b="0" i="0" smtClean="0">
                        <a:solidFill>
                          <a:schemeClr val="tx1"/>
                        </a:solidFill>
                        <a:latin typeface="Cambria Math" panose="02040503050406030204" pitchFamily="18" charset="0"/>
                      </a:rPr>
                      <m:t> </m:t>
                    </m:r>
                    <m:sPre>
                      <m:sPrePr>
                        <m:ctrlPr>
                          <a:rPr lang="en-US" altLang="zh-CN" sz="1600" i="1">
                            <a:solidFill>
                              <a:schemeClr val="tx1"/>
                            </a:solidFill>
                            <a:latin typeface="Cambria Math" panose="02040503050406030204" pitchFamily="18" charset="0"/>
                          </a:rPr>
                        </m:ctrlPr>
                      </m:sPrePr>
                      <m:sub/>
                      <m:sup>
                        <m:r>
                          <a:rPr lang="en-US" altLang="zh-CN" sz="2400" i="1">
                            <a:latin typeface="Cambria Math" panose="02040503050406030204" pitchFamily="18" charset="0"/>
                          </a:rPr>
                          <m:t>3</m:t>
                        </m:r>
                      </m:sup>
                      <m:e>
                        <m:sSub>
                          <m:sSubPr>
                            <m:ctrlPr>
                              <a:rPr lang="en-US" altLang="zh-CN" sz="2400" i="1">
                                <a:latin typeface="Cambria Math" panose="02040503050406030204" pitchFamily="18" charset="0"/>
                              </a:rPr>
                            </m:ctrlPr>
                          </m:sSubPr>
                          <m:e>
                            <m:r>
                              <a:rPr lang="en-US" altLang="zh-CN" sz="2400" i="1">
                                <a:latin typeface="Cambria Math" panose="02040503050406030204" pitchFamily="18" charset="0"/>
                              </a:rPr>
                              <m:t>𝑃</m:t>
                            </m:r>
                          </m:e>
                          <m:sub>
                            <m:r>
                              <a:rPr lang="en-US" altLang="zh-CN" sz="2400" b="0" i="1" smtClean="0">
                                <a:latin typeface="Cambria Math" panose="02040503050406030204" pitchFamily="18" charset="0"/>
                              </a:rPr>
                              <m:t>0</m:t>
                            </m:r>
                          </m:sub>
                        </m:sSub>
                        <m:r>
                          <a:rPr lang="en-US" altLang="zh-CN" sz="2400" b="0" i="1" smtClean="0">
                            <a:latin typeface="Cambria Math" panose="02040503050406030204" pitchFamily="18" charset="0"/>
                          </a:rPr>
                          <m:t>&lt;</m:t>
                        </m:r>
                        <m:sPre>
                          <m:sPrePr>
                            <m:ctrlPr>
                              <a:rPr lang="en-US" altLang="zh-CN" sz="1600" i="1">
                                <a:solidFill>
                                  <a:schemeClr val="tx1"/>
                                </a:solidFill>
                                <a:latin typeface="Cambria Math" panose="02040503050406030204" pitchFamily="18" charset="0"/>
                              </a:rPr>
                            </m:ctrlPr>
                          </m:sPrePr>
                          <m:sub/>
                          <m:sup>
                            <m:r>
                              <a:rPr lang="en-US" altLang="zh-CN" sz="2400" i="1">
                                <a:latin typeface="Cambria Math" panose="02040503050406030204" pitchFamily="18" charset="0"/>
                              </a:rPr>
                              <m:t>3</m:t>
                            </m:r>
                          </m:sup>
                          <m:e>
                            <m:sSub>
                              <m:sSubPr>
                                <m:ctrlPr>
                                  <a:rPr lang="en-US" altLang="zh-CN" sz="2400" i="1">
                                    <a:latin typeface="Cambria Math" panose="02040503050406030204" pitchFamily="18" charset="0"/>
                                  </a:rPr>
                                </m:ctrlPr>
                              </m:sSubPr>
                              <m:e>
                                <m:r>
                                  <a:rPr lang="en-US" altLang="zh-CN" sz="2400" i="1">
                                    <a:latin typeface="Cambria Math" panose="02040503050406030204" pitchFamily="18" charset="0"/>
                                  </a:rPr>
                                  <m:t>𝑃</m:t>
                                </m:r>
                              </m:e>
                              <m:sub>
                                <m:r>
                                  <a:rPr lang="en-US" altLang="zh-CN" sz="2400" b="0" i="1" smtClean="0">
                                    <a:latin typeface="Cambria Math" panose="02040503050406030204" pitchFamily="18" charset="0"/>
                                  </a:rPr>
                                  <m:t>1</m:t>
                                </m:r>
                              </m:sub>
                            </m:sSub>
                            <m:r>
                              <a:rPr lang="en-US" altLang="zh-CN" sz="2400" b="0" i="1" smtClean="0">
                                <a:latin typeface="Cambria Math" panose="02040503050406030204" pitchFamily="18" charset="0"/>
                              </a:rPr>
                              <m:t>&lt;</m:t>
                            </m:r>
                            <m:sPre>
                              <m:sPrePr>
                                <m:ctrlPr>
                                  <a:rPr lang="en-US" altLang="zh-CN" sz="1600" i="1">
                                    <a:solidFill>
                                      <a:schemeClr val="tx1"/>
                                    </a:solidFill>
                                    <a:latin typeface="Cambria Math" panose="02040503050406030204" pitchFamily="18" charset="0"/>
                                  </a:rPr>
                                </m:ctrlPr>
                              </m:sPrePr>
                              <m:sub/>
                              <m:sup>
                                <m:r>
                                  <a:rPr lang="en-US" altLang="zh-CN" sz="2400" i="1">
                                    <a:latin typeface="Cambria Math" panose="02040503050406030204" pitchFamily="18" charset="0"/>
                                  </a:rPr>
                                  <m:t>3</m:t>
                                </m:r>
                              </m:sup>
                              <m:e>
                                <m:sSub>
                                  <m:sSubPr>
                                    <m:ctrlPr>
                                      <a:rPr lang="en-US" altLang="zh-CN" sz="2400" i="1">
                                        <a:latin typeface="Cambria Math" panose="02040503050406030204" pitchFamily="18" charset="0"/>
                                      </a:rPr>
                                    </m:ctrlPr>
                                  </m:sSubPr>
                                  <m:e>
                                    <m:r>
                                      <a:rPr lang="en-US" altLang="zh-CN" sz="2400" i="1">
                                        <a:latin typeface="Cambria Math" panose="02040503050406030204" pitchFamily="18" charset="0"/>
                                      </a:rPr>
                                      <m:t>𝑃</m:t>
                                    </m:r>
                                  </m:e>
                                  <m:sub>
                                    <m:r>
                                      <a:rPr lang="en-US" altLang="zh-CN" sz="2400" b="0" i="1" smtClean="0">
                                        <a:latin typeface="Cambria Math" panose="02040503050406030204" pitchFamily="18" charset="0"/>
                                      </a:rPr>
                                      <m:t>2</m:t>
                                    </m:r>
                                  </m:sub>
                                </m:sSub>
                              </m:e>
                            </m:sPre>
                          </m:e>
                        </m:sPre>
                        <m:r>
                          <a:rPr lang="en-US" altLang="zh-CN" sz="2400" b="0" i="1" smtClean="0">
                            <a:latin typeface="Cambria Math" panose="02040503050406030204" pitchFamily="18" charset="0"/>
                          </a:rPr>
                          <m:t>&lt;</m:t>
                        </m:r>
                        <m:sPre>
                          <m:sPrePr>
                            <m:ctrlPr>
                              <a:rPr lang="en-US" altLang="zh-CN" sz="1600" i="1">
                                <a:solidFill>
                                  <a:schemeClr val="tx1"/>
                                </a:solidFill>
                                <a:latin typeface="Cambria Math" panose="02040503050406030204" pitchFamily="18" charset="0"/>
                              </a:rPr>
                            </m:ctrlPr>
                          </m:sPrePr>
                          <m:sub/>
                          <m:sup>
                            <m:r>
                              <a:rPr lang="en-US" altLang="zh-CN" sz="1600" b="0" i="1" smtClean="0">
                                <a:solidFill>
                                  <a:schemeClr val="tx1"/>
                                </a:solidFill>
                                <a:latin typeface="Cambria Math" panose="02040503050406030204" pitchFamily="18" charset="0"/>
                              </a:rPr>
                              <m:t>1</m:t>
                            </m:r>
                          </m:sup>
                          <m:e>
                            <m:sSub>
                              <m:sSubPr>
                                <m:ctrlPr>
                                  <a:rPr lang="en-US" altLang="zh-CN" sz="2400" i="1">
                                    <a:latin typeface="Cambria Math" panose="02040503050406030204" pitchFamily="18" charset="0"/>
                                  </a:rPr>
                                </m:ctrlPr>
                              </m:sSubPr>
                              <m:e>
                                <m:r>
                                  <a:rPr lang="en-US" altLang="zh-CN" sz="2400" i="1">
                                    <a:latin typeface="Cambria Math" panose="02040503050406030204" pitchFamily="18" charset="0"/>
                                  </a:rPr>
                                  <m:t>𝑃</m:t>
                                </m:r>
                              </m:e>
                              <m:sub>
                                <m:r>
                                  <a:rPr lang="en-US" altLang="zh-CN" sz="2400" b="0" i="1" smtClean="0">
                                    <a:latin typeface="Cambria Math" panose="02040503050406030204" pitchFamily="18" charset="0"/>
                                  </a:rPr>
                                  <m:t>1</m:t>
                                </m:r>
                              </m:sub>
                            </m:sSub>
                          </m:e>
                        </m:sPre>
                      </m:e>
                    </m:sPre>
                  </m:oMath>
                </a14:m>
                <a:endParaRPr lang="en-US" altLang="zh-CN" sz="2400" dirty="0">
                  <a:solidFill>
                    <a:schemeClr val="tx1"/>
                  </a:solidFill>
                </a:endParaRPr>
              </a:p>
              <a:p>
                <a:r>
                  <a:rPr lang="zh-CN" altLang="en-US" sz="2400" dirty="0">
                    <a:solidFill>
                      <a:schemeClr val="tx1"/>
                    </a:solidFill>
                  </a:rPr>
                  <a:t>其中</a:t>
                </a:r>
                <a14:m>
                  <m:oMath xmlns:m="http://schemas.openxmlformats.org/officeDocument/2006/math">
                    <m:sPre>
                      <m:sPrePr>
                        <m:ctrlPr>
                          <a:rPr lang="en-US" altLang="zh-CN" sz="1600" i="1">
                            <a:solidFill>
                              <a:schemeClr val="tx1"/>
                            </a:solidFill>
                            <a:latin typeface="Cambria Math" panose="02040503050406030204" pitchFamily="18" charset="0"/>
                          </a:rPr>
                        </m:ctrlPr>
                      </m:sPrePr>
                      <m:sub/>
                      <m:sup>
                        <m:r>
                          <a:rPr lang="en-US" altLang="zh-CN" sz="1600" b="0" i="1" smtClean="0">
                            <a:solidFill>
                              <a:schemeClr val="tx1"/>
                            </a:solidFill>
                            <a:latin typeface="Cambria Math" panose="02040503050406030204" pitchFamily="18" charset="0"/>
                          </a:rPr>
                          <m:t>3</m:t>
                        </m:r>
                      </m:sup>
                      <m:e>
                        <m:sSub>
                          <m:sSubPr>
                            <m:ctrlPr>
                              <a:rPr lang="en-US" altLang="zh-CN" sz="2400" i="1">
                                <a:latin typeface="Cambria Math" panose="02040503050406030204" pitchFamily="18" charset="0"/>
                              </a:rPr>
                            </m:ctrlPr>
                          </m:sSubPr>
                          <m:e>
                            <m:r>
                              <a:rPr lang="en-US" altLang="zh-CN" sz="2400" i="1">
                                <a:latin typeface="Cambria Math" panose="02040503050406030204" pitchFamily="18" charset="0"/>
                              </a:rPr>
                              <m:t>𝑃</m:t>
                            </m:r>
                          </m:e>
                          <m:sub>
                            <m:r>
                              <a:rPr lang="en-US" altLang="zh-CN" sz="2400" i="1">
                                <a:latin typeface="Cambria Math" panose="02040503050406030204" pitchFamily="18" charset="0"/>
                              </a:rPr>
                              <m:t>1</m:t>
                            </m:r>
                          </m:sub>
                        </m:sSub>
                      </m:e>
                    </m:sPre>
                  </m:oMath>
                </a14:m>
                <a:r>
                  <a:rPr lang="zh-CN" altLang="en-US" sz="2400" dirty="0">
                    <a:solidFill>
                      <a:schemeClr val="tx1"/>
                    </a:solidFill>
                  </a:rPr>
                  <a:t>对应着</a:t>
                </a:r>
                <a:r>
                  <a:rPr lang="en-US" altLang="zh-CN" sz="2400" dirty="0">
                    <a:solidFill>
                      <a:schemeClr val="tx1"/>
                    </a:solidFill>
                  </a:rPr>
                  <a:t>4.9</a:t>
                </a:r>
                <a:r>
                  <a:rPr lang="zh-CN" altLang="en-US" sz="2400" dirty="0">
                    <a:solidFill>
                      <a:schemeClr val="tx1"/>
                    </a:solidFill>
                  </a:rPr>
                  <a:t> </a:t>
                </a:r>
                <a:r>
                  <a:rPr lang="en-US" altLang="zh-CN" sz="2400" dirty="0">
                    <a:solidFill>
                      <a:schemeClr val="tx1"/>
                    </a:solidFill>
                  </a:rPr>
                  <a:t>eV</a:t>
                </a:r>
                <a:r>
                  <a:rPr lang="zh-CN" altLang="en-US" sz="2400" dirty="0">
                    <a:solidFill>
                      <a:schemeClr val="tx1"/>
                    </a:solidFill>
                  </a:rPr>
                  <a:t>，而</a:t>
                </a:r>
                <a14:m>
                  <m:oMath xmlns:m="http://schemas.openxmlformats.org/officeDocument/2006/math">
                    <m:sPre>
                      <m:sPrePr>
                        <m:ctrlPr>
                          <a:rPr lang="en-US" altLang="zh-CN" sz="1600" i="1">
                            <a:solidFill>
                              <a:schemeClr val="tx1"/>
                            </a:solidFill>
                            <a:latin typeface="Cambria Math" panose="02040503050406030204" pitchFamily="18" charset="0"/>
                          </a:rPr>
                        </m:ctrlPr>
                      </m:sPrePr>
                      <m:sub/>
                      <m:sup>
                        <m:r>
                          <a:rPr lang="en-US" altLang="zh-CN" sz="2400" i="1">
                            <a:latin typeface="Cambria Math" panose="02040503050406030204" pitchFamily="18" charset="0"/>
                          </a:rPr>
                          <m:t>3</m:t>
                        </m:r>
                      </m:sup>
                      <m:e>
                        <m:sSub>
                          <m:sSubPr>
                            <m:ctrlPr>
                              <a:rPr lang="en-US" altLang="zh-CN" sz="2400" i="1">
                                <a:latin typeface="Cambria Math" panose="02040503050406030204" pitchFamily="18" charset="0"/>
                              </a:rPr>
                            </m:ctrlPr>
                          </m:sSubPr>
                          <m:e>
                            <m:r>
                              <a:rPr lang="en-US" altLang="zh-CN" sz="2400" i="1">
                                <a:latin typeface="Cambria Math" panose="02040503050406030204" pitchFamily="18" charset="0"/>
                              </a:rPr>
                              <m:t>𝑃</m:t>
                            </m:r>
                          </m:e>
                          <m:sub>
                            <m:r>
                              <a:rPr lang="en-US" altLang="zh-CN" sz="2400" b="0" i="1" smtClean="0">
                                <a:latin typeface="Cambria Math" panose="02040503050406030204" pitchFamily="18" charset="0"/>
                              </a:rPr>
                              <m:t>0</m:t>
                            </m:r>
                          </m:sub>
                        </m:sSub>
                      </m:e>
                    </m:sPre>
                  </m:oMath>
                </a14:m>
                <a:r>
                  <a:rPr lang="zh-CN" altLang="en-US" sz="2400" dirty="0">
                    <a:solidFill>
                      <a:schemeClr val="tx1"/>
                    </a:solidFill>
                  </a:rPr>
                  <a:t>对应着</a:t>
                </a:r>
                <a:r>
                  <a:rPr lang="en-US" altLang="zh-CN" sz="2400" dirty="0">
                    <a:solidFill>
                      <a:schemeClr val="tx1"/>
                    </a:solidFill>
                  </a:rPr>
                  <a:t>4.68</a:t>
                </a:r>
                <a:r>
                  <a:rPr lang="zh-CN" altLang="en-US" sz="2400" dirty="0">
                    <a:solidFill>
                      <a:schemeClr val="tx1"/>
                    </a:solidFill>
                  </a:rPr>
                  <a:t> </a:t>
                </a:r>
                <a:r>
                  <a:rPr lang="en-US" altLang="zh-CN" sz="2400" dirty="0">
                    <a:solidFill>
                      <a:schemeClr val="tx1"/>
                    </a:solidFill>
                  </a:rPr>
                  <a:t>eV</a:t>
                </a:r>
              </a:p>
              <a:p>
                <a:r>
                  <a:rPr lang="zh-CN" altLang="en-US" sz="2400" dirty="0">
                    <a:solidFill>
                      <a:schemeClr val="tx1"/>
                    </a:solidFill>
                  </a:rPr>
                  <a:t>上面</a:t>
                </a:r>
                <a:r>
                  <a:rPr lang="en-US" altLang="zh-CN" sz="2400" dirty="0">
                    <a:solidFill>
                      <a:schemeClr val="tx1"/>
                    </a:solidFill>
                  </a:rPr>
                  <a:t>4</a:t>
                </a:r>
                <a:r>
                  <a:rPr lang="zh-CN" altLang="en-US" sz="2400" dirty="0">
                    <a:solidFill>
                      <a:schemeClr val="tx1"/>
                    </a:solidFill>
                  </a:rPr>
                  <a:t>个原子态，仅</a:t>
                </a:r>
                <a14:m>
                  <m:oMath xmlns:m="http://schemas.openxmlformats.org/officeDocument/2006/math">
                    <m:sPre>
                      <m:sPrePr>
                        <m:ctrlPr>
                          <a:rPr lang="en-US" altLang="zh-CN" sz="1600" i="1">
                            <a:solidFill>
                              <a:schemeClr val="tx1"/>
                            </a:solidFill>
                            <a:latin typeface="Cambria Math" panose="02040503050406030204" pitchFamily="18" charset="0"/>
                          </a:rPr>
                        </m:ctrlPr>
                      </m:sPrePr>
                      <m:sub/>
                      <m:sup>
                        <m:r>
                          <a:rPr lang="en-US" altLang="zh-CN" sz="1600" b="0" i="1" smtClean="0">
                            <a:solidFill>
                              <a:schemeClr val="tx1"/>
                            </a:solidFill>
                            <a:latin typeface="Cambria Math" panose="02040503050406030204" pitchFamily="18" charset="0"/>
                          </a:rPr>
                          <m:t>1</m:t>
                        </m:r>
                      </m:sup>
                      <m:e>
                        <m:sSub>
                          <m:sSubPr>
                            <m:ctrlPr>
                              <a:rPr lang="en-US" altLang="zh-CN" sz="2400" i="1">
                                <a:latin typeface="Cambria Math" panose="02040503050406030204" pitchFamily="18" charset="0"/>
                              </a:rPr>
                            </m:ctrlPr>
                          </m:sSubPr>
                          <m:e>
                            <m:r>
                              <a:rPr lang="en-US" altLang="zh-CN" sz="2400" i="1">
                                <a:latin typeface="Cambria Math" panose="02040503050406030204" pitchFamily="18" charset="0"/>
                              </a:rPr>
                              <m:t>𝑃</m:t>
                            </m:r>
                          </m:e>
                          <m:sub>
                            <m:r>
                              <a:rPr lang="en-US" altLang="zh-CN" sz="2400" b="0" i="1" smtClean="0">
                                <a:latin typeface="Cambria Math" panose="02040503050406030204" pitchFamily="18" charset="0"/>
                              </a:rPr>
                              <m:t>1</m:t>
                            </m:r>
                          </m:sub>
                        </m:sSub>
                      </m:e>
                    </m:sPre>
                  </m:oMath>
                </a14:m>
                <a:r>
                  <a:rPr lang="zh-CN" altLang="en-US" sz="2400" dirty="0">
                    <a:solidFill>
                      <a:schemeClr val="tx1"/>
                    </a:solidFill>
                  </a:rPr>
                  <a:t>是</a:t>
                </a:r>
                <a:r>
                  <a:rPr lang="en-US" altLang="zh-CN" sz="2400" dirty="0">
                    <a:solidFill>
                      <a:schemeClr val="tx1"/>
                    </a:solidFill>
                  </a:rPr>
                  <a:t>E1</a:t>
                </a:r>
                <a:r>
                  <a:rPr lang="zh-CN" altLang="en-US" sz="2400" dirty="0">
                    <a:solidFill>
                      <a:schemeClr val="tx1"/>
                    </a:solidFill>
                  </a:rPr>
                  <a:t>允许的</a:t>
                </a:r>
                <a:endParaRPr lang="en-US" altLang="zh-CN" sz="2400" dirty="0">
                  <a:solidFill>
                    <a:schemeClr val="tx1"/>
                  </a:solidFill>
                </a:endParaRPr>
              </a:p>
              <a:p>
                <a14:m>
                  <m:oMath xmlns:m="http://schemas.openxmlformats.org/officeDocument/2006/math">
                    <m:sPre>
                      <m:sPrePr>
                        <m:ctrlPr>
                          <a:rPr lang="en-US" altLang="zh-CN" sz="1600" i="1">
                            <a:solidFill>
                              <a:schemeClr val="tx1"/>
                            </a:solidFill>
                            <a:latin typeface="Cambria Math" panose="02040503050406030204" pitchFamily="18" charset="0"/>
                          </a:rPr>
                        </m:ctrlPr>
                      </m:sPrePr>
                      <m:sub/>
                      <m:sup>
                        <m:r>
                          <a:rPr lang="en-US" altLang="zh-CN" sz="2400" i="1">
                            <a:latin typeface="Cambria Math" panose="02040503050406030204" pitchFamily="18" charset="0"/>
                          </a:rPr>
                          <m:t>3</m:t>
                        </m:r>
                      </m:sup>
                      <m:e>
                        <m:sSub>
                          <m:sSubPr>
                            <m:ctrlPr>
                              <a:rPr lang="en-US" altLang="zh-CN" sz="2400" i="1" smtClean="0">
                                <a:latin typeface="Cambria Math" panose="02040503050406030204" pitchFamily="18" charset="0"/>
                              </a:rPr>
                            </m:ctrlPr>
                          </m:sSubPr>
                          <m:e>
                            <m:r>
                              <a:rPr lang="en-US" altLang="zh-CN" sz="2400" i="1">
                                <a:latin typeface="Cambria Math" panose="02040503050406030204" pitchFamily="18" charset="0"/>
                              </a:rPr>
                              <m:t>𝑃</m:t>
                            </m:r>
                          </m:e>
                          <m:sub>
                            <m:r>
                              <a:rPr lang="en-US" altLang="zh-CN" sz="2400" b="0" i="1" smtClean="0">
                                <a:latin typeface="Cambria Math" panose="02040503050406030204" pitchFamily="18" charset="0"/>
                              </a:rPr>
                              <m:t>1</m:t>
                            </m:r>
                          </m:sub>
                        </m:sSub>
                      </m:e>
                    </m:sPre>
                  </m:oMath>
                </a14:m>
                <a:r>
                  <a:rPr lang="zh-CN" altLang="en-US" sz="2400" dirty="0">
                    <a:solidFill>
                      <a:schemeClr val="tx1"/>
                    </a:solidFill>
                  </a:rPr>
                  <a:t>是弱禁戒，其他两个为强禁戒</a:t>
                </a:r>
                <a:endParaRPr lang="en-US" altLang="zh-CN" sz="2400" dirty="0">
                  <a:solidFill>
                    <a:schemeClr val="tx1"/>
                  </a:solidFill>
                </a:endParaRPr>
              </a:p>
              <a:p>
                <a:r>
                  <a:rPr lang="zh-CN" altLang="en-US" sz="2400" dirty="0">
                    <a:solidFill>
                      <a:schemeClr val="tx1"/>
                    </a:solidFill>
                  </a:rPr>
                  <a:t>故而在实验中，仅能看到</a:t>
                </a:r>
                <a:r>
                  <a:rPr lang="en-US" altLang="zh-CN" sz="2400" dirty="0">
                    <a:solidFill>
                      <a:schemeClr val="tx1"/>
                    </a:solidFill>
                  </a:rPr>
                  <a:t>4.9</a:t>
                </a:r>
                <a:r>
                  <a:rPr lang="zh-CN" altLang="en-US" sz="2400" dirty="0">
                    <a:solidFill>
                      <a:schemeClr val="tx1"/>
                    </a:solidFill>
                  </a:rPr>
                  <a:t> </a:t>
                </a:r>
                <a:r>
                  <a:rPr lang="en-US" altLang="zh-CN" sz="2400" dirty="0">
                    <a:solidFill>
                      <a:schemeClr val="tx1"/>
                    </a:solidFill>
                  </a:rPr>
                  <a:t>eV</a:t>
                </a:r>
                <a:r>
                  <a:rPr lang="zh-CN" altLang="en-US" sz="2400" dirty="0">
                    <a:solidFill>
                      <a:schemeClr val="tx1"/>
                    </a:solidFill>
                  </a:rPr>
                  <a:t>的光子及电流变化（</a:t>
                </a:r>
                <a:r>
                  <a:rPr lang="en-US" altLang="zh-CN" sz="2400" dirty="0">
                    <a:solidFill>
                      <a:schemeClr val="tx1"/>
                    </a:solidFill>
                  </a:rPr>
                  <a:t>4.68</a:t>
                </a:r>
                <a:r>
                  <a:rPr lang="zh-CN" altLang="en-US" sz="2400" dirty="0">
                    <a:solidFill>
                      <a:schemeClr val="tx1"/>
                    </a:solidFill>
                  </a:rPr>
                  <a:t> </a:t>
                </a:r>
                <a:r>
                  <a:rPr lang="en-US" altLang="zh-CN" sz="2400" dirty="0">
                    <a:solidFill>
                      <a:schemeClr val="tx1"/>
                    </a:solidFill>
                  </a:rPr>
                  <a:t>eV</a:t>
                </a:r>
                <a:r>
                  <a:rPr lang="zh-CN" altLang="en-US" sz="2400" dirty="0">
                    <a:solidFill>
                      <a:schemeClr val="tx1"/>
                    </a:solidFill>
                  </a:rPr>
                  <a:t>仅有微弱贡献）</a:t>
                </a:r>
              </a:p>
            </p:txBody>
          </p:sp>
        </mc:Choice>
        <mc:Fallback>
          <p:sp>
            <p:nvSpPr>
              <p:cNvPr id="9" name="内容占位符 2">
                <a:extLst>
                  <a:ext uri="{FF2B5EF4-FFF2-40B4-BE49-F238E27FC236}">
                    <a16:creationId xmlns:a16="http://schemas.microsoft.com/office/drawing/2014/main" id="{522628CD-1B59-D968-4597-B53DE48563CE}"/>
                  </a:ext>
                </a:extLst>
              </p:cNvPr>
              <p:cNvSpPr>
                <a:spLocks noGrp="1" noRot="1" noChangeAspect="1" noMove="1" noResize="1" noEditPoints="1" noAdjustHandles="1" noChangeArrowheads="1" noChangeShapeType="1" noTextEdit="1"/>
              </p:cNvSpPr>
              <p:nvPr>
                <p:ph idx="1"/>
              </p:nvPr>
            </p:nvSpPr>
            <p:spPr>
              <a:xfrm>
                <a:off x="533400" y="1371600"/>
                <a:ext cx="8305800" cy="3389677"/>
              </a:xfrm>
              <a:blipFill>
                <a:blip r:embed="rId2"/>
                <a:stretch>
                  <a:fillRect l="-1988" t="-3745" r="-765" b="-749"/>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085665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linds(horizont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blinds(horizontal)">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blinds(horizontal)">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blinds(horizontal)">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blinds(horizontal)">
                                      <p:cBhvr>
                                        <p:cTn id="27" dur="500"/>
                                        <p:tgtEl>
                                          <p:spTgt spid="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9">
                                            <p:txEl>
                                              <p:pRg st="5" end="5"/>
                                            </p:txEl>
                                          </p:spTgt>
                                        </p:tgtEl>
                                        <p:attrNameLst>
                                          <p:attrName>style.visibility</p:attrName>
                                        </p:attrNameLst>
                                      </p:cBhvr>
                                      <p:to>
                                        <p:strVal val="visible"/>
                                      </p:to>
                                    </p:set>
                                    <p:animEffect transition="in" filter="blinds(horizontal)">
                                      <p:cBhvr>
                                        <p:cTn id="32"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533400" y="2971800"/>
            <a:ext cx="8305800" cy="936625"/>
          </a:xfrm>
        </p:spPr>
        <p:txBody>
          <a:bodyPr/>
          <a:lstStyle/>
          <a:p>
            <a:pPr algn="ctr"/>
            <a:r>
              <a:rPr lang="zh-CN" altLang="en-US" sz="5400" dirty="0"/>
              <a:t>普朗克量子理论</a:t>
            </a:r>
          </a:p>
        </p:txBody>
      </p:sp>
      <p:sp>
        <p:nvSpPr>
          <p:cNvPr id="4" name="Footer Placeholder 3"/>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
        <p:nvSpPr>
          <p:cNvPr id="5" name="Slide Number Placeholder 4"/>
          <p:cNvSpPr>
            <a:spLocks noGrp="1"/>
          </p:cNvSpPr>
          <p:nvPr>
            <p:ph type="sldNum" sz="quarter" idx="12"/>
          </p:nvPr>
        </p:nvSpPr>
        <p:spPr/>
        <p:txBody>
          <a:bodyPr/>
          <a:lstStyle/>
          <a:p>
            <a:pPr>
              <a:defRPr/>
            </a:pPr>
            <a:fld id="{B4690805-D7D2-4AB9-A191-0BC729846278}" type="slidenum">
              <a:rPr lang="zh-CN" altLang="en-US" smtClean="0"/>
              <a:pPr>
                <a:defRPr/>
              </a:pPr>
              <a:t>6</a:t>
            </a:fld>
            <a:endParaRPr lang="en-US" altLang="zh-CN" dirty="0"/>
          </a:p>
        </p:txBody>
      </p:sp>
    </p:spTree>
    <p:extLst>
      <p:ext uri="{BB962C8B-B14F-4D97-AF65-F5344CB8AC3E}">
        <p14:creationId xmlns:p14="http://schemas.microsoft.com/office/powerpoint/2010/main" val="14712348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solidFill>
                  <a:srgbClr val="0000FF"/>
                </a:solidFill>
              </a:rPr>
              <a:t>对应原理</a:t>
            </a:r>
            <a:r>
              <a:rPr lang="zh-CN" altLang="en-US" dirty="0"/>
              <a:t>导出角动量量子化假设</a:t>
            </a:r>
          </a:p>
        </p:txBody>
      </p:sp>
      <mc:AlternateContent xmlns:mc="http://schemas.openxmlformats.org/markup-compatibility/2006">
        <mc:Choice xmlns:a14="http://schemas.microsoft.com/office/drawing/2010/main" Requires="a14">
          <p:sp>
            <p:nvSpPr>
              <p:cNvPr id="3" name="内容占位符 2"/>
              <p:cNvSpPr>
                <a:spLocks noGrp="1"/>
              </p:cNvSpPr>
              <p:nvPr>
                <p:ph idx="1"/>
              </p:nvPr>
            </p:nvSpPr>
            <p:spPr>
              <a:xfrm>
                <a:off x="457200" y="1321904"/>
                <a:ext cx="8381999" cy="4926496"/>
              </a:xfrm>
            </p:spPr>
            <p:txBody>
              <a:bodyPr>
                <a:normAutofit fontScale="85000" lnSpcReduction="10000"/>
              </a:bodyPr>
              <a:lstStyle/>
              <a:p>
                <a:pPr>
                  <a:lnSpc>
                    <a:spcPct val="120000"/>
                  </a:lnSpc>
                  <a:spcBef>
                    <a:spcPts val="0"/>
                  </a:spcBef>
                  <a:spcAft>
                    <a:spcPts val="0"/>
                  </a:spcAft>
                </a:pPr>
                <a:r>
                  <a:rPr lang="zh-CN" altLang="en-US" sz="2800" dirty="0"/>
                  <a:t>玻尔于</a:t>
                </a:r>
                <a:r>
                  <a:rPr lang="en-US" altLang="zh-CN" sz="2800" dirty="0"/>
                  <a:t>1923</a:t>
                </a:r>
                <a:r>
                  <a:rPr lang="zh-CN" altLang="en-US" sz="2800" dirty="0"/>
                  <a:t>年提出</a:t>
                </a:r>
                <a:r>
                  <a:rPr lang="zh-CN" altLang="en-US" sz="2800" dirty="0">
                    <a:solidFill>
                      <a:srgbClr val="FF0000"/>
                    </a:solidFill>
                  </a:rPr>
                  <a:t>对应原理</a:t>
                </a:r>
                <a:r>
                  <a:rPr lang="zh-CN" altLang="en-US" sz="2800" dirty="0"/>
                  <a:t>：即在量子数很大而改变很小的情况下，量子理论所得的结果应趋近于经典物理学的结果，反之亦然。经典物理学可以认为是量子物理学的一个近似。</a:t>
                </a:r>
              </a:p>
              <a:p>
                <a:pPr>
                  <a:lnSpc>
                    <a:spcPct val="120000"/>
                  </a:lnSpc>
                  <a:spcBef>
                    <a:spcPts val="0"/>
                  </a:spcBef>
                  <a:spcAft>
                    <a:spcPts val="0"/>
                  </a:spcAft>
                </a:pPr>
                <a:r>
                  <a:rPr lang="zh-CN" altLang="en-US" sz="2800" dirty="0"/>
                  <a:t>利用</a:t>
                </a:r>
                <a:r>
                  <a:rPr lang="zh-CN" altLang="en-US" sz="2800" dirty="0">
                    <a:latin typeface="宋体" panose="02010600030101010101" pitchFamily="2" charset="-122"/>
                  </a:rPr>
                  <a:t>里德伯给出氢原子光谱公式 </a:t>
                </a:r>
                <a:r>
                  <a:rPr lang="zh-CN" altLang="en-US" sz="2800" dirty="0">
                    <a:latin typeface="宋体" panose="02010600030101010101" pitchFamily="2" charset="-122"/>
                    <a:sym typeface="Symbol" panose="05050102010706020507" pitchFamily="18" charset="2"/>
                  </a:rPr>
                  <a:t> </a:t>
                </a:r>
                <a:r>
                  <a:rPr lang="zh-CN" altLang="en-US" sz="2800" dirty="0">
                    <a:latin typeface="宋体" panose="02010600030101010101" pitchFamily="2" charset="-122"/>
                  </a:rPr>
                  <a:t>辐射光子频率</a:t>
                </a:r>
                <a:r>
                  <a:rPr lang="en-US" altLang="zh-CN" sz="2800" dirty="0">
                    <a:latin typeface="宋体" panose="02010600030101010101" pitchFamily="2" charset="-122"/>
                  </a:rPr>
                  <a:t>:</a:t>
                </a:r>
                <a:br>
                  <a:rPr lang="en-US" altLang="zh-CN" sz="2800" dirty="0">
                    <a:latin typeface="宋体" panose="02010600030101010101" pitchFamily="2" charset="-122"/>
                  </a:rPr>
                </a:br>
                <a:r>
                  <a:rPr lang="zh-CN" altLang="en-US" sz="2800" dirty="0">
                    <a:latin typeface="宋体" panose="02010600030101010101" pitchFamily="2" charset="-122"/>
                  </a:rPr>
                  <a:t> </a:t>
                </a:r>
                <a14:m>
                  <m:oMath xmlns:m="http://schemas.openxmlformats.org/officeDocument/2006/math">
                    <m:r>
                      <a:rPr lang="zh-CN" altLang="en-US" sz="2800" i="1" smtClean="0">
                        <a:latin typeface="Cambria Math" panose="02040503050406030204" pitchFamily="18" charset="0"/>
                      </a:rPr>
                      <m:t>𝝂</m:t>
                    </m:r>
                    <m:r>
                      <a:rPr lang="en-US" altLang="zh-CN" sz="2800" b="1" i="0" smtClean="0">
                        <a:latin typeface="Cambria Math" panose="02040503050406030204" pitchFamily="18" charset="0"/>
                      </a:rPr>
                      <m:t>=</m:t>
                    </m:r>
                    <m:f>
                      <m:fPr>
                        <m:ctrlPr>
                          <a:rPr lang="en-US" altLang="zh-CN" sz="2800" b="1" i="1" smtClean="0">
                            <a:latin typeface="Cambria Math" panose="02040503050406030204" pitchFamily="18" charset="0"/>
                          </a:rPr>
                        </m:ctrlPr>
                      </m:fPr>
                      <m:num>
                        <m:r>
                          <a:rPr lang="en-US" altLang="zh-CN" sz="2800" b="1" i="1" smtClean="0">
                            <a:latin typeface="Cambria Math" panose="02040503050406030204" pitchFamily="18" charset="0"/>
                          </a:rPr>
                          <m:t>𝒄</m:t>
                        </m:r>
                      </m:num>
                      <m:den>
                        <m:r>
                          <a:rPr lang="zh-CN" altLang="en-US" sz="2800" b="1" i="1" smtClean="0">
                            <a:latin typeface="Cambria Math" panose="02040503050406030204" pitchFamily="18" charset="0"/>
                          </a:rPr>
                          <m:t>𝝀</m:t>
                        </m:r>
                      </m:den>
                    </m:f>
                    <m:r>
                      <a:rPr lang="en-US" altLang="zh-CN" sz="2800" b="1" i="1" smtClean="0">
                        <a:latin typeface="Cambria Math" panose="02040503050406030204" pitchFamily="18" charset="0"/>
                      </a:rPr>
                      <m:t>=</m:t>
                    </m:r>
                    <m:r>
                      <a:rPr lang="en-US" altLang="zh-CN" sz="2800" b="1" i="1" smtClean="0">
                        <a:latin typeface="Cambria Math" panose="02040503050406030204" pitchFamily="18" charset="0"/>
                      </a:rPr>
                      <m:t>𝑹𝒄</m:t>
                    </m:r>
                    <m:d>
                      <m:dPr>
                        <m:ctrlPr>
                          <a:rPr lang="en-US" altLang="zh-CN" sz="2800" b="1" i="1" smtClean="0">
                            <a:latin typeface="Cambria Math" panose="02040503050406030204" pitchFamily="18" charset="0"/>
                          </a:rPr>
                        </m:ctrlPr>
                      </m:dPr>
                      <m:e>
                        <m:f>
                          <m:fPr>
                            <m:ctrlPr>
                              <a:rPr lang="en-US" altLang="zh-CN" sz="2800" b="1" i="1" smtClean="0">
                                <a:latin typeface="Cambria Math" panose="02040503050406030204" pitchFamily="18" charset="0"/>
                              </a:rPr>
                            </m:ctrlPr>
                          </m:fPr>
                          <m:num>
                            <m:r>
                              <a:rPr lang="en-US" altLang="zh-CN" sz="2800" b="1" i="1" smtClean="0">
                                <a:latin typeface="Cambria Math" panose="02040503050406030204" pitchFamily="18" charset="0"/>
                              </a:rPr>
                              <m:t>𝟏</m:t>
                            </m:r>
                          </m:num>
                          <m:den>
                            <m:sSubSup>
                              <m:sSubSupPr>
                                <m:ctrlPr>
                                  <a:rPr lang="en-US" altLang="zh-CN" sz="2800" b="1" i="1" smtClean="0">
                                    <a:latin typeface="Cambria Math" panose="02040503050406030204" pitchFamily="18" charset="0"/>
                                  </a:rPr>
                                </m:ctrlPr>
                              </m:sSubSupPr>
                              <m:e>
                                <m:r>
                                  <a:rPr lang="en-US" altLang="zh-CN" sz="2800" b="1" i="1" smtClean="0">
                                    <a:latin typeface="Cambria Math" panose="02040503050406030204" pitchFamily="18" charset="0"/>
                                  </a:rPr>
                                  <m:t>𝒏</m:t>
                                </m:r>
                              </m:e>
                              <m:sub>
                                <m:r>
                                  <a:rPr lang="en-US" altLang="zh-CN" sz="2800" b="1" i="1" smtClean="0">
                                    <a:latin typeface="Cambria Math" panose="02040503050406030204" pitchFamily="18" charset="0"/>
                                  </a:rPr>
                                  <m:t>𝒇</m:t>
                                </m:r>
                              </m:sub>
                              <m:sup>
                                <m:r>
                                  <a:rPr lang="en-US" altLang="zh-CN" sz="2800" b="1" i="1" smtClean="0">
                                    <a:latin typeface="Cambria Math" panose="02040503050406030204" pitchFamily="18" charset="0"/>
                                  </a:rPr>
                                  <m:t>𝟐</m:t>
                                </m:r>
                              </m:sup>
                            </m:sSubSup>
                          </m:den>
                        </m:f>
                        <m:r>
                          <a:rPr lang="en-US" altLang="zh-CN" sz="2800" b="1" i="1" smtClean="0">
                            <a:latin typeface="Cambria Math" panose="02040503050406030204" pitchFamily="18" charset="0"/>
                          </a:rPr>
                          <m:t>−</m:t>
                        </m:r>
                        <m:f>
                          <m:fPr>
                            <m:ctrlPr>
                              <a:rPr lang="en-US" altLang="zh-CN" sz="2800" b="1" i="1" smtClean="0">
                                <a:latin typeface="Cambria Math" panose="02040503050406030204" pitchFamily="18" charset="0"/>
                              </a:rPr>
                            </m:ctrlPr>
                          </m:fPr>
                          <m:num>
                            <m:r>
                              <a:rPr lang="en-US" altLang="zh-CN" sz="2800" b="1" i="1" smtClean="0">
                                <a:latin typeface="Cambria Math" panose="02040503050406030204" pitchFamily="18" charset="0"/>
                              </a:rPr>
                              <m:t>𝟏</m:t>
                            </m:r>
                          </m:num>
                          <m:den>
                            <m:sSubSup>
                              <m:sSubSupPr>
                                <m:ctrlPr>
                                  <a:rPr lang="en-US" altLang="zh-CN" sz="2800" b="1" i="1" smtClean="0">
                                    <a:latin typeface="Cambria Math" panose="02040503050406030204" pitchFamily="18" charset="0"/>
                                  </a:rPr>
                                </m:ctrlPr>
                              </m:sSubSupPr>
                              <m:e>
                                <m:r>
                                  <a:rPr lang="en-US" altLang="zh-CN" sz="2800" b="1" i="1" smtClean="0">
                                    <a:latin typeface="Cambria Math" panose="02040503050406030204" pitchFamily="18" charset="0"/>
                                  </a:rPr>
                                  <m:t>𝒏</m:t>
                                </m:r>
                              </m:e>
                              <m:sub>
                                <m:r>
                                  <a:rPr lang="en-US" altLang="zh-CN" sz="2800" b="1" i="1" smtClean="0">
                                    <a:latin typeface="Cambria Math" panose="02040503050406030204" pitchFamily="18" charset="0"/>
                                  </a:rPr>
                                  <m:t>𝒊</m:t>
                                </m:r>
                              </m:sub>
                              <m:sup>
                                <m:r>
                                  <a:rPr lang="en-US" altLang="zh-CN" sz="2800" b="1" i="1" smtClean="0">
                                    <a:latin typeface="Cambria Math" panose="02040503050406030204" pitchFamily="18" charset="0"/>
                                  </a:rPr>
                                  <m:t>𝟐</m:t>
                                </m:r>
                              </m:sup>
                            </m:sSubSup>
                          </m:den>
                        </m:f>
                      </m:e>
                    </m:d>
                    <m:r>
                      <a:rPr lang="en-US" altLang="zh-CN" sz="2800" b="1" i="1" smtClean="0">
                        <a:latin typeface="Cambria Math" panose="02040503050406030204" pitchFamily="18" charset="0"/>
                      </a:rPr>
                      <m:t>=</m:t>
                    </m:r>
                    <m:r>
                      <a:rPr lang="en-US" altLang="zh-CN" sz="2800" b="1" i="1" smtClean="0">
                        <a:latin typeface="Cambria Math" panose="02040503050406030204" pitchFamily="18" charset="0"/>
                      </a:rPr>
                      <m:t>𝑹𝒄</m:t>
                    </m:r>
                    <m:f>
                      <m:fPr>
                        <m:ctrlPr>
                          <a:rPr lang="en-US" altLang="zh-CN" sz="2800" b="1" i="1" smtClean="0">
                            <a:latin typeface="Cambria Math" panose="02040503050406030204" pitchFamily="18" charset="0"/>
                          </a:rPr>
                        </m:ctrlPr>
                      </m:fPr>
                      <m:num>
                        <m:d>
                          <m:dPr>
                            <m:ctrlPr>
                              <a:rPr lang="en-US" altLang="zh-CN" sz="2800" b="1" i="1" smtClean="0">
                                <a:latin typeface="Cambria Math" panose="02040503050406030204" pitchFamily="18" charset="0"/>
                              </a:rPr>
                            </m:ctrlPr>
                          </m:dPr>
                          <m:e>
                            <m:sSub>
                              <m:sSubPr>
                                <m:ctrlPr>
                                  <a:rPr lang="en-US" altLang="zh-CN" sz="2800" b="1" i="1" smtClean="0">
                                    <a:latin typeface="Cambria Math" panose="02040503050406030204" pitchFamily="18" charset="0"/>
                                  </a:rPr>
                                </m:ctrlPr>
                              </m:sSubPr>
                              <m:e>
                                <m:r>
                                  <a:rPr lang="en-US" altLang="zh-CN" sz="2800" b="1" i="1" smtClean="0">
                                    <a:latin typeface="Cambria Math" panose="02040503050406030204" pitchFamily="18" charset="0"/>
                                  </a:rPr>
                                  <m:t>𝒏</m:t>
                                </m:r>
                              </m:e>
                              <m:sub>
                                <m:r>
                                  <a:rPr lang="en-US" altLang="zh-CN" sz="2800" b="1" i="1" smtClean="0">
                                    <a:latin typeface="Cambria Math" panose="02040503050406030204" pitchFamily="18" charset="0"/>
                                  </a:rPr>
                                  <m:t>𝒇</m:t>
                                </m:r>
                              </m:sub>
                            </m:sSub>
                            <m:r>
                              <a:rPr lang="en-US" altLang="zh-CN" sz="2800" b="1" i="1" smtClean="0">
                                <a:latin typeface="Cambria Math" panose="02040503050406030204" pitchFamily="18" charset="0"/>
                              </a:rPr>
                              <m:t>+</m:t>
                            </m:r>
                            <m:sSub>
                              <m:sSubPr>
                                <m:ctrlPr>
                                  <a:rPr lang="en-US" altLang="zh-CN" sz="2800" b="1" i="1" smtClean="0">
                                    <a:latin typeface="Cambria Math" panose="02040503050406030204" pitchFamily="18" charset="0"/>
                                  </a:rPr>
                                </m:ctrlPr>
                              </m:sSubPr>
                              <m:e>
                                <m:r>
                                  <a:rPr lang="en-US" altLang="zh-CN" sz="2800" b="1" i="1" smtClean="0">
                                    <a:latin typeface="Cambria Math" panose="02040503050406030204" pitchFamily="18" charset="0"/>
                                  </a:rPr>
                                  <m:t>𝒏</m:t>
                                </m:r>
                              </m:e>
                              <m:sub>
                                <m:r>
                                  <a:rPr lang="en-US" altLang="zh-CN" sz="2800" b="1" i="1" smtClean="0">
                                    <a:latin typeface="Cambria Math" panose="02040503050406030204" pitchFamily="18" charset="0"/>
                                  </a:rPr>
                                  <m:t>𝒊</m:t>
                                </m:r>
                              </m:sub>
                            </m:sSub>
                          </m:e>
                        </m:d>
                        <m:d>
                          <m:dPr>
                            <m:ctrlPr>
                              <a:rPr lang="en-US" altLang="zh-CN" sz="2800" b="1" i="1" smtClean="0">
                                <a:latin typeface="Cambria Math" panose="02040503050406030204" pitchFamily="18" charset="0"/>
                              </a:rPr>
                            </m:ctrlPr>
                          </m:dPr>
                          <m:e>
                            <m:sSub>
                              <m:sSubPr>
                                <m:ctrlPr>
                                  <a:rPr lang="en-US" altLang="zh-CN" sz="2800" b="1" i="1" smtClean="0">
                                    <a:latin typeface="Cambria Math" panose="02040503050406030204" pitchFamily="18" charset="0"/>
                                  </a:rPr>
                                </m:ctrlPr>
                              </m:sSubPr>
                              <m:e>
                                <m:r>
                                  <a:rPr lang="en-US" altLang="zh-CN" sz="2800" b="1" i="1" smtClean="0">
                                    <a:latin typeface="Cambria Math" panose="02040503050406030204" pitchFamily="18" charset="0"/>
                                  </a:rPr>
                                  <m:t>𝒏</m:t>
                                </m:r>
                              </m:e>
                              <m:sub>
                                <m:r>
                                  <a:rPr lang="en-US" altLang="zh-CN" sz="2800" b="1" i="1" smtClean="0">
                                    <a:latin typeface="Cambria Math" panose="02040503050406030204" pitchFamily="18" charset="0"/>
                                  </a:rPr>
                                  <m:t>𝒇</m:t>
                                </m:r>
                              </m:sub>
                            </m:sSub>
                            <m:r>
                              <a:rPr lang="en-US" altLang="zh-CN" sz="2800" b="1" i="1" smtClean="0">
                                <a:latin typeface="Cambria Math" panose="02040503050406030204" pitchFamily="18" charset="0"/>
                              </a:rPr>
                              <m:t>−</m:t>
                            </m:r>
                            <m:sSub>
                              <m:sSubPr>
                                <m:ctrlPr>
                                  <a:rPr lang="en-US" altLang="zh-CN" sz="2800" b="1" i="1" smtClean="0">
                                    <a:latin typeface="Cambria Math" panose="02040503050406030204" pitchFamily="18" charset="0"/>
                                  </a:rPr>
                                </m:ctrlPr>
                              </m:sSubPr>
                              <m:e>
                                <m:r>
                                  <a:rPr lang="en-US" altLang="zh-CN" sz="2800" b="1" i="1" smtClean="0">
                                    <a:latin typeface="Cambria Math" panose="02040503050406030204" pitchFamily="18" charset="0"/>
                                  </a:rPr>
                                  <m:t>𝒏</m:t>
                                </m:r>
                              </m:e>
                              <m:sub>
                                <m:r>
                                  <a:rPr lang="en-US" altLang="zh-CN" sz="2800" b="1" i="1" smtClean="0">
                                    <a:latin typeface="Cambria Math" panose="02040503050406030204" pitchFamily="18" charset="0"/>
                                  </a:rPr>
                                  <m:t>𝒊</m:t>
                                </m:r>
                              </m:sub>
                            </m:sSub>
                          </m:e>
                        </m:d>
                      </m:num>
                      <m:den>
                        <m:sSubSup>
                          <m:sSubSupPr>
                            <m:ctrlPr>
                              <a:rPr lang="en-US" altLang="zh-CN" sz="2800" b="1" i="1" smtClean="0">
                                <a:latin typeface="Cambria Math" panose="02040503050406030204" pitchFamily="18" charset="0"/>
                              </a:rPr>
                            </m:ctrlPr>
                          </m:sSubSupPr>
                          <m:e>
                            <m:r>
                              <a:rPr lang="en-US" altLang="zh-CN" sz="2800" b="1" i="1" smtClean="0">
                                <a:latin typeface="Cambria Math" panose="02040503050406030204" pitchFamily="18" charset="0"/>
                              </a:rPr>
                              <m:t>𝒏</m:t>
                            </m:r>
                          </m:e>
                          <m:sub>
                            <m:r>
                              <a:rPr lang="en-US" altLang="zh-CN" sz="2800" b="1" i="1" smtClean="0">
                                <a:latin typeface="Cambria Math" panose="02040503050406030204" pitchFamily="18" charset="0"/>
                              </a:rPr>
                              <m:t>𝒇</m:t>
                            </m:r>
                          </m:sub>
                          <m:sup>
                            <m:r>
                              <a:rPr lang="en-US" altLang="zh-CN" sz="2800" b="1" i="1" smtClean="0">
                                <a:latin typeface="Cambria Math" panose="02040503050406030204" pitchFamily="18" charset="0"/>
                              </a:rPr>
                              <m:t>𝟐</m:t>
                            </m:r>
                          </m:sup>
                        </m:sSubSup>
                        <m:sSubSup>
                          <m:sSubSupPr>
                            <m:ctrlPr>
                              <a:rPr lang="en-US" altLang="zh-CN" sz="2800" b="1" i="1" smtClean="0">
                                <a:latin typeface="Cambria Math" panose="02040503050406030204" pitchFamily="18" charset="0"/>
                              </a:rPr>
                            </m:ctrlPr>
                          </m:sSubSupPr>
                          <m:e>
                            <m:r>
                              <a:rPr lang="en-US" altLang="zh-CN" sz="2800" b="1" i="1" smtClean="0">
                                <a:latin typeface="Cambria Math" panose="02040503050406030204" pitchFamily="18" charset="0"/>
                              </a:rPr>
                              <m:t>𝒏</m:t>
                            </m:r>
                          </m:e>
                          <m:sub>
                            <m:r>
                              <a:rPr lang="en-US" altLang="zh-CN" sz="2800" b="1" i="1" smtClean="0">
                                <a:latin typeface="Cambria Math" panose="02040503050406030204" pitchFamily="18" charset="0"/>
                              </a:rPr>
                              <m:t>𝒊</m:t>
                            </m:r>
                          </m:sub>
                          <m:sup>
                            <m:r>
                              <a:rPr lang="en-US" altLang="zh-CN" sz="2800" b="1" i="1" smtClean="0">
                                <a:latin typeface="Cambria Math" panose="02040503050406030204" pitchFamily="18" charset="0"/>
                              </a:rPr>
                              <m:t>𝟐</m:t>
                            </m:r>
                          </m:sup>
                        </m:sSubSup>
                      </m:den>
                    </m:f>
                    <m:r>
                      <a:rPr lang="en-US" altLang="zh-CN" sz="2800" b="1" i="1" smtClean="0">
                        <a:latin typeface="Cambria Math" panose="02040503050406030204" pitchFamily="18" charset="0"/>
                      </a:rPr>
                      <m:t>=</m:t>
                    </m:r>
                    <m:r>
                      <a:rPr lang="en-US" altLang="zh-CN" sz="2800" b="1" i="1" smtClean="0">
                        <a:latin typeface="Cambria Math" panose="02040503050406030204" pitchFamily="18" charset="0"/>
                      </a:rPr>
                      <m:t>𝑹𝑪</m:t>
                    </m:r>
                    <m:f>
                      <m:fPr>
                        <m:ctrlPr>
                          <a:rPr lang="en-US" altLang="zh-CN" sz="2800" b="1" i="1" smtClean="0">
                            <a:latin typeface="Cambria Math" panose="02040503050406030204" pitchFamily="18" charset="0"/>
                          </a:rPr>
                        </m:ctrlPr>
                      </m:fPr>
                      <m:num>
                        <m:r>
                          <a:rPr lang="en-US" altLang="zh-CN" sz="2800" b="1" i="1" smtClean="0">
                            <a:latin typeface="Cambria Math" panose="02040503050406030204" pitchFamily="18" charset="0"/>
                          </a:rPr>
                          <m:t>𝟐</m:t>
                        </m:r>
                      </m:num>
                      <m:den>
                        <m:sSup>
                          <m:sSupPr>
                            <m:ctrlPr>
                              <a:rPr lang="en-US" altLang="zh-CN" sz="2800" b="1" i="1" smtClean="0">
                                <a:latin typeface="Cambria Math" panose="02040503050406030204" pitchFamily="18" charset="0"/>
                              </a:rPr>
                            </m:ctrlPr>
                          </m:sSupPr>
                          <m:e>
                            <m:r>
                              <a:rPr lang="en-US" altLang="zh-CN" sz="2800" b="1" i="1" smtClean="0">
                                <a:latin typeface="Cambria Math" panose="02040503050406030204" pitchFamily="18" charset="0"/>
                              </a:rPr>
                              <m:t>𝒏</m:t>
                            </m:r>
                          </m:e>
                          <m:sup>
                            <m:r>
                              <a:rPr lang="en-US" altLang="zh-CN" sz="2800" b="1" i="1" smtClean="0">
                                <a:latin typeface="Cambria Math" panose="02040503050406030204" pitchFamily="18" charset="0"/>
                              </a:rPr>
                              <m:t>𝟑</m:t>
                            </m:r>
                          </m:sup>
                        </m:sSup>
                      </m:den>
                    </m:f>
                    <m:r>
                      <a:rPr lang="en-US" altLang="zh-CN" sz="2800" b="1" i="1" smtClean="0">
                        <a:latin typeface="Cambria Math" panose="02040503050406030204" pitchFamily="18" charset="0"/>
                      </a:rPr>
                      <m:t>×(</m:t>
                    </m:r>
                    <m:sSub>
                      <m:sSubPr>
                        <m:ctrlPr>
                          <a:rPr lang="en-US" altLang="zh-CN" sz="2800" b="1" i="1" smtClean="0">
                            <a:latin typeface="Cambria Math" panose="02040503050406030204" pitchFamily="18" charset="0"/>
                          </a:rPr>
                        </m:ctrlPr>
                      </m:sSubPr>
                      <m:e>
                        <m:r>
                          <a:rPr lang="en-US" altLang="zh-CN" sz="2800" b="1" i="1" smtClean="0">
                            <a:latin typeface="Cambria Math" panose="02040503050406030204" pitchFamily="18" charset="0"/>
                          </a:rPr>
                          <m:t>𝒏</m:t>
                        </m:r>
                      </m:e>
                      <m:sub>
                        <m:r>
                          <a:rPr lang="en-US" altLang="zh-CN" sz="2800" b="1" i="1" smtClean="0">
                            <a:latin typeface="Cambria Math" panose="02040503050406030204" pitchFamily="18" charset="0"/>
                          </a:rPr>
                          <m:t>𝒇</m:t>
                        </m:r>
                      </m:sub>
                    </m:sSub>
                    <m:r>
                      <a:rPr lang="en-US" altLang="zh-CN" sz="2800" b="1" i="1" smtClean="0">
                        <a:latin typeface="Cambria Math" panose="02040503050406030204" pitchFamily="18" charset="0"/>
                      </a:rPr>
                      <m:t>−</m:t>
                    </m:r>
                    <m:sSub>
                      <m:sSubPr>
                        <m:ctrlPr>
                          <a:rPr lang="en-US" altLang="zh-CN" sz="2800" b="1" i="1" smtClean="0">
                            <a:latin typeface="Cambria Math" panose="02040503050406030204" pitchFamily="18" charset="0"/>
                          </a:rPr>
                        </m:ctrlPr>
                      </m:sSubPr>
                      <m:e>
                        <m:r>
                          <a:rPr lang="en-US" altLang="zh-CN" sz="2800" b="1" i="1" smtClean="0">
                            <a:latin typeface="Cambria Math" panose="02040503050406030204" pitchFamily="18" charset="0"/>
                          </a:rPr>
                          <m:t>𝒏</m:t>
                        </m:r>
                      </m:e>
                      <m:sub>
                        <m:r>
                          <a:rPr lang="en-US" altLang="zh-CN" sz="2800" b="1" i="1" smtClean="0">
                            <a:latin typeface="Cambria Math" panose="02040503050406030204" pitchFamily="18" charset="0"/>
                          </a:rPr>
                          <m:t>𝒊</m:t>
                        </m:r>
                      </m:sub>
                    </m:sSub>
                    <m:r>
                      <a:rPr lang="en-US" altLang="zh-CN" sz="2800" b="1" i="1" smtClean="0">
                        <a:latin typeface="Cambria Math" panose="02040503050406030204" pitchFamily="18" charset="0"/>
                      </a:rPr>
                      <m:t>)</m:t>
                    </m:r>
                  </m:oMath>
                </a14:m>
                <a:endParaRPr lang="en-US" altLang="zh-CN" sz="2800" b="1" dirty="0">
                  <a:latin typeface="宋体" panose="02010600030101010101" pitchFamily="2" charset="-122"/>
                </a:endParaRPr>
              </a:p>
              <a:p>
                <a:pPr>
                  <a:lnSpc>
                    <a:spcPct val="120000"/>
                  </a:lnSpc>
                  <a:spcBef>
                    <a:spcPts val="0"/>
                  </a:spcBef>
                  <a:spcAft>
                    <a:spcPts val="0"/>
                  </a:spcAft>
                </a:pPr>
                <a:r>
                  <a:rPr lang="zh-CN" altLang="en-US" sz="2800" dirty="0"/>
                  <a:t>当</a:t>
                </a:r>
                <a:r>
                  <a:rPr lang="en-US" altLang="zh-CN" sz="2800" i="1" dirty="0"/>
                  <a:t>n</a:t>
                </a:r>
                <a:r>
                  <a:rPr lang="zh-CN" altLang="en-US" sz="2800" dirty="0"/>
                  <a:t>足够大时，应和宏观频率的经典关系式一致</a:t>
                </a:r>
                <a:endParaRPr lang="en-US" altLang="zh-CN" sz="2800" dirty="0"/>
              </a:p>
              <a:p>
                <a:pPr>
                  <a:lnSpc>
                    <a:spcPct val="120000"/>
                  </a:lnSpc>
                  <a:spcBef>
                    <a:spcPts val="0"/>
                  </a:spcBef>
                  <a:spcAft>
                    <a:spcPts val="0"/>
                  </a:spcAft>
                </a:pPr>
                <a:endParaRPr lang="en-US" altLang="zh-CN" sz="2800" dirty="0"/>
              </a:p>
              <a:p>
                <a:pPr>
                  <a:lnSpc>
                    <a:spcPct val="120000"/>
                  </a:lnSpc>
                  <a:spcBef>
                    <a:spcPts val="0"/>
                  </a:spcBef>
                  <a:spcAft>
                    <a:spcPts val="0"/>
                  </a:spcAft>
                </a:pPr>
                <a:endParaRPr lang="en-US" altLang="zh-CN" sz="2800" dirty="0"/>
              </a:p>
              <a:p>
                <a:pPr>
                  <a:lnSpc>
                    <a:spcPct val="120000"/>
                  </a:lnSpc>
                  <a:spcBef>
                    <a:spcPts val="0"/>
                  </a:spcBef>
                  <a:spcAft>
                    <a:spcPts val="0"/>
                  </a:spcAft>
                </a:pPr>
                <a:endParaRPr lang="en-US" altLang="zh-CN" sz="2800" dirty="0"/>
              </a:p>
              <a:p>
                <a:pPr>
                  <a:lnSpc>
                    <a:spcPct val="120000"/>
                  </a:lnSpc>
                  <a:spcBef>
                    <a:spcPts val="0"/>
                  </a:spcBef>
                  <a:spcAft>
                    <a:spcPts val="0"/>
                  </a:spcAft>
                </a:pPr>
                <a:r>
                  <a:rPr lang="zh-CN" altLang="en-US" sz="2800" dirty="0"/>
                  <a:t>令 </a:t>
                </a:r>
                <a:r>
                  <a:rPr lang="zh-CN" altLang="en-US" sz="2800" i="1" dirty="0">
                    <a:sym typeface="Symbol" panose="05050102010706020507" pitchFamily="18" charset="2"/>
                  </a:rPr>
                  <a:t> </a:t>
                </a:r>
                <a:r>
                  <a:rPr lang="en-US" altLang="zh-CN" sz="2800" dirty="0">
                    <a:sym typeface="Symbol" panose="05050102010706020507" pitchFamily="18" charset="2"/>
                  </a:rPr>
                  <a:t>=</a:t>
                </a:r>
                <a:r>
                  <a:rPr lang="en-US" altLang="zh-CN" sz="2800" i="1" dirty="0">
                    <a:sym typeface="Symbol" panose="05050102010706020507" pitchFamily="18" charset="2"/>
                  </a:rPr>
                  <a:t> f </a:t>
                </a:r>
                <a:r>
                  <a:rPr lang="zh-CN" altLang="en-US" sz="2800" dirty="0">
                    <a:sym typeface="Symbol" panose="05050102010706020507" pitchFamily="18" charset="2"/>
                  </a:rPr>
                  <a:t>，再结合电子经典角动量的定义 </a:t>
                </a:r>
                <a:r>
                  <a:rPr lang="zh-CN" altLang="en-US" sz="2800" dirty="0">
                    <a:latin typeface="宋体" panose="02010600030101010101" pitchFamily="2" charset="-122"/>
                    <a:sym typeface="Symbol" panose="05050102010706020507" pitchFamily="18" charset="2"/>
                  </a:rPr>
                  <a:t> 里德伯常数关系式，角动量量子化条件 </a:t>
                </a:r>
                <a:r>
                  <a:rPr lang="en-US" altLang="zh-CN" sz="2800" dirty="0">
                    <a:latin typeface="宋体" panose="02010600030101010101" pitchFamily="2" charset="-122"/>
                    <a:sym typeface="Symbol" panose="05050102010706020507" pitchFamily="18" charset="2"/>
                  </a:rPr>
                  <a:t>(</a:t>
                </a:r>
                <a:r>
                  <a:rPr lang="zh-CN" altLang="en-US" sz="2800" u="sng" dirty="0">
                    <a:latin typeface="宋体" panose="02010600030101010101" pitchFamily="2" charset="-122"/>
                    <a:sym typeface="Symbol" panose="05050102010706020507" pitchFamily="18" charset="2"/>
                  </a:rPr>
                  <a:t>波尔原始的推理路径</a:t>
                </a:r>
                <a:r>
                  <a:rPr lang="en-US" altLang="zh-CN" sz="2800" dirty="0">
                    <a:latin typeface="宋体" panose="02010600030101010101" pitchFamily="2" charset="-122"/>
                    <a:sym typeface="Symbol" panose="05050102010706020507" pitchFamily="18" charset="2"/>
                  </a:rPr>
                  <a:t>)</a:t>
                </a:r>
                <a:endParaRPr lang="en-US" altLang="zh-CN" sz="2800" dirty="0"/>
              </a:p>
            </p:txBody>
          </p:sp>
        </mc:Choice>
        <mc:Fallback>
          <p:sp>
            <p:nvSpPr>
              <p:cNvPr id="3" name="内容占位符 2"/>
              <p:cNvSpPr>
                <a:spLocks noGrp="1" noRot="1" noChangeAspect="1" noMove="1" noResize="1" noEditPoints="1" noAdjustHandles="1" noChangeArrowheads="1" noChangeShapeType="1" noTextEdit="1"/>
              </p:cNvSpPr>
              <p:nvPr>
                <p:ph idx="1"/>
              </p:nvPr>
            </p:nvSpPr>
            <p:spPr>
              <a:xfrm>
                <a:off x="457200" y="1321904"/>
                <a:ext cx="8381999" cy="4926496"/>
              </a:xfrm>
              <a:blipFill>
                <a:blip r:embed="rId2"/>
                <a:stretch>
                  <a:fillRect l="-1970" t="-1285" r="-152" b="-1285"/>
                </a:stretch>
              </a:blipFill>
            </p:spPr>
            <p:txBody>
              <a:bodyPr/>
              <a:lstStyle/>
              <a:p>
                <a:r>
                  <a:rPr lang="zh-CN" altLang="en-US">
                    <a:noFill/>
                  </a:rPr>
                  <a:t> </a:t>
                </a:r>
              </a:p>
            </p:txBody>
          </p:sp>
        </mc:Fallback>
      </mc:AlternateContent>
      <p:sp>
        <p:nvSpPr>
          <p:cNvPr id="6" name="Footer Placeholder 5"/>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pPr>
                <a:defRPr/>
              </a:pPr>
              <a:t>60</a:t>
            </a:fld>
            <a:endParaRPr lang="en-US" altLang="zh-CN" dirty="0"/>
          </a:p>
        </p:txBody>
      </p:sp>
      <p:graphicFrame>
        <p:nvGraphicFramePr>
          <p:cNvPr id="5" name="对象 4"/>
          <p:cNvGraphicFramePr>
            <a:graphicFrameLocks noChangeAspect="1"/>
          </p:cNvGraphicFramePr>
          <p:nvPr>
            <p:extLst>
              <p:ext uri="{D42A27DB-BD31-4B8C-83A1-F6EECF244321}">
                <p14:modId xmlns:p14="http://schemas.microsoft.com/office/powerpoint/2010/main" val="989044535"/>
              </p:ext>
            </p:extLst>
          </p:nvPr>
        </p:nvGraphicFramePr>
        <p:xfrm>
          <a:off x="2590800" y="4114800"/>
          <a:ext cx="2714625" cy="1109663"/>
        </p:xfrm>
        <a:graphic>
          <a:graphicData uri="http://schemas.openxmlformats.org/presentationml/2006/ole">
            <mc:AlternateContent xmlns:mc="http://schemas.openxmlformats.org/markup-compatibility/2006">
              <mc:Choice xmlns:v="urn:schemas-microsoft-com:vml" Requires="v">
                <p:oleObj name="Equation" r:id="rId3" imgW="1180800" imgH="482400" progId="Equation.DSMT4">
                  <p:embed/>
                </p:oleObj>
              </mc:Choice>
              <mc:Fallback>
                <p:oleObj name="Equation" r:id="rId3" imgW="1180800" imgH="482400" progId="Equation.DSMT4">
                  <p:embed/>
                  <p:pic>
                    <p:nvPicPr>
                      <p:cNvPr id="0" name=""/>
                      <p:cNvPicPr/>
                      <p:nvPr/>
                    </p:nvPicPr>
                    <p:blipFill>
                      <a:blip r:embed="rId4"/>
                      <a:stretch>
                        <a:fillRect/>
                      </a:stretch>
                    </p:blipFill>
                    <p:spPr>
                      <a:xfrm>
                        <a:off x="2590800" y="4114800"/>
                        <a:ext cx="2714625" cy="1109663"/>
                      </a:xfrm>
                      <a:prstGeom prst="rect">
                        <a:avLst/>
                      </a:prstGeom>
                    </p:spPr>
                  </p:pic>
                </p:oleObj>
              </mc:Fallback>
            </mc:AlternateContent>
          </a:graphicData>
        </a:graphic>
      </p:graphicFrame>
      <p:cxnSp>
        <p:nvCxnSpPr>
          <p:cNvPr id="9" name="直线连接符 8">
            <a:extLst>
              <a:ext uri="{FF2B5EF4-FFF2-40B4-BE49-F238E27FC236}">
                <a16:creationId xmlns:a16="http://schemas.microsoft.com/office/drawing/2014/main" id="{8DAC3FEB-C4B6-56C4-EE46-FCAC4FEA4844}"/>
              </a:ext>
            </a:extLst>
          </p:cNvPr>
          <p:cNvCxnSpPr/>
          <p:nvPr/>
        </p:nvCxnSpPr>
        <p:spPr>
          <a:xfrm>
            <a:off x="7620000" y="3581400"/>
            <a:ext cx="1066800"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文本框 10">
            <a:extLst>
              <a:ext uri="{FF2B5EF4-FFF2-40B4-BE49-F238E27FC236}">
                <a16:creationId xmlns:a16="http://schemas.microsoft.com/office/drawing/2014/main" id="{C4954733-D1DE-117B-24CA-BCED89357A1D}"/>
              </a:ext>
            </a:extLst>
          </p:cNvPr>
          <p:cNvSpPr txBox="1"/>
          <p:nvPr/>
        </p:nvSpPr>
        <p:spPr>
          <a:xfrm>
            <a:off x="7554745" y="3592732"/>
            <a:ext cx="1302847" cy="400110"/>
          </a:xfrm>
          <a:prstGeom prst="rect">
            <a:avLst/>
          </a:prstGeom>
          <a:noFill/>
        </p:spPr>
        <p:txBody>
          <a:bodyPr wrap="square">
            <a:spAutoFit/>
          </a:bodyPr>
          <a:lstStyle/>
          <a:p>
            <a:r>
              <a:rPr lang="zh-CN" altLang="en-US" sz="2000" dirty="0">
                <a:latin typeface="+mn-ea"/>
                <a:ea typeface="+mn-ea"/>
              </a:rPr>
              <a:t>高阶谐波</a:t>
            </a:r>
          </a:p>
        </p:txBody>
      </p:sp>
      <p:sp>
        <p:nvSpPr>
          <p:cNvPr id="12" name="文本框 11">
            <a:extLst>
              <a:ext uri="{FF2B5EF4-FFF2-40B4-BE49-F238E27FC236}">
                <a16:creationId xmlns:a16="http://schemas.microsoft.com/office/drawing/2014/main" id="{AD522B6F-0668-2D20-6A78-0923C82D38B4}"/>
              </a:ext>
            </a:extLst>
          </p:cNvPr>
          <p:cNvSpPr txBox="1"/>
          <p:nvPr/>
        </p:nvSpPr>
        <p:spPr>
          <a:xfrm>
            <a:off x="5562600" y="4469576"/>
            <a:ext cx="3124200" cy="707886"/>
          </a:xfrm>
          <a:prstGeom prst="rect">
            <a:avLst/>
          </a:prstGeom>
          <a:noFill/>
        </p:spPr>
        <p:txBody>
          <a:bodyPr wrap="square">
            <a:spAutoFit/>
          </a:bodyPr>
          <a:lstStyle/>
          <a:p>
            <a:r>
              <a:rPr lang="zh-CN" altLang="en-US" sz="2000" dirty="0">
                <a:latin typeface="+mn-ea"/>
                <a:ea typeface="+mn-ea"/>
              </a:rPr>
              <a:t>圆轨道（椭圆轨道亦存在高阶谐波）</a:t>
            </a:r>
          </a:p>
        </p:txBody>
      </p:sp>
    </p:spTree>
    <p:extLst>
      <p:ext uri="{BB962C8B-B14F-4D97-AF65-F5344CB8AC3E}">
        <p14:creationId xmlns:p14="http://schemas.microsoft.com/office/powerpoint/2010/main" val="129319526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里德伯常量的修正</a:t>
            </a:r>
          </a:p>
        </p:txBody>
      </p:sp>
      <p:sp>
        <p:nvSpPr>
          <p:cNvPr id="3" name="内容占位符 2"/>
          <p:cNvSpPr>
            <a:spLocks noGrp="1"/>
          </p:cNvSpPr>
          <p:nvPr>
            <p:ph idx="1"/>
          </p:nvPr>
        </p:nvSpPr>
        <p:spPr/>
        <p:txBody>
          <a:bodyPr>
            <a:normAutofit fontScale="92500" lnSpcReduction="10000"/>
          </a:bodyPr>
          <a:lstStyle/>
          <a:p>
            <a:r>
              <a:rPr lang="zh-CN" altLang="en-US" sz="2800" dirty="0"/>
              <a:t>玻尔理论值与实验值的万分之五的误差！</a:t>
            </a:r>
            <a:endParaRPr lang="en-US" altLang="zh-CN" sz="2800" dirty="0"/>
          </a:p>
          <a:p>
            <a:r>
              <a:rPr lang="zh-CN" altLang="en-US" sz="2800" dirty="0">
                <a:solidFill>
                  <a:srgbClr val="FF0000"/>
                </a:solidFill>
              </a:rPr>
              <a:t>原子核质量不是无穷大！</a:t>
            </a:r>
            <a:endParaRPr lang="en-US" altLang="zh-CN" sz="2800" dirty="0"/>
          </a:p>
          <a:p>
            <a:r>
              <a:rPr lang="zh-CN" altLang="en-US" sz="2800" dirty="0"/>
              <a:t>两体问题：约化质量</a:t>
            </a:r>
            <a:endParaRPr lang="en-US" altLang="zh-CN" sz="2800" dirty="0"/>
          </a:p>
          <a:p>
            <a:r>
              <a:rPr lang="zh-CN" altLang="en-US" sz="2800" dirty="0"/>
              <a:t>用</a:t>
            </a:r>
            <a:r>
              <a:rPr lang="zh-CN" altLang="en-US" sz="2800" i="1" dirty="0">
                <a:sym typeface="Symbol" panose="05050102010706020507" pitchFamily="18" charset="2"/>
              </a:rPr>
              <a:t></a:t>
            </a:r>
            <a:r>
              <a:rPr lang="zh-CN" altLang="en-US" sz="2800" dirty="0">
                <a:sym typeface="Symbol" panose="05050102010706020507" pitchFamily="18" charset="2"/>
              </a:rPr>
              <a:t>替换量子化轨道半径、能量、里德伯常数中的</a:t>
            </a:r>
            <a:r>
              <a:rPr lang="en-US" altLang="zh-CN" sz="2800" i="1" dirty="0">
                <a:sym typeface="Symbol" panose="05050102010706020507" pitchFamily="18" charset="2"/>
              </a:rPr>
              <a:t>m</a:t>
            </a:r>
            <a:r>
              <a:rPr lang="en-US" altLang="zh-CN" sz="2800" i="1" baseline="-25000" dirty="0">
                <a:sym typeface="Symbol" panose="05050102010706020507" pitchFamily="18" charset="2"/>
              </a:rPr>
              <a:t>e</a:t>
            </a:r>
          </a:p>
          <a:p>
            <a:endParaRPr lang="en-US" altLang="zh-CN" sz="2800" dirty="0"/>
          </a:p>
          <a:p>
            <a:pPr marL="0" indent="0">
              <a:buNone/>
            </a:pPr>
            <a:endParaRPr lang="en-US" altLang="zh-CN" sz="2800" dirty="0"/>
          </a:p>
          <a:p>
            <a:pPr marL="0" indent="0">
              <a:buNone/>
            </a:pPr>
            <a:endParaRPr lang="en-US" altLang="zh-CN" sz="2800" dirty="0"/>
          </a:p>
          <a:p>
            <a:r>
              <a:rPr lang="zh-CN" altLang="en-US" sz="2800" dirty="0"/>
              <a:t>修正的里德伯常数</a:t>
            </a:r>
            <a:r>
              <a:rPr lang="en-US" altLang="zh-CN" sz="2800" i="1" dirty="0"/>
              <a:t>R</a:t>
            </a:r>
            <a:r>
              <a:rPr lang="en-US" altLang="zh-CN" sz="2800" baseline="-25000" dirty="0"/>
              <a:t>H</a:t>
            </a:r>
            <a:r>
              <a:rPr lang="zh-CN" altLang="en-US" sz="2800" dirty="0"/>
              <a:t>与实验值是高度吻合的，消除了玻尔理论值与实验值的万分之五的误差。</a:t>
            </a:r>
            <a:endParaRPr lang="en-US" altLang="zh-CN" sz="2800" dirty="0"/>
          </a:p>
          <a:p>
            <a:r>
              <a:rPr lang="zh-CN" altLang="en-US" sz="2800" dirty="0"/>
              <a:t>测量里德伯常数 </a:t>
            </a:r>
            <a:r>
              <a:rPr lang="zh-CN" altLang="en-US" sz="2800" dirty="0">
                <a:sym typeface="Symbol" panose="05050102010706020507" pitchFamily="18" charset="2"/>
              </a:rPr>
              <a:t> 原子核（同位素）质量？</a:t>
            </a:r>
            <a:endParaRPr lang="zh-CN" altLang="en-US" sz="2800" dirty="0"/>
          </a:p>
        </p:txBody>
      </p:sp>
      <p:sp>
        <p:nvSpPr>
          <p:cNvPr id="7" name="Footer Placeholder 6"/>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pPr>
                <a:defRPr/>
              </a:pPr>
              <a:t>61</a:t>
            </a:fld>
            <a:endParaRPr lang="en-US" altLang="zh-CN" dirty="0"/>
          </a:p>
        </p:txBody>
      </p:sp>
      <p:pic>
        <p:nvPicPr>
          <p:cNvPr id="10" name="Picture 9"/>
          <p:cNvPicPr>
            <a:picLocks noChangeAspect="1" noChangeArrowheads="1"/>
          </p:cNvPicPr>
          <p:nvPr/>
        </p:nvPicPr>
        <p:blipFill>
          <a:blip r:embed="rId2" cstate="print"/>
          <a:srcRect/>
          <a:stretch>
            <a:fillRect/>
          </a:stretch>
        </p:blipFill>
        <p:spPr bwMode="auto">
          <a:xfrm>
            <a:off x="4710122" y="1803058"/>
            <a:ext cx="1871387" cy="787742"/>
          </a:xfrm>
          <a:prstGeom prst="rect">
            <a:avLst/>
          </a:prstGeom>
          <a:noFill/>
          <a:ln w="9525" cap="flat" cmpd="sng" algn="ctr">
            <a:noFill/>
            <a:prstDash val="solid"/>
            <a:headEnd/>
            <a:tailEnd/>
          </a:ln>
          <a:effectLst>
            <a:outerShdw blurRad="40000" dist="20000" dir="5400000" rotWithShape="0">
              <a:srgbClr val="000000">
                <a:alpha val="38000"/>
              </a:srgbClr>
            </a:outerShdw>
          </a:effectLst>
        </p:spPr>
      </p:pic>
      <p:pic>
        <p:nvPicPr>
          <p:cNvPr id="12" name="Picture 2"/>
          <p:cNvPicPr>
            <a:picLocks noChangeAspect="1" noChangeArrowheads="1"/>
          </p:cNvPicPr>
          <p:nvPr/>
        </p:nvPicPr>
        <p:blipFill>
          <a:blip r:embed="rId3" cstate="print"/>
          <a:srcRect/>
          <a:stretch>
            <a:fillRect/>
          </a:stretch>
        </p:blipFill>
        <p:spPr bwMode="auto">
          <a:xfrm>
            <a:off x="1447800" y="3429000"/>
            <a:ext cx="5715000" cy="1393731"/>
          </a:xfrm>
          <a:prstGeom prst="rect">
            <a:avLst/>
          </a:prstGeom>
          <a:noFill/>
          <a:ln w="9525" cap="flat" cmpd="sng" algn="ctr">
            <a:noFill/>
            <a:prstDash val="solid"/>
            <a:headEnd/>
            <a:tailEnd/>
          </a:ln>
          <a:effectLst>
            <a:outerShdw blurRad="40000" dist="20000" dir="5400000" rotWithShape="0">
              <a:srgbClr val="000000">
                <a:alpha val="38000"/>
              </a:srgbClr>
            </a:outerShdw>
          </a:effectLst>
        </p:spPr>
      </p:pic>
    </p:spTree>
    <p:extLst>
      <p:ext uri="{BB962C8B-B14F-4D97-AF65-F5344CB8AC3E}">
        <p14:creationId xmlns:p14="http://schemas.microsoft.com/office/powerpoint/2010/main" val="2487023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zh-CN" altLang="en-US" dirty="0"/>
              <a:t>两体问题的质心系</a:t>
            </a:r>
            <a:endParaRPr lang="en-US" dirty="0"/>
          </a:p>
        </p:txBody>
      </p:sp>
      <p:sp>
        <p:nvSpPr>
          <p:cNvPr id="2" name="幻灯片编号占位符 1"/>
          <p:cNvSpPr>
            <a:spLocks noGrp="1"/>
          </p:cNvSpPr>
          <p:nvPr>
            <p:ph type="sldNum" sz="quarter" idx="12"/>
          </p:nvPr>
        </p:nvSpPr>
        <p:spPr/>
        <p:txBody>
          <a:bodyPr/>
          <a:lstStyle/>
          <a:p>
            <a:pPr>
              <a:defRPr/>
            </a:pPr>
            <a:fld id="{5D2B9D6C-1A0A-3843-9E07-22C849FA84BD}" type="slidenum">
              <a:rPr lang="en-US" altLang="zh-CN" smtClean="0"/>
              <a:pPr>
                <a:defRPr/>
              </a:pPr>
              <a:t>62</a:t>
            </a:fld>
            <a:endParaRPr lang="en-US" altLang="zh-CN"/>
          </a:p>
        </p:txBody>
      </p:sp>
      <p:pic>
        <p:nvPicPr>
          <p:cNvPr id="3" name="未标题-1.png"/>
          <p:cNvPicPr/>
          <p:nvPr/>
        </p:nvPicPr>
        <p:blipFill>
          <a:blip r:embed="rId2"/>
          <a:srcRect l="8084" t="13166" r="11949" b="12185"/>
          <a:stretch>
            <a:fillRect/>
          </a:stretch>
        </p:blipFill>
        <p:spPr>
          <a:xfrm>
            <a:off x="1833130" y="3505200"/>
            <a:ext cx="6075363" cy="2384426"/>
          </a:xfrm>
          <a:prstGeom prst="rect">
            <a:avLst/>
          </a:prstGeom>
          <a:ln w="12700">
            <a:miter lim="400000"/>
          </a:ln>
        </p:spPr>
      </p:pic>
      <p:sp>
        <p:nvSpPr>
          <p:cNvPr id="4" name="矩形 3"/>
          <p:cNvSpPr/>
          <p:nvPr/>
        </p:nvSpPr>
        <p:spPr>
          <a:xfrm>
            <a:off x="457200" y="1279029"/>
            <a:ext cx="8352928" cy="1692771"/>
          </a:xfrm>
          <a:prstGeom prst="rect">
            <a:avLst/>
          </a:prstGeom>
          <a:solidFill>
            <a:srgbClr val="FFFF00"/>
          </a:solidFill>
        </p:spPr>
        <p:txBody>
          <a:bodyPr wrap="square">
            <a:spAutoFit/>
          </a:bodyPr>
          <a:lstStyle/>
          <a:p>
            <a:pPr lvl="0"/>
            <a:r>
              <a:rPr lang="zh-CN" altLang="en-US" sz="2600" dirty="0">
                <a:solidFill>
                  <a:srgbClr val="FF0000"/>
                </a:solidFill>
                <a:latin typeface="华文楷体"/>
                <a:ea typeface="华文楷体"/>
                <a:cs typeface="华文楷体"/>
                <a:sym typeface="宋体"/>
              </a:rPr>
              <a:t>玻尔理论 </a:t>
            </a:r>
            <a:r>
              <a:rPr lang="zh-CN" altLang="en-US" sz="2600" dirty="0">
                <a:latin typeface="华文楷体"/>
                <a:ea typeface="华文楷体"/>
                <a:cs typeface="华文楷体"/>
                <a:sym typeface="宋体"/>
              </a:rPr>
              <a:t>假定电子绕固定不动的核旋转，事实上，只有当核的质量无限大时才可以作这样的近似。而氢核只比电子重约一千八百多倍，这样的处理显然不够精确。实际情况是核与电子绕它们共同的质心运动。</a:t>
            </a:r>
          </a:p>
        </p:txBody>
      </p:sp>
      <p:sp>
        <p:nvSpPr>
          <p:cNvPr id="5" name="Footer Placeholder 4"/>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Tree>
    <p:extLst>
      <p:ext uri="{BB962C8B-B14F-4D97-AF65-F5344CB8AC3E}">
        <p14:creationId xmlns:p14="http://schemas.microsoft.com/office/powerpoint/2010/main" val="206231046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2"/>
          <p:cNvSpPr/>
          <p:nvPr/>
        </p:nvSpPr>
        <p:spPr>
          <a:xfrm>
            <a:off x="311508" y="5181600"/>
            <a:ext cx="4236873" cy="892552"/>
          </a:xfrm>
          <a:prstGeom prst="rect">
            <a:avLst/>
          </a:prstGeom>
          <a:solidFill>
            <a:srgbClr val="FFFF00"/>
          </a:solidFill>
        </p:spPr>
        <p:txBody>
          <a:bodyPr wrap="square">
            <a:spAutoFit/>
          </a:bodyPr>
          <a:lstStyle/>
          <a:p>
            <a:r>
              <a:rPr lang="zh-CN" altLang="en-US" sz="2600" dirty="0">
                <a:latin typeface="华文楷体"/>
                <a:ea typeface="华文楷体"/>
                <a:cs typeface="华文楷体"/>
              </a:rPr>
              <a:t>测量里德伯常数</a:t>
            </a:r>
            <a:br>
              <a:rPr lang="en-US" altLang="zh-CN" sz="2600" dirty="0">
                <a:latin typeface="华文楷体"/>
                <a:ea typeface="华文楷体"/>
                <a:cs typeface="华文楷体"/>
              </a:rPr>
            </a:br>
            <a:r>
              <a:rPr lang="zh-CN" altLang="en-US" sz="2600" dirty="0">
                <a:latin typeface="华文楷体"/>
                <a:ea typeface="华文楷体"/>
                <a:cs typeface="华文楷体"/>
              </a:rPr>
              <a:t> </a:t>
            </a:r>
            <a:r>
              <a:rPr lang="zh-CN" altLang="en-US" sz="2600" dirty="0">
                <a:latin typeface="华文楷体"/>
                <a:ea typeface="华文楷体"/>
                <a:cs typeface="华文楷体"/>
                <a:sym typeface="Symbol" panose="05050102010706020507" pitchFamily="18" charset="2"/>
              </a:rPr>
              <a:t> 原子核（同位素）质量</a:t>
            </a:r>
            <a:endParaRPr lang="zh-CN" altLang="en-US" sz="2600" dirty="0">
              <a:latin typeface="华文楷体"/>
              <a:ea typeface="华文楷体"/>
              <a:cs typeface="华文楷体"/>
            </a:endParaRPr>
          </a:p>
        </p:txBody>
      </p:sp>
      <p:sp>
        <p:nvSpPr>
          <p:cNvPr id="2" name="Title 1"/>
          <p:cNvSpPr>
            <a:spLocks noGrp="1"/>
          </p:cNvSpPr>
          <p:nvPr>
            <p:ph type="title"/>
          </p:nvPr>
        </p:nvSpPr>
        <p:spPr/>
        <p:txBody>
          <a:bodyPr/>
          <a:lstStyle/>
          <a:p>
            <a:endParaRPr lang="en-US"/>
          </a:p>
        </p:txBody>
      </p:sp>
      <p:sp>
        <p:nvSpPr>
          <p:cNvPr id="3" name="Footer Placeholder 2"/>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
        <p:nvSpPr>
          <p:cNvPr id="4" name="Slide Number Placeholder 3"/>
          <p:cNvSpPr>
            <a:spLocks noGrp="1"/>
          </p:cNvSpPr>
          <p:nvPr>
            <p:ph type="sldNum" sz="quarter" idx="12"/>
          </p:nvPr>
        </p:nvSpPr>
        <p:spPr/>
        <p:txBody>
          <a:bodyPr/>
          <a:lstStyle/>
          <a:p>
            <a:pPr>
              <a:defRPr/>
            </a:pPr>
            <a:fld id="{B4690805-D7D2-4AB9-A191-0BC729846278}" type="slidenum">
              <a:rPr lang="zh-CN" altLang="en-US" smtClean="0"/>
              <a:pPr>
                <a:defRPr/>
              </a:pPr>
              <a:t>63</a:t>
            </a:fld>
            <a:endParaRPr lang="en-US" altLang="zh-CN" dirty="0"/>
          </a:p>
        </p:txBody>
      </p:sp>
      <p:grpSp>
        <p:nvGrpSpPr>
          <p:cNvPr id="13" name="Group 12"/>
          <p:cNvGrpSpPr/>
          <p:nvPr/>
        </p:nvGrpSpPr>
        <p:grpSpPr>
          <a:xfrm>
            <a:off x="4548381" y="1964466"/>
            <a:ext cx="4408449" cy="3926275"/>
            <a:chOff x="4583151" y="1181828"/>
            <a:chExt cx="4408449" cy="3926275"/>
          </a:xfrm>
        </p:grpSpPr>
        <p:pic>
          <p:nvPicPr>
            <p:cNvPr id="12" name="Picture 4" descr="A13"/>
            <p:cNvPicPr>
              <a:picLocks noChangeAspect="1" noChangeArrowheads="1"/>
            </p:cNvPicPr>
            <p:nvPr/>
          </p:nvPicPr>
          <p:blipFill>
            <a:blip r:embed="rId2">
              <a:lum contrast="30000"/>
              <a:extLst>
                <a:ext uri="{28A0092B-C50C-407E-A947-70E740481C1C}">
                  <a14:useLocalDpi xmlns:a14="http://schemas.microsoft.com/office/drawing/2010/main" val="0"/>
                </a:ext>
              </a:extLst>
            </a:blip>
            <a:srcRect t="1778" r="3076" b="2258"/>
            <a:stretch>
              <a:fillRect/>
            </a:stretch>
          </p:blipFill>
          <p:spPr bwMode="auto">
            <a:xfrm>
              <a:off x="4583151" y="1181828"/>
              <a:ext cx="4408449" cy="3926275"/>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p:cNvPicPr>
              <a:picLocks noChangeAspect="1" noChangeArrowheads="1"/>
            </p:cNvPicPr>
            <p:nvPr/>
          </p:nvPicPr>
          <p:blipFill>
            <a:blip r:embed="rId3" cstate="print"/>
            <a:srcRect/>
            <a:stretch>
              <a:fillRect/>
            </a:stretch>
          </p:blipFill>
          <p:spPr bwMode="auto">
            <a:xfrm>
              <a:off x="6500813" y="2849655"/>
              <a:ext cx="2338387" cy="1204912"/>
            </a:xfrm>
            <a:prstGeom prst="rect">
              <a:avLst/>
            </a:prstGeom>
            <a:ln>
              <a:headEnd/>
              <a:tailEnd/>
            </a:ln>
          </p:spPr>
          <p:style>
            <a:lnRef idx="1">
              <a:schemeClr val="accent2"/>
            </a:lnRef>
            <a:fillRef idx="2">
              <a:schemeClr val="accent2"/>
            </a:fillRef>
            <a:effectRef idx="1">
              <a:schemeClr val="accent2"/>
            </a:effectRef>
            <a:fontRef idx="minor">
              <a:schemeClr val="dk1"/>
            </a:fontRef>
          </p:style>
        </p:pic>
      </p:grpSp>
      <p:pic>
        <p:nvPicPr>
          <p:cNvPr id="6" name="Picture 6"/>
          <p:cNvPicPr>
            <a:picLocks noChangeAspect="1" noChangeArrowheads="1"/>
          </p:cNvPicPr>
          <p:nvPr/>
        </p:nvPicPr>
        <p:blipFill rotWithShape="1">
          <a:blip r:embed="rId4" cstate="print"/>
          <a:srcRect l="16506" t="10402"/>
          <a:stretch/>
        </p:blipFill>
        <p:spPr bwMode="auto">
          <a:xfrm>
            <a:off x="3352800" y="1418755"/>
            <a:ext cx="3817363" cy="416751"/>
          </a:xfrm>
          <a:prstGeom prst="rect">
            <a:avLst/>
          </a:prstGeom>
          <a:ln>
            <a:headEnd/>
            <a:tailEnd/>
          </a:ln>
        </p:spPr>
        <p:style>
          <a:lnRef idx="1">
            <a:schemeClr val="accent2"/>
          </a:lnRef>
          <a:fillRef idx="2">
            <a:schemeClr val="accent2"/>
          </a:fillRef>
          <a:effectRef idx="1">
            <a:schemeClr val="accent2"/>
          </a:effectRef>
          <a:fontRef idx="minor">
            <a:schemeClr val="dk1"/>
          </a:fontRef>
        </p:style>
      </p:pic>
      <p:sp>
        <p:nvSpPr>
          <p:cNvPr id="7" name="Text Box 7"/>
          <p:cNvSpPr txBox="1">
            <a:spLocks noChangeArrowheads="1"/>
          </p:cNvSpPr>
          <p:nvPr/>
        </p:nvSpPr>
        <p:spPr bwMode="auto">
          <a:xfrm>
            <a:off x="251570" y="2337967"/>
            <a:ext cx="3997351" cy="1477328"/>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wrap="square">
            <a:spAutoFit/>
          </a:bodyPr>
          <a:lstStyle>
            <a:lvl1pPr eaLnBrk="0" hangingPunct="0">
              <a:defRPr>
                <a:solidFill>
                  <a:schemeClr val="tx1"/>
                </a:solidFill>
                <a:latin typeface="Arial" charset="0"/>
                <a:ea typeface="宋体"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just">
              <a:spcBef>
                <a:spcPct val="50000"/>
              </a:spcBef>
              <a:buClr>
                <a:srgbClr val="333399"/>
              </a:buClr>
              <a:buSzPct val="80000"/>
              <a:defRPr/>
            </a:pPr>
            <a:r>
              <a:rPr kumimoji="1" lang="zh-CN" altLang="en-US" sz="3000" dirty="0">
                <a:latin typeface="华文楷体"/>
                <a:ea typeface="华文楷体"/>
                <a:cs typeface="华文楷体"/>
              </a:rPr>
              <a:t>由玻尔理论得到的里德伯常数，认为核质量无穷大的情形。</a:t>
            </a:r>
          </a:p>
        </p:txBody>
      </p:sp>
      <p:pic>
        <p:nvPicPr>
          <p:cNvPr id="8" name="图片 3"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8711" y="1477180"/>
            <a:ext cx="1917700" cy="393700"/>
          </a:xfrm>
          <a:prstGeom prst="rect">
            <a:avLst/>
          </a:prstGeom>
          <a:solidFill>
            <a:srgbClr val="FFFF00"/>
          </a:solidFill>
        </p:spPr>
      </p:pic>
      <p:sp>
        <p:nvSpPr>
          <p:cNvPr id="10" name="Text Box 8"/>
          <p:cNvSpPr txBox="1">
            <a:spLocks noChangeArrowheads="1"/>
          </p:cNvSpPr>
          <p:nvPr/>
        </p:nvSpPr>
        <p:spPr bwMode="auto">
          <a:xfrm>
            <a:off x="432391" y="4534272"/>
            <a:ext cx="3861048"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r>
              <a:rPr lang="en-US" altLang="zh-CN" sz="2800" i="1" dirty="0">
                <a:solidFill>
                  <a:srgbClr val="0000FF"/>
                </a:solidFill>
              </a:rPr>
              <a:t>R</a:t>
            </a:r>
            <a:r>
              <a:rPr lang="en-US" altLang="zh-CN" sz="2800" baseline="-30000" dirty="0">
                <a:solidFill>
                  <a:srgbClr val="0000FF"/>
                </a:solidFill>
              </a:rPr>
              <a:t>H </a:t>
            </a:r>
            <a:r>
              <a:rPr lang="en-US" altLang="zh-CN" sz="2800" dirty="0">
                <a:solidFill>
                  <a:srgbClr val="0000FF"/>
                </a:solidFill>
              </a:rPr>
              <a:t>= 109 67.758 mm</a:t>
            </a:r>
            <a:r>
              <a:rPr lang="en-US" altLang="zh-CN" sz="2800" baseline="30000" dirty="0">
                <a:solidFill>
                  <a:srgbClr val="0000FF"/>
                </a:solidFill>
              </a:rPr>
              <a:t>-1</a:t>
            </a:r>
            <a:endParaRPr lang="en-US" altLang="zh-CN" sz="2400" dirty="0">
              <a:solidFill>
                <a:schemeClr val="tx1"/>
              </a:solidFill>
            </a:endParaRPr>
          </a:p>
        </p:txBody>
      </p:sp>
      <p:sp>
        <p:nvSpPr>
          <p:cNvPr id="11" name="Text Box 6"/>
          <p:cNvSpPr txBox="1">
            <a:spLocks noChangeArrowheads="1"/>
          </p:cNvSpPr>
          <p:nvPr/>
        </p:nvSpPr>
        <p:spPr bwMode="auto">
          <a:xfrm>
            <a:off x="432391" y="3886200"/>
            <a:ext cx="4320480" cy="5191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just">
              <a:lnSpc>
                <a:spcPct val="100000"/>
              </a:lnSpc>
            </a:pPr>
            <a:r>
              <a:rPr lang="en-US" altLang="zh-CN" sz="2800" i="1" dirty="0"/>
              <a:t>R</a:t>
            </a:r>
            <a:r>
              <a:rPr lang="en-US" altLang="zh-CN" sz="2800" baseline="-30000" dirty="0"/>
              <a:t>∞</a:t>
            </a:r>
            <a:r>
              <a:rPr lang="en-US" altLang="zh-CN" sz="2800" dirty="0"/>
              <a:t> = 109 73.7315 mm</a:t>
            </a:r>
            <a:r>
              <a:rPr lang="en-US" altLang="zh-CN" sz="2800" baseline="30000" dirty="0"/>
              <a:t>-1</a:t>
            </a:r>
            <a:endParaRPr lang="en-US" altLang="zh-CN" sz="2400" dirty="0"/>
          </a:p>
        </p:txBody>
      </p:sp>
    </p:spTree>
    <p:extLst>
      <p:ext uri="{BB962C8B-B14F-4D97-AF65-F5344CB8AC3E}">
        <p14:creationId xmlns:p14="http://schemas.microsoft.com/office/powerpoint/2010/main" val="1565095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utoUpdateAnimBg="0"/>
      <p:bldP spid="11" grpId="0"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氘存在的实验确认</a:t>
            </a:r>
          </a:p>
        </p:txBody>
      </p:sp>
      <p:sp>
        <p:nvSpPr>
          <p:cNvPr id="3" name="内容占位符 2"/>
          <p:cNvSpPr>
            <a:spLocks noGrp="1"/>
          </p:cNvSpPr>
          <p:nvPr>
            <p:ph idx="1"/>
          </p:nvPr>
        </p:nvSpPr>
        <p:spPr>
          <a:xfrm>
            <a:off x="457200" y="1219200"/>
            <a:ext cx="8381999" cy="4774095"/>
          </a:xfrm>
        </p:spPr>
        <p:txBody>
          <a:bodyPr>
            <a:normAutofit fontScale="85000" lnSpcReduction="10000"/>
          </a:bodyPr>
          <a:lstStyle/>
          <a:p>
            <a:pPr>
              <a:lnSpc>
                <a:spcPct val="120000"/>
              </a:lnSpc>
              <a:spcBef>
                <a:spcPts val="0"/>
              </a:spcBef>
            </a:pPr>
            <a:r>
              <a:rPr lang="en-US" altLang="zh-CN" sz="2400" dirty="0"/>
              <a:t>R</a:t>
            </a:r>
            <a:r>
              <a:rPr lang="zh-CN" altLang="en-US" sz="2400" dirty="0"/>
              <a:t>与核质量的相关关系</a:t>
            </a:r>
            <a:endParaRPr lang="en-US" altLang="zh-CN" sz="2400" dirty="0"/>
          </a:p>
          <a:p>
            <a:pPr marL="0" indent="0">
              <a:lnSpc>
                <a:spcPct val="120000"/>
              </a:lnSpc>
              <a:spcBef>
                <a:spcPts val="0"/>
              </a:spcBef>
              <a:buNone/>
            </a:pPr>
            <a:endParaRPr lang="en-US" altLang="zh-CN" sz="2400" dirty="0"/>
          </a:p>
          <a:p>
            <a:pPr>
              <a:lnSpc>
                <a:spcPct val="120000"/>
              </a:lnSpc>
              <a:spcBef>
                <a:spcPts val="0"/>
              </a:spcBef>
            </a:pPr>
            <a:r>
              <a:rPr lang="zh-CN" altLang="en-US" sz="2400" dirty="0"/>
              <a:t>氘（重氢）含量很低，</a:t>
            </a:r>
            <a:r>
              <a:rPr lang="en-US" altLang="zh-CN" sz="2400" dirty="0">
                <a:ea typeface="华文新魏" panose="02010800040101010101" pitchFamily="2" charset="-122"/>
              </a:rPr>
              <a:t>(</a:t>
            </a:r>
            <a:r>
              <a:rPr lang="zh-CN" altLang="en-US" sz="2400" dirty="0"/>
              <a:t>现在已知是氢的</a:t>
            </a:r>
            <a:r>
              <a:rPr lang="en-US" altLang="zh-CN" sz="2400" dirty="0">
                <a:ea typeface="华文新魏" panose="02010800040101010101" pitchFamily="2" charset="-122"/>
              </a:rPr>
              <a:t>0.0148%)</a:t>
            </a:r>
            <a:r>
              <a:rPr lang="zh-CN" altLang="en-US" sz="2400" dirty="0"/>
              <a:t> </a:t>
            </a:r>
            <a:br>
              <a:rPr lang="en-US" altLang="zh-CN" sz="2400" dirty="0"/>
            </a:br>
            <a:r>
              <a:rPr lang="zh-CN" altLang="en-US" sz="2400" dirty="0">
                <a:sym typeface="Symbol" panose="05050102010706020507" pitchFamily="18" charset="2"/>
              </a:rPr>
              <a:t> </a:t>
            </a:r>
            <a:r>
              <a:rPr lang="zh-CN" altLang="en-US" sz="2400" dirty="0"/>
              <a:t>谱线很弱，不易观察到</a:t>
            </a:r>
            <a:endParaRPr lang="en-US" altLang="zh-CN" sz="2400" dirty="0"/>
          </a:p>
          <a:p>
            <a:pPr>
              <a:lnSpc>
                <a:spcPct val="120000"/>
              </a:lnSpc>
              <a:spcBef>
                <a:spcPts val="0"/>
              </a:spcBef>
            </a:pPr>
            <a:r>
              <a:rPr lang="en-US" altLang="zh-CN" sz="2400" dirty="0"/>
              <a:t>1932</a:t>
            </a:r>
            <a:r>
              <a:rPr lang="zh-CN" altLang="en-US" sz="2400" dirty="0"/>
              <a:t>年美国的化学家</a:t>
            </a:r>
            <a:r>
              <a:rPr lang="zh-CN" altLang="en-US" sz="2400" dirty="0">
                <a:solidFill>
                  <a:srgbClr val="FF0000"/>
                </a:solidFill>
              </a:rPr>
              <a:t>尤雷</a:t>
            </a:r>
            <a:r>
              <a:rPr lang="en-US" altLang="zh-CN" sz="2400" dirty="0">
                <a:solidFill>
                  <a:srgbClr val="FF0000"/>
                </a:solidFill>
              </a:rPr>
              <a:t>(</a:t>
            </a:r>
            <a:r>
              <a:rPr lang="en-US" altLang="zh-CN" sz="2400" dirty="0" err="1"/>
              <a:t>H·Ureg</a:t>
            </a:r>
            <a:r>
              <a:rPr lang="en-US" altLang="zh-CN" sz="2400" dirty="0"/>
              <a:t>)</a:t>
            </a:r>
            <a:r>
              <a:rPr lang="zh-CN" altLang="en-US" sz="2400" dirty="0"/>
              <a:t>把</a:t>
            </a:r>
            <a:r>
              <a:rPr lang="en-US" altLang="zh-CN" sz="2400" dirty="0"/>
              <a:t>3</a:t>
            </a:r>
            <a:r>
              <a:rPr lang="zh-CN" altLang="en-US" sz="2400" dirty="0"/>
              <a:t>升液氢蒸发到不足</a:t>
            </a:r>
            <a:r>
              <a:rPr lang="en-US" altLang="zh-CN" sz="2400" dirty="0"/>
              <a:t>1</a:t>
            </a:r>
            <a:r>
              <a:rPr lang="zh-CN" altLang="en-US" sz="2400" dirty="0"/>
              <a:t>毫升，提高了剩余液氢中氘的含量</a:t>
            </a:r>
            <a:r>
              <a:rPr lang="en-US" altLang="zh-CN" sz="2400" dirty="0">
                <a:ea typeface="华文新魏" panose="02010800040101010101" pitchFamily="2" charset="-122"/>
              </a:rPr>
              <a:t>(</a:t>
            </a:r>
            <a:r>
              <a:rPr lang="zh-CN" altLang="en-US" sz="2400" dirty="0">
                <a:solidFill>
                  <a:srgbClr val="FF0000"/>
                </a:solidFill>
              </a:rPr>
              <a:t>氢比氘容易蒸发</a:t>
            </a:r>
            <a:r>
              <a:rPr lang="en-US" altLang="zh-CN" sz="2400" dirty="0">
                <a:ea typeface="华文新魏" panose="02010800040101010101" pitchFamily="2" charset="-122"/>
              </a:rPr>
              <a:t>) </a:t>
            </a:r>
            <a:r>
              <a:rPr lang="zh-CN" altLang="en-US" sz="2400" dirty="0">
                <a:sym typeface="Symbol" panose="05050102010706020507" pitchFamily="18" charset="2"/>
              </a:rPr>
              <a:t> 注入</a:t>
            </a:r>
            <a:r>
              <a:rPr lang="zh-CN" altLang="en-US" sz="2400" dirty="0">
                <a:solidFill>
                  <a:srgbClr val="FF0000"/>
                </a:solidFill>
                <a:sym typeface="Symbol" panose="05050102010706020507" pitchFamily="18" charset="2"/>
              </a:rPr>
              <a:t>放电管 </a:t>
            </a:r>
            <a:r>
              <a:rPr lang="zh-CN" altLang="en-US" sz="2400" dirty="0">
                <a:sym typeface="Symbol" panose="05050102010706020507" pitchFamily="18" charset="2"/>
              </a:rPr>
              <a:t> 测量光谱</a:t>
            </a:r>
            <a:endParaRPr lang="en-US" altLang="zh-CN" sz="2400" dirty="0">
              <a:solidFill>
                <a:srgbClr val="FF0000"/>
              </a:solidFill>
            </a:endParaRPr>
          </a:p>
          <a:p>
            <a:pPr>
              <a:lnSpc>
                <a:spcPct val="120000"/>
              </a:lnSpc>
              <a:spcBef>
                <a:spcPts val="0"/>
              </a:spcBef>
            </a:pPr>
            <a:r>
              <a:rPr lang="zh-CN" altLang="en-US" sz="2400" dirty="0"/>
              <a:t>测量结果：在氢的巴耳末</a:t>
            </a:r>
            <a:r>
              <a:rPr lang="en-US" altLang="zh-CN" sz="2400" dirty="0">
                <a:ea typeface="华文新魏" panose="02010800040101010101" pitchFamily="2" charset="-122"/>
              </a:rPr>
              <a:t>α</a:t>
            </a:r>
            <a:r>
              <a:rPr lang="zh-CN" altLang="en-US" sz="2400" dirty="0"/>
              <a:t>线</a:t>
            </a:r>
            <a:r>
              <a:rPr lang="en-US" altLang="zh-CN" sz="2400" dirty="0">
                <a:ea typeface="华文新魏" panose="02010800040101010101" pitchFamily="2" charset="-122"/>
              </a:rPr>
              <a:t>(656.279nm)</a:t>
            </a:r>
            <a:r>
              <a:rPr lang="zh-CN" altLang="en-US" sz="2400" dirty="0"/>
              <a:t>的旁边还有一条谱线</a:t>
            </a:r>
            <a:r>
              <a:rPr lang="en-US" altLang="zh-CN" sz="2400" dirty="0">
                <a:ea typeface="华文新魏" panose="02010800040101010101" pitchFamily="2" charset="-122"/>
              </a:rPr>
              <a:t>(656.100nm)</a:t>
            </a:r>
            <a:r>
              <a:rPr lang="zh-CN" altLang="en-US" sz="2400" dirty="0"/>
              <a:t>，两者只差</a:t>
            </a:r>
            <a:r>
              <a:rPr lang="en-US" altLang="zh-CN" sz="2400" dirty="0">
                <a:ea typeface="华文新魏" panose="02010800040101010101" pitchFamily="2" charset="-122"/>
              </a:rPr>
              <a:t>0.179nm</a:t>
            </a:r>
          </a:p>
          <a:p>
            <a:pPr>
              <a:lnSpc>
                <a:spcPct val="120000"/>
              </a:lnSpc>
              <a:spcBef>
                <a:spcPts val="0"/>
              </a:spcBef>
            </a:pPr>
            <a:endParaRPr lang="en-US" altLang="zh-CN" sz="2400" dirty="0">
              <a:ea typeface="华文新魏" panose="02010800040101010101" pitchFamily="2" charset="-122"/>
            </a:endParaRPr>
          </a:p>
          <a:p>
            <a:pPr>
              <a:lnSpc>
                <a:spcPct val="120000"/>
              </a:lnSpc>
              <a:spcBef>
                <a:spcPts val="0"/>
              </a:spcBef>
            </a:pPr>
            <a:endParaRPr lang="en-US" altLang="zh-CN" sz="2400" dirty="0">
              <a:ea typeface="华文新魏" panose="02010800040101010101" pitchFamily="2" charset="-122"/>
            </a:endParaRPr>
          </a:p>
          <a:p>
            <a:pPr>
              <a:lnSpc>
                <a:spcPct val="120000"/>
              </a:lnSpc>
              <a:spcBef>
                <a:spcPts val="0"/>
              </a:spcBef>
            </a:pPr>
            <a:endParaRPr lang="en-US" altLang="zh-CN" sz="2400" dirty="0">
              <a:ea typeface="华文新魏" panose="02010800040101010101" pitchFamily="2" charset="-122"/>
            </a:endParaRPr>
          </a:p>
          <a:p>
            <a:pPr>
              <a:lnSpc>
                <a:spcPct val="120000"/>
              </a:lnSpc>
              <a:spcBef>
                <a:spcPts val="0"/>
              </a:spcBef>
            </a:pPr>
            <a:r>
              <a:rPr lang="zh-CN" altLang="en-US" sz="2400" dirty="0"/>
              <a:t>有兴趣可以自己计算谱线的波长差异</a:t>
            </a:r>
            <a:endParaRPr lang="en-US" altLang="zh-CN" sz="2400" dirty="0"/>
          </a:p>
          <a:p>
            <a:pPr>
              <a:lnSpc>
                <a:spcPct val="120000"/>
              </a:lnSpc>
              <a:spcBef>
                <a:spcPts val="0"/>
              </a:spcBef>
            </a:pPr>
            <a:r>
              <a:rPr lang="zh-CN" altLang="en-US" sz="2400" dirty="0"/>
              <a:t>这一工作促进了同位素化学的进展</a:t>
            </a:r>
            <a:r>
              <a:rPr lang="zh-CN" altLang="en-US" sz="2400" dirty="0">
                <a:sym typeface="Symbol" panose="05050102010706020507" pitchFamily="18" charset="2"/>
              </a:rPr>
              <a:t> </a:t>
            </a:r>
            <a:r>
              <a:rPr lang="en-US" altLang="zh-CN" sz="2400" dirty="0">
                <a:solidFill>
                  <a:srgbClr val="FF0000"/>
                </a:solidFill>
                <a:sym typeface="Symbol" panose="05050102010706020507" pitchFamily="18" charset="2"/>
              </a:rPr>
              <a:t>1934</a:t>
            </a:r>
            <a:r>
              <a:rPr lang="zh-CN" altLang="en-US" sz="2400" dirty="0">
                <a:solidFill>
                  <a:srgbClr val="FF0000"/>
                </a:solidFill>
                <a:sym typeface="Symbol" panose="05050102010706020507" pitchFamily="18" charset="2"/>
              </a:rPr>
              <a:t>年诺贝尔化学奖</a:t>
            </a:r>
            <a:endParaRPr lang="zh-CN" altLang="en-US" sz="2400" dirty="0">
              <a:solidFill>
                <a:srgbClr val="FF0000"/>
              </a:solidFill>
            </a:endParaRPr>
          </a:p>
        </p:txBody>
      </p:sp>
      <p:sp>
        <p:nvSpPr>
          <p:cNvPr id="8" name="Footer Placeholder 7"/>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pPr>
                <a:defRPr/>
              </a:pPr>
              <a:t>64</a:t>
            </a:fld>
            <a:endParaRPr lang="en-US" altLang="zh-CN" dirty="0"/>
          </a:p>
        </p:txBody>
      </p:sp>
      <p:pic>
        <p:nvPicPr>
          <p:cNvPr id="10" name="Picture 3"/>
          <p:cNvPicPr>
            <a:picLocks noChangeAspect="1" noChangeArrowheads="1"/>
          </p:cNvPicPr>
          <p:nvPr/>
        </p:nvPicPr>
        <p:blipFill>
          <a:blip r:embed="rId2" cstate="print"/>
          <a:srcRect/>
          <a:stretch>
            <a:fillRect/>
          </a:stretch>
        </p:blipFill>
        <p:spPr bwMode="auto">
          <a:xfrm>
            <a:off x="3505200" y="1151647"/>
            <a:ext cx="1794276" cy="948291"/>
          </a:xfrm>
          <a:prstGeom prst="rect">
            <a:avLst/>
          </a:prstGeom>
          <a:noFill/>
          <a:ln w="9525" cap="flat" cmpd="sng" algn="ctr">
            <a:noFill/>
            <a:prstDash val="solid"/>
            <a:headEnd/>
            <a:tailEnd/>
          </a:ln>
          <a:effectLst>
            <a:outerShdw blurRad="40000" dist="20000" dir="5400000" rotWithShape="0">
              <a:srgbClr val="000000">
                <a:alpha val="38000"/>
              </a:srgbClr>
            </a:outerShdw>
          </a:effectLst>
        </p:spPr>
      </p:pic>
      <p:pic>
        <p:nvPicPr>
          <p:cNvPr id="12" name="Picture 2"/>
          <p:cNvPicPr>
            <a:picLocks noChangeAspect="1" noChangeArrowheads="1"/>
          </p:cNvPicPr>
          <p:nvPr/>
        </p:nvPicPr>
        <p:blipFill>
          <a:blip r:embed="rId3" cstate="print"/>
          <a:srcRect/>
          <a:stretch>
            <a:fillRect/>
          </a:stretch>
        </p:blipFill>
        <p:spPr bwMode="auto">
          <a:xfrm>
            <a:off x="2652280" y="4066889"/>
            <a:ext cx="4205720" cy="1114711"/>
          </a:xfrm>
          <a:prstGeom prst="rect">
            <a:avLst/>
          </a:prstGeom>
          <a:noFill/>
          <a:ln w="9525" cap="flat" cmpd="sng" algn="ctr">
            <a:noFill/>
            <a:prstDash val="solid"/>
            <a:headEnd/>
            <a:tailEnd/>
          </a:ln>
          <a:effectLst>
            <a:outerShdw blurRad="40000" dist="20000" dir="5400000" rotWithShape="0">
              <a:srgbClr val="000000">
                <a:alpha val="38000"/>
              </a:srgbClr>
            </a:outerShdw>
          </a:effectLst>
        </p:spPr>
      </p:pic>
      <p:pic>
        <p:nvPicPr>
          <p:cNvPr id="18" name="Picture 9"/>
          <p:cNvPicPr>
            <a:picLocks noChangeAspect="1" noChangeArrowheads="1"/>
          </p:cNvPicPr>
          <p:nvPr/>
        </p:nvPicPr>
        <p:blipFill>
          <a:blip r:embed="rId4" cstate="print"/>
          <a:srcRect/>
          <a:stretch>
            <a:fillRect/>
          </a:stretch>
        </p:blipFill>
        <p:spPr bwMode="auto">
          <a:xfrm>
            <a:off x="5029200" y="4953000"/>
            <a:ext cx="3276600" cy="661009"/>
          </a:xfrm>
          <a:prstGeom prst="rect">
            <a:avLst/>
          </a:prstGeom>
          <a:noFill/>
          <a:ln w="9525" cap="flat" cmpd="sng" algn="ctr">
            <a:noFill/>
            <a:prstDash val="solid"/>
            <a:headEnd/>
            <a:tailEnd/>
          </a:ln>
          <a:effectLst>
            <a:outerShdw blurRad="40000" dist="20000" dir="5400000" rotWithShape="0">
              <a:srgbClr val="000000">
                <a:alpha val="38000"/>
              </a:srgbClr>
            </a:outerShdw>
          </a:effectLst>
        </p:spPr>
      </p:pic>
    </p:spTree>
    <p:extLst>
      <p:ext uri="{BB962C8B-B14F-4D97-AF65-F5344CB8AC3E}">
        <p14:creationId xmlns:p14="http://schemas.microsoft.com/office/powerpoint/2010/main" val="93711854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E3BAC4F7-8877-4A8A-A428-06935D1FE728}" type="slidenum">
              <a:rPr lang="zh-CN" altLang="en-US" smtClean="0"/>
              <a:pPr>
                <a:defRPr/>
              </a:pPr>
              <a:t>65</a:t>
            </a:fld>
            <a:endParaRPr lang="en-US" altLang="zh-CN" dirty="0"/>
          </a:p>
        </p:txBody>
      </p:sp>
      <p:sp>
        <p:nvSpPr>
          <p:cNvPr id="6" name="Title 5"/>
          <p:cNvSpPr>
            <a:spLocks noGrp="1"/>
          </p:cNvSpPr>
          <p:nvPr>
            <p:ph type="title"/>
          </p:nvPr>
        </p:nvSpPr>
        <p:spPr/>
        <p:txBody>
          <a:bodyPr>
            <a:noAutofit/>
          </a:bodyPr>
          <a:lstStyle/>
          <a:p>
            <a:r>
              <a:rPr lang="zh-CN" altLang="en-US" sz="3200" dirty="0">
                <a:solidFill>
                  <a:srgbClr val="0000FF"/>
                </a:solidFill>
                <a:latin typeface="+mn-ea"/>
              </a:rPr>
              <a:t>上节回顾</a:t>
            </a:r>
            <a:endParaRPr lang="en-US" sz="3200" dirty="0"/>
          </a:p>
        </p:txBody>
      </p:sp>
      <p:sp>
        <p:nvSpPr>
          <p:cNvPr id="3" name="页脚占位符 2">
            <a:extLst>
              <a:ext uri="{FF2B5EF4-FFF2-40B4-BE49-F238E27FC236}">
                <a16:creationId xmlns:a16="http://schemas.microsoft.com/office/drawing/2014/main" id="{7F0C223A-35FD-5741-A2DD-C02556798FA2}"/>
              </a:ext>
            </a:extLst>
          </p:cNvPr>
          <p:cNvSpPr>
            <a:spLocks noGrp="1"/>
          </p:cNvSpPr>
          <p:nvPr>
            <p:ph type="ftr" sz="quarter" idx="11"/>
          </p:nvPr>
        </p:nvSpPr>
        <p:spPr/>
        <p:txBody>
          <a:bodyPr/>
          <a:lstStyle/>
          <a:p>
            <a:r>
              <a:rPr lang="zh-CN" altLang="en-US" dirty="0"/>
              <a:t>原子物理</a:t>
            </a:r>
            <a:r>
              <a:rPr lang="en-US" altLang="zh-CN" dirty="0"/>
              <a:t>2024</a:t>
            </a:r>
            <a:r>
              <a:rPr lang="zh-CN" altLang="en-US" dirty="0"/>
              <a:t>年春</a:t>
            </a:r>
            <a:endParaRPr lang="en-US" dirty="0"/>
          </a:p>
        </p:txBody>
      </p:sp>
      <p:sp>
        <p:nvSpPr>
          <p:cNvPr id="8" name="内容占位符 2">
            <a:extLst>
              <a:ext uri="{FF2B5EF4-FFF2-40B4-BE49-F238E27FC236}">
                <a16:creationId xmlns:a16="http://schemas.microsoft.com/office/drawing/2014/main" id="{3BAB68F4-0074-5D4A-82A1-203018A4043A}"/>
              </a:ext>
            </a:extLst>
          </p:cNvPr>
          <p:cNvSpPr>
            <a:spLocks noGrp="1"/>
          </p:cNvSpPr>
          <p:nvPr>
            <p:ph idx="1"/>
          </p:nvPr>
        </p:nvSpPr>
        <p:spPr>
          <a:xfrm>
            <a:off x="685800" y="1295400"/>
            <a:ext cx="7620000" cy="4724400"/>
          </a:xfrm>
        </p:spPr>
        <p:txBody>
          <a:bodyPr>
            <a:normAutofit/>
          </a:bodyPr>
          <a:lstStyle/>
          <a:p>
            <a:pPr>
              <a:lnSpc>
                <a:spcPct val="110000"/>
              </a:lnSpc>
            </a:pPr>
            <a:r>
              <a:rPr lang="zh-CN" altLang="en-US" sz="2400" dirty="0"/>
              <a:t>普朗克公式、普朗克的能量子假说和普朗克常数</a:t>
            </a:r>
            <a:endParaRPr lang="en-US" altLang="zh-CN" sz="2400" dirty="0"/>
          </a:p>
          <a:p>
            <a:pPr>
              <a:lnSpc>
                <a:spcPct val="110000"/>
              </a:lnSpc>
            </a:pPr>
            <a:r>
              <a:rPr lang="zh-CN" altLang="en-US" sz="2400" dirty="0"/>
              <a:t>光电效应的实验现象及相关概念（截止频率、遏止电压、瞬时性）；爱因斯坦的光量子假说（逸出功）</a:t>
            </a:r>
            <a:endParaRPr lang="en-US" altLang="zh-CN" sz="2400" dirty="0"/>
          </a:p>
          <a:p>
            <a:pPr>
              <a:lnSpc>
                <a:spcPct val="110000"/>
              </a:lnSpc>
            </a:pPr>
            <a:r>
              <a:rPr lang="zh-CN" altLang="en-US" sz="2400" dirty="0"/>
              <a:t>氢原子光谱的特点（里德伯公式）</a:t>
            </a:r>
            <a:endParaRPr lang="en-US" altLang="zh-CN" sz="2400" dirty="0"/>
          </a:p>
          <a:p>
            <a:pPr>
              <a:lnSpc>
                <a:spcPct val="110000"/>
              </a:lnSpc>
            </a:pPr>
            <a:r>
              <a:rPr lang="zh-CN" altLang="en-US" sz="2400" dirty="0"/>
              <a:t>波尔模型的基本假设及相应的各种物理学量的推导</a:t>
            </a:r>
            <a:endParaRPr lang="en-US" altLang="zh-CN" sz="2400" dirty="0"/>
          </a:p>
          <a:p>
            <a:pPr>
              <a:lnSpc>
                <a:spcPct val="110000"/>
              </a:lnSpc>
            </a:pPr>
            <a:r>
              <a:rPr lang="zh-CN" altLang="en-US" sz="2400" dirty="0"/>
              <a:t>弗兰克</a:t>
            </a:r>
            <a:r>
              <a:rPr lang="en-US" altLang="zh-CN" sz="2400" dirty="0"/>
              <a:t>-</a:t>
            </a:r>
            <a:r>
              <a:rPr lang="zh-CN" altLang="en-US" sz="2400" dirty="0"/>
              <a:t>赫兹实验和改进的弗兰克</a:t>
            </a:r>
            <a:r>
              <a:rPr lang="en-US" altLang="zh-CN" sz="2400" dirty="0"/>
              <a:t>-</a:t>
            </a:r>
            <a:r>
              <a:rPr lang="zh-CN" altLang="en-US" sz="2400" dirty="0"/>
              <a:t>赫兹实验</a:t>
            </a:r>
            <a:endParaRPr lang="en-US" altLang="zh-CN" sz="2400" dirty="0"/>
          </a:p>
          <a:p>
            <a:pPr>
              <a:lnSpc>
                <a:spcPct val="110000"/>
              </a:lnSpc>
            </a:pPr>
            <a:r>
              <a:rPr lang="zh-CN" altLang="en-US" sz="2400" dirty="0"/>
              <a:t>约化质量及对里德伯常数的修正（</a:t>
            </a:r>
            <a:r>
              <a:rPr lang="zh-CN" altLang="en-US" sz="2400"/>
              <a:t>应用）</a:t>
            </a:r>
            <a:endParaRPr lang="en-US" altLang="zh-CN" sz="2400" dirty="0"/>
          </a:p>
        </p:txBody>
      </p:sp>
    </p:spTree>
    <p:extLst>
      <p:ext uri="{BB962C8B-B14F-4D97-AF65-F5344CB8AC3E}">
        <p14:creationId xmlns:p14="http://schemas.microsoft.com/office/powerpoint/2010/main" val="398555433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zh-CN" altLang="en-US" dirty="0">
                <a:latin typeface="华文楷体"/>
                <a:ea typeface="华文楷体"/>
                <a:cs typeface="华文楷体"/>
              </a:rPr>
              <a:t>“</a:t>
            </a:r>
            <a:r>
              <a:rPr lang="en-US" altLang="zh-CN" dirty="0" err="1">
                <a:latin typeface="华文楷体"/>
                <a:ea typeface="华文楷体"/>
                <a:cs typeface="华文楷体"/>
              </a:rPr>
              <a:t>Cosmochemistry</a:t>
            </a:r>
            <a:r>
              <a:rPr lang="en-US" altLang="zh-CN" dirty="0">
                <a:latin typeface="华文楷体"/>
                <a:ea typeface="华文楷体"/>
                <a:cs typeface="华文楷体"/>
              </a:rPr>
              <a:t>”</a:t>
            </a:r>
            <a:r>
              <a:rPr lang="zh-CN" altLang="en-US" dirty="0">
                <a:latin typeface="华文楷体"/>
                <a:ea typeface="华文楷体"/>
                <a:cs typeface="华文楷体"/>
              </a:rPr>
              <a:t>－宇宙化学</a:t>
            </a:r>
            <a:endParaRPr lang="en-US" dirty="0"/>
          </a:p>
        </p:txBody>
      </p:sp>
      <p:sp>
        <p:nvSpPr>
          <p:cNvPr id="2" name="幻灯片编号占位符 1"/>
          <p:cNvSpPr>
            <a:spLocks noGrp="1"/>
          </p:cNvSpPr>
          <p:nvPr>
            <p:ph type="sldNum" sz="quarter" idx="12"/>
          </p:nvPr>
        </p:nvSpPr>
        <p:spPr/>
        <p:txBody>
          <a:bodyPr/>
          <a:lstStyle/>
          <a:p>
            <a:pPr>
              <a:defRPr/>
            </a:pPr>
            <a:fld id="{5D2B9D6C-1A0A-3843-9E07-22C849FA84BD}" type="slidenum">
              <a:rPr lang="en-US" altLang="zh-CN" smtClean="0"/>
              <a:pPr>
                <a:defRPr/>
              </a:pPr>
              <a:t>66</a:t>
            </a:fld>
            <a:endParaRPr lang="en-US" altLang="zh-CN"/>
          </a:p>
        </p:txBody>
      </p:sp>
      <p:sp>
        <p:nvSpPr>
          <p:cNvPr id="3" name="Text Box 3"/>
          <p:cNvSpPr txBox="1">
            <a:spLocks noChangeArrowheads="1"/>
          </p:cNvSpPr>
          <p:nvPr/>
        </p:nvSpPr>
        <p:spPr bwMode="auto">
          <a:xfrm>
            <a:off x="251520" y="1185208"/>
            <a:ext cx="7056437" cy="19389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nSpc>
                <a:spcPct val="100000"/>
              </a:lnSpc>
              <a:spcBef>
                <a:spcPct val="50000"/>
              </a:spcBef>
            </a:pPr>
            <a:r>
              <a:rPr lang="zh-CN" altLang="en-US" sz="2400" dirty="0">
                <a:solidFill>
                  <a:srgbClr val="0000FF"/>
                </a:solidFill>
                <a:latin typeface="华文楷体"/>
                <a:ea typeface="华文楷体"/>
                <a:cs typeface="华文楷体"/>
              </a:rPr>
              <a:t>由于发现重氢在</a:t>
            </a:r>
            <a:r>
              <a:rPr lang="en-US" altLang="zh-CN" sz="2400" dirty="0">
                <a:solidFill>
                  <a:srgbClr val="0000FF"/>
                </a:solidFill>
                <a:latin typeface="华文楷体"/>
                <a:ea typeface="华文楷体"/>
                <a:cs typeface="华文楷体"/>
              </a:rPr>
              <a:t>1934</a:t>
            </a:r>
            <a:r>
              <a:rPr lang="zh-CN" altLang="en-US" sz="2400" dirty="0">
                <a:solidFill>
                  <a:srgbClr val="0000FF"/>
                </a:solidFill>
                <a:latin typeface="华文楷体"/>
                <a:ea typeface="华文楷体"/>
                <a:cs typeface="华文楷体"/>
              </a:rPr>
              <a:t>年获得诺贝尔化学奖的尤雷于</a:t>
            </a:r>
            <a:r>
              <a:rPr lang="en-US" altLang="zh-CN" sz="2400" dirty="0">
                <a:solidFill>
                  <a:srgbClr val="0000FF"/>
                </a:solidFill>
                <a:latin typeface="华文楷体"/>
                <a:ea typeface="华文楷体"/>
                <a:cs typeface="华文楷体"/>
              </a:rPr>
              <a:t>1951</a:t>
            </a:r>
            <a:r>
              <a:rPr lang="zh-CN" altLang="en-US" sz="2400" dirty="0">
                <a:solidFill>
                  <a:srgbClr val="0000FF"/>
                </a:solidFill>
                <a:latin typeface="华文楷体"/>
                <a:ea typeface="华文楷体"/>
                <a:cs typeface="华文楷体"/>
              </a:rPr>
              <a:t>年第一次发表了元素在宇宙间的分布数据：氢最多，氦次之，再次为碳、氮、氧，并且随相对原子质量的增加而迅速减少，但到了铁时有一个突然增多，而比铁更重的元素则又逐渐减少。</a:t>
            </a:r>
            <a:endParaRPr lang="en-US" altLang="zh-CN" sz="2400" dirty="0">
              <a:latin typeface="华文楷体"/>
              <a:ea typeface="华文楷体"/>
              <a:cs typeface="华文楷体"/>
            </a:endParaRPr>
          </a:p>
        </p:txBody>
      </p:sp>
      <p:pic>
        <p:nvPicPr>
          <p:cNvPr id="4"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9633" y="3249707"/>
            <a:ext cx="4494367" cy="292249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8"/>
          <p:cNvPicPr>
            <a:picLocks noChangeAspect="1" noChangeArrowheads="1"/>
          </p:cNvPicPr>
          <p:nvPr/>
        </p:nvPicPr>
        <p:blipFill>
          <a:blip r:embed="rId3">
            <a:extLst>
              <a:ext uri="{28A0092B-C50C-407E-A947-70E740481C1C}">
                <a14:useLocalDpi xmlns:a14="http://schemas.microsoft.com/office/drawing/2010/main" val="0"/>
              </a:ext>
            </a:extLst>
          </a:blip>
          <a:srcRect l="22537" r="24132"/>
          <a:stretch>
            <a:fillRect/>
          </a:stretch>
        </p:blipFill>
        <p:spPr bwMode="auto">
          <a:xfrm>
            <a:off x="5562600" y="3082630"/>
            <a:ext cx="2471915" cy="308957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Picture 4" descr="Harold Clayton Urey"/>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7402660" y="910525"/>
            <a:ext cx="1633537" cy="2305050"/>
          </a:xfrm>
          <a:prstGeom prst="rect">
            <a:avLst/>
          </a:prstGeom>
          <a:noFill/>
          <a:extLst>
            <a:ext uri="{909E8E84-426E-40dd-AFC4-6F175D3DCCD1}">
              <a14:hiddenFill xmlns:a14="http://schemas.microsoft.com/office/drawing/2010/main" xmlns="">
                <a:solidFill>
                  <a:srgbClr val="FFFFFF"/>
                </a:solidFill>
              </a14:hiddenFill>
            </a:ext>
          </a:extLst>
        </p:spPr>
      </p:pic>
      <p:sp>
        <p:nvSpPr>
          <p:cNvPr id="8" name="Footer Placeholder 7"/>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Tree>
    <p:extLst>
      <p:ext uri="{BB962C8B-B14F-4D97-AF65-F5344CB8AC3E}">
        <p14:creationId xmlns:p14="http://schemas.microsoft.com/office/powerpoint/2010/main" val="46018333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类氢光谱</a:t>
            </a:r>
          </a:p>
        </p:txBody>
      </p:sp>
      <p:sp>
        <p:nvSpPr>
          <p:cNvPr id="3" name="内容占位符 2"/>
          <p:cNvSpPr>
            <a:spLocks noGrp="1"/>
          </p:cNvSpPr>
          <p:nvPr>
            <p:ph idx="1"/>
          </p:nvPr>
        </p:nvSpPr>
        <p:spPr/>
        <p:txBody>
          <a:bodyPr/>
          <a:lstStyle/>
          <a:p>
            <a:r>
              <a:rPr lang="zh-CN" altLang="en-US" sz="2800" dirty="0">
                <a:latin typeface="华文中宋" panose="02010600040101010101" pitchFamily="2" charset="-122"/>
              </a:rPr>
              <a:t>所谓类氢离子，是指核电荷数</a:t>
            </a:r>
            <a:r>
              <a:rPr lang="en-US" altLang="zh-CN" sz="2800" dirty="0">
                <a:latin typeface="华文中宋" panose="02010600040101010101" pitchFamily="2" charset="-122"/>
                <a:ea typeface="华文新魏" panose="02010800040101010101" pitchFamily="2" charset="-122"/>
              </a:rPr>
              <a:t>Z&gt;1</a:t>
            </a:r>
            <a:r>
              <a:rPr lang="zh-CN" altLang="en-US" sz="2800" dirty="0">
                <a:latin typeface="华文中宋" panose="02010600040101010101" pitchFamily="2" charset="-122"/>
              </a:rPr>
              <a:t>，而核外只有一个电子的离子，如</a:t>
            </a:r>
            <a:r>
              <a:rPr lang="en-US" altLang="zh-CN" sz="2800" dirty="0">
                <a:latin typeface="华文中宋" panose="02010600040101010101" pitchFamily="2" charset="-122"/>
                <a:ea typeface="华文新魏" panose="02010800040101010101" pitchFamily="2" charset="-122"/>
              </a:rPr>
              <a:t>He</a:t>
            </a:r>
            <a:r>
              <a:rPr lang="en-US" altLang="zh-CN" sz="2800" baseline="30000" dirty="0">
                <a:latin typeface="华文中宋" panose="02010600040101010101" pitchFamily="2" charset="-122"/>
                <a:ea typeface="华文新魏" panose="02010800040101010101" pitchFamily="2" charset="-122"/>
              </a:rPr>
              <a:t>+</a:t>
            </a:r>
            <a:r>
              <a:rPr lang="zh-CN" altLang="en-US" sz="2800" dirty="0">
                <a:latin typeface="华文中宋" panose="02010600040101010101" pitchFamily="2" charset="-122"/>
              </a:rPr>
              <a:t>、</a:t>
            </a:r>
            <a:r>
              <a:rPr lang="en-US" altLang="zh-CN" sz="2800" dirty="0">
                <a:latin typeface="华文中宋" panose="02010600040101010101" pitchFamily="2" charset="-122"/>
                <a:ea typeface="华文新魏" panose="02010800040101010101" pitchFamily="2" charset="-122"/>
              </a:rPr>
              <a:t>Li</a:t>
            </a:r>
            <a:r>
              <a:rPr lang="en-US" altLang="zh-CN" sz="2800" baseline="30000" dirty="0">
                <a:latin typeface="华文中宋" panose="02010600040101010101" pitchFamily="2" charset="-122"/>
                <a:ea typeface="华文新魏" panose="02010800040101010101" pitchFamily="2" charset="-122"/>
              </a:rPr>
              <a:t>2+</a:t>
            </a:r>
            <a:r>
              <a:rPr lang="zh-CN" altLang="en-US" sz="2800" dirty="0">
                <a:latin typeface="华文中宋" panose="02010600040101010101" pitchFamily="2" charset="-122"/>
              </a:rPr>
              <a:t>、</a:t>
            </a:r>
            <a:r>
              <a:rPr lang="en-US" altLang="zh-CN" sz="2800" dirty="0">
                <a:latin typeface="华文中宋" panose="02010600040101010101" pitchFamily="2" charset="-122"/>
                <a:ea typeface="华文新魏" panose="02010800040101010101" pitchFamily="2" charset="-122"/>
              </a:rPr>
              <a:t>Be</a:t>
            </a:r>
            <a:r>
              <a:rPr lang="en-US" altLang="zh-CN" sz="2800" baseline="30000" dirty="0">
                <a:latin typeface="华文中宋" panose="02010600040101010101" pitchFamily="2" charset="-122"/>
                <a:ea typeface="华文新魏" panose="02010800040101010101" pitchFamily="2" charset="-122"/>
              </a:rPr>
              <a:t>3+</a:t>
            </a:r>
            <a:r>
              <a:rPr lang="zh-CN" altLang="en-US" sz="2800" dirty="0">
                <a:latin typeface="华文中宋" panose="02010600040101010101" pitchFamily="2" charset="-122"/>
              </a:rPr>
              <a:t>等等</a:t>
            </a:r>
            <a:endParaRPr lang="en-US" altLang="zh-CN" sz="2800" dirty="0">
              <a:latin typeface="华文中宋" panose="02010600040101010101" pitchFamily="2" charset="-122"/>
            </a:endParaRPr>
          </a:p>
          <a:p>
            <a:r>
              <a:rPr lang="zh-CN" altLang="en-US" sz="2800" dirty="0">
                <a:latin typeface="华文中宋" panose="02010600040101010101" pitchFamily="2" charset="-122"/>
              </a:rPr>
              <a:t>和氢原子的差异：</a:t>
            </a:r>
            <a:r>
              <a:rPr lang="zh-CN" altLang="en-US" sz="2800" dirty="0">
                <a:solidFill>
                  <a:srgbClr val="FF0000"/>
                </a:solidFill>
                <a:latin typeface="华文中宋" panose="02010600040101010101" pitchFamily="2" charset="-122"/>
              </a:rPr>
              <a:t>电荷数</a:t>
            </a:r>
            <a:r>
              <a:rPr lang="en-US" altLang="zh-CN" sz="2800" dirty="0">
                <a:solidFill>
                  <a:srgbClr val="FF0000"/>
                </a:solidFill>
                <a:latin typeface="华文中宋" panose="02010600040101010101" pitchFamily="2" charset="-122"/>
              </a:rPr>
              <a:t>Z</a:t>
            </a:r>
          </a:p>
          <a:p>
            <a:r>
              <a:rPr lang="zh-CN" altLang="en-US" sz="2800" dirty="0">
                <a:latin typeface="华文中宋" panose="02010600040101010101" pitchFamily="2" charset="-122"/>
              </a:rPr>
              <a:t>在光谱学中，把中性的</a:t>
            </a:r>
            <a:r>
              <a:rPr lang="en-US" altLang="zh-CN" sz="2800" dirty="0">
                <a:latin typeface="华文中宋" panose="02010600040101010101" pitchFamily="2" charset="-122"/>
                <a:ea typeface="华文新魏" panose="02010800040101010101" pitchFamily="2" charset="-122"/>
              </a:rPr>
              <a:t>H</a:t>
            </a:r>
            <a:r>
              <a:rPr lang="zh-CN" altLang="en-US" sz="2800" dirty="0">
                <a:latin typeface="华文中宋" panose="02010600040101010101" pitchFamily="2" charset="-122"/>
              </a:rPr>
              <a:t>、一次电离的</a:t>
            </a:r>
            <a:r>
              <a:rPr lang="en-US" altLang="zh-CN" sz="2800" dirty="0">
                <a:latin typeface="华文中宋" panose="02010600040101010101" pitchFamily="2" charset="-122"/>
                <a:ea typeface="华文新魏" panose="02010800040101010101" pitchFamily="2" charset="-122"/>
              </a:rPr>
              <a:t>He</a:t>
            </a:r>
            <a:r>
              <a:rPr lang="en-US" altLang="zh-CN" sz="2800" baseline="30000" dirty="0">
                <a:latin typeface="华文中宋" panose="02010600040101010101" pitchFamily="2" charset="-122"/>
                <a:ea typeface="华文新魏" panose="02010800040101010101" pitchFamily="2" charset="-122"/>
              </a:rPr>
              <a:t>+</a:t>
            </a:r>
            <a:r>
              <a:rPr lang="zh-CN" altLang="en-US" sz="2800" dirty="0">
                <a:latin typeface="华文中宋" panose="02010600040101010101" pitchFamily="2" charset="-122"/>
              </a:rPr>
              <a:t>、二次电离的</a:t>
            </a:r>
            <a:r>
              <a:rPr lang="en-US" altLang="zh-CN" sz="2800" dirty="0">
                <a:latin typeface="华文中宋" panose="02010600040101010101" pitchFamily="2" charset="-122"/>
                <a:ea typeface="华文新魏" panose="02010800040101010101" pitchFamily="2" charset="-122"/>
              </a:rPr>
              <a:t>Li</a:t>
            </a:r>
            <a:r>
              <a:rPr lang="en-US" altLang="zh-CN" sz="2800" baseline="30000" dirty="0">
                <a:latin typeface="华文中宋" panose="02010600040101010101" pitchFamily="2" charset="-122"/>
                <a:ea typeface="华文新魏" panose="02010800040101010101" pitchFamily="2" charset="-122"/>
              </a:rPr>
              <a:t>2+</a:t>
            </a:r>
            <a:r>
              <a:rPr lang="zh-CN" altLang="en-US" sz="2800" dirty="0">
                <a:latin typeface="华文中宋" panose="02010600040101010101" pitchFamily="2" charset="-122"/>
              </a:rPr>
              <a:t>等等分别记作</a:t>
            </a:r>
            <a:r>
              <a:rPr lang="en-US" altLang="zh-CN" sz="2800" dirty="0" err="1">
                <a:latin typeface="华文中宋" panose="02010600040101010101" pitchFamily="2" charset="-122"/>
                <a:ea typeface="华文新魏" panose="02010800040101010101" pitchFamily="2" charset="-122"/>
              </a:rPr>
              <a:t>HⅠ</a:t>
            </a:r>
            <a:r>
              <a:rPr lang="zh-CN" altLang="en-US" sz="2800" dirty="0">
                <a:latin typeface="华文中宋" panose="02010600040101010101" pitchFamily="2" charset="-122"/>
              </a:rPr>
              <a:t>、</a:t>
            </a:r>
            <a:r>
              <a:rPr lang="en-US" altLang="zh-CN" sz="2800" dirty="0" err="1">
                <a:latin typeface="华文中宋" panose="02010600040101010101" pitchFamily="2" charset="-122"/>
                <a:ea typeface="华文新魏" panose="02010800040101010101" pitchFamily="2" charset="-122"/>
              </a:rPr>
              <a:t>HeⅡ</a:t>
            </a:r>
            <a:r>
              <a:rPr lang="zh-CN" altLang="en-US" sz="2800" dirty="0">
                <a:latin typeface="华文中宋" panose="02010600040101010101" pitchFamily="2" charset="-122"/>
              </a:rPr>
              <a:t>、</a:t>
            </a:r>
            <a:r>
              <a:rPr lang="en-US" altLang="zh-CN" sz="2800" dirty="0" err="1">
                <a:latin typeface="华文中宋" panose="02010600040101010101" pitchFamily="2" charset="-122"/>
                <a:ea typeface="华文新魏" panose="02010800040101010101" pitchFamily="2" charset="-122"/>
              </a:rPr>
              <a:t>LiⅢ</a:t>
            </a:r>
            <a:r>
              <a:rPr lang="en-US" altLang="zh-CN" sz="2800" dirty="0">
                <a:latin typeface="华文中宋" panose="02010600040101010101" pitchFamily="2" charset="-122"/>
                <a:ea typeface="华文新魏" panose="02010800040101010101" pitchFamily="2" charset="-122"/>
              </a:rPr>
              <a:t>……</a:t>
            </a:r>
            <a:r>
              <a:rPr lang="zh-CN" altLang="en-US" sz="2800" dirty="0">
                <a:latin typeface="华文中宋" panose="02010600040101010101" pitchFamily="2" charset="-122"/>
              </a:rPr>
              <a:t>。这一个系列叫作氢原子的等电子序列</a:t>
            </a:r>
            <a:endParaRPr lang="en-US" altLang="zh-CN" sz="2800" dirty="0">
              <a:latin typeface="华文中宋" panose="02010600040101010101" pitchFamily="2" charset="-122"/>
            </a:endParaRPr>
          </a:p>
          <a:p>
            <a:r>
              <a:rPr lang="zh-CN" altLang="en-US" sz="2800" dirty="0">
                <a:latin typeface="华文中宋" panose="02010600040101010101" pitchFamily="2" charset="-122"/>
              </a:rPr>
              <a:t>类氢光谱举例：</a:t>
            </a:r>
            <a:endParaRPr lang="en-US" altLang="zh-CN" sz="2800" dirty="0">
              <a:latin typeface="华文中宋" panose="02010600040101010101" pitchFamily="2" charset="-122"/>
            </a:endParaRPr>
          </a:p>
          <a:p>
            <a:endParaRPr lang="zh-CN" altLang="en-US" sz="2800" dirty="0"/>
          </a:p>
        </p:txBody>
      </p:sp>
      <p:sp>
        <p:nvSpPr>
          <p:cNvPr id="6" name="Footer Placeholder 5"/>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pPr>
                <a:defRPr/>
              </a:pPr>
              <a:t>67</a:t>
            </a:fld>
            <a:endParaRPr lang="en-US" altLang="zh-CN" dirty="0"/>
          </a:p>
        </p:txBody>
      </p:sp>
      <p:sp>
        <p:nvSpPr>
          <p:cNvPr id="7" name="矩形 7"/>
          <p:cNvSpPr/>
          <p:nvPr/>
        </p:nvSpPr>
        <p:spPr>
          <a:xfrm>
            <a:off x="1971478" y="5657371"/>
            <a:ext cx="5877122" cy="461665"/>
          </a:xfrm>
          <a:prstGeom prst="rect">
            <a:avLst/>
          </a:prstGeom>
          <a:solidFill>
            <a:srgbClr val="FFFF00"/>
          </a:solidFill>
        </p:spPr>
        <p:txBody>
          <a:bodyPr wrap="none">
            <a:spAutoFit/>
          </a:bodyPr>
          <a:lstStyle/>
          <a:p>
            <a:r>
              <a:rPr lang="en-US" altLang="zh-CN" sz="2400" dirty="0">
                <a:latin typeface="华文楷体"/>
                <a:ea typeface="华文楷体"/>
                <a:cs typeface="华文楷体"/>
              </a:rPr>
              <a:t>H (Z=1), He</a:t>
            </a:r>
            <a:r>
              <a:rPr lang="en-US" altLang="zh-CN" sz="2400" baseline="30000" dirty="0">
                <a:latin typeface="华文楷体"/>
                <a:ea typeface="华文楷体"/>
                <a:cs typeface="华文楷体"/>
              </a:rPr>
              <a:t>+ </a:t>
            </a:r>
            <a:r>
              <a:rPr lang="en-US" altLang="zh-CN" sz="2400" dirty="0">
                <a:latin typeface="华文楷体"/>
                <a:ea typeface="华文楷体"/>
                <a:cs typeface="华文楷体"/>
              </a:rPr>
              <a:t>(Z=2), </a:t>
            </a:r>
            <a:r>
              <a:rPr lang="en-US" altLang="zh-CN" sz="2400" baseline="30000" dirty="0">
                <a:latin typeface="华文楷体"/>
                <a:ea typeface="华文楷体"/>
                <a:cs typeface="华文楷体"/>
              </a:rPr>
              <a:t> </a:t>
            </a:r>
            <a:r>
              <a:rPr lang="en-US" altLang="zh-CN" sz="2400" dirty="0">
                <a:latin typeface="华文楷体"/>
                <a:ea typeface="华文楷体"/>
                <a:cs typeface="华文楷体"/>
              </a:rPr>
              <a:t>Li</a:t>
            </a:r>
            <a:r>
              <a:rPr lang="en-US" altLang="zh-CN" sz="2400" baseline="30000" dirty="0">
                <a:latin typeface="华文楷体"/>
                <a:ea typeface="华文楷体"/>
                <a:cs typeface="华文楷体"/>
              </a:rPr>
              <a:t>2+</a:t>
            </a:r>
            <a:r>
              <a:rPr lang="en-US" altLang="zh-CN" sz="2400" dirty="0">
                <a:latin typeface="华文楷体"/>
                <a:ea typeface="华文楷体"/>
                <a:cs typeface="华文楷体"/>
              </a:rPr>
              <a:t>(Z</a:t>
            </a:r>
            <a:r>
              <a:rPr lang="zh-CN" altLang="en-US" sz="2400" dirty="0">
                <a:latin typeface="华文楷体"/>
                <a:ea typeface="华文楷体"/>
                <a:cs typeface="华文楷体"/>
              </a:rPr>
              <a:t>＝</a:t>
            </a:r>
            <a:r>
              <a:rPr lang="en-US" altLang="zh-CN" sz="2400" dirty="0">
                <a:latin typeface="华文楷体"/>
                <a:ea typeface="华文楷体"/>
                <a:cs typeface="华文楷体"/>
              </a:rPr>
              <a:t>3),  Be</a:t>
            </a:r>
            <a:r>
              <a:rPr lang="en-US" altLang="zh-CN" sz="2400" baseline="30000" dirty="0">
                <a:latin typeface="华文楷体"/>
                <a:ea typeface="华文楷体"/>
                <a:cs typeface="华文楷体"/>
              </a:rPr>
              <a:t>3+</a:t>
            </a:r>
            <a:r>
              <a:rPr lang="en-US" altLang="zh-CN" sz="2400" dirty="0">
                <a:latin typeface="华文楷体"/>
                <a:ea typeface="华文楷体"/>
                <a:cs typeface="华文楷体"/>
              </a:rPr>
              <a:t> (Z</a:t>
            </a:r>
            <a:r>
              <a:rPr lang="zh-CN" altLang="en-US" sz="2400" dirty="0">
                <a:latin typeface="华文楷体"/>
                <a:ea typeface="华文楷体"/>
                <a:cs typeface="华文楷体"/>
              </a:rPr>
              <a:t>＝</a:t>
            </a:r>
            <a:r>
              <a:rPr lang="en-US" altLang="zh-CN" sz="2400" dirty="0">
                <a:latin typeface="华文楷体"/>
                <a:ea typeface="华文楷体"/>
                <a:cs typeface="华文楷体"/>
              </a:rPr>
              <a:t>4) </a:t>
            </a:r>
            <a:endParaRPr lang="zh-CN" altLang="en-US" sz="2400" dirty="0"/>
          </a:p>
        </p:txBody>
      </p:sp>
      <p:pic>
        <p:nvPicPr>
          <p:cNvPr id="9" name="图片 9"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8600" y="4120662"/>
            <a:ext cx="3052161" cy="1289538"/>
          </a:xfrm>
          <a:prstGeom prst="rect">
            <a:avLst/>
          </a:prstGeom>
          <a:solidFill>
            <a:srgbClr val="FFFF00"/>
          </a:solidFill>
        </p:spPr>
      </p:pic>
    </p:spTree>
    <p:extLst>
      <p:ext uri="{BB962C8B-B14F-4D97-AF65-F5344CB8AC3E}">
        <p14:creationId xmlns:p14="http://schemas.microsoft.com/office/powerpoint/2010/main" val="50633552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a:solidFill>
                  <a:srgbClr val="FF0000"/>
                </a:solidFill>
                <a:latin typeface="华文楷体"/>
                <a:ea typeface="华文楷体"/>
                <a:cs typeface="华文楷体"/>
              </a:rPr>
              <a:t>类氢光谱</a:t>
            </a:r>
            <a:r>
              <a:rPr lang="en-US" altLang="zh-CN" dirty="0">
                <a:solidFill>
                  <a:srgbClr val="FF0000"/>
                </a:solidFill>
                <a:latin typeface="华文楷体"/>
                <a:ea typeface="华文楷体"/>
                <a:cs typeface="华文楷体"/>
              </a:rPr>
              <a:t>(</a:t>
            </a:r>
            <a:r>
              <a:rPr lang="zh-CN" altLang="en-US" dirty="0">
                <a:solidFill>
                  <a:srgbClr val="FF0000"/>
                </a:solidFill>
                <a:latin typeface="华文楷体"/>
                <a:ea typeface="华文楷体"/>
                <a:cs typeface="华文楷体"/>
              </a:rPr>
              <a:t>续）</a:t>
            </a:r>
            <a:endParaRPr lang="en-US" dirty="0"/>
          </a:p>
        </p:txBody>
      </p:sp>
      <p:sp>
        <p:nvSpPr>
          <p:cNvPr id="4" name="Footer Placeholder 3"/>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
        <p:nvSpPr>
          <p:cNvPr id="5" name="Slide Number Placeholder 4"/>
          <p:cNvSpPr>
            <a:spLocks noGrp="1"/>
          </p:cNvSpPr>
          <p:nvPr>
            <p:ph type="sldNum" sz="quarter" idx="12"/>
          </p:nvPr>
        </p:nvSpPr>
        <p:spPr/>
        <p:txBody>
          <a:bodyPr/>
          <a:lstStyle/>
          <a:p>
            <a:pPr>
              <a:defRPr/>
            </a:pPr>
            <a:fld id="{B4690805-D7D2-4AB9-A191-0BC729846278}" type="slidenum">
              <a:rPr lang="zh-CN" altLang="en-US" smtClean="0"/>
              <a:pPr>
                <a:defRPr/>
              </a:pPr>
              <a:t>68</a:t>
            </a:fld>
            <a:endParaRPr lang="en-US" altLang="zh-CN" dirty="0"/>
          </a:p>
        </p:txBody>
      </p:sp>
      <p:sp>
        <p:nvSpPr>
          <p:cNvPr id="7" name="矩形 3"/>
          <p:cNvSpPr/>
          <p:nvPr/>
        </p:nvSpPr>
        <p:spPr>
          <a:xfrm>
            <a:off x="395536" y="1152327"/>
            <a:ext cx="8352928" cy="1569660"/>
          </a:xfrm>
          <a:prstGeom prst="rect">
            <a:avLst/>
          </a:prstGeom>
        </p:spPr>
        <p:txBody>
          <a:bodyPr wrap="square">
            <a:spAutoFit/>
          </a:bodyPr>
          <a:lstStyle/>
          <a:p>
            <a:r>
              <a:rPr lang="zh-CN" altLang="en-US" sz="2400" b="1" dirty="0">
                <a:latin typeface="华文楷体"/>
                <a:ea typeface="华文楷体"/>
                <a:cs typeface="华文楷体"/>
              </a:rPr>
              <a:t>毕克林线系：</a:t>
            </a:r>
            <a:r>
              <a:rPr lang="en-US" altLang="zh-CN" sz="2400" b="0" dirty="0">
                <a:solidFill>
                  <a:schemeClr val="tx1"/>
                </a:solidFill>
                <a:latin typeface="华文楷体"/>
                <a:ea typeface="华文楷体"/>
                <a:cs typeface="华文楷体"/>
              </a:rPr>
              <a:t> 1897</a:t>
            </a:r>
            <a:r>
              <a:rPr lang="zh-CN" altLang="en-US" sz="2400" b="0" dirty="0">
                <a:solidFill>
                  <a:schemeClr val="tx1"/>
                </a:solidFill>
                <a:latin typeface="华文楷体"/>
                <a:ea typeface="华文楷体"/>
                <a:cs typeface="华文楷体"/>
              </a:rPr>
              <a:t>年</a:t>
            </a:r>
            <a:r>
              <a:rPr lang="en-US" altLang="zh-CN" sz="2400" b="0" dirty="0">
                <a:solidFill>
                  <a:schemeClr val="tx1"/>
                </a:solidFill>
                <a:latin typeface="华文楷体"/>
                <a:ea typeface="华文楷体"/>
                <a:cs typeface="华文楷体"/>
              </a:rPr>
              <a:t>, </a:t>
            </a:r>
            <a:r>
              <a:rPr lang="zh-CN" altLang="en-US" sz="2400" b="0" dirty="0">
                <a:solidFill>
                  <a:schemeClr val="tx1"/>
                </a:solidFill>
                <a:latin typeface="华文楷体"/>
                <a:ea typeface="华文楷体"/>
                <a:cs typeface="华文楷体"/>
              </a:rPr>
              <a:t>毕克林从星光光谱中发现类巴耳末系</a:t>
            </a:r>
            <a:r>
              <a:rPr lang="en-US" altLang="zh-CN" sz="2400" b="0" dirty="0">
                <a:solidFill>
                  <a:schemeClr val="tx1"/>
                </a:solidFill>
                <a:latin typeface="华文楷体"/>
                <a:ea typeface="华文楷体"/>
                <a:cs typeface="华文楷体"/>
              </a:rPr>
              <a:t>.  </a:t>
            </a:r>
            <a:r>
              <a:rPr lang="zh-CN" altLang="en-US" sz="2400" b="0" dirty="0">
                <a:solidFill>
                  <a:schemeClr val="tx1"/>
                </a:solidFill>
                <a:latin typeface="华文楷体"/>
                <a:ea typeface="华文楷体"/>
                <a:cs typeface="华文楷体"/>
              </a:rPr>
              <a:t>在地球 上的氢是观察不到的</a:t>
            </a:r>
            <a:r>
              <a:rPr lang="en-US" altLang="zh-CN" sz="2400" b="0" dirty="0">
                <a:solidFill>
                  <a:schemeClr val="tx1"/>
                </a:solidFill>
                <a:latin typeface="华文楷体"/>
                <a:ea typeface="华文楷体"/>
                <a:cs typeface="华文楷体"/>
              </a:rPr>
              <a:t>, </a:t>
            </a:r>
            <a:r>
              <a:rPr lang="zh-CN" altLang="en-US" sz="2400" b="0" dirty="0">
                <a:solidFill>
                  <a:schemeClr val="tx1"/>
                </a:solidFill>
                <a:latin typeface="华文楷体"/>
                <a:ea typeface="华文楷体"/>
                <a:cs typeface="华文楷体"/>
              </a:rPr>
              <a:t>最初以为是一种特殊的氢所发的</a:t>
            </a:r>
            <a:r>
              <a:rPr lang="en-US" altLang="zh-CN" sz="2400" b="0" dirty="0">
                <a:solidFill>
                  <a:schemeClr val="tx1"/>
                </a:solidFill>
                <a:latin typeface="华文楷体"/>
                <a:ea typeface="华文楷体"/>
                <a:cs typeface="华文楷体"/>
              </a:rPr>
              <a:t>. </a:t>
            </a:r>
            <a:r>
              <a:rPr lang="zh-CN" altLang="en-US" sz="2400" b="0" dirty="0">
                <a:solidFill>
                  <a:schemeClr val="tx1"/>
                </a:solidFill>
                <a:latin typeface="华文楷体"/>
                <a:ea typeface="华文楷体"/>
                <a:cs typeface="华文楷体"/>
              </a:rPr>
              <a:t>后来发现在氢气中掺杂些氦就能出现这线系</a:t>
            </a:r>
            <a:r>
              <a:rPr lang="en-US" altLang="zh-CN" sz="2400" b="0" dirty="0">
                <a:solidFill>
                  <a:schemeClr val="tx1"/>
                </a:solidFill>
                <a:latin typeface="华文楷体"/>
                <a:ea typeface="华文楷体"/>
                <a:cs typeface="华文楷体"/>
              </a:rPr>
              <a:t>, </a:t>
            </a:r>
            <a:r>
              <a:rPr lang="zh-CN" altLang="en-US" sz="2400" b="0" dirty="0">
                <a:solidFill>
                  <a:schemeClr val="tx1"/>
                </a:solidFill>
                <a:latin typeface="华文楷体"/>
                <a:ea typeface="华文楷体"/>
                <a:cs typeface="华文楷体"/>
              </a:rPr>
              <a:t>这才认定毕克林系是氦离子所发</a:t>
            </a:r>
            <a:r>
              <a:rPr lang="en-US" altLang="zh-CN" sz="2400" b="0" dirty="0">
                <a:solidFill>
                  <a:schemeClr val="tx1"/>
                </a:solidFill>
                <a:latin typeface="华文楷体"/>
                <a:ea typeface="华文楷体"/>
                <a:cs typeface="华文楷体"/>
              </a:rPr>
              <a:t>.</a:t>
            </a:r>
            <a:endParaRPr lang="zh-CN" altLang="en-US" sz="2400" b="0" dirty="0">
              <a:solidFill>
                <a:schemeClr val="tx1"/>
              </a:solidFill>
              <a:latin typeface="华文楷体"/>
              <a:ea typeface="华文楷体"/>
              <a:cs typeface="华文楷体"/>
            </a:endParaRPr>
          </a:p>
        </p:txBody>
      </p:sp>
      <p:grpSp>
        <p:nvGrpSpPr>
          <p:cNvPr id="8" name="Group 17"/>
          <p:cNvGrpSpPr>
            <a:grpSpLocks/>
          </p:cNvGrpSpPr>
          <p:nvPr/>
        </p:nvGrpSpPr>
        <p:grpSpPr bwMode="auto">
          <a:xfrm>
            <a:off x="4644008" y="2438400"/>
            <a:ext cx="4211959" cy="1391990"/>
            <a:chOff x="568" y="2481"/>
            <a:chExt cx="2199" cy="729"/>
          </a:xfrm>
        </p:grpSpPr>
        <p:sp>
          <p:nvSpPr>
            <p:cNvPr id="9" name="Line 18"/>
            <p:cNvSpPr>
              <a:spLocks noChangeShapeType="1"/>
            </p:cNvSpPr>
            <p:nvPr/>
          </p:nvSpPr>
          <p:spPr bwMode="auto">
            <a:xfrm>
              <a:off x="568" y="2983"/>
              <a:ext cx="2181" cy="0"/>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a:spAutoFit/>
            </a:bodyPr>
            <a:lstStyle/>
            <a:p>
              <a:endParaRPr lang="zh-CN" altLang="en-US" dirty="0"/>
            </a:p>
          </p:txBody>
        </p:sp>
        <p:sp>
          <p:nvSpPr>
            <p:cNvPr id="10" name="Line 19"/>
            <p:cNvSpPr>
              <a:spLocks noChangeShapeType="1"/>
            </p:cNvSpPr>
            <p:nvPr/>
          </p:nvSpPr>
          <p:spPr bwMode="auto">
            <a:xfrm>
              <a:off x="2483" y="2752"/>
              <a:ext cx="0" cy="227"/>
            </a:xfrm>
            <a:prstGeom prst="line">
              <a:avLst/>
            </a:prstGeom>
            <a:noFill/>
            <a:ln w="19050">
              <a:solidFill>
                <a:srgbClr val="CC0000"/>
              </a:solidFill>
              <a:round/>
              <a:headEnd/>
              <a:tailEnd/>
            </a:ln>
            <a:extLst>
              <a:ext uri="{909E8E84-426E-40dd-AFC4-6F175D3DCCD1}">
                <a14:hiddenFill xmlns:a14="http://schemas.microsoft.com/office/drawing/2010/main" xmlns="">
                  <a:noFill/>
                </a14:hiddenFill>
              </a:ext>
            </a:extLst>
          </p:spPr>
          <p:txBody>
            <a:bodyPr wrap="none">
              <a:spAutoFit/>
            </a:bodyPr>
            <a:lstStyle/>
            <a:p>
              <a:endParaRPr lang="zh-CN" altLang="en-US"/>
            </a:p>
          </p:txBody>
        </p:sp>
        <p:sp>
          <p:nvSpPr>
            <p:cNvPr id="11" name="Line 20"/>
            <p:cNvSpPr>
              <a:spLocks noChangeShapeType="1"/>
            </p:cNvSpPr>
            <p:nvPr/>
          </p:nvSpPr>
          <p:spPr bwMode="auto">
            <a:xfrm>
              <a:off x="1779" y="2752"/>
              <a:ext cx="0" cy="227"/>
            </a:xfrm>
            <a:prstGeom prst="line">
              <a:avLst/>
            </a:prstGeom>
            <a:noFill/>
            <a:ln w="19050">
              <a:solidFill>
                <a:srgbClr val="CC0000"/>
              </a:solidFill>
              <a:round/>
              <a:headEnd/>
              <a:tailEnd/>
            </a:ln>
            <a:extLst>
              <a:ext uri="{909E8E84-426E-40dd-AFC4-6F175D3DCCD1}">
                <a14:hiddenFill xmlns:a14="http://schemas.microsoft.com/office/drawing/2010/main" xmlns="">
                  <a:noFill/>
                </a14:hiddenFill>
              </a:ext>
            </a:extLst>
          </p:spPr>
          <p:txBody>
            <a:bodyPr wrap="none">
              <a:spAutoFit/>
            </a:bodyPr>
            <a:lstStyle/>
            <a:p>
              <a:endParaRPr lang="zh-CN" altLang="en-US"/>
            </a:p>
          </p:txBody>
        </p:sp>
        <p:sp>
          <p:nvSpPr>
            <p:cNvPr id="12" name="Line 21"/>
            <p:cNvSpPr>
              <a:spLocks noChangeShapeType="1"/>
            </p:cNvSpPr>
            <p:nvPr/>
          </p:nvSpPr>
          <p:spPr bwMode="auto">
            <a:xfrm>
              <a:off x="1411" y="2752"/>
              <a:ext cx="0" cy="227"/>
            </a:xfrm>
            <a:prstGeom prst="line">
              <a:avLst/>
            </a:prstGeom>
            <a:noFill/>
            <a:ln w="19050">
              <a:solidFill>
                <a:srgbClr val="CC0000"/>
              </a:solidFill>
              <a:round/>
              <a:headEnd/>
              <a:tailEnd/>
            </a:ln>
            <a:extLst>
              <a:ext uri="{909E8E84-426E-40dd-AFC4-6F175D3DCCD1}">
                <a14:hiddenFill xmlns:a14="http://schemas.microsoft.com/office/drawing/2010/main" xmlns="">
                  <a:noFill/>
                </a14:hiddenFill>
              </a:ext>
            </a:extLst>
          </p:spPr>
          <p:txBody>
            <a:bodyPr wrap="none">
              <a:spAutoFit/>
            </a:bodyPr>
            <a:lstStyle/>
            <a:p>
              <a:endParaRPr lang="zh-CN" altLang="en-US"/>
            </a:p>
          </p:txBody>
        </p:sp>
        <p:sp>
          <p:nvSpPr>
            <p:cNvPr id="13" name="Line 22"/>
            <p:cNvSpPr>
              <a:spLocks noChangeShapeType="1"/>
            </p:cNvSpPr>
            <p:nvPr/>
          </p:nvSpPr>
          <p:spPr bwMode="auto">
            <a:xfrm>
              <a:off x="1118" y="2752"/>
              <a:ext cx="0" cy="227"/>
            </a:xfrm>
            <a:prstGeom prst="line">
              <a:avLst/>
            </a:prstGeom>
            <a:noFill/>
            <a:ln w="19050">
              <a:solidFill>
                <a:srgbClr val="CC0000"/>
              </a:solidFill>
              <a:round/>
              <a:headEnd/>
              <a:tailEnd/>
            </a:ln>
            <a:extLst>
              <a:ext uri="{909E8E84-426E-40dd-AFC4-6F175D3DCCD1}">
                <a14:hiddenFill xmlns:a14="http://schemas.microsoft.com/office/drawing/2010/main" xmlns="">
                  <a:noFill/>
                </a14:hiddenFill>
              </a:ext>
            </a:extLst>
          </p:spPr>
          <p:txBody>
            <a:bodyPr wrap="none">
              <a:spAutoFit/>
            </a:bodyPr>
            <a:lstStyle/>
            <a:p>
              <a:endParaRPr lang="zh-CN" altLang="en-US"/>
            </a:p>
          </p:txBody>
        </p:sp>
        <p:sp>
          <p:nvSpPr>
            <p:cNvPr id="14" name="Line 23"/>
            <p:cNvSpPr>
              <a:spLocks noChangeShapeType="1"/>
            </p:cNvSpPr>
            <p:nvPr/>
          </p:nvSpPr>
          <p:spPr bwMode="auto">
            <a:xfrm>
              <a:off x="930" y="2752"/>
              <a:ext cx="0" cy="227"/>
            </a:xfrm>
            <a:prstGeom prst="line">
              <a:avLst/>
            </a:prstGeom>
            <a:noFill/>
            <a:ln w="19050">
              <a:solidFill>
                <a:srgbClr val="CC0000"/>
              </a:solidFill>
              <a:round/>
              <a:headEnd/>
              <a:tailEnd/>
            </a:ln>
            <a:extLst>
              <a:ext uri="{909E8E84-426E-40dd-AFC4-6F175D3DCCD1}">
                <a14:hiddenFill xmlns:a14="http://schemas.microsoft.com/office/drawing/2010/main" xmlns="">
                  <a:noFill/>
                </a14:hiddenFill>
              </a:ext>
            </a:extLst>
          </p:spPr>
          <p:txBody>
            <a:bodyPr wrap="none">
              <a:spAutoFit/>
            </a:bodyPr>
            <a:lstStyle/>
            <a:p>
              <a:endParaRPr lang="zh-CN" altLang="en-US"/>
            </a:p>
          </p:txBody>
        </p:sp>
        <p:sp>
          <p:nvSpPr>
            <p:cNvPr id="15" name="Line 24"/>
            <p:cNvSpPr>
              <a:spLocks noChangeShapeType="1"/>
            </p:cNvSpPr>
            <p:nvPr/>
          </p:nvSpPr>
          <p:spPr bwMode="auto">
            <a:xfrm>
              <a:off x="2453" y="2983"/>
              <a:ext cx="0" cy="227"/>
            </a:xfrm>
            <a:prstGeom prst="line">
              <a:avLst/>
            </a:prstGeom>
            <a:noFill/>
            <a:ln w="19050">
              <a:solidFill>
                <a:srgbClr val="008000"/>
              </a:solidFill>
              <a:round/>
              <a:headEnd/>
              <a:tailEnd/>
            </a:ln>
            <a:extLst>
              <a:ext uri="{909E8E84-426E-40dd-AFC4-6F175D3DCCD1}">
                <a14:hiddenFill xmlns:a14="http://schemas.microsoft.com/office/drawing/2010/main" xmlns="">
                  <a:noFill/>
                </a14:hiddenFill>
              </a:ext>
            </a:extLst>
          </p:spPr>
          <p:txBody>
            <a:bodyPr wrap="none">
              <a:spAutoFit/>
            </a:bodyPr>
            <a:lstStyle/>
            <a:p>
              <a:endParaRPr lang="zh-CN" altLang="en-US" dirty="0"/>
            </a:p>
          </p:txBody>
        </p:sp>
        <p:sp>
          <p:nvSpPr>
            <p:cNvPr id="16" name="Line 25"/>
            <p:cNvSpPr>
              <a:spLocks noChangeShapeType="1"/>
            </p:cNvSpPr>
            <p:nvPr/>
          </p:nvSpPr>
          <p:spPr bwMode="auto">
            <a:xfrm>
              <a:off x="1758" y="2983"/>
              <a:ext cx="0" cy="227"/>
            </a:xfrm>
            <a:prstGeom prst="line">
              <a:avLst/>
            </a:prstGeom>
            <a:noFill/>
            <a:ln w="19050">
              <a:solidFill>
                <a:srgbClr val="008000"/>
              </a:solidFill>
              <a:round/>
              <a:headEnd/>
              <a:tailEnd/>
            </a:ln>
            <a:extLst>
              <a:ext uri="{909E8E84-426E-40dd-AFC4-6F175D3DCCD1}">
                <a14:hiddenFill xmlns:a14="http://schemas.microsoft.com/office/drawing/2010/main" xmlns="">
                  <a:noFill/>
                </a14:hiddenFill>
              </a:ext>
            </a:extLst>
          </p:spPr>
          <p:txBody>
            <a:bodyPr wrap="none">
              <a:spAutoFit/>
            </a:bodyPr>
            <a:lstStyle/>
            <a:p>
              <a:endParaRPr lang="zh-CN" altLang="en-US"/>
            </a:p>
          </p:txBody>
        </p:sp>
        <p:sp>
          <p:nvSpPr>
            <p:cNvPr id="17" name="Line 26"/>
            <p:cNvSpPr>
              <a:spLocks noChangeShapeType="1"/>
            </p:cNvSpPr>
            <p:nvPr/>
          </p:nvSpPr>
          <p:spPr bwMode="auto">
            <a:xfrm>
              <a:off x="1391" y="2983"/>
              <a:ext cx="0" cy="227"/>
            </a:xfrm>
            <a:prstGeom prst="line">
              <a:avLst/>
            </a:prstGeom>
            <a:noFill/>
            <a:ln w="19050">
              <a:solidFill>
                <a:srgbClr val="008000"/>
              </a:solidFill>
              <a:round/>
              <a:headEnd/>
              <a:tailEnd/>
            </a:ln>
            <a:extLst>
              <a:ext uri="{909E8E84-426E-40dd-AFC4-6F175D3DCCD1}">
                <a14:hiddenFill xmlns:a14="http://schemas.microsoft.com/office/drawing/2010/main" xmlns="">
                  <a:noFill/>
                </a14:hiddenFill>
              </a:ext>
            </a:extLst>
          </p:spPr>
          <p:txBody>
            <a:bodyPr wrap="none">
              <a:spAutoFit/>
            </a:bodyPr>
            <a:lstStyle/>
            <a:p>
              <a:endParaRPr lang="zh-CN" altLang="en-US"/>
            </a:p>
          </p:txBody>
        </p:sp>
        <p:sp>
          <p:nvSpPr>
            <p:cNvPr id="18" name="Line 27"/>
            <p:cNvSpPr>
              <a:spLocks noChangeShapeType="1"/>
            </p:cNvSpPr>
            <p:nvPr/>
          </p:nvSpPr>
          <p:spPr bwMode="auto">
            <a:xfrm>
              <a:off x="1106" y="2983"/>
              <a:ext cx="0" cy="227"/>
            </a:xfrm>
            <a:prstGeom prst="line">
              <a:avLst/>
            </a:prstGeom>
            <a:noFill/>
            <a:ln w="19050">
              <a:solidFill>
                <a:srgbClr val="008000"/>
              </a:solidFill>
              <a:round/>
              <a:headEnd/>
              <a:tailEnd/>
            </a:ln>
            <a:extLst>
              <a:ext uri="{909E8E84-426E-40dd-AFC4-6F175D3DCCD1}">
                <a14:hiddenFill xmlns:a14="http://schemas.microsoft.com/office/drawing/2010/main" xmlns="">
                  <a:noFill/>
                </a14:hiddenFill>
              </a:ext>
            </a:extLst>
          </p:spPr>
          <p:txBody>
            <a:bodyPr wrap="none">
              <a:spAutoFit/>
            </a:bodyPr>
            <a:lstStyle/>
            <a:p>
              <a:endParaRPr lang="zh-CN" altLang="en-US"/>
            </a:p>
          </p:txBody>
        </p:sp>
        <p:sp>
          <p:nvSpPr>
            <p:cNvPr id="19" name="Line 28"/>
            <p:cNvSpPr>
              <a:spLocks noChangeShapeType="1"/>
            </p:cNvSpPr>
            <p:nvPr/>
          </p:nvSpPr>
          <p:spPr bwMode="auto">
            <a:xfrm>
              <a:off x="924" y="2983"/>
              <a:ext cx="0" cy="227"/>
            </a:xfrm>
            <a:prstGeom prst="line">
              <a:avLst/>
            </a:prstGeom>
            <a:noFill/>
            <a:ln w="19050">
              <a:solidFill>
                <a:srgbClr val="008000"/>
              </a:solidFill>
              <a:round/>
              <a:headEnd/>
              <a:tailEnd/>
            </a:ln>
            <a:extLst>
              <a:ext uri="{909E8E84-426E-40dd-AFC4-6F175D3DCCD1}">
                <a14:hiddenFill xmlns:a14="http://schemas.microsoft.com/office/drawing/2010/main" xmlns="">
                  <a:noFill/>
                </a14:hiddenFill>
              </a:ext>
            </a:extLst>
          </p:spPr>
          <p:txBody>
            <a:bodyPr wrap="none">
              <a:spAutoFit/>
            </a:bodyPr>
            <a:lstStyle/>
            <a:p>
              <a:endParaRPr lang="zh-CN" altLang="en-US"/>
            </a:p>
          </p:txBody>
        </p:sp>
        <p:sp>
          <p:nvSpPr>
            <p:cNvPr id="20" name="Line 29"/>
            <p:cNvSpPr>
              <a:spLocks noChangeShapeType="1"/>
            </p:cNvSpPr>
            <p:nvPr/>
          </p:nvSpPr>
          <p:spPr bwMode="auto">
            <a:xfrm>
              <a:off x="2057" y="2983"/>
              <a:ext cx="0" cy="227"/>
            </a:xfrm>
            <a:prstGeom prst="line">
              <a:avLst/>
            </a:prstGeom>
            <a:noFill/>
            <a:ln w="19050">
              <a:solidFill>
                <a:srgbClr val="008000"/>
              </a:solidFill>
              <a:round/>
              <a:headEnd/>
              <a:tailEnd/>
            </a:ln>
            <a:extLst>
              <a:ext uri="{909E8E84-426E-40dd-AFC4-6F175D3DCCD1}">
                <a14:hiddenFill xmlns:a14="http://schemas.microsoft.com/office/drawing/2010/main" xmlns="">
                  <a:noFill/>
                </a14:hiddenFill>
              </a:ext>
            </a:extLst>
          </p:spPr>
          <p:txBody>
            <a:bodyPr wrap="none">
              <a:spAutoFit/>
            </a:bodyPr>
            <a:lstStyle/>
            <a:p>
              <a:endParaRPr lang="zh-CN" altLang="en-US"/>
            </a:p>
          </p:txBody>
        </p:sp>
        <p:sp>
          <p:nvSpPr>
            <p:cNvPr id="21" name="Line 30"/>
            <p:cNvSpPr>
              <a:spLocks noChangeShapeType="1"/>
            </p:cNvSpPr>
            <p:nvPr/>
          </p:nvSpPr>
          <p:spPr bwMode="auto">
            <a:xfrm>
              <a:off x="1552" y="2983"/>
              <a:ext cx="0" cy="227"/>
            </a:xfrm>
            <a:prstGeom prst="line">
              <a:avLst/>
            </a:prstGeom>
            <a:noFill/>
            <a:ln w="19050">
              <a:solidFill>
                <a:srgbClr val="008000"/>
              </a:solidFill>
              <a:round/>
              <a:headEnd/>
              <a:tailEnd/>
            </a:ln>
            <a:extLst>
              <a:ext uri="{909E8E84-426E-40dd-AFC4-6F175D3DCCD1}">
                <a14:hiddenFill xmlns:a14="http://schemas.microsoft.com/office/drawing/2010/main" xmlns="">
                  <a:noFill/>
                </a14:hiddenFill>
              </a:ext>
            </a:extLst>
          </p:spPr>
          <p:txBody>
            <a:bodyPr wrap="none">
              <a:spAutoFit/>
            </a:bodyPr>
            <a:lstStyle/>
            <a:p>
              <a:endParaRPr lang="zh-CN" altLang="en-US"/>
            </a:p>
          </p:txBody>
        </p:sp>
        <p:sp>
          <p:nvSpPr>
            <p:cNvPr id="22" name="Line 31"/>
            <p:cNvSpPr>
              <a:spLocks noChangeShapeType="1"/>
            </p:cNvSpPr>
            <p:nvPr/>
          </p:nvSpPr>
          <p:spPr bwMode="auto">
            <a:xfrm>
              <a:off x="1238" y="2983"/>
              <a:ext cx="0" cy="227"/>
            </a:xfrm>
            <a:prstGeom prst="line">
              <a:avLst/>
            </a:prstGeom>
            <a:noFill/>
            <a:ln w="19050">
              <a:solidFill>
                <a:srgbClr val="008000"/>
              </a:solidFill>
              <a:round/>
              <a:headEnd/>
              <a:tailEnd/>
            </a:ln>
            <a:extLst>
              <a:ext uri="{909E8E84-426E-40dd-AFC4-6F175D3DCCD1}">
                <a14:hiddenFill xmlns:a14="http://schemas.microsoft.com/office/drawing/2010/main" xmlns="">
                  <a:noFill/>
                </a14:hiddenFill>
              </a:ext>
            </a:extLst>
          </p:spPr>
          <p:txBody>
            <a:bodyPr wrap="none">
              <a:spAutoFit/>
            </a:bodyPr>
            <a:lstStyle/>
            <a:p>
              <a:endParaRPr lang="zh-CN" altLang="en-US"/>
            </a:p>
          </p:txBody>
        </p:sp>
        <p:sp>
          <p:nvSpPr>
            <p:cNvPr id="23" name="Line 32"/>
            <p:cNvSpPr>
              <a:spLocks noChangeShapeType="1"/>
            </p:cNvSpPr>
            <p:nvPr/>
          </p:nvSpPr>
          <p:spPr bwMode="auto">
            <a:xfrm>
              <a:off x="1011" y="2983"/>
              <a:ext cx="0" cy="227"/>
            </a:xfrm>
            <a:prstGeom prst="line">
              <a:avLst/>
            </a:prstGeom>
            <a:noFill/>
            <a:ln w="19050">
              <a:solidFill>
                <a:srgbClr val="008000"/>
              </a:solidFill>
              <a:round/>
              <a:headEnd/>
              <a:tailEnd/>
            </a:ln>
            <a:extLst>
              <a:ext uri="{909E8E84-426E-40dd-AFC4-6F175D3DCCD1}">
                <a14:hiddenFill xmlns:a14="http://schemas.microsoft.com/office/drawing/2010/main" xmlns="">
                  <a:noFill/>
                </a14:hiddenFill>
              </a:ext>
            </a:extLst>
          </p:spPr>
          <p:txBody>
            <a:bodyPr wrap="none">
              <a:spAutoFit/>
            </a:bodyPr>
            <a:lstStyle/>
            <a:p>
              <a:endParaRPr lang="zh-CN" altLang="en-US" dirty="0"/>
            </a:p>
          </p:txBody>
        </p:sp>
        <p:graphicFrame>
          <p:nvGraphicFramePr>
            <p:cNvPr id="24" name="Object 33"/>
            <p:cNvGraphicFramePr>
              <a:graphicFrameLocks noChangeAspect="1"/>
            </p:cNvGraphicFramePr>
            <p:nvPr/>
          </p:nvGraphicFramePr>
          <p:xfrm>
            <a:off x="2370" y="2481"/>
            <a:ext cx="199" cy="208"/>
          </p:xfrm>
          <a:graphic>
            <a:graphicData uri="http://schemas.openxmlformats.org/presentationml/2006/ole">
              <mc:AlternateContent xmlns:mc="http://schemas.openxmlformats.org/markup-compatibility/2006">
                <mc:Choice xmlns:v="urn:schemas-microsoft-com:vml" Requires="v">
                  <p:oleObj name="Equation" r:id="rId2" imgW="355320" imgH="330120" progId="Equation.DSMT4">
                    <p:embed/>
                  </p:oleObj>
                </mc:Choice>
                <mc:Fallback>
                  <p:oleObj name="Equation" r:id="rId2" imgW="355320" imgH="330120" progId="Equation.DSMT4">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0" y="2481"/>
                          <a:ext cx="199" cy="20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25" name="Object 34"/>
            <p:cNvGraphicFramePr>
              <a:graphicFrameLocks noChangeAspect="1"/>
            </p:cNvGraphicFramePr>
            <p:nvPr/>
          </p:nvGraphicFramePr>
          <p:xfrm>
            <a:off x="1670" y="2481"/>
            <a:ext cx="206" cy="224"/>
          </p:xfrm>
          <a:graphic>
            <a:graphicData uri="http://schemas.openxmlformats.org/presentationml/2006/ole">
              <mc:AlternateContent xmlns:mc="http://schemas.openxmlformats.org/markup-compatibility/2006">
                <mc:Choice xmlns:v="urn:schemas-microsoft-com:vml" Requires="v">
                  <p:oleObj name="Equation" r:id="rId4" imgW="368280" imgH="355320" progId="Equation.DSMT4">
                    <p:embed/>
                  </p:oleObj>
                </mc:Choice>
                <mc:Fallback>
                  <p:oleObj name="Equation" r:id="rId4" imgW="368280" imgH="35532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0" y="2481"/>
                          <a:ext cx="206" cy="22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26" name="Object 35"/>
            <p:cNvGraphicFramePr>
              <a:graphicFrameLocks noChangeAspect="1"/>
            </p:cNvGraphicFramePr>
            <p:nvPr/>
          </p:nvGraphicFramePr>
          <p:xfrm>
            <a:off x="1304" y="2481"/>
            <a:ext cx="192" cy="224"/>
          </p:xfrm>
          <a:graphic>
            <a:graphicData uri="http://schemas.openxmlformats.org/presentationml/2006/ole">
              <mc:AlternateContent xmlns:mc="http://schemas.openxmlformats.org/markup-compatibility/2006">
                <mc:Choice xmlns:v="urn:schemas-microsoft-com:vml" Requires="v">
                  <p:oleObj name="Equation" r:id="rId6" imgW="342720" imgH="355320" progId="Equation.DSMT4">
                    <p:embed/>
                  </p:oleObj>
                </mc:Choice>
                <mc:Fallback>
                  <p:oleObj name="Equation" r:id="rId6" imgW="342720" imgH="35532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04" y="2481"/>
                          <a:ext cx="192" cy="22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27" name="Object 36"/>
            <p:cNvGraphicFramePr>
              <a:graphicFrameLocks noChangeAspect="1"/>
            </p:cNvGraphicFramePr>
            <p:nvPr/>
          </p:nvGraphicFramePr>
          <p:xfrm>
            <a:off x="1018" y="2481"/>
            <a:ext cx="192" cy="208"/>
          </p:xfrm>
          <a:graphic>
            <a:graphicData uri="http://schemas.openxmlformats.org/presentationml/2006/ole">
              <mc:AlternateContent xmlns:mc="http://schemas.openxmlformats.org/markup-compatibility/2006">
                <mc:Choice xmlns:v="urn:schemas-microsoft-com:vml" Requires="v">
                  <p:oleObj name="Equation" r:id="rId8" imgW="342720" imgH="330120" progId="Equation.DSMT4">
                    <p:embed/>
                  </p:oleObj>
                </mc:Choice>
                <mc:Fallback>
                  <p:oleObj name="Equation" r:id="rId8" imgW="342720" imgH="33012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18" y="2481"/>
                          <a:ext cx="192" cy="20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28" name="Object 37"/>
            <p:cNvGraphicFramePr>
              <a:graphicFrameLocks noChangeAspect="1"/>
            </p:cNvGraphicFramePr>
            <p:nvPr/>
          </p:nvGraphicFramePr>
          <p:xfrm>
            <a:off x="817" y="2481"/>
            <a:ext cx="185" cy="208"/>
          </p:xfrm>
          <a:graphic>
            <a:graphicData uri="http://schemas.openxmlformats.org/presentationml/2006/ole">
              <mc:AlternateContent xmlns:mc="http://schemas.openxmlformats.org/markup-compatibility/2006">
                <mc:Choice xmlns:v="urn:schemas-microsoft-com:vml" Requires="v">
                  <p:oleObj name="Equation" r:id="rId10" imgW="330120" imgH="330120" progId="Equation.DSMT4">
                    <p:embed/>
                  </p:oleObj>
                </mc:Choice>
                <mc:Fallback>
                  <p:oleObj name="Equation" r:id="rId10" imgW="330120" imgH="33012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17" y="2481"/>
                          <a:ext cx="185" cy="20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29" name="Object 38"/>
            <p:cNvGraphicFramePr>
              <a:graphicFrameLocks noChangeAspect="1"/>
            </p:cNvGraphicFramePr>
            <p:nvPr/>
          </p:nvGraphicFramePr>
          <p:xfrm>
            <a:off x="2647" y="3014"/>
            <a:ext cx="120" cy="152"/>
          </p:xfrm>
          <a:graphic>
            <a:graphicData uri="http://schemas.openxmlformats.org/presentationml/2006/ole">
              <mc:AlternateContent xmlns:mc="http://schemas.openxmlformats.org/markup-compatibility/2006">
                <mc:Choice xmlns:v="urn:schemas-microsoft-com:vml" Requires="v">
                  <p:oleObj name="Equation" r:id="rId12" imgW="190440" imgH="241200" progId="Equation.DSMT4">
                    <p:embed/>
                  </p:oleObj>
                </mc:Choice>
                <mc:Fallback>
                  <p:oleObj name="Equation" r:id="rId12" imgW="190440" imgH="241200" progId="Equation.DSMT4">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647" y="3014"/>
                          <a:ext cx="120" cy="15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pSp>
      <p:sp>
        <p:nvSpPr>
          <p:cNvPr id="30" name="Text Box 40"/>
          <p:cNvSpPr txBox="1">
            <a:spLocks noChangeArrowheads="1"/>
          </p:cNvSpPr>
          <p:nvPr/>
        </p:nvSpPr>
        <p:spPr bwMode="auto">
          <a:xfrm>
            <a:off x="5652721" y="3899669"/>
            <a:ext cx="2907432" cy="461665"/>
          </a:xfrm>
          <a:prstGeom prst="rect">
            <a:avLst/>
          </a:prstGeom>
          <a:noFill/>
          <a:ln w="9525" algn="ctr">
            <a:noFill/>
            <a:miter lim="800000"/>
            <a:headEnd/>
            <a:tailEnd/>
          </a:ln>
          <a:effectLst/>
        </p:spPr>
        <p:txBody>
          <a:bodyPr wrap="square">
            <a:spAutoFit/>
          </a:bodyPr>
          <a:lstStyle>
            <a:lvl1pPr eaLnBrk="0" hangingPunct="0">
              <a:defRPr>
                <a:solidFill>
                  <a:schemeClr val="tx1"/>
                </a:solidFill>
                <a:latin typeface="Arial" charset="0"/>
                <a:ea typeface="宋体" charset="0"/>
                <a:cs typeface="宋体" charset="0"/>
              </a:defRPr>
            </a:lvl1pPr>
            <a:lvl2pPr marL="742950" indent="-285750" eaLnBrk="0" hangingPunct="0">
              <a:defRPr>
                <a:solidFill>
                  <a:schemeClr val="tx1"/>
                </a:solidFill>
                <a:latin typeface="Arial" charset="0"/>
                <a:ea typeface="宋体" charset="0"/>
              </a:defRPr>
            </a:lvl2pPr>
            <a:lvl3pPr marL="1143000" indent="-228600" eaLnBrk="0" hangingPunct="0">
              <a:defRPr>
                <a:solidFill>
                  <a:schemeClr val="tx1"/>
                </a:solidFill>
                <a:latin typeface="Arial" charset="0"/>
                <a:ea typeface="宋体" charset="0"/>
              </a:defRPr>
            </a:lvl3pPr>
            <a:lvl4pPr marL="1600200" indent="-228600" eaLnBrk="0" hangingPunct="0">
              <a:defRPr>
                <a:solidFill>
                  <a:schemeClr val="tx1"/>
                </a:solidFill>
                <a:latin typeface="Arial" charset="0"/>
                <a:ea typeface="宋体" charset="0"/>
              </a:defRPr>
            </a:lvl4pPr>
            <a:lvl5pPr marL="2057400" indent="-228600" eaLnBrk="0" hangingPunct="0">
              <a:defRPr>
                <a:solidFill>
                  <a:schemeClr val="tx1"/>
                </a:solidFill>
                <a:latin typeface="Arial" charset="0"/>
                <a:ea typeface="宋体" charset="0"/>
              </a:defRPr>
            </a:lvl5pPr>
            <a:lvl6pPr marL="2514600" indent="-228600" algn="ctr" eaLnBrk="0" fontAlgn="base" hangingPunct="0">
              <a:spcBef>
                <a:spcPct val="0"/>
              </a:spcBef>
              <a:spcAft>
                <a:spcPct val="0"/>
              </a:spcAft>
              <a:defRPr>
                <a:solidFill>
                  <a:schemeClr val="tx1"/>
                </a:solidFill>
                <a:latin typeface="Arial" charset="0"/>
                <a:ea typeface="宋体" charset="0"/>
              </a:defRPr>
            </a:lvl6pPr>
            <a:lvl7pPr marL="2971800" indent="-228600" algn="ctr" eaLnBrk="0" fontAlgn="base" hangingPunct="0">
              <a:spcBef>
                <a:spcPct val="0"/>
              </a:spcBef>
              <a:spcAft>
                <a:spcPct val="0"/>
              </a:spcAft>
              <a:defRPr>
                <a:solidFill>
                  <a:schemeClr val="tx1"/>
                </a:solidFill>
                <a:latin typeface="Arial" charset="0"/>
                <a:ea typeface="宋体" charset="0"/>
              </a:defRPr>
            </a:lvl7pPr>
            <a:lvl8pPr marL="3429000" indent="-228600" algn="ctr" eaLnBrk="0" fontAlgn="base" hangingPunct="0">
              <a:spcBef>
                <a:spcPct val="0"/>
              </a:spcBef>
              <a:spcAft>
                <a:spcPct val="0"/>
              </a:spcAft>
              <a:defRPr>
                <a:solidFill>
                  <a:schemeClr val="tx1"/>
                </a:solidFill>
                <a:latin typeface="Arial" charset="0"/>
                <a:ea typeface="宋体" charset="0"/>
              </a:defRPr>
            </a:lvl8pPr>
            <a:lvl9pPr marL="3886200" indent="-228600" algn="ctr" eaLnBrk="0" fontAlgn="base" hangingPunct="0">
              <a:spcBef>
                <a:spcPct val="0"/>
              </a:spcBef>
              <a:spcAft>
                <a:spcPct val="0"/>
              </a:spcAft>
              <a:defRPr>
                <a:solidFill>
                  <a:schemeClr val="tx1"/>
                </a:solidFill>
                <a:latin typeface="Arial" charset="0"/>
                <a:ea typeface="宋体" charset="0"/>
              </a:defRPr>
            </a:lvl9pPr>
          </a:lstStyle>
          <a:p>
            <a:pPr algn="l" eaLnBrk="1" hangingPunct="1"/>
            <a:r>
              <a:rPr lang="en-US" altLang="zh-CN" sz="2400" b="1" dirty="0">
                <a:effectLst>
                  <a:outerShdw blurRad="38100" dist="38100" dir="2700000" algn="tl">
                    <a:srgbClr val="DDDDDD"/>
                  </a:outerShdw>
                </a:effectLst>
                <a:latin typeface="华文楷体"/>
                <a:ea typeface="华文楷体"/>
                <a:cs typeface="华文楷体"/>
              </a:rPr>
              <a:t>He</a:t>
            </a:r>
            <a:r>
              <a:rPr lang="en-US" altLang="zh-CN" sz="2400" b="1" baseline="30000" dirty="0">
                <a:effectLst>
                  <a:outerShdw blurRad="38100" dist="38100" dir="2700000" algn="tl">
                    <a:srgbClr val="DDDDDD"/>
                  </a:outerShdw>
                </a:effectLst>
                <a:latin typeface="华文楷体"/>
                <a:ea typeface="华文楷体"/>
                <a:cs typeface="华文楷体"/>
              </a:rPr>
              <a:t>+</a:t>
            </a:r>
            <a:r>
              <a:rPr lang="zh-CN" altLang="en-US" sz="2400" b="1" dirty="0">
                <a:effectLst>
                  <a:outerShdw blurRad="38100" dist="38100" dir="2700000" algn="tl">
                    <a:srgbClr val="DDDDDD"/>
                  </a:outerShdw>
                </a:effectLst>
                <a:latin typeface="华文楷体"/>
                <a:ea typeface="华文楷体"/>
                <a:cs typeface="华文楷体"/>
              </a:rPr>
              <a:t>光谱（类巴耳末）</a:t>
            </a:r>
          </a:p>
        </p:txBody>
      </p:sp>
      <p:pic>
        <p:nvPicPr>
          <p:cNvPr id="31" name="图片 27" descr="latex-image-1.pdf"/>
          <p:cNvPicPr>
            <a:picLocks noChangeAspect="1"/>
          </p:cNvPicPr>
          <p:nvPr/>
        </p:nvPicPr>
        <p:blipFill rotWithShape="1">
          <a:blip r:embed="rId14">
            <a:extLst>
              <a:ext uri="{28A0092B-C50C-407E-A947-70E740481C1C}">
                <a14:useLocalDpi xmlns:a14="http://schemas.microsoft.com/office/drawing/2010/main" val="0"/>
              </a:ext>
            </a:extLst>
          </a:blip>
          <a:srcRect b="47984"/>
          <a:stretch/>
        </p:blipFill>
        <p:spPr>
          <a:xfrm>
            <a:off x="611560" y="2899048"/>
            <a:ext cx="3424427" cy="711661"/>
          </a:xfrm>
          <a:prstGeom prst="rect">
            <a:avLst/>
          </a:prstGeom>
          <a:solidFill>
            <a:srgbClr val="FFFF00"/>
          </a:solidFill>
        </p:spPr>
      </p:pic>
      <p:pic>
        <p:nvPicPr>
          <p:cNvPr id="32" name="图片 28" descr="latex-image-1.pdf"/>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81000" y="4191000"/>
            <a:ext cx="3398227" cy="754152"/>
          </a:xfrm>
          <a:prstGeom prst="rect">
            <a:avLst/>
          </a:prstGeom>
          <a:solidFill>
            <a:srgbClr val="CCFFCC"/>
          </a:solidFill>
        </p:spPr>
      </p:pic>
      <p:pic>
        <p:nvPicPr>
          <p:cNvPr id="33" name="图片 30" descr="latex-image-1.pdf"/>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67544" y="3733800"/>
            <a:ext cx="4320480" cy="348274"/>
          </a:xfrm>
          <a:prstGeom prst="rect">
            <a:avLst/>
          </a:prstGeom>
          <a:solidFill>
            <a:srgbClr val="CCFFCC"/>
          </a:solidFill>
        </p:spPr>
      </p:pic>
      <p:pic>
        <p:nvPicPr>
          <p:cNvPr id="34" name="图片 31" descr="latex-image-1.pdf"/>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53008" y="4983088"/>
            <a:ext cx="3068628" cy="629026"/>
          </a:xfrm>
          <a:prstGeom prst="rect">
            <a:avLst/>
          </a:prstGeom>
          <a:solidFill>
            <a:srgbClr val="CCFFCC"/>
          </a:solidFill>
        </p:spPr>
      </p:pic>
      <p:sp>
        <p:nvSpPr>
          <p:cNvPr id="35" name="矩形 32"/>
          <p:cNvSpPr/>
          <p:nvPr/>
        </p:nvSpPr>
        <p:spPr>
          <a:xfrm>
            <a:off x="4183975" y="4419600"/>
            <a:ext cx="4960025" cy="1107996"/>
          </a:xfrm>
          <a:prstGeom prst="rect">
            <a:avLst/>
          </a:prstGeom>
          <a:solidFill>
            <a:srgbClr val="CCFFCC"/>
          </a:solidFill>
        </p:spPr>
        <p:txBody>
          <a:bodyPr wrap="square">
            <a:spAutoFit/>
          </a:bodyPr>
          <a:lstStyle/>
          <a:p>
            <a:r>
              <a:rPr lang="zh-CN" altLang="en-US" sz="2200" dirty="0">
                <a:latin typeface="华文楷体"/>
                <a:ea typeface="华文楷体"/>
                <a:cs typeface="华文楷体"/>
              </a:rPr>
              <a:t>它与氢的巴耳末系公式相似</a:t>
            </a:r>
            <a:r>
              <a:rPr lang="en-US" altLang="zh-CN" sz="2200" dirty="0">
                <a:latin typeface="华文楷体"/>
                <a:ea typeface="华文楷体"/>
                <a:cs typeface="华文楷体"/>
              </a:rPr>
              <a:t>,</a:t>
            </a:r>
            <a:r>
              <a:rPr lang="zh-CN" altLang="en-US" sz="2200" dirty="0">
                <a:latin typeface="华文楷体"/>
                <a:ea typeface="华文楷体"/>
                <a:cs typeface="华文楷体"/>
              </a:rPr>
              <a:t>差别仅仅是</a:t>
            </a:r>
            <a:r>
              <a:rPr lang="en-US" altLang="zh-CN" sz="2200" b="1" i="1" dirty="0">
                <a:latin typeface="华文楷体"/>
                <a:ea typeface="华文楷体"/>
                <a:cs typeface="华文楷体"/>
              </a:rPr>
              <a:t>k</a:t>
            </a:r>
            <a:r>
              <a:rPr lang="zh-CN" altLang="en-US" sz="2200" dirty="0">
                <a:latin typeface="华文楷体"/>
                <a:ea typeface="华文楷体"/>
                <a:cs typeface="华文楷体"/>
              </a:rPr>
              <a:t>可取半整数</a:t>
            </a:r>
            <a:r>
              <a:rPr lang="en-US" altLang="zh-CN" sz="2200" dirty="0">
                <a:latin typeface="华文楷体"/>
                <a:ea typeface="华文楷体"/>
                <a:cs typeface="华文楷体"/>
              </a:rPr>
              <a:t>, </a:t>
            </a:r>
            <a:r>
              <a:rPr lang="zh-CN" altLang="en-US" sz="2200" dirty="0">
                <a:latin typeface="华文楷体"/>
                <a:ea typeface="华文楷体"/>
                <a:cs typeface="华文楷体"/>
              </a:rPr>
              <a:t>所以谱线比氢的多。由于</a:t>
            </a:r>
            <a:r>
              <a:rPr lang="en-US" altLang="zh-CN" sz="2200" b="1" i="1" dirty="0">
                <a:latin typeface="华文楷体"/>
                <a:ea typeface="华文楷体"/>
                <a:cs typeface="华文楷体"/>
              </a:rPr>
              <a:t>R </a:t>
            </a:r>
            <a:r>
              <a:rPr lang="en-US" altLang="zh-CN" sz="2200" b="1" baseline="-25000" dirty="0">
                <a:latin typeface="华文楷体"/>
                <a:ea typeface="华文楷体"/>
                <a:cs typeface="华文楷体"/>
              </a:rPr>
              <a:t>He</a:t>
            </a:r>
            <a:r>
              <a:rPr lang="en-US" altLang="zh-CN" sz="2200" baseline="-25000" dirty="0">
                <a:latin typeface="华文楷体"/>
                <a:ea typeface="华文楷体"/>
                <a:cs typeface="华文楷体"/>
              </a:rPr>
              <a:t>+</a:t>
            </a:r>
            <a:r>
              <a:rPr lang="en-US" altLang="zh-CN" sz="2200" b="1" i="1" dirty="0">
                <a:latin typeface="华文楷体"/>
                <a:ea typeface="华文楷体"/>
                <a:cs typeface="华文楷体"/>
              </a:rPr>
              <a:t>&gt;R</a:t>
            </a:r>
            <a:r>
              <a:rPr lang="en-US" altLang="zh-CN" sz="2200" b="1" baseline="-25000" dirty="0">
                <a:latin typeface="华文楷体"/>
                <a:ea typeface="华文楷体"/>
                <a:cs typeface="华文楷体"/>
              </a:rPr>
              <a:t>H</a:t>
            </a:r>
            <a:r>
              <a:rPr lang="en-US" altLang="zh-CN" sz="2200" dirty="0">
                <a:latin typeface="华文楷体"/>
                <a:ea typeface="华文楷体"/>
                <a:cs typeface="华文楷体"/>
              </a:rPr>
              <a:t>,</a:t>
            </a:r>
            <a:r>
              <a:rPr lang="zh-CN" altLang="en-US" sz="2200" dirty="0">
                <a:latin typeface="华文楷体"/>
                <a:ea typeface="华文楷体"/>
                <a:cs typeface="华文楷体"/>
              </a:rPr>
              <a:t>所以谱线相对氢紫移。</a:t>
            </a:r>
          </a:p>
        </p:txBody>
      </p:sp>
      <p:sp>
        <p:nvSpPr>
          <p:cNvPr id="36" name="矩形 33"/>
          <p:cNvSpPr/>
          <p:nvPr/>
        </p:nvSpPr>
        <p:spPr>
          <a:xfrm>
            <a:off x="1406352" y="5786735"/>
            <a:ext cx="5832648" cy="461665"/>
          </a:xfrm>
          <a:prstGeom prst="rect">
            <a:avLst/>
          </a:prstGeom>
          <a:solidFill>
            <a:srgbClr val="FFFF00"/>
          </a:solidFill>
        </p:spPr>
        <p:txBody>
          <a:bodyPr wrap="square">
            <a:spAutoFit/>
          </a:bodyPr>
          <a:lstStyle/>
          <a:p>
            <a:r>
              <a:rPr lang="zh-CN" altLang="en-US" sz="2400" dirty="0">
                <a:solidFill>
                  <a:srgbClr val="FF0000"/>
                </a:solidFill>
                <a:latin typeface="华文楷体"/>
                <a:ea typeface="华文楷体"/>
                <a:cs typeface="华文楷体"/>
              </a:rPr>
              <a:t>爱因斯坦称玻尔理论是一个“伟大的发现”</a:t>
            </a:r>
            <a:r>
              <a:rPr lang="en-US" altLang="zh-CN" sz="2400" b="1" dirty="0">
                <a:solidFill>
                  <a:srgbClr val="FF0000"/>
                </a:solidFill>
                <a:latin typeface="华文楷体"/>
                <a:ea typeface="华文楷体"/>
                <a:cs typeface="华文楷体"/>
              </a:rPr>
              <a:t>.</a:t>
            </a:r>
            <a:endParaRPr lang="zh-CN" altLang="en-US" sz="2400" dirty="0">
              <a:solidFill>
                <a:srgbClr val="FF0000"/>
              </a:solidFill>
              <a:latin typeface="华文楷体"/>
              <a:ea typeface="华文楷体"/>
              <a:cs typeface="华文楷体"/>
            </a:endParaRPr>
          </a:p>
        </p:txBody>
      </p:sp>
    </p:spTree>
    <p:extLst>
      <p:ext uri="{BB962C8B-B14F-4D97-AF65-F5344CB8AC3E}">
        <p14:creationId xmlns:p14="http://schemas.microsoft.com/office/powerpoint/2010/main" val="413384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非量子化轨道</a:t>
            </a:r>
          </a:p>
        </p:txBody>
      </p:sp>
      <p:sp>
        <p:nvSpPr>
          <p:cNvPr id="3" name="内容占位符 2"/>
          <p:cNvSpPr>
            <a:spLocks noGrp="1"/>
          </p:cNvSpPr>
          <p:nvPr>
            <p:ph idx="1"/>
          </p:nvPr>
        </p:nvSpPr>
        <p:spPr>
          <a:xfrm>
            <a:off x="457201" y="1295400"/>
            <a:ext cx="3428116" cy="2196557"/>
          </a:xfrm>
        </p:spPr>
        <p:txBody>
          <a:bodyPr>
            <a:noAutofit/>
          </a:bodyPr>
          <a:lstStyle/>
          <a:p>
            <a:pPr>
              <a:lnSpc>
                <a:spcPct val="120000"/>
              </a:lnSpc>
            </a:pPr>
            <a:r>
              <a:rPr lang="zh-CN" altLang="en-US" sz="2400" dirty="0"/>
              <a:t>在实验上观察到在巴耳末等系限外有</a:t>
            </a:r>
            <a:r>
              <a:rPr lang="zh-CN" altLang="en-US" sz="2400" dirty="0">
                <a:solidFill>
                  <a:srgbClr val="FF0000"/>
                </a:solidFill>
              </a:rPr>
              <a:t>连续谱！</a:t>
            </a:r>
          </a:p>
          <a:p>
            <a:pPr>
              <a:lnSpc>
                <a:spcPct val="120000"/>
              </a:lnSpc>
            </a:pPr>
            <a:r>
              <a:rPr lang="zh-CN" altLang="en-US" sz="2400" dirty="0"/>
              <a:t>连续谱是自由电子与氢离子结合时产生的光谱</a:t>
            </a:r>
            <a:endParaRPr lang="en-US" altLang="zh-CN" sz="2400" dirty="0"/>
          </a:p>
        </p:txBody>
      </p:sp>
      <p:sp>
        <p:nvSpPr>
          <p:cNvPr id="6" name="Footer Placeholder 5"/>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pPr>
                <a:defRPr/>
              </a:pPr>
              <a:t>69</a:t>
            </a:fld>
            <a:endParaRPr lang="en-US" altLang="zh-CN" dirty="0"/>
          </a:p>
        </p:txBody>
      </p:sp>
      <p:pic>
        <p:nvPicPr>
          <p:cNvPr id="8" name="Picture 7"/>
          <p:cNvPicPr>
            <a:picLocks noChangeAspect="1" noChangeArrowheads="1"/>
          </p:cNvPicPr>
          <p:nvPr/>
        </p:nvPicPr>
        <p:blipFill>
          <a:blip r:embed="rId2" cstate="print"/>
          <a:srcRect/>
          <a:stretch>
            <a:fillRect/>
          </a:stretch>
        </p:blipFill>
        <p:spPr bwMode="auto">
          <a:xfrm>
            <a:off x="1029890" y="5486036"/>
            <a:ext cx="6395454" cy="609964"/>
          </a:xfrm>
          <a:prstGeom prst="rect">
            <a:avLst/>
          </a:prstGeom>
          <a:noFill/>
          <a:ln w="9525" cap="flat" cmpd="sng" algn="ctr">
            <a:noFill/>
            <a:prstDash val="solid"/>
            <a:headEnd/>
            <a:tailEnd/>
          </a:ln>
          <a:effectLst>
            <a:outerShdw blurRad="40000" dist="20000" dir="5400000" rotWithShape="0">
              <a:srgbClr val="000000">
                <a:alpha val="38000"/>
              </a:srgbClr>
            </a:outerShdw>
          </a:effectLst>
        </p:spPr>
      </p:pic>
      <p:pic>
        <p:nvPicPr>
          <p:cNvPr id="7" name="Picture 11" descr="A6"/>
          <p:cNvPicPr>
            <a:picLocks noChangeAspect="1" noChangeArrowheads="1"/>
          </p:cNvPicPr>
          <p:nvPr/>
        </p:nvPicPr>
        <p:blipFill>
          <a:blip r:embed="rId3">
            <a:lum contrast="30000"/>
            <a:extLst>
              <a:ext uri="{28A0092B-C50C-407E-A947-70E740481C1C}">
                <a14:useLocalDpi xmlns:a14="http://schemas.microsoft.com/office/drawing/2010/main" val="0"/>
              </a:ext>
            </a:extLst>
          </a:blip>
          <a:srcRect l="2409" t="10345" r="2409" b="3448"/>
          <a:stretch>
            <a:fillRect/>
          </a:stretch>
        </p:blipFill>
        <p:spPr bwMode="auto">
          <a:xfrm>
            <a:off x="4266317" y="1219200"/>
            <a:ext cx="4844345" cy="1752246"/>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ctangle 4"/>
          <p:cNvSpPr/>
          <p:nvPr/>
        </p:nvSpPr>
        <p:spPr>
          <a:xfrm>
            <a:off x="381000" y="3589055"/>
            <a:ext cx="4800600" cy="1754326"/>
          </a:xfrm>
          <a:prstGeom prst="rect">
            <a:avLst/>
          </a:prstGeom>
        </p:spPr>
        <p:txBody>
          <a:bodyPr wrap="square">
            <a:spAutoFit/>
          </a:bodyPr>
          <a:lstStyle/>
          <a:p>
            <a:pPr marL="269875" lvl="0" indent="-254000" eaLnBrk="1" fontAlgn="auto" hangingPunct="1">
              <a:lnSpc>
                <a:spcPct val="90000"/>
              </a:lnSpc>
              <a:spcBef>
                <a:spcPts val="1200"/>
              </a:spcBef>
              <a:spcAft>
                <a:spcPts val="200"/>
              </a:spcAft>
              <a:buClr>
                <a:srgbClr val="E48312"/>
              </a:buClr>
              <a:buSzPct val="100000"/>
              <a:buFont typeface="Arial" charset="0"/>
              <a:buChar char="•"/>
            </a:pPr>
            <a:r>
              <a:rPr kumimoji="0" lang="zh-CN" altLang="en-US" sz="2400" b="0" dirty="0">
                <a:solidFill>
                  <a:srgbClr val="000000">
                    <a:lumMod val="75000"/>
                    <a:lumOff val="25000"/>
                  </a:srgbClr>
                </a:solidFill>
                <a:latin typeface="Calibri"/>
                <a:ea typeface="宋体" charset="-122"/>
              </a:rPr>
              <a:t>自由电子与氢离子结合成一个氢原子时，也即电子从非量子化轨道跃迁至一个量子化轨道时，原子就向外辐射一个光子，光子的能量为</a:t>
            </a:r>
          </a:p>
        </p:txBody>
      </p:sp>
      <p:pic>
        <p:nvPicPr>
          <p:cNvPr id="9" name="Picture 6" descr="A8"/>
          <p:cNvPicPr>
            <a:picLocks noChangeAspect="1" noChangeArrowheads="1"/>
          </p:cNvPicPr>
          <p:nvPr/>
        </p:nvPicPr>
        <p:blipFill>
          <a:blip r:embed="rId4">
            <a:lum contrast="24000"/>
            <a:extLst>
              <a:ext uri="{28A0092B-C50C-407E-A947-70E740481C1C}">
                <a14:useLocalDpi xmlns:a14="http://schemas.microsoft.com/office/drawing/2010/main" val="0"/>
              </a:ext>
            </a:extLst>
          </a:blip>
          <a:srcRect l="2342" t="2324" r="3999" b="14037"/>
          <a:stretch>
            <a:fillRect/>
          </a:stretch>
        </p:blipFill>
        <p:spPr bwMode="auto">
          <a:xfrm>
            <a:off x="6019800" y="3200400"/>
            <a:ext cx="2258645" cy="203224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650942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52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 calcmode="lin" valueType="num">
                                      <p:cBhvr>
                                        <p:cTn id="14" dur="500" fill="hold"/>
                                        <p:tgtEl>
                                          <p:spTgt spid="9"/>
                                        </p:tgtEl>
                                        <p:attrNameLst>
                                          <p:attrName>ppt_x</p:attrName>
                                        </p:attrNameLst>
                                      </p:cBhvr>
                                      <p:tavLst>
                                        <p:tav tm="0">
                                          <p:val>
                                            <p:fltVal val="0.5"/>
                                          </p:val>
                                        </p:tav>
                                        <p:tav tm="100000">
                                          <p:val>
                                            <p:strVal val="#ppt_x"/>
                                          </p:val>
                                        </p:tav>
                                      </p:tavLst>
                                    </p:anim>
                                    <p:anim calcmode="lin" valueType="num">
                                      <p:cBhvr>
                                        <p:cTn id="15" dur="500" fill="hold"/>
                                        <p:tgtEl>
                                          <p:spTgt spid="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en-US" dirty="0"/>
              <a:t>热辐射（</a:t>
            </a:r>
            <a:r>
              <a:rPr lang="en-US" altLang="zh-CN" dirty="0">
                <a:solidFill>
                  <a:srgbClr val="FF0000"/>
                </a:solidFill>
                <a:latin typeface="Times New Roman" panose="02020603050405020304" pitchFamily="18" charset="0"/>
              </a:rPr>
              <a:t> heat radiation </a:t>
            </a:r>
            <a:r>
              <a:rPr lang="zh-CN" altLang="en-US" dirty="0"/>
              <a:t>）</a:t>
            </a:r>
          </a:p>
        </p:txBody>
      </p:sp>
      <p:sp>
        <p:nvSpPr>
          <p:cNvPr id="4" name="内容占位符 3"/>
          <p:cNvSpPr>
            <a:spLocks noGrp="1"/>
          </p:cNvSpPr>
          <p:nvPr>
            <p:ph idx="1"/>
          </p:nvPr>
        </p:nvSpPr>
        <p:spPr>
          <a:xfrm>
            <a:off x="457200" y="1321905"/>
            <a:ext cx="8381999" cy="2472220"/>
          </a:xfrm>
        </p:spPr>
        <p:txBody>
          <a:bodyPr>
            <a:normAutofit fontScale="62500" lnSpcReduction="20000"/>
          </a:bodyPr>
          <a:lstStyle/>
          <a:p>
            <a:r>
              <a:rPr lang="zh-CN" altLang="en-US" sz="2800" dirty="0"/>
              <a:t>物体在任何温度下都要发射电磁波 </a:t>
            </a:r>
            <a:r>
              <a:rPr lang="zh-CN" altLang="en-US" sz="2800" dirty="0">
                <a:sym typeface="Symbol" panose="05050102010706020507" pitchFamily="18" charset="2"/>
              </a:rPr>
              <a:t> </a:t>
            </a:r>
            <a:r>
              <a:rPr lang="zh-CN" altLang="en-US" sz="2800" dirty="0">
                <a:solidFill>
                  <a:srgbClr val="FF0000"/>
                </a:solidFill>
                <a:sym typeface="Symbol" panose="05050102010706020507" pitchFamily="18" charset="2"/>
              </a:rPr>
              <a:t>热</a:t>
            </a:r>
            <a:r>
              <a:rPr lang="zh-CN" altLang="en-US" sz="2800" dirty="0">
                <a:solidFill>
                  <a:srgbClr val="FF0000"/>
                </a:solidFill>
              </a:rPr>
              <a:t>辐射</a:t>
            </a:r>
          </a:p>
          <a:p>
            <a:pPr lvl="1"/>
            <a:r>
              <a:rPr lang="zh-CN" altLang="en-US" sz="2400" dirty="0"/>
              <a:t>热辐射波谱是</a:t>
            </a:r>
            <a:r>
              <a:rPr lang="zh-CN" altLang="en-US" sz="2400" dirty="0">
                <a:solidFill>
                  <a:srgbClr val="FF0000"/>
                </a:solidFill>
              </a:rPr>
              <a:t>连续谱</a:t>
            </a:r>
            <a:endParaRPr lang="en-US" altLang="zh-CN" sz="2400" dirty="0">
              <a:solidFill>
                <a:srgbClr val="FF0000"/>
              </a:solidFill>
            </a:endParaRPr>
          </a:p>
          <a:p>
            <a:pPr lvl="1"/>
            <a:r>
              <a:rPr lang="zh-CN" altLang="en-US" sz="2400" dirty="0"/>
              <a:t>注意：激光 、 日光灯</a:t>
            </a:r>
            <a:r>
              <a:rPr lang="en-US" altLang="zh-CN" sz="2400" dirty="0"/>
              <a:t>(</a:t>
            </a:r>
            <a:r>
              <a:rPr lang="zh-CN" altLang="en-US" sz="2400" dirty="0"/>
              <a:t>汞蒸气特定波长光</a:t>
            </a:r>
            <a:r>
              <a:rPr lang="en-US" altLang="zh-CN" sz="2400" dirty="0"/>
              <a:t>)</a:t>
            </a:r>
            <a:r>
              <a:rPr lang="zh-CN" altLang="en-US" sz="2400" dirty="0"/>
              <a:t>发光就不是热辐射</a:t>
            </a:r>
            <a:endParaRPr lang="en-US" altLang="zh-CN" sz="2400" dirty="0"/>
          </a:p>
          <a:p>
            <a:r>
              <a:rPr lang="zh-CN" altLang="en-US" sz="2800" dirty="0">
                <a:solidFill>
                  <a:srgbClr val="FF0000"/>
                </a:solidFill>
              </a:rPr>
              <a:t>温度</a:t>
            </a:r>
            <a:r>
              <a:rPr lang="zh-CN" altLang="en-US" sz="2800" dirty="0"/>
              <a:t>的微观物理图像（分子热运动）</a:t>
            </a:r>
            <a:endParaRPr lang="en-US" altLang="zh-CN" sz="2800" dirty="0"/>
          </a:p>
          <a:p>
            <a:r>
              <a:rPr lang="zh-CN" altLang="en-US" sz="2800" dirty="0"/>
              <a:t>温度与热辐射（分子热运动导致高层跃迁）</a:t>
            </a:r>
            <a:endParaRPr lang="en-US" altLang="zh-CN" sz="2800" dirty="0"/>
          </a:p>
          <a:p>
            <a:r>
              <a:rPr lang="zh-CN" altLang="en-US" sz="2800" dirty="0"/>
              <a:t>辐射电磁波的</a:t>
            </a:r>
            <a:r>
              <a:rPr lang="zh-CN" altLang="en-US" sz="2800" dirty="0">
                <a:solidFill>
                  <a:srgbClr val="FF0000"/>
                </a:solidFill>
              </a:rPr>
              <a:t>波长</a:t>
            </a:r>
            <a:r>
              <a:rPr lang="zh-CN" altLang="en-US" sz="2800" dirty="0"/>
              <a:t>、</a:t>
            </a:r>
            <a:r>
              <a:rPr lang="zh-CN" altLang="en-US" sz="2800" dirty="0">
                <a:solidFill>
                  <a:srgbClr val="FF0000"/>
                </a:solidFill>
              </a:rPr>
              <a:t>强度</a:t>
            </a:r>
            <a:r>
              <a:rPr lang="zh-CN" altLang="en-US" sz="2800" dirty="0"/>
              <a:t>与物体的</a:t>
            </a:r>
            <a:r>
              <a:rPr lang="zh-CN" altLang="en-US" sz="2800" dirty="0">
                <a:solidFill>
                  <a:srgbClr val="FF0000"/>
                </a:solidFill>
              </a:rPr>
              <a:t>温度</a:t>
            </a:r>
            <a:r>
              <a:rPr lang="zh-CN" altLang="en-US" sz="2800" dirty="0"/>
              <a:t>有关，还与物体的性质</a:t>
            </a:r>
            <a:r>
              <a:rPr lang="zh-CN" altLang="en-US" sz="2800" dirty="0">
                <a:solidFill>
                  <a:srgbClr val="FF0000"/>
                </a:solidFill>
              </a:rPr>
              <a:t>表面形状</a:t>
            </a:r>
            <a:r>
              <a:rPr lang="zh-CN" altLang="en-US" sz="2800" dirty="0"/>
              <a:t>有关</a:t>
            </a:r>
            <a:endParaRPr lang="en-US" altLang="zh-CN" sz="2800" dirty="0"/>
          </a:p>
          <a:p>
            <a:r>
              <a:rPr lang="zh-CN" altLang="en-US" sz="2800" dirty="0"/>
              <a:t>温度由低到高 </a:t>
            </a:r>
            <a:r>
              <a:rPr lang="zh-CN" altLang="en-US" sz="2800" dirty="0">
                <a:sym typeface="Symbol" panose="05050102010706020507" pitchFamily="18" charset="2"/>
              </a:rPr>
              <a:t> 辐射光的</a:t>
            </a:r>
            <a:r>
              <a:rPr lang="zh-CN" altLang="en-US" sz="2800" dirty="0">
                <a:solidFill>
                  <a:srgbClr val="FF0000"/>
                </a:solidFill>
                <a:sym typeface="Symbol" panose="05050102010706020507" pitchFamily="18" charset="2"/>
              </a:rPr>
              <a:t>最可几</a:t>
            </a:r>
            <a:r>
              <a:rPr lang="zh-CN" altLang="en-US" sz="2800" dirty="0">
                <a:sym typeface="Symbol" panose="05050102010706020507" pitchFamily="18" charset="2"/>
              </a:rPr>
              <a:t>波长由</a:t>
            </a:r>
            <a:r>
              <a:rPr lang="zh-CN" altLang="en-US" sz="2800" dirty="0">
                <a:solidFill>
                  <a:srgbClr val="FF0000"/>
                </a:solidFill>
                <a:sym typeface="Symbol" panose="05050102010706020507" pitchFamily="18" charset="2"/>
              </a:rPr>
              <a:t>红</a:t>
            </a:r>
            <a:r>
              <a:rPr lang="zh-CN" altLang="en-US" sz="2800" dirty="0">
                <a:sym typeface="Symbol" panose="05050102010706020507" pitchFamily="18" charset="2"/>
              </a:rPr>
              <a:t>到</a:t>
            </a:r>
            <a:r>
              <a:rPr lang="zh-CN" altLang="en-US" sz="2800" dirty="0">
                <a:solidFill>
                  <a:srgbClr val="0000FF"/>
                </a:solidFill>
                <a:sym typeface="Symbol" panose="05050102010706020507" pitchFamily="18" charset="2"/>
              </a:rPr>
              <a:t>蓝</a:t>
            </a:r>
            <a:r>
              <a:rPr lang="zh-CN" altLang="en-US" sz="2800" dirty="0">
                <a:sym typeface="Symbol" panose="05050102010706020507" pitchFamily="18" charset="2"/>
              </a:rPr>
              <a:t>到紫</a:t>
            </a:r>
            <a:endParaRPr lang="en-US" altLang="zh-CN" sz="2800" dirty="0"/>
          </a:p>
        </p:txBody>
      </p:sp>
      <p:sp>
        <p:nvSpPr>
          <p:cNvPr id="2" name="灯片编号占位符 1"/>
          <p:cNvSpPr>
            <a:spLocks noGrp="1"/>
          </p:cNvSpPr>
          <p:nvPr>
            <p:ph type="sldNum" sz="quarter" idx="12"/>
          </p:nvPr>
        </p:nvSpPr>
        <p:spPr/>
        <p:txBody>
          <a:bodyPr/>
          <a:lstStyle/>
          <a:p>
            <a:pPr>
              <a:defRPr/>
            </a:pPr>
            <a:fld id="{E3BAC4F7-8877-4A8A-A428-06935D1FE728}" type="slidenum">
              <a:rPr lang="zh-CN" altLang="en-US" smtClean="0"/>
              <a:pPr>
                <a:defRPr/>
              </a:pPr>
              <a:t>7</a:t>
            </a:fld>
            <a:endParaRPr lang="en-US" altLang="zh-CN" dirty="0"/>
          </a:p>
        </p:txBody>
      </p:sp>
      <p:pic>
        <p:nvPicPr>
          <p:cNvPr id="5" name="图片 4"/>
          <p:cNvPicPr>
            <a:picLocks noChangeAspect="1"/>
          </p:cNvPicPr>
          <p:nvPr/>
        </p:nvPicPr>
        <p:blipFill>
          <a:blip r:embed="rId2"/>
          <a:stretch>
            <a:fillRect/>
          </a:stretch>
        </p:blipFill>
        <p:spPr>
          <a:xfrm>
            <a:off x="5257800" y="4114800"/>
            <a:ext cx="3348991" cy="1875435"/>
          </a:xfrm>
          <a:prstGeom prst="rect">
            <a:avLst/>
          </a:prstGeom>
        </p:spPr>
      </p:pic>
      <p:pic>
        <p:nvPicPr>
          <p:cNvPr id="6" name="Picture 32" descr="Thermogram of man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829886"/>
            <a:ext cx="2209800" cy="196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5"/>
          <p:cNvSpPr>
            <a:spLocks noChangeArrowheads="1"/>
          </p:cNvSpPr>
          <p:nvPr/>
        </p:nvSpPr>
        <p:spPr bwMode="auto">
          <a:xfrm>
            <a:off x="931015" y="5789612"/>
            <a:ext cx="3198812"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cs typeface="Arial" panose="020B0604020202020204" pitchFamily="34" charset="0"/>
              </a:defRPr>
            </a:lvl1pPr>
            <a:lvl2pPr marL="742950" indent="-285750">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r>
              <a:rPr lang="en-US" altLang="zh-CN" sz="2600" b="1">
                <a:latin typeface="Times New Roman" panose="02020603050405020304" pitchFamily="18" charset="0"/>
              </a:rPr>
              <a:t>Thermogram of man</a:t>
            </a:r>
          </a:p>
        </p:txBody>
      </p:sp>
      <p:sp>
        <p:nvSpPr>
          <p:cNvPr id="8" name="Footer Placeholder 7"/>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Tree>
    <p:extLst>
      <p:ext uri="{BB962C8B-B14F-4D97-AF65-F5344CB8AC3E}">
        <p14:creationId xmlns:p14="http://schemas.microsoft.com/office/powerpoint/2010/main" val="91716028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里德伯原子</a:t>
            </a:r>
          </a:p>
        </p:txBody>
      </p:sp>
      <p:sp>
        <p:nvSpPr>
          <p:cNvPr id="3" name="内容占位符 2"/>
          <p:cNvSpPr>
            <a:spLocks noGrp="1"/>
          </p:cNvSpPr>
          <p:nvPr>
            <p:ph idx="1"/>
          </p:nvPr>
        </p:nvSpPr>
        <p:spPr/>
        <p:txBody>
          <a:bodyPr>
            <a:normAutofit fontScale="92500"/>
          </a:bodyPr>
          <a:lstStyle/>
          <a:p>
            <a:pPr>
              <a:lnSpc>
                <a:spcPct val="110000"/>
              </a:lnSpc>
            </a:pPr>
            <a:r>
              <a:rPr lang="zh-CN" altLang="en-US" sz="2800" dirty="0"/>
              <a:t>当原子中有一个电子被激发到很高的能级</a:t>
            </a:r>
            <a:r>
              <a:rPr lang="en-US" altLang="zh-CN" sz="2800" dirty="0"/>
              <a:t>(n</a:t>
            </a:r>
            <a:r>
              <a:rPr lang="zh-CN" altLang="en-US" sz="2800" dirty="0"/>
              <a:t>很大</a:t>
            </a:r>
            <a:r>
              <a:rPr lang="en-US" altLang="zh-CN" sz="2800" dirty="0"/>
              <a:t>)</a:t>
            </a:r>
            <a:r>
              <a:rPr lang="zh-CN" altLang="en-US" sz="2800" dirty="0"/>
              <a:t>时，称其处在里德伯态，并称这时的原子叫里德伯原子。</a:t>
            </a:r>
            <a:endParaRPr lang="en-US" altLang="zh-CN" sz="2800" dirty="0"/>
          </a:p>
          <a:p>
            <a:pPr>
              <a:lnSpc>
                <a:spcPct val="110000"/>
              </a:lnSpc>
            </a:pPr>
            <a:r>
              <a:rPr lang="zh-CN" altLang="en-US" sz="2800" dirty="0"/>
              <a:t>目前在实验室里已制备出</a:t>
            </a:r>
            <a:r>
              <a:rPr lang="en-US" altLang="zh-CN" sz="2800" dirty="0"/>
              <a:t>n=116</a:t>
            </a:r>
            <a:r>
              <a:rPr lang="zh-CN" altLang="en-US" sz="2800" dirty="0"/>
              <a:t>的氢原子，射电天文观察已探测到</a:t>
            </a:r>
            <a:r>
              <a:rPr lang="en-US" altLang="zh-CN" sz="2800" dirty="0"/>
              <a:t>n=630</a:t>
            </a:r>
            <a:r>
              <a:rPr lang="zh-CN" altLang="en-US" sz="2800" dirty="0"/>
              <a:t>的高激发态原子</a:t>
            </a:r>
            <a:r>
              <a:rPr lang="en-US" altLang="zh-CN" sz="2800" dirty="0"/>
              <a:t>.</a:t>
            </a:r>
          </a:p>
          <a:p>
            <a:pPr>
              <a:lnSpc>
                <a:spcPct val="120000"/>
              </a:lnSpc>
            </a:pPr>
            <a:r>
              <a:rPr lang="zh-CN" altLang="en-US" sz="2800" b="1" dirty="0">
                <a:solidFill>
                  <a:srgbClr val="0000FF"/>
                </a:solidFill>
                <a:effectLst>
                  <a:outerShdw blurRad="38100" dist="38100" dir="2700000" algn="tl">
                    <a:srgbClr val="DDDDDD"/>
                  </a:outerShdw>
                </a:effectLst>
                <a:latin typeface="Times New Roman" charset="0"/>
                <a:ea typeface="Times New Roman" charset="0"/>
                <a:cs typeface="Times New Roman" charset="0"/>
              </a:rPr>
              <a:t>对</a:t>
            </a:r>
            <a:r>
              <a:rPr lang="en-US" altLang="zh-CN" sz="2800" b="1" dirty="0">
                <a:solidFill>
                  <a:srgbClr val="0000FF"/>
                </a:solidFill>
                <a:effectLst>
                  <a:outerShdw blurRad="38100" dist="38100" dir="2700000" algn="tl">
                    <a:srgbClr val="DDDDDD"/>
                  </a:outerShdw>
                </a:effectLst>
                <a:latin typeface="Times New Roman" charset="0"/>
                <a:ea typeface="Times New Roman" charset="0"/>
                <a:cs typeface="Times New Roman" charset="0"/>
              </a:rPr>
              <a:t>n=30, </a:t>
            </a:r>
            <a:r>
              <a:rPr lang="en-US" altLang="zh-CN" sz="2800" b="1" dirty="0">
                <a:solidFill>
                  <a:srgbClr val="0000FF"/>
                </a:solidFill>
                <a:latin typeface="Times New Roman" charset="0"/>
                <a:ea typeface="Times New Roman" charset="0"/>
                <a:cs typeface="Times New Roman" charset="0"/>
              </a:rPr>
              <a:t>r</a:t>
            </a:r>
            <a:r>
              <a:rPr lang="en-US" altLang="zh-CN" sz="2800" b="1" baseline="-25000" dirty="0">
                <a:solidFill>
                  <a:srgbClr val="0000FF"/>
                </a:solidFill>
                <a:latin typeface="Times New Roman" charset="0"/>
                <a:ea typeface="Times New Roman" charset="0"/>
                <a:cs typeface="Times New Roman" charset="0"/>
              </a:rPr>
              <a:t>30</a:t>
            </a:r>
            <a:r>
              <a:rPr lang="en-US" altLang="zh-CN" sz="2800" b="1" dirty="0">
                <a:solidFill>
                  <a:srgbClr val="0000FF"/>
                </a:solidFill>
                <a:latin typeface="Times New Roman" charset="0"/>
                <a:ea typeface="Times New Roman" charset="0"/>
                <a:cs typeface="Times New Roman" charset="0"/>
              </a:rPr>
              <a:t>~48nm;</a:t>
            </a:r>
            <a:r>
              <a:rPr lang="zh-CN" altLang="en-US" sz="2800" b="1" dirty="0">
                <a:solidFill>
                  <a:srgbClr val="0000FF"/>
                </a:solidFill>
                <a:latin typeface="Times New Roman" charset="0"/>
                <a:ea typeface="Times New Roman" charset="0"/>
                <a:cs typeface="Times New Roman" charset="0"/>
              </a:rPr>
              <a:t> </a:t>
            </a:r>
            <a:r>
              <a:rPr lang="zh-CN" altLang="en-US" sz="2800" b="1" dirty="0">
                <a:solidFill>
                  <a:srgbClr val="0000FF"/>
                </a:solidFill>
                <a:effectLst>
                  <a:outerShdw blurRad="38100" dist="38100" dir="2700000" algn="tl">
                    <a:srgbClr val="DDDDDD"/>
                  </a:outerShdw>
                </a:effectLst>
                <a:latin typeface="Times New Roman" charset="0"/>
                <a:ea typeface="Times New Roman" charset="0"/>
                <a:cs typeface="Times New Roman" charset="0"/>
              </a:rPr>
              <a:t>对</a:t>
            </a:r>
            <a:r>
              <a:rPr lang="en-US" altLang="zh-CN" sz="2800" b="1" dirty="0">
                <a:solidFill>
                  <a:srgbClr val="0000FF"/>
                </a:solidFill>
                <a:effectLst>
                  <a:outerShdw blurRad="38100" dist="38100" dir="2700000" algn="tl">
                    <a:srgbClr val="DDDDDD"/>
                  </a:outerShdw>
                </a:effectLst>
                <a:latin typeface="Times New Roman" charset="0"/>
                <a:ea typeface="Times New Roman" charset="0"/>
                <a:cs typeface="Times New Roman" charset="0"/>
              </a:rPr>
              <a:t>n=250,</a:t>
            </a:r>
            <a:r>
              <a:rPr lang="zh-CN" altLang="en-US" sz="2800" b="1" dirty="0">
                <a:solidFill>
                  <a:srgbClr val="0000FF"/>
                </a:solidFill>
                <a:effectLst>
                  <a:outerShdw blurRad="38100" dist="38100" dir="2700000" algn="tl">
                    <a:srgbClr val="DDDDDD"/>
                  </a:outerShdw>
                </a:effectLst>
                <a:latin typeface="Times New Roman" charset="0"/>
                <a:ea typeface="Times New Roman" charset="0"/>
                <a:cs typeface="Times New Roman" charset="0"/>
              </a:rPr>
              <a:t> </a:t>
            </a:r>
            <a:r>
              <a:rPr lang="en-US" altLang="zh-CN" sz="2800" b="1" dirty="0">
                <a:solidFill>
                  <a:srgbClr val="0000FF"/>
                </a:solidFill>
                <a:latin typeface="Times New Roman" charset="0"/>
                <a:ea typeface="Times New Roman" charset="0"/>
                <a:cs typeface="Times New Roman" charset="0"/>
              </a:rPr>
              <a:t>r</a:t>
            </a:r>
            <a:r>
              <a:rPr lang="en-US" altLang="zh-CN" sz="2800" b="1" baseline="-25000" dirty="0">
                <a:solidFill>
                  <a:srgbClr val="0000FF"/>
                </a:solidFill>
                <a:latin typeface="Times New Roman" charset="0"/>
                <a:ea typeface="Times New Roman" charset="0"/>
                <a:cs typeface="Times New Roman" charset="0"/>
              </a:rPr>
              <a:t>250</a:t>
            </a:r>
            <a:r>
              <a:rPr lang="en-US" altLang="zh-CN" sz="2800" b="1" dirty="0">
                <a:solidFill>
                  <a:srgbClr val="0000FF"/>
                </a:solidFill>
                <a:latin typeface="Times New Roman" charset="0"/>
                <a:ea typeface="Times New Roman" charset="0"/>
                <a:cs typeface="Times New Roman" charset="0"/>
              </a:rPr>
              <a:t>~3.3µm</a:t>
            </a:r>
            <a:r>
              <a:rPr lang="en-US" altLang="zh-CN" sz="2800" b="1" dirty="0">
                <a:solidFill>
                  <a:srgbClr val="0000FF"/>
                </a:solidFill>
                <a:effectLst>
                  <a:outerShdw blurRad="38100" dist="38100" dir="2700000" algn="tl">
                    <a:srgbClr val="DDDDDD"/>
                  </a:outerShdw>
                </a:effectLst>
                <a:latin typeface="Times New Roman" charset="0"/>
                <a:ea typeface="Times New Roman" charset="0"/>
                <a:cs typeface="Times New Roman" charset="0"/>
              </a:rPr>
              <a:t> </a:t>
            </a:r>
            <a:r>
              <a:rPr lang="zh-CN" altLang="en-US" sz="2800" b="1" dirty="0">
                <a:solidFill>
                  <a:srgbClr val="0000FF"/>
                </a:solidFill>
                <a:effectLst>
                  <a:outerShdw blurRad="38100" dist="38100" dir="2700000" algn="tl">
                    <a:srgbClr val="DDDDDD"/>
                  </a:outerShdw>
                </a:effectLst>
                <a:latin typeface="Times New Roman" charset="0"/>
                <a:ea typeface="Times New Roman" charset="0"/>
                <a:cs typeface="Times New Roman" charset="0"/>
              </a:rPr>
              <a:t>接近细菌大小。</a:t>
            </a:r>
            <a:r>
              <a:rPr lang="en-US" altLang="zh-CN" sz="2800" b="1" dirty="0">
                <a:solidFill>
                  <a:srgbClr val="0000FF"/>
                </a:solidFill>
                <a:effectLst>
                  <a:outerShdw blurRad="38100" dist="38100" dir="2700000" algn="tl">
                    <a:srgbClr val="DDDDDD"/>
                  </a:outerShdw>
                </a:effectLst>
                <a:latin typeface="Times New Roman" charset="0"/>
                <a:ea typeface="Times New Roman" charset="0"/>
                <a:cs typeface="Times New Roman" charset="0"/>
              </a:rPr>
              <a:t> </a:t>
            </a:r>
          </a:p>
          <a:p>
            <a:pPr>
              <a:lnSpc>
                <a:spcPct val="120000"/>
              </a:lnSpc>
            </a:pPr>
            <a:endParaRPr lang="en-US" altLang="zh-CN" sz="2800" b="1" dirty="0">
              <a:solidFill>
                <a:srgbClr val="0000FF"/>
              </a:solidFill>
              <a:effectLst>
                <a:outerShdw blurRad="38100" dist="38100" dir="2700000" algn="tl">
                  <a:srgbClr val="DDDDDD"/>
                </a:outerShdw>
              </a:effectLst>
              <a:latin typeface="Times New Roman" charset="0"/>
              <a:ea typeface="Times New Roman" charset="0"/>
              <a:cs typeface="Times New Roman" charset="0"/>
            </a:endParaRPr>
          </a:p>
          <a:p>
            <a:pPr>
              <a:lnSpc>
                <a:spcPct val="120000"/>
              </a:lnSpc>
            </a:pPr>
            <a:r>
              <a:rPr lang="zh-CN" altLang="en-US" sz="2800" dirty="0">
                <a:solidFill>
                  <a:srgbClr val="FF0000"/>
                </a:solidFill>
                <a:latin typeface="Times New Roman" charset="0"/>
                <a:ea typeface="Times New Roman" charset="0"/>
                <a:cs typeface="Times New Roman" charset="0"/>
              </a:rPr>
              <a:t>里德伯原子处于某能级的平均寿命近似与</a:t>
            </a:r>
            <a:r>
              <a:rPr lang="en-US" altLang="zh-CN" sz="2800" dirty="0">
                <a:solidFill>
                  <a:srgbClr val="FF0000"/>
                </a:solidFill>
                <a:latin typeface="Times New Roman" charset="0"/>
                <a:ea typeface="Times New Roman" charset="0"/>
                <a:cs typeface="Times New Roman" charset="0"/>
              </a:rPr>
              <a:t>        </a:t>
            </a:r>
            <a:r>
              <a:rPr lang="zh-CN" altLang="en-US" sz="2800" dirty="0">
                <a:solidFill>
                  <a:srgbClr val="FF0000"/>
                </a:solidFill>
                <a:latin typeface="Times New Roman" charset="0"/>
                <a:ea typeface="Times New Roman" charset="0"/>
                <a:cs typeface="Times New Roman" charset="0"/>
              </a:rPr>
              <a:t>成正比，而</a:t>
            </a:r>
            <a:r>
              <a:rPr lang="en-US" altLang="zh-CN" sz="2800" dirty="0">
                <a:solidFill>
                  <a:srgbClr val="FF0000"/>
                </a:solidFill>
                <a:latin typeface="Times New Roman" charset="0"/>
                <a:ea typeface="Times New Roman" charset="0"/>
                <a:cs typeface="Times New Roman" charset="0"/>
              </a:rPr>
              <a:t>n</a:t>
            </a:r>
            <a:r>
              <a:rPr lang="zh-CN" altLang="en-US" sz="2800" dirty="0">
                <a:solidFill>
                  <a:srgbClr val="FF0000"/>
                </a:solidFill>
                <a:latin typeface="Times New Roman" charset="0"/>
                <a:ea typeface="Times New Roman" charset="0"/>
                <a:cs typeface="Times New Roman" charset="0"/>
              </a:rPr>
              <a:t>较低时，存在寿命比较短</a:t>
            </a:r>
            <a:endParaRPr lang="en-US" altLang="zh-CN" sz="2800" dirty="0">
              <a:latin typeface="Times New Roman" charset="0"/>
              <a:ea typeface="Times New Roman" charset="0"/>
              <a:cs typeface="Times New Roman" charset="0"/>
            </a:endParaRPr>
          </a:p>
        </p:txBody>
      </p:sp>
      <p:sp>
        <p:nvSpPr>
          <p:cNvPr id="5" name="Footer Placeholder 4"/>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pPr>
                <a:defRPr/>
              </a:pPr>
              <a:t>70</a:t>
            </a:fld>
            <a:endParaRPr lang="en-US" altLang="zh-CN" dirty="0"/>
          </a:p>
        </p:txBody>
      </p:sp>
      <p:pic>
        <p:nvPicPr>
          <p:cNvPr id="6" name="图片 2"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1400" y="4038600"/>
            <a:ext cx="1320754" cy="648072"/>
          </a:xfrm>
          <a:prstGeom prst="rect">
            <a:avLst/>
          </a:prstGeom>
          <a:solidFill>
            <a:srgbClr val="FFFF00"/>
          </a:solidFill>
        </p:spPr>
      </p:pic>
      <p:pic>
        <p:nvPicPr>
          <p:cNvPr id="7" name="图片 7"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1490" y="4893568"/>
            <a:ext cx="497510" cy="288032"/>
          </a:xfrm>
          <a:prstGeom prst="rect">
            <a:avLst/>
          </a:prstGeom>
          <a:solidFill>
            <a:srgbClr val="FFFF00"/>
          </a:solidFill>
        </p:spPr>
      </p:pic>
    </p:spTree>
    <p:extLst>
      <p:ext uri="{BB962C8B-B14F-4D97-AF65-F5344CB8AC3E}">
        <p14:creationId xmlns:p14="http://schemas.microsoft.com/office/powerpoint/2010/main" val="190110513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a:t>里德伯原子（续）</a:t>
            </a:r>
            <a:endParaRPr lang="en-US" dirty="0"/>
          </a:p>
        </p:txBody>
      </p:sp>
      <p:sp>
        <p:nvSpPr>
          <p:cNvPr id="3" name="Content Placeholder 2"/>
          <p:cNvSpPr>
            <a:spLocks noGrp="1"/>
          </p:cNvSpPr>
          <p:nvPr>
            <p:ph idx="1"/>
          </p:nvPr>
        </p:nvSpPr>
        <p:spPr>
          <a:xfrm>
            <a:off x="228600" y="1219200"/>
            <a:ext cx="8686800" cy="4774095"/>
          </a:xfrm>
        </p:spPr>
        <p:txBody>
          <a:bodyPr>
            <a:noAutofit/>
          </a:bodyPr>
          <a:lstStyle/>
          <a:p>
            <a:pPr>
              <a:lnSpc>
                <a:spcPct val="110000"/>
              </a:lnSpc>
            </a:pPr>
            <a:r>
              <a:rPr lang="zh-CN" altLang="en-US" sz="2400" dirty="0"/>
              <a:t>当受到外界刺激时，里德伯原子向较低能级的跃迁几率较大，这样就能释放较多的能量，为应用里德伯原子产生高强度</a:t>
            </a:r>
            <a:r>
              <a:rPr lang="zh-CN" altLang="en-US" sz="2400" dirty="0">
                <a:solidFill>
                  <a:srgbClr val="FF0000"/>
                </a:solidFill>
              </a:rPr>
              <a:t>激光</a:t>
            </a:r>
            <a:r>
              <a:rPr lang="zh-CN" altLang="en-US" sz="2400" dirty="0"/>
              <a:t>提供了依据。</a:t>
            </a:r>
          </a:p>
          <a:p>
            <a:pPr>
              <a:lnSpc>
                <a:spcPct val="110000"/>
              </a:lnSpc>
            </a:pPr>
            <a:r>
              <a:rPr lang="zh-CN" altLang="en-US" sz="2400" dirty="0"/>
              <a:t>里德伯原子中，高量子态的电子离核较远，受到的束缚较弱，很容易被电离。</a:t>
            </a:r>
            <a:r>
              <a:rPr lang="zh-CN" altLang="en-US" sz="2400" dirty="0">
                <a:solidFill>
                  <a:srgbClr val="0000FF"/>
                </a:solidFill>
                <a:latin typeface="华文楷体"/>
                <a:ea typeface="华文楷体"/>
                <a:cs typeface="华文楷体"/>
              </a:rPr>
              <a:t>例如，</a:t>
            </a:r>
            <a:r>
              <a:rPr lang="en-US" altLang="zh-CN" sz="2400" dirty="0">
                <a:solidFill>
                  <a:srgbClr val="0000FF"/>
                </a:solidFill>
                <a:latin typeface="华文楷体"/>
                <a:ea typeface="华文楷体"/>
                <a:cs typeface="华文楷体"/>
              </a:rPr>
              <a:t>n=100</a:t>
            </a:r>
            <a:r>
              <a:rPr lang="zh-CN" altLang="en-US" sz="2400" dirty="0">
                <a:solidFill>
                  <a:srgbClr val="0000FF"/>
                </a:solidFill>
                <a:latin typeface="华文楷体"/>
                <a:ea typeface="华文楷体"/>
                <a:cs typeface="华文楷体"/>
              </a:rPr>
              <a:t>的氢原子的电离能仅为</a:t>
            </a:r>
            <a:r>
              <a:rPr lang="en-US" altLang="zh-CN" sz="2400" dirty="0">
                <a:solidFill>
                  <a:srgbClr val="0000FF"/>
                </a:solidFill>
                <a:latin typeface="华文楷体"/>
                <a:ea typeface="华文楷体"/>
                <a:cs typeface="华文楷体"/>
              </a:rPr>
              <a:t>10</a:t>
            </a:r>
            <a:r>
              <a:rPr lang="en-US" altLang="zh-CN" sz="2400" baseline="30000" dirty="0">
                <a:solidFill>
                  <a:srgbClr val="0000FF"/>
                </a:solidFill>
                <a:latin typeface="华文楷体"/>
                <a:ea typeface="华文楷体"/>
                <a:cs typeface="华文楷体"/>
              </a:rPr>
              <a:t>-3</a:t>
            </a:r>
            <a:r>
              <a:rPr lang="en-US" altLang="zh-CN" sz="2400" dirty="0">
                <a:solidFill>
                  <a:srgbClr val="0000FF"/>
                </a:solidFill>
                <a:latin typeface="华文楷体"/>
                <a:ea typeface="华文楷体"/>
                <a:cs typeface="华文楷体"/>
              </a:rPr>
              <a:t>eV</a:t>
            </a:r>
            <a:r>
              <a:rPr lang="zh-CN" altLang="en-US" sz="2400" dirty="0">
                <a:solidFill>
                  <a:srgbClr val="0000FF"/>
                </a:solidFill>
                <a:latin typeface="华文楷体"/>
                <a:ea typeface="华文楷体"/>
                <a:cs typeface="华文楷体"/>
              </a:rPr>
              <a:t>。可利用这种性质进行同位素分离（通过特定频率将某种同位素激发到里德伯原子状态，通过弱场电离）。</a:t>
            </a:r>
            <a:endParaRPr lang="en-US" altLang="zh-CN" sz="2400" dirty="0"/>
          </a:p>
          <a:p>
            <a:pPr>
              <a:lnSpc>
                <a:spcPct val="110000"/>
              </a:lnSpc>
            </a:pPr>
            <a:r>
              <a:rPr lang="zh-CN" altLang="en-US" sz="2400" dirty="0"/>
              <a:t>先加外电场使里德伯原子电离，然后加磁场可使不同质量的同位素分离</a:t>
            </a:r>
            <a:endParaRPr lang="en-US" altLang="zh-CN" sz="2400" dirty="0"/>
          </a:p>
          <a:p>
            <a:pPr>
              <a:lnSpc>
                <a:spcPct val="110000"/>
              </a:lnSpc>
            </a:pPr>
            <a:r>
              <a:rPr lang="zh-CN" altLang="en-US" sz="2400" dirty="0">
                <a:solidFill>
                  <a:srgbClr val="000000"/>
                </a:solidFill>
                <a:latin typeface="华文楷体"/>
                <a:ea typeface="华文楷体"/>
                <a:cs typeface="华文楷体"/>
              </a:rPr>
              <a:t>目前，对里德伯原子的研究非常活跃，这些研究已在射电天文、等离子体物理和激光物理等领域取得了可喜成果。</a:t>
            </a:r>
            <a:endParaRPr lang="en-US" altLang="zh-CN" sz="2400" dirty="0"/>
          </a:p>
        </p:txBody>
      </p:sp>
      <p:sp>
        <p:nvSpPr>
          <p:cNvPr id="4" name="Footer Placeholder 3"/>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
        <p:nvSpPr>
          <p:cNvPr id="5" name="Slide Number Placeholder 4"/>
          <p:cNvSpPr>
            <a:spLocks noGrp="1"/>
          </p:cNvSpPr>
          <p:nvPr>
            <p:ph type="sldNum" sz="quarter" idx="12"/>
          </p:nvPr>
        </p:nvSpPr>
        <p:spPr/>
        <p:txBody>
          <a:bodyPr/>
          <a:lstStyle/>
          <a:p>
            <a:pPr>
              <a:defRPr/>
            </a:pPr>
            <a:fld id="{B4690805-D7D2-4AB9-A191-0BC729846278}" type="slidenum">
              <a:rPr lang="zh-CN" altLang="en-US" smtClean="0"/>
              <a:pPr>
                <a:defRPr/>
              </a:pPr>
              <a:t>71</a:t>
            </a:fld>
            <a:endParaRPr lang="en-US" altLang="zh-CN" dirty="0"/>
          </a:p>
        </p:txBody>
      </p:sp>
    </p:spTree>
    <p:extLst>
      <p:ext uri="{BB962C8B-B14F-4D97-AF65-F5344CB8AC3E}">
        <p14:creationId xmlns:p14="http://schemas.microsoft.com/office/powerpoint/2010/main" val="195623700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奇异原子</a:t>
            </a:r>
          </a:p>
        </p:txBody>
      </p:sp>
      <p:sp>
        <p:nvSpPr>
          <p:cNvPr id="3" name="内容占位符 2"/>
          <p:cNvSpPr>
            <a:spLocks noGrp="1"/>
          </p:cNvSpPr>
          <p:nvPr>
            <p:ph idx="1"/>
          </p:nvPr>
        </p:nvSpPr>
        <p:spPr>
          <a:xfrm>
            <a:off x="304800" y="3581400"/>
            <a:ext cx="8458200" cy="2895599"/>
          </a:xfrm>
        </p:spPr>
        <p:txBody>
          <a:bodyPr>
            <a:noAutofit/>
          </a:bodyPr>
          <a:lstStyle/>
          <a:p>
            <a:pPr>
              <a:lnSpc>
                <a:spcPct val="100000"/>
              </a:lnSpc>
              <a:spcBef>
                <a:spcPts val="0"/>
              </a:spcBef>
            </a:pPr>
            <a:r>
              <a:rPr lang="zh-CN" altLang="en-US" sz="2800" dirty="0"/>
              <a:t>一个</a:t>
            </a:r>
            <a:r>
              <a:rPr lang="en-US" altLang="zh-CN" sz="2800" dirty="0"/>
              <a:t>μ</a:t>
            </a:r>
            <a:r>
              <a:rPr lang="en-US" altLang="zh-CN" sz="2800" baseline="30000" dirty="0"/>
              <a:t>-</a:t>
            </a:r>
            <a:r>
              <a:rPr lang="zh-CN" altLang="en-US" sz="2800" dirty="0"/>
              <a:t>子代替电子</a:t>
            </a:r>
            <a:r>
              <a:rPr lang="en-US" altLang="zh-CN" sz="2800" i="1" dirty="0"/>
              <a:t>e</a:t>
            </a:r>
            <a:r>
              <a:rPr lang="en-US" altLang="zh-CN" sz="2800" baseline="30000" dirty="0"/>
              <a:t>-</a:t>
            </a:r>
            <a:r>
              <a:rPr lang="zh-CN" altLang="en-US" sz="2800" dirty="0"/>
              <a:t> </a:t>
            </a:r>
            <a:r>
              <a:rPr lang="zh-CN" altLang="en-US" sz="2800" dirty="0">
                <a:sym typeface="Symbol" panose="05050102010706020507" pitchFamily="18" charset="2"/>
              </a:rPr>
              <a:t>  </a:t>
            </a:r>
            <a:r>
              <a:rPr lang="en-US" altLang="zh-CN" sz="2800" dirty="0">
                <a:solidFill>
                  <a:srgbClr val="FF0000"/>
                </a:solidFill>
              </a:rPr>
              <a:t>μ</a:t>
            </a:r>
            <a:r>
              <a:rPr lang="zh-CN" altLang="en-US" sz="2800" dirty="0">
                <a:solidFill>
                  <a:srgbClr val="FF0000"/>
                </a:solidFill>
              </a:rPr>
              <a:t>子原子</a:t>
            </a:r>
            <a:endParaRPr lang="en-US" altLang="zh-CN" sz="2800" dirty="0"/>
          </a:p>
          <a:p>
            <a:pPr>
              <a:lnSpc>
                <a:spcPct val="100000"/>
              </a:lnSpc>
              <a:spcBef>
                <a:spcPts val="0"/>
              </a:spcBef>
            </a:pPr>
            <a:r>
              <a:rPr lang="zh-CN" altLang="en-US" sz="2800" dirty="0"/>
              <a:t>一个正</a:t>
            </a:r>
            <a:r>
              <a:rPr lang="en-US" altLang="zh-CN" sz="2800" dirty="0" err="1"/>
              <a:t>μ</a:t>
            </a:r>
            <a:r>
              <a:rPr lang="en-US" altLang="zh-CN" sz="2800" baseline="30000" dirty="0">
                <a:solidFill>
                  <a:schemeClr val="tx1"/>
                </a:solidFill>
              </a:rPr>
              <a:t>+</a:t>
            </a:r>
            <a:r>
              <a:rPr lang="zh-CN" altLang="en-US" sz="2800" dirty="0"/>
              <a:t>子与一个电子</a:t>
            </a:r>
            <a:r>
              <a:rPr lang="en-US" altLang="zh-CN" sz="2800" i="1" dirty="0"/>
              <a:t>e</a:t>
            </a:r>
            <a:r>
              <a:rPr lang="en-US" altLang="zh-CN" sz="2800" baseline="30000" dirty="0"/>
              <a:t>-</a:t>
            </a:r>
            <a:r>
              <a:rPr lang="zh-CN" altLang="en-US" sz="2800" dirty="0"/>
              <a:t>  </a:t>
            </a:r>
            <a:r>
              <a:rPr lang="zh-CN" altLang="en-US" sz="2800" dirty="0">
                <a:sym typeface="Symbol" panose="05050102010706020507" pitchFamily="18" charset="2"/>
              </a:rPr>
              <a:t> </a:t>
            </a:r>
            <a:r>
              <a:rPr lang="zh-CN" altLang="en-US" sz="2800" dirty="0">
                <a:solidFill>
                  <a:srgbClr val="FF0000"/>
                </a:solidFill>
              </a:rPr>
              <a:t>正</a:t>
            </a:r>
            <a:r>
              <a:rPr lang="en-US" altLang="zh-CN" sz="2800" dirty="0">
                <a:solidFill>
                  <a:srgbClr val="FF0000"/>
                </a:solidFill>
              </a:rPr>
              <a:t>μ</a:t>
            </a:r>
            <a:r>
              <a:rPr lang="en-US" altLang="zh-CN" sz="2800" baseline="30000" dirty="0">
                <a:solidFill>
                  <a:srgbClr val="FF0000"/>
                </a:solidFill>
              </a:rPr>
              <a:t>+</a:t>
            </a:r>
            <a:r>
              <a:rPr lang="zh-CN" altLang="en-US" sz="2800" dirty="0">
                <a:solidFill>
                  <a:srgbClr val="FF0000"/>
                </a:solidFill>
              </a:rPr>
              <a:t>子素</a:t>
            </a:r>
            <a:endParaRPr lang="en-US" altLang="zh-CN" sz="2800" dirty="0"/>
          </a:p>
          <a:p>
            <a:pPr>
              <a:lnSpc>
                <a:spcPct val="100000"/>
              </a:lnSpc>
              <a:spcBef>
                <a:spcPts val="0"/>
              </a:spcBef>
            </a:pPr>
            <a:r>
              <a:rPr lang="zh-CN" altLang="en-US" sz="2800" dirty="0"/>
              <a:t>一对正负电子</a:t>
            </a:r>
            <a:r>
              <a:rPr lang="en-US" altLang="zh-CN" sz="2800" dirty="0"/>
              <a:t>(</a:t>
            </a:r>
            <a:r>
              <a:rPr lang="en-US" altLang="zh-CN" sz="2800" i="1" dirty="0"/>
              <a:t>e</a:t>
            </a:r>
            <a:r>
              <a:rPr lang="zh-CN" altLang="en-US" sz="2800" baseline="30000" dirty="0"/>
              <a:t>＋</a:t>
            </a:r>
            <a:r>
              <a:rPr lang="zh-CN" altLang="en-US" sz="2800" dirty="0"/>
              <a:t>，</a:t>
            </a:r>
            <a:r>
              <a:rPr lang="en-US" altLang="zh-CN" sz="2800" i="1" dirty="0"/>
              <a:t>e</a:t>
            </a:r>
            <a:r>
              <a:rPr lang="en-US" altLang="zh-CN" sz="2800" baseline="30000" dirty="0"/>
              <a:t>-</a:t>
            </a:r>
            <a:r>
              <a:rPr lang="en-US" altLang="zh-CN" sz="2800" dirty="0"/>
              <a:t>) </a:t>
            </a:r>
            <a:r>
              <a:rPr lang="zh-CN" altLang="en-US" sz="2800" dirty="0">
                <a:sym typeface="Symbol" panose="05050102010706020507" pitchFamily="18" charset="2"/>
              </a:rPr>
              <a:t></a:t>
            </a:r>
            <a:r>
              <a:rPr lang="zh-CN" altLang="en-US" sz="2800" dirty="0"/>
              <a:t> </a:t>
            </a:r>
            <a:r>
              <a:rPr lang="zh-CN" altLang="en-US" sz="2800" dirty="0">
                <a:solidFill>
                  <a:srgbClr val="FF0000"/>
                </a:solidFill>
              </a:rPr>
              <a:t>正负电子偶素</a:t>
            </a:r>
            <a:endParaRPr lang="en-US" altLang="zh-CN" sz="2800" dirty="0">
              <a:solidFill>
                <a:srgbClr val="FF0000"/>
              </a:solidFill>
            </a:endParaRPr>
          </a:p>
          <a:p>
            <a:pPr>
              <a:lnSpc>
                <a:spcPct val="100000"/>
              </a:lnSpc>
              <a:spcBef>
                <a:spcPts val="0"/>
              </a:spcBef>
            </a:pPr>
            <a:r>
              <a:rPr lang="zh-CN" altLang="en-US" sz="2800" dirty="0"/>
              <a:t>夸克偶素：</a:t>
            </a:r>
            <a:r>
              <a:rPr lang="zh-CN" altLang="en-US" sz="2800" dirty="0">
                <a:solidFill>
                  <a:srgbClr val="FF0000"/>
                </a:solidFill>
              </a:rPr>
              <a:t>一对正反粲夸克</a:t>
            </a:r>
            <a:endParaRPr lang="en-US" altLang="zh-CN" sz="2800" dirty="0">
              <a:solidFill>
                <a:srgbClr val="FF0000"/>
              </a:solidFill>
            </a:endParaRPr>
          </a:p>
          <a:p>
            <a:pPr>
              <a:lnSpc>
                <a:spcPct val="100000"/>
              </a:lnSpc>
              <a:spcBef>
                <a:spcPts val="0"/>
              </a:spcBef>
            </a:pPr>
            <a:r>
              <a:rPr lang="zh-CN" altLang="en-US" sz="2800" dirty="0"/>
              <a:t>此外，还有质子</a:t>
            </a:r>
            <a:r>
              <a:rPr lang="en-US" altLang="zh-CN" sz="2800" i="1" dirty="0"/>
              <a:t>p</a:t>
            </a:r>
            <a:r>
              <a:rPr lang="zh-CN" altLang="en-US" sz="2800" dirty="0"/>
              <a:t>与</a:t>
            </a:r>
            <a:r>
              <a:rPr lang="en-US" altLang="zh-CN" sz="2800" i="1" dirty="0"/>
              <a:t>K</a:t>
            </a:r>
            <a:r>
              <a:rPr lang="en-US" altLang="zh-CN" sz="2800" baseline="30000" dirty="0"/>
              <a:t>-</a:t>
            </a:r>
            <a:r>
              <a:rPr lang="zh-CN" altLang="en-US" sz="2800" dirty="0"/>
              <a:t>介子，</a:t>
            </a:r>
            <a:r>
              <a:rPr lang="en-US" altLang="zh-CN" sz="2800" i="1" dirty="0"/>
              <a:t>p</a:t>
            </a:r>
            <a:r>
              <a:rPr lang="zh-CN" altLang="en-US" sz="2800" dirty="0"/>
              <a:t>与</a:t>
            </a:r>
            <a:r>
              <a:rPr lang="en-US" altLang="zh-CN" sz="2800" i="1" dirty="0"/>
              <a:t>π</a:t>
            </a:r>
            <a:r>
              <a:rPr lang="en-US" altLang="zh-CN" sz="2800" baseline="30000" dirty="0"/>
              <a:t>-</a:t>
            </a:r>
            <a:r>
              <a:rPr lang="zh-CN" altLang="en-US" sz="2800" dirty="0"/>
              <a:t>介子组成的原子体系等等，泛称</a:t>
            </a:r>
            <a:r>
              <a:rPr lang="zh-CN" altLang="en-US" sz="2800" dirty="0">
                <a:solidFill>
                  <a:srgbClr val="FF0000"/>
                </a:solidFill>
              </a:rPr>
              <a:t>介子原子</a:t>
            </a:r>
          </a:p>
        </p:txBody>
      </p:sp>
      <p:sp>
        <p:nvSpPr>
          <p:cNvPr id="5" name="Footer Placeholder 4"/>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pPr>
                <a:defRPr/>
              </a:pPr>
              <a:t>72</a:t>
            </a:fld>
            <a:endParaRPr lang="en-US" altLang="zh-CN" dirty="0"/>
          </a:p>
        </p:txBody>
      </p:sp>
      <p:pic>
        <p:nvPicPr>
          <p:cNvPr id="6" name="图片 4" descr="prot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5984" y="1350379"/>
            <a:ext cx="3404616" cy="2154821"/>
          </a:xfrm>
          <a:prstGeom prst="rect">
            <a:avLst/>
          </a:prstGeom>
        </p:spPr>
      </p:pic>
      <p:sp>
        <p:nvSpPr>
          <p:cNvPr id="7" name="Rectangle 6"/>
          <p:cNvSpPr/>
          <p:nvPr/>
        </p:nvSpPr>
        <p:spPr>
          <a:xfrm>
            <a:off x="228600" y="1315269"/>
            <a:ext cx="5029200" cy="2419124"/>
          </a:xfrm>
          <a:prstGeom prst="rect">
            <a:avLst/>
          </a:prstGeom>
        </p:spPr>
        <p:txBody>
          <a:bodyPr wrap="square">
            <a:spAutoFit/>
          </a:bodyPr>
          <a:lstStyle/>
          <a:p>
            <a:pPr marL="269875" lvl="0" indent="-254000" eaLnBrk="1" fontAlgn="auto" hangingPunct="1">
              <a:lnSpc>
                <a:spcPct val="90000"/>
              </a:lnSpc>
              <a:spcBef>
                <a:spcPts val="1200"/>
              </a:spcBef>
              <a:spcAft>
                <a:spcPts val="200"/>
              </a:spcAft>
              <a:buClr>
                <a:srgbClr val="E48312"/>
              </a:buClr>
              <a:buSzPct val="100000"/>
              <a:buFont typeface="Arial" charset="0"/>
              <a:buChar char="•"/>
            </a:pPr>
            <a:r>
              <a:rPr kumimoji="0" lang="zh-CN" altLang="en-US" sz="2800" b="0" dirty="0">
                <a:solidFill>
                  <a:srgbClr val="000000">
                    <a:lumMod val="75000"/>
                    <a:lumOff val="25000"/>
                  </a:srgbClr>
                </a:solidFill>
                <a:latin typeface="Calibri"/>
                <a:ea typeface="宋体" charset="-122"/>
              </a:rPr>
              <a:t>指通常原子轨道上一个电子被其它带负电的粒子取代，而其余仍为电子的原子</a:t>
            </a:r>
            <a:r>
              <a:rPr kumimoji="0" lang="en-US" altLang="zh-CN" sz="2800" b="0" dirty="0">
                <a:solidFill>
                  <a:srgbClr val="000000">
                    <a:lumMod val="75000"/>
                    <a:lumOff val="25000"/>
                  </a:srgbClr>
                </a:solidFill>
                <a:latin typeface="Calibri"/>
                <a:ea typeface="宋体" charset="-122"/>
              </a:rPr>
              <a:t>.</a:t>
            </a:r>
            <a:r>
              <a:rPr kumimoji="0" lang="zh-CN" altLang="en-US" sz="2800" b="0" dirty="0">
                <a:solidFill>
                  <a:srgbClr val="000000">
                    <a:lumMod val="75000"/>
                    <a:lumOff val="25000"/>
                  </a:srgbClr>
                </a:solidFill>
                <a:latin typeface="Calibri"/>
                <a:ea typeface="宋体" charset="-122"/>
              </a:rPr>
              <a:t>轨道上虽是电子，但原子核已不再由质子组成，而由其它带正电的粒子组成的原子。</a:t>
            </a:r>
            <a:endParaRPr kumimoji="0" lang="en-US" altLang="zh-CN" sz="2800" b="0" dirty="0">
              <a:solidFill>
                <a:srgbClr val="000000">
                  <a:lumMod val="75000"/>
                  <a:lumOff val="25000"/>
                </a:srgbClr>
              </a:solidFill>
              <a:latin typeface="Calibri"/>
              <a:ea typeface="宋体" charset="-122"/>
            </a:endParaRPr>
          </a:p>
        </p:txBody>
      </p:sp>
    </p:spTree>
    <p:extLst>
      <p:ext uri="{BB962C8B-B14F-4D97-AF65-F5344CB8AC3E}">
        <p14:creationId xmlns:p14="http://schemas.microsoft.com/office/powerpoint/2010/main" val="161235430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ext Box 3"/>
          <p:cNvSpPr txBox="1">
            <a:spLocks noChangeArrowheads="1"/>
          </p:cNvSpPr>
          <p:nvPr/>
        </p:nvSpPr>
        <p:spPr bwMode="auto">
          <a:xfrm>
            <a:off x="539552" y="1116449"/>
            <a:ext cx="82296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Arial" charset="0"/>
                <a:ea typeface="宋体" charset="0"/>
                <a:cs typeface="Arial" charset="0"/>
              </a:defRPr>
            </a:lvl1pPr>
            <a:lvl2pPr marL="742950" indent="-285750">
              <a:defRPr kumimoji="1" sz="2400">
                <a:solidFill>
                  <a:schemeClr val="tx1"/>
                </a:solidFill>
                <a:latin typeface="Arial" charset="0"/>
                <a:ea typeface="Arial" charset="0"/>
                <a:cs typeface="Arial" charset="0"/>
              </a:defRPr>
            </a:lvl2pPr>
            <a:lvl3pPr marL="1143000" indent="-228600">
              <a:defRPr kumimoji="1" sz="2400">
                <a:solidFill>
                  <a:schemeClr val="tx1"/>
                </a:solidFill>
                <a:latin typeface="Arial" charset="0"/>
                <a:ea typeface="Arial" charset="0"/>
                <a:cs typeface="Arial" charset="0"/>
              </a:defRPr>
            </a:lvl3pPr>
            <a:lvl4pPr marL="1600200" indent="-228600">
              <a:defRPr kumimoji="1" sz="2400">
                <a:solidFill>
                  <a:schemeClr val="tx1"/>
                </a:solidFill>
                <a:latin typeface="Arial" charset="0"/>
                <a:ea typeface="Arial" charset="0"/>
                <a:cs typeface="Arial" charset="0"/>
              </a:defRPr>
            </a:lvl4pPr>
            <a:lvl5pPr marL="2057400" indent="-228600">
              <a:defRPr kumimoji="1" sz="2400">
                <a:solidFill>
                  <a:schemeClr val="tx1"/>
                </a:solidFill>
                <a:latin typeface="Arial" charset="0"/>
                <a:ea typeface="Arial" charset="0"/>
                <a:cs typeface="Arial" charset="0"/>
              </a:defRPr>
            </a:lvl5pPr>
            <a:lvl6pPr marL="2514600" indent="-228600" fontAlgn="base">
              <a:spcBef>
                <a:spcPct val="0"/>
              </a:spcBef>
              <a:spcAft>
                <a:spcPct val="0"/>
              </a:spcAft>
              <a:defRPr kumimoji="1" sz="2400">
                <a:solidFill>
                  <a:schemeClr val="tx1"/>
                </a:solidFill>
                <a:latin typeface="Arial" charset="0"/>
                <a:ea typeface="Arial" charset="0"/>
                <a:cs typeface="Arial" charset="0"/>
              </a:defRPr>
            </a:lvl6pPr>
            <a:lvl7pPr marL="2971800" indent="-228600" fontAlgn="base">
              <a:spcBef>
                <a:spcPct val="0"/>
              </a:spcBef>
              <a:spcAft>
                <a:spcPct val="0"/>
              </a:spcAft>
              <a:defRPr kumimoji="1" sz="2400">
                <a:solidFill>
                  <a:schemeClr val="tx1"/>
                </a:solidFill>
                <a:latin typeface="Arial" charset="0"/>
                <a:ea typeface="Arial" charset="0"/>
                <a:cs typeface="Arial" charset="0"/>
              </a:defRPr>
            </a:lvl7pPr>
            <a:lvl8pPr marL="3429000" indent="-228600" fontAlgn="base">
              <a:spcBef>
                <a:spcPct val="0"/>
              </a:spcBef>
              <a:spcAft>
                <a:spcPct val="0"/>
              </a:spcAft>
              <a:defRPr kumimoji="1" sz="2400">
                <a:solidFill>
                  <a:schemeClr val="tx1"/>
                </a:solidFill>
                <a:latin typeface="Arial" charset="0"/>
                <a:ea typeface="Arial" charset="0"/>
                <a:cs typeface="Arial" charset="0"/>
              </a:defRPr>
            </a:lvl8pPr>
            <a:lvl9pPr marL="3886200" indent="-228600" fontAlgn="base">
              <a:spcBef>
                <a:spcPct val="0"/>
              </a:spcBef>
              <a:spcAft>
                <a:spcPct val="0"/>
              </a:spcAft>
              <a:defRPr kumimoji="1" sz="2400">
                <a:solidFill>
                  <a:schemeClr val="tx1"/>
                </a:solidFill>
                <a:latin typeface="Arial" charset="0"/>
                <a:ea typeface="Arial" charset="0"/>
                <a:cs typeface="Arial" charset="0"/>
              </a:defRPr>
            </a:lvl9pPr>
          </a:lstStyle>
          <a:p>
            <a:pPr algn="just" eaLnBrk="0" hangingPunct="0">
              <a:spcBef>
                <a:spcPct val="50000"/>
              </a:spcBef>
              <a:buClr>
                <a:srgbClr val="333399"/>
              </a:buClr>
              <a:buSzPct val="80000"/>
            </a:pPr>
            <a:r>
              <a:rPr lang="zh-CN" altLang="en-US" sz="2800" dirty="0">
                <a:solidFill>
                  <a:srgbClr val="000000"/>
                </a:solidFill>
                <a:latin typeface="华文楷体"/>
                <a:ea typeface="华文楷体"/>
                <a:cs typeface="华文楷体"/>
              </a:rPr>
              <a:t>正电子的质量与电子的质量相同，里德伯常数是</a:t>
            </a:r>
          </a:p>
        </p:txBody>
      </p:sp>
      <p:pic>
        <p:nvPicPr>
          <p:cNvPr id="72708" name="Picture 4"/>
          <p:cNvPicPr>
            <a:picLocks noChangeAspect="1" noChangeArrowheads="1"/>
          </p:cNvPicPr>
          <p:nvPr/>
        </p:nvPicPr>
        <p:blipFill rotWithShape="1">
          <a:blip r:embed="rId2" cstate="print"/>
          <a:srcRect r="33899"/>
          <a:stretch/>
        </p:blipFill>
        <p:spPr bwMode="auto">
          <a:xfrm>
            <a:off x="2252466" y="1752600"/>
            <a:ext cx="4503130" cy="771279"/>
          </a:xfrm>
          <a:prstGeom prst="rect">
            <a:avLst/>
          </a:prstGeom>
          <a:ln>
            <a:headEnd/>
            <a:tailEnd/>
          </a:ln>
        </p:spPr>
        <p:style>
          <a:lnRef idx="1">
            <a:schemeClr val="accent2"/>
          </a:lnRef>
          <a:fillRef idx="2">
            <a:schemeClr val="accent2"/>
          </a:fillRef>
          <a:effectRef idx="1">
            <a:schemeClr val="accent2"/>
          </a:effectRef>
          <a:fontRef idx="minor">
            <a:schemeClr val="dk1"/>
          </a:fontRef>
        </p:style>
      </p:pic>
      <p:pic>
        <p:nvPicPr>
          <p:cNvPr id="72709" name="Picture 5"/>
          <p:cNvPicPr>
            <a:picLocks noChangeAspect="1" noChangeArrowheads="1"/>
          </p:cNvPicPr>
          <p:nvPr/>
        </p:nvPicPr>
        <p:blipFill>
          <a:blip r:embed="rId3" cstate="print"/>
          <a:srcRect/>
          <a:stretch>
            <a:fillRect/>
          </a:stretch>
        </p:blipFill>
        <p:spPr bwMode="auto">
          <a:xfrm>
            <a:off x="5229285" y="2760580"/>
            <a:ext cx="3524571" cy="1665827"/>
          </a:xfrm>
          <a:prstGeom prst="rect">
            <a:avLst/>
          </a:prstGeom>
          <a:ln>
            <a:headEnd/>
            <a:tailEnd/>
          </a:ln>
        </p:spPr>
        <p:style>
          <a:lnRef idx="1">
            <a:schemeClr val="accent2"/>
          </a:lnRef>
          <a:fillRef idx="2">
            <a:schemeClr val="accent2"/>
          </a:fillRef>
          <a:effectRef idx="1">
            <a:schemeClr val="accent2"/>
          </a:effectRef>
          <a:fontRef idx="minor">
            <a:schemeClr val="dk1"/>
          </a:fontRef>
        </p:style>
      </p:pic>
      <p:sp>
        <p:nvSpPr>
          <p:cNvPr id="5" name="Title 4"/>
          <p:cNvSpPr>
            <a:spLocks noGrp="1"/>
          </p:cNvSpPr>
          <p:nvPr>
            <p:ph type="title"/>
          </p:nvPr>
        </p:nvSpPr>
        <p:spPr/>
        <p:txBody>
          <a:bodyPr/>
          <a:lstStyle/>
          <a:p>
            <a:r>
              <a:rPr lang="zh-CN" altLang="en-US" dirty="0">
                <a:solidFill>
                  <a:srgbClr val="000000"/>
                </a:solidFill>
                <a:latin typeface="华文楷体"/>
                <a:ea typeface="华文楷体"/>
                <a:cs typeface="华文楷体"/>
              </a:rPr>
              <a:t>电子偶素</a:t>
            </a:r>
            <a:r>
              <a:rPr lang="en-US" altLang="zh-CN" dirty="0">
                <a:solidFill>
                  <a:srgbClr val="000000"/>
                </a:solidFill>
                <a:latin typeface="华文楷体"/>
                <a:ea typeface="华文楷体"/>
                <a:cs typeface="华文楷体"/>
              </a:rPr>
              <a:t>(</a:t>
            </a:r>
            <a:r>
              <a:rPr lang="en-US" altLang="zh-CN" dirty="0" err="1">
                <a:solidFill>
                  <a:srgbClr val="000000"/>
                </a:solidFill>
                <a:latin typeface="华文楷体"/>
                <a:ea typeface="华文楷体"/>
                <a:cs typeface="华文楷体"/>
              </a:rPr>
              <a:t>positronium</a:t>
            </a:r>
            <a:r>
              <a:rPr lang="en-US" altLang="zh-CN" dirty="0">
                <a:solidFill>
                  <a:srgbClr val="000000"/>
                </a:solidFill>
                <a:latin typeface="华文楷体"/>
                <a:ea typeface="华文楷体"/>
                <a:cs typeface="华文楷体"/>
              </a:rPr>
              <a:t>)</a:t>
            </a:r>
            <a:endParaRPr lang="en-US" dirty="0"/>
          </a:p>
        </p:txBody>
      </p:sp>
      <p:sp>
        <p:nvSpPr>
          <p:cNvPr id="2" name="幻灯片编号占位符 1"/>
          <p:cNvSpPr>
            <a:spLocks noGrp="1"/>
          </p:cNvSpPr>
          <p:nvPr>
            <p:ph type="sldNum" sz="quarter" idx="12"/>
          </p:nvPr>
        </p:nvSpPr>
        <p:spPr/>
        <p:txBody>
          <a:bodyPr/>
          <a:lstStyle/>
          <a:p>
            <a:pPr>
              <a:defRPr/>
            </a:pPr>
            <a:fld id="{5D2B9D6C-1A0A-3843-9E07-22C849FA84BD}" type="slidenum">
              <a:rPr lang="en-US" altLang="zh-CN" smtClean="0"/>
              <a:pPr>
                <a:defRPr/>
              </a:pPr>
              <a:t>73</a:t>
            </a:fld>
            <a:endParaRPr lang="en-US" altLang="zh-CN" dirty="0"/>
          </a:p>
        </p:txBody>
      </p:sp>
      <p:sp>
        <p:nvSpPr>
          <p:cNvPr id="3" name="文本框 2"/>
          <p:cNvSpPr txBox="1"/>
          <p:nvPr/>
        </p:nvSpPr>
        <p:spPr>
          <a:xfrm>
            <a:off x="5508104" y="4437112"/>
            <a:ext cx="184666" cy="369332"/>
          </a:xfrm>
          <a:prstGeom prst="rect">
            <a:avLst/>
          </a:prstGeom>
          <a:noFill/>
        </p:spPr>
        <p:txBody>
          <a:bodyPr wrap="none" rtlCol="0">
            <a:spAutoFit/>
          </a:bodyPr>
          <a:lstStyle/>
          <a:p>
            <a:r>
              <a:rPr kumimoji="1" lang="en-US" altLang="zh-CN" dirty="0"/>
              <a:t>                                 </a:t>
            </a:r>
            <a:endParaRPr kumimoji="1" lang="zh-CN" altLang="en-US" dirty="0"/>
          </a:p>
        </p:txBody>
      </p:sp>
      <p:sp>
        <p:nvSpPr>
          <p:cNvPr id="9" name="Text Box 2"/>
          <p:cNvSpPr txBox="1">
            <a:spLocks noChangeArrowheads="1"/>
          </p:cNvSpPr>
          <p:nvPr/>
        </p:nvSpPr>
        <p:spPr bwMode="auto">
          <a:xfrm>
            <a:off x="433636" y="2820226"/>
            <a:ext cx="4176464" cy="1384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kumimoji="1" sz="2400">
                <a:solidFill>
                  <a:schemeClr val="tx1"/>
                </a:solidFill>
                <a:latin typeface="Arial" charset="0"/>
                <a:ea typeface="宋体" charset="0"/>
                <a:cs typeface="Arial" charset="0"/>
              </a:defRPr>
            </a:lvl1pPr>
            <a:lvl2pPr marL="742950" indent="-285750">
              <a:defRPr kumimoji="1" sz="2400">
                <a:solidFill>
                  <a:schemeClr val="tx1"/>
                </a:solidFill>
                <a:latin typeface="Arial" charset="0"/>
                <a:ea typeface="Arial" charset="0"/>
                <a:cs typeface="Arial" charset="0"/>
              </a:defRPr>
            </a:lvl2pPr>
            <a:lvl3pPr marL="1143000" indent="-228600">
              <a:defRPr kumimoji="1" sz="2400">
                <a:solidFill>
                  <a:schemeClr val="tx1"/>
                </a:solidFill>
                <a:latin typeface="Arial" charset="0"/>
                <a:ea typeface="Arial" charset="0"/>
                <a:cs typeface="Arial" charset="0"/>
              </a:defRPr>
            </a:lvl3pPr>
            <a:lvl4pPr marL="1600200" indent="-228600">
              <a:defRPr kumimoji="1" sz="2400">
                <a:solidFill>
                  <a:schemeClr val="tx1"/>
                </a:solidFill>
                <a:latin typeface="Arial" charset="0"/>
                <a:ea typeface="Arial" charset="0"/>
                <a:cs typeface="Arial" charset="0"/>
              </a:defRPr>
            </a:lvl4pPr>
            <a:lvl5pPr marL="2057400" indent="-228600">
              <a:defRPr kumimoji="1" sz="2400">
                <a:solidFill>
                  <a:schemeClr val="tx1"/>
                </a:solidFill>
                <a:latin typeface="Arial" charset="0"/>
                <a:ea typeface="Arial" charset="0"/>
                <a:cs typeface="Arial" charset="0"/>
              </a:defRPr>
            </a:lvl5pPr>
            <a:lvl6pPr marL="2514600" indent="-228600" fontAlgn="base">
              <a:spcBef>
                <a:spcPct val="0"/>
              </a:spcBef>
              <a:spcAft>
                <a:spcPct val="0"/>
              </a:spcAft>
              <a:defRPr kumimoji="1" sz="2400">
                <a:solidFill>
                  <a:schemeClr val="tx1"/>
                </a:solidFill>
                <a:latin typeface="Arial" charset="0"/>
                <a:ea typeface="Arial" charset="0"/>
                <a:cs typeface="Arial" charset="0"/>
              </a:defRPr>
            </a:lvl6pPr>
            <a:lvl7pPr marL="2971800" indent="-228600" fontAlgn="base">
              <a:spcBef>
                <a:spcPct val="0"/>
              </a:spcBef>
              <a:spcAft>
                <a:spcPct val="0"/>
              </a:spcAft>
              <a:defRPr kumimoji="1" sz="2400">
                <a:solidFill>
                  <a:schemeClr val="tx1"/>
                </a:solidFill>
                <a:latin typeface="Arial" charset="0"/>
                <a:ea typeface="Arial" charset="0"/>
                <a:cs typeface="Arial" charset="0"/>
              </a:defRPr>
            </a:lvl7pPr>
            <a:lvl8pPr marL="3429000" indent="-228600" fontAlgn="base">
              <a:spcBef>
                <a:spcPct val="0"/>
              </a:spcBef>
              <a:spcAft>
                <a:spcPct val="0"/>
              </a:spcAft>
              <a:defRPr kumimoji="1" sz="2400">
                <a:solidFill>
                  <a:schemeClr val="tx1"/>
                </a:solidFill>
                <a:latin typeface="Arial" charset="0"/>
                <a:ea typeface="Arial" charset="0"/>
                <a:cs typeface="Arial" charset="0"/>
              </a:defRPr>
            </a:lvl8pPr>
            <a:lvl9pPr marL="3886200" indent="-228600" fontAlgn="base">
              <a:spcBef>
                <a:spcPct val="0"/>
              </a:spcBef>
              <a:spcAft>
                <a:spcPct val="0"/>
              </a:spcAft>
              <a:defRPr kumimoji="1" sz="2400">
                <a:solidFill>
                  <a:schemeClr val="tx1"/>
                </a:solidFill>
                <a:latin typeface="Arial" charset="0"/>
                <a:ea typeface="Arial" charset="0"/>
                <a:cs typeface="Arial" charset="0"/>
              </a:defRPr>
            </a:lvl9pPr>
          </a:lstStyle>
          <a:p>
            <a:pPr eaLnBrk="0" hangingPunct="0">
              <a:spcBef>
                <a:spcPct val="50000"/>
              </a:spcBef>
              <a:buClr>
                <a:srgbClr val="333399"/>
              </a:buClr>
              <a:buSzPct val="80000"/>
            </a:pPr>
            <a:r>
              <a:rPr lang="zh-CN" altLang="en-US" sz="2800" dirty="0">
                <a:solidFill>
                  <a:srgbClr val="000000"/>
                </a:solidFill>
                <a:latin typeface="华文楷体"/>
                <a:ea typeface="华文楷体"/>
                <a:cs typeface="华文楷体"/>
              </a:rPr>
              <a:t>所谓电离能，就是把电子偶素从它的基态</a:t>
            </a:r>
            <a:r>
              <a:rPr lang="en-US" altLang="zh-CN" sz="2800" dirty="0">
                <a:solidFill>
                  <a:srgbClr val="000000"/>
                </a:solidFill>
                <a:latin typeface="华文楷体"/>
                <a:ea typeface="华文楷体"/>
                <a:cs typeface="华文楷体"/>
              </a:rPr>
              <a:t>(n=1)</a:t>
            </a:r>
            <a:r>
              <a:rPr lang="zh-CN" altLang="en-US" sz="2800" dirty="0">
                <a:solidFill>
                  <a:srgbClr val="000000"/>
                </a:solidFill>
                <a:latin typeface="华文楷体"/>
                <a:ea typeface="华文楷体"/>
                <a:cs typeface="华文楷体"/>
              </a:rPr>
              <a:t>激发到</a:t>
            </a:r>
            <a:r>
              <a:rPr lang="en-US" altLang="zh-CN" sz="2800" dirty="0">
                <a:solidFill>
                  <a:srgbClr val="000000"/>
                </a:solidFill>
                <a:latin typeface="华文楷体"/>
                <a:ea typeface="华文楷体"/>
                <a:cs typeface="华文楷体"/>
              </a:rPr>
              <a:t>n=∞</a:t>
            </a:r>
            <a:r>
              <a:rPr lang="zh-CN" altLang="en-US" sz="2800" dirty="0">
                <a:solidFill>
                  <a:srgbClr val="000000"/>
                </a:solidFill>
                <a:latin typeface="华文楷体"/>
                <a:ea typeface="华文楷体"/>
                <a:cs typeface="华文楷体"/>
              </a:rPr>
              <a:t>态所需要的能量</a:t>
            </a:r>
          </a:p>
        </p:txBody>
      </p:sp>
      <p:pic>
        <p:nvPicPr>
          <p:cNvPr id="7" name="图片 6"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3688" y="5105400"/>
            <a:ext cx="6336704" cy="369808"/>
          </a:xfrm>
          <a:prstGeom prst="rect">
            <a:avLst/>
          </a:prstGeom>
          <a:solidFill>
            <a:srgbClr val="FFFF00"/>
          </a:solidFill>
        </p:spPr>
      </p:pic>
      <p:pic>
        <p:nvPicPr>
          <p:cNvPr id="8" name="图片 7"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8796" y="4286109"/>
            <a:ext cx="2487339" cy="733319"/>
          </a:xfrm>
          <a:prstGeom prst="rect">
            <a:avLst/>
          </a:prstGeom>
          <a:solidFill>
            <a:srgbClr val="FFFF00"/>
          </a:solidFill>
        </p:spPr>
      </p:pic>
      <p:pic>
        <p:nvPicPr>
          <p:cNvPr id="10" name="图片 9"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57916" y="5524128"/>
            <a:ext cx="2399619" cy="648072"/>
          </a:xfrm>
          <a:prstGeom prst="rect">
            <a:avLst/>
          </a:prstGeom>
          <a:solidFill>
            <a:srgbClr val="FFFF00"/>
          </a:solidFill>
        </p:spPr>
      </p:pic>
      <p:sp>
        <p:nvSpPr>
          <p:cNvPr id="11" name="文本框 10"/>
          <p:cNvSpPr txBox="1"/>
          <p:nvPr/>
        </p:nvSpPr>
        <p:spPr>
          <a:xfrm>
            <a:off x="1585348" y="5029200"/>
            <a:ext cx="1157852" cy="461665"/>
          </a:xfrm>
          <a:prstGeom prst="rect">
            <a:avLst/>
          </a:prstGeom>
          <a:solidFill>
            <a:srgbClr val="FFFF00"/>
          </a:solidFill>
        </p:spPr>
        <p:txBody>
          <a:bodyPr wrap="none" rtlCol="0">
            <a:spAutoFit/>
          </a:bodyPr>
          <a:lstStyle/>
          <a:p>
            <a:r>
              <a:rPr kumimoji="1" lang="en-US" altLang="zh-CN" sz="2400" dirty="0">
                <a:latin typeface="华文楷体"/>
                <a:ea typeface="华文楷体"/>
                <a:cs typeface="华文楷体"/>
              </a:rPr>
              <a:t>E</a:t>
            </a:r>
            <a:r>
              <a:rPr kumimoji="1" lang="zh-CN" altLang="en-US" sz="2400" baseline="-25000" dirty="0">
                <a:latin typeface="华文楷体"/>
                <a:ea typeface="华文楷体"/>
                <a:cs typeface="华文楷体"/>
              </a:rPr>
              <a:t>电离</a:t>
            </a:r>
            <a:r>
              <a:rPr kumimoji="1" lang="en-US" altLang="zh-CN" sz="2400" baseline="-25000" dirty="0">
                <a:latin typeface="华文楷体"/>
                <a:ea typeface="华文楷体"/>
                <a:cs typeface="华文楷体"/>
              </a:rPr>
              <a:t> </a:t>
            </a:r>
            <a:r>
              <a:rPr kumimoji="1" lang="zh-CN" altLang="en-US" sz="2400" dirty="0">
                <a:latin typeface="华文楷体"/>
                <a:ea typeface="华文楷体"/>
                <a:cs typeface="华文楷体"/>
              </a:rPr>
              <a:t>＝</a:t>
            </a:r>
          </a:p>
        </p:txBody>
      </p:sp>
      <p:sp>
        <p:nvSpPr>
          <p:cNvPr id="4" name="Footer Placeholder 3"/>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Tree>
    <p:extLst>
      <p:ext uri="{BB962C8B-B14F-4D97-AF65-F5344CB8AC3E}">
        <p14:creationId xmlns:p14="http://schemas.microsoft.com/office/powerpoint/2010/main" val="43344374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297"/>
          <p:cNvGrpSpPr/>
          <p:nvPr/>
        </p:nvGrpSpPr>
        <p:grpSpPr>
          <a:xfrm>
            <a:off x="135033" y="1143000"/>
            <a:ext cx="5275167" cy="2340586"/>
            <a:chOff x="102714" y="-70217"/>
            <a:chExt cx="7097266" cy="3546594"/>
          </a:xfrm>
        </p:grpSpPr>
        <p:sp>
          <p:nvSpPr>
            <p:cNvPr id="8" name="Shape 288"/>
            <p:cNvSpPr/>
            <p:nvPr/>
          </p:nvSpPr>
          <p:spPr>
            <a:xfrm>
              <a:off x="138779" y="132905"/>
              <a:ext cx="7061201" cy="3343472"/>
            </a:xfrm>
            <a:prstGeom prst="roundRect">
              <a:avLst>
                <a:gd name="adj" fmla="val 5282"/>
              </a:avLst>
            </a:prstGeom>
            <a:solidFill>
              <a:srgbClr val="FFFF00"/>
            </a:solidFill>
            <a:ln w="25400" cap="flat">
              <a:solidFill>
                <a:srgbClr val="000000"/>
              </a:solidFill>
              <a:prstDash val="solid"/>
              <a:miter lim="400000"/>
            </a:ln>
            <a:effectLst/>
          </p:spPr>
          <p:txBody>
            <a:bodyPr wrap="square" lIns="50800" tIns="50800" rIns="50800" bIns="50800" numCol="1" anchor="ctr">
              <a:noAutofit/>
            </a:bodyPr>
            <a:lstStyle/>
            <a:p>
              <a:pPr algn="ctr"/>
              <a:endParaRPr dirty="0"/>
            </a:p>
          </p:txBody>
        </p:sp>
        <p:grpSp>
          <p:nvGrpSpPr>
            <p:cNvPr id="9" name="Group 291"/>
            <p:cNvGrpSpPr/>
            <p:nvPr/>
          </p:nvGrpSpPr>
          <p:grpSpPr>
            <a:xfrm>
              <a:off x="863600" y="774700"/>
              <a:ext cx="4533900" cy="762000"/>
              <a:chOff x="0" y="0"/>
              <a:chExt cx="4533900" cy="762000"/>
            </a:xfrm>
          </p:grpSpPr>
          <p:sp>
            <p:nvSpPr>
              <p:cNvPr id="15" name="Shape 289"/>
              <p:cNvSpPr/>
              <p:nvPr/>
            </p:nvSpPr>
            <p:spPr>
              <a:xfrm>
                <a:off x="0" y="0"/>
                <a:ext cx="4533900" cy="762000"/>
              </a:xfrm>
              <a:prstGeom prst="roundRect">
                <a:avLst>
                  <a:gd name="adj" fmla="val 25000"/>
                </a:avLst>
              </a:prstGeom>
              <a:solidFill>
                <a:srgbClr val="73FCD6"/>
              </a:solidFill>
              <a:ln w="25400" cap="flat">
                <a:solidFill>
                  <a:srgbClr val="000000"/>
                </a:solidFill>
                <a:prstDash val="solid"/>
                <a:miter lim="400000"/>
              </a:ln>
              <a:effectLst/>
            </p:spPr>
            <p:txBody>
              <a:bodyPr wrap="square" lIns="50800" tIns="50800" rIns="50800" bIns="50800" numCol="1" anchor="ctr">
                <a:noAutofit/>
              </a:bodyPr>
              <a:lstStyle/>
              <a:p>
                <a:pPr algn="ctr"/>
                <a:endParaRPr/>
              </a:p>
            </p:txBody>
          </p:sp>
          <p:pic>
            <p:nvPicPr>
              <p:cNvPr id="16" name="droppedImage.pdf"/>
              <p:cNvPicPr>
                <a:picLocks noChangeAspect="1"/>
              </p:cNvPicPr>
              <p:nvPr/>
            </p:nvPicPr>
            <p:blipFill>
              <a:blip r:embed="rId2"/>
              <a:stretch>
                <a:fillRect/>
              </a:stretch>
            </p:blipFill>
            <p:spPr>
              <a:xfrm>
                <a:off x="342900" y="165100"/>
                <a:ext cx="3860800" cy="431800"/>
              </a:xfrm>
              <a:prstGeom prst="rect">
                <a:avLst/>
              </a:prstGeom>
              <a:ln w="12700" cap="flat">
                <a:noFill/>
                <a:miter lim="400000"/>
              </a:ln>
              <a:effectLst/>
            </p:spPr>
          </p:pic>
        </p:grpSp>
        <p:sp>
          <p:nvSpPr>
            <p:cNvPr id="10" name="Shape 292"/>
            <p:cNvSpPr/>
            <p:nvPr/>
          </p:nvSpPr>
          <p:spPr>
            <a:xfrm>
              <a:off x="1401829" y="-70217"/>
              <a:ext cx="4692973" cy="71508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b">
              <a:spAutoFit/>
            </a:bodyPr>
            <a:lstStyle>
              <a:lvl1pPr>
                <a:defRPr sz="3000">
                  <a:solidFill>
                    <a:srgbClr val="FFFFFF"/>
                  </a:solidFill>
                </a:defRPr>
              </a:lvl1pPr>
            </a:lstStyle>
            <a:p>
              <a:r>
                <a:rPr lang="zh-CN" altLang="en-US" sz="2400" dirty="0">
                  <a:solidFill>
                    <a:srgbClr val="0000FF"/>
                  </a:solidFill>
                  <a:latin typeface="华文楷体"/>
                  <a:ea typeface="华文楷体"/>
                  <a:cs typeface="华文楷体"/>
                </a:rPr>
                <a:t>缪轻子到电子转换过程</a:t>
              </a:r>
              <a:r>
                <a:rPr sz="2400" dirty="0">
                  <a:solidFill>
                    <a:srgbClr val="0000FF"/>
                  </a:solidFill>
                  <a:latin typeface="华文楷体"/>
                  <a:ea typeface="华文楷体"/>
                  <a:cs typeface="华文楷体"/>
                </a:rPr>
                <a:t>？</a:t>
              </a:r>
            </a:p>
          </p:txBody>
        </p:sp>
        <p:sp>
          <p:nvSpPr>
            <p:cNvPr id="11" name="Shape 293"/>
            <p:cNvSpPr/>
            <p:nvPr/>
          </p:nvSpPr>
          <p:spPr>
            <a:xfrm>
              <a:off x="102714" y="1715360"/>
              <a:ext cx="4671749" cy="141462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lvl1pPr>
                <a:defRPr sz="1800">
                  <a:solidFill>
                    <a:srgbClr val="FFFFFF"/>
                  </a:solidFill>
                </a:defRPr>
              </a:lvl1pPr>
            </a:lstStyle>
            <a:p>
              <a:r>
                <a:rPr lang="zh-CN" altLang="en-US" dirty="0">
                  <a:solidFill>
                    <a:schemeClr val="tx1"/>
                  </a:solidFill>
                  <a:latin typeface="华文楷体"/>
                  <a:ea typeface="华文楷体"/>
                  <a:cs typeface="华文楷体"/>
                </a:rPr>
                <a:t>缪轻子被原子俘获形成</a:t>
              </a:r>
              <a:r>
                <a:rPr lang="en-US" altLang="zh-CN" dirty="0">
                  <a:solidFill>
                    <a:schemeClr val="tx1"/>
                  </a:solidFill>
                  <a:latin typeface="华文楷体"/>
                  <a:ea typeface="华文楷体"/>
                  <a:cs typeface="华文楷体"/>
                </a:rPr>
                <a:t>1S</a:t>
              </a:r>
              <a:r>
                <a:rPr lang="zh-CN" altLang="en-US" dirty="0">
                  <a:solidFill>
                    <a:schemeClr val="tx1"/>
                  </a:solidFill>
                  <a:latin typeface="华文楷体"/>
                  <a:ea typeface="华文楷体"/>
                  <a:cs typeface="华文楷体"/>
                </a:rPr>
                <a:t>态缪原子，在轨道上发生到电子转换，释放</a:t>
              </a:r>
              <a:r>
                <a:rPr dirty="0">
                  <a:solidFill>
                    <a:schemeClr val="tx1"/>
                  </a:solidFill>
                  <a:latin typeface="华文楷体"/>
                  <a:ea typeface="华文楷体"/>
                  <a:cs typeface="华文楷体"/>
                </a:rPr>
                <a:t>105 MeV/c</a:t>
              </a:r>
              <a:r>
                <a:rPr lang="zh-CN" altLang="en-US" dirty="0">
                  <a:solidFill>
                    <a:schemeClr val="tx1"/>
                  </a:solidFill>
                  <a:latin typeface="华文楷体"/>
                  <a:ea typeface="华文楷体"/>
                  <a:cs typeface="华文楷体"/>
                </a:rPr>
                <a:t>单能电子</a:t>
              </a:r>
              <a:r>
                <a:rPr dirty="0">
                  <a:solidFill>
                    <a:schemeClr val="tx1"/>
                  </a:solidFill>
                  <a:latin typeface="华文楷体"/>
                  <a:ea typeface="华文楷体"/>
                  <a:cs typeface="华文楷体"/>
                </a:rPr>
                <a:t>。</a:t>
              </a:r>
            </a:p>
          </p:txBody>
        </p:sp>
        <p:grpSp>
          <p:nvGrpSpPr>
            <p:cNvPr id="12" name="Group 296"/>
            <p:cNvGrpSpPr/>
            <p:nvPr/>
          </p:nvGrpSpPr>
          <p:grpSpPr>
            <a:xfrm>
              <a:off x="4605323" y="1628973"/>
              <a:ext cx="2455878" cy="1813840"/>
              <a:chOff x="0" y="-136327"/>
              <a:chExt cx="2455877" cy="1813840"/>
            </a:xfrm>
          </p:grpSpPr>
          <p:sp>
            <p:nvSpPr>
              <p:cNvPr id="13" name="Shape 294"/>
              <p:cNvSpPr/>
              <p:nvPr/>
            </p:nvSpPr>
            <p:spPr>
              <a:xfrm>
                <a:off x="4776" y="-136327"/>
                <a:ext cx="2451101" cy="1714500"/>
              </a:xfrm>
              <a:prstGeom prst="rect">
                <a:avLst/>
              </a:prstGeom>
              <a:solidFill>
                <a:srgbClr val="000000"/>
              </a:solidFill>
              <a:ln w="25400" cap="flat">
                <a:solidFill>
                  <a:srgbClr val="000000"/>
                </a:solidFill>
                <a:prstDash val="solid"/>
                <a:miter lim="400000"/>
              </a:ln>
              <a:effectLst/>
            </p:spPr>
            <p:txBody>
              <a:bodyPr wrap="square" lIns="50800" tIns="50800" rIns="50800" bIns="50800" numCol="1" anchor="ctr">
                <a:noAutofit/>
              </a:bodyPr>
              <a:lstStyle/>
              <a:p>
                <a:pPr algn="ctr"/>
                <a:endParaRPr/>
              </a:p>
            </p:txBody>
          </p:sp>
          <p:pic>
            <p:nvPicPr>
              <p:cNvPr id="14" name="pasted11111.pdf"/>
              <p:cNvPicPr>
                <a:picLocks/>
              </p:cNvPicPr>
              <p:nvPr/>
            </p:nvPicPr>
            <p:blipFill>
              <a:blip r:embed="rId3"/>
              <a:stretch>
                <a:fillRect/>
              </a:stretch>
            </p:blipFill>
            <p:spPr>
              <a:xfrm>
                <a:off x="0" y="-62388"/>
                <a:ext cx="2387601" cy="1739901"/>
              </a:xfrm>
              <a:prstGeom prst="rect">
                <a:avLst/>
              </a:prstGeom>
              <a:ln w="12700" cap="flat">
                <a:noFill/>
                <a:miter lim="400000"/>
              </a:ln>
              <a:effectLst/>
            </p:spPr>
          </p:pic>
        </p:grpSp>
      </p:grpSp>
      <p:sp>
        <p:nvSpPr>
          <p:cNvPr id="5" name="Title 4"/>
          <p:cNvSpPr>
            <a:spLocks noGrp="1"/>
          </p:cNvSpPr>
          <p:nvPr>
            <p:ph type="title"/>
          </p:nvPr>
        </p:nvSpPr>
        <p:spPr/>
        <p:txBody>
          <a:bodyPr>
            <a:normAutofit/>
          </a:bodyPr>
          <a:lstStyle/>
          <a:p>
            <a:r>
              <a:rPr lang="en-US" altLang="zh-CN" dirty="0" err="1">
                <a:solidFill>
                  <a:schemeClr val="tx1"/>
                </a:solidFill>
                <a:latin typeface="华文楷体"/>
                <a:ea typeface="华文楷体"/>
                <a:cs typeface="华文楷体"/>
              </a:rPr>
              <a:t>μ</a:t>
            </a:r>
            <a:r>
              <a:rPr lang="zh-CN" altLang="en-US" dirty="0">
                <a:solidFill>
                  <a:schemeClr val="tx1"/>
                </a:solidFill>
                <a:latin typeface="华文楷体"/>
                <a:ea typeface="华文楷体"/>
                <a:cs typeface="华文楷体"/>
              </a:rPr>
              <a:t>原子</a:t>
            </a:r>
            <a:r>
              <a:rPr kumimoji="1" lang="zh-CN" altLang="en-US" dirty="0">
                <a:solidFill>
                  <a:schemeClr val="tx1"/>
                </a:solidFill>
                <a:latin typeface="华文楷体"/>
                <a:ea typeface="华文楷体"/>
                <a:cs typeface="华文楷体"/>
              </a:rPr>
              <a:t>物理</a:t>
            </a:r>
            <a:r>
              <a:rPr kumimoji="1" lang="en-US" altLang="zh-CN" dirty="0">
                <a:solidFill>
                  <a:schemeClr val="tx1"/>
                </a:solidFill>
                <a:latin typeface="华文楷体"/>
                <a:ea typeface="华文楷体"/>
                <a:cs typeface="华文楷体"/>
              </a:rPr>
              <a:t> </a:t>
            </a:r>
            <a:endParaRPr lang="en-US" dirty="0">
              <a:solidFill>
                <a:schemeClr val="tx1"/>
              </a:solidFill>
            </a:endParaRPr>
          </a:p>
        </p:txBody>
      </p:sp>
      <p:sp>
        <p:nvSpPr>
          <p:cNvPr id="2" name="幻灯片编号占位符 1"/>
          <p:cNvSpPr>
            <a:spLocks noGrp="1"/>
          </p:cNvSpPr>
          <p:nvPr>
            <p:ph type="sldNum" sz="quarter" idx="12"/>
          </p:nvPr>
        </p:nvSpPr>
        <p:spPr/>
        <p:txBody>
          <a:bodyPr/>
          <a:lstStyle/>
          <a:p>
            <a:pPr>
              <a:defRPr/>
            </a:pPr>
            <a:fld id="{5D2B9D6C-1A0A-3843-9E07-22C849FA84BD}" type="slidenum">
              <a:rPr lang="en-US" altLang="zh-CN" smtClean="0"/>
              <a:pPr>
                <a:defRPr/>
              </a:pPr>
              <a:t>74</a:t>
            </a:fld>
            <a:endParaRPr lang="en-US" altLang="zh-CN"/>
          </a:p>
        </p:txBody>
      </p:sp>
      <p:pic>
        <p:nvPicPr>
          <p:cNvPr id="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7844" y="1447800"/>
            <a:ext cx="3656156" cy="2971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FF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9070" y="3544813"/>
            <a:ext cx="2399930" cy="27035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FF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7"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38452" y="4714456"/>
            <a:ext cx="4067175" cy="13906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4" name="Footer Placeholder 3"/>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Tree>
    <p:extLst>
      <p:ext uri="{BB962C8B-B14F-4D97-AF65-F5344CB8AC3E}">
        <p14:creationId xmlns:p14="http://schemas.microsoft.com/office/powerpoint/2010/main" val="101594524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stretch>
            <a:fillRect/>
          </a:stretch>
        </p:blipFill>
        <p:spPr>
          <a:xfrm>
            <a:off x="5641340" y="1270607"/>
            <a:ext cx="3136900" cy="1689100"/>
          </a:xfrm>
          <a:prstGeom prst="rect">
            <a:avLst/>
          </a:prstGeom>
        </p:spPr>
      </p:pic>
      <p:pic>
        <p:nvPicPr>
          <p:cNvPr id="4" name="pasted-image.pdf"/>
          <p:cNvPicPr>
            <a:picLocks noChangeAspect="1"/>
          </p:cNvPicPr>
          <p:nvPr/>
        </p:nvPicPr>
        <p:blipFill>
          <a:blip r:embed="rId3"/>
          <a:stretch>
            <a:fillRect/>
          </a:stretch>
        </p:blipFill>
        <p:spPr>
          <a:xfrm>
            <a:off x="2927074" y="4639276"/>
            <a:ext cx="3175174" cy="356397"/>
          </a:xfrm>
          <a:prstGeom prst="rect">
            <a:avLst/>
          </a:prstGeom>
          <a:ln w="12700" cap="flat">
            <a:noFill/>
            <a:miter lim="400000"/>
          </a:ln>
          <a:effectLst/>
        </p:spPr>
      </p:pic>
      <p:sp>
        <p:nvSpPr>
          <p:cNvPr id="5" name="文本框 4"/>
          <p:cNvSpPr txBox="1"/>
          <p:nvPr/>
        </p:nvSpPr>
        <p:spPr>
          <a:xfrm>
            <a:off x="506071" y="4010485"/>
            <a:ext cx="6059672" cy="523220"/>
          </a:xfrm>
          <a:prstGeom prst="rect">
            <a:avLst/>
          </a:prstGeom>
          <a:noFill/>
        </p:spPr>
        <p:txBody>
          <a:bodyPr wrap="none" rtlCol="0">
            <a:spAutoFit/>
          </a:bodyPr>
          <a:lstStyle/>
          <a:p>
            <a:r>
              <a:rPr kumimoji="1" lang="zh-CN" altLang="en-US" sz="2800" dirty="0">
                <a:latin typeface="Times New Roman" panose="02020603050405020304" pitchFamily="18" charset="0"/>
                <a:ea typeface="华文楷体" panose="02010600040101010101" pitchFamily="2" charset="-122"/>
                <a:cs typeface="Times New Roman" panose="02020603050405020304" pitchFamily="18" charset="0"/>
              </a:rPr>
              <a:t>寻找缪轻子到电子转换过程（</a:t>
            </a:r>
            <a:r>
              <a:rPr kumimoji="1" lang="en-US" altLang="zh-CN" sz="2800" dirty="0" err="1">
                <a:latin typeface="Times New Roman" panose="02020603050405020304" pitchFamily="18" charset="0"/>
                <a:ea typeface="华文楷体" panose="02010600040101010101" pitchFamily="2" charset="-122"/>
                <a:cs typeface="Times New Roman" panose="02020603050405020304" pitchFamily="18" charset="0"/>
              </a:rPr>
              <a:t>cLFV</a:t>
            </a:r>
            <a:r>
              <a:rPr kumimoji="1" lang="en-US" altLang="zh-CN" sz="2800" dirty="0">
                <a:latin typeface="Times New Roman" panose="02020603050405020304" pitchFamily="18" charset="0"/>
                <a:ea typeface="华文楷体" panose="02010600040101010101" pitchFamily="2" charset="-122"/>
                <a:cs typeface="Times New Roman" panose="02020603050405020304" pitchFamily="18" charset="0"/>
              </a:rPr>
              <a:t>): </a:t>
            </a:r>
            <a:endParaRPr kumimoji="1" lang="zh-CN" altLang="en-US" sz="2800" dirty="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8" name="文本框 7"/>
          <p:cNvSpPr txBox="1"/>
          <p:nvPr/>
        </p:nvSpPr>
        <p:spPr>
          <a:xfrm>
            <a:off x="210375" y="5181600"/>
            <a:ext cx="8767978" cy="904863"/>
          </a:xfrm>
          <a:prstGeom prst="rect">
            <a:avLst/>
          </a:prstGeom>
          <a:noFill/>
        </p:spPr>
        <p:txBody>
          <a:bodyPr wrap="none" rtlCol="0">
            <a:spAutoFit/>
          </a:bodyPr>
          <a:lstStyle/>
          <a:p>
            <a:pPr>
              <a:lnSpc>
                <a:spcPct val="110000"/>
              </a:lnSpc>
            </a:pPr>
            <a:r>
              <a:rPr kumimoji="1" lang="en-US" altLang="zh-CN" sz="24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Coherent transition:   </a:t>
            </a:r>
            <a:r>
              <a:rPr kumimoji="1" lang="zh-CN" altLang="en-US" sz="24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缪型原子在</a:t>
            </a:r>
            <a:r>
              <a:rPr kumimoji="1" lang="en-US" altLang="zh-CN" sz="24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1S</a:t>
            </a:r>
            <a:r>
              <a:rPr kumimoji="1" lang="zh-CN" altLang="en-US" sz="24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态</a:t>
            </a:r>
            <a:r>
              <a:rPr kumimoji="1" lang="en-US" altLang="zh-CN" sz="24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sym typeface="Wingdings"/>
              </a:rPr>
              <a:t></a:t>
            </a:r>
            <a:r>
              <a:rPr kumimoji="1" lang="zh-CN" altLang="en-US" sz="24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sym typeface="Wingdings"/>
              </a:rPr>
              <a:t>跃迁机率</a:t>
            </a:r>
            <a:r>
              <a:rPr kumimoji="1" lang="en-US" altLang="zh-CN" sz="24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sym typeface="Wingdings"/>
              </a:rPr>
              <a:t>90%1S</a:t>
            </a:r>
            <a:r>
              <a:rPr kumimoji="1" lang="zh-CN" altLang="en-US" sz="24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sym typeface="Wingdings"/>
              </a:rPr>
              <a:t>原子</a:t>
            </a:r>
            <a:endParaRPr kumimoji="1" lang="en-US" altLang="zh-CN" sz="24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sym typeface="Wingdings"/>
            </a:endParaRPr>
          </a:p>
          <a:p>
            <a:pPr>
              <a:lnSpc>
                <a:spcPct val="110000"/>
              </a:lnSpc>
            </a:pPr>
            <a:r>
              <a:rPr kumimoji="1" lang="zh-CN" altLang="en-US" sz="24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sym typeface="Wingdings"/>
              </a:rPr>
              <a:t>末态。电子动量为单能：</a:t>
            </a:r>
            <a:r>
              <a:rPr kumimoji="1" lang="en-US" altLang="zh-CN" sz="24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sym typeface="Wingdings"/>
              </a:rPr>
              <a:t>105 MeV/c, </a:t>
            </a:r>
            <a:r>
              <a:rPr kumimoji="1" lang="zh-CN" altLang="en-US" sz="24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sym typeface="Wingdings"/>
              </a:rPr>
              <a:t>信号简单、易于测量！</a:t>
            </a:r>
            <a:r>
              <a:rPr kumimoji="1" lang="en-US" altLang="zh-CN" sz="24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sym typeface="Wingdings"/>
              </a:rPr>
              <a:t> </a:t>
            </a:r>
            <a:endParaRPr kumimoji="1" lang="zh-CN" altLang="en-US" sz="24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0" name="矩形 9"/>
          <p:cNvSpPr/>
          <p:nvPr/>
        </p:nvSpPr>
        <p:spPr>
          <a:xfrm>
            <a:off x="0" y="1161950"/>
            <a:ext cx="5878532" cy="461665"/>
          </a:xfrm>
          <a:prstGeom prst="rect">
            <a:avLst/>
          </a:prstGeom>
        </p:spPr>
        <p:txBody>
          <a:bodyPr wrap="none">
            <a:spAutoFit/>
          </a:bodyPr>
          <a:lstStyle/>
          <a:p>
            <a:r>
              <a:rPr lang="zh-CN" altLang="en-US" sz="24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 考虑到中微子微小质量后标准模型预言： </a:t>
            </a:r>
          </a:p>
        </p:txBody>
      </p:sp>
      <p:sp>
        <p:nvSpPr>
          <p:cNvPr id="12" name="矩形 11"/>
          <p:cNvSpPr/>
          <p:nvPr/>
        </p:nvSpPr>
        <p:spPr>
          <a:xfrm>
            <a:off x="6602466" y="1143000"/>
            <a:ext cx="1415772" cy="461665"/>
          </a:xfrm>
          <a:prstGeom prst="rect">
            <a:avLst/>
          </a:prstGeom>
        </p:spPr>
        <p:txBody>
          <a:bodyPr wrap="none">
            <a:spAutoFit/>
          </a:bodyPr>
          <a:lstStyle/>
          <a:p>
            <a:r>
              <a:rPr lang="zh-CN" altLang="en-US" sz="2400" dirty="0">
                <a:latin typeface="Times New Roman" panose="02020603050405020304" pitchFamily="18" charset="0"/>
                <a:ea typeface="华文楷体" panose="02010600040101010101" pitchFamily="2" charset="-122"/>
                <a:cs typeface="Times New Roman" panose="02020603050405020304" pitchFamily="18" charset="0"/>
              </a:rPr>
              <a:t>标准模型</a:t>
            </a:r>
          </a:p>
        </p:txBody>
      </p:sp>
      <p:sp>
        <p:nvSpPr>
          <p:cNvPr id="14" name="矩形 13"/>
          <p:cNvSpPr/>
          <p:nvPr/>
        </p:nvSpPr>
        <p:spPr>
          <a:xfrm>
            <a:off x="0" y="2662535"/>
            <a:ext cx="5878532" cy="461665"/>
          </a:xfrm>
          <a:prstGeom prst="rect">
            <a:avLst/>
          </a:prstGeom>
        </p:spPr>
        <p:txBody>
          <a:bodyPr wrap="none">
            <a:spAutoFit/>
          </a:bodyPr>
          <a:lstStyle/>
          <a:p>
            <a:r>
              <a:rPr lang="zh-CN" altLang="en-US" sz="24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 很多新物理模型可以给出可测量的预言！ </a:t>
            </a:r>
            <a:endParaRPr lang="zh-CN" altLang="en-US" sz="24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6" name="矩形 15"/>
          <p:cNvSpPr/>
          <p:nvPr/>
        </p:nvSpPr>
        <p:spPr>
          <a:xfrm>
            <a:off x="210374" y="3192317"/>
            <a:ext cx="8933625" cy="769441"/>
          </a:xfrm>
          <a:prstGeom prst="rect">
            <a:avLst/>
          </a:prstGeom>
        </p:spPr>
        <p:txBody>
          <a:bodyPr wrap="square">
            <a:spAutoFit/>
          </a:bodyPr>
          <a:lstStyle/>
          <a:p>
            <a:r>
              <a:rPr lang="zh-CN" altLang="en-US" sz="2200" b="1" dirty="0">
                <a:solidFill>
                  <a:srgbClr val="0000FF"/>
                </a:solidFill>
                <a:latin typeface="Times New Roman" panose="02020603050405020304" pitchFamily="18" charset="0"/>
                <a:ea typeface="华文楷体" panose="02010600040101010101" pitchFamily="2" charset="-122"/>
                <a:cs typeface="Times New Roman" panose="02020603050405020304" pitchFamily="18" charset="0"/>
              </a:rPr>
              <a:t>对比夸克味改变的中性流过程，带电轻子味改变的中性流没有强相互</a:t>
            </a:r>
          </a:p>
          <a:p>
            <a:r>
              <a:rPr lang="zh-CN" altLang="en-US" sz="2200" b="1" dirty="0">
                <a:solidFill>
                  <a:srgbClr val="0000FF"/>
                </a:solidFill>
                <a:latin typeface="Times New Roman" panose="02020603050405020304" pitchFamily="18" charset="0"/>
                <a:ea typeface="华文楷体" panose="02010600040101010101" pitchFamily="2" charset="-122"/>
                <a:cs typeface="Times New Roman" panose="02020603050405020304" pitchFamily="18" charset="0"/>
              </a:rPr>
              <a:t>  作用本底的污染，理论预言干净、可靠，是探测新物理的理想探针。</a:t>
            </a:r>
            <a:endParaRPr lang="zh-CN" altLang="en-US" sz="2200" dirty="0">
              <a:solidFill>
                <a:srgbClr val="0000FF"/>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3" name="标题 2"/>
          <p:cNvSpPr>
            <a:spLocks noGrp="1"/>
          </p:cNvSpPr>
          <p:nvPr>
            <p:ph type="title"/>
          </p:nvPr>
        </p:nvSpPr>
        <p:spPr/>
        <p:txBody>
          <a:bodyPr/>
          <a:lstStyle/>
          <a:p>
            <a:r>
              <a:rPr lang="zh-CN" altLang="en-US" dirty="0"/>
              <a:t>带电轻子味破坏过程</a:t>
            </a:r>
            <a:r>
              <a:rPr kumimoji="1" lang="zh-CN" altLang="en-US" dirty="0">
                <a:latin typeface="华文楷体"/>
                <a:ea typeface="华文楷体"/>
                <a:cs typeface="华文楷体"/>
              </a:rPr>
              <a:t>（</a:t>
            </a:r>
            <a:r>
              <a:rPr kumimoji="1" lang="zh-CN" altLang="en-US" dirty="0">
                <a:latin typeface="华文楷体"/>
                <a:ea typeface="华文楷体"/>
                <a:cs typeface="华文楷体"/>
                <a:sym typeface="Symbol" panose="05050102010706020507" pitchFamily="18" charset="2"/>
              </a:rPr>
              <a:t>  </a:t>
            </a:r>
            <a:r>
              <a:rPr kumimoji="1" lang="en-US" altLang="zh-CN" dirty="0">
                <a:latin typeface="华文楷体"/>
                <a:ea typeface="华文楷体"/>
                <a:cs typeface="华文楷体"/>
                <a:sym typeface="Symbol" panose="05050102010706020507" pitchFamily="18" charset="2"/>
              </a:rPr>
              <a:t>e </a:t>
            </a:r>
            <a:r>
              <a:rPr kumimoji="1" lang="zh-CN" altLang="en-US" dirty="0">
                <a:latin typeface="华文楷体"/>
                <a:ea typeface="华文楷体"/>
                <a:cs typeface="华文楷体"/>
                <a:sym typeface="Symbol" panose="05050102010706020507" pitchFamily="18" charset="2"/>
              </a:rPr>
              <a:t></a:t>
            </a:r>
            <a:r>
              <a:rPr kumimoji="1" lang="zh-CN" altLang="en-US" dirty="0">
                <a:latin typeface="华文楷体"/>
                <a:ea typeface="华文楷体"/>
                <a:cs typeface="华文楷体"/>
              </a:rPr>
              <a:t>）</a:t>
            </a:r>
            <a:endParaRPr lang="zh-CN" altLang="en-US" dirty="0"/>
          </a:p>
        </p:txBody>
      </p:sp>
      <p:sp>
        <p:nvSpPr>
          <p:cNvPr id="2" name="Footer Placeholder 1"/>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
        <p:nvSpPr>
          <p:cNvPr id="6" name="Slide Number Placeholder 5"/>
          <p:cNvSpPr>
            <a:spLocks noGrp="1"/>
          </p:cNvSpPr>
          <p:nvPr>
            <p:ph type="sldNum" sz="quarter" idx="12"/>
          </p:nvPr>
        </p:nvSpPr>
        <p:spPr/>
        <p:txBody>
          <a:bodyPr/>
          <a:lstStyle/>
          <a:p>
            <a:pPr>
              <a:defRPr/>
            </a:pPr>
            <a:fld id="{B4690805-D7D2-4AB9-A191-0BC729846278}" type="slidenum">
              <a:rPr lang="zh-CN" altLang="en-US" smtClean="0"/>
              <a:pPr>
                <a:defRPr/>
              </a:pPr>
              <a:t>75</a:t>
            </a:fld>
            <a:endParaRPr lang="en-US" altLang="zh-CN" dirty="0"/>
          </a:p>
        </p:txBody>
      </p:sp>
      <p:pic>
        <p:nvPicPr>
          <p:cNvPr id="15" name="Picture 14" descr="formular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560" y="1508847"/>
            <a:ext cx="4090143" cy="1310553"/>
          </a:xfrm>
          <a:prstGeom prst="rect">
            <a:avLst/>
          </a:prstGeom>
        </p:spPr>
      </p:pic>
      <mc:AlternateContent xmlns:mc="http://schemas.openxmlformats.org/markup-compatibility/2006" xmlns:a14="http://schemas.microsoft.com/office/drawing/2010/main">
        <mc:Choice Requires="a14">
          <p:sp>
            <p:nvSpPr>
              <p:cNvPr id="7" name="文本框 6">
                <a:extLst>
                  <a:ext uri="{FF2B5EF4-FFF2-40B4-BE49-F238E27FC236}">
                    <a16:creationId xmlns:a16="http://schemas.microsoft.com/office/drawing/2014/main" id="{2E4CFDEB-3053-FE77-DE10-59210F2A1DD0}"/>
                  </a:ext>
                </a:extLst>
              </p:cNvPr>
              <p:cNvSpPr txBox="1"/>
              <p:nvPr/>
            </p:nvSpPr>
            <p:spPr>
              <a:xfrm>
                <a:off x="6590962" y="4355469"/>
                <a:ext cx="2276584" cy="6404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sz="2000" b="1" i="1" smtClean="0">
                              <a:solidFill>
                                <a:schemeClr val="tx1"/>
                              </a:solidFill>
                              <a:latin typeface="Cambria Math" panose="02040503050406030204" pitchFamily="18" charset="0"/>
                              <a:ea typeface="+mn-ea"/>
                            </a:rPr>
                          </m:ctrlPr>
                        </m:sSubPr>
                        <m:e>
                          <m:r>
                            <a:rPr kumimoji="1" lang="en-US" altLang="zh-CN" sz="2000" b="1" i="1" smtClean="0">
                              <a:solidFill>
                                <a:schemeClr val="tx1"/>
                              </a:solidFill>
                              <a:latin typeface="Cambria Math" panose="02040503050406030204" pitchFamily="18" charset="0"/>
                              <a:ea typeface="+mn-ea"/>
                            </a:rPr>
                            <m:t>𝒎</m:t>
                          </m:r>
                        </m:e>
                        <m:sub>
                          <m:r>
                            <a:rPr kumimoji="1" lang="en-US" altLang="zh-CN" sz="2000" b="1" i="1" smtClean="0">
                              <a:solidFill>
                                <a:schemeClr val="tx1"/>
                              </a:solidFill>
                              <a:latin typeface="Cambria Math" panose="02040503050406030204" pitchFamily="18" charset="0"/>
                              <a:ea typeface="+mn-ea"/>
                            </a:rPr>
                            <m:t>𝝁</m:t>
                          </m:r>
                        </m:sub>
                      </m:sSub>
                      <m:r>
                        <a:rPr kumimoji="1" lang="en-US" altLang="zh-CN" sz="2000" b="1" i="1" smtClean="0">
                          <a:solidFill>
                            <a:schemeClr val="tx1"/>
                          </a:solidFill>
                          <a:latin typeface="Cambria Math" panose="02040503050406030204" pitchFamily="18" charset="0"/>
                          <a:ea typeface="+mn-ea"/>
                        </a:rPr>
                        <m:t>=</m:t>
                      </m:r>
                      <m:r>
                        <a:rPr kumimoji="1" lang="en-US" altLang="zh-CN" sz="2000" b="1" i="1" smtClean="0">
                          <a:solidFill>
                            <a:schemeClr val="tx1"/>
                          </a:solidFill>
                          <a:latin typeface="Cambria Math" panose="02040503050406030204" pitchFamily="18" charset="0"/>
                          <a:ea typeface="+mn-ea"/>
                        </a:rPr>
                        <m:t>𝟏𝟎𝟓</m:t>
                      </m:r>
                      <m:r>
                        <a:rPr kumimoji="1" lang="en-US" altLang="zh-CN" sz="2000" b="1" i="1" smtClean="0">
                          <a:solidFill>
                            <a:schemeClr val="tx1"/>
                          </a:solidFill>
                          <a:latin typeface="Cambria Math" panose="02040503050406030204" pitchFamily="18" charset="0"/>
                          <a:ea typeface="+mn-ea"/>
                        </a:rPr>
                        <m:t>.</m:t>
                      </m:r>
                      <m:r>
                        <a:rPr kumimoji="1" lang="en-US" altLang="zh-CN" sz="2000" b="1" i="1" smtClean="0">
                          <a:solidFill>
                            <a:schemeClr val="tx1"/>
                          </a:solidFill>
                          <a:latin typeface="Cambria Math" panose="02040503050406030204" pitchFamily="18" charset="0"/>
                          <a:ea typeface="+mn-ea"/>
                        </a:rPr>
                        <m:t>𝟔𝟔</m:t>
                      </m:r>
                      <m:r>
                        <a:rPr kumimoji="1" lang="zh-CN" altLang="en-US" sz="2000" b="1" i="1" smtClean="0">
                          <a:solidFill>
                            <a:schemeClr val="tx1"/>
                          </a:solidFill>
                          <a:latin typeface="Cambria Math" panose="02040503050406030204" pitchFamily="18" charset="0"/>
                          <a:ea typeface="+mn-ea"/>
                        </a:rPr>
                        <m:t> </m:t>
                      </m:r>
                      <m:r>
                        <a:rPr kumimoji="1" lang="en-US" altLang="zh-CN" sz="2000" b="1" i="0" smtClean="0">
                          <a:solidFill>
                            <a:schemeClr val="tx1"/>
                          </a:solidFill>
                          <a:latin typeface="Cambria Math" panose="02040503050406030204" pitchFamily="18" charset="0"/>
                          <a:ea typeface="+mn-ea"/>
                        </a:rPr>
                        <m:t>𝐌𝐞𝐕</m:t>
                      </m:r>
                    </m:oMath>
                  </m:oMathPara>
                </a14:m>
                <a:endParaRPr lang="en-US" altLang="zh-CN" sz="2000" b="1" dirty="0">
                  <a:solidFill>
                    <a:schemeClr val="tx1"/>
                  </a:solidFill>
                  <a:latin typeface="+mn-ea"/>
                  <a:ea typeface="+mn-ea"/>
                </a:endParaRPr>
              </a:p>
              <a:p>
                <a:pPr/>
                <a14:m>
                  <m:oMathPara xmlns:m="http://schemas.openxmlformats.org/officeDocument/2006/math">
                    <m:oMathParaPr>
                      <m:jc m:val="centerGroup"/>
                    </m:oMathParaPr>
                    <m:oMath xmlns:m="http://schemas.openxmlformats.org/officeDocument/2006/math">
                      <m:sSub>
                        <m:sSubPr>
                          <m:ctrlPr>
                            <a:rPr kumimoji="1" lang="en-US" altLang="zh-CN" sz="2000" b="1" i="1" smtClean="0">
                              <a:solidFill>
                                <a:schemeClr val="tx1"/>
                              </a:solidFill>
                              <a:latin typeface="Cambria Math" panose="02040503050406030204" pitchFamily="18" charset="0"/>
                              <a:ea typeface="+mn-ea"/>
                            </a:rPr>
                          </m:ctrlPr>
                        </m:sSubPr>
                        <m:e>
                          <m:r>
                            <a:rPr kumimoji="1" lang="en-US" altLang="zh-CN" sz="2000" b="1" i="1" smtClean="0">
                              <a:solidFill>
                                <a:schemeClr val="tx1"/>
                              </a:solidFill>
                              <a:latin typeface="Cambria Math" panose="02040503050406030204" pitchFamily="18" charset="0"/>
                              <a:ea typeface="+mn-ea"/>
                            </a:rPr>
                            <m:t>𝒎</m:t>
                          </m:r>
                        </m:e>
                        <m:sub>
                          <m:r>
                            <a:rPr kumimoji="1" lang="en-US" altLang="zh-CN" sz="2000" b="1" i="1" smtClean="0">
                              <a:solidFill>
                                <a:schemeClr val="tx1"/>
                              </a:solidFill>
                              <a:latin typeface="Cambria Math" panose="02040503050406030204" pitchFamily="18" charset="0"/>
                              <a:ea typeface="+mn-ea"/>
                            </a:rPr>
                            <m:t>𝒆</m:t>
                          </m:r>
                        </m:sub>
                      </m:sSub>
                      <m:r>
                        <a:rPr kumimoji="1" lang="en-US" altLang="zh-CN" sz="2000" b="1" i="1" smtClean="0">
                          <a:solidFill>
                            <a:schemeClr val="tx1"/>
                          </a:solidFill>
                          <a:latin typeface="Cambria Math" panose="02040503050406030204" pitchFamily="18" charset="0"/>
                          <a:ea typeface="+mn-ea"/>
                        </a:rPr>
                        <m:t>=</m:t>
                      </m:r>
                      <m:r>
                        <a:rPr kumimoji="1" lang="en-US" altLang="zh-CN" sz="2000" b="1" i="1" smtClean="0">
                          <a:solidFill>
                            <a:schemeClr val="tx1"/>
                          </a:solidFill>
                          <a:latin typeface="Cambria Math" panose="02040503050406030204" pitchFamily="18" charset="0"/>
                          <a:ea typeface="+mn-ea"/>
                        </a:rPr>
                        <m:t>𝟎</m:t>
                      </m:r>
                      <m:r>
                        <a:rPr kumimoji="1" lang="en-US" altLang="zh-CN" sz="2000" b="1" i="1" smtClean="0">
                          <a:solidFill>
                            <a:schemeClr val="tx1"/>
                          </a:solidFill>
                          <a:latin typeface="Cambria Math" panose="02040503050406030204" pitchFamily="18" charset="0"/>
                          <a:ea typeface="+mn-ea"/>
                        </a:rPr>
                        <m:t>.</m:t>
                      </m:r>
                      <m:r>
                        <a:rPr kumimoji="1" lang="en-US" altLang="zh-CN" sz="2000" b="1" i="1" smtClean="0">
                          <a:solidFill>
                            <a:schemeClr val="tx1"/>
                          </a:solidFill>
                          <a:latin typeface="Cambria Math" panose="02040503050406030204" pitchFamily="18" charset="0"/>
                          <a:ea typeface="+mn-ea"/>
                        </a:rPr>
                        <m:t>𝟓𝟏</m:t>
                      </m:r>
                      <m:r>
                        <a:rPr kumimoji="1" lang="zh-CN" altLang="en-US" sz="2000" b="1" i="1" smtClean="0">
                          <a:solidFill>
                            <a:schemeClr val="tx1"/>
                          </a:solidFill>
                          <a:latin typeface="Cambria Math" panose="02040503050406030204" pitchFamily="18" charset="0"/>
                          <a:ea typeface="+mn-ea"/>
                        </a:rPr>
                        <m:t> </m:t>
                      </m:r>
                      <m:r>
                        <a:rPr kumimoji="1" lang="en-US" altLang="zh-CN" sz="2000" b="1" i="0" smtClean="0">
                          <a:solidFill>
                            <a:schemeClr val="tx1"/>
                          </a:solidFill>
                          <a:latin typeface="Cambria Math" panose="02040503050406030204" pitchFamily="18" charset="0"/>
                          <a:ea typeface="+mn-ea"/>
                        </a:rPr>
                        <m:t>𝐌𝐞𝐕</m:t>
                      </m:r>
                    </m:oMath>
                  </m:oMathPara>
                </a14:m>
                <a:endParaRPr kumimoji="1" lang="en-US" altLang="zh-CN" sz="2000" b="1" dirty="0">
                  <a:solidFill>
                    <a:schemeClr val="tx1"/>
                  </a:solidFill>
                  <a:latin typeface="+mn-ea"/>
                  <a:ea typeface="+mn-ea"/>
                </a:endParaRPr>
              </a:p>
            </p:txBody>
          </p:sp>
        </mc:Choice>
        <mc:Fallback xmlns="">
          <p:sp>
            <p:nvSpPr>
              <p:cNvPr id="7" name="文本框 6">
                <a:extLst>
                  <a:ext uri="{FF2B5EF4-FFF2-40B4-BE49-F238E27FC236}">
                    <a16:creationId xmlns:a16="http://schemas.microsoft.com/office/drawing/2014/main" id="{2E4CFDEB-3053-FE77-DE10-59210F2A1DD0}"/>
                  </a:ext>
                </a:extLst>
              </p:cNvPr>
              <p:cNvSpPr txBox="1">
                <a:spLocks noRot="1" noChangeAspect="1" noMove="1" noResize="1" noEditPoints="1" noAdjustHandles="1" noChangeArrowheads="1" noChangeShapeType="1" noTextEdit="1"/>
              </p:cNvSpPr>
              <p:nvPr/>
            </p:nvSpPr>
            <p:spPr>
              <a:xfrm>
                <a:off x="6590962" y="4355469"/>
                <a:ext cx="2276584" cy="640432"/>
              </a:xfrm>
              <a:prstGeom prst="rect">
                <a:avLst/>
              </a:prstGeom>
              <a:blipFill>
                <a:blip r:embed="rId5"/>
                <a:stretch>
                  <a:fillRect t="-1923" b="-19231"/>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89006225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1290008"/>
            <a:ext cx="5943600" cy="40678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Line 16"/>
          <p:cNvSpPr>
            <a:spLocks noChangeShapeType="1"/>
          </p:cNvSpPr>
          <p:nvPr/>
        </p:nvSpPr>
        <p:spPr bwMode="auto">
          <a:xfrm>
            <a:off x="3733800" y="1599905"/>
            <a:ext cx="3600450" cy="2519362"/>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zh-CN" altLang="en-US" dirty="0">
              <a:latin typeface="Times New Roman" panose="02020603050405020304" pitchFamily="18" charset="0"/>
              <a:ea typeface="华文楷体" panose="02010600040101010101" pitchFamily="2" charset="-122"/>
              <a:cs typeface="Times New Roman" panose="02020603050405020304" pitchFamily="18" charset="0"/>
            </a:endParaRPr>
          </a:p>
        </p:txBody>
      </p:sp>
      <p:pic>
        <p:nvPicPr>
          <p:cNvPr id="8" name="Picture 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2195184"/>
            <a:ext cx="1746250" cy="2311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9" name="Text Box 9"/>
          <p:cNvSpPr txBox="1">
            <a:spLocks noChangeArrowheads="1"/>
          </p:cNvSpPr>
          <p:nvPr/>
        </p:nvSpPr>
        <p:spPr bwMode="auto">
          <a:xfrm>
            <a:off x="435768" y="1599905"/>
            <a:ext cx="20788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altLang="zh-CN" sz="18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1947</a:t>
            </a:r>
            <a:r>
              <a:rPr lang="zh-CN" altLang="en-US" sz="18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年：彭加可夫</a:t>
            </a:r>
          </a:p>
        </p:txBody>
      </p:sp>
      <p:sp>
        <p:nvSpPr>
          <p:cNvPr id="3" name="标题 2"/>
          <p:cNvSpPr>
            <a:spLocks noGrp="1"/>
          </p:cNvSpPr>
          <p:nvPr>
            <p:ph type="title"/>
          </p:nvPr>
        </p:nvSpPr>
        <p:spPr/>
        <p:txBody>
          <a:bodyPr/>
          <a:lstStyle/>
          <a:p>
            <a:r>
              <a:rPr kumimoji="1" lang="zh-CN" altLang="en-US" dirty="0">
                <a:latin typeface="华文楷体"/>
                <a:ea typeface="华文楷体"/>
                <a:cs typeface="华文楷体"/>
              </a:rPr>
              <a:t>实验状况（</a:t>
            </a:r>
            <a:r>
              <a:rPr kumimoji="1" lang="zh-CN" altLang="en-US" dirty="0">
                <a:latin typeface="华文楷体"/>
                <a:ea typeface="华文楷体"/>
                <a:cs typeface="华文楷体"/>
                <a:sym typeface="Symbol" panose="05050102010706020507" pitchFamily="18" charset="2"/>
              </a:rPr>
              <a:t>  </a:t>
            </a:r>
            <a:r>
              <a:rPr kumimoji="1" lang="en-US" altLang="zh-CN" dirty="0">
                <a:latin typeface="华文楷体"/>
                <a:ea typeface="华文楷体"/>
                <a:cs typeface="华文楷体"/>
                <a:sym typeface="Symbol" panose="05050102010706020507" pitchFamily="18" charset="2"/>
              </a:rPr>
              <a:t>e </a:t>
            </a:r>
            <a:r>
              <a:rPr kumimoji="1" lang="zh-CN" altLang="en-US" dirty="0">
                <a:latin typeface="华文楷体"/>
                <a:ea typeface="华文楷体"/>
                <a:cs typeface="华文楷体"/>
                <a:sym typeface="Symbol" panose="05050102010706020507" pitchFamily="18" charset="2"/>
              </a:rPr>
              <a:t></a:t>
            </a:r>
            <a:r>
              <a:rPr kumimoji="1" lang="zh-CN" altLang="en-US" dirty="0">
                <a:latin typeface="华文楷体"/>
                <a:ea typeface="华文楷体"/>
                <a:cs typeface="华文楷体"/>
              </a:rPr>
              <a:t>）</a:t>
            </a:r>
            <a:endParaRPr lang="zh-CN" altLang="en-US" dirty="0"/>
          </a:p>
        </p:txBody>
      </p:sp>
      <p:sp>
        <p:nvSpPr>
          <p:cNvPr id="2" name="Footer Placeholder 1"/>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
        <p:nvSpPr>
          <p:cNvPr id="4" name="Slide Number Placeholder 3"/>
          <p:cNvSpPr>
            <a:spLocks noGrp="1"/>
          </p:cNvSpPr>
          <p:nvPr>
            <p:ph type="sldNum" sz="quarter" idx="12"/>
          </p:nvPr>
        </p:nvSpPr>
        <p:spPr/>
        <p:txBody>
          <a:bodyPr/>
          <a:lstStyle/>
          <a:p>
            <a:pPr>
              <a:defRPr/>
            </a:pPr>
            <a:fld id="{B4690805-D7D2-4AB9-A191-0BC729846278}" type="slidenum">
              <a:rPr lang="zh-CN" altLang="en-US" smtClean="0"/>
              <a:pPr>
                <a:defRPr/>
              </a:pPr>
              <a:t>76</a:t>
            </a:fld>
            <a:endParaRPr lang="en-US" altLang="zh-CN" dirty="0"/>
          </a:p>
        </p:txBody>
      </p:sp>
      <p:sp>
        <p:nvSpPr>
          <p:cNvPr id="13" name="Text Box 9"/>
          <p:cNvSpPr txBox="1">
            <a:spLocks noChangeArrowheads="1"/>
          </p:cNvSpPr>
          <p:nvPr/>
        </p:nvSpPr>
        <p:spPr bwMode="auto">
          <a:xfrm>
            <a:off x="453236" y="5905954"/>
            <a:ext cx="853440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zh-CN" altLang="en-US" sz="20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目前最好的上限：在</a:t>
            </a:r>
            <a:r>
              <a:rPr lang="en-US" altLang="zh-CN" sz="20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90%</a:t>
            </a:r>
            <a:r>
              <a:rPr lang="zh-CN" altLang="en-US" sz="20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置信度下为 </a:t>
            </a:r>
            <a:r>
              <a:rPr lang="en-US" altLang="zh-CN" sz="20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5.7  10</a:t>
            </a:r>
            <a:r>
              <a:rPr lang="en-US" altLang="zh-CN" sz="2000" baseline="300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-13</a:t>
            </a:r>
            <a:r>
              <a:rPr lang="zh-CN" altLang="en-US" sz="20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   </a:t>
            </a:r>
            <a:r>
              <a:rPr lang="en-US" altLang="zh-CN" sz="20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[PRL 110 (2013) 201801 ]</a:t>
            </a:r>
            <a:endParaRPr lang="zh-CN" altLang="en-US" sz="20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5" name="TextBox 4"/>
          <p:cNvSpPr txBox="1"/>
          <p:nvPr/>
        </p:nvSpPr>
        <p:spPr>
          <a:xfrm>
            <a:off x="6800850" y="4272593"/>
            <a:ext cx="1276350" cy="299407"/>
          </a:xfrm>
          <a:prstGeom prst="rect">
            <a:avLst/>
          </a:prstGeom>
          <a:noFill/>
          <a:ln>
            <a:solidFill>
              <a:srgbClr val="0000FF"/>
            </a:solidFill>
          </a:ln>
        </p:spPr>
        <p:txBody>
          <a:bodyPr wrap="square" rtlCol="0">
            <a:spAutoFit/>
          </a:bodyPr>
          <a:lstStyle/>
          <a:p>
            <a:endParaRPr lang="en-US" dirty="0">
              <a:solidFill>
                <a:schemeClr val="tx1"/>
              </a:solidFill>
              <a:latin typeface="+mn-ea"/>
              <a:ea typeface="+mn-ea"/>
            </a:endParaRPr>
          </a:p>
        </p:txBody>
      </p:sp>
      <p:sp>
        <p:nvSpPr>
          <p:cNvPr id="6" name="矩形 5">
            <a:extLst>
              <a:ext uri="{FF2B5EF4-FFF2-40B4-BE49-F238E27FC236}">
                <a16:creationId xmlns:a16="http://schemas.microsoft.com/office/drawing/2014/main" id="{4D59F9D0-5A96-444E-84B3-683EB258DC7A}"/>
              </a:ext>
            </a:extLst>
          </p:cNvPr>
          <p:cNvSpPr/>
          <p:nvPr/>
        </p:nvSpPr>
        <p:spPr>
          <a:xfrm>
            <a:off x="435768" y="4521017"/>
            <a:ext cx="2031325" cy="369332"/>
          </a:xfrm>
          <a:prstGeom prst="rect">
            <a:avLst/>
          </a:prstGeom>
        </p:spPr>
        <p:txBody>
          <a:bodyPr wrap="none">
            <a:spAutoFit/>
          </a:bodyPr>
          <a:lstStyle/>
          <a:p>
            <a:r>
              <a:rPr lang="fr-FR" altLang="zh-CN" sz="1800" b="0" dirty="0">
                <a:solidFill>
                  <a:srgbClr val="660099"/>
                </a:solidFill>
                <a:latin typeface="arial" panose="020B0604020202020204" pitchFamily="34" charset="0"/>
                <a:hlinkClick r:id="rId4"/>
              </a:rPr>
              <a:t>Bruno Pontecorvo</a:t>
            </a:r>
            <a:endParaRPr lang="fr-FR" altLang="zh-CN" sz="1800" b="0" i="0" u="none" strike="noStrike" dirty="0">
              <a:solidFill>
                <a:srgbClr val="660099"/>
              </a:solidFill>
              <a:effectLst/>
              <a:latin typeface="arial" panose="020B0604020202020204" pitchFamily="34" charset="0"/>
              <a:hlinkClick r:id="rId4"/>
            </a:endParaRPr>
          </a:p>
        </p:txBody>
      </p:sp>
      <mc:AlternateContent xmlns:mc="http://schemas.openxmlformats.org/markup-compatibility/2006" xmlns:a14="http://schemas.microsoft.com/office/drawing/2010/main">
        <mc:Choice Requires="a14">
          <p:sp>
            <p:nvSpPr>
              <p:cNvPr id="11" name="矩形 10">
                <a:extLst>
                  <a:ext uri="{FF2B5EF4-FFF2-40B4-BE49-F238E27FC236}">
                    <a16:creationId xmlns:a16="http://schemas.microsoft.com/office/drawing/2014/main" id="{5C6BDAC8-46B8-3C44-BA07-C09C7AB20A42}"/>
                  </a:ext>
                </a:extLst>
              </p:cNvPr>
              <p:cNvSpPr/>
              <p:nvPr/>
            </p:nvSpPr>
            <p:spPr>
              <a:xfrm>
                <a:off x="453236" y="5167436"/>
                <a:ext cx="8452955" cy="830997"/>
              </a:xfrm>
              <a:prstGeom prst="rect">
                <a:avLst/>
              </a:prstGeom>
            </p:spPr>
            <p:txBody>
              <a:bodyPr wrap="none">
                <a:spAutoFit/>
              </a:bodyPr>
              <a:lstStyle/>
              <a:p>
                <a:r>
                  <a:rPr lang="zh-CN" altLang="en-US" sz="1600" dirty="0"/>
                  <a:t>世界上第一个利用宇宙射线中的</a:t>
                </a:r>
                <a14:m>
                  <m:oMath xmlns:m="http://schemas.openxmlformats.org/officeDocument/2006/math">
                    <m:r>
                      <a:rPr lang="en-US" altLang="zh-CN" sz="1600" b="1" i="1" smtClean="0">
                        <a:latin typeface="Cambria Math" panose="02040503050406030204" pitchFamily="18" charset="0"/>
                      </a:rPr>
                      <m:t>𝝁</m:t>
                    </m:r>
                  </m:oMath>
                </a14:m>
                <a:r>
                  <a:rPr lang="zh-CN" altLang="en-US" sz="1600" dirty="0"/>
                  <a:t>寻找该衰变</a:t>
                </a:r>
                <a:endParaRPr lang="en-US" altLang="zh-CN" sz="1600" dirty="0"/>
              </a:p>
              <a:p>
                <a:r>
                  <a:rPr lang="zh-CN" altLang="en-US" sz="1600" dirty="0"/>
                  <a:t>第一个指出</a:t>
                </a:r>
                <a14:m>
                  <m:oMath xmlns:m="http://schemas.openxmlformats.org/officeDocument/2006/math">
                    <m:r>
                      <a:rPr lang="en-US" altLang="zh-CN" sz="1600" i="1">
                        <a:latin typeface="Cambria Math" panose="02040503050406030204" pitchFamily="18" charset="0"/>
                      </a:rPr>
                      <m:t>𝝁</m:t>
                    </m:r>
                  </m:oMath>
                </a14:m>
                <a:r>
                  <a:rPr lang="zh-CN" altLang="en-US" sz="1600" dirty="0"/>
                  <a:t>中微子和</a:t>
                </a:r>
                <a:r>
                  <a:rPr lang="en-US" altLang="zh-CN" sz="1600" dirty="0"/>
                  <a:t>e</a:t>
                </a:r>
                <a:r>
                  <a:rPr lang="zh-CN" altLang="en-US" sz="1600" dirty="0"/>
                  <a:t>中微子的区别；第一个指出中微子震荡</a:t>
                </a:r>
                <a:r>
                  <a:rPr lang="en-US" altLang="zh-CN" sz="1600" dirty="0"/>
                  <a:t>;</a:t>
                </a:r>
                <a:r>
                  <a:rPr lang="zh-CN" altLang="en-US" sz="1600" dirty="0"/>
                  <a:t>预言超新星会产生大量中微子</a:t>
                </a:r>
                <a:endParaRPr lang="en-US" altLang="zh-CN" sz="1600" dirty="0"/>
              </a:p>
              <a:p>
                <a:r>
                  <a:rPr lang="zh-CN" altLang="en-US" sz="1600" dirty="0"/>
                  <a:t>（出生意大利，</a:t>
                </a:r>
                <a:r>
                  <a:rPr lang="en-US" altLang="zh-CN" sz="1600" dirty="0"/>
                  <a:t>1950</a:t>
                </a:r>
                <a:r>
                  <a:rPr lang="zh-CN" altLang="en-US" sz="1600" dirty="0"/>
                  <a:t>从欧洲到俄国）</a:t>
                </a:r>
              </a:p>
            </p:txBody>
          </p:sp>
        </mc:Choice>
        <mc:Fallback xmlns="">
          <p:sp>
            <p:nvSpPr>
              <p:cNvPr id="11" name="矩形 10">
                <a:extLst>
                  <a:ext uri="{FF2B5EF4-FFF2-40B4-BE49-F238E27FC236}">
                    <a16:creationId xmlns:a16="http://schemas.microsoft.com/office/drawing/2014/main" id="{5C6BDAC8-46B8-3C44-BA07-C09C7AB20A42}"/>
                  </a:ext>
                </a:extLst>
              </p:cNvPr>
              <p:cNvSpPr>
                <a:spLocks noRot="1" noChangeAspect="1" noMove="1" noResize="1" noEditPoints="1" noAdjustHandles="1" noChangeArrowheads="1" noChangeShapeType="1" noTextEdit="1"/>
              </p:cNvSpPr>
              <p:nvPr/>
            </p:nvSpPr>
            <p:spPr>
              <a:xfrm>
                <a:off x="453236" y="5167436"/>
                <a:ext cx="8452955" cy="830997"/>
              </a:xfrm>
              <a:prstGeom prst="rect">
                <a:avLst/>
              </a:prstGeom>
              <a:blipFill>
                <a:blip r:embed="rId5"/>
                <a:stretch>
                  <a:fillRect l="-300" t="-4545" r="-750" b="-9091"/>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698196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dissolv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PSI</a:t>
            </a:r>
            <a:r>
              <a:rPr lang="zh-CN" altLang="en-US" dirty="0"/>
              <a:t>的</a:t>
            </a:r>
            <a:r>
              <a:rPr lang="en-US" altLang="zh-CN" dirty="0"/>
              <a:t>MEG</a:t>
            </a:r>
            <a:r>
              <a:rPr lang="zh-CN" altLang="en-US" dirty="0"/>
              <a:t>实验</a:t>
            </a:r>
          </a:p>
        </p:txBody>
      </p:sp>
      <p:sp>
        <p:nvSpPr>
          <p:cNvPr id="5" name="Footer Placeholder 4"/>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
        <p:nvSpPr>
          <p:cNvPr id="3" name="灯片编号占位符 2"/>
          <p:cNvSpPr>
            <a:spLocks noGrp="1"/>
          </p:cNvSpPr>
          <p:nvPr>
            <p:ph type="sldNum" sz="quarter" idx="12"/>
          </p:nvPr>
        </p:nvSpPr>
        <p:spPr/>
        <p:txBody>
          <a:bodyPr/>
          <a:lstStyle/>
          <a:p>
            <a:pPr>
              <a:defRPr/>
            </a:pPr>
            <a:fld id="{4823E557-D441-4357-A945-F2E1178F743A}" type="slidenum">
              <a:rPr lang="zh-CN" altLang="en-US" smtClean="0"/>
              <a:pPr>
                <a:defRPr/>
              </a:pPr>
              <a:t>77</a:t>
            </a:fld>
            <a:endParaRPr lang="en-US" altLang="zh-CN" dirty="0"/>
          </a:p>
        </p:txBody>
      </p:sp>
      <p:pic>
        <p:nvPicPr>
          <p:cNvPr id="4" name="图片 3" descr="1.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62000" y="1295400"/>
            <a:ext cx="7448869" cy="4876800"/>
          </a:xfrm>
          <a:prstGeom prst="rect">
            <a:avLst/>
          </a:prstGeom>
        </p:spPr>
      </p:pic>
    </p:spTree>
    <p:extLst>
      <p:ext uri="{BB962C8B-B14F-4D97-AF65-F5344CB8AC3E}">
        <p14:creationId xmlns:p14="http://schemas.microsoft.com/office/powerpoint/2010/main" val="86402013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 name="Group 79"/>
          <p:cNvGrpSpPr/>
          <p:nvPr/>
        </p:nvGrpSpPr>
        <p:grpSpPr>
          <a:xfrm>
            <a:off x="180767" y="3733800"/>
            <a:ext cx="6861127" cy="1964429"/>
            <a:chOff x="533400" y="2362200"/>
            <a:chExt cx="7946136" cy="2168559"/>
          </a:xfrm>
        </p:grpSpPr>
        <p:pic>
          <p:nvPicPr>
            <p:cNvPr id="81" name="Picture 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620951"/>
              <a:ext cx="7717536" cy="15613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2" name="Rectangle 81"/>
            <p:cNvSpPr/>
            <p:nvPr/>
          </p:nvSpPr>
          <p:spPr>
            <a:xfrm>
              <a:off x="3192498" y="2438400"/>
              <a:ext cx="1424307" cy="339759"/>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a:ea typeface=""/>
                </a:rPr>
                <a:t>Proton Beam</a:t>
              </a:r>
            </a:p>
          </p:txBody>
        </p:sp>
        <p:sp>
          <p:nvSpPr>
            <p:cNvPr id="83" name="Line 16"/>
            <p:cNvSpPr>
              <a:spLocks noChangeShapeType="1"/>
            </p:cNvSpPr>
            <p:nvPr/>
          </p:nvSpPr>
          <p:spPr bwMode="auto">
            <a:xfrm rot="10800000" flipH="1">
              <a:off x="2438400" y="2743200"/>
              <a:ext cx="762000" cy="304800"/>
            </a:xfrm>
            <a:prstGeom prst="line">
              <a:avLst/>
            </a:prstGeom>
            <a:noFill/>
            <a:ln w="25400" cap="flat">
              <a:solidFill>
                <a:srgbClr val="000000"/>
              </a:solidFill>
              <a:prstDash val="solid"/>
              <a:miter lim="800000"/>
              <a:headEnd type="stealth" w="lg" len="lg"/>
              <a:tailEnd type="none" w="med" len="med"/>
            </a:ln>
            <a:effectLst>
              <a:outerShdw blurRad="25400" dist="25399" dir="2700000" algn="ctr" rotWithShape="0">
                <a:srgbClr val="808080">
                  <a:alpha val="75000"/>
                </a:srgbClr>
              </a:outerShdw>
            </a:effectLst>
            <a:extLst>
              <a:ext uri="{909E8E84-426E-40DD-AFC4-6F175D3DCCD1}">
                <a14:hiddenFill xmlns:a14="http://schemas.microsoft.com/office/drawing/2010/main">
                  <a:solidFill>
                    <a:srgbClr val="FFFFFF"/>
                  </a:solidFill>
                </a14:hiddenFill>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rial"/>
                <a:ea typeface=""/>
              </a:endParaRPr>
            </a:p>
          </p:txBody>
        </p:sp>
        <p:sp>
          <p:nvSpPr>
            <p:cNvPr id="84" name="Rectangle 83"/>
            <p:cNvSpPr/>
            <p:nvPr/>
          </p:nvSpPr>
          <p:spPr>
            <a:xfrm>
              <a:off x="685799" y="2438400"/>
              <a:ext cx="2070368" cy="339759"/>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a:ea typeface=""/>
                </a:rPr>
                <a:t>Production Solenoid</a:t>
              </a:r>
            </a:p>
          </p:txBody>
        </p:sp>
        <p:sp>
          <p:nvSpPr>
            <p:cNvPr id="85" name="Rectangle 84"/>
            <p:cNvSpPr/>
            <p:nvPr/>
          </p:nvSpPr>
          <p:spPr>
            <a:xfrm>
              <a:off x="533400" y="3962400"/>
              <a:ext cx="1860584" cy="339759"/>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a:ea typeface=""/>
                </a:rPr>
                <a:t>Production Target</a:t>
              </a:r>
            </a:p>
          </p:txBody>
        </p:sp>
        <p:sp>
          <p:nvSpPr>
            <p:cNvPr id="86" name="Line 16"/>
            <p:cNvSpPr>
              <a:spLocks noChangeShapeType="1"/>
            </p:cNvSpPr>
            <p:nvPr/>
          </p:nvSpPr>
          <p:spPr bwMode="auto">
            <a:xfrm rot="10800000" flipV="1">
              <a:off x="1524000" y="3429000"/>
              <a:ext cx="76200" cy="533400"/>
            </a:xfrm>
            <a:prstGeom prst="line">
              <a:avLst/>
            </a:prstGeom>
            <a:noFill/>
            <a:ln w="25400" cap="flat">
              <a:solidFill>
                <a:srgbClr val="000000"/>
              </a:solidFill>
              <a:prstDash val="solid"/>
              <a:miter lim="800000"/>
              <a:headEnd type="stealth" w="lg" len="lg"/>
              <a:tailEnd type="none" w="med" len="med"/>
            </a:ln>
            <a:effectLst>
              <a:outerShdw blurRad="25400" dist="25399" dir="2700000" algn="ctr" rotWithShape="0">
                <a:srgbClr val="808080">
                  <a:alpha val="75000"/>
                </a:srgbClr>
              </a:outerShdw>
            </a:effectLst>
            <a:extLst>
              <a:ext uri="{909E8E84-426E-40DD-AFC4-6F175D3DCCD1}">
                <a14:hiddenFill xmlns:a14="http://schemas.microsoft.com/office/drawing/2010/main">
                  <a:solidFill>
                    <a:srgbClr val="FFFFFF"/>
                  </a:solidFill>
                </a14:hiddenFill>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rial"/>
                <a:ea typeface=""/>
              </a:endParaRPr>
            </a:p>
          </p:txBody>
        </p:sp>
        <p:sp>
          <p:nvSpPr>
            <p:cNvPr id="87" name="Rectangle 86"/>
            <p:cNvSpPr/>
            <p:nvPr/>
          </p:nvSpPr>
          <p:spPr>
            <a:xfrm>
              <a:off x="2971799" y="4191000"/>
              <a:ext cx="1964548" cy="339759"/>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a:ea typeface=""/>
                </a:rPr>
                <a:t>Transport Solenoid</a:t>
              </a:r>
            </a:p>
          </p:txBody>
        </p:sp>
        <p:sp>
          <p:nvSpPr>
            <p:cNvPr id="88" name="Rectangle 87"/>
            <p:cNvSpPr/>
            <p:nvPr/>
          </p:nvSpPr>
          <p:spPr>
            <a:xfrm>
              <a:off x="5410200" y="2526268"/>
              <a:ext cx="915626" cy="339759"/>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a:ea typeface=""/>
                </a:rPr>
                <a:t>Tracker</a:t>
              </a:r>
            </a:p>
          </p:txBody>
        </p:sp>
        <p:sp>
          <p:nvSpPr>
            <p:cNvPr id="89" name="Rectangle 88"/>
            <p:cNvSpPr/>
            <p:nvPr/>
          </p:nvSpPr>
          <p:spPr>
            <a:xfrm>
              <a:off x="6477000" y="2362200"/>
              <a:ext cx="1285069" cy="339759"/>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a:ea typeface=""/>
                </a:rPr>
                <a:t>Calorimeter</a:t>
              </a:r>
            </a:p>
          </p:txBody>
        </p:sp>
        <p:sp>
          <p:nvSpPr>
            <p:cNvPr id="90" name="Rectangle 89"/>
            <p:cNvSpPr/>
            <p:nvPr/>
          </p:nvSpPr>
          <p:spPr>
            <a:xfrm>
              <a:off x="5638800" y="3886198"/>
              <a:ext cx="1862441" cy="339759"/>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a:ea typeface=""/>
                </a:rPr>
                <a:t>Detector Solenoid</a:t>
              </a:r>
            </a:p>
          </p:txBody>
        </p:sp>
        <p:sp>
          <p:nvSpPr>
            <p:cNvPr id="91" name="Line 16"/>
            <p:cNvSpPr>
              <a:spLocks noChangeShapeType="1"/>
            </p:cNvSpPr>
            <p:nvPr/>
          </p:nvSpPr>
          <p:spPr bwMode="auto">
            <a:xfrm rot="10800000">
              <a:off x="5943600" y="2895600"/>
              <a:ext cx="381000" cy="457200"/>
            </a:xfrm>
            <a:prstGeom prst="line">
              <a:avLst/>
            </a:prstGeom>
            <a:noFill/>
            <a:ln w="25400" cap="flat">
              <a:solidFill>
                <a:srgbClr val="000000"/>
              </a:solidFill>
              <a:prstDash val="solid"/>
              <a:miter lim="800000"/>
              <a:headEnd type="stealth" w="lg" len="lg"/>
              <a:tailEnd type="none" w="med" len="med"/>
            </a:ln>
            <a:effectLst>
              <a:outerShdw blurRad="25400" dist="25399" dir="2700000" algn="ctr" rotWithShape="0">
                <a:srgbClr val="808080">
                  <a:alpha val="75000"/>
                </a:srgbClr>
              </a:outerShdw>
            </a:effectLst>
            <a:extLst>
              <a:ext uri="{909E8E84-426E-40DD-AFC4-6F175D3DCCD1}">
                <a14:hiddenFill xmlns:a14="http://schemas.microsoft.com/office/drawing/2010/main">
                  <a:solidFill>
                    <a:srgbClr val="FFFFFF"/>
                  </a:solidFill>
                </a14:hiddenFill>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rial"/>
                <a:ea typeface=""/>
              </a:endParaRPr>
            </a:p>
          </p:txBody>
        </p:sp>
        <p:sp>
          <p:nvSpPr>
            <p:cNvPr id="92" name="Line 16"/>
            <p:cNvSpPr>
              <a:spLocks noChangeShapeType="1"/>
            </p:cNvSpPr>
            <p:nvPr/>
          </p:nvSpPr>
          <p:spPr bwMode="auto">
            <a:xfrm rot="10800000">
              <a:off x="7162800" y="2743200"/>
              <a:ext cx="0" cy="457200"/>
            </a:xfrm>
            <a:prstGeom prst="line">
              <a:avLst/>
            </a:prstGeom>
            <a:noFill/>
            <a:ln w="25400" cap="flat">
              <a:solidFill>
                <a:srgbClr val="000000"/>
              </a:solidFill>
              <a:prstDash val="solid"/>
              <a:miter lim="800000"/>
              <a:headEnd type="stealth" w="lg" len="lg"/>
              <a:tailEnd type="none" w="med" len="med"/>
            </a:ln>
            <a:effectLst>
              <a:outerShdw blurRad="25400" dist="25399" dir="2700000" algn="ctr" rotWithShape="0">
                <a:srgbClr val="808080">
                  <a:alpha val="75000"/>
                </a:srgbClr>
              </a:outerShdw>
            </a:effectLst>
            <a:extLst>
              <a:ext uri="{909E8E84-426E-40DD-AFC4-6F175D3DCCD1}">
                <a14:hiddenFill xmlns:a14="http://schemas.microsoft.com/office/drawing/2010/main">
                  <a:solidFill>
                    <a:srgbClr val="FFFFFF"/>
                  </a:solidFill>
                </a14:hiddenFill>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rial"/>
                <a:ea typeface=""/>
              </a:endParaRPr>
            </a:p>
          </p:txBody>
        </p:sp>
      </p:grpSp>
      <p:sp>
        <p:nvSpPr>
          <p:cNvPr id="27" name="Title 26"/>
          <p:cNvSpPr>
            <a:spLocks noGrp="1"/>
          </p:cNvSpPr>
          <p:nvPr>
            <p:ph type="title"/>
          </p:nvPr>
        </p:nvSpPr>
        <p:spPr/>
        <p:txBody>
          <a:bodyPr>
            <a:normAutofit fontScale="90000"/>
          </a:bodyPr>
          <a:lstStyle/>
          <a:p>
            <a:r>
              <a:rPr kumimoji="1" lang="zh-CN" altLang="en-US" dirty="0">
                <a:latin typeface="华文楷体"/>
                <a:ea typeface="华文楷体"/>
                <a:cs typeface="华文楷体"/>
              </a:rPr>
              <a:t>日本</a:t>
            </a:r>
            <a:r>
              <a:rPr kumimoji="1" lang="en-US" altLang="zh-CN" dirty="0">
                <a:latin typeface="华文楷体"/>
                <a:ea typeface="华文楷体"/>
                <a:cs typeface="华文楷体"/>
              </a:rPr>
              <a:t>COMET</a:t>
            </a:r>
            <a:r>
              <a:rPr kumimoji="1" lang="zh-CN" altLang="en-US" dirty="0">
                <a:latin typeface="华文楷体"/>
                <a:ea typeface="华文楷体"/>
                <a:cs typeface="华文楷体"/>
              </a:rPr>
              <a:t>实验和美国</a:t>
            </a:r>
            <a:r>
              <a:rPr kumimoji="1" lang="en-US" altLang="zh-CN" dirty="0">
                <a:latin typeface="华文楷体"/>
                <a:ea typeface="华文楷体"/>
                <a:cs typeface="华文楷体"/>
              </a:rPr>
              <a:t>Mu2e</a:t>
            </a:r>
            <a:r>
              <a:rPr kumimoji="1" lang="zh-CN" altLang="en-US" dirty="0">
                <a:latin typeface="华文楷体"/>
                <a:ea typeface="华文楷体"/>
                <a:cs typeface="华文楷体"/>
              </a:rPr>
              <a:t>实验</a:t>
            </a:r>
            <a:endParaRPr lang="en-US" dirty="0"/>
          </a:p>
        </p:txBody>
      </p:sp>
      <p:sp>
        <p:nvSpPr>
          <p:cNvPr id="2" name="幻灯片编号占位符 1"/>
          <p:cNvSpPr>
            <a:spLocks noGrp="1"/>
          </p:cNvSpPr>
          <p:nvPr>
            <p:ph type="sldNum" sz="quarter" idx="12"/>
          </p:nvPr>
        </p:nvSpPr>
        <p:spPr/>
        <p:txBody>
          <a:bodyPr/>
          <a:lstStyle/>
          <a:p>
            <a:pPr>
              <a:defRPr/>
            </a:pPr>
            <a:fld id="{5D2B9D6C-1A0A-3843-9E07-22C849FA84BD}" type="slidenum">
              <a:rPr lang="en-US" altLang="zh-CN" smtClean="0"/>
              <a:pPr>
                <a:defRPr/>
              </a:pPr>
              <a:t>78</a:t>
            </a:fld>
            <a:endParaRPr lang="en-US" altLang="zh-CN" dirty="0"/>
          </a:p>
        </p:txBody>
      </p:sp>
      <p:sp>
        <p:nvSpPr>
          <p:cNvPr id="4" name="Shape 269"/>
          <p:cNvSpPr/>
          <p:nvPr/>
        </p:nvSpPr>
        <p:spPr>
          <a:xfrm>
            <a:off x="5950068" y="2156325"/>
            <a:ext cx="3124200" cy="1321387"/>
          </a:xfrm>
          <a:prstGeom prst="rect">
            <a:avLst/>
          </a:prstGeom>
          <a:noFill/>
          <a:ln w="25400" cap="flat">
            <a:solidFill>
              <a:srgbClr val="FF4013"/>
            </a:solidFill>
            <a:prstDash val="solid"/>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p>
            <a:pPr>
              <a:lnSpc>
                <a:spcPct val="110000"/>
              </a:lnSpc>
              <a:defRPr sz="2400"/>
            </a:pPr>
            <a:r>
              <a:rPr lang="zh-CN" altLang="en-US" sz="2400" dirty="0">
                <a:latin typeface="华文楷体"/>
                <a:ea typeface="华文楷体"/>
                <a:cs typeface="华文楷体"/>
              </a:rPr>
              <a:t>实验方法</a:t>
            </a:r>
            <a:r>
              <a:rPr sz="2400" dirty="0">
                <a:latin typeface="华文楷体"/>
                <a:ea typeface="华文楷体"/>
                <a:cs typeface="华文楷体"/>
              </a:rPr>
              <a:t>：</a:t>
            </a:r>
            <a:r>
              <a:rPr lang="zh-CN" altLang="en-US" sz="2400" dirty="0">
                <a:latin typeface="华文楷体"/>
                <a:ea typeface="华文楷体"/>
                <a:cs typeface="华文楷体"/>
              </a:rPr>
              <a:t>带负电缪轻子被铝耙停止，形成</a:t>
            </a:r>
            <a:r>
              <a:rPr lang="en-US" altLang="zh-CN" sz="2400" dirty="0">
                <a:latin typeface="华文楷体"/>
                <a:ea typeface="华文楷体"/>
                <a:cs typeface="华文楷体"/>
              </a:rPr>
              <a:t>1S</a:t>
            </a:r>
            <a:r>
              <a:rPr lang="zh-CN" altLang="en-US" sz="2400" dirty="0">
                <a:latin typeface="华文楷体"/>
                <a:ea typeface="华文楷体"/>
                <a:cs typeface="华文楷体"/>
              </a:rPr>
              <a:t>态缪原子</a:t>
            </a:r>
            <a:r>
              <a:rPr sz="2400" dirty="0">
                <a:latin typeface="华文楷体"/>
                <a:ea typeface="华文楷体"/>
                <a:cs typeface="华文楷体"/>
              </a:rPr>
              <a:t>。</a:t>
            </a:r>
          </a:p>
        </p:txBody>
      </p:sp>
      <p:grpSp>
        <p:nvGrpSpPr>
          <p:cNvPr id="5" name="Group 283"/>
          <p:cNvGrpSpPr/>
          <p:nvPr/>
        </p:nvGrpSpPr>
        <p:grpSpPr>
          <a:xfrm>
            <a:off x="251521" y="1383303"/>
            <a:ext cx="5576499" cy="2057287"/>
            <a:chOff x="0" y="-906410"/>
            <a:chExt cx="9728200" cy="4001655"/>
          </a:xfrm>
        </p:grpSpPr>
        <p:pic>
          <p:nvPicPr>
            <p:cNvPr id="9" name="COMET-phaseI-beamline.pdf"/>
            <p:cNvPicPr>
              <a:picLocks noChangeAspect="1"/>
            </p:cNvPicPr>
            <p:nvPr/>
          </p:nvPicPr>
          <p:blipFill>
            <a:blip r:embed="rId3"/>
            <a:stretch>
              <a:fillRect/>
            </a:stretch>
          </p:blipFill>
          <p:spPr>
            <a:xfrm>
              <a:off x="0" y="-847913"/>
              <a:ext cx="9728200" cy="3802842"/>
            </a:xfrm>
            <a:prstGeom prst="rect">
              <a:avLst/>
            </a:prstGeom>
            <a:ln w="12700" cap="flat">
              <a:noFill/>
              <a:miter lim="400000"/>
            </a:ln>
            <a:effectLst/>
          </p:spPr>
        </p:pic>
        <p:sp>
          <p:nvSpPr>
            <p:cNvPr id="10" name="Shape 271"/>
            <p:cNvSpPr/>
            <p:nvPr/>
          </p:nvSpPr>
          <p:spPr>
            <a:xfrm>
              <a:off x="6506945" y="-906410"/>
              <a:ext cx="1612901" cy="678481"/>
            </a:xfrm>
            <a:prstGeom prst="rect">
              <a:avLst/>
            </a:prstGeom>
            <a:solidFill>
              <a:srgbClr val="000000"/>
            </a:solid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lvl1pPr algn="r">
                <a:defRPr sz="2400">
                  <a:solidFill>
                    <a:srgbClr val="FFFFFF"/>
                  </a:solidFill>
                </a:defRPr>
              </a:lvl1pPr>
            </a:lstStyle>
            <a:p>
              <a:r>
                <a:rPr lang="zh-CN" altLang="en-US" sz="1600" dirty="0">
                  <a:latin typeface="华文楷体"/>
                  <a:ea typeface="华文楷体"/>
                  <a:cs typeface="华文楷体"/>
                </a:rPr>
                <a:t>探测器</a:t>
              </a:r>
              <a:r>
                <a:rPr sz="1600" dirty="0">
                  <a:latin typeface="华文楷体"/>
                  <a:ea typeface="华文楷体"/>
                  <a:cs typeface="华文楷体"/>
                </a:rPr>
                <a:t>   </a:t>
              </a:r>
            </a:p>
          </p:txBody>
        </p:sp>
        <p:sp>
          <p:nvSpPr>
            <p:cNvPr id="11" name="Shape 272"/>
            <p:cNvSpPr/>
            <p:nvPr/>
          </p:nvSpPr>
          <p:spPr>
            <a:xfrm>
              <a:off x="6678394" y="2076029"/>
              <a:ext cx="2882901" cy="678481"/>
            </a:xfrm>
            <a:prstGeom prst="rect">
              <a:avLst/>
            </a:prstGeom>
            <a:solidFill>
              <a:srgbClr val="000000"/>
            </a:solid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lvl1pPr algn="r">
                <a:defRPr sz="2400">
                  <a:solidFill>
                    <a:srgbClr val="FFFFFF"/>
                  </a:solidFill>
                </a:defRPr>
              </a:lvl1pPr>
            </a:lstStyle>
            <a:p>
              <a:r>
                <a:rPr lang="zh-CN" altLang="en-US" sz="1600" dirty="0">
                  <a:latin typeface="华文楷体"/>
                  <a:ea typeface="华文楷体"/>
                  <a:cs typeface="华文楷体"/>
                </a:rPr>
                <a:t>缪子静止铝耙</a:t>
              </a:r>
              <a:r>
                <a:rPr sz="1600" dirty="0">
                  <a:latin typeface="华文楷体"/>
                  <a:ea typeface="华文楷体"/>
                  <a:cs typeface="华文楷体"/>
                </a:rPr>
                <a:t>   </a:t>
              </a:r>
            </a:p>
          </p:txBody>
        </p:sp>
        <p:sp>
          <p:nvSpPr>
            <p:cNvPr id="12" name="Shape 273"/>
            <p:cNvSpPr/>
            <p:nvPr/>
          </p:nvSpPr>
          <p:spPr>
            <a:xfrm>
              <a:off x="0" y="1781928"/>
              <a:ext cx="3392506" cy="678481"/>
            </a:xfrm>
            <a:prstGeom prst="rect">
              <a:avLst/>
            </a:prstGeom>
            <a:solidFill>
              <a:srgbClr val="000000"/>
            </a:solid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lvl1pPr algn="r">
                <a:defRPr sz="2400">
                  <a:solidFill>
                    <a:srgbClr val="FFFFFF"/>
                  </a:solidFill>
                </a:defRPr>
              </a:lvl1pPr>
            </a:lstStyle>
            <a:p>
              <a:r>
                <a:rPr lang="en-US" altLang="zh-CN" sz="1600" dirty="0">
                  <a:latin typeface="华文楷体"/>
                  <a:ea typeface="华文楷体"/>
                  <a:cs typeface="华文楷体"/>
                </a:rPr>
                <a:t>3.5kW</a:t>
              </a:r>
              <a:r>
                <a:rPr lang="zh-CN" altLang="en-US" sz="1600" dirty="0">
                  <a:latin typeface="华文楷体"/>
                  <a:ea typeface="华文楷体"/>
                  <a:cs typeface="华文楷体"/>
                </a:rPr>
                <a:t>脉冲质子束</a:t>
              </a:r>
              <a:r>
                <a:rPr sz="1600" dirty="0">
                  <a:latin typeface="华文楷体"/>
                  <a:ea typeface="华文楷体"/>
                  <a:cs typeface="华文楷体"/>
                </a:rPr>
                <a:t>   </a:t>
              </a:r>
            </a:p>
          </p:txBody>
        </p:sp>
        <p:sp>
          <p:nvSpPr>
            <p:cNvPr id="13" name="Shape 274"/>
            <p:cNvSpPr/>
            <p:nvPr/>
          </p:nvSpPr>
          <p:spPr>
            <a:xfrm>
              <a:off x="1516303" y="2476629"/>
              <a:ext cx="4949178" cy="618616"/>
            </a:xfrm>
            <a:prstGeom prst="rect">
              <a:avLst/>
            </a:prstGeom>
            <a:solidFill>
              <a:srgbClr val="000000"/>
            </a:solid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lvl1pPr algn="r">
                <a:defRPr sz="2400">
                  <a:solidFill>
                    <a:srgbClr val="FFFFFF"/>
                  </a:solidFill>
                </a:defRPr>
              </a:lvl1pPr>
            </a:lstStyle>
            <a:p>
              <a:r>
                <a:rPr lang="en-US" altLang="zh-CN" sz="1400" b="1" dirty="0">
                  <a:latin typeface="华文楷体"/>
                  <a:ea typeface="华文楷体"/>
                  <a:cs typeface="华文楷体"/>
                </a:rPr>
                <a:t>Pion</a:t>
              </a:r>
              <a:r>
                <a:rPr lang="zh-CN" altLang="en-US" sz="1400" b="1" dirty="0">
                  <a:latin typeface="华文楷体"/>
                  <a:ea typeface="华文楷体"/>
                  <a:cs typeface="华文楷体"/>
                </a:rPr>
                <a:t>介子，缪轻子输运</a:t>
              </a:r>
              <a:r>
                <a:rPr sz="1400" b="1" dirty="0">
                  <a:latin typeface="华文楷体"/>
                  <a:ea typeface="华文楷体"/>
                  <a:cs typeface="华文楷体"/>
                </a:rPr>
                <a:t>   </a:t>
              </a:r>
            </a:p>
          </p:txBody>
        </p:sp>
        <p:sp>
          <p:nvSpPr>
            <p:cNvPr id="14" name="Shape 275"/>
            <p:cNvSpPr/>
            <p:nvPr/>
          </p:nvSpPr>
          <p:spPr>
            <a:xfrm flipH="1">
              <a:off x="3893763" y="2159425"/>
              <a:ext cx="729061" cy="517985"/>
            </a:xfrm>
            <a:prstGeom prst="line">
              <a:avLst/>
            </a:prstGeom>
            <a:noFill/>
            <a:ln w="25400" cap="flat">
              <a:solidFill>
                <a:srgbClr val="FFF995"/>
              </a:solidFill>
              <a:prstDash val="solid"/>
              <a:miter lim="400000"/>
              <a:headEnd type="stealth" w="med" len="med"/>
            </a:ln>
            <a:effectLst/>
          </p:spPr>
          <p:txBody>
            <a:bodyPr wrap="square" lIns="50800" tIns="50800" rIns="50800" bIns="50800" numCol="1" anchor="ctr">
              <a:noAutofit/>
            </a:bodyPr>
            <a:lstStyle/>
            <a:p>
              <a:pPr defTabSz="457200">
                <a:defRPr sz="1200">
                  <a:latin typeface="ヒラギノ角ゴ ProN W3"/>
                  <a:ea typeface="ヒラギノ角ゴ ProN W3"/>
                  <a:cs typeface="ヒラギノ角ゴ ProN W3"/>
                  <a:sym typeface="ヒラギノ角ゴ ProN W3"/>
                </a:defRPr>
              </a:pPr>
              <a:endParaRPr sz="1000" dirty="0"/>
            </a:p>
          </p:txBody>
        </p:sp>
        <p:sp>
          <p:nvSpPr>
            <p:cNvPr id="15" name="Shape 276"/>
            <p:cNvSpPr/>
            <p:nvPr/>
          </p:nvSpPr>
          <p:spPr>
            <a:xfrm flipH="1">
              <a:off x="7900578" y="971357"/>
              <a:ext cx="191601" cy="1188067"/>
            </a:xfrm>
            <a:prstGeom prst="line">
              <a:avLst/>
            </a:prstGeom>
            <a:noFill/>
            <a:ln w="25400" cap="flat">
              <a:solidFill>
                <a:srgbClr val="FFF995"/>
              </a:solidFill>
              <a:prstDash val="solid"/>
              <a:miter lim="400000"/>
              <a:headEnd type="stealth" w="med" len="med"/>
            </a:ln>
            <a:effectLst/>
          </p:spPr>
          <p:txBody>
            <a:bodyPr wrap="square" lIns="50800" tIns="50800" rIns="50800" bIns="50800" numCol="1" anchor="ctr">
              <a:noAutofit/>
            </a:bodyPr>
            <a:lstStyle/>
            <a:p>
              <a:pPr defTabSz="457200">
                <a:defRPr sz="1200">
                  <a:latin typeface="ヒラギノ角ゴ ProN W3"/>
                  <a:ea typeface="ヒラギノ角ゴ ProN W3"/>
                  <a:cs typeface="ヒラギノ角ゴ ProN W3"/>
                  <a:sym typeface="ヒラギノ角ゴ ProN W3"/>
                </a:defRPr>
              </a:pPr>
              <a:endParaRPr sz="1000" dirty="0"/>
            </a:p>
          </p:txBody>
        </p:sp>
        <p:sp>
          <p:nvSpPr>
            <p:cNvPr id="16" name="Shape 277"/>
            <p:cNvSpPr/>
            <p:nvPr/>
          </p:nvSpPr>
          <p:spPr>
            <a:xfrm flipV="1">
              <a:off x="7653558" y="-333356"/>
              <a:ext cx="251933" cy="763242"/>
            </a:xfrm>
            <a:prstGeom prst="line">
              <a:avLst/>
            </a:prstGeom>
            <a:noFill/>
            <a:ln w="25400" cap="flat">
              <a:solidFill>
                <a:srgbClr val="FFF995"/>
              </a:solidFill>
              <a:prstDash val="solid"/>
              <a:miter lim="400000"/>
              <a:headEnd type="stealth" w="med" len="med"/>
            </a:ln>
            <a:effectLst/>
          </p:spPr>
          <p:txBody>
            <a:bodyPr wrap="square" lIns="50800" tIns="50800" rIns="50800" bIns="50800" numCol="1" anchor="ctr">
              <a:noAutofit/>
            </a:bodyPr>
            <a:lstStyle/>
            <a:p>
              <a:pPr defTabSz="457200">
                <a:defRPr sz="1200">
                  <a:latin typeface="ヒラギノ角ゴ ProN W3"/>
                  <a:ea typeface="ヒラギノ角ゴ ProN W3"/>
                  <a:cs typeface="ヒラギノ角ゴ ProN W3"/>
                  <a:sym typeface="ヒラギノ角ゴ ProN W3"/>
                </a:defRPr>
              </a:pPr>
              <a:endParaRPr sz="1000" dirty="0"/>
            </a:p>
          </p:txBody>
        </p:sp>
        <p:sp>
          <p:nvSpPr>
            <p:cNvPr id="17" name="Shape 278"/>
            <p:cNvSpPr/>
            <p:nvPr/>
          </p:nvSpPr>
          <p:spPr>
            <a:xfrm flipV="1">
              <a:off x="1226588" y="-148967"/>
              <a:ext cx="795336" cy="197232"/>
            </a:xfrm>
            <a:prstGeom prst="line">
              <a:avLst/>
            </a:prstGeom>
            <a:noFill/>
            <a:ln w="25400" cap="flat">
              <a:solidFill>
                <a:srgbClr val="FFF995"/>
              </a:solidFill>
              <a:prstDash val="solid"/>
              <a:miter lim="400000"/>
              <a:headEnd type="stealth" w="med" len="med"/>
            </a:ln>
            <a:effectLst/>
          </p:spPr>
          <p:txBody>
            <a:bodyPr wrap="square" lIns="50800" tIns="50800" rIns="50800" bIns="50800" numCol="1" anchor="ctr">
              <a:noAutofit/>
            </a:bodyPr>
            <a:lstStyle/>
            <a:p>
              <a:pPr defTabSz="457200">
                <a:defRPr sz="1200">
                  <a:latin typeface="ヒラギノ角ゴ ProN W3"/>
                  <a:ea typeface="ヒラギノ角ゴ ProN W3"/>
                  <a:cs typeface="ヒラギノ角ゴ ProN W3"/>
                  <a:sym typeface="ヒラギノ角ゴ ProN W3"/>
                </a:defRPr>
              </a:pPr>
              <a:endParaRPr sz="1000" dirty="0"/>
            </a:p>
          </p:txBody>
        </p:sp>
        <p:sp>
          <p:nvSpPr>
            <p:cNvPr id="18" name="Shape 279"/>
            <p:cNvSpPr/>
            <p:nvPr/>
          </p:nvSpPr>
          <p:spPr>
            <a:xfrm>
              <a:off x="1624256" y="-733896"/>
              <a:ext cx="1930400" cy="618616"/>
            </a:xfrm>
            <a:prstGeom prst="rect">
              <a:avLst/>
            </a:prstGeom>
            <a:solidFill>
              <a:srgbClr val="000000"/>
            </a:solid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lvl1pPr>
                <a:defRPr sz="2400">
                  <a:solidFill>
                    <a:srgbClr val="FFFFFF"/>
                  </a:solidFill>
                </a:defRPr>
              </a:lvl1pPr>
            </a:lstStyle>
            <a:p>
              <a:r>
                <a:rPr lang="zh-CN" altLang="en-US" sz="1400" dirty="0">
                  <a:latin typeface="华文楷体"/>
                  <a:ea typeface="华文楷体"/>
                  <a:cs typeface="华文楷体"/>
                </a:rPr>
                <a:t>石墨稀耙</a:t>
              </a:r>
              <a:endParaRPr sz="1400" dirty="0">
                <a:latin typeface="华文楷体"/>
                <a:ea typeface="华文楷体"/>
                <a:cs typeface="华文楷体"/>
              </a:endParaRPr>
            </a:p>
          </p:txBody>
        </p:sp>
        <p:sp>
          <p:nvSpPr>
            <p:cNvPr id="19" name="Shape 281"/>
            <p:cNvSpPr/>
            <p:nvPr/>
          </p:nvSpPr>
          <p:spPr>
            <a:xfrm>
              <a:off x="4230281" y="492301"/>
              <a:ext cx="646552" cy="738347"/>
            </a:xfrm>
            <a:prstGeom prst="rect">
              <a:avLst/>
            </a:prstGeom>
            <a:solidFill>
              <a:srgbClr val="000000"/>
            </a:solid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spAutoFit/>
            </a:bodyPr>
            <a:lstStyle/>
            <a:p>
              <a:pPr algn="r">
                <a:defRPr sz="2400">
                  <a:solidFill>
                    <a:srgbClr val="FFFFFF"/>
                  </a:solidFill>
                </a:defRPr>
              </a:pPr>
              <a:r>
                <a:rPr sz="1800" dirty="0"/>
                <a:t>µ</a:t>
              </a:r>
              <a:r>
                <a:rPr sz="1600" dirty="0"/>
                <a:t>   </a:t>
              </a:r>
            </a:p>
          </p:txBody>
        </p:sp>
        <p:sp>
          <p:nvSpPr>
            <p:cNvPr id="20" name="Shape 282"/>
            <p:cNvSpPr/>
            <p:nvPr/>
          </p:nvSpPr>
          <p:spPr>
            <a:xfrm flipH="1" flipV="1">
              <a:off x="4593351" y="1365191"/>
              <a:ext cx="465482" cy="237333"/>
            </a:xfrm>
            <a:prstGeom prst="line">
              <a:avLst/>
            </a:prstGeom>
            <a:noFill/>
            <a:ln w="76200" cap="flat">
              <a:solidFill>
                <a:srgbClr val="FFFFFF"/>
              </a:solidFill>
              <a:prstDash val="solid"/>
              <a:miter lim="400000"/>
              <a:headEnd type="stealth" w="med" len="med"/>
            </a:ln>
            <a:effectLst/>
          </p:spPr>
          <p:txBody>
            <a:bodyPr wrap="square" lIns="50800" tIns="50800" rIns="50800" bIns="50800" numCol="1" anchor="ctr">
              <a:noAutofit/>
            </a:bodyPr>
            <a:lstStyle/>
            <a:p>
              <a:pPr defTabSz="457200">
                <a:defRPr sz="1200">
                  <a:latin typeface="ヒラギノ角ゴ ProN W3"/>
                  <a:ea typeface="ヒラギノ角ゴ ProN W3"/>
                  <a:cs typeface="ヒラギノ角ゴ ProN W3"/>
                  <a:sym typeface="ヒラギノ角ゴ ProN W3"/>
                </a:defRPr>
              </a:pPr>
              <a:endParaRPr sz="1000" dirty="0"/>
            </a:p>
          </p:txBody>
        </p:sp>
      </p:grpSp>
      <p:sp>
        <p:nvSpPr>
          <p:cNvPr id="8" name="Shape 285"/>
          <p:cNvSpPr/>
          <p:nvPr/>
        </p:nvSpPr>
        <p:spPr>
          <a:xfrm>
            <a:off x="3957731" y="1354963"/>
            <a:ext cx="1863687" cy="1932638"/>
          </a:xfrm>
          <a:prstGeom prst="rect">
            <a:avLst/>
          </a:prstGeom>
          <a:noFill/>
          <a:ln w="76200" cap="flat">
            <a:solidFill>
              <a:srgbClr val="FF4013"/>
            </a:solidFill>
            <a:prstDash val="solid"/>
            <a:miter lim="400000"/>
          </a:ln>
          <a:effectLst/>
        </p:spPr>
        <p:txBody>
          <a:bodyPr wrap="square" lIns="50800" tIns="50800" rIns="50800" bIns="50800" numCol="1" anchor="ctr">
            <a:noAutofit/>
          </a:bodyPr>
          <a:lstStyle/>
          <a:p>
            <a:pPr algn="ctr"/>
            <a:endParaRPr sz="2000" dirty="0"/>
          </a:p>
        </p:txBody>
      </p:sp>
      <p:sp>
        <p:nvSpPr>
          <p:cNvPr id="24" name="矩形 23"/>
          <p:cNvSpPr/>
          <p:nvPr/>
        </p:nvSpPr>
        <p:spPr>
          <a:xfrm>
            <a:off x="1670359" y="5715000"/>
            <a:ext cx="3054041" cy="523220"/>
          </a:xfrm>
          <a:prstGeom prst="rect">
            <a:avLst/>
          </a:prstGeom>
          <a:solidFill>
            <a:srgbClr val="FFFF00"/>
          </a:solidFill>
        </p:spPr>
        <p:txBody>
          <a:bodyPr wrap="none">
            <a:spAutoFit/>
          </a:bodyPr>
          <a:lstStyle/>
          <a:p>
            <a:pPr marL="0" lvl="1"/>
            <a:r>
              <a:rPr kumimoji="1" lang="zh-CN" altLang="en-US" sz="2800" b="1" dirty="0">
                <a:solidFill>
                  <a:srgbClr val="FF0000"/>
                </a:solidFill>
                <a:latin typeface="华文楷体"/>
                <a:ea typeface="华文楷体"/>
                <a:cs typeface="华文楷体"/>
              </a:rPr>
              <a:t>目标：</a:t>
            </a:r>
            <a:r>
              <a:rPr lang="en-US" sz="2800" dirty="0">
                <a:solidFill>
                  <a:schemeClr val="tx1"/>
                </a:solidFill>
              </a:rPr>
              <a:t>R</a:t>
            </a:r>
            <a:r>
              <a:rPr lang="el-GR" sz="2800" i="1" baseline="-25000" dirty="0">
                <a:solidFill>
                  <a:schemeClr val="tx1"/>
                </a:solidFill>
              </a:rPr>
              <a:t>μ</a:t>
            </a:r>
            <a:r>
              <a:rPr lang="en-US" sz="2800" i="1" baseline="-25000" dirty="0">
                <a:solidFill>
                  <a:schemeClr val="tx1"/>
                </a:solidFill>
              </a:rPr>
              <a:t>e</a:t>
            </a:r>
            <a:r>
              <a:rPr lang="en-US" sz="2800" dirty="0">
                <a:solidFill>
                  <a:schemeClr val="tx1"/>
                </a:solidFill>
              </a:rPr>
              <a:t> </a:t>
            </a:r>
            <a:r>
              <a:rPr lang="en-US" altLang="zh-CN" sz="2800" dirty="0">
                <a:solidFill>
                  <a:schemeClr val="tx1"/>
                </a:solidFill>
              </a:rPr>
              <a:t>~</a:t>
            </a:r>
            <a:r>
              <a:rPr lang="zh-CN" altLang="en-US" sz="2800" dirty="0">
                <a:solidFill>
                  <a:schemeClr val="tx1"/>
                </a:solidFill>
              </a:rPr>
              <a:t> </a:t>
            </a:r>
            <a:r>
              <a:rPr lang="en-US" sz="2800" dirty="0">
                <a:solidFill>
                  <a:schemeClr val="tx1"/>
                </a:solidFill>
              </a:rPr>
              <a:t> 10</a:t>
            </a:r>
            <a:r>
              <a:rPr lang="en-US" sz="2800" baseline="30000" dirty="0">
                <a:solidFill>
                  <a:schemeClr val="tx1"/>
                </a:solidFill>
              </a:rPr>
              <a:t>-17</a:t>
            </a:r>
            <a:endParaRPr lang="en-US" sz="2800" dirty="0"/>
          </a:p>
        </p:txBody>
      </p:sp>
      <p:grpSp>
        <p:nvGrpSpPr>
          <p:cNvPr id="54" name="Group 53"/>
          <p:cNvGrpSpPr/>
          <p:nvPr/>
        </p:nvGrpSpPr>
        <p:grpSpPr>
          <a:xfrm>
            <a:off x="6129883" y="4428420"/>
            <a:ext cx="2948412" cy="1828800"/>
            <a:chOff x="4640094" y="3971862"/>
            <a:chExt cx="2948412" cy="1828800"/>
          </a:xfrm>
        </p:grpSpPr>
        <p:cxnSp>
          <p:nvCxnSpPr>
            <p:cNvPr id="55" name="Straight Arrow Connector 54"/>
            <p:cNvCxnSpPr/>
            <p:nvPr/>
          </p:nvCxnSpPr>
          <p:spPr bwMode="auto">
            <a:xfrm flipH="1">
              <a:off x="4953000" y="4971778"/>
              <a:ext cx="457200" cy="0"/>
            </a:xfrm>
            <a:prstGeom prst="straightConnector1">
              <a:avLst/>
            </a:prstGeom>
            <a:noFill/>
            <a:ln w="19050" cap="flat" cmpd="sng" algn="ctr">
              <a:solidFill>
                <a:srgbClr val="000000"/>
              </a:solidFill>
              <a:prstDash val="dash"/>
              <a:round/>
              <a:headEnd type="none" w="med" len="med"/>
              <a:tailEnd type="arrow"/>
            </a:ln>
            <a:effectLst/>
          </p:spPr>
        </p:cxnSp>
        <p:pic>
          <p:nvPicPr>
            <p:cNvPr id="56" name="Picture 1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946500">
              <a:off x="5683797" y="4586005"/>
              <a:ext cx="636471" cy="70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FFFFFF"/>
                  </a:solidFill>
                  <a:miter lim="800000"/>
                  <a:headEnd/>
                  <a:tailEnd/>
                </a14:hiddenLine>
              </a:ext>
            </a:extLst>
          </p:spPr>
        </p:pic>
        <p:sp>
          <p:nvSpPr>
            <p:cNvPr id="57" name="Oval 56"/>
            <p:cNvSpPr/>
            <p:nvPr/>
          </p:nvSpPr>
          <p:spPr>
            <a:xfrm>
              <a:off x="5596014" y="3971862"/>
              <a:ext cx="1992492" cy="1828800"/>
            </a:xfrm>
            <a:prstGeom prst="ellipse">
              <a:avLst/>
            </a:prstGeom>
            <a:noFill/>
            <a:ln w="28575" cap="flat" cmpd="sng" algn="ctr">
              <a:solidFill>
                <a:srgbClr val="333399"/>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
                <a:cs typeface=""/>
              </a:endParaRPr>
            </a:p>
          </p:txBody>
        </p:sp>
        <p:pic>
          <p:nvPicPr>
            <p:cNvPr id="58" name="Picture 5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13301" y="4439640"/>
              <a:ext cx="714375" cy="784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FFFFFF"/>
                  </a:solidFill>
                  <a:miter lim="800000"/>
                  <a:headEnd/>
                  <a:tailEnd/>
                </a14:hiddenLine>
              </a:ext>
            </a:extLst>
          </p:spPr>
        </p:pic>
        <p:grpSp>
          <p:nvGrpSpPr>
            <p:cNvPr id="59" name="Group 58"/>
            <p:cNvGrpSpPr/>
            <p:nvPr/>
          </p:nvGrpSpPr>
          <p:grpSpPr>
            <a:xfrm>
              <a:off x="5354139" y="4724400"/>
              <a:ext cx="360861" cy="423456"/>
              <a:chOff x="6653168" y="778090"/>
              <a:chExt cx="360861" cy="423456"/>
            </a:xfrm>
          </p:grpSpPr>
          <p:pic>
            <p:nvPicPr>
              <p:cNvPr id="65" name="Picture 64"/>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53168" y="849390"/>
                <a:ext cx="360861" cy="352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66" name="TextBox 65"/>
              <p:cNvSpPr txBox="1"/>
              <p:nvPr/>
            </p:nvSpPr>
            <p:spPr>
              <a:xfrm>
                <a:off x="6674740" y="778090"/>
                <a:ext cx="317716"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Symbol" pitchFamily="18" charset="2"/>
                    <a:ea typeface=""/>
                  </a:rPr>
                  <a:t>m</a:t>
                </a:r>
              </a:p>
            </p:txBody>
          </p:sp>
        </p:grpSp>
        <p:grpSp>
          <p:nvGrpSpPr>
            <p:cNvPr id="60" name="Group 59"/>
            <p:cNvGrpSpPr/>
            <p:nvPr/>
          </p:nvGrpSpPr>
          <p:grpSpPr>
            <a:xfrm>
              <a:off x="4640094" y="4749800"/>
              <a:ext cx="312906" cy="369332"/>
              <a:chOff x="6918627" y="1392759"/>
              <a:chExt cx="312906" cy="369332"/>
            </a:xfrm>
          </p:grpSpPr>
          <p:pic>
            <p:nvPicPr>
              <p:cNvPr id="63" name="Picture 62"/>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29691" y="1477611"/>
                <a:ext cx="290779" cy="273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64" name="Rectangle 63"/>
              <p:cNvSpPr/>
              <p:nvPr/>
            </p:nvSpPr>
            <p:spPr>
              <a:xfrm>
                <a:off x="6918627" y="1392759"/>
                <a:ext cx="312906"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ea typeface=""/>
                    <a:cs typeface="Arial" pitchFamily="34" charset="0"/>
                  </a:rPr>
                  <a:t>e</a:t>
                </a:r>
              </a:p>
            </p:txBody>
          </p:sp>
        </p:grpSp>
        <p:cxnSp>
          <p:nvCxnSpPr>
            <p:cNvPr id="61" name="Straight Arrow Connector 60"/>
            <p:cNvCxnSpPr/>
            <p:nvPr/>
          </p:nvCxnSpPr>
          <p:spPr bwMode="auto">
            <a:xfrm>
              <a:off x="5638800" y="4953000"/>
              <a:ext cx="611641" cy="0"/>
            </a:xfrm>
            <a:prstGeom prst="straightConnector1">
              <a:avLst/>
            </a:prstGeom>
            <a:noFill/>
            <a:ln w="19050" cap="flat" cmpd="sng" algn="ctr">
              <a:solidFill>
                <a:srgbClr val="000000"/>
              </a:solidFill>
              <a:prstDash val="dash"/>
              <a:round/>
              <a:headEnd type="none" w="med" len="med"/>
              <a:tailEnd type="arrow"/>
            </a:ln>
            <a:effectLst/>
          </p:spPr>
        </p:cxnSp>
        <p:sp>
          <p:nvSpPr>
            <p:cNvPr id="62" name="Rectangle 61"/>
            <p:cNvSpPr/>
            <p:nvPr/>
          </p:nvSpPr>
          <p:spPr>
            <a:xfrm>
              <a:off x="6384511" y="4114800"/>
              <a:ext cx="415498"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ea typeface=""/>
                  <a:cs typeface="Arial" pitchFamily="34" charset="0"/>
                </a:rPr>
                <a:t>Al</a:t>
              </a:r>
            </a:p>
          </p:txBody>
        </p:sp>
      </p:grpSp>
      <p:sp>
        <p:nvSpPr>
          <p:cNvPr id="3" name="Footer Placeholder 2"/>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Tree>
    <p:extLst>
      <p:ext uri="{BB962C8B-B14F-4D97-AF65-F5344CB8AC3E}">
        <p14:creationId xmlns:p14="http://schemas.microsoft.com/office/powerpoint/2010/main" val="136511707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Footer Placeholder 2"/>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
        <p:nvSpPr>
          <p:cNvPr id="4" name="Slide Number Placeholder 3"/>
          <p:cNvSpPr>
            <a:spLocks noGrp="1"/>
          </p:cNvSpPr>
          <p:nvPr>
            <p:ph type="sldNum" sz="quarter" idx="12"/>
          </p:nvPr>
        </p:nvSpPr>
        <p:spPr/>
        <p:txBody>
          <a:bodyPr/>
          <a:lstStyle/>
          <a:p>
            <a:pPr>
              <a:defRPr/>
            </a:pPr>
            <a:fld id="{B4690805-D7D2-4AB9-A191-0BC729846278}" type="slidenum">
              <a:rPr lang="zh-CN" altLang="en-US" smtClean="0"/>
              <a:pPr>
                <a:defRPr/>
              </a:pPr>
              <a:t>79</a:t>
            </a:fld>
            <a:endParaRPr lang="en-US" altLang="zh-CN" dirty="0"/>
          </a:p>
        </p:txBody>
      </p:sp>
      <p:sp>
        <p:nvSpPr>
          <p:cNvPr id="5" name="Rectangle 4"/>
          <p:cNvSpPr/>
          <p:nvPr/>
        </p:nvSpPr>
        <p:spPr>
          <a:xfrm>
            <a:off x="493776" y="1893922"/>
            <a:ext cx="7952163" cy="3662541"/>
          </a:xfrm>
          <a:prstGeom prst="rect">
            <a:avLst/>
          </a:prstGeom>
        </p:spPr>
        <p:txBody>
          <a:bodyPr wrap="square">
            <a:spAutoFit/>
          </a:bodyPr>
          <a:lstStyle/>
          <a:p>
            <a:pPr marL="579438" indent="-579438"/>
            <a:r>
              <a:rPr lang="zh-CN" altLang="en-US" sz="3600" b="0" dirty="0">
                <a:solidFill>
                  <a:prstClr val="black"/>
                </a:solidFill>
                <a:latin typeface="华文楷体"/>
                <a:ea typeface="华文楷体"/>
                <a:cs typeface="华文楷体"/>
              </a:rPr>
              <a:t>原子物理和量子力学发展史上</a:t>
            </a:r>
            <a:r>
              <a:rPr lang="en-US" altLang="zh-CN" sz="3600" b="0" dirty="0">
                <a:solidFill>
                  <a:prstClr val="black"/>
                </a:solidFill>
                <a:latin typeface="华文楷体"/>
                <a:ea typeface="华文楷体"/>
                <a:cs typeface="华文楷体"/>
              </a:rPr>
              <a:t>3</a:t>
            </a:r>
            <a:r>
              <a:rPr lang="zh-CN" altLang="en-US" sz="3600" b="0" dirty="0">
                <a:solidFill>
                  <a:prstClr val="black"/>
                </a:solidFill>
                <a:latin typeface="华文楷体"/>
                <a:ea typeface="华文楷体"/>
                <a:cs typeface="华文楷体"/>
              </a:rPr>
              <a:t>类重要的实验</a:t>
            </a:r>
            <a:r>
              <a:rPr lang="en-US" altLang="zh-CN" sz="3600" b="0" dirty="0">
                <a:solidFill>
                  <a:prstClr val="black"/>
                </a:solidFill>
                <a:latin typeface="华文楷体"/>
                <a:ea typeface="华文楷体"/>
                <a:cs typeface="华文楷体"/>
              </a:rPr>
              <a:t>:</a:t>
            </a:r>
            <a:br>
              <a:rPr lang="en-US" altLang="zh-CN" sz="3600" b="0" dirty="0">
                <a:solidFill>
                  <a:prstClr val="black"/>
                </a:solidFill>
                <a:latin typeface="华文楷体"/>
                <a:ea typeface="华文楷体"/>
                <a:cs typeface="华文楷体"/>
              </a:rPr>
            </a:br>
            <a:r>
              <a:rPr lang="en-US" altLang="zh-CN" b="0" dirty="0">
                <a:solidFill>
                  <a:srgbClr val="FF0000"/>
                </a:solidFill>
                <a:latin typeface="华文楷体"/>
                <a:ea typeface="华文楷体"/>
                <a:cs typeface="华文楷体"/>
              </a:rPr>
              <a:t>1)</a:t>
            </a:r>
            <a:r>
              <a:rPr lang="zh-CN" altLang="en-US" b="0" dirty="0">
                <a:solidFill>
                  <a:srgbClr val="FF0000"/>
                </a:solidFill>
                <a:latin typeface="华文楷体"/>
                <a:ea typeface="华文楷体"/>
                <a:cs typeface="华文楷体"/>
              </a:rPr>
              <a:t>证实光量子的实验</a:t>
            </a:r>
            <a:r>
              <a:rPr lang="en-US" altLang="zh-CN" b="0" dirty="0">
                <a:solidFill>
                  <a:srgbClr val="FF0000"/>
                </a:solidFill>
                <a:latin typeface="华文楷体"/>
                <a:ea typeface="华文楷体"/>
                <a:cs typeface="华文楷体"/>
              </a:rPr>
              <a:t>, </a:t>
            </a:r>
            <a:r>
              <a:rPr lang="zh-CN" altLang="en-US" b="0" dirty="0">
                <a:solidFill>
                  <a:srgbClr val="FF0000"/>
                </a:solidFill>
                <a:latin typeface="华文楷体"/>
                <a:ea typeface="华文楷体"/>
                <a:cs typeface="华文楷体"/>
              </a:rPr>
              <a:t>如黑体辐射、光电效应、康普顿效应</a:t>
            </a:r>
            <a:br>
              <a:rPr lang="en-US" altLang="zh-CN" b="0" dirty="0">
                <a:solidFill>
                  <a:srgbClr val="FF0000"/>
                </a:solidFill>
                <a:latin typeface="华文楷体"/>
                <a:ea typeface="华文楷体"/>
                <a:cs typeface="华文楷体"/>
              </a:rPr>
            </a:br>
            <a:r>
              <a:rPr lang="zh-CN" altLang="en-US" b="0" dirty="0">
                <a:solidFill>
                  <a:srgbClr val="FF0000"/>
                </a:solidFill>
                <a:latin typeface="华文楷体"/>
                <a:ea typeface="华文楷体"/>
                <a:cs typeface="华文楷体"/>
              </a:rPr>
              <a:t> </a:t>
            </a:r>
            <a:r>
              <a:rPr lang="en-US" altLang="zh-CN" b="0" dirty="0">
                <a:solidFill>
                  <a:srgbClr val="FF0000"/>
                </a:solidFill>
                <a:latin typeface="华文楷体"/>
                <a:ea typeface="华文楷体"/>
                <a:cs typeface="华文楷体"/>
              </a:rPr>
              <a:t>2)</a:t>
            </a:r>
            <a:r>
              <a:rPr lang="zh-CN" altLang="en-US" b="0" dirty="0">
                <a:solidFill>
                  <a:srgbClr val="FF0000"/>
                </a:solidFill>
                <a:latin typeface="华文楷体"/>
                <a:ea typeface="华文楷体"/>
                <a:cs typeface="华文楷体"/>
              </a:rPr>
              <a:t>证实原子中量子态的实验</a:t>
            </a:r>
            <a:r>
              <a:rPr lang="en-US" altLang="zh-CN" b="0" dirty="0">
                <a:solidFill>
                  <a:srgbClr val="FF0000"/>
                </a:solidFill>
                <a:latin typeface="华文楷体"/>
                <a:ea typeface="华文楷体"/>
                <a:cs typeface="华文楷体"/>
              </a:rPr>
              <a:t>, </a:t>
            </a:r>
            <a:r>
              <a:rPr lang="zh-CN" altLang="en-US" b="0" dirty="0">
                <a:solidFill>
                  <a:srgbClr val="FF0000"/>
                </a:solidFill>
                <a:latin typeface="华文楷体"/>
                <a:ea typeface="华文楷体"/>
                <a:cs typeface="华文楷体"/>
              </a:rPr>
              <a:t>如光谱实验、夫兰克</a:t>
            </a:r>
            <a:r>
              <a:rPr lang="en-US" altLang="zh-CN" b="0" dirty="0">
                <a:solidFill>
                  <a:srgbClr val="FF0000"/>
                </a:solidFill>
                <a:latin typeface="华文楷体"/>
                <a:ea typeface="华文楷体"/>
                <a:cs typeface="华文楷体"/>
              </a:rPr>
              <a:t>-</a:t>
            </a:r>
            <a:r>
              <a:rPr lang="zh-CN" altLang="en-US" b="0" dirty="0">
                <a:solidFill>
                  <a:srgbClr val="FF0000"/>
                </a:solidFill>
                <a:latin typeface="华文楷体"/>
                <a:ea typeface="华文楷体"/>
                <a:cs typeface="华文楷体"/>
              </a:rPr>
              <a:t>赫兹实验 </a:t>
            </a:r>
            <a:br>
              <a:rPr lang="en-US" altLang="zh-CN" b="0" dirty="0">
                <a:solidFill>
                  <a:srgbClr val="FF0000"/>
                </a:solidFill>
                <a:latin typeface="华文楷体"/>
                <a:ea typeface="华文楷体"/>
                <a:cs typeface="华文楷体"/>
              </a:rPr>
            </a:br>
            <a:r>
              <a:rPr lang="en-US" altLang="zh-CN" b="0" dirty="0">
                <a:solidFill>
                  <a:srgbClr val="FF0000"/>
                </a:solidFill>
                <a:latin typeface="华文楷体"/>
                <a:ea typeface="华文楷体"/>
                <a:cs typeface="华文楷体"/>
              </a:rPr>
              <a:t>3)</a:t>
            </a:r>
            <a:r>
              <a:rPr lang="zh-CN" altLang="en-US" b="0" dirty="0">
                <a:solidFill>
                  <a:srgbClr val="FF0000"/>
                </a:solidFill>
                <a:latin typeface="华文楷体"/>
                <a:ea typeface="华文楷体"/>
                <a:cs typeface="华文楷体"/>
              </a:rPr>
              <a:t>证实粒子波动性的实验（下一章）</a:t>
            </a:r>
            <a:endParaRPr lang="en-US" sz="4000" dirty="0"/>
          </a:p>
        </p:txBody>
      </p:sp>
    </p:spTree>
    <p:extLst>
      <p:ext uri="{BB962C8B-B14F-4D97-AF65-F5344CB8AC3E}">
        <p14:creationId xmlns:p14="http://schemas.microsoft.com/office/powerpoint/2010/main" val="10866611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热辐射与热吸收的描述</a:t>
            </a:r>
          </a:p>
        </p:txBody>
      </p:sp>
      <p:sp>
        <p:nvSpPr>
          <p:cNvPr id="3" name="内容占位符 2"/>
          <p:cNvSpPr>
            <a:spLocks noGrp="1"/>
          </p:cNvSpPr>
          <p:nvPr>
            <p:ph idx="1"/>
          </p:nvPr>
        </p:nvSpPr>
        <p:spPr/>
        <p:txBody>
          <a:bodyPr>
            <a:normAutofit fontScale="92500" lnSpcReduction="10000"/>
          </a:bodyPr>
          <a:lstStyle/>
          <a:p>
            <a:r>
              <a:rPr lang="zh-CN" altLang="en-US" sz="2400" dirty="0">
                <a:solidFill>
                  <a:srgbClr val="FF0000"/>
                </a:solidFill>
                <a:latin typeface="Times New Roman" panose="02020603050405020304" pitchFamily="18" charset="0"/>
                <a:cs typeface="Times New Roman" panose="02020603050405020304" pitchFamily="18" charset="0"/>
              </a:rPr>
              <a:t>平衡热辐射</a:t>
            </a:r>
            <a:r>
              <a:rPr lang="zh-CN" altLang="en-US" sz="2400" dirty="0">
                <a:latin typeface="Times New Roman" panose="02020603050405020304" pitchFamily="18" charset="0"/>
                <a:cs typeface="Times New Roman" panose="02020603050405020304" pitchFamily="18" charset="0"/>
              </a:rPr>
              <a:t>：吸收的能量等于在同一时间内辐射的能量 </a:t>
            </a:r>
            <a:br>
              <a:rPr lang="en-US" altLang="zh-CN" sz="2400" dirty="0">
                <a:latin typeface="Times New Roman" panose="02020603050405020304" pitchFamily="18" charset="0"/>
                <a:cs typeface="Times New Roman" panose="02020603050405020304" pitchFamily="18" charset="0"/>
              </a:rPr>
            </a:br>
            <a:r>
              <a:rPr lang="zh-CN" altLang="en-US" sz="2400" dirty="0">
                <a:latin typeface="Times New Roman" panose="02020603050405020304" pitchFamily="18" charset="0"/>
                <a:cs typeface="Times New Roman" panose="02020603050405020304" pitchFamily="18" charset="0"/>
              </a:rPr>
              <a:t>                         </a:t>
            </a:r>
            <a:r>
              <a:rPr lang="zh-CN" altLang="en-US" sz="2400" dirty="0">
                <a:latin typeface="Times New Roman" panose="02020603050405020304" pitchFamily="18" charset="0"/>
                <a:cs typeface="Times New Roman" panose="02020603050405020304" pitchFamily="18" charset="0"/>
                <a:sym typeface="Symbol" panose="05050102010706020507" pitchFamily="18" charset="2"/>
              </a:rPr>
              <a:t> </a:t>
            </a:r>
            <a:r>
              <a:rPr lang="zh-CN" altLang="en-US" sz="2400" dirty="0">
                <a:latin typeface="Times New Roman" panose="02020603050405020304" pitchFamily="18" charset="0"/>
                <a:cs typeface="Times New Roman" panose="02020603050405020304" pitchFamily="18" charset="0"/>
              </a:rPr>
              <a:t>温度恒定</a:t>
            </a:r>
            <a:endParaRPr lang="en-US" altLang="zh-CN" sz="2400" dirty="0">
              <a:solidFill>
                <a:srgbClr val="FF0000"/>
              </a:solidFill>
              <a:latin typeface="Times New Roman" panose="02020603050405020304" pitchFamily="18" charset="0"/>
              <a:cs typeface="Times New Roman" panose="02020603050405020304" pitchFamily="18" charset="0"/>
            </a:endParaRPr>
          </a:p>
          <a:p>
            <a:r>
              <a:rPr lang="zh-CN" altLang="en-US" sz="2400" dirty="0">
                <a:solidFill>
                  <a:srgbClr val="FF0000"/>
                </a:solidFill>
                <a:latin typeface="Times New Roman" panose="02020603050405020304" pitchFamily="18" charset="0"/>
                <a:cs typeface="Times New Roman" panose="02020603050405020304" pitchFamily="18" charset="0"/>
              </a:rPr>
              <a:t>辐射本领</a:t>
            </a:r>
            <a:r>
              <a:rPr lang="en-US" altLang="zh-CN"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辐射出射度</a:t>
            </a:r>
            <a:r>
              <a:rPr lang="en-US" altLang="zh-CN"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：物体辐射能量的能力</a:t>
            </a:r>
          </a:p>
          <a:p>
            <a:pPr lvl="1"/>
            <a:r>
              <a:rPr lang="zh-CN" altLang="en-US" sz="2000" dirty="0">
                <a:latin typeface="Times New Roman" panose="02020603050405020304" pitchFamily="18" charset="0"/>
                <a:cs typeface="Times New Roman" panose="02020603050405020304" pitchFamily="18" charset="0"/>
              </a:rPr>
              <a:t>温度为</a:t>
            </a:r>
            <a:r>
              <a:rPr lang="en-US" altLang="zh-CN" sz="2000" i="1" dirty="0">
                <a:latin typeface="Times New Roman" panose="02020603050405020304" pitchFamily="18" charset="0"/>
                <a:cs typeface="Times New Roman" panose="02020603050405020304" pitchFamily="18" charset="0"/>
              </a:rPr>
              <a:t>T</a:t>
            </a:r>
            <a:r>
              <a:rPr lang="zh-CN" altLang="en-US" sz="2000" dirty="0">
                <a:latin typeface="Times New Roman" panose="02020603050405020304" pitchFamily="18" charset="0"/>
                <a:cs typeface="Times New Roman" panose="02020603050405020304" pitchFamily="18" charset="0"/>
              </a:rPr>
              <a:t>的物体，在单位时间内从单位表面积</a:t>
            </a:r>
            <a:r>
              <a:rPr lang="zh-CN" altLang="en-US" sz="2000" dirty="0">
                <a:solidFill>
                  <a:srgbClr val="FF0000"/>
                </a:solidFill>
                <a:latin typeface="Times New Roman" panose="02020603050405020304" pitchFamily="18" charset="0"/>
                <a:cs typeface="Times New Roman" panose="02020603050405020304" pitchFamily="18" charset="0"/>
              </a:rPr>
              <a:t>辐射出来</a:t>
            </a:r>
            <a:r>
              <a:rPr lang="zh-CN" altLang="en-US" sz="2000" dirty="0">
                <a:latin typeface="Times New Roman" panose="02020603050405020304" pitchFamily="18" charset="0"/>
                <a:cs typeface="Times New Roman" panose="02020603050405020304" pitchFamily="18" charset="0"/>
              </a:rPr>
              <a:t>的波长在</a:t>
            </a:r>
            <a:r>
              <a:rPr lang="zh-CN" altLang="en-US" sz="2000" dirty="0">
                <a:latin typeface="Times New Roman" panose="02020603050405020304" pitchFamily="18" charset="0"/>
                <a:cs typeface="Times New Roman" panose="02020603050405020304" pitchFamily="18" charset="0"/>
                <a:sym typeface="Symbol" panose="05050102010706020507" pitchFamily="18" charset="2"/>
              </a:rPr>
              <a:t> </a:t>
            </a:r>
            <a:r>
              <a:rPr lang="en-US" altLang="zh-CN" sz="2000" dirty="0">
                <a:latin typeface="Times New Roman" panose="02020603050405020304" pitchFamily="18" charset="0"/>
                <a:cs typeface="Times New Roman" panose="02020603050405020304" pitchFamily="18" charset="0"/>
              </a:rPr>
              <a:t>-- </a:t>
            </a:r>
            <a:r>
              <a:rPr lang="zh-CN" altLang="en-US" sz="2000" dirty="0">
                <a:latin typeface="Times New Roman" panose="02020603050405020304" pitchFamily="18" charset="0"/>
                <a:cs typeface="Times New Roman" panose="02020603050405020304" pitchFamily="18" charset="0"/>
                <a:sym typeface="Symbol" panose="05050102010706020507" pitchFamily="18" charset="2"/>
              </a:rPr>
              <a:t> </a:t>
            </a:r>
            <a:r>
              <a:rPr lang="en-US" altLang="zh-CN" sz="2000" dirty="0">
                <a:latin typeface="Times New Roman" panose="02020603050405020304" pitchFamily="18" charset="0"/>
                <a:cs typeface="Times New Roman" panose="02020603050405020304" pitchFamily="18" charset="0"/>
              </a:rPr>
              <a:t>+d</a:t>
            </a:r>
            <a:r>
              <a:rPr lang="zh-CN" altLang="en-US" sz="2000" dirty="0">
                <a:latin typeface="Times New Roman" panose="02020603050405020304" pitchFamily="18" charset="0"/>
                <a:cs typeface="Times New Roman" panose="02020603050405020304" pitchFamily="18" charset="0"/>
                <a:sym typeface="Symbol" panose="05050102010706020507" pitchFamily="18" charset="2"/>
              </a:rPr>
              <a:t> </a:t>
            </a:r>
            <a:r>
              <a:rPr lang="zh-CN" altLang="en-US" sz="2000" dirty="0">
                <a:latin typeface="Times New Roman" panose="02020603050405020304" pitchFamily="18" charset="0"/>
                <a:cs typeface="Times New Roman" panose="02020603050405020304" pitchFamily="18" charset="0"/>
              </a:rPr>
              <a:t>之间的辐射能量为</a:t>
            </a:r>
            <a:r>
              <a:rPr lang="en-US" altLang="zh-CN" sz="2000" dirty="0" err="1">
                <a:latin typeface="Times New Roman" panose="02020603050405020304" pitchFamily="18" charset="0"/>
                <a:cs typeface="Times New Roman" panose="02020603050405020304" pitchFamily="18" charset="0"/>
              </a:rPr>
              <a:t>d</a:t>
            </a:r>
            <a:r>
              <a:rPr lang="en-US" altLang="zh-CN" sz="2000" i="1" dirty="0" err="1">
                <a:latin typeface="Times New Roman" panose="02020603050405020304" pitchFamily="18" charset="0"/>
                <a:cs typeface="Times New Roman" panose="02020603050405020304" pitchFamily="18" charset="0"/>
              </a:rPr>
              <a:t>E</a:t>
            </a:r>
            <a:r>
              <a:rPr lang="en-US" altLang="zh-CN" sz="2000" dirty="0">
                <a:latin typeface="Times New Roman" panose="02020603050405020304" pitchFamily="18" charset="0"/>
                <a:cs typeface="Times New Roman" panose="02020603050405020304" pitchFamily="18" charset="0"/>
              </a:rPr>
              <a:t>(</a:t>
            </a:r>
            <a:r>
              <a:rPr lang="zh-CN" altLang="en-US" sz="2000" dirty="0">
                <a:latin typeface="Times New Roman" panose="02020603050405020304" pitchFamily="18" charset="0"/>
                <a:cs typeface="Times New Roman" panose="02020603050405020304" pitchFamily="18" charset="0"/>
                <a:sym typeface="Symbol" panose="05050102010706020507" pitchFamily="18" charset="2"/>
              </a:rPr>
              <a:t></a:t>
            </a:r>
            <a:r>
              <a:rPr lang="en-US" altLang="zh-CN" sz="2000" dirty="0">
                <a:latin typeface="Times New Roman" panose="02020603050405020304" pitchFamily="18" charset="0"/>
                <a:cs typeface="Times New Roman" panose="02020603050405020304" pitchFamily="18" charset="0"/>
              </a:rPr>
              <a:t>,T)</a:t>
            </a:r>
            <a:r>
              <a:rPr lang="zh-CN" altLang="en-US" sz="2000" dirty="0">
                <a:latin typeface="Times New Roman" panose="02020603050405020304" pitchFamily="18" charset="0"/>
                <a:cs typeface="Times New Roman" panose="02020603050405020304" pitchFamily="18" charset="0"/>
              </a:rPr>
              <a:t>，则辐射本领</a:t>
            </a:r>
            <a:endParaRPr lang="en-US" altLang="zh-CN" sz="2000" dirty="0">
              <a:latin typeface="Times New Roman" panose="02020603050405020304" pitchFamily="18" charset="0"/>
              <a:cs typeface="Times New Roman" panose="02020603050405020304" pitchFamily="18" charset="0"/>
            </a:endParaRPr>
          </a:p>
          <a:p>
            <a:pPr lvl="1"/>
            <a:endParaRPr lang="zh-CN" altLang="en-US" sz="1800" dirty="0">
              <a:latin typeface="Times New Roman" panose="02020603050405020304" pitchFamily="18" charset="0"/>
              <a:cs typeface="Times New Roman" panose="02020603050405020304" pitchFamily="18" charset="0"/>
            </a:endParaRPr>
          </a:p>
          <a:p>
            <a:endParaRPr lang="en-US" altLang="zh-CN" sz="2400" dirty="0">
              <a:latin typeface="Times New Roman" panose="02020603050405020304" pitchFamily="18" charset="0"/>
              <a:cs typeface="Times New Roman" panose="02020603050405020304" pitchFamily="18" charset="0"/>
            </a:endParaRPr>
          </a:p>
          <a:p>
            <a:r>
              <a:rPr lang="zh-CN" altLang="en-US" sz="2400" dirty="0">
                <a:solidFill>
                  <a:srgbClr val="FF0000"/>
                </a:solidFill>
                <a:latin typeface="Times New Roman" panose="02020603050405020304" pitchFamily="18" charset="0"/>
                <a:cs typeface="Times New Roman" panose="02020603050405020304" pitchFamily="18" charset="0"/>
              </a:rPr>
              <a:t>总辐射本领</a:t>
            </a:r>
            <a:r>
              <a:rPr lang="zh-CN" altLang="en-US" sz="2400" dirty="0">
                <a:latin typeface="Times New Roman" panose="02020603050405020304" pitchFamily="18" charset="0"/>
                <a:cs typeface="Times New Roman" panose="02020603050405020304" pitchFamily="18" charset="0"/>
              </a:rPr>
              <a:t>：物体从单位面积上发射的所有各种波长的辐射总功率 </a:t>
            </a:r>
            <a:r>
              <a:rPr lang="en-US" altLang="zh-CN" sz="2400" dirty="0">
                <a:latin typeface="Times New Roman" panose="02020603050405020304" pitchFamily="18" charset="0"/>
                <a:cs typeface="Times New Roman" panose="02020603050405020304" pitchFamily="18" charset="0"/>
              </a:rPr>
              <a:t>(SI unit: W/m2)</a:t>
            </a:r>
          </a:p>
          <a:p>
            <a:endParaRPr lang="en-US" altLang="zh-CN" sz="2400" dirty="0">
              <a:latin typeface="Times New Roman" panose="02020603050405020304" pitchFamily="18" charset="0"/>
              <a:cs typeface="Times New Roman" panose="02020603050405020304" pitchFamily="18" charset="0"/>
            </a:endParaRPr>
          </a:p>
          <a:p>
            <a:endParaRPr lang="en-US" altLang="zh-CN" sz="2400" dirty="0">
              <a:latin typeface="Times New Roman" panose="02020603050405020304" pitchFamily="18" charset="0"/>
              <a:cs typeface="Times New Roman" panose="02020603050405020304" pitchFamily="18" charset="0"/>
            </a:endParaRPr>
          </a:p>
          <a:p>
            <a:r>
              <a:rPr lang="zh-CN" altLang="en-US" sz="2400" dirty="0">
                <a:solidFill>
                  <a:srgbClr val="FF0000"/>
                </a:solidFill>
                <a:latin typeface="Times New Roman" panose="02020603050405020304" pitchFamily="18" charset="0"/>
                <a:cs typeface="Times New Roman" panose="02020603050405020304" pitchFamily="18" charset="0"/>
              </a:rPr>
              <a:t>吸收本领</a:t>
            </a:r>
            <a:r>
              <a:rPr lang="zh-CN" altLang="en-US" sz="2400" dirty="0">
                <a:latin typeface="Times New Roman" panose="02020603050405020304" pitchFamily="18" charset="0"/>
                <a:cs typeface="Times New Roman" panose="02020603050405020304" pitchFamily="18" charset="0"/>
              </a:rPr>
              <a:t>：入射到物体上的辐射，一部分被吸收，一部分被反射。吸收的辐射能与入射辐射能之比称为吸收本领 </a:t>
            </a:r>
            <a:r>
              <a:rPr lang="zh-CN" altLang="en-US" sz="2400" dirty="0">
                <a:latin typeface="Times New Roman" panose="02020603050405020304" pitchFamily="18" charset="0"/>
                <a:cs typeface="Times New Roman" panose="02020603050405020304" pitchFamily="18" charset="0"/>
                <a:sym typeface="Symbol" panose="05050102010706020507" pitchFamily="18" charset="2"/>
              </a:rPr>
              <a:t></a:t>
            </a:r>
            <a:r>
              <a:rPr lang="en-US" altLang="zh-CN" sz="2400" dirty="0">
                <a:latin typeface="Times New Roman" panose="02020603050405020304" pitchFamily="18" charset="0"/>
                <a:cs typeface="Times New Roman" panose="02020603050405020304" pitchFamily="18" charset="0"/>
              </a:rPr>
              <a:t>(</a:t>
            </a:r>
            <a:r>
              <a:rPr lang="en-US" altLang="zh-CN" sz="2400" dirty="0">
                <a:latin typeface="Times New Roman" panose="02020603050405020304" pitchFamily="18" charset="0"/>
                <a:cs typeface="Times New Roman" panose="02020603050405020304" pitchFamily="18" charset="0"/>
                <a:sym typeface="Symbol" panose="05050102010706020507" pitchFamily="18" charset="2"/>
              </a:rPr>
              <a:t></a:t>
            </a:r>
            <a:r>
              <a:rPr lang="en-US" altLang="zh-CN" sz="2400" dirty="0">
                <a:latin typeface="Times New Roman" panose="02020603050405020304" pitchFamily="18" charset="0"/>
                <a:cs typeface="Times New Roman" panose="02020603050405020304" pitchFamily="18" charset="0"/>
              </a:rPr>
              <a:t>,T)</a:t>
            </a:r>
            <a:r>
              <a:rPr lang="zh-CN" altLang="en-US" sz="2400" dirty="0">
                <a:latin typeface="Times New Roman" panose="02020603050405020304" pitchFamily="18" charset="0"/>
                <a:cs typeface="Times New Roman" panose="02020603050405020304" pitchFamily="18" charset="0"/>
              </a:rPr>
              <a:t>。</a:t>
            </a:r>
          </a:p>
          <a:p>
            <a:endParaRPr lang="zh-CN" altLang="en-US" sz="2400" dirty="0">
              <a:latin typeface="Times New Roman" panose="02020603050405020304" pitchFamily="18" charset="0"/>
              <a:cs typeface="Times New Roman" panose="02020603050405020304" pitchFamily="18" charset="0"/>
            </a:endParaRPr>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pPr>
                <a:defRPr/>
              </a:pPr>
              <a:t>8</a:t>
            </a:fld>
            <a:endParaRPr lang="en-US" altLang="zh-CN" dirty="0"/>
          </a:p>
        </p:txBody>
      </p:sp>
      <p:graphicFrame>
        <p:nvGraphicFramePr>
          <p:cNvPr id="6" name="Object 3"/>
          <p:cNvGraphicFramePr>
            <a:graphicFrameLocks noChangeAspect="1"/>
          </p:cNvGraphicFramePr>
          <p:nvPr>
            <p:extLst>
              <p:ext uri="{D42A27DB-BD31-4B8C-83A1-F6EECF244321}">
                <p14:modId xmlns:p14="http://schemas.microsoft.com/office/powerpoint/2010/main" val="1547541853"/>
              </p:ext>
            </p:extLst>
          </p:nvPr>
        </p:nvGraphicFramePr>
        <p:xfrm>
          <a:off x="1600200" y="4454525"/>
          <a:ext cx="5486400" cy="644236"/>
        </p:xfrm>
        <a:graphic>
          <a:graphicData uri="http://schemas.openxmlformats.org/presentationml/2006/ole">
            <mc:AlternateContent xmlns:mc="http://schemas.openxmlformats.org/markup-compatibility/2006">
              <mc:Choice xmlns:v="urn:schemas-microsoft-com:vml" Requires="v">
                <p:oleObj name="公式" r:id="rId3" imgW="1955800" imgH="279400" progId="Equation.3">
                  <p:embed/>
                </p:oleObj>
              </mc:Choice>
              <mc:Fallback>
                <p:oleObj name="公式" r:id="rId3" imgW="1955800" imgH="2794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4454525"/>
                        <a:ext cx="5486400" cy="644236"/>
                      </a:xfrm>
                      <a:prstGeom prst="rect">
                        <a:avLst/>
                      </a:prstGeom>
                      <a:noFill/>
                      <a:ln>
                        <a:noFill/>
                      </a:ln>
                    </p:spPr>
                  </p:pic>
                </p:oleObj>
              </mc:Fallback>
            </mc:AlternateContent>
          </a:graphicData>
        </a:graphic>
      </p:graphicFrame>
      <p:sp>
        <p:nvSpPr>
          <p:cNvPr id="7" name="Footer Placeholder 6"/>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
        <p:nvSpPr>
          <p:cNvPr id="8" name="矩形 7">
            <a:extLst>
              <a:ext uri="{FF2B5EF4-FFF2-40B4-BE49-F238E27FC236}">
                <a16:creationId xmlns:a16="http://schemas.microsoft.com/office/drawing/2014/main" id="{1D5FF525-69C7-444E-8FE9-C636831E8785}"/>
              </a:ext>
            </a:extLst>
          </p:cNvPr>
          <p:cNvSpPr/>
          <p:nvPr/>
        </p:nvSpPr>
        <p:spPr>
          <a:xfrm>
            <a:off x="6412634" y="2057400"/>
            <a:ext cx="598241" cy="338554"/>
          </a:xfrm>
          <a:prstGeom prst="rect">
            <a:avLst/>
          </a:prstGeom>
        </p:spPr>
        <p:txBody>
          <a:bodyPr wrap="none">
            <a:spAutoFit/>
          </a:bodyPr>
          <a:lstStyle/>
          <a:p>
            <a:r>
              <a:rPr lang="zh-CN" altLang="en-US" sz="1600" dirty="0">
                <a:solidFill>
                  <a:srgbClr val="FF0000"/>
                </a:solidFill>
                <a:latin typeface="Times New Roman" panose="02020603050405020304" pitchFamily="18" charset="0"/>
                <a:cs typeface="Times New Roman" panose="02020603050405020304" pitchFamily="18" charset="0"/>
              </a:rPr>
              <a:t>能流</a:t>
            </a:r>
            <a:endParaRPr lang="zh-CN" altLang="en-US" sz="1600" dirty="0"/>
          </a:p>
        </p:txBody>
      </p:sp>
      <p:pic>
        <p:nvPicPr>
          <p:cNvPr id="9" name="图片 8">
            <a:extLst>
              <a:ext uri="{FF2B5EF4-FFF2-40B4-BE49-F238E27FC236}">
                <a16:creationId xmlns:a16="http://schemas.microsoft.com/office/drawing/2014/main" id="{9133A30D-E736-9A60-F4F4-2ACD38B9B57D}"/>
              </a:ext>
            </a:extLst>
          </p:cNvPr>
          <p:cNvPicPr>
            <a:picLocks noChangeAspect="1"/>
          </p:cNvPicPr>
          <p:nvPr/>
        </p:nvPicPr>
        <p:blipFill>
          <a:blip r:embed="rId5"/>
          <a:stretch>
            <a:fillRect/>
          </a:stretch>
        </p:blipFill>
        <p:spPr>
          <a:xfrm>
            <a:off x="3200400" y="2895600"/>
            <a:ext cx="2590800" cy="817721"/>
          </a:xfrm>
          <a:prstGeom prst="rect">
            <a:avLst/>
          </a:prstGeom>
        </p:spPr>
      </p:pic>
    </p:spTree>
    <p:extLst>
      <p:ext uri="{BB962C8B-B14F-4D97-AF65-F5344CB8AC3E}">
        <p14:creationId xmlns:p14="http://schemas.microsoft.com/office/powerpoint/2010/main" val="7532544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533400" y="2895600"/>
            <a:ext cx="8305800" cy="936625"/>
          </a:xfrm>
        </p:spPr>
        <p:txBody>
          <a:bodyPr/>
          <a:lstStyle/>
          <a:p>
            <a:pPr algn="ctr"/>
            <a:r>
              <a:rPr lang="zh-CN" altLang="en-US" dirty="0"/>
              <a:t>玻尔理论的成功和局限</a:t>
            </a:r>
          </a:p>
        </p:txBody>
      </p:sp>
      <p:sp>
        <p:nvSpPr>
          <p:cNvPr id="3" name="Footer Placeholder 2"/>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
        <p:nvSpPr>
          <p:cNvPr id="4" name="Slide Number Placeholder 3"/>
          <p:cNvSpPr>
            <a:spLocks noGrp="1"/>
          </p:cNvSpPr>
          <p:nvPr>
            <p:ph type="sldNum" sz="quarter" idx="12"/>
          </p:nvPr>
        </p:nvSpPr>
        <p:spPr/>
        <p:txBody>
          <a:bodyPr/>
          <a:lstStyle/>
          <a:p>
            <a:pPr>
              <a:defRPr/>
            </a:pPr>
            <a:fld id="{B4690805-D7D2-4AB9-A191-0BC729846278}" type="slidenum">
              <a:rPr lang="zh-CN" altLang="en-US" smtClean="0"/>
              <a:pPr>
                <a:defRPr/>
              </a:pPr>
              <a:t>80</a:t>
            </a:fld>
            <a:endParaRPr lang="en-US" altLang="zh-CN" dirty="0"/>
          </a:p>
        </p:txBody>
      </p:sp>
    </p:spTree>
    <p:extLst>
      <p:ext uri="{BB962C8B-B14F-4D97-AF65-F5344CB8AC3E}">
        <p14:creationId xmlns:p14="http://schemas.microsoft.com/office/powerpoint/2010/main" val="128977370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en-US" dirty="0"/>
              <a:t>玻尔理论的历史地位</a:t>
            </a:r>
          </a:p>
        </p:txBody>
      </p:sp>
      <p:sp>
        <p:nvSpPr>
          <p:cNvPr id="4" name="内容占位符 3"/>
          <p:cNvSpPr>
            <a:spLocks noGrp="1"/>
          </p:cNvSpPr>
          <p:nvPr>
            <p:ph idx="1"/>
          </p:nvPr>
        </p:nvSpPr>
        <p:spPr>
          <a:xfrm>
            <a:off x="457200" y="1321905"/>
            <a:ext cx="8381999" cy="3934060"/>
          </a:xfrm>
        </p:spPr>
        <p:txBody>
          <a:bodyPr>
            <a:normAutofit fontScale="92500" lnSpcReduction="10000"/>
          </a:bodyPr>
          <a:lstStyle/>
          <a:p>
            <a:pPr marL="0" indent="0">
              <a:buNone/>
            </a:pPr>
            <a:r>
              <a:rPr lang="zh-CN" altLang="en-US" sz="2800" dirty="0"/>
              <a:t>三个革命性的假定，突破了经典力学的束缚，是后来量子力学的“催生婆”</a:t>
            </a:r>
            <a:endParaRPr lang="en-US" altLang="zh-CN" sz="2800" dirty="0"/>
          </a:p>
          <a:p>
            <a:r>
              <a:rPr lang="zh-CN" altLang="en-US" sz="2800" dirty="0"/>
              <a:t>从理论上满意地解释了氢原子及类氢离子光谱</a:t>
            </a:r>
          </a:p>
          <a:p>
            <a:r>
              <a:rPr lang="zh-CN" altLang="en-US" sz="2800" dirty="0"/>
              <a:t>用已知的物理量计算出了里德伯常数，而且和实验值符合较好（对应原理）</a:t>
            </a:r>
          </a:p>
          <a:p>
            <a:r>
              <a:rPr lang="zh-CN" altLang="en-US" sz="2800" dirty="0"/>
              <a:t>较成功地给出了氢原子半径的数据，定量地给出了氢原子的电离能。</a:t>
            </a:r>
          </a:p>
          <a:p>
            <a:r>
              <a:rPr lang="zh-CN" altLang="en-US" sz="2800" dirty="0"/>
              <a:t>正确地指出定态和角动量量子化的概念</a:t>
            </a:r>
          </a:p>
          <a:p>
            <a:r>
              <a:rPr lang="zh-CN" altLang="en-US" sz="2800" dirty="0"/>
              <a:t>正确地指出原子能级的存在（原子能量量子化）</a:t>
            </a:r>
          </a:p>
          <a:p>
            <a:endParaRPr lang="zh-CN" altLang="en-US" sz="2800" dirty="0"/>
          </a:p>
        </p:txBody>
      </p:sp>
      <p:sp>
        <p:nvSpPr>
          <p:cNvPr id="2" name="Footer Placeholder 1"/>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
        <p:nvSpPr>
          <p:cNvPr id="6" name="Slide Number Placeholder 5"/>
          <p:cNvSpPr>
            <a:spLocks noGrp="1"/>
          </p:cNvSpPr>
          <p:nvPr>
            <p:ph type="sldNum" sz="quarter" idx="12"/>
          </p:nvPr>
        </p:nvSpPr>
        <p:spPr/>
        <p:txBody>
          <a:bodyPr/>
          <a:lstStyle/>
          <a:p>
            <a:pPr>
              <a:defRPr/>
            </a:pPr>
            <a:fld id="{B4690805-D7D2-4AB9-A191-0BC729846278}" type="slidenum">
              <a:rPr lang="zh-CN" altLang="en-US" smtClean="0"/>
              <a:pPr>
                <a:defRPr/>
              </a:pPr>
              <a:t>81</a:t>
            </a:fld>
            <a:endParaRPr lang="en-US" altLang="zh-CN" dirty="0"/>
          </a:p>
        </p:txBody>
      </p:sp>
      <p:sp>
        <p:nvSpPr>
          <p:cNvPr id="5" name="Rectangle 8"/>
          <p:cNvSpPr>
            <a:spLocks noChangeArrowheads="1"/>
          </p:cNvSpPr>
          <p:nvPr/>
        </p:nvSpPr>
        <p:spPr bwMode="auto">
          <a:xfrm>
            <a:off x="407987" y="5105400"/>
            <a:ext cx="8404225"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cs typeface="Arial" panose="020B0604020202020204" pitchFamily="34" charset="0"/>
              </a:defRPr>
            </a:lvl1pPr>
            <a:lvl2pPr marL="742950" indent="-285750">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pPr eaLnBrk="0" hangingPunct="0">
              <a:lnSpc>
                <a:spcPct val="120000"/>
              </a:lnSpc>
            </a:pPr>
            <a:r>
              <a:rPr lang="en-US" altLang="zh-CN" sz="3200" b="1" dirty="0">
                <a:solidFill>
                  <a:srgbClr val="FF0000"/>
                </a:solidFill>
                <a:latin typeface="华文楷体" panose="02010600040101010101" pitchFamily="2" charset="-122"/>
                <a:ea typeface="华文楷体" panose="02010600040101010101" pitchFamily="2" charset="-122"/>
              </a:rPr>
              <a:t> </a:t>
            </a:r>
            <a:r>
              <a:rPr lang="zh-CN" altLang="en-US" sz="3200" b="1" dirty="0">
                <a:solidFill>
                  <a:srgbClr val="FF0000"/>
                </a:solidFill>
                <a:latin typeface="华文楷体" panose="02010600040101010101" pitchFamily="2" charset="-122"/>
                <a:ea typeface="华文楷体" panose="02010600040101010101" pitchFamily="2" charset="-122"/>
              </a:rPr>
              <a:t>玻尔理论在人们认识原子结构的进程中有很大的贡献</a:t>
            </a:r>
            <a:r>
              <a:rPr lang="en-US" altLang="zh-CN" sz="3200" b="1" dirty="0">
                <a:solidFill>
                  <a:srgbClr val="FF0000"/>
                </a:solidFill>
                <a:latin typeface="华文楷体" panose="02010600040101010101" pitchFamily="2" charset="-122"/>
                <a:ea typeface="华文楷体" panose="02010600040101010101" pitchFamily="2" charset="-122"/>
              </a:rPr>
              <a:t>---- 1922</a:t>
            </a:r>
            <a:r>
              <a:rPr lang="zh-CN" altLang="en-US" sz="3200" b="1" dirty="0">
                <a:solidFill>
                  <a:srgbClr val="FF0000"/>
                </a:solidFill>
                <a:latin typeface="华文楷体" panose="02010600040101010101" pitchFamily="2" charset="-122"/>
                <a:ea typeface="华文楷体" panose="02010600040101010101" pitchFamily="2" charset="-122"/>
              </a:rPr>
              <a:t>年玻尔获诺贝尔物理奖</a:t>
            </a:r>
          </a:p>
        </p:txBody>
      </p:sp>
    </p:spTree>
    <p:extLst>
      <p:ext uri="{BB962C8B-B14F-4D97-AF65-F5344CB8AC3E}">
        <p14:creationId xmlns:p14="http://schemas.microsoft.com/office/powerpoint/2010/main" val="52672711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玻尔理论的局限</a:t>
            </a:r>
          </a:p>
        </p:txBody>
      </p:sp>
      <p:sp>
        <p:nvSpPr>
          <p:cNvPr id="3" name="内容占位符 2"/>
          <p:cNvSpPr>
            <a:spLocks noGrp="1"/>
          </p:cNvSpPr>
          <p:nvPr>
            <p:ph idx="1"/>
          </p:nvPr>
        </p:nvSpPr>
        <p:spPr/>
        <p:txBody>
          <a:bodyPr/>
          <a:lstStyle/>
          <a:p>
            <a:r>
              <a:rPr lang="zh-CN" altLang="en-US" sz="3200" dirty="0"/>
              <a:t>还保留了经典轨道概念，把微观粒子的运动视为有确定的轨道是不正确的。</a:t>
            </a:r>
          </a:p>
          <a:p>
            <a:r>
              <a:rPr lang="zh-CN" altLang="en-US" sz="3200" dirty="0"/>
              <a:t>是半经典半量子理论，存在逻辑上的缺点，即把微观粒子看成是遵守经典力学的质点，同时，又赋予它们量子化的特征，缺乏逻辑一致性（旧量子论）；</a:t>
            </a:r>
          </a:p>
          <a:p>
            <a:r>
              <a:rPr lang="zh-CN" altLang="en-US" sz="3200" dirty="0"/>
              <a:t>不能解释光谱线的强度、极化和选择定则，也不能解释比氢原子更复杂的原子中更复杂的光谱现象 。 </a:t>
            </a:r>
          </a:p>
          <a:p>
            <a:endParaRPr lang="zh-CN" altLang="en-US" sz="3200" dirty="0"/>
          </a:p>
        </p:txBody>
      </p:sp>
      <p:sp>
        <p:nvSpPr>
          <p:cNvPr id="5" name="Footer Placeholder 4"/>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pPr>
                <a:defRPr/>
              </a:pPr>
              <a:t>82</a:t>
            </a:fld>
            <a:endParaRPr lang="en-US" altLang="zh-CN" dirty="0"/>
          </a:p>
        </p:txBody>
      </p:sp>
      <p:sp>
        <p:nvSpPr>
          <p:cNvPr id="6" name="Rectangle 5"/>
          <p:cNvSpPr/>
          <p:nvPr/>
        </p:nvSpPr>
        <p:spPr>
          <a:xfrm>
            <a:off x="761999" y="5663625"/>
            <a:ext cx="7647363" cy="584775"/>
          </a:xfrm>
          <a:prstGeom prst="rect">
            <a:avLst/>
          </a:prstGeom>
        </p:spPr>
        <p:txBody>
          <a:bodyPr wrap="square">
            <a:spAutoFit/>
          </a:bodyPr>
          <a:lstStyle/>
          <a:p>
            <a:r>
              <a:rPr kumimoji="0" lang="en-US" altLang="zh-CN" b="0" u="sng" dirty="0">
                <a:solidFill>
                  <a:srgbClr val="FF0000"/>
                </a:solidFill>
                <a:latin typeface="华文楷体"/>
                <a:ea typeface="华文楷体"/>
                <a:cs typeface="华文楷体"/>
              </a:rPr>
              <a:t> </a:t>
            </a:r>
            <a:r>
              <a:rPr kumimoji="0" lang="zh-CN" altLang="en-US" b="0" u="sng" dirty="0">
                <a:solidFill>
                  <a:srgbClr val="FF0000"/>
                </a:solidFill>
                <a:latin typeface="华文楷体"/>
                <a:ea typeface="华文楷体"/>
                <a:cs typeface="华文楷体"/>
              </a:rPr>
              <a:t>正是这些困难</a:t>
            </a:r>
            <a:r>
              <a:rPr kumimoji="0" lang="en-US" altLang="zh-CN" b="0" u="sng" dirty="0">
                <a:solidFill>
                  <a:srgbClr val="FF0000"/>
                </a:solidFill>
                <a:latin typeface="华文楷体"/>
                <a:ea typeface="华文楷体"/>
                <a:cs typeface="华文楷体"/>
              </a:rPr>
              <a:t>, </a:t>
            </a:r>
            <a:r>
              <a:rPr kumimoji="0" lang="zh-CN" altLang="en-US" b="0" u="sng" dirty="0">
                <a:solidFill>
                  <a:srgbClr val="FF0000"/>
                </a:solidFill>
                <a:latin typeface="华文楷体"/>
                <a:ea typeface="华文楷体"/>
                <a:cs typeface="华文楷体"/>
              </a:rPr>
              <a:t>迎来了物理学的大革命！</a:t>
            </a:r>
            <a:endParaRPr lang="en-US" u="sng" dirty="0"/>
          </a:p>
        </p:txBody>
      </p:sp>
    </p:spTree>
    <p:extLst>
      <p:ext uri="{BB962C8B-B14F-4D97-AF65-F5344CB8AC3E}">
        <p14:creationId xmlns:p14="http://schemas.microsoft.com/office/powerpoint/2010/main" val="77506248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玻尔的其他影响</a:t>
            </a:r>
          </a:p>
        </p:txBody>
      </p:sp>
      <p:sp>
        <p:nvSpPr>
          <p:cNvPr id="3" name="Footer Placeholder 2"/>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pPr>
                <a:defRPr/>
              </a:pPr>
              <a:t>83</a:t>
            </a:fld>
            <a:endParaRPr lang="en-US" altLang="zh-CN" dirty="0"/>
          </a:p>
        </p:txBody>
      </p:sp>
      <p:grpSp>
        <p:nvGrpSpPr>
          <p:cNvPr id="5" name="Group 2"/>
          <p:cNvGrpSpPr>
            <a:grpSpLocks/>
          </p:cNvGrpSpPr>
          <p:nvPr/>
        </p:nvGrpSpPr>
        <p:grpSpPr bwMode="auto">
          <a:xfrm>
            <a:off x="380932" y="1177485"/>
            <a:ext cx="8511326" cy="3941933"/>
            <a:chOff x="1737" y="5986"/>
            <a:chExt cx="8219" cy="3852"/>
          </a:xfrm>
        </p:grpSpPr>
        <p:grpSp>
          <p:nvGrpSpPr>
            <p:cNvPr id="6" name="Group 3"/>
            <p:cNvGrpSpPr>
              <a:grpSpLocks/>
            </p:cNvGrpSpPr>
            <p:nvPr/>
          </p:nvGrpSpPr>
          <p:grpSpPr bwMode="auto">
            <a:xfrm>
              <a:off x="5476" y="5986"/>
              <a:ext cx="4480" cy="3136"/>
              <a:chOff x="1797" y="5946"/>
              <a:chExt cx="4253" cy="3136"/>
            </a:xfrm>
          </p:grpSpPr>
          <p:pic>
            <p:nvPicPr>
              <p:cNvPr id="10" name="Picture 4" descr="玻尔与五子"/>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97" y="6000"/>
                <a:ext cx="4253" cy="3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5"/>
              <p:cNvSpPr txBox="1">
                <a:spLocks noChangeArrowheads="1"/>
              </p:cNvSpPr>
              <p:nvPr/>
            </p:nvSpPr>
            <p:spPr bwMode="auto">
              <a:xfrm>
                <a:off x="1808" y="5946"/>
                <a:ext cx="1377" cy="413"/>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cs typeface="Arial" panose="020B0604020202020204" pitchFamily="34" charset="0"/>
                  </a:defRPr>
                </a:lvl1pPr>
                <a:lvl2pPr marL="742950" indent="-285750">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pPr eaLnBrk="0" hangingPunct="0"/>
                <a:r>
                  <a:rPr kumimoji="0" lang="zh-CN" altLang="en-US" sz="2000" b="1">
                    <a:solidFill>
                      <a:srgbClr val="0000FF"/>
                    </a:solidFill>
                    <a:latin typeface="华文楷体" panose="02010600040101010101" pitchFamily="2" charset="-122"/>
                    <a:ea typeface="华文楷体" panose="02010600040101010101" pitchFamily="2" charset="-122"/>
                  </a:rPr>
                  <a:t>玻尔</a:t>
                </a:r>
                <a:r>
                  <a:rPr kumimoji="0" lang="zh-CN" altLang="en-US" sz="2000" b="1" dirty="0">
                    <a:solidFill>
                      <a:srgbClr val="0000FF"/>
                    </a:solidFill>
                    <a:latin typeface="华文楷体" panose="02010600040101010101" pitchFamily="2" charset="-122"/>
                    <a:ea typeface="华文楷体" panose="02010600040101010101" pitchFamily="2" charset="-122"/>
                  </a:rPr>
                  <a:t>与五子</a:t>
                </a:r>
                <a:endParaRPr kumimoji="0" lang="zh-CN" altLang="en-US" sz="1100" dirty="0">
                  <a:solidFill>
                    <a:srgbClr val="0000FF"/>
                  </a:solidFill>
                  <a:latin typeface="华文楷体" panose="02010600040101010101" pitchFamily="2" charset="-122"/>
                  <a:ea typeface="华文楷体" panose="02010600040101010101" pitchFamily="2" charset="-122"/>
                </a:endParaRPr>
              </a:p>
            </p:txBody>
          </p:sp>
        </p:grpSp>
        <p:grpSp>
          <p:nvGrpSpPr>
            <p:cNvPr id="7" name="Group 6"/>
            <p:cNvGrpSpPr>
              <a:grpSpLocks/>
            </p:cNvGrpSpPr>
            <p:nvPr/>
          </p:nvGrpSpPr>
          <p:grpSpPr bwMode="auto">
            <a:xfrm>
              <a:off x="1737" y="6060"/>
              <a:ext cx="3174" cy="3778"/>
              <a:chOff x="1737" y="6060"/>
              <a:chExt cx="3174" cy="3778"/>
            </a:xfrm>
          </p:grpSpPr>
          <p:pic>
            <p:nvPicPr>
              <p:cNvPr id="8" name="Picture 7" descr="玻尔研究所"/>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37" y="6060"/>
                <a:ext cx="2931" cy="3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8"/>
              <p:cNvSpPr txBox="1">
                <a:spLocks noChangeArrowheads="1"/>
              </p:cNvSpPr>
              <p:nvPr/>
            </p:nvSpPr>
            <p:spPr bwMode="auto">
              <a:xfrm>
                <a:off x="3452" y="6498"/>
                <a:ext cx="1459" cy="481"/>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cs typeface="Arial" panose="020B0604020202020204" pitchFamily="34" charset="0"/>
                  </a:defRPr>
                </a:lvl1pPr>
                <a:lvl2pPr marL="742950" indent="-285750">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pPr algn="just" eaLnBrk="0" hangingPunct="0"/>
                <a:r>
                  <a:rPr kumimoji="0" lang="zh-CN" altLang="en-US" sz="2000" b="1">
                    <a:solidFill>
                      <a:srgbClr val="0000FF"/>
                    </a:solidFill>
                    <a:latin typeface="华文楷体" panose="02010600040101010101" pitchFamily="2" charset="-122"/>
                    <a:ea typeface="华文楷体" panose="02010600040101010101" pitchFamily="2" charset="-122"/>
                  </a:rPr>
                  <a:t>玻尔</a:t>
                </a:r>
                <a:r>
                  <a:rPr kumimoji="0" lang="zh-CN" altLang="en-US" sz="2000" b="1" dirty="0">
                    <a:solidFill>
                      <a:srgbClr val="0000FF"/>
                    </a:solidFill>
                    <a:latin typeface="华文楷体" panose="02010600040101010101" pitchFamily="2" charset="-122"/>
                    <a:ea typeface="华文楷体" panose="02010600040101010101" pitchFamily="2" charset="-122"/>
                  </a:rPr>
                  <a:t>研究所</a:t>
                </a:r>
              </a:p>
            </p:txBody>
          </p:sp>
        </p:grpSp>
      </p:grpSp>
      <p:sp>
        <p:nvSpPr>
          <p:cNvPr id="12" name="Text Box 9"/>
          <p:cNvSpPr txBox="1">
            <a:spLocks noChangeArrowheads="1"/>
          </p:cNvSpPr>
          <p:nvPr/>
        </p:nvSpPr>
        <p:spPr bwMode="auto">
          <a:xfrm>
            <a:off x="4519072" y="4712881"/>
            <a:ext cx="4472528"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anose="020B0604020202020204" pitchFamily="34" charset="0"/>
                <a:cs typeface="Arial" panose="020B0604020202020204" pitchFamily="34" charset="0"/>
              </a:defRPr>
            </a:lvl1pPr>
            <a:lvl2pPr marL="742950" indent="-285750">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pPr>
              <a:spcBef>
                <a:spcPct val="50000"/>
              </a:spcBef>
            </a:pPr>
            <a:r>
              <a:rPr kumimoji="0" lang="zh-CN" altLang="en-US" sz="20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玻尔的儿子因为对核模型的研究获得了</a:t>
            </a:r>
            <a:r>
              <a:rPr kumimoji="0" lang="zh-CN" altLang="en-US" sz="20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诺贝尔</a:t>
            </a:r>
            <a:r>
              <a:rPr kumimoji="0" lang="zh-CN" altLang="en-US" sz="20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物理学奖</a:t>
            </a:r>
          </a:p>
          <a:p>
            <a:pPr>
              <a:spcBef>
                <a:spcPct val="50000"/>
              </a:spcBef>
            </a:pPr>
            <a:r>
              <a:rPr kumimoji="0" lang="zh-CN" altLang="en-US" sz="20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父子</a:t>
            </a:r>
            <a:r>
              <a:rPr kumimoji="0" lang="en-US" altLang="zh-CN" sz="20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Nobel</a:t>
            </a:r>
            <a:r>
              <a:rPr kumimoji="0" lang="zh-CN" altLang="en-US" sz="20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物理奖得主：</a:t>
            </a:r>
            <a:r>
              <a:rPr kumimoji="0" lang="zh-CN" altLang="en-US" sz="2000" b="1" dirty="0">
                <a:solidFill>
                  <a:srgbClr val="0000FF"/>
                </a:solidFill>
                <a:latin typeface="Times New Roman" panose="02020603050405020304" pitchFamily="18" charset="0"/>
                <a:ea typeface="华文楷体" panose="02010600040101010101" pitchFamily="2" charset="-122"/>
                <a:cs typeface="Times New Roman" panose="02020603050405020304" pitchFamily="18" charset="0"/>
              </a:rPr>
              <a:t>布拉格父子；汤姆逊父子</a:t>
            </a:r>
            <a:r>
              <a:rPr kumimoji="0" lang="en-US" altLang="zh-CN" sz="2000" b="1" dirty="0">
                <a:solidFill>
                  <a:srgbClr val="0000FF"/>
                </a:solidFill>
                <a:latin typeface="Times New Roman" panose="02020603050405020304" pitchFamily="18" charset="0"/>
                <a:ea typeface="华文楷体" panose="02010600040101010101" pitchFamily="2" charset="-122"/>
                <a:cs typeface="Times New Roman" panose="02020603050405020304" pitchFamily="18" charset="0"/>
              </a:rPr>
              <a:t>;  …</a:t>
            </a:r>
            <a:endParaRPr kumimoji="0" lang="zh-CN" altLang="en-US" sz="2000" b="1" dirty="0">
              <a:solidFill>
                <a:srgbClr val="0000FF"/>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3" name="Rectangle 9"/>
          <p:cNvSpPr/>
          <p:nvPr/>
        </p:nvSpPr>
        <p:spPr>
          <a:xfrm>
            <a:off x="228600" y="5174546"/>
            <a:ext cx="3857652" cy="1015663"/>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lvl1pPr indent="447675">
              <a:defRPr kumimoji="1" sz="2400">
                <a:solidFill>
                  <a:schemeClr val="tx1"/>
                </a:solidFill>
                <a:latin typeface="Arial" panose="020B0604020202020204" pitchFamily="34" charset="0"/>
                <a:cs typeface="Arial" panose="020B0604020202020204" pitchFamily="34" charset="0"/>
              </a:defRPr>
            </a:lvl1pPr>
            <a:lvl2pPr marL="742950" indent="-285750">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pPr indent="7938" eaLnBrk="0" hangingPunct="0"/>
            <a:r>
              <a:rPr lang="zh-CN" altLang="en-US" sz="2000" b="1" u="sng" dirty="0">
                <a:solidFill>
                  <a:srgbClr val="FF0000"/>
                </a:solidFill>
                <a:latin typeface="华文楷体" panose="02010600040101010101" pitchFamily="2" charset="-122"/>
                <a:ea typeface="华文楷体" panose="02010600040101010101" pitchFamily="2" charset="-122"/>
              </a:rPr>
              <a:t>哥本哈根学派</a:t>
            </a:r>
            <a:r>
              <a:rPr lang="zh-CN" altLang="en-US" sz="2000" b="1" dirty="0">
                <a:solidFill>
                  <a:srgbClr val="FF0000"/>
                </a:solidFill>
                <a:latin typeface="华文楷体" panose="02010600040101010101" pitchFamily="2" charset="-122"/>
                <a:ea typeface="华文楷体" panose="02010600040101010101" pitchFamily="2" charset="-122"/>
              </a:rPr>
              <a:t>  </a:t>
            </a:r>
            <a:r>
              <a:rPr lang="zh-CN" altLang="en-US" sz="2000" b="1" dirty="0">
                <a:solidFill>
                  <a:srgbClr val="0000FF"/>
                </a:solidFill>
                <a:latin typeface="华文楷体" panose="02010600040101010101" pitchFamily="2" charset="-122"/>
                <a:ea typeface="华文楷体" panose="02010600040101010101" pitchFamily="2" charset="-122"/>
              </a:rPr>
              <a:t>在玻尔研究所里学术空气很浓，玻尔演讲后与听众踊跃讨论</a:t>
            </a:r>
            <a:endParaRPr lang="zh-CN" altLang="en-US" sz="2000" b="1" dirty="0">
              <a:solidFill>
                <a:srgbClr val="000000"/>
              </a:solidFill>
              <a:latin typeface="华文楷体" panose="02010600040101010101" pitchFamily="2" charset="-122"/>
              <a:ea typeface="华文楷体" panose="02010600040101010101" pitchFamily="2" charset="-122"/>
            </a:endParaRPr>
          </a:p>
        </p:txBody>
      </p:sp>
    </p:spTree>
    <p:extLst>
      <p:ext uri="{BB962C8B-B14F-4D97-AF65-F5344CB8AC3E}">
        <p14:creationId xmlns:p14="http://schemas.microsoft.com/office/powerpoint/2010/main" val="198686634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defRPr/>
            </a:pPr>
            <a:r>
              <a:rPr lang="zh-CN" altLang="en-US" dirty="0"/>
              <a:t>小结</a:t>
            </a:r>
          </a:p>
        </p:txBody>
      </p:sp>
      <p:sp>
        <p:nvSpPr>
          <p:cNvPr id="20483" name="内容占位符 2"/>
          <p:cNvSpPr>
            <a:spLocks noGrp="1"/>
          </p:cNvSpPr>
          <p:nvPr>
            <p:ph idx="1"/>
          </p:nvPr>
        </p:nvSpPr>
        <p:spPr>
          <a:xfrm>
            <a:off x="2019300" y="1338145"/>
            <a:ext cx="5181600" cy="4774095"/>
          </a:xfrm>
        </p:spPr>
        <p:txBody>
          <a:bodyPr>
            <a:noAutofit/>
          </a:bodyPr>
          <a:lstStyle/>
          <a:p>
            <a:r>
              <a:rPr lang="zh-CN" altLang="en-US" sz="3200">
                <a:solidFill>
                  <a:srgbClr val="000099"/>
                </a:solidFill>
                <a:effectLst>
                  <a:outerShdw blurRad="38100" dist="38100" dir="2700000" algn="tl">
                    <a:srgbClr val="C0C0C0"/>
                  </a:outerShdw>
                </a:effectLst>
              </a:rPr>
              <a:t>普朗克</a:t>
            </a:r>
            <a:r>
              <a:rPr lang="zh-CN" altLang="en-US" sz="3200" dirty="0">
                <a:solidFill>
                  <a:srgbClr val="000099"/>
                </a:solidFill>
                <a:effectLst>
                  <a:outerShdw blurRad="38100" dist="38100" dir="2700000" algn="tl">
                    <a:srgbClr val="C0C0C0"/>
                  </a:outerShdw>
                </a:effectLst>
              </a:rPr>
              <a:t>量子理论</a:t>
            </a:r>
            <a:endParaRPr lang="en-US" altLang="zh-CN" sz="3200" dirty="0">
              <a:solidFill>
                <a:srgbClr val="000099"/>
              </a:solidFill>
              <a:effectLst>
                <a:outerShdw blurRad="38100" dist="38100" dir="2700000" algn="tl">
                  <a:srgbClr val="C0C0C0"/>
                </a:outerShdw>
              </a:effectLst>
            </a:endParaRPr>
          </a:p>
          <a:p>
            <a:r>
              <a:rPr lang="zh-CN" altLang="en-US" sz="3200" dirty="0">
                <a:solidFill>
                  <a:srgbClr val="000099"/>
                </a:solidFill>
                <a:effectLst>
                  <a:outerShdw blurRad="38100" dist="38100" dir="2700000" algn="tl">
                    <a:srgbClr val="C0C0C0"/>
                  </a:outerShdw>
                </a:effectLst>
              </a:rPr>
              <a:t>光电效应</a:t>
            </a:r>
            <a:endParaRPr lang="en-US" altLang="zh-CN" sz="3200" dirty="0">
              <a:solidFill>
                <a:srgbClr val="000099"/>
              </a:solidFill>
              <a:effectLst>
                <a:outerShdw blurRad="38100" dist="38100" dir="2700000" algn="tl">
                  <a:srgbClr val="C0C0C0"/>
                </a:outerShdw>
              </a:effectLst>
            </a:endParaRPr>
          </a:p>
          <a:p>
            <a:r>
              <a:rPr lang="zh-CN" altLang="en-US" sz="3200" dirty="0">
                <a:solidFill>
                  <a:srgbClr val="000099"/>
                </a:solidFill>
                <a:effectLst>
                  <a:outerShdw blurRad="38100" dist="38100" dir="2700000" algn="tl">
                    <a:srgbClr val="C0C0C0"/>
                  </a:outerShdw>
                </a:effectLst>
              </a:rPr>
              <a:t>氢原子光谱线系</a:t>
            </a:r>
            <a:endParaRPr lang="en-US" altLang="zh-CN" sz="3200" dirty="0">
              <a:solidFill>
                <a:srgbClr val="000099"/>
              </a:solidFill>
              <a:effectLst>
                <a:outerShdw blurRad="38100" dist="38100" dir="2700000" algn="tl">
                  <a:srgbClr val="C0C0C0"/>
                </a:outerShdw>
              </a:effectLst>
            </a:endParaRPr>
          </a:p>
          <a:p>
            <a:r>
              <a:rPr lang="zh-CN" altLang="en-US" sz="3200" dirty="0">
                <a:solidFill>
                  <a:srgbClr val="000099"/>
                </a:solidFill>
                <a:effectLst>
                  <a:outerShdw blurRad="38100" dist="38100" dir="2700000" algn="tl">
                    <a:srgbClr val="C0C0C0"/>
                  </a:outerShdw>
                </a:effectLst>
              </a:rPr>
              <a:t>玻尔氢原子理论</a:t>
            </a:r>
            <a:endParaRPr lang="en-US" altLang="zh-CN" sz="3200" dirty="0">
              <a:solidFill>
                <a:srgbClr val="000099"/>
              </a:solidFill>
              <a:effectLst>
                <a:outerShdw blurRad="38100" dist="38100" dir="2700000" algn="tl">
                  <a:srgbClr val="C0C0C0"/>
                </a:outerShdw>
              </a:effectLst>
            </a:endParaRPr>
          </a:p>
          <a:p>
            <a:r>
              <a:rPr lang="zh-CN" altLang="en-US" sz="3200" dirty="0">
                <a:solidFill>
                  <a:srgbClr val="000099"/>
                </a:solidFill>
                <a:effectLst>
                  <a:outerShdw blurRad="38100" dist="38100" dir="2700000" algn="tl">
                    <a:srgbClr val="C0C0C0"/>
                  </a:outerShdw>
                </a:effectLst>
              </a:rPr>
              <a:t>夫兰克</a:t>
            </a:r>
            <a:r>
              <a:rPr lang="en-US" altLang="zh-CN" sz="3200" dirty="0">
                <a:solidFill>
                  <a:srgbClr val="000099"/>
                </a:solidFill>
                <a:effectLst>
                  <a:outerShdw blurRad="38100" dist="38100" dir="2700000" algn="tl">
                    <a:srgbClr val="C0C0C0"/>
                  </a:outerShdw>
                </a:effectLst>
              </a:rPr>
              <a:t>-</a:t>
            </a:r>
            <a:r>
              <a:rPr lang="zh-CN" altLang="en-US" sz="3200" dirty="0">
                <a:solidFill>
                  <a:srgbClr val="000099"/>
                </a:solidFill>
                <a:effectLst>
                  <a:outerShdw blurRad="38100" dist="38100" dir="2700000" algn="tl">
                    <a:srgbClr val="C0C0C0"/>
                  </a:outerShdw>
                </a:effectLst>
              </a:rPr>
              <a:t>赫兹实验</a:t>
            </a:r>
            <a:endParaRPr lang="en-US" altLang="zh-CN" sz="3200" dirty="0">
              <a:solidFill>
                <a:srgbClr val="000099"/>
              </a:solidFill>
              <a:effectLst>
                <a:outerShdw blurRad="38100" dist="38100" dir="2700000" algn="tl">
                  <a:srgbClr val="C0C0C0"/>
                </a:outerShdw>
              </a:effectLst>
            </a:endParaRPr>
          </a:p>
          <a:p>
            <a:r>
              <a:rPr lang="zh-CN" altLang="en-US" sz="3200" dirty="0">
                <a:solidFill>
                  <a:srgbClr val="000099"/>
                </a:solidFill>
                <a:effectLst>
                  <a:outerShdw blurRad="38100" dist="38100" dir="2700000" algn="tl">
                    <a:srgbClr val="C0C0C0"/>
                  </a:outerShdw>
                </a:effectLst>
              </a:rPr>
              <a:t>类氢原子</a:t>
            </a:r>
            <a:endParaRPr lang="en-US" altLang="zh-CN" sz="3200" dirty="0">
              <a:solidFill>
                <a:srgbClr val="000099"/>
              </a:solidFill>
              <a:effectLst>
                <a:outerShdw blurRad="38100" dist="38100" dir="2700000" algn="tl">
                  <a:srgbClr val="C0C0C0"/>
                </a:outerShdw>
              </a:effectLst>
            </a:endParaRPr>
          </a:p>
          <a:p>
            <a:r>
              <a:rPr lang="zh-CN" altLang="en-US" sz="3200" dirty="0">
                <a:solidFill>
                  <a:srgbClr val="000099"/>
                </a:solidFill>
                <a:effectLst>
                  <a:outerShdw blurRad="38100" dist="38100" dir="2700000" algn="tl">
                    <a:srgbClr val="C0C0C0"/>
                  </a:outerShdw>
                </a:effectLst>
              </a:rPr>
              <a:t>奇异原子</a:t>
            </a:r>
            <a:endParaRPr lang="zh-CN" altLang="en-US" sz="2800" dirty="0"/>
          </a:p>
        </p:txBody>
      </p:sp>
      <p:sp>
        <p:nvSpPr>
          <p:cNvPr id="4" name="Footer Placeholder 3"/>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
        <p:nvSpPr>
          <p:cNvPr id="3" name="灯片编号占位符 2"/>
          <p:cNvSpPr>
            <a:spLocks noGrp="1"/>
          </p:cNvSpPr>
          <p:nvPr>
            <p:ph type="sldNum" sz="quarter" idx="12"/>
          </p:nvPr>
        </p:nvSpPr>
        <p:spPr/>
        <p:txBody>
          <a:bodyPr/>
          <a:lstStyle/>
          <a:p>
            <a:pPr>
              <a:defRPr/>
            </a:pPr>
            <a:fld id="{E3BAC4F7-8877-4A8A-A428-06935D1FE728}" type="slidenum">
              <a:rPr lang="zh-CN" altLang="en-US" smtClean="0"/>
              <a:pPr>
                <a:defRPr/>
              </a:pPr>
              <a:t>84</a:t>
            </a:fld>
            <a:endParaRPr lang="en-US" altLang="zh-CN" dirty="0"/>
          </a:p>
        </p:txBody>
      </p:sp>
    </p:spTree>
    <p:extLst>
      <p:ext uri="{BB962C8B-B14F-4D97-AF65-F5344CB8AC3E}">
        <p14:creationId xmlns:p14="http://schemas.microsoft.com/office/powerpoint/2010/main" val="203934917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作业</a:t>
            </a:r>
          </a:p>
        </p:txBody>
      </p:sp>
      <p:sp>
        <p:nvSpPr>
          <p:cNvPr id="3" name="内容占位符 2"/>
          <p:cNvSpPr>
            <a:spLocks noGrp="1"/>
          </p:cNvSpPr>
          <p:nvPr>
            <p:ph idx="1"/>
          </p:nvPr>
        </p:nvSpPr>
        <p:spPr/>
        <p:txBody>
          <a:bodyPr/>
          <a:lstStyle/>
          <a:p>
            <a:r>
              <a:rPr lang="en-US" altLang="zh-CN"/>
              <a:t>65-66</a:t>
            </a:r>
            <a:r>
              <a:rPr lang="zh-CN" altLang="en-US"/>
              <a:t>页</a:t>
            </a:r>
            <a:r>
              <a:rPr lang="zh-CN" altLang="en-US" dirty="0"/>
              <a:t>：</a:t>
            </a:r>
            <a:r>
              <a:rPr lang="en-US" altLang="zh-CN" dirty="0"/>
              <a:t>2,4,6,10,11</a:t>
            </a:r>
          </a:p>
          <a:p>
            <a:endParaRPr lang="zh-CN" altLang="en-US" dirty="0"/>
          </a:p>
        </p:txBody>
      </p:sp>
      <p:sp>
        <p:nvSpPr>
          <p:cNvPr id="5" name="Footer Placeholder 4"/>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pPr>
                <a:defRPr/>
              </a:pPr>
              <a:t>85</a:t>
            </a:fld>
            <a:endParaRPr lang="en-US" altLang="zh-CN" dirty="0"/>
          </a:p>
        </p:txBody>
      </p:sp>
    </p:spTree>
    <p:extLst>
      <p:ext uri="{BB962C8B-B14F-4D97-AF65-F5344CB8AC3E}">
        <p14:creationId xmlns:p14="http://schemas.microsoft.com/office/powerpoint/2010/main" val="150261171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小报告题目</a:t>
            </a:r>
          </a:p>
        </p:txBody>
      </p:sp>
      <p:sp>
        <p:nvSpPr>
          <p:cNvPr id="3" name="内容占位符 2"/>
          <p:cNvSpPr>
            <a:spLocks noGrp="1"/>
          </p:cNvSpPr>
          <p:nvPr>
            <p:ph idx="1"/>
          </p:nvPr>
        </p:nvSpPr>
        <p:spPr/>
        <p:txBody>
          <a:bodyPr/>
          <a:lstStyle/>
          <a:p>
            <a:r>
              <a:rPr lang="zh-CN" altLang="en-US" dirty="0"/>
              <a:t>里德伯</a:t>
            </a:r>
            <a:r>
              <a:rPr lang="zh-CN" altLang="en-US"/>
              <a:t>原子的应用</a:t>
            </a:r>
            <a:endParaRPr lang="zh-CN" altLang="en-US" dirty="0"/>
          </a:p>
        </p:txBody>
      </p:sp>
      <p:sp>
        <p:nvSpPr>
          <p:cNvPr id="5" name="Footer Placeholder 4"/>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pPr>
                <a:defRPr/>
              </a:pPr>
              <a:t>86</a:t>
            </a:fld>
            <a:endParaRPr lang="en-US" altLang="zh-CN" dirty="0"/>
          </a:p>
        </p:txBody>
      </p:sp>
    </p:spTree>
    <p:extLst>
      <p:ext uri="{BB962C8B-B14F-4D97-AF65-F5344CB8AC3E}">
        <p14:creationId xmlns:p14="http://schemas.microsoft.com/office/powerpoint/2010/main" val="35176592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基尔霍夫</a:t>
            </a:r>
            <a:r>
              <a:rPr lang="en-US" altLang="zh-CN" dirty="0"/>
              <a:t>(Kirchhoff)</a:t>
            </a:r>
            <a:r>
              <a:rPr lang="zh-CN" altLang="en-US" dirty="0"/>
              <a:t>定律</a:t>
            </a:r>
          </a:p>
        </p:txBody>
      </p:sp>
      <p:sp>
        <p:nvSpPr>
          <p:cNvPr id="3" name="内容占位符 2"/>
          <p:cNvSpPr>
            <a:spLocks noGrp="1"/>
          </p:cNvSpPr>
          <p:nvPr>
            <p:ph idx="1"/>
          </p:nvPr>
        </p:nvSpPr>
        <p:spPr>
          <a:xfrm>
            <a:off x="457200" y="1321904"/>
            <a:ext cx="8381999" cy="2514833"/>
          </a:xfrm>
        </p:spPr>
        <p:txBody>
          <a:bodyPr>
            <a:normAutofit/>
          </a:bodyPr>
          <a:lstStyle/>
          <a:p>
            <a:r>
              <a:rPr lang="en-US" altLang="zh-CN" sz="2400" dirty="0">
                <a:latin typeface="Times New Roman" panose="02020603050405020304" pitchFamily="18" charset="0"/>
                <a:cs typeface="Times New Roman" panose="02020603050405020304" pitchFamily="18" charset="0"/>
              </a:rPr>
              <a:t>1859</a:t>
            </a:r>
            <a:r>
              <a:rPr lang="zh-CN" altLang="en-US" sz="2400" dirty="0">
                <a:latin typeface="Times New Roman" panose="02020603050405020304" pitchFamily="18" charset="0"/>
                <a:cs typeface="Times New Roman" panose="02020603050405020304" pitchFamily="18" charset="0"/>
              </a:rPr>
              <a:t>年：任何物体在同一温度</a:t>
            </a:r>
            <a:r>
              <a:rPr lang="en-US" altLang="zh-CN" sz="2400" dirty="0">
                <a:latin typeface="Times New Roman" panose="02020603050405020304" pitchFamily="18" charset="0"/>
                <a:cs typeface="Times New Roman" panose="02020603050405020304" pitchFamily="18" charset="0"/>
              </a:rPr>
              <a:t>T</a:t>
            </a:r>
            <a:r>
              <a:rPr lang="zh-CN" altLang="en-US" sz="2400" dirty="0">
                <a:latin typeface="Times New Roman" panose="02020603050405020304" pitchFamily="18" charset="0"/>
                <a:cs typeface="Times New Roman" panose="02020603050405020304" pitchFamily="18" charset="0"/>
              </a:rPr>
              <a:t>下的</a:t>
            </a:r>
            <a:r>
              <a:rPr lang="zh-CN" altLang="en-US" sz="2400" dirty="0">
                <a:solidFill>
                  <a:srgbClr val="FF0000"/>
                </a:solidFill>
                <a:latin typeface="Times New Roman" panose="02020603050405020304" pitchFamily="18" charset="0"/>
                <a:cs typeface="Times New Roman" panose="02020603050405020304" pitchFamily="18" charset="0"/>
              </a:rPr>
              <a:t>辐射本领</a:t>
            </a:r>
            <a:r>
              <a:rPr lang="en-US" altLang="zh-CN" sz="2400" i="1" dirty="0">
                <a:latin typeface="Times New Roman" panose="02020603050405020304" pitchFamily="18" charset="0"/>
                <a:cs typeface="Times New Roman" panose="02020603050405020304" pitchFamily="18" charset="0"/>
              </a:rPr>
              <a:t>r</a:t>
            </a:r>
            <a:r>
              <a:rPr lang="en-US" altLang="zh-CN" sz="2400" dirty="0">
                <a:latin typeface="Times New Roman" panose="02020603050405020304" pitchFamily="18" charset="0"/>
                <a:cs typeface="Times New Roman" panose="02020603050405020304" pitchFamily="18" charset="0"/>
              </a:rPr>
              <a:t>(</a:t>
            </a:r>
            <a:r>
              <a:rPr lang="en-US" altLang="zh-CN" sz="2400" i="1" dirty="0">
                <a:latin typeface="Times New Roman" panose="02020603050405020304" pitchFamily="18" charset="0"/>
                <a:cs typeface="Times New Roman" panose="02020603050405020304" pitchFamily="18" charset="0"/>
                <a:sym typeface="Symbol" panose="05050102010706020507" pitchFamily="18" charset="2"/>
              </a:rPr>
              <a:t></a:t>
            </a:r>
            <a:r>
              <a:rPr lang="en-US" altLang="zh-CN" sz="2400" dirty="0">
                <a:latin typeface="Times New Roman" panose="02020603050405020304" pitchFamily="18" charset="0"/>
                <a:cs typeface="Times New Roman" panose="02020603050405020304" pitchFamily="18" charset="0"/>
                <a:sym typeface="Symbol" panose="05050102010706020507" pitchFamily="18" charset="2"/>
              </a:rPr>
              <a:t>,</a:t>
            </a:r>
            <a:r>
              <a:rPr lang="en-US" altLang="zh-CN" sz="2400" i="1" dirty="0">
                <a:latin typeface="Times New Roman" panose="02020603050405020304" pitchFamily="18" charset="0"/>
                <a:cs typeface="Times New Roman" panose="02020603050405020304" pitchFamily="18" charset="0"/>
              </a:rPr>
              <a:t>T</a:t>
            </a:r>
            <a:r>
              <a:rPr lang="en-US" altLang="zh-CN"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与</a:t>
            </a:r>
            <a:r>
              <a:rPr lang="zh-CN" altLang="en-US" sz="2400" dirty="0">
                <a:solidFill>
                  <a:srgbClr val="FF0000"/>
                </a:solidFill>
                <a:latin typeface="Times New Roman" panose="02020603050405020304" pitchFamily="18" charset="0"/>
                <a:cs typeface="Times New Roman" panose="02020603050405020304" pitchFamily="18" charset="0"/>
              </a:rPr>
              <a:t>吸收本领</a:t>
            </a:r>
            <a:r>
              <a:rPr lang="zh-CN" altLang="en-US" sz="2400" dirty="0">
                <a:latin typeface="Times New Roman" panose="02020603050405020304" pitchFamily="18" charset="0"/>
                <a:cs typeface="Times New Roman" panose="02020603050405020304" pitchFamily="18" charset="0"/>
                <a:sym typeface="Symbol" panose="05050102010706020507" pitchFamily="18" charset="2"/>
              </a:rPr>
              <a:t></a:t>
            </a:r>
            <a:r>
              <a:rPr lang="en-US" altLang="zh-CN" sz="2400" dirty="0">
                <a:latin typeface="Times New Roman" panose="02020603050405020304" pitchFamily="18" charset="0"/>
                <a:cs typeface="Times New Roman" panose="02020603050405020304" pitchFamily="18" charset="0"/>
              </a:rPr>
              <a:t>(</a:t>
            </a:r>
            <a:r>
              <a:rPr lang="en-US" altLang="zh-CN" sz="2400" i="1" dirty="0">
                <a:latin typeface="Times New Roman" panose="02020603050405020304" pitchFamily="18" charset="0"/>
                <a:cs typeface="Times New Roman" panose="02020603050405020304" pitchFamily="18" charset="0"/>
                <a:sym typeface="Symbol" panose="05050102010706020507" pitchFamily="18" charset="2"/>
              </a:rPr>
              <a:t></a:t>
            </a:r>
            <a:r>
              <a:rPr lang="en-US" altLang="zh-CN" sz="2400" dirty="0">
                <a:latin typeface="Times New Roman" panose="02020603050405020304" pitchFamily="18" charset="0"/>
                <a:cs typeface="Times New Roman" panose="02020603050405020304" pitchFamily="18" charset="0"/>
                <a:sym typeface="Symbol" panose="05050102010706020507" pitchFamily="18" charset="2"/>
              </a:rPr>
              <a:t>,</a:t>
            </a:r>
            <a:r>
              <a:rPr lang="en-US" altLang="zh-CN" sz="2400" i="1" dirty="0">
                <a:latin typeface="Times New Roman" panose="02020603050405020304" pitchFamily="18" charset="0"/>
                <a:cs typeface="Times New Roman" panose="02020603050405020304" pitchFamily="18" charset="0"/>
              </a:rPr>
              <a:t>T</a:t>
            </a:r>
            <a:r>
              <a:rPr lang="en-US" altLang="zh-CN"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成正比，其比值只与</a:t>
            </a:r>
            <a:r>
              <a:rPr lang="en-US" altLang="zh-CN" sz="2400" i="1" dirty="0">
                <a:latin typeface="Times New Roman" panose="02020603050405020304" pitchFamily="18" charset="0"/>
                <a:cs typeface="Times New Roman" panose="02020603050405020304" pitchFamily="18" charset="0"/>
                <a:sym typeface="Symbol" panose="05050102010706020507" pitchFamily="18" charset="2"/>
              </a:rPr>
              <a:t></a:t>
            </a:r>
            <a:r>
              <a:rPr lang="zh-CN" altLang="en-US" sz="2400" dirty="0">
                <a:latin typeface="Times New Roman" panose="02020603050405020304" pitchFamily="18" charset="0"/>
                <a:cs typeface="Times New Roman" panose="02020603050405020304" pitchFamily="18" charset="0"/>
              </a:rPr>
              <a:t>和</a:t>
            </a:r>
            <a:r>
              <a:rPr lang="en-US" altLang="zh-CN" sz="2400" i="1" dirty="0">
                <a:latin typeface="Times New Roman" panose="02020603050405020304" pitchFamily="18" charset="0"/>
                <a:cs typeface="Times New Roman" panose="02020603050405020304" pitchFamily="18" charset="0"/>
              </a:rPr>
              <a:t>T</a:t>
            </a:r>
            <a:r>
              <a:rPr lang="zh-CN" altLang="en-US" sz="2400" dirty="0">
                <a:latin typeface="Times New Roman" panose="02020603050405020304" pitchFamily="18" charset="0"/>
                <a:cs typeface="Times New Roman" panose="02020603050405020304" pitchFamily="18" charset="0"/>
              </a:rPr>
              <a:t>有关</a:t>
            </a:r>
            <a:r>
              <a:rPr lang="zh-CN" altLang="en-US" sz="2400" dirty="0">
                <a:solidFill>
                  <a:srgbClr val="0000FF"/>
                </a:solidFill>
                <a:latin typeface="Times New Roman" panose="02020603050405020304" pitchFamily="18" charset="0"/>
                <a:cs typeface="Times New Roman" panose="02020603050405020304" pitchFamily="18" charset="0"/>
              </a:rPr>
              <a:t>与材料无关</a:t>
            </a:r>
            <a:r>
              <a:rPr lang="zh-CN" altLang="en-US" sz="2400" dirty="0">
                <a:latin typeface="Times New Roman" panose="02020603050405020304" pitchFamily="18" charset="0"/>
                <a:cs typeface="Times New Roman" panose="02020603050405020304" pitchFamily="18" charset="0"/>
              </a:rPr>
              <a:t>：</a:t>
            </a:r>
            <a:endParaRPr lang="en-US" altLang="zh-CN" sz="2400" dirty="0">
              <a:latin typeface="Times New Roman" panose="02020603050405020304" pitchFamily="18" charset="0"/>
              <a:cs typeface="Times New Roman" panose="02020603050405020304" pitchFamily="18" charset="0"/>
            </a:endParaRPr>
          </a:p>
          <a:p>
            <a:pPr marL="0" indent="0">
              <a:buNone/>
            </a:pPr>
            <a:endParaRPr lang="en-US" altLang="zh-CN" sz="3200" dirty="0">
              <a:latin typeface="Times New Roman" panose="02020603050405020304" pitchFamily="18" charset="0"/>
              <a:cs typeface="Times New Roman" panose="02020603050405020304" pitchFamily="18" charset="0"/>
            </a:endParaRPr>
          </a:p>
          <a:p>
            <a:r>
              <a:rPr lang="zh-CN" altLang="en-US" sz="2400" dirty="0">
                <a:solidFill>
                  <a:srgbClr val="FF0000"/>
                </a:solidFill>
                <a:latin typeface="Times New Roman" panose="02020603050405020304" pitchFamily="18" charset="0"/>
                <a:cs typeface="Times New Roman" panose="02020603050405020304" pitchFamily="18" charset="0"/>
              </a:rPr>
              <a:t>一个好的发射体一定也是好的吸收体！</a:t>
            </a:r>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pPr>
                <a:defRPr/>
              </a:pPr>
              <a:t>9</a:t>
            </a:fld>
            <a:endParaRPr lang="en-US" altLang="zh-CN" dirty="0"/>
          </a:p>
        </p:txBody>
      </p:sp>
      <p:pic>
        <p:nvPicPr>
          <p:cNvPr id="9" name="Picture 11" descr="盘的热辐射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4354" y="3276600"/>
            <a:ext cx="2576891" cy="2568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descr="盘的热辐射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8251" y="3331411"/>
            <a:ext cx="2648949" cy="2517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13"/>
          <p:cNvSpPr txBox="1">
            <a:spLocks noChangeArrowheads="1"/>
          </p:cNvSpPr>
          <p:nvPr/>
        </p:nvSpPr>
        <p:spPr bwMode="auto">
          <a:xfrm>
            <a:off x="714754" y="5898225"/>
            <a:ext cx="3313686" cy="399762"/>
          </a:xfrm>
          <a:prstGeom prst="rect">
            <a:avLst/>
          </a:prstGeom>
          <a:noFill/>
          <a:ln w="9525">
            <a:noFill/>
            <a:miter lim="800000"/>
            <a:headEnd/>
            <a:tailEnd/>
          </a:ln>
          <a:effectLst/>
        </p:spPr>
        <p:txBody>
          <a:bodyPr wrap="square">
            <a:spAutoFit/>
          </a:bodyPr>
          <a:lstStyle>
            <a:lvl1pPr>
              <a:defRPr kumimoji="1" sz="2400">
                <a:solidFill>
                  <a:schemeClr val="tx1"/>
                </a:solidFill>
                <a:latin typeface="Arial" panose="020B0604020202020204" pitchFamily="34" charset="0"/>
                <a:cs typeface="Arial" panose="020B0604020202020204" pitchFamily="34" charset="0"/>
              </a:defRPr>
            </a:lvl1pPr>
            <a:lvl2pPr marL="742950" indent="-285750">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pPr>
              <a:spcBef>
                <a:spcPct val="50000"/>
              </a:spcBef>
            </a:pPr>
            <a:r>
              <a:rPr lang="zh-CN" altLang="en-US" sz="2000" b="1" dirty="0">
                <a:solidFill>
                  <a:srgbClr val="0000FF"/>
                </a:solidFill>
                <a:effectLst>
                  <a:outerShdw blurRad="38100" dist="38100" dir="2700000" algn="tl">
                    <a:srgbClr val="C0C0C0"/>
                  </a:outerShdw>
                </a:effectLst>
                <a:latin typeface="华文楷体" panose="02010600040101010101" pitchFamily="2" charset="-122"/>
                <a:ea typeface="华文楷体" panose="02010600040101010101" pitchFamily="2" charset="-122"/>
              </a:rPr>
              <a:t>盘子在室温下的反射光照片</a:t>
            </a:r>
          </a:p>
        </p:txBody>
      </p:sp>
      <p:sp>
        <p:nvSpPr>
          <p:cNvPr id="12" name="Text Box 14"/>
          <p:cNvSpPr txBox="1">
            <a:spLocks noChangeArrowheads="1"/>
          </p:cNvSpPr>
          <p:nvPr/>
        </p:nvSpPr>
        <p:spPr bwMode="auto">
          <a:xfrm>
            <a:off x="4942686" y="5902784"/>
            <a:ext cx="3095336" cy="399762"/>
          </a:xfrm>
          <a:prstGeom prst="rect">
            <a:avLst/>
          </a:prstGeom>
          <a:noFill/>
          <a:ln w="9525">
            <a:noFill/>
            <a:miter lim="800000"/>
            <a:headEnd/>
            <a:tailEnd/>
          </a:ln>
          <a:effectLst/>
        </p:spPr>
        <p:txBody>
          <a:bodyPr wrap="square">
            <a:spAutoFit/>
          </a:bodyPr>
          <a:lstStyle>
            <a:lvl1pPr>
              <a:defRPr kumimoji="1" sz="2400">
                <a:solidFill>
                  <a:schemeClr val="tx1"/>
                </a:solidFill>
                <a:latin typeface="Arial" panose="020B0604020202020204" pitchFamily="34" charset="0"/>
                <a:cs typeface="Arial" panose="020B0604020202020204" pitchFamily="34" charset="0"/>
              </a:defRPr>
            </a:lvl1pPr>
            <a:lvl2pPr marL="742950" indent="-285750">
              <a:defRPr kumimoji="1" sz="2400">
                <a:solidFill>
                  <a:schemeClr val="tx1"/>
                </a:solidFill>
                <a:latin typeface="Arial" panose="020B0604020202020204" pitchFamily="34" charset="0"/>
                <a:cs typeface="Arial" panose="020B0604020202020204" pitchFamily="34" charset="0"/>
              </a:defRPr>
            </a:lvl2pPr>
            <a:lvl3pPr marL="1143000" indent="-228600">
              <a:defRPr kumimoji="1" sz="2400">
                <a:solidFill>
                  <a:schemeClr val="tx1"/>
                </a:solidFill>
                <a:latin typeface="Arial" panose="020B0604020202020204" pitchFamily="34" charset="0"/>
                <a:cs typeface="Arial" panose="020B0604020202020204" pitchFamily="34" charset="0"/>
              </a:defRPr>
            </a:lvl3pPr>
            <a:lvl4pPr marL="1600200" indent="-228600">
              <a:defRPr kumimoji="1" sz="2400">
                <a:solidFill>
                  <a:schemeClr val="tx1"/>
                </a:solidFill>
                <a:latin typeface="Arial" panose="020B0604020202020204" pitchFamily="34" charset="0"/>
                <a:cs typeface="Arial" panose="020B0604020202020204" pitchFamily="34" charset="0"/>
              </a:defRPr>
            </a:lvl4pPr>
            <a:lvl5pPr marL="2057400" indent="-228600">
              <a:defRPr kumimoji="1"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pPr>
              <a:spcBef>
                <a:spcPct val="50000"/>
              </a:spcBef>
            </a:pPr>
            <a:r>
              <a:rPr lang="en-US" altLang="zh-CN" sz="2000" b="1" dirty="0">
                <a:solidFill>
                  <a:srgbClr val="0000FF"/>
                </a:solidFill>
                <a:effectLst>
                  <a:outerShdw blurRad="38100" dist="38100" dir="2700000" algn="tl">
                    <a:srgbClr val="C0C0C0"/>
                  </a:outerShdw>
                </a:effectLst>
                <a:latin typeface="华文楷体" panose="02010600040101010101" pitchFamily="2" charset="-122"/>
                <a:ea typeface="华文楷体" panose="02010600040101010101" pitchFamily="2" charset="-122"/>
              </a:rPr>
              <a:t>1100K</a:t>
            </a:r>
            <a:r>
              <a:rPr lang="zh-CN" altLang="en-US" sz="2000" b="1" dirty="0">
                <a:solidFill>
                  <a:srgbClr val="0000FF"/>
                </a:solidFill>
                <a:effectLst>
                  <a:outerShdw blurRad="38100" dist="38100" dir="2700000" algn="tl">
                    <a:srgbClr val="C0C0C0"/>
                  </a:outerShdw>
                </a:effectLst>
                <a:latin typeface="华文楷体" panose="02010600040101010101" pitchFamily="2" charset="-122"/>
                <a:ea typeface="华文楷体" panose="02010600040101010101" pitchFamily="2" charset="-122"/>
              </a:rPr>
              <a:t>的自身辐射光照片</a:t>
            </a:r>
            <a:endParaRPr lang="zh-CN" altLang="en-US" sz="2000" b="1" baseline="30000" dirty="0">
              <a:solidFill>
                <a:srgbClr val="0000FF"/>
              </a:solidFill>
              <a:effectLst>
                <a:outerShdw blurRad="38100" dist="38100" dir="2700000" algn="tl">
                  <a:srgbClr val="C0C0C0"/>
                </a:outerShdw>
              </a:effectLst>
              <a:latin typeface="华文楷体" panose="02010600040101010101" pitchFamily="2" charset="-122"/>
              <a:ea typeface="华文楷体" panose="02010600040101010101" pitchFamily="2" charset="-122"/>
            </a:endParaRPr>
          </a:p>
        </p:txBody>
      </p:sp>
      <p:sp>
        <p:nvSpPr>
          <p:cNvPr id="13" name="Footer Placeholder 12"/>
          <p:cNvSpPr>
            <a:spLocks noGrp="1"/>
          </p:cNvSpPr>
          <p:nvPr>
            <p:ph type="ftr" sz="quarter" idx="11"/>
          </p:nvPr>
        </p:nvSpPr>
        <p:spPr/>
        <p:txBody>
          <a:bodyPr/>
          <a:lstStyle/>
          <a:p>
            <a:r>
              <a:rPr lang="zh-CN" altLang="en-US" dirty="0"/>
              <a:t>原子物理学</a:t>
            </a:r>
            <a:r>
              <a:rPr lang="en-US" altLang="zh-CN" dirty="0"/>
              <a:t>2026</a:t>
            </a:r>
            <a:r>
              <a:rPr lang="zh-CN" altLang="en-US" dirty="0"/>
              <a:t>春</a:t>
            </a:r>
            <a:endParaRPr lang="en-US" dirty="0"/>
          </a:p>
        </p:txBody>
      </p:sp>
      <p:sp>
        <p:nvSpPr>
          <p:cNvPr id="16" name="矩形 15">
            <a:extLst>
              <a:ext uri="{FF2B5EF4-FFF2-40B4-BE49-F238E27FC236}">
                <a16:creationId xmlns:a16="http://schemas.microsoft.com/office/drawing/2014/main" id="{222DC22A-4BF1-8348-971A-A7444000A043}"/>
              </a:ext>
            </a:extLst>
          </p:cNvPr>
          <p:cNvSpPr/>
          <p:nvPr/>
        </p:nvSpPr>
        <p:spPr>
          <a:xfrm>
            <a:off x="6275461" y="1036928"/>
            <a:ext cx="2852063" cy="338554"/>
          </a:xfrm>
          <a:prstGeom prst="rect">
            <a:avLst/>
          </a:prstGeom>
        </p:spPr>
        <p:txBody>
          <a:bodyPr wrap="none">
            <a:spAutoFit/>
          </a:bodyPr>
          <a:lstStyle/>
          <a:p>
            <a:r>
              <a:rPr lang="zh-CN" altLang="en-US" sz="1600" b="0" dirty="0">
                <a:solidFill>
                  <a:srgbClr val="FF0000"/>
                </a:solidFill>
                <a:latin typeface="Times New Roman" panose="02020603050405020304" pitchFamily="18" charset="0"/>
                <a:cs typeface="Times New Roman" panose="02020603050405020304" pitchFamily="18" charset="0"/>
              </a:rPr>
              <a:t>利用理想反射体封闭容器推导</a:t>
            </a:r>
            <a:endParaRPr lang="zh-CN" altLang="en-US" sz="1600" b="0" dirty="0"/>
          </a:p>
        </p:txBody>
      </p:sp>
      <p:pic>
        <p:nvPicPr>
          <p:cNvPr id="15" name="图片 14">
            <a:extLst>
              <a:ext uri="{FF2B5EF4-FFF2-40B4-BE49-F238E27FC236}">
                <a16:creationId xmlns:a16="http://schemas.microsoft.com/office/drawing/2014/main" id="{1AE8CAEB-F7FC-A035-C53E-4CDE7A6F42BF}"/>
              </a:ext>
            </a:extLst>
          </p:cNvPr>
          <p:cNvPicPr>
            <a:picLocks noChangeAspect="1"/>
          </p:cNvPicPr>
          <p:nvPr/>
        </p:nvPicPr>
        <p:blipFill>
          <a:blip r:embed="rId4"/>
          <a:stretch>
            <a:fillRect/>
          </a:stretch>
        </p:blipFill>
        <p:spPr>
          <a:xfrm>
            <a:off x="703868" y="2052931"/>
            <a:ext cx="7772400" cy="663048"/>
          </a:xfrm>
          <a:prstGeom prst="rect">
            <a:avLst/>
          </a:prstGeom>
        </p:spPr>
      </p:pic>
    </p:spTree>
    <p:extLst>
      <p:ext uri="{BB962C8B-B14F-4D97-AF65-F5344CB8AC3E}">
        <p14:creationId xmlns:p14="http://schemas.microsoft.com/office/powerpoint/2010/main" val="1126852418"/>
      </p:ext>
    </p:extLst>
  </p:cSld>
  <p:clrMapOvr>
    <a:masterClrMapping/>
  </p:clrMapOvr>
</p:sld>
</file>

<file path=ppt/theme/theme1.xml><?xml version="1.0" encoding="utf-8"?>
<a:theme xmlns:a="http://schemas.openxmlformats.org/drawingml/2006/main" name="Xiaorui-l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txDef>
      <a:spPr>
        <a:noFill/>
      </a:spPr>
      <a:bodyPr wrap="none" rtlCol="0">
        <a:spAutoFit/>
      </a:bodyPr>
      <a:lstStyle>
        <a:defPPr>
          <a:defRPr dirty="0" smtClean="0">
            <a:solidFill>
              <a:schemeClr val="tx1"/>
            </a:solidFill>
            <a:latin typeface="+mn-ea"/>
            <a:ea typeface="+mn-ea"/>
          </a:defRPr>
        </a:defPPr>
      </a:lstStyle>
    </a:txDef>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48391</TotalTime>
  <Words>6923</Words>
  <Application>Microsoft Macintosh PowerPoint</Application>
  <PresentationFormat>全屏显示(4:3)</PresentationFormat>
  <Paragraphs>775</Paragraphs>
  <Slides>86</Slides>
  <Notes>5</Notes>
  <HiddenSlides>0</HiddenSlides>
  <MMClips>0</MMClips>
  <ScaleCrop>false</ScaleCrop>
  <HeadingPairs>
    <vt:vector size="8" baseType="variant">
      <vt:variant>
        <vt:lpstr>已用的字体</vt:lpstr>
      </vt:variant>
      <vt:variant>
        <vt:i4>14</vt:i4>
      </vt:variant>
      <vt:variant>
        <vt:lpstr>主题</vt:lpstr>
      </vt:variant>
      <vt:variant>
        <vt:i4>1</vt:i4>
      </vt:variant>
      <vt:variant>
        <vt:lpstr>嵌入 OLE 服务器</vt:lpstr>
      </vt:variant>
      <vt:variant>
        <vt:i4>2</vt:i4>
      </vt:variant>
      <vt:variant>
        <vt:lpstr>幻灯片标题</vt:lpstr>
      </vt:variant>
      <vt:variant>
        <vt:i4>86</vt:i4>
      </vt:variant>
    </vt:vector>
  </HeadingPairs>
  <TitlesOfParts>
    <vt:vector size="103" baseType="lpstr">
      <vt:lpstr>华文楷体</vt:lpstr>
      <vt:lpstr>华文新魏</vt:lpstr>
      <vt:lpstr>华文中宋</vt:lpstr>
      <vt:lpstr>宋体</vt:lpstr>
      <vt:lpstr>Arial Unicode MS</vt:lpstr>
      <vt:lpstr>Arial</vt:lpstr>
      <vt:lpstr>Arial</vt:lpstr>
      <vt:lpstr>Calibri</vt:lpstr>
      <vt:lpstr>Calibri Light</vt:lpstr>
      <vt:lpstr>Cambria Math</vt:lpstr>
      <vt:lpstr>Courier New</vt:lpstr>
      <vt:lpstr>Symbol</vt:lpstr>
      <vt:lpstr>Times New Roman</vt:lpstr>
      <vt:lpstr>Wingdings</vt:lpstr>
      <vt:lpstr>Xiaorui-lect</vt:lpstr>
      <vt:lpstr>公式</vt:lpstr>
      <vt:lpstr>Equation</vt:lpstr>
      <vt:lpstr>《原子物理学》</vt:lpstr>
      <vt:lpstr>PowerPoint 演示文稿</vt:lpstr>
      <vt:lpstr>玻尔氢原子论的实验依据及相应唯象规律</vt:lpstr>
      <vt:lpstr>背景知识</vt:lpstr>
      <vt:lpstr>量子物理的起源</vt:lpstr>
      <vt:lpstr>普朗克量子理论</vt:lpstr>
      <vt:lpstr>热辐射（ heat radiation ）</vt:lpstr>
      <vt:lpstr>热辐射与热吸收的描述</vt:lpstr>
      <vt:lpstr>基尔霍夫(Kirchhoff)定律</vt:lpstr>
      <vt:lpstr>黑体（black body）</vt:lpstr>
      <vt:lpstr>黑体辐射的基本规律</vt:lpstr>
      <vt:lpstr>斯特藩-玻耳兹曼(Stefan – Boltzmann)定律</vt:lpstr>
      <vt:lpstr>维恩（Wien）位移定律</vt:lpstr>
      <vt:lpstr>人体辐射</vt:lpstr>
      <vt:lpstr>用经典理论推导黑体辐射分布曲线</vt:lpstr>
      <vt:lpstr>黑体辐射的理论与实验结果的比较</vt:lpstr>
      <vt:lpstr>上节回顾</vt:lpstr>
      <vt:lpstr>普朗克黑体辐射公式</vt:lpstr>
      <vt:lpstr>瑞利-金斯公式Vs普朗克公式</vt:lpstr>
      <vt:lpstr>瑞利-金斯公式Vs普朗克公式</vt:lpstr>
      <vt:lpstr>瑞利-金斯公式Vs普朗克公式</vt:lpstr>
      <vt:lpstr>普朗克的能量子(energy quanta)</vt:lpstr>
      <vt:lpstr>黑体辐射公式</vt:lpstr>
      <vt:lpstr>普朗克的能量子</vt:lpstr>
      <vt:lpstr>玻尔氢原子论的实验依据及相应唯象规律</vt:lpstr>
      <vt:lpstr>光子的引入与光电效应</vt:lpstr>
      <vt:lpstr>光电效应</vt:lpstr>
      <vt:lpstr>光电效应实验</vt:lpstr>
      <vt:lpstr>光电效应实验的规律</vt:lpstr>
      <vt:lpstr>经典理论遇到的困难</vt:lpstr>
      <vt:lpstr>“光量子”假设</vt:lpstr>
      <vt:lpstr>爱因斯坦对实验现象的解释</vt:lpstr>
      <vt:lpstr>玻尔氢原子论的实验依据及相应唯象规律</vt:lpstr>
      <vt:lpstr>氢原子光谱</vt:lpstr>
      <vt:lpstr>电磁波谱（光波和光子）</vt:lpstr>
      <vt:lpstr>光谱</vt:lpstr>
      <vt:lpstr>原子光谱（铁）</vt:lpstr>
      <vt:lpstr>氢原子的可见光光谱（巴尔末系）</vt:lpstr>
      <vt:lpstr>氢原子光谱</vt:lpstr>
      <vt:lpstr>氢原子光谱</vt:lpstr>
      <vt:lpstr>PowerPoint 演示文稿</vt:lpstr>
      <vt:lpstr>光谱学的各种解释</vt:lpstr>
      <vt:lpstr>玻尔氢原子论的实验依据及相应唯象规律</vt:lpstr>
      <vt:lpstr>玻尔的氢原子理论</vt:lpstr>
      <vt:lpstr>卢瑟福模型困难回顾</vt:lpstr>
      <vt:lpstr>尼尔斯·玻尔（1885 – 1962， 丹麦）</vt:lpstr>
      <vt:lpstr>玻尔的3个基本假设</vt:lpstr>
      <vt:lpstr>角动量量子化条件的物理图像</vt:lpstr>
      <vt:lpstr>玻尔的氢原子图像</vt:lpstr>
      <vt:lpstr>氢原子能级公式</vt:lpstr>
      <vt:lpstr>玻尔半径、精细结构常数</vt:lpstr>
      <vt:lpstr>氢原子能级</vt:lpstr>
      <vt:lpstr>氢原子光谱</vt:lpstr>
      <vt:lpstr>验证实验：弗兰克-赫兹实验</vt:lpstr>
      <vt:lpstr>弗兰克-赫兹实验设置（1914）</vt:lpstr>
      <vt:lpstr>板极电流和加速电压之间的关系</vt:lpstr>
      <vt:lpstr>更高的激发态呢？</vt:lpstr>
      <vt:lpstr>改进的弗兰克-赫兹实验设置(1920)</vt:lpstr>
      <vt:lpstr>为什么是4.9而不是4.68 eV</vt:lpstr>
      <vt:lpstr>对应原理导出角动量量子化假设</vt:lpstr>
      <vt:lpstr>里德伯常量的修正</vt:lpstr>
      <vt:lpstr>两体问题的质心系</vt:lpstr>
      <vt:lpstr>PowerPoint 演示文稿</vt:lpstr>
      <vt:lpstr>氘存在的实验确认</vt:lpstr>
      <vt:lpstr>上节回顾</vt:lpstr>
      <vt:lpstr>“Cosmochemistry”－宇宙化学</vt:lpstr>
      <vt:lpstr>类氢光谱</vt:lpstr>
      <vt:lpstr>类氢光谱(续）</vt:lpstr>
      <vt:lpstr>非量子化轨道</vt:lpstr>
      <vt:lpstr>里德伯原子</vt:lpstr>
      <vt:lpstr>里德伯原子（续）</vt:lpstr>
      <vt:lpstr>奇异原子</vt:lpstr>
      <vt:lpstr>电子偶素(positronium)</vt:lpstr>
      <vt:lpstr>μ原子物理 </vt:lpstr>
      <vt:lpstr>带电轻子味破坏过程（  e ）</vt:lpstr>
      <vt:lpstr>实验状况（  e ）</vt:lpstr>
      <vt:lpstr>PSI的MEG实验</vt:lpstr>
      <vt:lpstr>日本COMET实验和美国Mu2e实验</vt:lpstr>
      <vt:lpstr>PowerPoint 演示文稿</vt:lpstr>
      <vt:lpstr>玻尔理论的成功和局限</vt:lpstr>
      <vt:lpstr>玻尔理论的历史地位</vt:lpstr>
      <vt:lpstr>玻尔理论的局限</vt:lpstr>
      <vt:lpstr>玻尔的其他影响</vt:lpstr>
      <vt:lpstr>小结</vt:lpstr>
      <vt:lpstr>作业</vt:lpstr>
      <vt:lpstr>小报告题目</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原子物理学课件</dc:title>
  <dc:subject/>
  <dc:creator/>
  <cp:keywords/>
  <dc:description/>
  <cp:lastModifiedBy>WB Q</cp:lastModifiedBy>
  <cp:revision>2099</cp:revision>
  <cp:lastPrinted>2018-03-12T03:58:55Z</cp:lastPrinted>
  <dcterms:created xsi:type="dcterms:W3CDTF">2003-04-28T21:37:29Z</dcterms:created>
  <dcterms:modified xsi:type="dcterms:W3CDTF">2026-03-10T08:16:28Z</dcterms:modified>
  <cp:category/>
</cp:coreProperties>
</file>