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5" r:id="rId1"/>
  </p:sldMasterIdLst>
  <p:notesMasterIdLst>
    <p:notesMasterId r:id="rId47"/>
  </p:notesMasterIdLst>
  <p:sldIdLst>
    <p:sldId id="900" r:id="rId2"/>
    <p:sldId id="925" r:id="rId3"/>
    <p:sldId id="926" r:id="rId4"/>
    <p:sldId id="927" r:id="rId5"/>
    <p:sldId id="928" r:id="rId6"/>
    <p:sldId id="929" r:id="rId7"/>
    <p:sldId id="1000" r:id="rId8"/>
    <p:sldId id="930" r:id="rId9"/>
    <p:sldId id="642" r:id="rId10"/>
    <p:sldId id="931" r:id="rId11"/>
    <p:sldId id="932" r:id="rId12"/>
    <p:sldId id="933" r:id="rId13"/>
    <p:sldId id="1001" r:id="rId14"/>
    <p:sldId id="1002" r:id="rId15"/>
    <p:sldId id="1003" r:id="rId16"/>
    <p:sldId id="934" r:id="rId17"/>
    <p:sldId id="935" r:id="rId18"/>
    <p:sldId id="936" r:id="rId19"/>
    <p:sldId id="937" r:id="rId20"/>
    <p:sldId id="938" r:id="rId21"/>
    <p:sldId id="939" r:id="rId22"/>
    <p:sldId id="940" r:id="rId23"/>
    <p:sldId id="941" r:id="rId24"/>
    <p:sldId id="942" r:id="rId25"/>
    <p:sldId id="1004" r:id="rId26"/>
    <p:sldId id="1005" r:id="rId27"/>
    <p:sldId id="1006" r:id="rId28"/>
    <p:sldId id="943" r:id="rId29"/>
    <p:sldId id="1007" r:id="rId30"/>
    <p:sldId id="1019" r:id="rId31"/>
    <p:sldId id="1022" r:id="rId32"/>
    <p:sldId id="1020" r:id="rId33"/>
    <p:sldId id="1021" r:id="rId34"/>
    <p:sldId id="945" r:id="rId35"/>
    <p:sldId id="1009" r:id="rId36"/>
    <p:sldId id="1010" r:id="rId37"/>
    <p:sldId id="1011" r:id="rId38"/>
    <p:sldId id="1012" r:id="rId39"/>
    <p:sldId id="1013" r:id="rId40"/>
    <p:sldId id="1014" r:id="rId41"/>
    <p:sldId id="1015" r:id="rId42"/>
    <p:sldId id="1016" r:id="rId43"/>
    <p:sldId id="1017" r:id="rId44"/>
    <p:sldId id="1018" r:id="rId45"/>
    <p:sldId id="1023" r:id="rId46"/>
  </p:sldIdLst>
  <p:sldSz cx="9144000" cy="6858000" type="screen4x3"/>
  <p:notesSz cx="6858000" cy="9144000"/>
  <p:defaultTextStyle>
    <a:defPPr>
      <a:defRPr lang="en-US"/>
    </a:defPPr>
    <a:lvl1pPr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1pPr>
    <a:lvl2pPr marL="4572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2pPr>
    <a:lvl3pPr marL="9144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3pPr>
    <a:lvl4pPr marL="13716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4pPr>
    <a:lvl5pPr marL="18288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5pPr>
    <a:lvl6pPr marL="2286000" algn="l" defTabSz="914400" rtl="0" eaLnBrk="1" latinLnBrk="0" hangingPunct="1">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6pPr>
    <a:lvl7pPr marL="2743200" algn="l" defTabSz="914400" rtl="0" eaLnBrk="1" latinLnBrk="0" hangingPunct="1">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7pPr>
    <a:lvl8pPr marL="3200400" algn="l" defTabSz="914400" rtl="0" eaLnBrk="1" latinLnBrk="0" hangingPunct="1">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8pPr>
    <a:lvl9pPr marL="3657600" algn="l" defTabSz="914400" rtl="0" eaLnBrk="1" latinLnBrk="0" hangingPunct="1">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9pPr>
  </p:defaultTextStyle>
  <p:extLst>
    <p:ext uri="{521415D9-36F7-43E2-AB2F-B90AF26B5E84}">
      <p14:sectionLst xmlns:p14="http://schemas.microsoft.com/office/powerpoint/2010/main">
        <p14:section name="默认节" id="{7C79FB8F-11BB-C346-BD60-00BDDE760534}">
          <p14:sldIdLst>
            <p14:sldId id="900"/>
            <p14:sldId id="925"/>
            <p14:sldId id="926"/>
            <p14:sldId id="927"/>
            <p14:sldId id="928"/>
            <p14:sldId id="929"/>
            <p14:sldId id="1000"/>
            <p14:sldId id="930"/>
            <p14:sldId id="642"/>
            <p14:sldId id="931"/>
            <p14:sldId id="932"/>
          </p14:sldIdLst>
        </p14:section>
        <p14:section name="无标题节" id="{7773680E-03C7-C747-891E-709ED3ABC861}">
          <p14:sldIdLst>
            <p14:sldId id="933"/>
            <p14:sldId id="1001"/>
            <p14:sldId id="1002"/>
            <p14:sldId id="1003"/>
            <p14:sldId id="934"/>
            <p14:sldId id="935"/>
            <p14:sldId id="936"/>
            <p14:sldId id="937"/>
            <p14:sldId id="938"/>
            <p14:sldId id="939"/>
            <p14:sldId id="940"/>
            <p14:sldId id="941"/>
            <p14:sldId id="942"/>
            <p14:sldId id="1004"/>
            <p14:sldId id="1005"/>
            <p14:sldId id="1006"/>
            <p14:sldId id="943"/>
            <p14:sldId id="1007"/>
            <p14:sldId id="1019"/>
            <p14:sldId id="1022"/>
            <p14:sldId id="1020"/>
            <p14:sldId id="1021"/>
            <p14:sldId id="945"/>
            <p14:sldId id="1009"/>
            <p14:sldId id="1010"/>
            <p14:sldId id="1011"/>
            <p14:sldId id="1012"/>
            <p14:sldId id="1013"/>
            <p14:sldId id="1014"/>
            <p14:sldId id="1015"/>
            <p14:sldId id="1016"/>
            <p14:sldId id="1017"/>
            <p14:sldId id="1018"/>
            <p14:sldId id="10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zi Da" initials="B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66"/>
    <a:srgbClr val="000099"/>
    <a:srgbClr val="FF0066"/>
    <a:srgbClr val="BA0023"/>
    <a:srgbClr val="CC33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94610" autoAdjust="0"/>
  </p:normalViewPr>
  <p:slideViewPr>
    <p:cSldViewPr>
      <p:cViewPr varScale="1">
        <p:scale>
          <a:sx n="127" d="100"/>
          <a:sy n="127" d="100"/>
        </p:scale>
        <p:origin x="2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61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kumimoji="0" sz="1200" b="0">
                <a:solidFill>
                  <a:srgbClr val="000066"/>
                </a:solidFill>
                <a:latin typeface="Times New Roman" pitchFamily="18" charset="0"/>
                <a:ea typeface="宋体" pitchFamily="2" charset="-122"/>
              </a:defRPr>
            </a:lvl1pPr>
          </a:lstStyle>
          <a:p>
            <a:pPr>
              <a:defRPr/>
            </a:pPr>
            <a:endParaRPr lang="en-US" altLang="zh-CN"/>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kumimoji="0" sz="1200" b="0">
                <a:solidFill>
                  <a:srgbClr val="000066"/>
                </a:solidFill>
                <a:latin typeface="Times New Roman" pitchFamily="18" charset="0"/>
                <a:ea typeface="宋体" pitchFamily="2" charset="-122"/>
              </a:defRPr>
            </a:lvl1pPr>
          </a:lstStyle>
          <a:p>
            <a:pPr>
              <a:defRPr/>
            </a:pPr>
            <a:endParaRPr lang="en-US" altLang="zh-CN"/>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buFontTx/>
              <a:buNone/>
              <a:defRPr kumimoji="0" sz="1200" b="0">
                <a:solidFill>
                  <a:srgbClr val="000066"/>
                </a:solidFill>
                <a:latin typeface="Times New Roman" pitchFamily="18" charset="0"/>
                <a:ea typeface="宋体" pitchFamily="2" charset="-122"/>
              </a:defRPr>
            </a:lvl1pPr>
          </a:lstStyle>
          <a:p>
            <a:pPr>
              <a:defRPr/>
            </a:pPr>
            <a:endParaRPr lang="en-US" altLang="zh-CN"/>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kumimoji="0" sz="1200" b="0">
                <a:solidFill>
                  <a:srgbClr val="000066"/>
                </a:solidFill>
                <a:latin typeface="Times New Roman" panose="02020603050405020304" pitchFamily="18" charset="0"/>
                <a:ea typeface="宋体" panose="02010600030101010101" pitchFamily="2" charset="-122"/>
              </a:defRPr>
            </a:lvl1pPr>
          </a:lstStyle>
          <a:p>
            <a:pPr>
              <a:defRPr/>
            </a:pPr>
            <a:fld id="{C8CF476E-78EB-4515-A009-F1CB868C9A38}" type="slidenum">
              <a:rPr lang="zh-CN" altLang="en-US"/>
              <a:pPr>
                <a:defRPr/>
              </a:pPr>
              <a:t>‹#›</a:t>
            </a:fld>
            <a:endParaRPr lang="en-US" altLang="zh-CN"/>
          </a:p>
        </p:txBody>
      </p:sp>
    </p:spTree>
    <p:extLst>
      <p:ext uri="{BB962C8B-B14F-4D97-AF65-F5344CB8AC3E}">
        <p14:creationId xmlns:p14="http://schemas.microsoft.com/office/powerpoint/2010/main" val="2328522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pPr>
                <a:defRPr/>
              </a:pPr>
              <a:t>1</a:t>
            </a:fld>
            <a:endParaRPr lang="en-US" altLang="zh-CN"/>
          </a:p>
        </p:txBody>
      </p:sp>
    </p:spTree>
    <p:extLst>
      <p:ext uri="{BB962C8B-B14F-4D97-AF65-F5344CB8AC3E}">
        <p14:creationId xmlns:p14="http://schemas.microsoft.com/office/powerpoint/2010/main" val="205797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pPr>
                <a:defRPr/>
              </a:pPr>
              <a:t>44</a:t>
            </a:fld>
            <a:endParaRPr lang="en-US" altLang="zh-CN"/>
          </a:p>
        </p:txBody>
      </p:sp>
    </p:spTree>
    <p:extLst>
      <p:ext uri="{BB962C8B-B14F-4D97-AF65-F5344CB8AC3E}">
        <p14:creationId xmlns:p14="http://schemas.microsoft.com/office/powerpoint/2010/main" val="14393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8CF476E-78EB-4515-A009-F1CB868C9A38}" type="slidenum">
              <a:rPr lang="zh-CN" altLang="en-US" smtClean="0"/>
              <a:pPr>
                <a:defRPr/>
              </a:pPr>
              <a:t>19</a:t>
            </a:fld>
            <a:endParaRPr lang="en-US" altLang="zh-CN"/>
          </a:p>
        </p:txBody>
      </p:sp>
    </p:spTree>
    <p:extLst>
      <p:ext uri="{BB962C8B-B14F-4D97-AF65-F5344CB8AC3E}">
        <p14:creationId xmlns:p14="http://schemas.microsoft.com/office/powerpoint/2010/main" val="2598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pPr>
                <a:defRPr/>
              </a:pPr>
              <a:t>20</a:t>
            </a:fld>
            <a:endParaRPr lang="en-US" altLang="zh-CN"/>
          </a:p>
        </p:txBody>
      </p:sp>
    </p:spTree>
    <p:extLst>
      <p:ext uri="{BB962C8B-B14F-4D97-AF65-F5344CB8AC3E}">
        <p14:creationId xmlns:p14="http://schemas.microsoft.com/office/powerpoint/2010/main" val="187631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8CF476E-78EB-4515-A009-F1CB868C9A38}" type="slidenum">
              <a:rPr lang="zh-CN" altLang="en-US" smtClean="0"/>
              <a:pPr>
                <a:defRPr/>
              </a:pPr>
              <a:t>21</a:t>
            </a:fld>
            <a:endParaRPr lang="en-US" altLang="zh-CN"/>
          </a:p>
        </p:txBody>
      </p:sp>
    </p:spTree>
    <p:extLst>
      <p:ext uri="{BB962C8B-B14F-4D97-AF65-F5344CB8AC3E}">
        <p14:creationId xmlns:p14="http://schemas.microsoft.com/office/powerpoint/2010/main" val="64306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pPr>
                <a:defRPr/>
              </a:pPr>
              <a:t>23</a:t>
            </a:fld>
            <a:endParaRPr lang="en-US" altLang="zh-CN"/>
          </a:p>
        </p:txBody>
      </p:sp>
    </p:spTree>
    <p:extLst>
      <p:ext uri="{BB962C8B-B14F-4D97-AF65-F5344CB8AC3E}">
        <p14:creationId xmlns:p14="http://schemas.microsoft.com/office/powerpoint/2010/main" val="101853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pPr>
                <a:defRPr/>
              </a:pPr>
              <a:t>30</a:t>
            </a:fld>
            <a:endParaRPr lang="en-US" altLang="zh-CN"/>
          </a:p>
        </p:txBody>
      </p:sp>
    </p:spTree>
    <p:extLst>
      <p:ext uri="{BB962C8B-B14F-4D97-AF65-F5344CB8AC3E}">
        <p14:creationId xmlns:p14="http://schemas.microsoft.com/office/powerpoint/2010/main" val="171113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8CF476E-78EB-4515-A009-F1CB868C9A38}" type="slidenum">
              <a:rPr lang="zh-CN" altLang="en-US" smtClean="0"/>
              <a:pPr>
                <a:defRPr/>
              </a:pPr>
              <a:t>33</a:t>
            </a:fld>
            <a:endParaRPr lang="en-US" altLang="zh-CN"/>
          </a:p>
        </p:txBody>
      </p:sp>
    </p:spTree>
    <p:extLst>
      <p:ext uri="{BB962C8B-B14F-4D97-AF65-F5344CB8AC3E}">
        <p14:creationId xmlns:p14="http://schemas.microsoft.com/office/powerpoint/2010/main" val="17929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C8CF476E-78EB-4515-A009-F1CB868C9A38}" type="slidenum">
              <a:rPr lang="zh-CN" altLang="en-US" smtClean="0"/>
              <a:pPr>
                <a:defRPr/>
              </a:pPr>
              <a:t>41</a:t>
            </a:fld>
            <a:endParaRPr lang="en-US" altLang="zh-CN"/>
          </a:p>
        </p:txBody>
      </p:sp>
    </p:spTree>
    <p:extLst>
      <p:ext uri="{BB962C8B-B14F-4D97-AF65-F5344CB8AC3E}">
        <p14:creationId xmlns:p14="http://schemas.microsoft.com/office/powerpoint/2010/main" val="136010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pPr>
              <a:defRPr/>
            </a:pPr>
            <a:fld id="{C8CF476E-78EB-4515-A009-F1CB868C9A38}" type="slidenum">
              <a:rPr lang="zh-CN" altLang="en-US" smtClean="0"/>
              <a:pPr>
                <a:defRPr/>
              </a:pPr>
              <a:t>42</a:t>
            </a:fld>
            <a:endParaRPr lang="en-US" altLang="zh-CN"/>
          </a:p>
        </p:txBody>
      </p:sp>
    </p:spTree>
    <p:extLst>
      <p:ext uri="{BB962C8B-B14F-4D97-AF65-F5344CB8AC3E}">
        <p14:creationId xmlns:p14="http://schemas.microsoft.com/office/powerpoint/2010/main" val="76565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21F972-457A-174A-B118-00FD0907FBB2}" type="datetime1">
              <a:rPr lang="zh-CN" altLang="en-US" smtClean="0"/>
              <a:t>2026/5/19</a:t>
            </a:fld>
            <a:endParaRPr lang="en-US"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6" name="Slide Number Placeholder 5"/>
          <p:cNvSpPr>
            <a:spLocks noGrp="1"/>
          </p:cNvSpPr>
          <p:nvPr>
            <p:ph type="sldNum" sz="quarter" idx="12"/>
          </p:nvPr>
        </p:nvSpPr>
        <p:spPr/>
        <p:txBody>
          <a:bodyPr/>
          <a:lstStyle/>
          <a:p>
            <a:pPr>
              <a:defRPr/>
            </a:pPr>
            <a:fld id="{B4690805-D7D2-4AB9-A191-0BC729846278}" type="slidenum">
              <a:rPr lang="zh-CN" altLang="en-US" smtClean="0"/>
              <a:pPr>
                <a:defRPr/>
              </a:pPr>
              <a:t>‹#›</a:t>
            </a:fld>
            <a:endParaRPr lang="en-US" altLang="zh-CN"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93CA7E-37BE-CB4A-AB08-BE480651AA26}" type="datetime1">
              <a:rPr lang="zh-CN" altLang="en-US" smtClean="0"/>
              <a:t>2026/5/19</a:t>
            </a:fld>
            <a:endParaRPr lang="en-US"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6" name="Slide Number Placeholder 5"/>
          <p:cNvSpPr>
            <a:spLocks noGrp="1"/>
          </p:cNvSpPr>
          <p:nvPr>
            <p:ph type="sldNum" sz="quarter" idx="12"/>
          </p:nvPr>
        </p:nvSpPr>
        <p:spPr/>
        <p:txBody>
          <a:bodyPr/>
          <a:lstStyle/>
          <a:p>
            <a:pPr>
              <a:defRPr/>
            </a:pPr>
            <a:fld id="{B4690805-D7D2-4AB9-A191-0BC729846278}" type="slidenum">
              <a:rPr lang="zh-CN" altLang="en-US" smtClean="0"/>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5FBC26-0015-1342-9256-8FA8F83B1E5D}" type="datetime1">
              <a:rPr lang="zh-CN" altLang="en-US" smtClean="0"/>
              <a:t>2026/5/19</a:t>
            </a:fld>
            <a:endParaRPr lang="en-US" dirty="0"/>
          </a:p>
        </p:txBody>
      </p:sp>
      <p:sp>
        <p:nvSpPr>
          <p:cNvPr id="4" name="Footer Placeholder 3"/>
          <p:cNvSpPr>
            <a:spLocks noGrp="1"/>
          </p:cNvSpPr>
          <p:nvPr>
            <p:ph type="ftr" sz="quarter" idx="11"/>
          </p:nvPr>
        </p:nvSpPr>
        <p:spPr/>
        <p:txBody>
          <a:bodyPr/>
          <a:lstStyle>
            <a:lvl1pPr>
              <a:defRPr sz="1400">
                <a:solidFill>
                  <a:srgbClr val="0000FF"/>
                </a:solidFill>
              </a:defRPr>
            </a:lvl1pPr>
          </a:lstStyle>
          <a:p>
            <a:r>
              <a:rPr lang="zh-CN" altLang="en-US" dirty="0"/>
              <a:t>原子物理学</a:t>
            </a:r>
            <a:r>
              <a:rPr lang="en-US" altLang="zh-CN" dirty="0"/>
              <a:t>2026</a:t>
            </a:r>
            <a:r>
              <a:rPr lang="zh-CN" altLang="en-US" dirty="0"/>
              <a:t>年春</a:t>
            </a:r>
            <a:endParaRPr lang="en-US" dirty="0"/>
          </a:p>
        </p:txBody>
      </p:sp>
      <p:sp>
        <p:nvSpPr>
          <p:cNvPr id="5" name="Slide Number Placeholder 4"/>
          <p:cNvSpPr>
            <a:spLocks noGrp="1"/>
          </p:cNvSpPr>
          <p:nvPr>
            <p:ph type="sldNum" sz="quarter" idx="12"/>
          </p:nvPr>
        </p:nvSpPr>
        <p:spPr/>
        <p:txBody>
          <a:bodyPr/>
          <a:lstStyle>
            <a:lvl1pPr>
              <a:defRPr>
                <a:solidFill>
                  <a:srgbClr val="0000FF"/>
                </a:solidFill>
              </a:defRPr>
            </a:lvl1pPr>
          </a:lstStyle>
          <a:p>
            <a:pPr>
              <a:defRPr/>
            </a:pPr>
            <a:fld id="{B4690805-D7D2-4AB9-A191-0BC729846278}" type="slidenum">
              <a:rPr lang="zh-CN" altLang="en-US" smtClean="0"/>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7" name="Date Placeholder 6"/>
          <p:cNvSpPr>
            <a:spLocks noGrp="1"/>
          </p:cNvSpPr>
          <p:nvPr>
            <p:ph type="dt" sz="half" idx="10"/>
          </p:nvPr>
        </p:nvSpPr>
        <p:spPr/>
        <p:txBody>
          <a:bodyPr/>
          <a:lstStyle/>
          <a:p>
            <a:fld id="{E7DC5DA2-34CF-B249-884B-C2D6CB4AD2DE}" type="datetime1">
              <a:rPr lang="zh-CN" altLang="en-US" smtClean="0"/>
              <a:t>2026/5/19</a:t>
            </a:fld>
            <a:endParaRPr lang="en-US" dirty="0"/>
          </a:p>
        </p:txBody>
      </p:sp>
      <p:sp>
        <p:nvSpPr>
          <p:cNvPr id="8" name="Footer Placeholder 7"/>
          <p:cNvSpPr>
            <a:spLocks noGrp="1"/>
          </p:cNvSpPr>
          <p:nvPr>
            <p:ph type="ftr" sz="quarter" idx="11"/>
          </p:nvPr>
        </p:nvSpPr>
        <p:spPr/>
        <p:txBody>
          <a:bodyPr/>
          <a:lstStyle>
            <a:lvl1pPr>
              <a:defRPr>
                <a:solidFill>
                  <a:srgbClr val="0000FF"/>
                </a:solidFill>
              </a:defRPr>
            </a:lvl1pPr>
          </a:lstStyle>
          <a:p>
            <a:r>
              <a:rPr lang="zh-CN" altLang="en-US" dirty="0"/>
              <a:t>原子物理学</a:t>
            </a:r>
            <a:r>
              <a:rPr lang="en-US" altLang="zh-CN" dirty="0"/>
              <a:t>2026</a:t>
            </a:r>
            <a:r>
              <a:rPr lang="zh-CN" altLang="en-US" dirty="0"/>
              <a:t>年春</a:t>
            </a:r>
            <a:endParaRPr lang="en-US" dirty="0"/>
          </a:p>
        </p:txBody>
      </p:sp>
      <p:sp>
        <p:nvSpPr>
          <p:cNvPr id="9" name="Slide Number Placeholder 8"/>
          <p:cNvSpPr>
            <a:spLocks noGrp="1"/>
          </p:cNvSpPr>
          <p:nvPr>
            <p:ph type="sldNum" sz="quarter" idx="12"/>
          </p:nvPr>
        </p:nvSpPr>
        <p:spPr/>
        <p:txBody>
          <a:bodyPr/>
          <a:lstStyle/>
          <a:p>
            <a:pPr>
              <a:defRPr/>
            </a:pPr>
            <a:fld id="{B4690805-D7D2-4AB9-A191-0BC729846278}" type="slidenum">
              <a:rPr lang="zh-CN" altLang="en-US" smtClean="0"/>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 name="Title Placeholder 1"/>
          <p:cNvSpPr>
            <a:spLocks noGrp="1"/>
          </p:cNvSpPr>
          <p:nvPr>
            <p:ph type="title"/>
          </p:nvPr>
        </p:nvSpPr>
        <p:spPr>
          <a:xfrm>
            <a:off x="457200" y="54477"/>
            <a:ext cx="8305800" cy="93612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321904"/>
            <a:ext cx="8381999" cy="477409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B636034-1D70-B14D-9437-5D90034EECE6}" type="datetime1">
              <a:rPr lang="zh-CN" altLang="en-US" smtClean="0"/>
              <a:t>2026/5/19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1400" cap="all" baseline="0">
                <a:solidFill>
                  <a:srgbClr val="0000FF"/>
                </a:solidFill>
              </a:defRPr>
            </a:lvl1pPr>
          </a:lstStyle>
          <a:p>
            <a:r>
              <a:rPr lang="zh-CN" altLang="en-US" dirty="0"/>
              <a:t>原子物理学</a:t>
            </a:r>
            <a:r>
              <a:rPr lang="en-US" altLang="zh-CN" dirty="0"/>
              <a:t>2026</a:t>
            </a:r>
            <a:r>
              <a:rPr lang="zh-CN" altLang="en-US" dirty="0"/>
              <a:t>年春</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400">
                <a:solidFill>
                  <a:srgbClr val="0000FF"/>
                </a:solidFill>
              </a:defRPr>
            </a:lvl1pPr>
          </a:lstStyle>
          <a:p>
            <a:pPr>
              <a:defRPr/>
            </a:pPr>
            <a:fld id="{B4690805-D7D2-4AB9-A191-0BC729846278}" type="slidenum">
              <a:rPr lang="zh-CN" altLang="en-US" smtClean="0"/>
              <a:pPr>
                <a:defRPr/>
              </a:pPr>
              <a:t>‹#›</a:t>
            </a:fld>
            <a:endParaRPr lang="en-US" altLang="zh-CN" dirty="0"/>
          </a:p>
        </p:txBody>
      </p:sp>
      <p:cxnSp>
        <p:nvCxnSpPr>
          <p:cNvPr id="10" name="Straight Connector 9"/>
          <p:cNvCxnSpPr/>
          <p:nvPr/>
        </p:nvCxnSpPr>
        <p:spPr>
          <a:xfrm>
            <a:off x="891540" y="114300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93158"/>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69875" indent="-254000" algn="l" defTabSz="914400" rtl="0" eaLnBrk="1" latinLnBrk="0" hangingPunct="1">
        <a:lnSpc>
          <a:spcPct val="100000"/>
        </a:lnSpc>
        <a:spcBef>
          <a:spcPts val="0"/>
        </a:spcBef>
        <a:spcAft>
          <a:spcPts val="0"/>
        </a:spcAft>
        <a:buClr>
          <a:schemeClr val="accent1"/>
        </a:buClr>
        <a:buSzPct val="100000"/>
        <a:buFont typeface="Arial" charset="0"/>
        <a:buChar char="•"/>
        <a:tabLst/>
        <a:defRPr sz="3600" kern="1200">
          <a:solidFill>
            <a:schemeClr val="tx1">
              <a:lumMod val="75000"/>
              <a:lumOff val="25000"/>
            </a:schemeClr>
          </a:solidFill>
          <a:latin typeface="+mn-lt"/>
          <a:ea typeface="+mn-ea"/>
          <a:cs typeface="+mn-cs"/>
        </a:defRPr>
      </a:lvl1pPr>
      <a:lvl2pPr marL="492125" indent="-254000" algn="l" defTabSz="914400" rtl="0" eaLnBrk="1" latinLnBrk="0" hangingPunct="1">
        <a:lnSpc>
          <a:spcPct val="100000"/>
        </a:lnSpc>
        <a:spcBef>
          <a:spcPts val="0"/>
        </a:spcBef>
        <a:spcAft>
          <a:spcPts val="0"/>
        </a:spcAft>
        <a:buClr>
          <a:schemeClr val="accent1"/>
        </a:buClr>
        <a:buFont typeface="Courier New" charset="0"/>
        <a:buChar char="o"/>
        <a:tabLst/>
        <a:defRPr sz="3200" kern="1200">
          <a:solidFill>
            <a:schemeClr val="tx1">
              <a:lumMod val="75000"/>
              <a:lumOff val="25000"/>
            </a:schemeClr>
          </a:solidFill>
          <a:latin typeface="+mn-lt"/>
          <a:ea typeface="+mn-ea"/>
          <a:cs typeface="+mn-cs"/>
        </a:defRPr>
      </a:lvl2pPr>
      <a:lvl3pPr marL="857250" indent="-365125" algn="l" defTabSz="914400" rtl="0" eaLnBrk="1" latinLnBrk="0" hangingPunct="1">
        <a:lnSpc>
          <a:spcPct val="100000"/>
        </a:lnSpc>
        <a:spcBef>
          <a:spcPts val="0"/>
        </a:spcBef>
        <a:spcAft>
          <a:spcPts val="0"/>
        </a:spcAft>
        <a:buClr>
          <a:schemeClr val="accent1"/>
        </a:buClr>
        <a:buFont typeface="Wingdings" charset="2"/>
        <a:buChar char="v"/>
        <a:tabLst/>
        <a:defRPr sz="2800" kern="1200">
          <a:solidFill>
            <a:schemeClr val="tx1">
              <a:lumMod val="75000"/>
              <a:lumOff val="25000"/>
            </a:schemeClr>
          </a:solidFill>
          <a:latin typeface="+mn-lt"/>
          <a:ea typeface="+mn-ea"/>
          <a:cs typeface="+mn-cs"/>
        </a:defRPr>
      </a:lvl3pPr>
      <a:lvl4pPr marL="1127125" indent="-317500" algn="l" defTabSz="914400" rtl="0" eaLnBrk="1" latinLnBrk="0" hangingPunct="1">
        <a:lnSpc>
          <a:spcPct val="100000"/>
        </a:lnSpc>
        <a:spcBef>
          <a:spcPts val="0"/>
        </a:spcBef>
        <a:spcAft>
          <a:spcPts val="0"/>
        </a:spcAft>
        <a:buClr>
          <a:schemeClr val="accent1"/>
        </a:buClr>
        <a:buFont typeface="Wingdings" charset="2"/>
        <a:buChar char="q"/>
        <a:tabLst/>
        <a:defRPr sz="2400" kern="1200">
          <a:solidFill>
            <a:schemeClr val="tx1">
              <a:lumMod val="75000"/>
              <a:lumOff val="25000"/>
            </a:schemeClr>
          </a:solidFill>
          <a:latin typeface="+mn-lt"/>
          <a:ea typeface="+mn-ea"/>
          <a:cs typeface="+mn-cs"/>
        </a:defRPr>
      </a:lvl4pPr>
      <a:lvl5pPr marL="1476375" indent="-317500" algn="l" defTabSz="914400" rtl="0" eaLnBrk="1" latinLnBrk="0" hangingPunct="1">
        <a:lnSpc>
          <a:spcPct val="100000"/>
        </a:lnSpc>
        <a:spcBef>
          <a:spcPts val="0"/>
        </a:spcBef>
        <a:spcAft>
          <a:spcPts val="0"/>
        </a:spcAft>
        <a:buClr>
          <a:schemeClr val="accent1"/>
        </a:buClr>
        <a:buFont typeface="Wingdings" charset="2"/>
        <a:buChar char="Ø"/>
        <a:tabLst/>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4.wmf"/><Relationship Id="rId12" Type="http://schemas.openxmlformats.org/officeDocument/2006/relationships/oleObject" Target="../embeddings/oleObject28.bin"/><Relationship Id="rId2" Type="http://schemas.openxmlformats.org/officeDocument/2006/relationships/oleObject" Target="../embeddings/oleObject23.bin"/><Relationship Id="rId1" Type="http://schemas.openxmlformats.org/officeDocument/2006/relationships/slideLayout" Target="../slideLayouts/slideLayout3.xml"/><Relationship Id="rId6" Type="http://schemas.openxmlformats.org/officeDocument/2006/relationships/oleObject" Target="../embeddings/oleObject25.bin"/><Relationship Id="rId11" Type="http://schemas.openxmlformats.org/officeDocument/2006/relationships/image" Target="../media/image46.emf"/><Relationship Id="rId5" Type="http://schemas.openxmlformats.org/officeDocument/2006/relationships/image" Target="../media/image43.wmf"/><Relationship Id="rId15" Type="http://schemas.openxmlformats.org/officeDocument/2006/relationships/image" Target="../media/image49.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45.emf"/><Relationship Id="rId14" Type="http://schemas.openxmlformats.org/officeDocument/2006/relationships/image" Target="../media/image48.emf"/></Relationships>
</file>

<file path=ppt/slides/_rels/slide1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29.bin"/><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31.bin"/><Relationship Id="rId1" Type="http://schemas.openxmlformats.org/officeDocument/2006/relationships/slideLayout" Target="../slideLayouts/slideLayout3.xml"/><Relationship Id="rId6" Type="http://schemas.openxmlformats.org/officeDocument/2006/relationships/oleObject" Target="../embeddings/oleObject33.bin"/><Relationship Id="rId5" Type="http://schemas.openxmlformats.org/officeDocument/2006/relationships/image" Target="../media/image56.wmf"/><Relationship Id="rId4" Type="http://schemas.openxmlformats.org/officeDocument/2006/relationships/oleObject" Target="../embeddings/oleObject32.bin"/></Relationships>
</file>

<file path=ppt/slides/_rels/slide27.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8.wmf"/><Relationship Id="rId7" Type="http://schemas.openxmlformats.org/officeDocument/2006/relationships/oleObject" Target="../embeddings/oleObject36.bin"/><Relationship Id="rId2" Type="http://schemas.openxmlformats.org/officeDocument/2006/relationships/oleObject" Target="../embeddings/oleObject34.bin"/><Relationship Id="rId1" Type="http://schemas.openxmlformats.org/officeDocument/2006/relationships/slideLayout" Target="../slideLayouts/slideLayout3.xml"/><Relationship Id="rId6" Type="http://schemas.openxmlformats.org/officeDocument/2006/relationships/image" Target="../media/image60.wmf"/><Relationship Id="rId5" Type="http://schemas.openxmlformats.org/officeDocument/2006/relationships/oleObject" Target="../embeddings/oleObject35.bin"/><Relationship Id="rId10" Type="http://schemas.openxmlformats.org/officeDocument/2006/relationships/image" Target="../media/image62.wmf"/><Relationship Id="rId4" Type="http://schemas.openxmlformats.org/officeDocument/2006/relationships/image" Target="../media/image59.png"/><Relationship Id="rId9" Type="http://schemas.openxmlformats.org/officeDocument/2006/relationships/oleObject" Target="../embeddings/oleObject37.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64.wmf"/><Relationship Id="rId7" Type="http://schemas.openxmlformats.org/officeDocument/2006/relationships/image" Target="../media/image65.emf"/><Relationship Id="rId2" Type="http://schemas.openxmlformats.org/officeDocument/2006/relationships/image" Target="../media/image63.wmf"/><Relationship Id="rId1" Type="http://schemas.openxmlformats.org/officeDocument/2006/relationships/slideLayout" Target="../slideLayouts/slideLayout3.xml"/><Relationship Id="rId6" Type="http://schemas.openxmlformats.org/officeDocument/2006/relationships/oleObject" Target="../embeddings/oleObject38.bin"/><Relationship Id="rId5" Type="http://schemas.openxmlformats.org/officeDocument/2006/relationships/image" Target="../media/image68.png"/><Relationship Id="rId9" Type="http://schemas.openxmlformats.org/officeDocument/2006/relationships/image" Target="../media/image66.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oleObject" Target="../embeddings/oleObject46.bin"/><Relationship Id="rId3" Type="http://schemas.openxmlformats.org/officeDocument/2006/relationships/image" Target="../media/image67.wmf"/><Relationship Id="rId7" Type="http://schemas.openxmlformats.org/officeDocument/2006/relationships/image" Target="../media/image69.wmf"/><Relationship Id="rId12" Type="http://schemas.openxmlformats.org/officeDocument/2006/relationships/image" Target="../media/image71.wmf"/><Relationship Id="rId2" Type="http://schemas.openxmlformats.org/officeDocument/2006/relationships/oleObject" Target="../embeddings/oleObject40.bin"/><Relationship Id="rId1" Type="http://schemas.openxmlformats.org/officeDocument/2006/relationships/slideLayout" Target="../slideLayouts/slideLayout3.xml"/><Relationship Id="rId6" Type="http://schemas.openxmlformats.org/officeDocument/2006/relationships/oleObject" Target="../embeddings/oleObject42.bin"/><Relationship Id="rId11" Type="http://schemas.openxmlformats.org/officeDocument/2006/relationships/oleObject" Target="../embeddings/oleObject45.bin"/><Relationship Id="rId5" Type="http://schemas.openxmlformats.org/officeDocument/2006/relationships/image" Target="../media/image68.wmf"/><Relationship Id="rId10" Type="http://schemas.openxmlformats.org/officeDocument/2006/relationships/image" Target="../media/image70.wmf"/><Relationship Id="rId4" Type="http://schemas.openxmlformats.org/officeDocument/2006/relationships/oleObject" Target="../embeddings/oleObject41.bin"/><Relationship Id="rId9"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oleObject" Target="../embeddings/oleObject52.bin"/><Relationship Id="rId18" Type="http://schemas.openxmlformats.org/officeDocument/2006/relationships/image" Target="../media/image79.e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76.emf"/><Relationship Id="rId17" Type="http://schemas.openxmlformats.org/officeDocument/2006/relationships/oleObject" Target="../embeddings/oleObject54.bin"/><Relationship Id="rId2" Type="http://schemas.openxmlformats.org/officeDocument/2006/relationships/notesSlide" Target="../notesSlides/notesSlide6.xml"/><Relationship Id="rId16" Type="http://schemas.openxmlformats.org/officeDocument/2006/relationships/image" Target="../media/image78.emf"/><Relationship Id="rId20" Type="http://schemas.openxmlformats.org/officeDocument/2006/relationships/image" Target="../media/image80.emf"/><Relationship Id="rId1" Type="http://schemas.openxmlformats.org/officeDocument/2006/relationships/slideLayout" Target="../slideLayouts/slideLayout3.xml"/><Relationship Id="rId6" Type="http://schemas.openxmlformats.org/officeDocument/2006/relationships/image" Target="../media/image73.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75.emf"/><Relationship Id="rId19" Type="http://schemas.openxmlformats.org/officeDocument/2006/relationships/oleObject" Target="../embeddings/oleObject55.bin"/><Relationship Id="rId4" Type="http://schemas.openxmlformats.org/officeDocument/2006/relationships/image" Target="../media/image72.emf"/><Relationship Id="rId9" Type="http://schemas.openxmlformats.org/officeDocument/2006/relationships/oleObject" Target="../embeddings/oleObject50.bin"/><Relationship Id="rId14" Type="http://schemas.openxmlformats.org/officeDocument/2006/relationships/image" Target="../media/image77.emf"/></Relationships>
</file>

<file path=ppt/slides/_rels/slide3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zh.wikipedia.org/zh-cn/File:Alfa_beta_gamma_radiation.svg"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image-7.verycd.com/40c766451added7c60cc20e4d04ff5f742981/300px-Chernobyl_Disaster.jp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3.jpeg"/></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5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86.jpeg"/><Relationship Id="rId7" Type="http://schemas.openxmlformats.org/officeDocument/2006/relationships/image" Target="../media/image88.emf"/><Relationship Id="rId2" Type="http://schemas.openxmlformats.org/officeDocument/2006/relationships/image" Target="../media/image85.jpeg"/><Relationship Id="rId1" Type="http://schemas.openxmlformats.org/officeDocument/2006/relationships/slideLayout" Target="../slideLayouts/slideLayout3.xml"/><Relationship Id="rId6" Type="http://schemas.openxmlformats.org/officeDocument/2006/relationships/oleObject" Target="../embeddings/oleObject57.bin"/><Relationship Id="rId11" Type="http://schemas.openxmlformats.org/officeDocument/2006/relationships/image" Target="../media/image91.png"/><Relationship Id="rId5" Type="http://schemas.openxmlformats.org/officeDocument/2006/relationships/image" Target="../media/image87.emf"/><Relationship Id="rId10" Type="http://schemas.openxmlformats.org/officeDocument/2006/relationships/image" Target="../media/image90.emf"/><Relationship Id="rId4" Type="http://schemas.openxmlformats.org/officeDocument/2006/relationships/oleObject" Target="../embeddings/oleObject56.bin"/><Relationship Id="rId9" Type="http://schemas.openxmlformats.org/officeDocument/2006/relationships/image" Target="../media/image89.emf"/></Relationships>
</file>

<file path=ppt/slides/_rels/slide3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5.wmf"/><Relationship Id="rId12" Type="http://schemas.openxmlformats.org/officeDocument/2006/relationships/oleObject" Target="../embeddings/oleObject64.bin"/><Relationship Id="rId2" Type="http://schemas.openxmlformats.org/officeDocument/2006/relationships/oleObject" Target="../embeddings/oleObject59.bin"/><Relationship Id="rId1" Type="http://schemas.openxmlformats.org/officeDocument/2006/relationships/slideLayout" Target="../slideLayouts/slideLayout3.xml"/><Relationship Id="rId6" Type="http://schemas.openxmlformats.org/officeDocument/2006/relationships/oleObject" Target="../embeddings/oleObject61.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96.wmf"/><Relationship Id="rId14" Type="http://schemas.openxmlformats.org/officeDocument/2006/relationships/oleObject" Target="../embeddings/oleObject65.bin"/></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File:Nobel_Prize.png" TargetMode="External"/><Relationship Id="rId2" Type="http://schemas.openxmlformats.org/officeDocument/2006/relationships/image" Target="../media/image100.png"/><Relationship Id="rId1" Type="http://schemas.openxmlformats.org/officeDocument/2006/relationships/slideLayout" Target="../slideLayouts/slideLayout3.xml"/><Relationship Id="rId4" Type="http://schemas.openxmlformats.org/officeDocument/2006/relationships/image" Target="../media/image101.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66.bin"/><Relationship Id="rId1" Type="http://schemas.openxmlformats.org/officeDocument/2006/relationships/slideLayout" Target="../slideLayouts/slideLayout3.xml"/><Relationship Id="rId6" Type="http://schemas.openxmlformats.org/officeDocument/2006/relationships/oleObject" Target="../embeddings/oleObject68.bin"/><Relationship Id="rId11" Type="http://schemas.openxmlformats.org/officeDocument/2006/relationships/image" Target="../media/image105.png"/><Relationship Id="rId5" Type="http://schemas.openxmlformats.org/officeDocument/2006/relationships/image" Target="../media/image103.wmf"/><Relationship Id="rId4" Type="http://schemas.openxmlformats.org/officeDocument/2006/relationships/oleObject" Target="../embeddings/oleObject67.bin"/><Relationship Id="rId9" Type="http://schemas.openxmlformats.org/officeDocument/2006/relationships/image" Target="../media/image105.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3" Type="http://schemas.openxmlformats.org/officeDocument/2006/relationships/image" Target="../media/image1.wmf"/><Relationship Id="rId7" Type="http://schemas.openxmlformats.org/officeDocument/2006/relationships/image" Target="../media/image7.png"/><Relationship Id="rId12" Type="http://schemas.openxmlformats.org/officeDocument/2006/relationships/oleObject" Target="../embeddings/oleObject5.bin"/><Relationship Id="rId2" Type="http://schemas.openxmlformats.org/officeDocument/2006/relationships/oleObject" Target="../embeddings/oleObject1.bin"/><Relationship Id="rId1" Type="http://schemas.openxmlformats.org/officeDocument/2006/relationships/slideLayout" Target="../slideLayouts/slideLayout3.xml"/><Relationship Id="rId11" Type="http://schemas.openxmlformats.org/officeDocument/2006/relationships/image" Target="../media/image4.wmf"/><Relationship Id="rId5" Type="http://schemas.openxmlformats.org/officeDocument/2006/relationships/image" Target="../media/image2.wmf"/><Relationship Id="rId1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2.bin"/><Relationship Id="rId9" Type="http://schemas.openxmlformats.org/officeDocument/2006/relationships/image" Target="../media/image3.wmf"/><Relationship Id="rId1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3" Type="http://schemas.openxmlformats.org/officeDocument/2006/relationships/image" Target="../media/image106.wmf"/><Relationship Id="rId7" Type="http://schemas.openxmlformats.org/officeDocument/2006/relationships/image" Target="../media/image108.wmf"/><Relationship Id="rId2" Type="http://schemas.openxmlformats.org/officeDocument/2006/relationships/oleObject" Target="../embeddings/oleObject70.bin"/><Relationship Id="rId1" Type="http://schemas.openxmlformats.org/officeDocument/2006/relationships/slideLayout" Target="../slideLayouts/slideLayout3.xml"/><Relationship Id="rId6" Type="http://schemas.openxmlformats.org/officeDocument/2006/relationships/oleObject" Target="../embeddings/oleObject72.bin"/><Relationship Id="rId5" Type="http://schemas.openxmlformats.org/officeDocument/2006/relationships/image" Target="../media/image107.wmf"/><Relationship Id="rId4" Type="http://schemas.openxmlformats.org/officeDocument/2006/relationships/oleObject" Target="../embeddings/oleObject71.bin"/></Relationships>
</file>

<file path=ppt/slides/_rels/slide41.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1.wmf"/><Relationship Id="rId7" Type="http://schemas.openxmlformats.org/officeDocument/2006/relationships/image" Target="../media/image114.png"/><Relationship Id="rId2" Type="http://schemas.openxmlformats.org/officeDocument/2006/relationships/oleObject" Target="../embeddings/oleObject73.bin"/><Relationship Id="rId1" Type="http://schemas.openxmlformats.org/officeDocument/2006/relationships/slideLayout" Target="../slideLayouts/slideLayout3.xml"/><Relationship Id="rId6" Type="http://schemas.openxmlformats.org/officeDocument/2006/relationships/image" Target="../media/image113.png"/><Relationship Id="rId5" Type="http://schemas.openxmlformats.org/officeDocument/2006/relationships/image" Target="../media/image112.wmf"/><Relationship Id="rId4" Type="http://schemas.openxmlformats.org/officeDocument/2006/relationships/oleObject" Target="../embeddings/oleObject74.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5.bin"/><Relationship Id="rId7" Type="http://schemas.openxmlformats.org/officeDocument/2006/relationships/image" Target="../media/image1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6.wmf"/><Relationship Id="rId5" Type="http://schemas.openxmlformats.org/officeDocument/2006/relationships/oleObject" Target="../embeddings/oleObject76.bin"/><Relationship Id="rId4" Type="http://schemas.openxmlformats.org/officeDocument/2006/relationships/image" Target="../media/image11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7.bin"/><Relationship Id="rId1" Type="http://schemas.openxmlformats.org/officeDocument/2006/relationships/slideLayout" Target="../slideLayouts/slideLayout3.x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9.wmf"/><Relationship Id="rId7" Type="http://schemas.openxmlformats.org/officeDocument/2006/relationships/oleObject" Target="../embeddings/oleObject12.bin"/><Relationship Id="rId2" Type="http://schemas.openxmlformats.org/officeDocument/2006/relationships/oleObject" Target="../embeddings/oleObject9.bin"/><Relationship Id="rId1" Type="http://schemas.openxmlformats.org/officeDocument/2006/relationships/slideLayout" Target="../slideLayouts/slideLayout3.xml"/><Relationship Id="rId6" Type="http://schemas.openxmlformats.org/officeDocument/2006/relationships/oleObject" Target="../embeddings/oleObject11.bin"/><Relationship Id="rId5" Type="http://schemas.openxmlformats.org/officeDocument/2006/relationships/image" Target="../media/image10.wmf"/><Relationship Id="rId10" Type="http://schemas.openxmlformats.org/officeDocument/2006/relationships/image" Target="../media/image12.wmf"/><Relationship Id="rId4" Type="http://schemas.openxmlformats.org/officeDocument/2006/relationships/oleObject" Target="../embeddings/oleObject10.bin"/><Relationship Id="rId9"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5.wmf"/><Relationship Id="rId12" Type="http://schemas.openxmlformats.org/officeDocument/2006/relationships/oleObject" Target="../embeddings/oleObject19.bin"/><Relationship Id="rId2" Type="http://schemas.openxmlformats.org/officeDocument/2006/relationships/oleObject" Target="../embeddings/oleObject14.bin"/><Relationship Id="rId1" Type="http://schemas.openxmlformats.org/officeDocument/2006/relationships/slideLayout" Target="../slideLayouts/slideLayout3.xml"/><Relationship Id="rId6" Type="http://schemas.openxmlformats.org/officeDocument/2006/relationships/oleObject" Target="../embeddings/oleObject16.bin"/><Relationship Id="rId11" Type="http://schemas.openxmlformats.org/officeDocument/2006/relationships/image" Target="../media/image17.wmf"/><Relationship Id="rId5" Type="http://schemas.openxmlformats.org/officeDocument/2006/relationships/image" Target="../media/image14.emf"/><Relationship Id="rId15" Type="http://schemas.openxmlformats.org/officeDocument/2006/relationships/image" Target="../media/image20.png"/><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6.wmf"/><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oleObject" Target="../embeddings/oleObject20.bin"/><Relationship Id="rId1" Type="http://schemas.openxmlformats.org/officeDocument/2006/relationships/slideLayout" Target="../slideLayouts/slideLayout3.xml"/><Relationship Id="rId6" Type="http://schemas.openxmlformats.org/officeDocument/2006/relationships/oleObject" Target="../embeddings/oleObject22.bin"/><Relationship Id="rId5" Type="http://schemas.openxmlformats.org/officeDocument/2006/relationships/image" Target="../media/image22.emf"/><Relationship Id="rId4" Type="http://schemas.openxmlformats.org/officeDocument/2006/relationships/oleObject" Target="../embeddings/oleObject21.bin"/><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idx="4294967295"/>
          </p:nvPr>
        </p:nvSpPr>
        <p:spPr>
          <a:xfrm>
            <a:off x="152400" y="1981200"/>
            <a:ext cx="8839200" cy="1066800"/>
          </a:xfrm>
        </p:spPr>
        <p:txBody>
          <a:bodyPr>
            <a:normAutofit/>
          </a:bodyPr>
          <a:lstStyle/>
          <a:p>
            <a:pPr algn="ctr">
              <a:defRPr/>
            </a:pPr>
            <a:r>
              <a:rPr lang="zh-CN" altLang="en-US" dirty="0"/>
              <a:t>第七章</a:t>
            </a:r>
            <a:r>
              <a:rPr lang="zh-CN" altLang="zh-CN" dirty="0">
                <a:effectLst/>
              </a:rPr>
              <a:t>原子核物理</a:t>
            </a:r>
            <a:r>
              <a:rPr lang="zh-CN" altLang="en-US" dirty="0">
                <a:effectLst/>
              </a:rPr>
              <a:t>概论</a:t>
            </a:r>
            <a:endParaRPr lang="zh-CN" altLang="en-US" dirty="0"/>
          </a:p>
        </p:txBody>
      </p:sp>
      <p:sp>
        <p:nvSpPr>
          <p:cNvPr id="3" name="Footer Placeholder 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pPr>
                <a:defRPr/>
              </a:pPr>
              <a:t>1</a:t>
            </a:fld>
            <a:endParaRPr lang="en-US" altLang="zh-CN" dirty="0"/>
          </a:p>
        </p:txBody>
      </p:sp>
    </p:spTree>
    <p:extLst>
      <p:ext uri="{BB962C8B-B14F-4D97-AF65-F5344CB8AC3E}">
        <p14:creationId xmlns:p14="http://schemas.microsoft.com/office/powerpoint/2010/main" val="63874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核模型</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10</a:t>
            </a:fld>
            <a:endParaRPr lang="en-US" altLang="zh-CN" dirty="0"/>
          </a:p>
        </p:txBody>
      </p:sp>
      <p:sp>
        <p:nvSpPr>
          <p:cNvPr id="5" name="Rectangle 7"/>
          <p:cNvSpPr>
            <a:spLocks noChangeArrowheads="1"/>
          </p:cNvSpPr>
          <p:nvPr/>
        </p:nvSpPr>
        <p:spPr bwMode="auto">
          <a:xfrm>
            <a:off x="457200" y="1194455"/>
            <a:ext cx="678180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lnSpc>
                <a:spcPct val="90000"/>
              </a:lnSpc>
              <a:spcBef>
                <a:spcPct val="20000"/>
              </a:spcBef>
            </a:pPr>
            <a:r>
              <a:rPr lang="zh-CN" altLang="en-US" dirty="0">
                <a:ea typeface="华文楷体" panose="02010600040101010101" pitchFamily="2" charset="-122"/>
                <a:cs typeface="Times New Roman" panose="02020603050405020304" pitchFamily="18" charset="0"/>
              </a:rPr>
              <a:t>问题：原子核内各组分的</a:t>
            </a:r>
            <a:r>
              <a:rPr lang="zh-CN" altLang="en-US" dirty="0">
                <a:solidFill>
                  <a:srgbClr val="FF0000"/>
                </a:solidFill>
                <a:ea typeface="华文楷体" panose="02010600040101010101" pitchFamily="2" charset="-122"/>
                <a:cs typeface="Times New Roman" panose="02020603050405020304" pitchFamily="18" charset="0"/>
              </a:rPr>
              <a:t>运动规律</a:t>
            </a:r>
            <a:r>
              <a:rPr lang="zh-CN" altLang="en-US" dirty="0">
                <a:ea typeface="华文楷体" panose="02010600040101010101" pitchFamily="2" charset="-122"/>
                <a:cs typeface="Times New Roman" panose="02020603050405020304" pitchFamily="18" charset="0"/>
              </a:rPr>
              <a:t>如何？</a:t>
            </a:r>
          </a:p>
        </p:txBody>
      </p:sp>
      <p:sp>
        <p:nvSpPr>
          <p:cNvPr id="6" name="Rectangle 9"/>
          <p:cNvSpPr>
            <a:spLocks noChangeArrowheads="1"/>
          </p:cNvSpPr>
          <p:nvPr/>
        </p:nvSpPr>
        <p:spPr bwMode="auto">
          <a:xfrm>
            <a:off x="457200" y="1729871"/>
            <a:ext cx="822960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lnSpc>
                <a:spcPct val="90000"/>
              </a:lnSpc>
              <a:spcBef>
                <a:spcPct val="20000"/>
              </a:spcBef>
            </a:pPr>
            <a:r>
              <a:rPr lang="zh-CN" altLang="en-US" dirty="0">
                <a:ea typeface="华文楷体" panose="02010600040101010101" pitchFamily="2" charset="-122"/>
                <a:cs typeface="Times New Roman" panose="02020603050405020304" pitchFamily="18" charset="0"/>
              </a:rPr>
              <a:t>　</a:t>
            </a:r>
            <a:r>
              <a:rPr lang="zh-CN" altLang="en-US" dirty="0">
                <a:solidFill>
                  <a:srgbClr val="FF0000"/>
                </a:solidFill>
                <a:ea typeface="华文楷体" panose="02010600040101010101" pitchFamily="2" charset="-122"/>
                <a:cs typeface="Times New Roman" panose="02020603050405020304" pitchFamily="18" charset="0"/>
              </a:rPr>
              <a:t>在原子内</a:t>
            </a:r>
            <a:r>
              <a:rPr lang="zh-CN" altLang="en-US" dirty="0">
                <a:ea typeface="华文楷体" panose="02010600040101010101" pitchFamily="2" charset="-122"/>
                <a:cs typeface="Times New Roman" panose="02020603050405020304" pitchFamily="18" charset="0"/>
              </a:rPr>
              <a:t>，相互作用力是库仑力，</a:t>
            </a:r>
            <a:r>
              <a:rPr lang="zh-CN" altLang="en-US" dirty="0">
                <a:solidFill>
                  <a:srgbClr val="FF0000"/>
                </a:solidFill>
                <a:ea typeface="华文楷体" panose="02010600040101010101" pitchFamily="2" charset="-122"/>
                <a:cs typeface="Times New Roman" panose="02020603050405020304" pitchFamily="18" charset="0"/>
              </a:rPr>
              <a:t>电子是运动的主要承担者</a:t>
            </a:r>
            <a:r>
              <a:rPr lang="zh-CN" altLang="en-US" dirty="0">
                <a:ea typeface="华文楷体" panose="02010600040101010101" pitchFamily="2" charset="-122"/>
                <a:cs typeface="Times New Roman" panose="02020603050405020304" pitchFamily="18" charset="0"/>
              </a:rPr>
              <a:t>，电子与核之间的相对作用对运动的影响是决定性的，相对来说问题容易解决。</a:t>
            </a:r>
          </a:p>
        </p:txBody>
      </p:sp>
      <p:sp>
        <p:nvSpPr>
          <p:cNvPr id="7" name="Rectangle 15"/>
          <p:cNvSpPr>
            <a:spLocks noChangeArrowheads="1"/>
          </p:cNvSpPr>
          <p:nvPr/>
        </p:nvSpPr>
        <p:spPr bwMode="auto">
          <a:xfrm>
            <a:off x="1534419" y="2967335"/>
            <a:ext cx="6647974" cy="461665"/>
          </a:xfrm>
          <a:prstGeom prst="rect">
            <a:avLst/>
          </a:prstGeom>
          <a:solidFill>
            <a:srgbClr val="FFFF00"/>
          </a:solidFill>
          <a:ln>
            <a:noFill/>
          </a:ln>
          <a:effec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dirty="0">
                <a:solidFill>
                  <a:srgbClr val="0000FF"/>
                </a:solidFill>
                <a:ea typeface="华文楷体" panose="02010600040101010101" pitchFamily="2" charset="-122"/>
                <a:cs typeface="Times New Roman" panose="02020603050405020304" pitchFamily="18" charset="0"/>
              </a:rPr>
              <a:t>核内核子数较多，不可能象两体问题那样求解；</a:t>
            </a:r>
          </a:p>
        </p:txBody>
      </p:sp>
      <p:sp>
        <p:nvSpPr>
          <p:cNvPr id="8" name="Rectangle 17"/>
          <p:cNvSpPr>
            <a:spLocks noChangeArrowheads="1"/>
          </p:cNvSpPr>
          <p:nvPr/>
        </p:nvSpPr>
        <p:spPr bwMode="auto">
          <a:xfrm>
            <a:off x="1277937" y="3546862"/>
            <a:ext cx="5109091" cy="461665"/>
          </a:xfrm>
          <a:prstGeom prst="rect">
            <a:avLst/>
          </a:prstGeom>
          <a:solidFill>
            <a:srgbClr val="FFFF00"/>
          </a:solidFill>
          <a:ln>
            <a:noFill/>
          </a:ln>
          <a:effec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dirty="0">
                <a:solidFill>
                  <a:srgbClr val="0000FF"/>
                </a:solidFill>
                <a:ea typeface="华文楷体" panose="02010600040101010101" pitchFamily="2" charset="-122"/>
                <a:cs typeface="Times New Roman" panose="02020603050405020304" pitchFamily="18" charset="0"/>
              </a:rPr>
              <a:t>核子数不是很多，不能用统计方法；</a:t>
            </a:r>
          </a:p>
        </p:txBody>
      </p:sp>
      <p:sp>
        <p:nvSpPr>
          <p:cNvPr id="9" name="Rectangle 18"/>
          <p:cNvSpPr>
            <a:spLocks noChangeArrowheads="1"/>
          </p:cNvSpPr>
          <p:nvPr/>
        </p:nvSpPr>
        <p:spPr bwMode="auto">
          <a:xfrm>
            <a:off x="1534418" y="4114800"/>
            <a:ext cx="6647974" cy="461665"/>
          </a:xfrm>
          <a:prstGeom prst="rect">
            <a:avLst/>
          </a:prstGeom>
          <a:solidFill>
            <a:srgbClr val="FFFF00"/>
          </a:solidFill>
          <a:ln>
            <a:noFill/>
          </a:ln>
          <a:effec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a:solidFill>
                  <a:srgbClr val="0000FF"/>
                </a:solidFill>
                <a:ea typeface="华文楷体" panose="02010600040101010101" pitchFamily="2" charset="-122"/>
                <a:cs typeface="Times New Roman" panose="02020603050405020304" pitchFamily="18" charset="0"/>
              </a:rPr>
              <a:t>核子间没有一个中心，无法用有效的近似方法。</a:t>
            </a:r>
          </a:p>
        </p:txBody>
      </p:sp>
      <p:sp>
        <p:nvSpPr>
          <p:cNvPr id="10" name="Rectangle 19"/>
          <p:cNvSpPr>
            <a:spLocks noChangeArrowheads="1"/>
          </p:cNvSpPr>
          <p:nvPr/>
        </p:nvSpPr>
        <p:spPr bwMode="auto">
          <a:xfrm>
            <a:off x="457200" y="4648099"/>
            <a:ext cx="8229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20000"/>
              </a:spcBef>
            </a:pPr>
            <a:r>
              <a:rPr lang="zh-CN" altLang="en-US" dirty="0">
                <a:ea typeface="华文楷体" panose="02010600040101010101" pitchFamily="2" charset="-122"/>
                <a:cs typeface="Times New Roman" panose="02020603050405020304" pitchFamily="18" charset="0"/>
              </a:rPr>
              <a:t>　  到目前为止，</a:t>
            </a:r>
            <a:r>
              <a:rPr lang="zh-CN" altLang="en-US" dirty="0">
                <a:solidFill>
                  <a:srgbClr val="FF0000"/>
                </a:solidFill>
                <a:ea typeface="华文楷体" panose="02010600040101010101" pitchFamily="2" charset="-122"/>
                <a:cs typeface="Times New Roman" panose="02020603050405020304" pitchFamily="18" charset="0"/>
              </a:rPr>
              <a:t>无法从第一性原理出发来解决核内的核子运动问题</a:t>
            </a:r>
            <a:r>
              <a:rPr lang="zh-CN" altLang="en-US" dirty="0">
                <a:ea typeface="华文楷体" panose="02010600040101010101" pitchFamily="2" charset="-122"/>
                <a:cs typeface="Times New Roman" panose="02020603050405020304" pitchFamily="18" charset="0"/>
              </a:rPr>
              <a:t>。自</a:t>
            </a:r>
            <a:r>
              <a:rPr lang="en-US" altLang="zh-CN" dirty="0">
                <a:ea typeface="华文楷体" panose="02010600040101010101" pitchFamily="2" charset="-122"/>
                <a:cs typeface="Times New Roman" panose="02020603050405020304" pitchFamily="18" charset="0"/>
              </a:rPr>
              <a:t>1932</a:t>
            </a:r>
            <a:r>
              <a:rPr lang="zh-CN" altLang="en-US" dirty="0">
                <a:ea typeface="华文楷体" panose="02010600040101010101" pitchFamily="2" charset="-122"/>
                <a:cs typeface="Times New Roman" panose="02020603050405020304" pitchFamily="18" charset="0"/>
              </a:rPr>
              <a:t>年以来，人们提出各种核的结构模型，对核子的运动作</a:t>
            </a:r>
            <a:r>
              <a:rPr lang="zh-CN" altLang="en-US" dirty="0">
                <a:solidFill>
                  <a:srgbClr val="FF0000"/>
                </a:solidFill>
                <a:ea typeface="华文楷体" panose="02010600040101010101" pitchFamily="2" charset="-122"/>
                <a:cs typeface="Times New Roman" panose="02020603050405020304" pitchFamily="18" charset="0"/>
              </a:rPr>
              <a:t>近似的唯象的描述</a:t>
            </a:r>
            <a:r>
              <a:rPr lang="zh-CN" altLang="en-US" dirty="0">
                <a:ea typeface="华文楷体" panose="02010600040101010101" pitchFamily="2" charset="-122"/>
                <a:cs typeface="Times New Roman" panose="02020603050405020304" pitchFamily="18" charset="0"/>
              </a:rPr>
              <a:t>，但某个模型往往只能反映某一方面的特性。</a:t>
            </a:r>
          </a:p>
        </p:txBody>
      </p:sp>
      <p:sp>
        <p:nvSpPr>
          <p:cNvPr id="11" name="Footer Placeholder 10"/>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57887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液滴模型</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11</a:t>
            </a:fld>
            <a:endParaRPr lang="en-US" altLang="zh-CN" dirty="0"/>
          </a:p>
        </p:txBody>
      </p:sp>
      <p:sp>
        <p:nvSpPr>
          <p:cNvPr id="3" name="内容占位符 2"/>
          <p:cNvSpPr>
            <a:spLocks noGrp="1"/>
          </p:cNvSpPr>
          <p:nvPr>
            <p:ph idx="4294967295"/>
          </p:nvPr>
        </p:nvSpPr>
        <p:spPr>
          <a:xfrm>
            <a:off x="3606289" y="1398588"/>
            <a:ext cx="5156711" cy="3706812"/>
          </a:xfrm>
        </p:spPr>
        <p:txBody>
          <a:bodyPr>
            <a:noAutofit/>
          </a:bodyPr>
          <a:lstStyle/>
          <a:p>
            <a:r>
              <a:rPr lang="zh-CN" altLang="en-US" sz="2800" dirty="0"/>
              <a:t>由玻尔于</a:t>
            </a:r>
            <a:r>
              <a:rPr lang="en-US" altLang="zh-CN" sz="2800" dirty="0"/>
              <a:t>1936</a:t>
            </a:r>
            <a:r>
              <a:rPr lang="zh-CN" altLang="en-US" sz="2800" dirty="0"/>
              <a:t>年首先提出，并在</a:t>
            </a:r>
            <a:r>
              <a:rPr lang="en-US" altLang="zh-CN" sz="2800" dirty="0"/>
              <a:t>1939</a:t>
            </a:r>
            <a:r>
              <a:rPr lang="zh-CN" altLang="en-US" sz="2800" dirty="0"/>
              <a:t>年与惠勒一起用于解释核裂变现象；</a:t>
            </a:r>
          </a:p>
          <a:p>
            <a:r>
              <a:rPr lang="zh-CN" altLang="en-US" sz="2800" dirty="0"/>
              <a:t>该模型把原子核比作一种带电的不可压缩液滴，并把核子类比成液滴中的分子，是原子核最早的唯象模型；</a:t>
            </a:r>
          </a:p>
          <a:p>
            <a:r>
              <a:rPr lang="zh-CN" altLang="en-US" sz="2800" dirty="0"/>
              <a:t>液滴模型给出核的结合能唯象公式。</a:t>
            </a:r>
          </a:p>
        </p:txBody>
      </p:sp>
      <p:pic>
        <p:nvPicPr>
          <p:cNvPr id="25604" name="Picture 4" descr="http://www.bigear.org/vol1no4/drop.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644" y="1447800"/>
            <a:ext cx="3231356"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077927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液滴模型中</a:t>
            </a:r>
            <a:r>
              <a:rPr lang="zh-CN" altLang="en-US" dirty="0">
                <a:solidFill>
                  <a:srgbClr val="FF0000"/>
                </a:solidFill>
              </a:rPr>
              <a:t>结合能</a:t>
            </a:r>
            <a:r>
              <a:rPr lang="zh-CN" altLang="en-US" dirty="0"/>
              <a:t>的经验公式</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12</a:t>
            </a:fld>
            <a:endParaRPr lang="en-US" altLang="zh-CN" dirty="0"/>
          </a:p>
        </p:txBody>
      </p:sp>
      <p:sp>
        <p:nvSpPr>
          <p:cNvPr id="5" name="矩形 4"/>
          <p:cNvSpPr>
            <a:spLocks noChangeArrowheads="1"/>
          </p:cNvSpPr>
          <p:nvPr/>
        </p:nvSpPr>
        <p:spPr bwMode="auto">
          <a:xfrm>
            <a:off x="228600" y="4450140"/>
            <a:ext cx="8801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它可以很好地解释了原子核的</a:t>
            </a:r>
            <a:r>
              <a:rPr kumimoji="0"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比结合能</a:t>
            </a:r>
            <a:r>
              <a:rPr kumimoji="0"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基本上是一个常数，核子间的相互作用具有</a:t>
            </a:r>
            <a:r>
              <a:rPr kumimoji="0"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饱和性</a:t>
            </a:r>
            <a:r>
              <a:rPr kumimoji="0"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这一事实，并且再现了原子核的不可压缩性，即核物质的密度几乎是一个常数的事实。它是目前计算原子核结合能以及核裂变的最好理论基础。</a:t>
            </a:r>
          </a:p>
        </p:txBody>
      </p:sp>
      <p:sp>
        <p:nvSpPr>
          <p:cNvPr id="10" name="Footer Placeholder 9"/>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pic>
        <p:nvPicPr>
          <p:cNvPr id="13" name="图片 12">
            <a:extLst>
              <a:ext uri="{FF2B5EF4-FFF2-40B4-BE49-F238E27FC236}">
                <a16:creationId xmlns:a16="http://schemas.microsoft.com/office/drawing/2014/main" id="{8C24CE36-8495-99D9-C656-800DA9C87843}"/>
              </a:ext>
            </a:extLst>
          </p:cNvPr>
          <p:cNvPicPr>
            <a:picLocks noChangeAspect="1"/>
          </p:cNvPicPr>
          <p:nvPr/>
        </p:nvPicPr>
        <p:blipFill>
          <a:blip r:embed="rId2"/>
          <a:stretch>
            <a:fillRect/>
          </a:stretch>
        </p:blipFill>
        <p:spPr>
          <a:xfrm>
            <a:off x="437322" y="1223666"/>
            <a:ext cx="8265195" cy="3033163"/>
          </a:xfrm>
          <a:prstGeom prst="rect">
            <a:avLst/>
          </a:prstGeom>
        </p:spPr>
      </p:pic>
    </p:spTree>
    <p:extLst>
      <p:ext uri="{BB962C8B-B14F-4D97-AF65-F5344CB8AC3E}">
        <p14:creationId xmlns:p14="http://schemas.microsoft.com/office/powerpoint/2010/main" val="55074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solidFill>
                  <a:srgbClr val="FF0000"/>
                </a:solidFill>
              </a:rPr>
              <a:t>结合能</a:t>
            </a:r>
            <a:r>
              <a:rPr lang="zh-CN" altLang="en-US" dirty="0"/>
              <a:t>的经验公式解释</a:t>
            </a:r>
            <a:r>
              <a:rPr lang="en-US" altLang="zh-CN" dirty="0"/>
              <a:t>1</a:t>
            </a:r>
            <a:endParaRPr lang="en-US" dirty="0"/>
          </a:p>
        </p:txBody>
      </p:sp>
      <p:sp>
        <p:nvSpPr>
          <p:cNvPr id="3" name="Footer Placeholder 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pPr>
                <a:defRPr/>
              </a:pPr>
              <a:t>13</a:t>
            </a:fld>
            <a:endParaRPr lang="en-US" altLang="zh-CN" dirty="0"/>
          </a:p>
        </p:txBody>
      </p:sp>
      <p:sp>
        <p:nvSpPr>
          <p:cNvPr id="5" name="TextBox 4"/>
          <p:cNvSpPr txBox="1"/>
          <p:nvPr/>
        </p:nvSpPr>
        <p:spPr>
          <a:xfrm>
            <a:off x="457200" y="1219200"/>
            <a:ext cx="3090911" cy="461665"/>
          </a:xfrm>
          <a:prstGeom prst="rect">
            <a:avLst/>
          </a:prstGeom>
          <a:noFill/>
        </p:spPr>
        <p:txBody>
          <a:bodyPr wrap="none" rtlCol="0">
            <a:spAutoFit/>
          </a:bodyPr>
          <a:lstStyle/>
          <a:p>
            <a:r>
              <a:rPr lang="is-IS" sz="2400" dirty="0">
                <a:solidFill>
                  <a:schemeClr val="tx1"/>
                </a:solidFill>
                <a:latin typeface="+mn-ea"/>
                <a:ea typeface="+mn-ea"/>
              </a:rPr>
              <a:t>(1) 体积能(基本贡献</a:t>
            </a:r>
            <a:r>
              <a:rPr lang="is-IS" sz="2400">
                <a:solidFill>
                  <a:schemeClr val="tx1"/>
                </a:solidFill>
                <a:latin typeface="+mn-ea"/>
                <a:ea typeface="+mn-ea"/>
              </a:rPr>
              <a:t>) </a:t>
            </a:r>
            <a:endParaRPr lang="is-IS" sz="2400" dirty="0">
              <a:solidFill>
                <a:schemeClr val="tx1"/>
              </a:solidFill>
              <a:latin typeface="+mn-ea"/>
              <a:ea typeface="+mn-ea"/>
            </a:endParaRPr>
          </a:p>
        </p:txBody>
      </p:sp>
      <p:pic>
        <p:nvPicPr>
          <p:cNvPr id="9" name="Picture 8"/>
          <p:cNvPicPr>
            <a:picLocks noChangeAspect="1"/>
          </p:cNvPicPr>
          <p:nvPr/>
        </p:nvPicPr>
        <p:blipFill>
          <a:blip r:embed="rId2"/>
          <a:stretch>
            <a:fillRect/>
          </a:stretch>
        </p:blipFill>
        <p:spPr>
          <a:xfrm>
            <a:off x="6248400" y="1318975"/>
            <a:ext cx="1473200" cy="1676400"/>
          </a:xfrm>
          <a:prstGeom prst="rect">
            <a:avLst/>
          </a:prstGeom>
        </p:spPr>
      </p:pic>
      <p:pic>
        <p:nvPicPr>
          <p:cNvPr id="10" name="Picture 9"/>
          <p:cNvPicPr>
            <a:picLocks noChangeAspect="1"/>
          </p:cNvPicPr>
          <p:nvPr/>
        </p:nvPicPr>
        <p:blipFill>
          <a:blip r:embed="rId3"/>
          <a:stretch>
            <a:fillRect/>
          </a:stretch>
        </p:blipFill>
        <p:spPr>
          <a:xfrm>
            <a:off x="3429000" y="1257300"/>
            <a:ext cx="1714500" cy="41910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3048000" y="2197845"/>
                <a:ext cx="1947521" cy="624786"/>
              </a:xfrm>
              <a:prstGeom prst="rect">
                <a:avLst/>
              </a:prstGeom>
            </p:spPr>
            <p:txBody>
              <a:bodyPr wrap="none">
                <a:spAutoFit/>
              </a:bodyPr>
              <a:lstStyle/>
              <a:p>
                <a14:m>
                  <m:oMath xmlns:m="http://schemas.openxmlformats.org/officeDocument/2006/math">
                    <m:r>
                      <a:rPr lang="mr-IN" sz="2400" i="1" dirty="0" smtClean="0">
                        <a:solidFill>
                          <a:schemeClr val="tx1"/>
                        </a:solidFill>
                        <a:latin typeface="Cambria Math" charset="0"/>
                      </a:rPr>
                      <m:t>𝑉</m:t>
                    </m:r>
                    <m:r>
                      <a:rPr lang="mr-IN" sz="2400" i="1" dirty="0" smtClean="0">
                        <a:solidFill>
                          <a:schemeClr val="tx1"/>
                        </a:solidFill>
                        <a:latin typeface="Cambria Math" charset="0"/>
                      </a:rPr>
                      <m:t>=</m:t>
                    </m:r>
                    <m:f>
                      <m:fPr>
                        <m:ctrlPr>
                          <a:rPr lang="en-US" altLang="zh-CN" sz="2400" b="1" i="1" dirty="0" smtClean="0">
                            <a:solidFill>
                              <a:schemeClr val="tx1"/>
                            </a:solidFill>
                            <a:latin typeface="Cambria Math" panose="02040503050406030204" pitchFamily="18" charset="0"/>
                          </a:rPr>
                        </m:ctrlPr>
                      </m:fPr>
                      <m:num>
                        <m:r>
                          <a:rPr lang="en-US" altLang="zh-CN" sz="2400" b="1" i="1" dirty="0" smtClean="0">
                            <a:solidFill>
                              <a:schemeClr val="tx1"/>
                            </a:solidFill>
                            <a:latin typeface="Cambria Math" charset="0"/>
                          </a:rPr>
                          <m:t>𝟒</m:t>
                        </m:r>
                      </m:num>
                      <m:den>
                        <m:r>
                          <a:rPr lang="en-US" altLang="zh-CN" sz="2400" b="1" i="1" dirty="0" smtClean="0">
                            <a:solidFill>
                              <a:schemeClr val="tx1"/>
                            </a:solidFill>
                            <a:latin typeface="Cambria Math" charset="0"/>
                          </a:rPr>
                          <m:t>𝟑</m:t>
                        </m:r>
                      </m:den>
                    </m:f>
                    <m:r>
                      <a:rPr lang="mr-IN" sz="2400" i="1" smtClean="0">
                        <a:solidFill>
                          <a:schemeClr val="tx1"/>
                        </a:solidFill>
                        <a:latin typeface="Cambria Math" charset="0"/>
                      </a:rPr>
                      <m:t>𝜋</m:t>
                    </m:r>
                    <m:r>
                      <a:rPr lang="mr-IN" sz="2400" i="1" smtClean="0">
                        <a:solidFill>
                          <a:schemeClr val="tx1"/>
                        </a:solidFill>
                        <a:latin typeface="Cambria Math" charset="0"/>
                      </a:rPr>
                      <m:t>𝑟</m:t>
                    </m:r>
                    <m:r>
                      <a:rPr lang="mr-IN" sz="2400" i="1" baseline="30000" smtClean="0">
                        <a:solidFill>
                          <a:schemeClr val="tx1"/>
                        </a:solidFill>
                        <a:latin typeface="Cambria Math" charset="0"/>
                      </a:rPr>
                      <m:t>3</m:t>
                    </m:r>
                    <m:r>
                      <a:rPr lang="zh-CN" altLang="en-US" sz="2400" b="1" i="1" baseline="30000" smtClean="0">
                        <a:solidFill>
                          <a:schemeClr val="tx1"/>
                        </a:solidFill>
                        <a:latin typeface="Cambria Math" panose="02040503050406030204" pitchFamily="18" charset="0"/>
                      </a:rPr>
                      <m:t> </m:t>
                    </m:r>
                  </m:oMath>
                </a14:m>
                <a:r>
                  <a:rPr lang="zh-CN" altLang="en-US" sz="2400" dirty="0">
                    <a:solidFill>
                      <a:schemeClr val="tx1"/>
                    </a:solidFill>
                  </a:rPr>
                  <a:t>∝</a:t>
                </a:r>
                <a14:m>
                  <m:oMath xmlns:m="http://schemas.openxmlformats.org/officeDocument/2006/math">
                    <m:r>
                      <a:rPr lang="en-US" altLang="zh-CN" sz="2400" b="1" i="1" smtClean="0">
                        <a:solidFill>
                          <a:schemeClr val="tx1"/>
                        </a:solidFill>
                        <a:latin typeface="Cambria Math" panose="02040503050406030204" pitchFamily="18" charset="0"/>
                      </a:rPr>
                      <m:t>𝑨</m:t>
                    </m:r>
                    <m:r>
                      <a:rPr lang="mr-IN" sz="2400" i="1" smtClean="0">
                        <a:solidFill>
                          <a:schemeClr val="tx1"/>
                        </a:solidFill>
                        <a:latin typeface="Cambria Math" charset="0"/>
                      </a:rPr>
                      <m:t> </m:t>
                    </m:r>
                  </m:oMath>
                </a14:m>
                <a:endParaRPr lang="mr-IN" sz="2400"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048000" y="2197845"/>
                <a:ext cx="1947521" cy="624786"/>
              </a:xfrm>
              <a:prstGeom prst="rect">
                <a:avLst/>
              </a:prstGeom>
              <a:blipFill>
                <a:blip r:embed="rId4"/>
                <a:stretch>
                  <a:fillRect l="-654" r="-11765" b="-12000"/>
                </a:stretch>
              </a:blipFill>
            </p:spPr>
            <p:txBody>
              <a:bodyPr/>
              <a:lstStyle/>
              <a:p>
                <a:r>
                  <a:rPr lang="zh-CN" altLang="en-US">
                    <a:noFill/>
                  </a:rPr>
                  <a:t> </a:t>
                </a:r>
              </a:p>
            </p:txBody>
          </p:sp>
        </mc:Fallback>
      </mc:AlternateContent>
      <p:sp>
        <p:nvSpPr>
          <p:cNvPr id="12" name="TextBox 11"/>
          <p:cNvSpPr txBox="1"/>
          <p:nvPr/>
        </p:nvSpPr>
        <p:spPr>
          <a:xfrm>
            <a:off x="482600" y="3500735"/>
            <a:ext cx="5765800" cy="1569660"/>
          </a:xfrm>
          <a:prstGeom prst="rect">
            <a:avLst/>
          </a:prstGeom>
          <a:noFill/>
        </p:spPr>
        <p:txBody>
          <a:bodyPr wrap="square" rtlCol="0">
            <a:spAutoFit/>
          </a:bodyPr>
          <a:lstStyle/>
          <a:p>
            <a:r>
              <a:rPr lang="is-IS" sz="2400" dirty="0">
                <a:solidFill>
                  <a:schemeClr val="tx1"/>
                </a:solidFill>
                <a:latin typeface="+mn-ea"/>
                <a:ea typeface="+mn-ea"/>
              </a:rPr>
              <a:t>(</a:t>
            </a:r>
            <a:r>
              <a:rPr lang="en-US" altLang="zh-CN" sz="2400" dirty="0">
                <a:solidFill>
                  <a:schemeClr val="tx1"/>
                </a:solidFill>
                <a:latin typeface="+mn-ea"/>
                <a:ea typeface="+mn-ea"/>
              </a:rPr>
              <a:t>2</a:t>
            </a:r>
            <a:r>
              <a:rPr lang="is-IS" sz="2400" dirty="0">
                <a:solidFill>
                  <a:schemeClr val="tx1"/>
                </a:solidFill>
                <a:latin typeface="+mn-ea"/>
                <a:ea typeface="+mn-ea"/>
              </a:rPr>
              <a:t>) </a:t>
            </a:r>
            <a:r>
              <a:rPr lang="zh-CN" altLang="en-US" sz="2400" dirty="0">
                <a:solidFill>
                  <a:schemeClr val="tx1"/>
                </a:solidFill>
                <a:latin typeface="+mn-ea"/>
                <a:ea typeface="+mn-ea"/>
              </a:rPr>
              <a:t>表面</a:t>
            </a:r>
            <a:r>
              <a:rPr lang="is-IS" sz="2400" dirty="0">
                <a:solidFill>
                  <a:schemeClr val="tx1"/>
                </a:solidFill>
                <a:latin typeface="+mn-ea"/>
                <a:ea typeface="+mn-ea"/>
              </a:rPr>
              <a:t>能</a:t>
            </a:r>
            <a:r>
              <a:rPr lang="zh-CN" altLang="en-US" sz="2400" dirty="0">
                <a:solidFill>
                  <a:schemeClr val="tx1"/>
                </a:solidFill>
                <a:latin typeface="+mn-ea"/>
                <a:ea typeface="+mn-ea"/>
              </a:rPr>
              <a:t>：</a:t>
            </a:r>
            <a:br>
              <a:rPr lang="en-US" altLang="zh-CN" sz="2400" dirty="0">
                <a:solidFill>
                  <a:schemeClr val="tx1"/>
                </a:solidFill>
                <a:latin typeface="+mn-ea"/>
                <a:ea typeface="+mn-ea"/>
              </a:rPr>
            </a:br>
            <a:r>
              <a:rPr lang="zh-CN" altLang="en-US" sz="2400" dirty="0">
                <a:solidFill>
                  <a:schemeClr val="tx1"/>
                </a:solidFill>
                <a:latin typeface="+mn-ea"/>
                <a:ea typeface="+mn-ea"/>
              </a:rPr>
              <a:t>在表面上的核子只受到内部核子作用，结合能要小些，相当于表面张力。表面能正比于表面积。 </a:t>
            </a:r>
          </a:p>
        </p:txBody>
      </p:sp>
      <p:pic>
        <p:nvPicPr>
          <p:cNvPr id="14" name="Picture 13"/>
          <p:cNvPicPr>
            <a:picLocks noChangeAspect="1"/>
          </p:cNvPicPr>
          <p:nvPr/>
        </p:nvPicPr>
        <p:blipFill>
          <a:blip r:embed="rId5"/>
          <a:stretch>
            <a:fillRect/>
          </a:stretch>
        </p:blipFill>
        <p:spPr>
          <a:xfrm>
            <a:off x="6373258" y="3414966"/>
            <a:ext cx="1544095" cy="1859216"/>
          </a:xfrm>
          <a:prstGeom prst="rect">
            <a:avLst/>
          </a:prstGeom>
        </p:spPr>
      </p:pic>
      <p:pic>
        <p:nvPicPr>
          <p:cNvPr id="15" name="Picture 14"/>
          <p:cNvPicPr>
            <a:picLocks noChangeAspect="1"/>
          </p:cNvPicPr>
          <p:nvPr/>
        </p:nvPicPr>
        <p:blipFill>
          <a:blip r:embed="rId6"/>
          <a:stretch>
            <a:fillRect/>
          </a:stretch>
        </p:blipFill>
        <p:spPr>
          <a:xfrm>
            <a:off x="2209800" y="3541433"/>
            <a:ext cx="1993900" cy="381000"/>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1572722" y="5200674"/>
                <a:ext cx="2840521" cy="539315"/>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r>
                        <a:rPr lang="mr-IN" sz="2800" b="0" i="1" dirty="0" smtClean="0">
                          <a:solidFill>
                            <a:schemeClr val="tx1"/>
                          </a:solidFill>
                          <a:latin typeface="Cambria Math" charset="0"/>
                        </a:rPr>
                        <m:t>𝑆</m:t>
                      </m:r>
                      <m:r>
                        <a:rPr lang="mr-IN" sz="2800" b="0" i="1">
                          <a:solidFill>
                            <a:schemeClr val="tx1"/>
                          </a:solidFill>
                          <a:latin typeface="Cambria Math" charset="0"/>
                        </a:rPr>
                        <m:t>=4</m:t>
                      </m:r>
                      <m:r>
                        <a:rPr lang="mr-IN" sz="2800" b="0" i="1">
                          <a:solidFill>
                            <a:schemeClr val="tx1"/>
                          </a:solidFill>
                          <a:latin typeface="Cambria Math" charset="0"/>
                        </a:rPr>
                        <m:t>𝜋</m:t>
                      </m:r>
                      <m:r>
                        <m:rPr>
                          <m:sty m:val="p"/>
                        </m:rPr>
                        <a:rPr lang="en-US" sz="2800" b="0" i="1">
                          <a:solidFill>
                            <a:schemeClr val="tx1"/>
                          </a:solidFill>
                          <a:latin typeface="Cambria Math" panose="02040503050406030204" pitchFamily="18" charset="0"/>
                        </a:rPr>
                        <m:t>r</m:t>
                      </m:r>
                      <m:r>
                        <a:rPr lang="en-US" altLang="zh-CN" sz="2800" b="0" i="1" baseline="30000" smtClean="0">
                          <a:solidFill>
                            <a:schemeClr val="tx1"/>
                          </a:solidFill>
                          <a:latin typeface="Cambria Math" charset="0"/>
                        </a:rPr>
                        <m:t>2</m:t>
                      </m:r>
                      <m:r>
                        <a:rPr lang="zh-CN" altLang="en-US" sz="2800" b="0" i="1" smtClean="0">
                          <a:solidFill>
                            <a:schemeClr val="tx1"/>
                          </a:solidFill>
                          <a:latin typeface="Cambria Math" panose="02040503050406030204" pitchFamily="18" charset="0"/>
                        </a:rPr>
                        <m:t>∝</m:t>
                      </m:r>
                      <m:sSup>
                        <m:sSupPr>
                          <m:ctrlPr>
                            <a:rPr lang="en-US" altLang="zh-CN" sz="2800" b="0" i="1" smtClean="0">
                              <a:solidFill>
                                <a:schemeClr val="tx1"/>
                              </a:solidFill>
                              <a:latin typeface="Cambria Math" panose="02040503050406030204" pitchFamily="18" charset="0"/>
                            </a:rPr>
                          </m:ctrlPr>
                        </m:sSupPr>
                        <m:e>
                          <m:r>
                            <a:rPr lang="mr-IN" sz="2800" b="0" i="1">
                              <a:solidFill>
                                <a:schemeClr val="tx1"/>
                              </a:solidFill>
                              <a:latin typeface="Cambria Math" charset="0"/>
                            </a:rPr>
                            <m:t>𝐴</m:t>
                          </m:r>
                        </m:e>
                        <m:sup>
                          <m:r>
                            <a:rPr lang="en-US" altLang="zh-CN" sz="2800" b="0" i="1" smtClean="0">
                              <a:solidFill>
                                <a:schemeClr val="tx1"/>
                              </a:solidFill>
                              <a:latin typeface="Cambria Math" charset="0"/>
                            </a:rPr>
                            <m:t>2/3</m:t>
                          </m:r>
                        </m:sup>
                      </m:sSup>
                      <m:r>
                        <a:rPr lang="mr-IN" sz="1800" b="0" i="1">
                          <a:solidFill>
                            <a:schemeClr val="tx1"/>
                          </a:solidFill>
                          <a:latin typeface="Cambria Math" charset="0"/>
                        </a:rPr>
                        <m:t> </m:t>
                      </m:r>
                    </m:oMath>
                  </m:oMathPara>
                </a14:m>
                <a:endParaRPr lang="mr-IN" sz="2800" b="0" i="1"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572722" y="5200674"/>
                <a:ext cx="2840521" cy="539315"/>
              </a:xfrm>
              <a:prstGeom prst="rect">
                <a:avLst/>
              </a:prstGeom>
              <a:blipFill>
                <a:blip r:embed="rId7"/>
                <a:stretch>
                  <a:fillRect r="-5804" b="-162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94171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solidFill>
                  <a:srgbClr val="FF0000"/>
                </a:solidFill>
              </a:rPr>
              <a:t>结合能</a:t>
            </a:r>
            <a:r>
              <a:rPr lang="zh-CN" altLang="en-US" dirty="0"/>
              <a:t>的经验公式解释</a:t>
            </a:r>
            <a:r>
              <a:rPr lang="en-US" altLang="zh-CN" dirty="0"/>
              <a:t>2</a:t>
            </a:r>
            <a:endParaRPr lang="en-US" dirty="0"/>
          </a:p>
        </p:txBody>
      </p:sp>
      <p:sp>
        <p:nvSpPr>
          <p:cNvPr id="3" name="Footer Placeholder 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pPr>
                <a:defRPr/>
              </a:pPr>
              <a:t>14</a:t>
            </a:fld>
            <a:endParaRPr lang="en-US" altLang="zh-CN" dirty="0"/>
          </a:p>
        </p:txBody>
      </p:sp>
      <p:sp>
        <p:nvSpPr>
          <p:cNvPr id="5" name="TextBox 4"/>
          <p:cNvSpPr txBox="1"/>
          <p:nvPr/>
        </p:nvSpPr>
        <p:spPr>
          <a:xfrm>
            <a:off x="457200" y="1219200"/>
            <a:ext cx="5029200" cy="1200329"/>
          </a:xfrm>
          <a:prstGeom prst="rect">
            <a:avLst/>
          </a:prstGeom>
          <a:noFill/>
        </p:spPr>
        <p:txBody>
          <a:bodyPr wrap="square" rtlCol="0">
            <a:spAutoFit/>
          </a:bodyPr>
          <a:lstStyle/>
          <a:p>
            <a:r>
              <a:rPr lang="is-IS" sz="2400" dirty="0">
                <a:solidFill>
                  <a:schemeClr val="tx1"/>
                </a:solidFill>
                <a:latin typeface="+mn-ea"/>
                <a:ea typeface="+mn-ea"/>
              </a:rPr>
              <a:t>(</a:t>
            </a:r>
            <a:r>
              <a:rPr lang="en-US" altLang="zh-CN" sz="2400" dirty="0">
                <a:solidFill>
                  <a:schemeClr val="tx1"/>
                </a:solidFill>
                <a:latin typeface="+mn-ea"/>
                <a:ea typeface="+mn-ea"/>
              </a:rPr>
              <a:t>3</a:t>
            </a:r>
            <a:r>
              <a:rPr lang="is-IS" sz="2400" dirty="0">
                <a:solidFill>
                  <a:schemeClr val="tx1"/>
                </a:solidFill>
                <a:latin typeface="+mn-ea"/>
                <a:ea typeface="+mn-ea"/>
              </a:rPr>
              <a:t>) </a:t>
            </a:r>
            <a:r>
              <a:rPr lang="zh-CN" altLang="en-US" sz="2400" dirty="0">
                <a:solidFill>
                  <a:schemeClr val="tx1"/>
                </a:solidFill>
                <a:latin typeface="+mn-ea"/>
                <a:ea typeface="+mn-ea"/>
              </a:rPr>
              <a:t>库仑能</a:t>
            </a:r>
            <a:r>
              <a:rPr lang="en-US" altLang="zh-CN" sz="2400" dirty="0">
                <a:solidFill>
                  <a:schemeClr val="tx1"/>
                </a:solidFill>
                <a:latin typeface="+mn-ea"/>
                <a:ea typeface="+mn-ea"/>
              </a:rPr>
              <a:t>:</a:t>
            </a:r>
            <a:br>
              <a:rPr lang="en-US" altLang="zh-CN" sz="2400" dirty="0">
                <a:solidFill>
                  <a:schemeClr val="tx1"/>
                </a:solidFill>
                <a:latin typeface="+mn-ea"/>
                <a:ea typeface="+mn-ea"/>
              </a:rPr>
            </a:br>
            <a:r>
              <a:rPr lang="zh-CN" altLang="en-US" sz="2400" dirty="0">
                <a:solidFill>
                  <a:schemeClr val="tx1"/>
                </a:solidFill>
                <a:latin typeface="+mn-ea"/>
                <a:ea typeface="+mn-ea"/>
              </a:rPr>
              <a:t>核内各质子间的静电排斥作用能，也是负值项。 </a:t>
            </a:r>
          </a:p>
        </p:txBody>
      </p:sp>
      <p:pic>
        <p:nvPicPr>
          <p:cNvPr id="6" name="Picture 5"/>
          <p:cNvPicPr>
            <a:picLocks noChangeAspect="1"/>
          </p:cNvPicPr>
          <p:nvPr/>
        </p:nvPicPr>
        <p:blipFill>
          <a:blip r:embed="rId2"/>
          <a:stretch>
            <a:fillRect/>
          </a:stretch>
        </p:blipFill>
        <p:spPr>
          <a:xfrm>
            <a:off x="2133600" y="1219200"/>
            <a:ext cx="2362200" cy="457200"/>
          </a:xfrm>
          <a:prstGeom prst="rect">
            <a:avLst/>
          </a:prstGeom>
        </p:spPr>
      </p:pic>
      <p:pic>
        <p:nvPicPr>
          <p:cNvPr id="7" name="Picture 6"/>
          <p:cNvPicPr>
            <a:picLocks noChangeAspect="1"/>
          </p:cNvPicPr>
          <p:nvPr/>
        </p:nvPicPr>
        <p:blipFill>
          <a:blip r:embed="rId3"/>
          <a:stretch>
            <a:fillRect/>
          </a:stretch>
        </p:blipFill>
        <p:spPr>
          <a:xfrm>
            <a:off x="6580794" y="1219200"/>
            <a:ext cx="1689100" cy="2000250"/>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832253" y="2514600"/>
                <a:ext cx="4882747" cy="925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solidFill>
                                <a:schemeClr val="tx1"/>
                              </a:solidFill>
                              <a:latin typeface="Cambria Math" panose="02040503050406030204" pitchFamily="18" charset="0"/>
                              <a:ea typeface="+mn-ea"/>
                            </a:rPr>
                          </m:ctrlPr>
                        </m:sSubPr>
                        <m:e>
                          <m:r>
                            <a:rPr lang="en-US" altLang="zh-CN" sz="2400" b="1" i="1" smtClean="0">
                              <a:solidFill>
                                <a:schemeClr val="tx1"/>
                              </a:solidFill>
                              <a:latin typeface="Cambria Math" charset="0"/>
                              <a:ea typeface="+mn-ea"/>
                            </a:rPr>
                            <m:t>𝑩</m:t>
                          </m:r>
                        </m:e>
                        <m:sub>
                          <m:r>
                            <a:rPr lang="en-US" altLang="zh-CN" sz="2400" b="1" i="1" smtClean="0">
                              <a:solidFill>
                                <a:schemeClr val="tx1"/>
                              </a:solidFill>
                              <a:latin typeface="Cambria Math" charset="0"/>
                              <a:ea typeface="+mn-ea"/>
                            </a:rPr>
                            <m:t>𝑪</m:t>
                          </m:r>
                        </m:sub>
                      </m:sSub>
                      <m:r>
                        <a:rPr lang="en-US" altLang="zh-CN" sz="2400" b="1" i="1" smtClean="0">
                          <a:solidFill>
                            <a:schemeClr val="tx1"/>
                          </a:solidFill>
                          <a:latin typeface="Cambria Math" charset="0"/>
                          <a:ea typeface="+mn-ea"/>
                        </a:rPr>
                        <m:t>=</m:t>
                      </m:r>
                      <m:nary>
                        <m:naryPr>
                          <m:supHide m:val="on"/>
                          <m:ctrlPr>
                            <a:rPr lang="en-US" altLang="zh-CN" sz="2400" b="1" i="1" smtClean="0">
                              <a:solidFill>
                                <a:schemeClr val="tx1"/>
                              </a:solidFill>
                              <a:latin typeface="Cambria Math" panose="02040503050406030204" pitchFamily="18" charset="0"/>
                              <a:ea typeface="+mn-ea"/>
                            </a:rPr>
                          </m:ctrlPr>
                        </m:naryPr>
                        <m:sub/>
                        <m:sup/>
                        <m:e>
                          <m:f>
                            <m:fPr>
                              <m:ctrlPr>
                                <a:rPr lang="en-US" altLang="zh-CN" sz="2400" b="1" i="1" smtClean="0">
                                  <a:solidFill>
                                    <a:schemeClr val="tx1"/>
                                  </a:solidFill>
                                  <a:latin typeface="Cambria Math" panose="02040503050406030204" pitchFamily="18" charset="0"/>
                                  <a:ea typeface="+mn-ea"/>
                                </a:rPr>
                              </m:ctrlPr>
                            </m:fPr>
                            <m:num>
                              <m:r>
                                <a:rPr lang="en-US" altLang="zh-CN" sz="2400" b="1" i="1" smtClean="0">
                                  <a:solidFill>
                                    <a:schemeClr val="tx1"/>
                                  </a:solidFill>
                                  <a:latin typeface="Cambria Math" charset="0"/>
                                  <a:ea typeface="+mn-ea"/>
                                </a:rPr>
                                <m:t>𝟏</m:t>
                              </m:r>
                            </m:num>
                            <m:den>
                              <m:r>
                                <a:rPr lang="en-US" altLang="zh-CN" sz="2400" b="1" i="1" smtClean="0">
                                  <a:solidFill>
                                    <a:schemeClr val="tx1"/>
                                  </a:solidFill>
                                  <a:latin typeface="Cambria Math" charset="0"/>
                                  <a:ea typeface="+mn-ea"/>
                                </a:rPr>
                                <m:t>𝟐</m:t>
                              </m:r>
                            </m:den>
                          </m:f>
                          <m:sSub>
                            <m:sSubPr>
                              <m:ctrlPr>
                                <a:rPr lang="en-US" altLang="zh-CN" sz="2400" b="1" i="1" smtClean="0">
                                  <a:solidFill>
                                    <a:schemeClr val="tx1"/>
                                  </a:solidFill>
                                  <a:latin typeface="Cambria Math" panose="02040503050406030204" pitchFamily="18" charset="0"/>
                                  <a:ea typeface="+mn-ea"/>
                                </a:rPr>
                              </m:ctrlPr>
                            </m:sSubPr>
                            <m:e>
                              <m:r>
                                <a:rPr lang="en-US" altLang="zh-CN" sz="2400" b="1" i="1" smtClean="0">
                                  <a:solidFill>
                                    <a:schemeClr val="tx1"/>
                                  </a:solidFill>
                                  <a:latin typeface="Cambria Math" charset="0"/>
                                  <a:ea typeface="+mn-ea"/>
                                </a:rPr>
                                <m:t>𝝐</m:t>
                              </m:r>
                            </m:e>
                            <m:sub>
                              <m:r>
                                <a:rPr lang="en-US" altLang="zh-CN" sz="2400" b="1" i="1" smtClean="0">
                                  <a:solidFill>
                                    <a:schemeClr val="tx1"/>
                                  </a:solidFill>
                                  <a:latin typeface="Cambria Math" charset="0"/>
                                  <a:ea typeface="+mn-ea"/>
                                </a:rPr>
                                <m:t>𝟎</m:t>
                              </m:r>
                            </m:sub>
                          </m:sSub>
                          <m:sSup>
                            <m:sSupPr>
                              <m:ctrlPr>
                                <a:rPr lang="en-US" altLang="zh-CN" sz="2400" b="1" i="1" smtClean="0">
                                  <a:solidFill>
                                    <a:schemeClr val="tx1"/>
                                  </a:solidFill>
                                  <a:latin typeface="Cambria Math" panose="02040503050406030204" pitchFamily="18" charset="0"/>
                                  <a:ea typeface="+mn-ea"/>
                                </a:rPr>
                              </m:ctrlPr>
                            </m:sSupPr>
                            <m:e>
                              <m:r>
                                <a:rPr lang="en-US" altLang="zh-CN" sz="2400" b="1" i="1" smtClean="0">
                                  <a:solidFill>
                                    <a:schemeClr val="tx1"/>
                                  </a:solidFill>
                                  <a:latin typeface="Cambria Math" charset="0"/>
                                  <a:ea typeface="+mn-ea"/>
                                </a:rPr>
                                <m:t>𝑬</m:t>
                              </m:r>
                            </m:e>
                            <m:sup>
                              <m:r>
                                <a:rPr lang="en-US" altLang="zh-CN" sz="2400" b="1" i="1" smtClean="0">
                                  <a:solidFill>
                                    <a:schemeClr val="tx1"/>
                                  </a:solidFill>
                                  <a:latin typeface="Cambria Math" charset="0"/>
                                  <a:ea typeface="+mn-ea"/>
                                </a:rPr>
                                <m:t>𝟐</m:t>
                              </m:r>
                            </m:sup>
                          </m:sSup>
                          <m:r>
                            <a:rPr lang="en-US" altLang="zh-CN" sz="2400" b="1" i="1" smtClean="0">
                              <a:solidFill>
                                <a:schemeClr val="tx1"/>
                              </a:solidFill>
                              <a:latin typeface="Cambria Math" charset="0"/>
                              <a:ea typeface="+mn-ea"/>
                            </a:rPr>
                            <m:t>𝒅𝑽</m:t>
                          </m:r>
                          <m:r>
                            <a:rPr lang="en-US" altLang="zh-CN" sz="2400" b="1" i="1" smtClean="0">
                              <a:solidFill>
                                <a:schemeClr val="tx1"/>
                              </a:solidFill>
                              <a:latin typeface="Cambria Math" charset="0"/>
                              <a:ea typeface="+mn-ea"/>
                            </a:rPr>
                            <m:t>=</m:t>
                          </m:r>
                        </m:e>
                      </m:nary>
                      <m:f>
                        <m:fPr>
                          <m:ctrlPr>
                            <a:rPr lang="en-US" altLang="zh-CN" sz="2400" b="1" i="1" smtClean="0">
                              <a:solidFill>
                                <a:schemeClr val="tx1"/>
                              </a:solidFill>
                              <a:latin typeface="Cambria Math" panose="02040503050406030204" pitchFamily="18" charset="0"/>
                              <a:ea typeface="+mn-ea"/>
                            </a:rPr>
                          </m:ctrlPr>
                        </m:fPr>
                        <m:num>
                          <m:r>
                            <a:rPr lang="en-US" altLang="zh-CN" sz="2400" b="1" i="0" smtClean="0">
                              <a:solidFill>
                                <a:schemeClr val="tx1"/>
                              </a:solidFill>
                              <a:latin typeface="Cambria Math" charset="0"/>
                              <a:ea typeface="+mn-ea"/>
                            </a:rPr>
                            <m:t>𝟑</m:t>
                          </m:r>
                          <m:sSup>
                            <m:sSupPr>
                              <m:ctrlPr>
                                <a:rPr lang="en-US" altLang="zh-CN" sz="2400" b="1" i="1" smtClean="0">
                                  <a:solidFill>
                                    <a:schemeClr val="tx1"/>
                                  </a:solidFill>
                                  <a:latin typeface="Cambria Math" panose="02040503050406030204" pitchFamily="18" charset="0"/>
                                  <a:ea typeface="+mn-ea"/>
                                </a:rPr>
                              </m:ctrlPr>
                            </m:sSupPr>
                            <m:e>
                              <m:r>
                                <a:rPr lang="en-US" altLang="zh-CN" sz="2400" b="1" i="0" smtClean="0">
                                  <a:solidFill>
                                    <a:schemeClr val="tx1"/>
                                  </a:solidFill>
                                  <a:latin typeface="Cambria Math" charset="0"/>
                                  <a:ea typeface="+mn-ea"/>
                                </a:rPr>
                                <m:t>𝐙</m:t>
                              </m:r>
                            </m:e>
                            <m:sup>
                              <m:r>
                                <a:rPr lang="en-US" altLang="zh-CN" sz="2400" b="1" i="0" smtClean="0">
                                  <a:solidFill>
                                    <a:schemeClr val="tx1"/>
                                  </a:solidFill>
                                  <a:latin typeface="Cambria Math" charset="0"/>
                                  <a:ea typeface="+mn-ea"/>
                                </a:rPr>
                                <m:t>𝟐</m:t>
                              </m:r>
                            </m:sup>
                          </m:sSup>
                          <m:sSup>
                            <m:sSupPr>
                              <m:ctrlPr>
                                <a:rPr lang="en-US" altLang="zh-CN" sz="2400" b="1" i="1" smtClean="0">
                                  <a:solidFill>
                                    <a:schemeClr val="tx1"/>
                                  </a:solidFill>
                                  <a:latin typeface="Cambria Math" panose="02040503050406030204" pitchFamily="18" charset="0"/>
                                  <a:ea typeface="+mn-ea"/>
                                </a:rPr>
                              </m:ctrlPr>
                            </m:sSupPr>
                            <m:e>
                              <m:r>
                                <a:rPr lang="en-US" altLang="zh-CN" sz="2400" b="1" i="0" smtClean="0">
                                  <a:solidFill>
                                    <a:schemeClr val="tx1"/>
                                  </a:solidFill>
                                  <a:latin typeface="Cambria Math" charset="0"/>
                                  <a:ea typeface="+mn-ea"/>
                                </a:rPr>
                                <m:t>𝐞</m:t>
                              </m:r>
                            </m:e>
                            <m:sup>
                              <m:r>
                                <a:rPr lang="en-US" altLang="zh-CN" sz="2400" b="1" i="0" smtClean="0">
                                  <a:solidFill>
                                    <a:schemeClr val="tx1"/>
                                  </a:solidFill>
                                  <a:latin typeface="Cambria Math" charset="0"/>
                                  <a:ea typeface="+mn-ea"/>
                                </a:rPr>
                                <m:t>𝟐</m:t>
                              </m:r>
                            </m:sup>
                          </m:sSup>
                        </m:num>
                        <m:den>
                          <m:r>
                            <a:rPr lang="en-US" altLang="zh-CN" sz="2400" b="1" i="0" smtClean="0">
                              <a:solidFill>
                                <a:schemeClr val="tx1"/>
                              </a:solidFill>
                              <a:latin typeface="Cambria Math" charset="0"/>
                              <a:ea typeface="+mn-ea"/>
                            </a:rPr>
                            <m:t>𝟐𝟎</m:t>
                          </m:r>
                          <m:r>
                            <a:rPr lang="en-US" altLang="zh-CN" sz="2400" b="1" i="1" smtClean="0">
                              <a:solidFill>
                                <a:schemeClr val="tx1"/>
                              </a:solidFill>
                              <a:latin typeface="Cambria Math" charset="0"/>
                              <a:ea typeface="+mn-ea"/>
                            </a:rPr>
                            <m:t>𝝅</m:t>
                          </m:r>
                          <m:sSub>
                            <m:sSubPr>
                              <m:ctrlPr>
                                <a:rPr lang="en-US" altLang="zh-CN" sz="2400" b="1" i="1" smtClean="0">
                                  <a:solidFill>
                                    <a:schemeClr val="tx1"/>
                                  </a:solidFill>
                                  <a:latin typeface="Cambria Math" panose="02040503050406030204" pitchFamily="18" charset="0"/>
                                  <a:ea typeface="+mn-ea"/>
                                </a:rPr>
                              </m:ctrlPr>
                            </m:sSubPr>
                            <m:e>
                              <m:r>
                                <a:rPr lang="en-US" altLang="zh-CN" sz="2400" b="1" i="1" smtClean="0">
                                  <a:solidFill>
                                    <a:schemeClr val="tx1"/>
                                  </a:solidFill>
                                  <a:latin typeface="Cambria Math" charset="0"/>
                                  <a:ea typeface="+mn-ea"/>
                                </a:rPr>
                                <m:t>𝝐</m:t>
                              </m:r>
                            </m:e>
                            <m:sub>
                              <m:r>
                                <a:rPr lang="en-US" altLang="zh-CN" sz="2400" b="1" i="1" smtClean="0">
                                  <a:solidFill>
                                    <a:schemeClr val="tx1"/>
                                  </a:solidFill>
                                  <a:latin typeface="Cambria Math" charset="0"/>
                                  <a:ea typeface="+mn-ea"/>
                                </a:rPr>
                                <m:t>𝟎</m:t>
                              </m:r>
                            </m:sub>
                          </m:sSub>
                          <m:sSub>
                            <m:sSubPr>
                              <m:ctrlPr>
                                <a:rPr lang="en-US" altLang="zh-CN" sz="2400" b="1" i="1" smtClean="0">
                                  <a:solidFill>
                                    <a:schemeClr val="tx1"/>
                                  </a:solidFill>
                                  <a:latin typeface="Cambria Math" panose="02040503050406030204" pitchFamily="18" charset="0"/>
                                  <a:ea typeface="+mn-ea"/>
                                </a:rPr>
                              </m:ctrlPr>
                            </m:sSubPr>
                            <m:e>
                              <m:r>
                                <a:rPr lang="en-US" altLang="zh-CN" sz="2400" b="1" i="1" smtClean="0">
                                  <a:solidFill>
                                    <a:schemeClr val="tx1"/>
                                  </a:solidFill>
                                  <a:latin typeface="Cambria Math" charset="0"/>
                                  <a:ea typeface="+mn-ea"/>
                                </a:rPr>
                                <m:t>𝒓</m:t>
                              </m:r>
                            </m:e>
                            <m:sub>
                              <m:r>
                                <a:rPr lang="en-US" altLang="zh-CN" sz="2400" b="1" i="0" smtClean="0">
                                  <a:solidFill>
                                    <a:schemeClr val="tx1"/>
                                  </a:solidFill>
                                  <a:latin typeface="Cambria Math" charset="0"/>
                                  <a:ea typeface="+mn-ea"/>
                                </a:rPr>
                                <m:t>𝟎</m:t>
                              </m:r>
                            </m:sub>
                          </m:sSub>
                          <m:sSup>
                            <m:sSupPr>
                              <m:ctrlPr>
                                <a:rPr lang="en-US" altLang="zh-CN" sz="2400" b="1" i="1" smtClean="0">
                                  <a:solidFill>
                                    <a:schemeClr val="tx1"/>
                                  </a:solidFill>
                                  <a:latin typeface="Cambria Math" panose="02040503050406030204" pitchFamily="18" charset="0"/>
                                  <a:ea typeface="+mn-ea"/>
                                </a:rPr>
                              </m:ctrlPr>
                            </m:sSupPr>
                            <m:e>
                              <m:r>
                                <a:rPr lang="en-US" altLang="zh-CN" sz="2400" b="1" i="0" smtClean="0">
                                  <a:solidFill>
                                    <a:schemeClr val="tx1"/>
                                  </a:solidFill>
                                  <a:latin typeface="Cambria Math" charset="0"/>
                                  <a:ea typeface="+mn-ea"/>
                                </a:rPr>
                                <m:t>𝐀</m:t>
                              </m:r>
                            </m:e>
                            <m:sup>
                              <m:r>
                                <a:rPr lang="en-US" altLang="zh-CN" sz="2400" b="1" i="0" smtClean="0">
                                  <a:solidFill>
                                    <a:schemeClr val="tx1"/>
                                  </a:solidFill>
                                  <a:latin typeface="Cambria Math" charset="0"/>
                                  <a:ea typeface="+mn-ea"/>
                                </a:rPr>
                                <m:t>𝟏</m:t>
                              </m:r>
                              <m:r>
                                <a:rPr lang="en-US" altLang="zh-CN" sz="2400" b="1" i="0" smtClean="0">
                                  <a:solidFill>
                                    <a:schemeClr val="tx1"/>
                                  </a:solidFill>
                                  <a:latin typeface="Cambria Math" charset="0"/>
                                  <a:ea typeface="+mn-ea"/>
                                </a:rPr>
                                <m:t>/</m:t>
                              </m:r>
                              <m:r>
                                <a:rPr lang="en-US" altLang="zh-CN" sz="2400" b="1" i="0" smtClean="0">
                                  <a:solidFill>
                                    <a:schemeClr val="tx1"/>
                                  </a:solidFill>
                                  <a:latin typeface="Cambria Math" charset="0"/>
                                  <a:ea typeface="+mn-ea"/>
                                </a:rPr>
                                <m:t>𝟑</m:t>
                              </m:r>
                            </m:sup>
                          </m:sSup>
                        </m:den>
                      </m:f>
                    </m:oMath>
                  </m:oMathPara>
                </a14:m>
                <a:endParaRPr lang="en-US" sz="2400" dirty="0">
                  <a:solidFill>
                    <a:schemeClr val="tx1"/>
                  </a:solidFill>
                  <a:latin typeface="+mn-ea"/>
                  <a:ea typeface="+mn-ea"/>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32253" y="2514600"/>
                <a:ext cx="4882747" cy="92576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23202" y="3684293"/>
                <a:ext cx="5953798" cy="1614737"/>
              </a:xfrm>
              <a:prstGeom prst="rect">
                <a:avLst/>
              </a:prstGeom>
            </p:spPr>
            <p:txBody>
              <a:bodyPr wrap="square">
                <a:spAutoFit/>
              </a:bodyPr>
              <a:lstStyle/>
              <a:p>
                <a:pPr lvl="0"/>
                <a:r>
                  <a:rPr lang="is-IS" sz="2400" dirty="0">
                    <a:solidFill>
                      <a:srgbClr val="000000"/>
                    </a:solidFill>
                    <a:latin typeface=""/>
                    <a:ea typeface=""/>
                  </a:rPr>
                  <a:t>(</a:t>
                </a:r>
                <a:r>
                  <a:rPr lang="en-US" altLang="zh-CN" sz="2400" dirty="0">
                    <a:solidFill>
                      <a:srgbClr val="000000"/>
                    </a:solidFill>
                    <a:latin typeface="宋体" charset="-122"/>
                    <a:ea typeface="宋体" charset="-122"/>
                  </a:rPr>
                  <a:t>4</a:t>
                </a:r>
                <a:r>
                  <a:rPr lang="is-IS" sz="2400" dirty="0">
                    <a:solidFill>
                      <a:srgbClr val="000000"/>
                    </a:solidFill>
                    <a:latin typeface=""/>
                    <a:ea typeface=""/>
                  </a:rPr>
                  <a:t>) </a:t>
                </a:r>
                <a:r>
                  <a:rPr lang="zh-CN" altLang="en-US" sz="2400" dirty="0">
                    <a:solidFill>
                      <a:srgbClr val="000000"/>
                    </a:solidFill>
                    <a:latin typeface="宋体" charset="-122"/>
                    <a:ea typeface="宋体" charset="-122"/>
                  </a:rPr>
                  <a:t>对称能</a:t>
                </a:r>
                <a:r>
                  <a:rPr lang="en-US" altLang="zh-CN" sz="2400" dirty="0">
                    <a:solidFill>
                      <a:srgbClr val="000000"/>
                    </a:solidFill>
                    <a:latin typeface="宋体" charset="-122"/>
                    <a:ea typeface="宋体" charset="-122"/>
                  </a:rPr>
                  <a:t>:</a:t>
                </a:r>
                <a:br>
                  <a:rPr lang="en-US" altLang="zh-CN" sz="2400" dirty="0">
                    <a:solidFill>
                      <a:srgbClr val="000000"/>
                    </a:solidFill>
                    <a:latin typeface="宋体" charset="-122"/>
                    <a:ea typeface="宋体" charset="-122"/>
                  </a:rPr>
                </a:br>
                <a14:m>
                  <m:oMath xmlns:m="http://schemas.openxmlformats.org/officeDocument/2006/math">
                    <m:r>
                      <a:rPr lang="en-US" altLang="zh-CN" sz="2400" b="1" i="1" smtClean="0">
                        <a:solidFill>
                          <a:srgbClr val="000000"/>
                        </a:solidFill>
                        <a:latin typeface="Cambria Math" charset="0"/>
                        <a:ea typeface="宋体" charset="-122"/>
                      </a:rPr>
                      <m:t>𝜷</m:t>
                    </m:r>
                  </m:oMath>
                </a14:m>
                <a:r>
                  <a:rPr lang="zh-CN" altLang="en-US" sz="2400" dirty="0">
                    <a:solidFill>
                      <a:srgbClr val="000000"/>
                    </a:solidFill>
                    <a:latin typeface="宋体" charset="-122"/>
                    <a:ea typeface="宋体" charset="-122"/>
                  </a:rPr>
                  <a:t>稳定线</a:t>
                </a:r>
                <a:endParaRPr lang="en-US" altLang="zh-CN" sz="2400" dirty="0">
                  <a:solidFill>
                    <a:srgbClr val="000000"/>
                  </a:solidFill>
                  <a:latin typeface="宋体" charset="-122"/>
                  <a:ea typeface="宋体" charset="-122"/>
                </a:endParaRPr>
              </a:p>
              <a:p>
                <a:r>
                  <a:rPr lang="zh-CN" altLang="en-US" sz="2400" dirty="0">
                    <a:solidFill>
                      <a:srgbClr val="000000"/>
                    </a:solidFill>
                    <a:latin typeface="宋体" charset="-122"/>
                    <a:ea typeface="宋体" charset="-122"/>
                  </a:rPr>
                  <a:t>当</a:t>
                </a:r>
                <a:r>
                  <a:rPr lang="en-US" altLang="zh-CN" sz="2400" dirty="0">
                    <a:solidFill>
                      <a:srgbClr val="000000"/>
                    </a:solidFill>
                    <a:latin typeface="宋体" charset="-122"/>
                    <a:ea typeface="宋体" charset="-122"/>
                  </a:rPr>
                  <a:t>N=Z</a:t>
                </a:r>
                <a:r>
                  <a:rPr lang="zh-CN" altLang="en-US" sz="2400" dirty="0">
                    <a:solidFill>
                      <a:srgbClr val="000000"/>
                    </a:solidFill>
                    <a:latin typeface="宋体" charset="-122"/>
                    <a:ea typeface="宋体" charset="-122"/>
                  </a:rPr>
                  <a:t>时，原子核结合更稳定些，</a:t>
                </a:r>
                <a14:m>
                  <m:oMath xmlns:m="http://schemas.openxmlformats.org/officeDocument/2006/math">
                    <m:sSub>
                      <m:sSubPr>
                        <m:ctrlPr>
                          <a:rPr lang="en-US" altLang="zh-CN" sz="2400" b="1" i="1" dirty="0" smtClean="0">
                            <a:solidFill>
                              <a:srgbClr val="000000"/>
                            </a:solidFill>
                            <a:latin typeface="Cambria Math" panose="02040503050406030204" pitchFamily="18" charset="0"/>
                            <a:ea typeface="宋体" charset="-122"/>
                          </a:rPr>
                        </m:ctrlPr>
                      </m:sSubPr>
                      <m:e>
                        <m:r>
                          <a:rPr lang="en-US" altLang="zh-CN" sz="2400" i="1" dirty="0" smtClean="0">
                            <a:solidFill>
                              <a:srgbClr val="000000"/>
                            </a:solidFill>
                            <a:latin typeface="Cambria Math" charset="0"/>
                            <a:ea typeface="宋体" charset="-122"/>
                          </a:rPr>
                          <m:t>𝐵</m:t>
                        </m:r>
                      </m:e>
                      <m:sub>
                        <m:r>
                          <a:rPr lang="en-US" altLang="zh-CN" sz="2400" b="1" i="1" dirty="0" smtClean="0">
                            <a:solidFill>
                              <a:srgbClr val="000000"/>
                            </a:solidFill>
                            <a:latin typeface="Cambria Math" charset="0"/>
                            <a:ea typeface="宋体" charset="-122"/>
                          </a:rPr>
                          <m:t>𝒂</m:t>
                        </m:r>
                      </m:sub>
                    </m:sSub>
                    <m:r>
                      <a:rPr lang="en-US" altLang="zh-CN" sz="2400" i="1" dirty="0" smtClean="0">
                        <a:solidFill>
                          <a:srgbClr val="000000"/>
                        </a:solidFill>
                        <a:latin typeface="Cambria Math" charset="0"/>
                        <a:ea typeface="宋体" charset="-122"/>
                      </a:rPr>
                      <m:t>=0</m:t>
                    </m:r>
                  </m:oMath>
                </a14:m>
                <a:r>
                  <a:rPr lang="zh-CN" altLang="en-US" sz="2400" dirty="0">
                    <a:solidFill>
                      <a:srgbClr val="000000"/>
                    </a:solidFill>
                    <a:latin typeface="宋体" charset="-122"/>
                    <a:ea typeface="宋体" charset="-122"/>
                  </a:rPr>
                  <a:t>， 当</a:t>
                </a:r>
                <a14:m>
                  <m:oMath xmlns:m="http://schemas.openxmlformats.org/officeDocument/2006/math">
                    <m:r>
                      <a:rPr lang="en-US" altLang="zh-CN" sz="2400" i="1" dirty="0" smtClean="0">
                        <a:solidFill>
                          <a:srgbClr val="000000"/>
                        </a:solidFill>
                        <a:latin typeface="Cambria Math" charset="0"/>
                        <a:ea typeface="宋体" charset="-122"/>
                      </a:rPr>
                      <m:t>𝑁</m:t>
                    </m:r>
                    <m:r>
                      <a:rPr lang="en-US" altLang="zh-CN" sz="2400" i="1" dirty="0" smtClean="0">
                        <a:solidFill>
                          <a:srgbClr val="000000"/>
                        </a:solidFill>
                        <a:latin typeface="Cambria Math" charset="0"/>
                        <a:ea typeface="宋体" charset="-122"/>
                      </a:rPr>
                      <m:t> ≠</m:t>
                    </m:r>
                    <m:r>
                      <a:rPr lang="en-US" altLang="zh-CN" sz="2400" i="1" dirty="0" smtClean="0">
                        <a:solidFill>
                          <a:srgbClr val="000000"/>
                        </a:solidFill>
                        <a:latin typeface="Cambria Math" charset="0"/>
                        <a:ea typeface="宋体" charset="-122"/>
                      </a:rPr>
                      <m:t>𝑍</m:t>
                    </m:r>
                  </m:oMath>
                </a14:m>
                <a:r>
                  <a:rPr lang="zh-CN" altLang="en-US" sz="2400" dirty="0">
                    <a:solidFill>
                      <a:srgbClr val="000000"/>
                    </a:solidFill>
                    <a:latin typeface="宋体" charset="-122"/>
                    <a:ea typeface="宋体" charset="-122"/>
                  </a:rPr>
                  <a:t>，</a:t>
                </a:r>
                <a14:m>
                  <m:oMath xmlns:m="http://schemas.openxmlformats.org/officeDocument/2006/math">
                    <m:sSub>
                      <m:sSubPr>
                        <m:ctrlPr>
                          <a:rPr lang="en-US" altLang="zh-CN" sz="2400" b="1" i="1" dirty="0" smtClean="0">
                            <a:solidFill>
                              <a:srgbClr val="000000"/>
                            </a:solidFill>
                            <a:latin typeface="Cambria Math" panose="02040503050406030204" pitchFamily="18" charset="0"/>
                            <a:ea typeface="宋体" charset="-122"/>
                          </a:rPr>
                        </m:ctrlPr>
                      </m:sSubPr>
                      <m:e>
                        <m:r>
                          <a:rPr lang="en-US" altLang="zh-CN" sz="2400" i="1" dirty="0" smtClean="0">
                            <a:solidFill>
                              <a:srgbClr val="000000"/>
                            </a:solidFill>
                            <a:latin typeface="Cambria Math" charset="0"/>
                            <a:ea typeface="宋体" charset="-122"/>
                          </a:rPr>
                          <m:t>𝐵</m:t>
                        </m:r>
                      </m:e>
                      <m:sub>
                        <m:r>
                          <a:rPr lang="en-US" altLang="zh-CN" sz="2400" i="1" dirty="0" smtClean="0">
                            <a:solidFill>
                              <a:srgbClr val="000000"/>
                            </a:solidFill>
                            <a:latin typeface="Cambria Math" charset="0"/>
                            <a:ea typeface="宋体" charset="-122"/>
                          </a:rPr>
                          <m:t>𝑎</m:t>
                        </m:r>
                      </m:sub>
                    </m:sSub>
                    <m:r>
                      <a:rPr lang="en-US" altLang="zh-CN" sz="2400" b="1" i="1" dirty="0" smtClean="0">
                        <a:solidFill>
                          <a:srgbClr val="000000"/>
                        </a:solidFill>
                        <a:latin typeface="Cambria Math" charset="0"/>
                        <a:ea typeface="Cambria Math" charset="0"/>
                        <a:cs typeface="Cambria Math" charset="0"/>
                      </a:rPr>
                      <m:t>≠</m:t>
                    </m:r>
                    <m:r>
                      <a:rPr lang="en-US" altLang="zh-CN" sz="2400" i="1" dirty="0" smtClean="0">
                        <a:solidFill>
                          <a:srgbClr val="000000"/>
                        </a:solidFill>
                        <a:latin typeface="Cambria Math" charset="0"/>
                        <a:ea typeface="宋体" charset="-122"/>
                      </a:rPr>
                      <m:t>0</m:t>
                    </m:r>
                  </m:oMath>
                </a14:m>
                <a:r>
                  <a:rPr lang="zh-CN" altLang="en-US" sz="2400" dirty="0">
                    <a:solidFill>
                      <a:srgbClr val="000000"/>
                    </a:solidFill>
                    <a:latin typeface="宋体" charset="-122"/>
                    <a:ea typeface="宋体" charset="-122"/>
                  </a:rPr>
                  <a:t>，使结合能减小。 </a:t>
                </a:r>
              </a:p>
            </p:txBody>
          </p:sp>
        </mc:Choice>
        <mc:Fallback xmlns="">
          <p:sp>
            <p:nvSpPr>
              <p:cNvPr id="18" name="Rectangle 17"/>
              <p:cNvSpPr>
                <a:spLocks noRot="1" noChangeAspect="1" noMove="1" noResize="1" noEditPoints="1" noAdjustHandles="1" noChangeArrowheads="1" noChangeShapeType="1" noTextEdit="1"/>
              </p:cNvSpPr>
              <p:nvPr/>
            </p:nvSpPr>
            <p:spPr>
              <a:xfrm>
                <a:off x="523202" y="3684293"/>
                <a:ext cx="5953798" cy="1614737"/>
              </a:xfrm>
              <a:prstGeom prst="rect">
                <a:avLst/>
              </a:prstGeom>
              <a:blipFill>
                <a:blip r:embed="rId5"/>
                <a:stretch>
                  <a:fillRect l="-1702" t="-3101" r="-638" b="-3876"/>
                </a:stretch>
              </a:blipFill>
            </p:spPr>
            <p:txBody>
              <a:bodyPr/>
              <a:lstStyle/>
              <a:p>
                <a:r>
                  <a:rPr lang="zh-CN" altLang="en-US">
                    <a:noFill/>
                  </a:rPr>
                  <a:t> </a:t>
                </a:r>
              </a:p>
            </p:txBody>
          </p:sp>
        </mc:Fallback>
      </mc:AlternateContent>
      <p:pic>
        <p:nvPicPr>
          <p:cNvPr id="20" name="Picture 19"/>
          <p:cNvPicPr>
            <a:picLocks noChangeAspect="1"/>
          </p:cNvPicPr>
          <p:nvPr/>
        </p:nvPicPr>
        <p:blipFill>
          <a:blip r:embed="rId6"/>
          <a:stretch>
            <a:fillRect/>
          </a:stretch>
        </p:blipFill>
        <p:spPr>
          <a:xfrm>
            <a:off x="6423438" y="3875846"/>
            <a:ext cx="1846455" cy="2178817"/>
          </a:xfrm>
          <a:prstGeom prst="rect">
            <a:avLst/>
          </a:prstGeom>
        </p:spPr>
      </p:pic>
      <p:pic>
        <p:nvPicPr>
          <p:cNvPr id="21" name="Picture 20"/>
          <p:cNvPicPr>
            <a:picLocks noChangeAspect="1"/>
          </p:cNvPicPr>
          <p:nvPr/>
        </p:nvPicPr>
        <p:blipFill>
          <a:blip r:embed="rId7"/>
          <a:stretch>
            <a:fillRect/>
          </a:stretch>
        </p:blipFill>
        <p:spPr>
          <a:xfrm>
            <a:off x="2169042" y="3714192"/>
            <a:ext cx="2631558" cy="553008"/>
          </a:xfrm>
          <a:prstGeom prst="rect">
            <a:avLst/>
          </a:prstGeom>
        </p:spPr>
      </p:pic>
    </p:spTree>
    <p:extLst>
      <p:ext uri="{BB962C8B-B14F-4D97-AF65-F5344CB8AC3E}">
        <p14:creationId xmlns:p14="http://schemas.microsoft.com/office/powerpoint/2010/main" val="164924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solidFill>
                  <a:srgbClr val="FF0000"/>
                </a:solidFill>
              </a:rPr>
              <a:t>结合能</a:t>
            </a:r>
            <a:r>
              <a:rPr lang="zh-CN" altLang="en-US" dirty="0"/>
              <a:t>的经验公式解释</a:t>
            </a:r>
            <a:r>
              <a:rPr lang="en-US" altLang="zh-CN" dirty="0"/>
              <a:t>3</a:t>
            </a:r>
            <a:endParaRPr lang="en-US" dirty="0"/>
          </a:p>
        </p:txBody>
      </p:sp>
      <p:sp>
        <p:nvSpPr>
          <p:cNvPr id="3" name="Footer Placeholder 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pPr>
                <a:defRPr/>
              </a:pPr>
              <a:t>15</a:t>
            </a:fld>
            <a:endParaRPr lang="en-US" altLang="zh-CN" dirty="0"/>
          </a:p>
        </p:txBody>
      </p:sp>
      <p:sp>
        <p:nvSpPr>
          <p:cNvPr id="5" name="TextBox 4"/>
          <p:cNvSpPr txBox="1"/>
          <p:nvPr/>
        </p:nvSpPr>
        <p:spPr>
          <a:xfrm>
            <a:off x="457200" y="1544228"/>
            <a:ext cx="5029200" cy="461665"/>
          </a:xfrm>
          <a:prstGeom prst="rect">
            <a:avLst/>
          </a:prstGeom>
          <a:noFill/>
        </p:spPr>
        <p:txBody>
          <a:bodyPr wrap="square" rtlCol="0">
            <a:spAutoFit/>
          </a:bodyPr>
          <a:lstStyle/>
          <a:p>
            <a:r>
              <a:rPr lang="is-IS" sz="2400" dirty="0">
                <a:solidFill>
                  <a:schemeClr val="tx1"/>
                </a:solidFill>
                <a:latin typeface="+mn-ea"/>
                <a:ea typeface="+mn-ea"/>
              </a:rPr>
              <a:t>(</a:t>
            </a:r>
            <a:r>
              <a:rPr lang="en-US" altLang="zh-CN" sz="2400" dirty="0">
                <a:solidFill>
                  <a:schemeClr val="tx1"/>
                </a:solidFill>
                <a:latin typeface="+mn-ea"/>
                <a:ea typeface="+mn-ea"/>
              </a:rPr>
              <a:t>5</a:t>
            </a:r>
            <a:r>
              <a:rPr lang="is-IS" sz="2400" dirty="0">
                <a:solidFill>
                  <a:schemeClr val="tx1"/>
                </a:solidFill>
                <a:latin typeface="+mn-ea"/>
                <a:ea typeface="+mn-ea"/>
              </a:rPr>
              <a:t>) </a:t>
            </a:r>
            <a:r>
              <a:rPr lang="zh-CN" altLang="en-US" sz="2400" dirty="0">
                <a:solidFill>
                  <a:schemeClr val="tx1"/>
                </a:solidFill>
                <a:latin typeface="+mn-ea"/>
                <a:ea typeface="+mn-ea"/>
              </a:rPr>
              <a:t>对能</a:t>
            </a:r>
            <a:r>
              <a:rPr lang="en-US" altLang="zh-CN" sz="2400" dirty="0">
                <a:solidFill>
                  <a:schemeClr val="tx1"/>
                </a:solidFill>
                <a:latin typeface="+mn-ea"/>
                <a:ea typeface="+mn-ea"/>
              </a:rPr>
              <a:t>:</a:t>
            </a:r>
            <a:r>
              <a:rPr lang="zh-CN" altLang="en-US" sz="2400" dirty="0">
                <a:solidFill>
                  <a:schemeClr val="tx1"/>
                </a:solidFill>
                <a:latin typeface="+mn-ea"/>
                <a:ea typeface="+mn-ea"/>
              </a:rPr>
              <a:t> </a:t>
            </a:r>
          </a:p>
        </p:txBody>
      </p:sp>
      <p:pic>
        <p:nvPicPr>
          <p:cNvPr id="8" name="Picture 7"/>
          <p:cNvPicPr>
            <a:picLocks noChangeAspect="1"/>
          </p:cNvPicPr>
          <p:nvPr/>
        </p:nvPicPr>
        <p:blipFill>
          <a:blip r:embed="rId2"/>
          <a:stretch>
            <a:fillRect/>
          </a:stretch>
        </p:blipFill>
        <p:spPr>
          <a:xfrm>
            <a:off x="2057400" y="1544228"/>
            <a:ext cx="2171700" cy="495300"/>
          </a:xfrm>
          <a:prstGeom prst="rect">
            <a:avLst/>
          </a:prstGeom>
        </p:spPr>
      </p:pic>
      <p:pic>
        <p:nvPicPr>
          <p:cNvPr id="9" name="Picture 8"/>
          <p:cNvPicPr>
            <a:picLocks noChangeAspect="1"/>
          </p:cNvPicPr>
          <p:nvPr/>
        </p:nvPicPr>
        <p:blipFill>
          <a:blip r:embed="rId3"/>
          <a:stretch>
            <a:fillRect/>
          </a:stretch>
        </p:blipFill>
        <p:spPr>
          <a:xfrm>
            <a:off x="6902450" y="1459808"/>
            <a:ext cx="1555750" cy="174059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81000" y="2058013"/>
                <a:ext cx="6000741" cy="3199787"/>
              </a:xfrm>
              <a:prstGeom prst="rect">
                <a:avLst/>
              </a:prstGeom>
              <a:noFill/>
            </p:spPr>
            <p:txBody>
              <a:bodyPr wrap="square" rtlCol="0">
                <a:spAutoFit/>
              </a:bodyPr>
              <a:lstStyle/>
              <a:p>
                <a:pPr marL="342900" indent="-342900">
                  <a:buFont typeface="Wingdings" charset="2"/>
                  <a:buChar char="ü"/>
                </a:pPr>
                <a:r>
                  <a:rPr lang="zh-CN" altLang="en-US" sz="2200" dirty="0">
                    <a:solidFill>
                      <a:schemeClr val="tx1"/>
                    </a:solidFill>
                    <a:latin typeface="+mn-ea"/>
                    <a:ea typeface="+mn-ea"/>
                  </a:rPr>
                  <a:t>稳定核的质子和中子各有配对趋势得到的。在实验上已经发现，在稳定的核素中有一大半</a:t>
                </a:r>
                <a:r>
                  <a:rPr lang="en-US" altLang="zh-CN" sz="2200" dirty="0">
                    <a:solidFill>
                      <a:schemeClr val="tx1"/>
                    </a:solidFill>
                    <a:latin typeface="+mn-ea"/>
                    <a:ea typeface="+mn-ea"/>
                  </a:rPr>
                  <a:t>(161</a:t>
                </a:r>
                <a:r>
                  <a:rPr lang="zh-CN" altLang="en-US" sz="2200" dirty="0">
                    <a:solidFill>
                      <a:schemeClr val="tx1"/>
                    </a:solidFill>
                    <a:latin typeface="+mn-ea"/>
                    <a:ea typeface="+mn-ea"/>
                  </a:rPr>
                  <a:t>种</a:t>
                </a:r>
                <a:r>
                  <a:rPr lang="en-US" altLang="zh-CN" sz="2200" dirty="0">
                    <a:solidFill>
                      <a:schemeClr val="tx1"/>
                    </a:solidFill>
                    <a:latin typeface="+mn-ea"/>
                    <a:ea typeface="+mn-ea"/>
                  </a:rPr>
                  <a:t>) </a:t>
                </a:r>
                <a:r>
                  <a:rPr lang="zh-CN" altLang="en-US" sz="2200" dirty="0">
                    <a:solidFill>
                      <a:schemeClr val="tx1"/>
                    </a:solidFill>
                    <a:latin typeface="+mn-ea"/>
                    <a:ea typeface="+mn-ea"/>
                  </a:rPr>
                  <a:t>是偶偶核，奇奇核只有</a:t>
                </a:r>
                <a:r>
                  <a:rPr lang="en-US" altLang="zh-CN" sz="2200" dirty="0">
                    <a:solidFill>
                      <a:schemeClr val="tx1"/>
                    </a:solidFill>
                    <a:latin typeface="+mn-ea"/>
                    <a:ea typeface="+mn-ea"/>
                  </a:rPr>
                  <a:t>5</a:t>
                </a:r>
                <a:r>
                  <a:rPr lang="zh-CN" altLang="en-US" sz="2200" dirty="0">
                    <a:solidFill>
                      <a:schemeClr val="tx1"/>
                    </a:solidFill>
                    <a:latin typeface="+mn-ea"/>
                    <a:ea typeface="+mn-ea"/>
                  </a:rPr>
                  <a:t>种，它们是</a:t>
                </a:r>
                <a14:m>
                  <m:oMath xmlns:m="http://schemas.openxmlformats.org/officeDocument/2006/math">
                    <m:sSubSup>
                      <m:sSubSupPr>
                        <m:ctrlPr>
                          <a:rPr lang="en-US" altLang="zh-CN" sz="2200" b="1" i="1" dirty="0" smtClean="0">
                            <a:solidFill>
                              <a:schemeClr val="tx1"/>
                            </a:solidFill>
                            <a:latin typeface="Cambria Math" panose="02040503050406030204" pitchFamily="18" charset="0"/>
                            <a:ea typeface="+mn-ea"/>
                          </a:rPr>
                        </m:ctrlPr>
                      </m:sSubSupPr>
                      <m:e/>
                      <m:sub>
                        <m:r>
                          <a:rPr lang="en-US" altLang="zh-CN" sz="2200" b="1" i="1" dirty="0" smtClean="0">
                            <a:solidFill>
                              <a:schemeClr val="tx1"/>
                            </a:solidFill>
                            <a:latin typeface="Cambria Math" charset="0"/>
                            <a:ea typeface="+mn-ea"/>
                          </a:rPr>
                          <m:t>𝟏</m:t>
                        </m:r>
                      </m:sub>
                      <m:sup>
                        <m:r>
                          <a:rPr lang="en-US" altLang="zh-CN" sz="2200" b="1" i="1" dirty="0" smtClean="0">
                            <a:solidFill>
                              <a:schemeClr val="tx1"/>
                            </a:solidFill>
                            <a:latin typeface="Cambria Math" charset="0"/>
                            <a:ea typeface="+mn-ea"/>
                          </a:rPr>
                          <m:t>𝟐</m:t>
                        </m:r>
                      </m:sup>
                    </m:sSubSup>
                    <m:r>
                      <m:rPr>
                        <m:sty m:val="p"/>
                      </m:rPr>
                      <a:rPr lang="en-US" altLang="zh-CN" sz="2200" i="0" dirty="0" smtClean="0">
                        <a:solidFill>
                          <a:schemeClr val="tx1"/>
                        </a:solidFill>
                        <a:latin typeface="Cambria Math" charset="0"/>
                        <a:ea typeface="+mn-ea"/>
                      </a:rPr>
                      <m:t>H</m:t>
                    </m:r>
                  </m:oMath>
                </a14:m>
                <a:r>
                  <a:rPr lang="zh-CN" altLang="en-US" sz="2200" dirty="0">
                    <a:solidFill>
                      <a:schemeClr val="tx1"/>
                    </a:solidFill>
                    <a:latin typeface="+mn-ea"/>
                    <a:ea typeface="+mn-ea"/>
                  </a:rPr>
                  <a:t>、</a:t>
                </a:r>
                <a14:m>
                  <m:oMath xmlns:m="http://schemas.openxmlformats.org/officeDocument/2006/math">
                    <m:sSubSup>
                      <m:sSubSupPr>
                        <m:ctrlPr>
                          <a:rPr lang="en-US" altLang="zh-CN" sz="2200" i="1" dirty="0">
                            <a:solidFill>
                              <a:schemeClr val="tx1"/>
                            </a:solidFill>
                            <a:latin typeface="Cambria Math" panose="02040503050406030204" pitchFamily="18" charset="0"/>
                          </a:rPr>
                        </m:ctrlPr>
                      </m:sSubSupPr>
                      <m:e/>
                      <m:sub>
                        <m:r>
                          <a:rPr lang="en-US" altLang="zh-CN" sz="2200" b="1" i="1" dirty="0" smtClean="0">
                            <a:solidFill>
                              <a:schemeClr val="tx1"/>
                            </a:solidFill>
                            <a:latin typeface="Cambria Math" charset="0"/>
                          </a:rPr>
                          <m:t>𝟑</m:t>
                        </m:r>
                      </m:sub>
                      <m:sup>
                        <m:r>
                          <a:rPr lang="en-US" altLang="zh-CN" sz="2200" b="1" i="1" dirty="0" smtClean="0">
                            <a:solidFill>
                              <a:schemeClr val="tx1"/>
                            </a:solidFill>
                            <a:latin typeface="Cambria Math" charset="0"/>
                          </a:rPr>
                          <m:t>𝟔</m:t>
                        </m:r>
                      </m:sup>
                    </m:sSubSup>
                    <m:r>
                      <a:rPr lang="en-US" altLang="zh-CN" sz="2200" b="1" i="0" dirty="0" smtClean="0">
                        <a:solidFill>
                          <a:schemeClr val="tx1"/>
                        </a:solidFill>
                        <a:latin typeface="Cambria Math" charset="0"/>
                      </a:rPr>
                      <m:t>𝐋𝐢</m:t>
                    </m:r>
                    <m:r>
                      <a:rPr lang="zh-CN" altLang="en-US" sz="2200" b="1" i="1" dirty="0" smtClean="0">
                        <a:solidFill>
                          <a:schemeClr val="tx1"/>
                        </a:solidFill>
                        <a:latin typeface="Cambria Math" charset="0"/>
                      </a:rPr>
                      <m:t>、</m:t>
                    </m:r>
                    <m:sSubSup>
                      <m:sSubSupPr>
                        <m:ctrlPr>
                          <a:rPr lang="en-US" altLang="zh-CN" sz="2200" i="1" dirty="0">
                            <a:solidFill>
                              <a:schemeClr val="tx1"/>
                            </a:solidFill>
                            <a:latin typeface="Cambria Math" panose="02040503050406030204" pitchFamily="18" charset="0"/>
                          </a:rPr>
                        </m:ctrlPr>
                      </m:sSubSupPr>
                      <m:e/>
                      <m:sub>
                        <m:r>
                          <a:rPr lang="en-US" altLang="zh-CN" sz="2200" b="1" i="1" dirty="0" smtClean="0">
                            <a:solidFill>
                              <a:schemeClr val="tx1"/>
                            </a:solidFill>
                            <a:latin typeface="Cambria Math" charset="0"/>
                          </a:rPr>
                          <m:t>𝟓</m:t>
                        </m:r>
                      </m:sub>
                      <m:sup>
                        <m:r>
                          <a:rPr lang="en-US" altLang="zh-CN" sz="2200" b="1" i="1" dirty="0" smtClean="0">
                            <a:solidFill>
                              <a:schemeClr val="tx1"/>
                            </a:solidFill>
                            <a:latin typeface="Cambria Math" charset="0"/>
                          </a:rPr>
                          <m:t>𝟏𝟎</m:t>
                        </m:r>
                      </m:sup>
                    </m:sSubSup>
                    <m:r>
                      <a:rPr lang="en-US" altLang="zh-CN" sz="2200" b="1" i="0" dirty="0" smtClean="0">
                        <a:solidFill>
                          <a:schemeClr val="tx1"/>
                        </a:solidFill>
                        <a:latin typeface="Cambria Math" charset="0"/>
                      </a:rPr>
                      <m:t>𝐁</m:t>
                    </m:r>
                    <m:r>
                      <a:rPr lang="zh-CN" altLang="en-US" sz="2200" b="1" i="1" dirty="0" smtClean="0">
                        <a:solidFill>
                          <a:schemeClr val="tx1"/>
                        </a:solidFill>
                        <a:latin typeface="Cambria Math" charset="0"/>
                      </a:rPr>
                      <m:t>、</m:t>
                    </m:r>
                    <m:sSubSup>
                      <m:sSubSupPr>
                        <m:ctrlPr>
                          <a:rPr lang="en-US" altLang="zh-CN" sz="2200" i="1" dirty="0">
                            <a:solidFill>
                              <a:schemeClr val="tx1"/>
                            </a:solidFill>
                            <a:latin typeface="Cambria Math" panose="02040503050406030204" pitchFamily="18" charset="0"/>
                          </a:rPr>
                        </m:ctrlPr>
                      </m:sSubSupPr>
                      <m:e/>
                      <m:sub>
                        <m:r>
                          <a:rPr lang="en-US" altLang="zh-CN" sz="2200" b="1" i="1" dirty="0" smtClean="0">
                            <a:solidFill>
                              <a:schemeClr val="tx1"/>
                            </a:solidFill>
                            <a:latin typeface="Cambria Math" charset="0"/>
                          </a:rPr>
                          <m:t>𝟕</m:t>
                        </m:r>
                      </m:sub>
                      <m:sup>
                        <m:r>
                          <a:rPr lang="en-US" altLang="zh-CN" sz="2200" b="1" i="1" dirty="0" smtClean="0">
                            <a:solidFill>
                              <a:schemeClr val="tx1"/>
                            </a:solidFill>
                            <a:latin typeface="Cambria Math" charset="0"/>
                          </a:rPr>
                          <m:t>𝟏𝟒</m:t>
                        </m:r>
                      </m:sup>
                    </m:sSubSup>
                    <m:r>
                      <a:rPr lang="en-US" altLang="zh-CN" sz="2200" b="1" i="0" dirty="0" smtClean="0">
                        <a:solidFill>
                          <a:schemeClr val="tx1"/>
                        </a:solidFill>
                        <a:latin typeface="Cambria Math" charset="0"/>
                      </a:rPr>
                      <m:t>𝐍</m:t>
                    </m:r>
                  </m:oMath>
                </a14:m>
                <a:r>
                  <a:rPr lang="zh-CN" altLang="en-US" sz="2200" dirty="0">
                    <a:solidFill>
                      <a:schemeClr val="tx1"/>
                    </a:solidFill>
                    <a:latin typeface="+mn-ea"/>
                    <a:ea typeface="+mn-ea"/>
                  </a:rPr>
                  <a:t>和</a:t>
                </a:r>
                <a14:m>
                  <m:oMath xmlns:m="http://schemas.openxmlformats.org/officeDocument/2006/math">
                    <m:sSubSup>
                      <m:sSubSupPr>
                        <m:ctrlPr>
                          <a:rPr lang="en-US" altLang="zh-CN" sz="2200" i="1" dirty="0">
                            <a:solidFill>
                              <a:schemeClr val="tx1"/>
                            </a:solidFill>
                            <a:latin typeface="Cambria Math" panose="02040503050406030204" pitchFamily="18" charset="0"/>
                          </a:rPr>
                        </m:ctrlPr>
                      </m:sSubSupPr>
                      <m:e/>
                      <m:sub>
                        <m:r>
                          <a:rPr lang="en-US" altLang="zh-CN" sz="2200" b="1" i="1" dirty="0" smtClean="0">
                            <a:solidFill>
                              <a:schemeClr val="tx1"/>
                            </a:solidFill>
                            <a:latin typeface="Cambria Math" charset="0"/>
                          </a:rPr>
                          <m:t>𝟓</m:t>
                        </m:r>
                        <m:r>
                          <a:rPr lang="en-US" altLang="zh-CN" sz="2200" i="1" dirty="0">
                            <a:solidFill>
                              <a:schemeClr val="tx1"/>
                            </a:solidFill>
                            <a:latin typeface="Cambria Math" charset="0"/>
                          </a:rPr>
                          <m:t>𝟕</m:t>
                        </m:r>
                      </m:sub>
                      <m:sup>
                        <m:r>
                          <a:rPr lang="en-US" altLang="zh-CN" sz="2200" i="1" dirty="0">
                            <a:solidFill>
                              <a:schemeClr val="tx1"/>
                            </a:solidFill>
                            <a:latin typeface="Cambria Math" charset="0"/>
                          </a:rPr>
                          <m:t>𝟏</m:t>
                        </m:r>
                        <m:r>
                          <a:rPr lang="en-US" altLang="zh-CN" sz="2200" b="1" i="1" dirty="0" smtClean="0">
                            <a:solidFill>
                              <a:schemeClr val="tx1"/>
                            </a:solidFill>
                            <a:latin typeface="Cambria Math" charset="0"/>
                          </a:rPr>
                          <m:t>𝟑𝟖</m:t>
                        </m:r>
                      </m:sup>
                    </m:sSubSup>
                    <m:r>
                      <m:rPr>
                        <m:sty m:val="p"/>
                      </m:rPr>
                      <a:rPr lang="en-US" altLang="zh-CN" sz="2200" i="1" dirty="0" smtClean="0">
                        <a:solidFill>
                          <a:schemeClr val="tx1"/>
                        </a:solidFill>
                        <a:latin typeface="Cambria Math" charset="0"/>
                      </a:rPr>
                      <m:t>La</m:t>
                    </m:r>
                  </m:oMath>
                </a14:m>
                <a:r>
                  <a:rPr lang="zh-CN" altLang="en-US" sz="2200" dirty="0">
                    <a:solidFill>
                      <a:schemeClr val="tx1"/>
                    </a:solidFill>
                    <a:latin typeface="+mn-ea"/>
                    <a:ea typeface="+mn-ea"/>
                  </a:rPr>
                  <a:t>，这表明偶偶核结合能最大，奇奇核的最小。 </a:t>
                </a:r>
              </a:p>
              <a:p>
                <a:pPr marL="342900" indent="-342900">
                  <a:buFont typeface="Wingdings" charset="2"/>
                  <a:buChar char="ü"/>
                </a:pPr>
                <a:r>
                  <a:rPr lang="zh-CN" altLang="en-US" sz="2200" dirty="0">
                    <a:solidFill>
                      <a:schemeClr val="tx1"/>
                    </a:solidFill>
                    <a:latin typeface="+mn-ea"/>
                    <a:ea typeface="+mn-ea"/>
                  </a:rPr>
                  <a:t>两个核子</a:t>
                </a:r>
                <a:r>
                  <a:rPr lang="en-US" altLang="zh-CN" sz="2200" dirty="0">
                    <a:solidFill>
                      <a:schemeClr val="tx1"/>
                    </a:solidFill>
                    <a:latin typeface="+mn-ea"/>
                    <a:ea typeface="+mn-ea"/>
                  </a:rPr>
                  <a:t>(</a:t>
                </a:r>
                <a:r>
                  <a:rPr lang="zh-CN" altLang="en-US" sz="2200" dirty="0">
                    <a:solidFill>
                      <a:schemeClr val="tx1"/>
                    </a:solidFill>
                    <a:latin typeface="+mn-ea"/>
                    <a:ea typeface="+mn-ea"/>
                  </a:rPr>
                  <a:t>质子</a:t>
                </a:r>
                <a:r>
                  <a:rPr lang="en-US" altLang="zh-CN" sz="2200" dirty="0">
                    <a:solidFill>
                      <a:schemeClr val="tx1"/>
                    </a:solidFill>
                    <a:latin typeface="+mn-ea"/>
                    <a:ea typeface="+mn-ea"/>
                  </a:rPr>
                  <a:t>-</a:t>
                </a:r>
                <a:r>
                  <a:rPr lang="zh-CN" altLang="en-US" sz="2200" dirty="0">
                    <a:solidFill>
                      <a:schemeClr val="tx1"/>
                    </a:solidFill>
                    <a:latin typeface="+mn-ea"/>
                    <a:ea typeface="+mn-ea"/>
                  </a:rPr>
                  <a:t>质子或中子</a:t>
                </a:r>
                <a:r>
                  <a:rPr lang="en-US" altLang="zh-CN" sz="2200" dirty="0">
                    <a:solidFill>
                      <a:schemeClr val="tx1"/>
                    </a:solidFill>
                    <a:latin typeface="+mn-ea"/>
                    <a:ea typeface="+mn-ea"/>
                  </a:rPr>
                  <a:t>-</a:t>
                </a:r>
                <a:r>
                  <a:rPr lang="zh-CN" altLang="en-US" sz="2200" dirty="0">
                    <a:solidFill>
                      <a:schemeClr val="tx1"/>
                    </a:solidFill>
                    <a:latin typeface="+mn-ea"/>
                    <a:ea typeface="+mn-ea"/>
                  </a:rPr>
                  <a:t>中子</a:t>
                </a:r>
                <a:r>
                  <a:rPr lang="en-US" altLang="zh-CN" sz="2200" dirty="0">
                    <a:solidFill>
                      <a:schemeClr val="tx1"/>
                    </a:solidFill>
                    <a:latin typeface="+mn-ea"/>
                    <a:ea typeface="+mn-ea"/>
                  </a:rPr>
                  <a:t>)</a:t>
                </a:r>
                <a:r>
                  <a:rPr lang="zh-CN" altLang="en-US" sz="2200" dirty="0">
                    <a:solidFill>
                      <a:schemeClr val="tx1"/>
                    </a:solidFill>
                    <a:latin typeface="+mn-ea"/>
                    <a:ea typeface="+mn-ea"/>
                  </a:rPr>
                  <a:t>，自旋平行形成三重态</a:t>
                </a:r>
                <a:r>
                  <a:rPr lang="en-US" altLang="zh-CN" sz="2200" dirty="0">
                    <a:solidFill>
                      <a:schemeClr val="tx1"/>
                    </a:solidFill>
                    <a:latin typeface="+mn-ea"/>
                    <a:ea typeface="+mn-ea"/>
                  </a:rPr>
                  <a:t>; </a:t>
                </a:r>
                <a:r>
                  <a:rPr lang="zh-CN" altLang="en-US" sz="2200" dirty="0">
                    <a:solidFill>
                      <a:schemeClr val="tx1"/>
                    </a:solidFill>
                    <a:latin typeface="+mn-ea"/>
                    <a:ea typeface="+mn-ea"/>
                  </a:rPr>
                  <a:t>自旋反平行形成单重态。 </a:t>
                </a:r>
                <a:endParaRPr lang="en-US" altLang="zh-CN" sz="2200" dirty="0">
                  <a:solidFill>
                    <a:schemeClr val="tx1"/>
                  </a:solidFill>
                  <a:latin typeface="+mn-ea"/>
                  <a:ea typeface="+mn-ea"/>
                </a:endParaRPr>
              </a:p>
              <a:p>
                <a:pPr marL="342900" indent="-342900">
                  <a:buFont typeface="Wingdings" charset="2"/>
                  <a:buChar char="ü"/>
                </a:pPr>
                <a:r>
                  <a:rPr lang="zh-CN" altLang="en-US" sz="2200" dirty="0">
                    <a:solidFill>
                      <a:schemeClr val="tx1"/>
                    </a:solidFill>
                    <a:latin typeface="+mn-ea"/>
                    <a:ea typeface="+mn-ea"/>
                  </a:rPr>
                  <a:t>自旋反平行的单重态能量低。核子间趋向于反平行配对。 </a:t>
                </a:r>
              </a:p>
            </p:txBody>
          </p:sp>
        </mc:Choice>
        <mc:Fallback xmlns="">
          <p:sp>
            <p:nvSpPr>
              <p:cNvPr id="10" name="TextBox 9"/>
              <p:cNvSpPr txBox="1">
                <a:spLocks noRot="1" noChangeAspect="1" noMove="1" noResize="1" noEditPoints="1" noAdjustHandles="1" noChangeArrowheads="1" noChangeShapeType="1" noTextEdit="1"/>
              </p:cNvSpPr>
              <p:nvPr/>
            </p:nvSpPr>
            <p:spPr>
              <a:xfrm>
                <a:off x="381000" y="2058013"/>
                <a:ext cx="6000741" cy="3199787"/>
              </a:xfrm>
              <a:prstGeom prst="rect">
                <a:avLst/>
              </a:prstGeom>
              <a:blipFill>
                <a:blip r:embed="rId4"/>
                <a:stretch>
                  <a:fillRect l="-1057" t="-1186" b="-2767"/>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7F8E5EFF-9EB2-964B-8C53-3C58C065FE2D}"/>
              </a:ext>
            </a:extLst>
          </p:cNvPr>
          <p:cNvPicPr>
            <a:picLocks noChangeAspect="1"/>
          </p:cNvPicPr>
          <p:nvPr/>
        </p:nvPicPr>
        <p:blipFill>
          <a:blip r:embed="rId5"/>
          <a:stretch>
            <a:fillRect/>
          </a:stretch>
        </p:blipFill>
        <p:spPr>
          <a:xfrm>
            <a:off x="6381741" y="3735120"/>
            <a:ext cx="2349500" cy="1574800"/>
          </a:xfrm>
          <a:prstGeom prst="rect">
            <a:avLst/>
          </a:prstGeom>
        </p:spPr>
      </p:pic>
    </p:spTree>
    <p:extLst>
      <p:ext uri="{BB962C8B-B14F-4D97-AF65-F5344CB8AC3E}">
        <p14:creationId xmlns:p14="http://schemas.microsoft.com/office/powerpoint/2010/main" val="133183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费米气体模型</a:t>
            </a:r>
            <a:r>
              <a:rPr lang="en-US" altLang="zh-CN" sz="4000" dirty="0"/>
              <a:t>(</a:t>
            </a:r>
            <a:r>
              <a:rPr lang="zh-CN" altLang="en-US" sz="4000" dirty="0"/>
              <a:t>最早的独立粒子模型</a:t>
            </a:r>
            <a:r>
              <a:rPr lang="en-US" altLang="zh-CN" sz="4000" dirty="0"/>
              <a:t>)</a:t>
            </a:r>
            <a:endParaRPr lang="zh-CN" altLang="en-US" dirty="0"/>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16</a:t>
            </a:fld>
            <a:endParaRPr lang="en-US" altLang="zh-CN" dirty="0"/>
          </a:p>
        </p:txBody>
      </p:sp>
      <p:sp>
        <p:nvSpPr>
          <p:cNvPr id="5" name="Rectangle 11"/>
          <p:cNvSpPr>
            <a:spLocks noChangeArrowheads="1"/>
          </p:cNvSpPr>
          <p:nvPr/>
        </p:nvSpPr>
        <p:spPr bwMode="auto">
          <a:xfrm>
            <a:off x="228600" y="1186237"/>
            <a:ext cx="861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sz="2000" dirty="0">
                <a:ea typeface="华文楷体" panose="02010600040101010101" pitchFamily="2" charset="-122"/>
                <a:cs typeface="Times New Roman" panose="02020603050405020304" pitchFamily="18" charset="0"/>
              </a:rPr>
              <a:t>　核子是关在</a:t>
            </a:r>
            <a:r>
              <a:rPr lang="zh-CN" altLang="en-US" sz="2000" dirty="0">
                <a:solidFill>
                  <a:srgbClr val="FF0000"/>
                </a:solidFill>
                <a:ea typeface="华文楷体" panose="02010600040101010101" pitchFamily="2" charset="-122"/>
                <a:cs typeface="Times New Roman" panose="02020603050405020304" pitchFamily="18" charset="0"/>
              </a:rPr>
              <a:t>立方盒子</a:t>
            </a:r>
            <a:r>
              <a:rPr lang="zh-CN" altLang="en-US" sz="2000" dirty="0">
                <a:ea typeface="华文楷体" panose="02010600040101010101" pitchFamily="2" charset="-122"/>
                <a:cs typeface="Times New Roman" panose="02020603050405020304" pitchFamily="18" charset="0"/>
              </a:rPr>
              <a:t>内的</a:t>
            </a:r>
            <a:r>
              <a:rPr lang="zh-CN" altLang="en-US" sz="2000" dirty="0">
                <a:solidFill>
                  <a:srgbClr val="FF0000"/>
                </a:solidFill>
                <a:ea typeface="华文楷体" panose="02010600040101010101" pitchFamily="2" charset="-122"/>
                <a:cs typeface="Times New Roman" panose="02020603050405020304" pitchFamily="18" charset="0"/>
              </a:rPr>
              <a:t>自由费米子</a:t>
            </a:r>
            <a:r>
              <a:rPr lang="zh-CN" altLang="en-US" sz="2000" dirty="0">
                <a:ea typeface="华文楷体" panose="02010600040101010101" pitchFamily="2" charset="-122"/>
                <a:cs typeface="Times New Roman" panose="02020603050405020304" pitchFamily="18" charset="0"/>
              </a:rPr>
              <a:t>气体；</a:t>
            </a:r>
            <a:r>
              <a:rPr lang="zh-CN" altLang="en-US" sz="2000" dirty="0">
                <a:solidFill>
                  <a:srgbClr val="0000FF"/>
                </a:solidFill>
                <a:ea typeface="华文楷体" panose="02010600040101010101" pitchFamily="2" charset="-122"/>
                <a:cs typeface="Times New Roman" panose="02020603050405020304" pitchFamily="18" charset="0"/>
              </a:rPr>
              <a:t>由于质子与中子有电荷的差异</a:t>
            </a:r>
            <a:r>
              <a:rPr lang="en-US" altLang="zh-CN" sz="2000" dirty="0">
                <a:solidFill>
                  <a:srgbClr val="0000FF"/>
                </a:solidFill>
                <a:ea typeface="华文楷体" panose="02010600040101010101" pitchFamily="2" charset="-122"/>
                <a:cs typeface="Times New Roman" panose="02020603050405020304" pitchFamily="18" charset="0"/>
              </a:rPr>
              <a:t>,</a:t>
            </a:r>
            <a:r>
              <a:rPr lang="zh-CN" altLang="en-US" sz="2000" dirty="0">
                <a:solidFill>
                  <a:srgbClr val="0000FF"/>
                </a:solidFill>
                <a:ea typeface="华文楷体" panose="02010600040101010101" pitchFamily="2" charset="-122"/>
                <a:cs typeface="Times New Roman" panose="02020603050405020304" pitchFamily="18" charset="0"/>
              </a:rPr>
              <a:t>它们的核势阱不相同</a:t>
            </a:r>
            <a:r>
              <a:rPr lang="en-US" altLang="zh-CN" sz="2000" dirty="0">
                <a:solidFill>
                  <a:srgbClr val="0000FF"/>
                </a:solidFill>
                <a:ea typeface="华文楷体" panose="02010600040101010101" pitchFamily="2" charset="-122"/>
                <a:cs typeface="Times New Roman" panose="02020603050405020304" pitchFamily="18" charset="0"/>
              </a:rPr>
              <a:t>. </a:t>
            </a:r>
          </a:p>
        </p:txBody>
      </p:sp>
      <p:sp>
        <p:nvSpPr>
          <p:cNvPr id="6" name="Text Box 109"/>
          <p:cNvSpPr txBox="1">
            <a:spLocks noChangeArrowheads="1"/>
          </p:cNvSpPr>
          <p:nvPr/>
        </p:nvSpPr>
        <p:spPr bwMode="auto">
          <a:xfrm>
            <a:off x="4514850" y="5867400"/>
            <a:ext cx="3067050" cy="461665"/>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FFFF00"/>
                </a:solidFill>
                <a:ea typeface="华文楷体" panose="02010600040101010101" pitchFamily="2" charset="-122"/>
                <a:cs typeface="Times New Roman" panose="02020603050405020304" pitchFamily="18" charset="0"/>
              </a:rPr>
              <a:t>中子和质子的核方阱</a:t>
            </a:r>
          </a:p>
        </p:txBody>
      </p:sp>
      <p:grpSp>
        <p:nvGrpSpPr>
          <p:cNvPr id="7" name="Group 110"/>
          <p:cNvGrpSpPr>
            <a:grpSpLocks/>
          </p:cNvGrpSpPr>
          <p:nvPr/>
        </p:nvGrpSpPr>
        <p:grpSpPr bwMode="auto">
          <a:xfrm>
            <a:off x="2514600" y="3657600"/>
            <a:ext cx="2590800" cy="2057400"/>
            <a:chOff x="1488" y="2304"/>
            <a:chExt cx="1632" cy="1296"/>
          </a:xfrm>
        </p:grpSpPr>
        <p:sp>
          <p:nvSpPr>
            <p:cNvPr id="8" name="Line 111"/>
            <p:cNvSpPr>
              <a:spLocks noChangeShapeType="1"/>
            </p:cNvSpPr>
            <p:nvPr/>
          </p:nvSpPr>
          <p:spPr bwMode="auto">
            <a:xfrm>
              <a:off x="2112" y="2304"/>
              <a:ext cx="0" cy="1296"/>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 name="Line 112"/>
            <p:cNvSpPr>
              <a:spLocks noChangeShapeType="1"/>
            </p:cNvSpPr>
            <p:nvPr/>
          </p:nvSpPr>
          <p:spPr bwMode="auto">
            <a:xfrm>
              <a:off x="2736" y="2304"/>
              <a:ext cx="0" cy="1296"/>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0" name="Line 113"/>
            <p:cNvSpPr>
              <a:spLocks noChangeShapeType="1"/>
            </p:cNvSpPr>
            <p:nvPr/>
          </p:nvSpPr>
          <p:spPr bwMode="auto">
            <a:xfrm>
              <a:off x="2112" y="3600"/>
              <a:ext cx="624" cy="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Line 114"/>
            <p:cNvSpPr>
              <a:spLocks noChangeShapeType="1"/>
            </p:cNvSpPr>
            <p:nvPr/>
          </p:nvSpPr>
          <p:spPr bwMode="auto">
            <a:xfrm flipH="1">
              <a:off x="1488" y="2304"/>
              <a:ext cx="624"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Line 115"/>
            <p:cNvSpPr>
              <a:spLocks noChangeShapeType="1"/>
            </p:cNvSpPr>
            <p:nvPr/>
          </p:nvSpPr>
          <p:spPr bwMode="auto">
            <a:xfrm>
              <a:off x="2736" y="2304"/>
              <a:ext cx="384"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Line 118"/>
          <p:cNvSpPr>
            <a:spLocks noChangeShapeType="1"/>
          </p:cNvSpPr>
          <p:nvPr/>
        </p:nvSpPr>
        <p:spPr bwMode="auto">
          <a:xfrm>
            <a:off x="3505200" y="4495800"/>
            <a:ext cx="99060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4" name="Line 119"/>
          <p:cNvSpPr>
            <a:spLocks noChangeShapeType="1"/>
          </p:cNvSpPr>
          <p:nvPr/>
        </p:nvSpPr>
        <p:spPr bwMode="auto">
          <a:xfrm>
            <a:off x="3505200" y="4800600"/>
            <a:ext cx="99060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5" name="Line 120"/>
          <p:cNvSpPr>
            <a:spLocks noChangeShapeType="1"/>
          </p:cNvSpPr>
          <p:nvPr/>
        </p:nvSpPr>
        <p:spPr bwMode="auto">
          <a:xfrm>
            <a:off x="3505200" y="5105400"/>
            <a:ext cx="99060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6" name="Line 121"/>
          <p:cNvSpPr>
            <a:spLocks noChangeShapeType="1"/>
          </p:cNvSpPr>
          <p:nvPr/>
        </p:nvSpPr>
        <p:spPr bwMode="auto">
          <a:xfrm>
            <a:off x="3505200" y="5410200"/>
            <a:ext cx="99060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17" name="Group 135"/>
          <p:cNvGrpSpPr>
            <a:grpSpLocks/>
          </p:cNvGrpSpPr>
          <p:nvPr/>
        </p:nvGrpSpPr>
        <p:grpSpPr bwMode="auto">
          <a:xfrm>
            <a:off x="2438400" y="3657600"/>
            <a:ext cx="1066800" cy="2057400"/>
            <a:chOff x="1440" y="2304"/>
            <a:chExt cx="672" cy="1296"/>
          </a:xfrm>
        </p:grpSpPr>
        <p:sp>
          <p:nvSpPr>
            <p:cNvPr id="18" name="Line 136"/>
            <p:cNvSpPr>
              <a:spLocks noChangeShapeType="1"/>
            </p:cNvSpPr>
            <p:nvPr/>
          </p:nvSpPr>
          <p:spPr bwMode="auto">
            <a:xfrm>
              <a:off x="1584" y="2304"/>
              <a:ext cx="0" cy="1296"/>
            </a:xfrm>
            <a:prstGeom prst="line">
              <a:avLst/>
            </a:prstGeom>
            <a:noFill/>
            <a:ln w="19050">
              <a:solidFill>
                <a:srgbClr val="FF0066"/>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 name="Line 137"/>
            <p:cNvSpPr>
              <a:spLocks noChangeShapeType="1"/>
            </p:cNvSpPr>
            <p:nvPr/>
          </p:nvSpPr>
          <p:spPr bwMode="auto">
            <a:xfrm flipH="1">
              <a:off x="1728" y="2832"/>
              <a:ext cx="384" cy="0"/>
            </a:xfrm>
            <a:prstGeom prst="line">
              <a:avLst/>
            </a:prstGeom>
            <a:noFill/>
            <a:ln w="381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0" name="Line 138"/>
            <p:cNvSpPr>
              <a:spLocks noChangeShapeType="1"/>
            </p:cNvSpPr>
            <p:nvPr/>
          </p:nvSpPr>
          <p:spPr bwMode="auto">
            <a:xfrm>
              <a:off x="1824" y="2304"/>
              <a:ext cx="0" cy="528"/>
            </a:xfrm>
            <a:prstGeom prst="line">
              <a:avLst/>
            </a:prstGeom>
            <a:noFill/>
            <a:ln w="19050">
              <a:solidFill>
                <a:srgbClr val="FF0066"/>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1" name="Line 139"/>
            <p:cNvSpPr>
              <a:spLocks noChangeShapeType="1"/>
            </p:cNvSpPr>
            <p:nvPr/>
          </p:nvSpPr>
          <p:spPr bwMode="auto">
            <a:xfrm>
              <a:off x="1824" y="2832"/>
              <a:ext cx="0" cy="768"/>
            </a:xfrm>
            <a:prstGeom prst="line">
              <a:avLst/>
            </a:prstGeom>
            <a:noFill/>
            <a:ln w="19050">
              <a:solidFill>
                <a:srgbClr val="FF0066"/>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2" name="Line 140"/>
            <p:cNvSpPr>
              <a:spLocks noChangeShapeType="1"/>
            </p:cNvSpPr>
            <p:nvPr/>
          </p:nvSpPr>
          <p:spPr bwMode="auto">
            <a:xfrm flipH="1">
              <a:off x="1440" y="3600"/>
              <a:ext cx="672" cy="0"/>
            </a:xfrm>
            <a:prstGeom prst="line">
              <a:avLst/>
            </a:prstGeom>
            <a:noFill/>
            <a:ln w="381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grpSp>
      <p:grpSp>
        <p:nvGrpSpPr>
          <p:cNvPr id="23" name="Group 141"/>
          <p:cNvGrpSpPr>
            <a:grpSpLocks/>
          </p:cNvGrpSpPr>
          <p:nvPr/>
        </p:nvGrpSpPr>
        <p:grpSpPr bwMode="auto">
          <a:xfrm>
            <a:off x="2286000" y="3657600"/>
            <a:ext cx="1111250" cy="1716088"/>
            <a:chOff x="1344" y="2304"/>
            <a:chExt cx="700" cy="1081"/>
          </a:xfrm>
        </p:grpSpPr>
        <p:graphicFrame>
          <p:nvGraphicFramePr>
            <p:cNvPr id="24" name="Object 142"/>
            <p:cNvGraphicFramePr>
              <a:graphicFrameLocks noChangeAspect="1"/>
            </p:cNvGraphicFramePr>
            <p:nvPr/>
          </p:nvGraphicFramePr>
          <p:xfrm>
            <a:off x="1632" y="3072"/>
            <a:ext cx="412" cy="313"/>
          </p:xfrm>
          <a:graphic>
            <a:graphicData uri="http://schemas.openxmlformats.org/presentationml/2006/ole">
              <mc:AlternateContent xmlns:mc="http://schemas.openxmlformats.org/markup-compatibility/2006">
                <mc:Choice xmlns:v="urn:schemas-microsoft-com:vml" Requires="v">
                  <p:oleObj name="公式" r:id="rId2" imgW="312336" imgH="236337" progId="Equation.3">
                    <p:embed/>
                  </p:oleObj>
                </mc:Choice>
                <mc:Fallback>
                  <p:oleObj name="公式" r:id="rId2" imgW="312336" imgH="236337"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3072"/>
                          <a:ext cx="41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143"/>
            <p:cNvGraphicFramePr>
              <a:graphicFrameLocks noChangeAspect="1"/>
            </p:cNvGraphicFramePr>
            <p:nvPr/>
          </p:nvGraphicFramePr>
          <p:xfrm>
            <a:off x="1488" y="2784"/>
            <a:ext cx="240" cy="310"/>
          </p:xfrm>
          <a:graphic>
            <a:graphicData uri="http://schemas.openxmlformats.org/presentationml/2006/ole">
              <mc:AlternateContent xmlns:mc="http://schemas.openxmlformats.org/markup-compatibility/2006">
                <mc:Choice xmlns:v="urn:schemas-microsoft-com:vml" Requires="v">
                  <p:oleObj name="公式" r:id="rId4" imgW="177646" imgH="228402" progId="Equation.3">
                    <p:embed/>
                  </p:oleObj>
                </mc:Choice>
                <mc:Fallback>
                  <p:oleObj name="公式" r:id="rId4" imgW="177646" imgH="22840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2784"/>
                          <a:ext cx="24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144"/>
            <p:cNvGraphicFramePr>
              <a:graphicFrameLocks noChangeAspect="1"/>
            </p:cNvGraphicFramePr>
            <p:nvPr/>
          </p:nvGraphicFramePr>
          <p:xfrm>
            <a:off x="1344" y="2304"/>
            <a:ext cx="143" cy="200"/>
          </p:xfrm>
          <a:graphic>
            <a:graphicData uri="http://schemas.openxmlformats.org/presentationml/2006/ole">
              <mc:AlternateContent xmlns:mc="http://schemas.openxmlformats.org/markup-compatibility/2006">
                <mc:Choice xmlns:v="urn:schemas-microsoft-com:vml" Requires="v">
                  <p:oleObj name="公式" r:id="rId6" imgW="126725" imgH="177415" progId="Equation.3">
                    <p:embed/>
                  </p:oleObj>
                </mc:Choice>
                <mc:Fallback>
                  <p:oleObj name="公式" r:id="rId6" imgW="126725" imgH="17741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 y="2304"/>
                          <a:ext cx="143"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145"/>
            <p:cNvGraphicFramePr>
              <a:graphicFrameLocks noChangeAspect="1"/>
            </p:cNvGraphicFramePr>
            <p:nvPr/>
          </p:nvGraphicFramePr>
          <p:xfrm>
            <a:off x="1632" y="2496"/>
            <a:ext cx="384" cy="200"/>
          </p:xfrm>
          <a:graphic>
            <a:graphicData uri="http://schemas.openxmlformats.org/presentationml/2006/ole">
              <mc:AlternateContent xmlns:mc="http://schemas.openxmlformats.org/markup-compatibility/2006">
                <mc:Choice xmlns:v="urn:schemas-microsoft-com:vml" Requires="v">
                  <p:oleObj name="公式" r:id="rId8" imgW="312336" imgH="159722" progId="Equation.3">
                    <p:embed/>
                  </p:oleObj>
                </mc:Choice>
                <mc:Fallback>
                  <p:oleObj name="公式" r:id="rId8" imgW="312336" imgH="15972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2" y="2496"/>
                          <a:ext cx="384"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8" name="Group 146"/>
          <p:cNvGrpSpPr>
            <a:grpSpLocks/>
          </p:cNvGrpSpPr>
          <p:nvPr/>
        </p:nvGrpSpPr>
        <p:grpSpPr bwMode="auto">
          <a:xfrm>
            <a:off x="4495800" y="4495800"/>
            <a:ext cx="1752600" cy="1295400"/>
            <a:chOff x="2736" y="2832"/>
            <a:chExt cx="1104" cy="816"/>
          </a:xfrm>
        </p:grpSpPr>
        <p:sp>
          <p:nvSpPr>
            <p:cNvPr id="29" name="Line 147"/>
            <p:cNvSpPr>
              <a:spLocks noChangeShapeType="1"/>
            </p:cNvSpPr>
            <p:nvPr/>
          </p:nvSpPr>
          <p:spPr bwMode="auto">
            <a:xfrm>
              <a:off x="2736" y="3408"/>
              <a:ext cx="1104" cy="0"/>
            </a:xfrm>
            <a:prstGeom prst="line">
              <a:avLst/>
            </a:prstGeom>
            <a:noFill/>
            <a:ln w="381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0" name="Line 148"/>
            <p:cNvSpPr>
              <a:spLocks noChangeShapeType="1"/>
            </p:cNvSpPr>
            <p:nvPr/>
          </p:nvSpPr>
          <p:spPr bwMode="auto">
            <a:xfrm>
              <a:off x="2736" y="3600"/>
              <a:ext cx="672" cy="0"/>
            </a:xfrm>
            <a:prstGeom prst="line">
              <a:avLst/>
            </a:prstGeom>
            <a:noFill/>
            <a:ln w="381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 name="Line 149"/>
            <p:cNvSpPr>
              <a:spLocks noChangeShapeType="1"/>
            </p:cNvSpPr>
            <p:nvPr/>
          </p:nvSpPr>
          <p:spPr bwMode="auto">
            <a:xfrm flipH="1">
              <a:off x="2736" y="2832"/>
              <a:ext cx="1104" cy="0"/>
            </a:xfrm>
            <a:prstGeom prst="line">
              <a:avLst/>
            </a:prstGeom>
            <a:noFill/>
            <a:ln w="381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2" name="Line 150"/>
            <p:cNvSpPr>
              <a:spLocks noChangeShapeType="1"/>
            </p:cNvSpPr>
            <p:nvPr/>
          </p:nvSpPr>
          <p:spPr bwMode="auto">
            <a:xfrm>
              <a:off x="2976" y="3408"/>
              <a:ext cx="0" cy="192"/>
            </a:xfrm>
            <a:prstGeom prst="line">
              <a:avLst/>
            </a:prstGeom>
            <a:noFill/>
            <a:ln w="19050">
              <a:solidFill>
                <a:srgbClr val="FF0066"/>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33" name="Object 151"/>
            <p:cNvGraphicFramePr>
              <a:graphicFrameLocks noChangeAspect="1"/>
            </p:cNvGraphicFramePr>
            <p:nvPr/>
          </p:nvGraphicFramePr>
          <p:xfrm>
            <a:off x="3024" y="3360"/>
            <a:ext cx="288" cy="288"/>
          </p:xfrm>
          <a:graphic>
            <a:graphicData uri="http://schemas.openxmlformats.org/presentationml/2006/ole">
              <mc:AlternateContent xmlns:mc="http://schemas.openxmlformats.org/markup-compatibility/2006">
                <mc:Choice xmlns:v="urn:schemas-microsoft-com:vml" Requires="v">
                  <p:oleObj name="公式" r:id="rId10" imgW="220968" imgH="220755" progId="Equation.3">
                    <p:embed/>
                  </p:oleObj>
                </mc:Choice>
                <mc:Fallback>
                  <p:oleObj name="公式" r:id="rId10" imgW="220968" imgH="22075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24" y="336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4" name="Text Box 152"/>
          <p:cNvSpPr txBox="1">
            <a:spLocks noChangeArrowheads="1"/>
          </p:cNvSpPr>
          <p:nvPr/>
        </p:nvSpPr>
        <p:spPr bwMode="auto">
          <a:xfrm>
            <a:off x="3657600" y="5807075"/>
            <a:ext cx="800219" cy="461665"/>
          </a:xfrm>
          <a:prstGeom prst="rect">
            <a:avLst/>
          </a:prstGeom>
          <a:solidFill>
            <a:srgbClr val="007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a:solidFill>
                  <a:srgbClr val="FFFF00"/>
                </a:solidFill>
                <a:ea typeface="华文楷体" panose="02010600040101010101" pitchFamily="2" charset="-122"/>
                <a:cs typeface="Times New Roman" panose="02020603050405020304" pitchFamily="18" charset="0"/>
              </a:rPr>
              <a:t>中子</a:t>
            </a:r>
          </a:p>
        </p:txBody>
      </p:sp>
      <p:grpSp>
        <p:nvGrpSpPr>
          <p:cNvPr id="35" name="Group 153"/>
          <p:cNvGrpSpPr>
            <a:grpSpLocks/>
          </p:cNvGrpSpPr>
          <p:nvPr/>
        </p:nvGrpSpPr>
        <p:grpSpPr bwMode="auto">
          <a:xfrm>
            <a:off x="5791200" y="2667000"/>
            <a:ext cx="1905000" cy="2743200"/>
            <a:chOff x="3552" y="1680"/>
            <a:chExt cx="1200" cy="1728"/>
          </a:xfrm>
        </p:grpSpPr>
        <p:sp>
          <p:nvSpPr>
            <p:cNvPr id="36" name="Line 154"/>
            <p:cNvSpPr>
              <a:spLocks noChangeShapeType="1"/>
            </p:cNvSpPr>
            <p:nvPr/>
          </p:nvSpPr>
          <p:spPr bwMode="auto">
            <a:xfrm>
              <a:off x="3840" y="1968"/>
              <a:ext cx="0" cy="144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7" name="Line 155"/>
            <p:cNvSpPr>
              <a:spLocks noChangeShapeType="1"/>
            </p:cNvSpPr>
            <p:nvPr/>
          </p:nvSpPr>
          <p:spPr bwMode="auto">
            <a:xfrm>
              <a:off x="4464" y="1920"/>
              <a:ext cx="0" cy="1488"/>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8" name="Line 156"/>
            <p:cNvSpPr>
              <a:spLocks noChangeShapeType="1"/>
            </p:cNvSpPr>
            <p:nvPr/>
          </p:nvSpPr>
          <p:spPr bwMode="auto">
            <a:xfrm>
              <a:off x="3840" y="3408"/>
              <a:ext cx="624" cy="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9" name="Freeform 157"/>
            <p:cNvSpPr>
              <a:spLocks/>
            </p:cNvSpPr>
            <p:nvPr/>
          </p:nvSpPr>
          <p:spPr bwMode="auto">
            <a:xfrm rot="619814">
              <a:off x="3552" y="1680"/>
              <a:ext cx="288" cy="608"/>
            </a:xfrm>
            <a:custGeom>
              <a:avLst/>
              <a:gdLst>
                <a:gd name="T0" fmla="*/ 288 w 288"/>
                <a:gd name="T1" fmla="*/ 272 h 608"/>
                <a:gd name="T2" fmla="*/ 192 w 288"/>
                <a:gd name="T3" fmla="*/ 32 h 608"/>
                <a:gd name="T4" fmla="*/ 144 w 288"/>
                <a:gd name="T5" fmla="*/ 464 h 608"/>
                <a:gd name="T6" fmla="*/ 0 w 288"/>
                <a:gd name="T7" fmla="*/ 608 h 6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608">
                  <a:moveTo>
                    <a:pt x="288" y="272"/>
                  </a:moveTo>
                  <a:cubicBezTo>
                    <a:pt x="252" y="136"/>
                    <a:pt x="216" y="0"/>
                    <a:pt x="192" y="32"/>
                  </a:cubicBezTo>
                  <a:cubicBezTo>
                    <a:pt x="168" y="64"/>
                    <a:pt x="176" y="368"/>
                    <a:pt x="144" y="464"/>
                  </a:cubicBezTo>
                  <a:cubicBezTo>
                    <a:pt x="112" y="560"/>
                    <a:pt x="56" y="584"/>
                    <a:pt x="0" y="608"/>
                  </a:cubicBezTo>
                </a:path>
              </a:pathLst>
            </a:custGeom>
            <a:noFill/>
            <a:ln w="571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0" name="Freeform 158"/>
            <p:cNvSpPr>
              <a:spLocks/>
            </p:cNvSpPr>
            <p:nvPr/>
          </p:nvSpPr>
          <p:spPr bwMode="auto">
            <a:xfrm rot="20980186" flipH="1">
              <a:off x="4464" y="1680"/>
              <a:ext cx="288" cy="608"/>
            </a:xfrm>
            <a:custGeom>
              <a:avLst/>
              <a:gdLst>
                <a:gd name="T0" fmla="*/ 288 w 288"/>
                <a:gd name="T1" fmla="*/ 272 h 608"/>
                <a:gd name="T2" fmla="*/ 192 w 288"/>
                <a:gd name="T3" fmla="*/ 32 h 608"/>
                <a:gd name="T4" fmla="*/ 144 w 288"/>
                <a:gd name="T5" fmla="*/ 464 h 608"/>
                <a:gd name="T6" fmla="*/ 0 w 288"/>
                <a:gd name="T7" fmla="*/ 608 h 6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608">
                  <a:moveTo>
                    <a:pt x="288" y="272"/>
                  </a:moveTo>
                  <a:cubicBezTo>
                    <a:pt x="252" y="136"/>
                    <a:pt x="216" y="0"/>
                    <a:pt x="192" y="32"/>
                  </a:cubicBezTo>
                  <a:cubicBezTo>
                    <a:pt x="168" y="64"/>
                    <a:pt x="176" y="368"/>
                    <a:pt x="144" y="464"/>
                  </a:cubicBezTo>
                  <a:cubicBezTo>
                    <a:pt x="112" y="560"/>
                    <a:pt x="56" y="584"/>
                    <a:pt x="0" y="608"/>
                  </a:cubicBezTo>
                </a:path>
              </a:pathLst>
            </a:custGeom>
            <a:noFill/>
            <a:ln w="571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1" name="Line 159"/>
            <p:cNvSpPr>
              <a:spLocks noChangeShapeType="1"/>
            </p:cNvSpPr>
            <p:nvPr/>
          </p:nvSpPr>
          <p:spPr bwMode="auto">
            <a:xfrm>
              <a:off x="3840" y="3024"/>
              <a:ext cx="624"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2" name="Line 160"/>
            <p:cNvSpPr>
              <a:spLocks noChangeShapeType="1"/>
            </p:cNvSpPr>
            <p:nvPr/>
          </p:nvSpPr>
          <p:spPr bwMode="auto">
            <a:xfrm>
              <a:off x="3840" y="3216"/>
              <a:ext cx="624"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3" name="Line 161"/>
            <p:cNvSpPr>
              <a:spLocks noChangeShapeType="1"/>
            </p:cNvSpPr>
            <p:nvPr/>
          </p:nvSpPr>
          <p:spPr bwMode="auto">
            <a:xfrm>
              <a:off x="3840" y="2832"/>
              <a:ext cx="624"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grpSp>
      <p:grpSp>
        <p:nvGrpSpPr>
          <p:cNvPr id="44" name="Group 172"/>
          <p:cNvGrpSpPr>
            <a:grpSpLocks/>
          </p:cNvGrpSpPr>
          <p:nvPr/>
        </p:nvGrpSpPr>
        <p:grpSpPr bwMode="auto">
          <a:xfrm>
            <a:off x="7239000" y="3200400"/>
            <a:ext cx="1854200" cy="2209800"/>
            <a:chOff x="4620" y="2112"/>
            <a:chExt cx="1168" cy="1392"/>
          </a:xfrm>
        </p:grpSpPr>
        <p:graphicFrame>
          <p:nvGraphicFramePr>
            <p:cNvPr id="45" name="Object 173"/>
            <p:cNvGraphicFramePr>
              <a:graphicFrameLocks noChangeAspect="1"/>
            </p:cNvGraphicFramePr>
            <p:nvPr/>
          </p:nvGraphicFramePr>
          <p:xfrm>
            <a:off x="4752" y="3072"/>
            <a:ext cx="416" cy="304"/>
          </p:xfrm>
          <a:graphic>
            <a:graphicData uri="http://schemas.openxmlformats.org/presentationml/2006/ole">
              <mc:AlternateContent xmlns:mc="http://schemas.openxmlformats.org/markup-compatibility/2006">
                <mc:Choice xmlns:v="urn:schemas-microsoft-com:vml" Requires="v">
                  <p:oleObj name="公式" r:id="rId12" imgW="320112" imgH="236337" progId="Equation.3">
                    <p:embed/>
                  </p:oleObj>
                </mc:Choice>
                <mc:Fallback>
                  <p:oleObj name="公式" r:id="rId12" imgW="320112" imgH="23633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2" y="3072"/>
                          <a:ext cx="41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Line 174"/>
            <p:cNvSpPr>
              <a:spLocks noChangeShapeType="1"/>
            </p:cNvSpPr>
            <p:nvPr/>
          </p:nvSpPr>
          <p:spPr bwMode="auto">
            <a:xfrm>
              <a:off x="4620" y="2400"/>
              <a:ext cx="384" cy="0"/>
            </a:xfrm>
            <a:prstGeom prst="line">
              <a:avLst/>
            </a:prstGeom>
            <a:noFill/>
            <a:ln w="381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7" name="Line 175"/>
            <p:cNvSpPr>
              <a:spLocks noChangeShapeType="1"/>
            </p:cNvSpPr>
            <p:nvPr/>
          </p:nvSpPr>
          <p:spPr bwMode="auto">
            <a:xfrm>
              <a:off x="4620" y="2928"/>
              <a:ext cx="288" cy="0"/>
            </a:xfrm>
            <a:prstGeom prst="line">
              <a:avLst/>
            </a:prstGeom>
            <a:noFill/>
            <a:ln w="381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8" name="Line 176"/>
            <p:cNvSpPr>
              <a:spLocks noChangeShapeType="1"/>
            </p:cNvSpPr>
            <p:nvPr/>
          </p:nvSpPr>
          <p:spPr bwMode="auto">
            <a:xfrm>
              <a:off x="4620" y="3504"/>
              <a:ext cx="288" cy="0"/>
            </a:xfrm>
            <a:prstGeom prst="line">
              <a:avLst/>
            </a:prstGeom>
            <a:noFill/>
            <a:ln w="381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9" name="Line 177"/>
            <p:cNvSpPr>
              <a:spLocks noChangeShapeType="1"/>
            </p:cNvSpPr>
            <p:nvPr/>
          </p:nvSpPr>
          <p:spPr bwMode="auto">
            <a:xfrm>
              <a:off x="4764" y="2928"/>
              <a:ext cx="0" cy="576"/>
            </a:xfrm>
            <a:prstGeom prst="line">
              <a:avLst/>
            </a:prstGeom>
            <a:noFill/>
            <a:ln w="28575">
              <a:solidFill>
                <a:srgbClr val="FF0066"/>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0" name="Text Box 178"/>
            <p:cNvSpPr txBox="1">
              <a:spLocks noChangeArrowheads="1"/>
            </p:cNvSpPr>
            <p:nvPr/>
          </p:nvSpPr>
          <p:spPr bwMode="auto">
            <a:xfrm>
              <a:off x="4896" y="2688"/>
              <a:ext cx="892" cy="291"/>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0000FF"/>
                  </a:solidFill>
                  <a:ea typeface="华文楷体" panose="02010600040101010101" pitchFamily="2" charset="-122"/>
                  <a:cs typeface="Times New Roman" panose="02020603050405020304" pitchFamily="18" charset="0"/>
                </a:rPr>
                <a:t>费米能级</a:t>
              </a:r>
            </a:p>
          </p:txBody>
        </p:sp>
        <p:sp>
          <p:nvSpPr>
            <p:cNvPr id="51" name="Text Box 179"/>
            <p:cNvSpPr txBox="1">
              <a:spLocks noChangeArrowheads="1"/>
            </p:cNvSpPr>
            <p:nvPr/>
          </p:nvSpPr>
          <p:spPr bwMode="auto">
            <a:xfrm>
              <a:off x="4896" y="2112"/>
              <a:ext cx="892" cy="291"/>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a:solidFill>
                    <a:srgbClr val="0000FF"/>
                  </a:solidFill>
                  <a:ea typeface="华文楷体" panose="02010600040101010101" pitchFamily="2" charset="-122"/>
                  <a:cs typeface="Times New Roman" panose="02020603050405020304" pitchFamily="18" charset="0"/>
                </a:rPr>
                <a:t>库仑势垒</a:t>
              </a:r>
            </a:p>
          </p:txBody>
        </p:sp>
      </p:grpSp>
      <p:sp>
        <p:nvSpPr>
          <p:cNvPr id="52" name="Line 180"/>
          <p:cNvSpPr>
            <a:spLocks noChangeShapeType="1"/>
          </p:cNvSpPr>
          <p:nvPr/>
        </p:nvSpPr>
        <p:spPr bwMode="auto">
          <a:xfrm>
            <a:off x="5638800" y="3657600"/>
            <a:ext cx="609600" cy="0"/>
          </a:xfrm>
          <a:prstGeom prst="line">
            <a:avLst/>
          </a:prstGeom>
          <a:noFill/>
          <a:ln w="381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3" name="Text Box 181"/>
          <p:cNvSpPr txBox="1">
            <a:spLocks noChangeArrowheads="1"/>
          </p:cNvSpPr>
          <p:nvPr/>
        </p:nvSpPr>
        <p:spPr bwMode="auto">
          <a:xfrm>
            <a:off x="7448550" y="5502275"/>
            <a:ext cx="800219" cy="461665"/>
          </a:xfrm>
          <a:prstGeom prst="rect">
            <a:avLst/>
          </a:prstGeom>
          <a:solidFill>
            <a:srgbClr val="007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a:solidFill>
                  <a:srgbClr val="FFFF00"/>
                </a:solidFill>
                <a:ea typeface="华文楷体" panose="02010600040101010101" pitchFamily="2" charset="-122"/>
                <a:cs typeface="Times New Roman" panose="02020603050405020304" pitchFamily="18" charset="0"/>
              </a:rPr>
              <a:t>质子</a:t>
            </a:r>
          </a:p>
        </p:txBody>
      </p:sp>
      <p:grpSp>
        <p:nvGrpSpPr>
          <p:cNvPr id="54" name="Group 182"/>
          <p:cNvGrpSpPr>
            <a:grpSpLocks/>
          </p:cNvGrpSpPr>
          <p:nvPr/>
        </p:nvGrpSpPr>
        <p:grpSpPr bwMode="auto">
          <a:xfrm>
            <a:off x="2438400" y="3657600"/>
            <a:ext cx="1066800" cy="2057400"/>
            <a:chOff x="1440" y="2304"/>
            <a:chExt cx="672" cy="1296"/>
          </a:xfrm>
        </p:grpSpPr>
        <p:sp>
          <p:nvSpPr>
            <p:cNvPr id="55" name="Line 183"/>
            <p:cNvSpPr>
              <a:spLocks noChangeShapeType="1"/>
            </p:cNvSpPr>
            <p:nvPr/>
          </p:nvSpPr>
          <p:spPr bwMode="auto">
            <a:xfrm>
              <a:off x="1584" y="2304"/>
              <a:ext cx="0" cy="1296"/>
            </a:xfrm>
            <a:prstGeom prst="line">
              <a:avLst/>
            </a:prstGeom>
            <a:noFill/>
            <a:ln w="19050">
              <a:solidFill>
                <a:srgbClr val="FF0066"/>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6" name="Line 184"/>
            <p:cNvSpPr>
              <a:spLocks noChangeShapeType="1"/>
            </p:cNvSpPr>
            <p:nvPr/>
          </p:nvSpPr>
          <p:spPr bwMode="auto">
            <a:xfrm flipH="1">
              <a:off x="1728" y="2832"/>
              <a:ext cx="384" cy="0"/>
            </a:xfrm>
            <a:prstGeom prst="line">
              <a:avLst/>
            </a:prstGeom>
            <a:noFill/>
            <a:ln w="381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7" name="Line 185"/>
            <p:cNvSpPr>
              <a:spLocks noChangeShapeType="1"/>
            </p:cNvSpPr>
            <p:nvPr/>
          </p:nvSpPr>
          <p:spPr bwMode="auto">
            <a:xfrm>
              <a:off x="1824" y="2304"/>
              <a:ext cx="0" cy="528"/>
            </a:xfrm>
            <a:prstGeom prst="line">
              <a:avLst/>
            </a:prstGeom>
            <a:noFill/>
            <a:ln w="19050">
              <a:solidFill>
                <a:srgbClr val="FF0066"/>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8" name="Line 186"/>
            <p:cNvSpPr>
              <a:spLocks noChangeShapeType="1"/>
            </p:cNvSpPr>
            <p:nvPr/>
          </p:nvSpPr>
          <p:spPr bwMode="auto">
            <a:xfrm>
              <a:off x="1824" y="2832"/>
              <a:ext cx="0" cy="768"/>
            </a:xfrm>
            <a:prstGeom prst="line">
              <a:avLst/>
            </a:prstGeom>
            <a:noFill/>
            <a:ln w="19050">
              <a:solidFill>
                <a:srgbClr val="FF0066"/>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9" name="Line 187"/>
            <p:cNvSpPr>
              <a:spLocks noChangeShapeType="1"/>
            </p:cNvSpPr>
            <p:nvPr/>
          </p:nvSpPr>
          <p:spPr bwMode="auto">
            <a:xfrm flipH="1">
              <a:off x="1440" y="3600"/>
              <a:ext cx="672" cy="0"/>
            </a:xfrm>
            <a:prstGeom prst="line">
              <a:avLst/>
            </a:prstGeom>
            <a:noFill/>
            <a:ln w="381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grpSp>
      <p:grpSp>
        <p:nvGrpSpPr>
          <p:cNvPr id="60" name="Group 188"/>
          <p:cNvGrpSpPr>
            <a:grpSpLocks/>
          </p:cNvGrpSpPr>
          <p:nvPr/>
        </p:nvGrpSpPr>
        <p:grpSpPr bwMode="auto">
          <a:xfrm>
            <a:off x="2286000" y="3657600"/>
            <a:ext cx="1111250" cy="1716088"/>
            <a:chOff x="1344" y="2304"/>
            <a:chExt cx="700" cy="1081"/>
          </a:xfrm>
        </p:grpSpPr>
        <p:graphicFrame>
          <p:nvGraphicFramePr>
            <p:cNvPr id="61" name="Object 189"/>
            <p:cNvGraphicFramePr>
              <a:graphicFrameLocks noChangeAspect="1"/>
            </p:cNvGraphicFramePr>
            <p:nvPr/>
          </p:nvGraphicFramePr>
          <p:xfrm>
            <a:off x="1632" y="3072"/>
            <a:ext cx="412" cy="313"/>
          </p:xfrm>
          <a:graphic>
            <a:graphicData uri="http://schemas.openxmlformats.org/presentationml/2006/ole">
              <mc:AlternateContent xmlns:mc="http://schemas.openxmlformats.org/markup-compatibility/2006">
                <mc:Choice xmlns:v="urn:schemas-microsoft-com:vml" Requires="v">
                  <p:oleObj name="公式" r:id="rId2" imgW="312336" imgH="236337" progId="Equation.3">
                    <p:embed/>
                  </p:oleObj>
                </mc:Choice>
                <mc:Fallback>
                  <p:oleObj name="公式" r:id="rId2" imgW="312336" imgH="23633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32" y="3072"/>
                          <a:ext cx="41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 name="Object 190"/>
            <p:cNvGraphicFramePr>
              <a:graphicFrameLocks noChangeAspect="1"/>
            </p:cNvGraphicFramePr>
            <p:nvPr/>
          </p:nvGraphicFramePr>
          <p:xfrm>
            <a:off x="1488" y="2784"/>
            <a:ext cx="240" cy="310"/>
          </p:xfrm>
          <a:graphic>
            <a:graphicData uri="http://schemas.openxmlformats.org/presentationml/2006/ole">
              <mc:AlternateContent xmlns:mc="http://schemas.openxmlformats.org/markup-compatibility/2006">
                <mc:Choice xmlns:v="urn:schemas-microsoft-com:vml" Requires="v">
                  <p:oleObj name="公式" r:id="rId4" imgW="177646" imgH="228402" progId="Equation.3">
                    <p:embed/>
                  </p:oleObj>
                </mc:Choice>
                <mc:Fallback>
                  <p:oleObj name="公式" r:id="rId4" imgW="177646" imgH="22840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2784"/>
                          <a:ext cx="24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 name="Object 191"/>
            <p:cNvGraphicFramePr>
              <a:graphicFrameLocks noChangeAspect="1"/>
            </p:cNvGraphicFramePr>
            <p:nvPr/>
          </p:nvGraphicFramePr>
          <p:xfrm>
            <a:off x="1344" y="2304"/>
            <a:ext cx="143" cy="200"/>
          </p:xfrm>
          <a:graphic>
            <a:graphicData uri="http://schemas.openxmlformats.org/presentationml/2006/ole">
              <mc:AlternateContent xmlns:mc="http://schemas.openxmlformats.org/markup-compatibility/2006">
                <mc:Choice xmlns:v="urn:schemas-microsoft-com:vml" Requires="v">
                  <p:oleObj name="公式" r:id="rId6" imgW="126725" imgH="177415" progId="Equation.3">
                    <p:embed/>
                  </p:oleObj>
                </mc:Choice>
                <mc:Fallback>
                  <p:oleObj name="公式" r:id="rId6" imgW="126725" imgH="17741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 y="2304"/>
                          <a:ext cx="143"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 name="Object 192"/>
            <p:cNvGraphicFramePr>
              <a:graphicFrameLocks noChangeAspect="1"/>
            </p:cNvGraphicFramePr>
            <p:nvPr/>
          </p:nvGraphicFramePr>
          <p:xfrm>
            <a:off x="1632" y="2496"/>
            <a:ext cx="384" cy="200"/>
          </p:xfrm>
          <a:graphic>
            <a:graphicData uri="http://schemas.openxmlformats.org/presentationml/2006/ole">
              <mc:AlternateContent xmlns:mc="http://schemas.openxmlformats.org/markup-compatibility/2006">
                <mc:Choice xmlns:v="urn:schemas-microsoft-com:vml" Requires="v">
                  <p:oleObj name="公式" r:id="rId8" imgW="312336" imgH="159722" progId="Equation.3">
                    <p:embed/>
                  </p:oleObj>
                </mc:Choice>
                <mc:Fallback>
                  <p:oleObj name="公式" r:id="rId8" imgW="312336" imgH="159722"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2" y="2496"/>
                          <a:ext cx="384"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5" name="Rectangle 196"/>
          <p:cNvSpPr>
            <a:spLocks noChangeArrowheads="1"/>
          </p:cNvSpPr>
          <p:nvPr/>
        </p:nvSpPr>
        <p:spPr bwMode="auto">
          <a:xfrm>
            <a:off x="228600" y="1828800"/>
            <a:ext cx="853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sz="2000" dirty="0">
                <a:ea typeface="华文楷体" panose="02010600040101010101" pitchFamily="2" charset="-122"/>
                <a:cs typeface="Times New Roman" panose="02020603050405020304" pitchFamily="18" charset="0"/>
              </a:rPr>
              <a:t>　图中</a:t>
            </a:r>
            <a:r>
              <a:rPr lang="en-US" altLang="zh-CN" sz="2000" dirty="0">
                <a:ea typeface="华文楷体" panose="02010600040101010101" pitchFamily="2" charset="-122"/>
                <a:cs typeface="Times New Roman" panose="02020603050405020304" pitchFamily="18" charset="0"/>
              </a:rPr>
              <a:t>B’</a:t>
            </a:r>
            <a:r>
              <a:rPr lang="zh-CN" altLang="en-US" sz="2000" dirty="0">
                <a:ea typeface="华文楷体" panose="02010600040101010101" pitchFamily="2" charset="-122"/>
                <a:cs typeface="Times New Roman" panose="02020603050405020304" pitchFamily="18" charset="0"/>
              </a:rPr>
              <a:t>为实验测得的结合能</a:t>
            </a:r>
            <a:r>
              <a:rPr lang="en-US" altLang="zh-CN" sz="2000" dirty="0">
                <a:ea typeface="华文楷体" panose="02010600040101010101" pitchFamily="2" charset="-122"/>
                <a:cs typeface="Times New Roman" panose="02020603050405020304" pitchFamily="18" charset="0"/>
              </a:rPr>
              <a:t>, </a:t>
            </a:r>
            <a:r>
              <a:rPr lang="zh-CN" altLang="en-US" sz="2000" dirty="0">
                <a:solidFill>
                  <a:srgbClr val="FF0000"/>
                </a:solidFill>
                <a:ea typeface="华文楷体" panose="02010600040101010101" pitchFamily="2" charset="-122"/>
                <a:cs typeface="Times New Roman" panose="02020603050405020304" pitchFamily="18" charset="0"/>
              </a:rPr>
              <a:t>费米能级</a:t>
            </a:r>
            <a:r>
              <a:rPr lang="zh-CN" altLang="en-US" sz="2000" dirty="0">
                <a:ea typeface="华文楷体" panose="02010600040101010101" pitchFamily="2" charset="-122"/>
                <a:cs typeface="Times New Roman" panose="02020603050405020304" pitchFamily="18" charset="0"/>
              </a:rPr>
              <a:t>为基态时核子最高能级的位置</a:t>
            </a:r>
            <a:r>
              <a:rPr lang="en-US" altLang="zh-CN" sz="2000" dirty="0">
                <a:ea typeface="华文楷体" panose="02010600040101010101" pitchFamily="2" charset="-122"/>
                <a:cs typeface="Times New Roman" panose="02020603050405020304" pitchFamily="18" charset="0"/>
              </a:rPr>
              <a:t>.</a:t>
            </a:r>
          </a:p>
        </p:txBody>
      </p:sp>
      <p:sp>
        <p:nvSpPr>
          <p:cNvPr id="66" name="Rectangle 197"/>
          <p:cNvSpPr>
            <a:spLocks noChangeArrowheads="1"/>
          </p:cNvSpPr>
          <p:nvPr/>
        </p:nvSpPr>
        <p:spPr bwMode="auto">
          <a:xfrm>
            <a:off x="266698" y="2133600"/>
            <a:ext cx="8724902"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lnSpc>
                <a:spcPct val="110000"/>
              </a:lnSpc>
            </a:pPr>
            <a:r>
              <a:rPr lang="en-US" altLang="zh-CN" dirty="0">
                <a:ea typeface="华文楷体" panose="02010600040101010101" pitchFamily="2" charset="-122"/>
                <a:cs typeface="Times New Roman" panose="02020603050405020304" pitchFamily="18" charset="0"/>
              </a:rPr>
              <a:t>   </a:t>
            </a:r>
            <a:r>
              <a:rPr lang="zh-CN" altLang="en-US" sz="2000" dirty="0">
                <a:ea typeface="华文楷体" panose="02010600040101010101" pitchFamily="2" charset="-122"/>
                <a:cs typeface="Times New Roman" panose="02020603050405020304" pitchFamily="18" charset="0"/>
              </a:rPr>
              <a:t>质子阱的底比中子阱高出</a:t>
            </a:r>
            <a:r>
              <a:rPr lang="en-US" altLang="zh-CN" sz="2000" i="1" dirty="0" err="1">
                <a:ea typeface="华文楷体" panose="02010600040101010101" pitchFamily="2" charset="-122"/>
                <a:cs typeface="Times New Roman" panose="02020603050405020304" pitchFamily="18" charset="0"/>
              </a:rPr>
              <a:t>E</a:t>
            </a:r>
            <a:r>
              <a:rPr lang="en-US" altLang="zh-CN" sz="2000" i="1" baseline="-25000" dirty="0" err="1">
                <a:ea typeface="华文楷体" panose="02010600040101010101" pitchFamily="2" charset="-122"/>
                <a:cs typeface="Times New Roman" panose="02020603050405020304" pitchFamily="18" charset="0"/>
              </a:rPr>
              <a:t>c</a:t>
            </a:r>
            <a:r>
              <a:rPr lang="en-US" altLang="zh-CN" sz="2000" dirty="0">
                <a:ea typeface="华文楷体" panose="02010600040101010101" pitchFamily="2" charset="-122"/>
                <a:cs typeface="Times New Roman" panose="02020603050405020304" pitchFamily="18" charset="0"/>
              </a:rPr>
              <a:t>,</a:t>
            </a:r>
            <a:r>
              <a:rPr lang="zh-CN" altLang="en-US" sz="2000" dirty="0">
                <a:solidFill>
                  <a:srgbClr val="FF00FF"/>
                </a:solidFill>
                <a:ea typeface="华文楷体" panose="02010600040101010101" pitchFamily="2" charset="-122"/>
                <a:cs typeface="Times New Roman" panose="02020603050405020304" pitchFamily="18" charset="0"/>
              </a:rPr>
              <a:t>质子阱的上面多出一个库仑势垒</a:t>
            </a:r>
            <a:r>
              <a:rPr lang="en-US" altLang="zh-CN" sz="2000" dirty="0">
                <a:ea typeface="华文楷体" panose="02010600040101010101" pitchFamily="2" charset="-122"/>
                <a:cs typeface="Times New Roman" panose="02020603050405020304" pitchFamily="18" charset="0"/>
              </a:rPr>
              <a:t>.</a:t>
            </a:r>
            <a:r>
              <a:rPr lang="zh-CN" altLang="en-US" sz="2000" dirty="0">
                <a:ea typeface="华文楷体" panose="02010600040101010101" pitchFamily="2" charset="-122"/>
                <a:cs typeface="Times New Roman" panose="02020603050405020304" pitchFamily="18" charset="0"/>
              </a:rPr>
              <a:t>外来质子要穿过这个势垒需要较高的能量</a:t>
            </a:r>
            <a:r>
              <a:rPr lang="en-US" altLang="zh-CN" sz="2000" dirty="0">
                <a:ea typeface="华文楷体" panose="02010600040101010101" pitchFamily="2" charset="-122"/>
                <a:cs typeface="Times New Roman" panose="02020603050405020304" pitchFamily="18" charset="0"/>
              </a:rPr>
              <a:t>,</a:t>
            </a:r>
            <a:r>
              <a:rPr lang="zh-CN" altLang="en-US" sz="2000" dirty="0">
                <a:ea typeface="华文楷体" panose="02010600040101010101" pitchFamily="2" charset="-122"/>
                <a:cs typeface="Times New Roman" panose="02020603050405020304" pitchFamily="18" charset="0"/>
              </a:rPr>
              <a:t>或靠</a:t>
            </a:r>
            <a:r>
              <a:rPr lang="zh-CN" altLang="en-US" sz="2000" dirty="0">
                <a:solidFill>
                  <a:srgbClr val="FF00FF"/>
                </a:solidFill>
                <a:ea typeface="华文楷体" panose="02010600040101010101" pitchFamily="2" charset="-122"/>
                <a:cs typeface="Times New Roman" panose="02020603050405020304" pitchFamily="18" charset="0"/>
              </a:rPr>
              <a:t>“隧道效应”</a:t>
            </a:r>
            <a:r>
              <a:rPr lang="zh-CN" altLang="en-US" sz="2000" dirty="0">
                <a:ea typeface="华文楷体" panose="02010600040101010101" pitchFamily="2" charset="-122"/>
                <a:cs typeface="Times New Roman" panose="02020603050405020304" pitchFamily="18" charset="0"/>
              </a:rPr>
              <a:t>穿过</a:t>
            </a:r>
            <a:r>
              <a:rPr lang="en-US" altLang="zh-CN" sz="2000" dirty="0">
                <a:ea typeface="华文楷体" panose="02010600040101010101" pitchFamily="2" charset="-122"/>
                <a:cs typeface="Times New Roman" panose="02020603050405020304" pitchFamily="18" charset="0"/>
              </a:rPr>
              <a:t>.</a:t>
            </a:r>
          </a:p>
        </p:txBody>
      </p:sp>
      <p:sp>
        <p:nvSpPr>
          <p:cNvPr id="67" name="Rectangle 198"/>
          <p:cNvSpPr>
            <a:spLocks noChangeArrowheads="1"/>
          </p:cNvSpPr>
          <p:nvPr/>
        </p:nvSpPr>
        <p:spPr bwMode="auto">
          <a:xfrm>
            <a:off x="184787" y="3330785"/>
            <a:ext cx="21526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en-US" altLang="zh-CN" sz="2000" dirty="0">
                <a:ea typeface="华文楷体" panose="02010600040101010101" pitchFamily="2" charset="-122"/>
                <a:cs typeface="Times New Roman" panose="02020603050405020304" pitchFamily="18" charset="0"/>
              </a:rPr>
              <a:t>    </a:t>
            </a:r>
            <a:r>
              <a:rPr lang="zh-CN" altLang="en-US" sz="2000" dirty="0">
                <a:ea typeface="华文楷体" panose="02010600040101010101" pitchFamily="2" charset="-122"/>
                <a:cs typeface="Times New Roman" panose="02020603050405020304" pitchFamily="18" charset="0"/>
              </a:rPr>
              <a:t>势阱内有一定 的分立能级</a:t>
            </a:r>
            <a:r>
              <a:rPr lang="en-US" altLang="zh-CN" sz="2000" dirty="0">
                <a:ea typeface="华文楷体" panose="02010600040101010101" pitchFamily="2" charset="-122"/>
                <a:cs typeface="Times New Roman" panose="02020603050405020304" pitchFamily="18" charset="0"/>
              </a:rPr>
              <a:t>(</a:t>
            </a:r>
            <a:r>
              <a:rPr lang="zh-CN" altLang="en-US" sz="2000" dirty="0">
                <a:ea typeface="华文楷体" panose="02010600040101010101" pitchFamily="2" charset="-122"/>
                <a:cs typeface="Times New Roman" panose="02020603050405020304" pitchFamily="18" charset="0"/>
              </a:rPr>
              <a:t>图未 画出</a:t>
            </a:r>
            <a:r>
              <a:rPr lang="en-US" altLang="zh-CN" sz="2000" dirty="0">
                <a:ea typeface="华文楷体" panose="02010600040101010101" pitchFamily="2" charset="-122"/>
                <a:cs typeface="Times New Roman" panose="02020603050405020304" pitchFamily="18" charset="0"/>
              </a:rPr>
              <a:t>).</a:t>
            </a:r>
          </a:p>
        </p:txBody>
      </p:sp>
      <p:sp>
        <p:nvSpPr>
          <p:cNvPr id="68" name="Rectangle 222"/>
          <p:cNvSpPr>
            <a:spLocks noChangeArrowheads="1"/>
          </p:cNvSpPr>
          <p:nvPr/>
        </p:nvSpPr>
        <p:spPr bwMode="auto">
          <a:xfrm>
            <a:off x="242431" y="4445168"/>
            <a:ext cx="21458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sz="2000" dirty="0">
                <a:ea typeface="华文楷体" panose="02010600040101010101" pitchFamily="2" charset="-122"/>
                <a:cs typeface="Times New Roman" panose="02020603050405020304" pitchFamily="18" charset="0"/>
              </a:rPr>
              <a:t>每个能级 上可有两个核子</a:t>
            </a:r>
            <a:r>
              <a:rPr lang="en-US" altLang="zh-CN" sz="2000" dirty="0">
                <a:ea typeface="华文楷体" panose="02010600040101010101" pitchFamily="2" charset="-122"/>
                <a:cs typeface="Times New Roman" panose="02020603050405020304" pitchFamily="18" charset="0"/>
              </a:rPr>
              <a:t>, </a:t>
            </a:r>
            <a:r>
              <a:rPr lang="zh-CN" altLang="en-US" sz="2000" dirty="0">
                <a:ea typeface="华文楷体" panose="02010600040101010101" pitchFamily="2" charset="-122"/>
                <a:cs typeface="Times New Roman" panose="02020603050405020304" pitchFamily="18" charset="0"/>
              </a:rPr>
              <a:t>自旋方向一上一下</a:t>
            </a:r>
            <a:r>
              <a:rPr lang="en-US" altLang="zh-CN" sz="2000" dirty="0">
                <a:ea typeface="华文楷体" panose="02010600040101010101" pitchFamily="2" charset="-122"/>
                <a:cs typeface="Times New Roman" panose="02020603050405020304" pitchFamily="18" charset="0"/>
              </a:rPr>
              <a:t>.</a:t>
            </a:r>
          </a:p>
        </p:txBody>
      </p:sp>
      <p:grpSp>
        <p:nvGrpSpPr>
          <p:cNvPr id="69" name="Group 223"/>
          <p:cNvGrpSpPr>
            <a:grpSpLocks/>
          </p:cNvGrpSpPr>
          <p:nvPr/>
        </p:nvGrpSpPr>
        <p:grpSpPr bwMode="auto">
          <a:xfrm>
            <a:off x="3505200" y="4343400"/>
            <a:ext cx="990600" cy="1219200"/>
            <a:chOff x="2496" y="2832"/>
            <a:chExt cx="528" cy="768"/>
          </a:xfrm>
        </p:grpSpPr>
        <p:sp>
          <p:nvSpPr>
            <p:cNvPr id="70" name="Line 224"/>
            <p:cNvSpPr>
              <a:spLocks noChangeShapeType="1"/>
            </p:cNvSpPr>
            <p:nvPr/>
          </p:nvSpPr>
          <p:spPr bwMode="auto">
            <a:xfrm>
              <a:off x="2496" y="3312"/>
              <a:ext cx="528"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1" name="Line 225"/>
            <p:cNvSpPr>
              <a:spLocks noChangeShapeType="1"/>
            </p:cNvSpPr>
            <p:nvPr/>
          </p:nvSpPr>
          <p:spPr bwMode="auto">
            <a:xfrm>
              <a:off x="2496" y="2928"/>
              <a:ext cx="528"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2" name="Line 226"/>
            <p:cNvSpPr>
              <a:spLocks noChangeShapeType="1"/>
            </p:cNvSpPr>
            <p:nvPr/>
          </p:nvSpPr>
          <p:spPr bwMode="auto">
            <a:xfrm>
              <a:off x="2496" y="3504"/>
              <a:ext cx="528"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3" name="Line 227"/>
            <p:cNvSpPr>
              <a:spLocks noChangeShapeType="1"/>
            </p:cNvSpPr>
            <p:nvPr/>
          </p:nvSpPr>
          <p:spPr bwMode="auto">
            <a:xfrm>
              <a:off x="2496" y="3120"/>
              <a:ext cx="528"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4" name="Line 228"/>
            <p:cNvSpPr>
              <a:spLocks noChangeShapeType="1"/>
            </p:cNvSpPr>
            <p:nvPr/>
          </p:nvSpPr>
          <p:spPr bwMode="auto">
            <a:xfrm flipV="1">
              <a:off x="2640" y="2832"/>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5" name="Line 229"/>
            <p:cNvSpPr>
              <a:spLocks noChangeShapeType="1"/>
            </p:cNvSpPr>
            <p:nvPr/>
          </p:nvSpPr>
          <p:spPr bwMode="auto">
            <a:xfrm>
              <a:off x="2880" y="2880"/>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6" name="Line 230"/>
            <p:cNvSpPr>
              <a:spLocks noChangeShapeType="1"/>
            </p:cNvSpPr>
            <p:nvPr/>
          </p:nvSpPr>
          <p:spPr bwMode="auto">
            <a:xfrm flipV="1">
              <a:off x="2640" y="3024"/>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7" name="Line 231"/>
            <p:cNvSpPr>
              <a:spLocks noChangeShapeType="1"/>
            </p:cNvSpPr>
            <p:nvPr/>
          </p:nvSpPr>
          <p:spPr bwMode="auto">
            <a:xfrm>
              <a:off x="2880" y="3072"/>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8" name="Line 232"/>
            <p:cNvSpPr>
              <a:spLocks noChangeShapeType="1"/>
            </p:cNvSpPr>
            <p:nvPr/>
          </p:nvSpPr>
          <p:spPr bwMode="auto">
            <a:xfrm flipV="1">
              <a:off x="2640" y="3216"/>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9" name="Line 233"/>
            <p:cNvSpPr>
              <a:spLocks noChangeShapeType="1"/>
            </p:cNvSpPr>
            <p:nvPr/>
          </p:nvSpPr>
          <p:spPr bwMode="auto">
            <a:xfrm>
              <a:off x="2880" y="3264"/>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0" name="Line 234"/>
            <p:cNvSpPr>
              <a:spLocks noChangeShapeType="1"/>
            </p:cNvSpPr>
            <p:nvPr/>
          </p:nvSpPr>
          <p:spPr bwMode="auto">
            <a:xfrm flipV="1">
              <a:off x="2640" y="3408"/>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1" name="Line 235"/>
            <p:cNvSpPr>
              <a:spLocks noChangeShapeType="1"/>
            </p:cNvSpPr>
            <p:nvPr/>
          </p:nvSpPr>
          <p:spPr bwMode="auto">
            <a:xfrm>
              <a:off x="2880" y="3456"/>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grpSp>
      <p:grpSp>
        <p:nvGrpSpPr>
          <p:cNvPr id="82" name="Group 236"/>
          <p:cNvGrpSpPr>
            <a:grpSpLocks/>
          </p:cNvGrpSpPr>
          <p:nvPr/>
        </p:nvGrpSpPr>
        <p:grpSpPr bwMode="auto">
          <a:xfrm>
            <a:off x="6248400" y="4343400"/>
            <a:ext cx="914400" cy="914400"/>
            <a:chOff x="4128" y="2832"/>
            <a:chExt cx="480" cy="576"/>
          </a:xfrm>
        </p:grpSpPr>
        <p:sp>
          <p:nvSpPr>
            <p:cNvPr id="83" name="Line 237"/>
            <p:cNvSpPr>
              <a:spLocks noChangeShapeType="1"/>
            </p:cNvSpPr>
            <p:nvPr/>
          </p:nvSpPr>
          <p:spPr bwMode="auto">
            <a:xfrm>
              <a:off x="4128" y="3120"/>
              <a:ext cx="48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4" name="Line 238"/>
            <p:cNvSpPr>
              <a:spLocks noChangeShapeType="1"/>
            </p:cNvSpPr>
            <p:nvPr/>
          </p:nvSpPr>
          <p:spPr bwMode="auto">
            <a:xfrm>
              <a:off x="4128" y="3312"/>
              <a:ext cx="48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5" name="Line 239"/>
            <p:cNvSpPr>
              <a:spLocks noChangeShapeType="1"/>
            </p:cNvSpPr>
            <p:nvPr/>
          </p:nvSpPr>
          <p:spPr bwMode="auto">
            <a:xfrm>
              <a:off x="4128" y="2928"/>
              <a:ext cx="48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6" name="Line 240"/>
            <p:cNvSpPr>
              <a:spLocks noChangeShapeType="1"/>
            </p:cNvSpPr>
            <p:nvPr/>
          </p:nvSpPr>
          <p:spPr bwMode="auto">
            <a:xfrm flipV="1">
              <a:off x="4272" y="3024"/>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7" name="Line 241"/>
            <p:cNvSpPr>
              <a:spLocks noChangeShapeType="1"/>
            </p:cNvSpPr>
            <p:nvPr/>
          </p:nvSpPr>
          <p:spPr bwMode="auto">
            <a:xfrm>
              <a:off x="4512" y="3072"/>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8" name="Line 242"/>
            <p:cNvSpPr>
              <a:spLocks noChangeShapeType="1"/>
            </p:cNvSpPr>
            <p:nvPr/>
          </p:nvSpPr>
          <p:spPr bwMode="auto">
            <a:xfrm flipV="1">
              <a:off x="4272" y="3216"/>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9" name="Line 243"/>
            <p:cNvSpPr>
              <a:spLocks noChangeShapeType="1"/>
            </p:cNvSpPr>
            <p:nvPr/>
          </p:nvSpPr>
          <p:spPr bwMode="auto">
            <a:xfrm>
              <a:off x="4512" y="3264"/>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0" name="Line 244"/>
            <p:cNvSpPr>
              <a:spLocks noChangeShapeType="1"/>
            </p:cNvSpPr>
            <p:nvPr/>
          </p:nvSpPr>
          <p:spPr bwMode="auto">
            <a:xfrm flipV="1">
              <a:off x="4272" y="2832"/>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1" name="Line 245"/>
            <p:cNvSpPr>
              <a:spLocks noChangeShapeType="1"/>
            </p:cNvSpPr>
            <p:nvPr/>
          </p:nvSpPr>
          <p:spPr bwMode="auto">
            <a:xfrm>
              <a:off x="4512" y="2880"/>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92" name="Footer Placeholder 91"/>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64019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费米气体模型中的能级</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17</a:t>
            </a:fld>
            <a:endParaRPr lang="en-US" altLang="zh-CN" dirty="0"/>
          </a:p>
        </p:txBody>
      </p:sp>
      <p:graphicFrame>
        <p:nvGraphicFramePr>
          <p:cNvPr id="5" name="Object 5"/>
          <p:cNvGraphicFramePr>
            <a:graphicFrameLocks noChangeAspect="1"/>
          </p:cNvGraphicFramePr>
          <p:nvPr>
            <p:extLst>
              <p:ext uri="{D42A27DB-BD31-4B8C-83A1-F6EECF244321}">
                <p14:modId xmlns:p14="http://schemas.microsoft.com/office/powerpoint/2010/main" val="763376716"/>
              </p:ext>
            </p:extLst>
          </p:nvPr>
        </p:nvGraphicFramePr>
        <p:xfrm>
          <a:off x="5056505" y="1157287"/>
          <a:ext cx="3581400" cy="976313"/>
        </p:xfrm>
        <a:graphic>
          <a:graphicData uri="http://schemas.openxmlformats.org/presentationml/2006/ole">
            <mc:AlternateContent xmlns:mc="http://schemas.openxmlformats.org/markup-compatibility/2006">
              <mc:Choice xmlns:v="urn:schemas-microsoft-com:vml" Requires="v">
                <p:oleObj name="公式" r:id="rId2" imgW="1536700" imgH="419100" progId="Equation.3">
                  <p:embed/>
                </p:oleObj>
              </mc:Choice>
              <mc:Fallback>
                <p:oleObj name="公式" r:id="rId2" imgW="1536700" imgH="419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505" y="1157287"/>
                        <a:ext cx="35814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1355695196"/>
              </p:ext>
            </p:extLst>
          </p:nvPr>
        </p:nvGraphicFramePr>
        <p:xfrm>
          <a:off x="762000" y="2819400"/>
          <a:ext cx="3810000" cy="974725"/>
        </p:xfrm>
        <a:graphic>
          <a:graphicData uri="http://schemas.openxmlformats.org/presentationml/2006/ole">
            <mc:AlternateContent xmlns:mc="http://schemas.openxmlformats.org/markup-compatibility/2006">
              <mc:Choice xmlns:v="urn:schemas-microsoft-com:vml" Requires="v">
                <p:oleObj name="公式" r:id="rId4" imgW="1638300" imgH="419100" progId="Equation.3">
                  <p:embed/>
                </p:oleObj>
              </mc:Choice>
              <mc:Fallback>
                <p:oleObj name="公式" r:id="rId4" imgW="16383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819400"/>
                        <a:ext cx="38100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4"/>
          <p:cNvSpPr>
            <a:spLocks noChangeArrowheads="1"/>
          </p:cNvSpPr>
          <p:nvPr/>
        </p:nvSpPr>
        <p:spPr bwMode="auto">
          <a:xfrm>
            <a:off x="193493" y="1177316"/>
            <a:ext cx="48325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en-US" altLang="zh-CN" sz="2800" dirty="0">
                <a:ea typeface="华文楷体" panose="02010600040101010101" pitchFamily="2" charset="-122"/>
                <a:cs typeface="Times New Roman" panose="02020603050405020304" pitchFamily="18" charset="0"/>
              </a:rPr>
              <a:t>    </a:t>
            </a:r>
            <a:r>
              <a:rPr lang="zh-CN" altLang="en-US" sz="2800" dirty="0">
                <a:ea typeface="华文楷体" panose="02010600040101010101" pitchFamily="2" charset="-122"/>
                <a:cs typeface="Times New Roman" panose="02020603050405020304" pitchFamily="18" charset="0"/>
              </a:rPr>
              <a:t>此前知道</a:t>
            </a:r>
            <a:r>
              <a:rPr lang="en-US" altLang="zh-CN" sz="2800" dirty="0">
                <a:ea typeface="华文楷体" panose="02010600040101010101" pitchFamily="2" charset="-122"/>
                <a:cs typeface="Times New Roman" panose="02020603050405020304" pitchFamily="18" charset="0"/>
              </a:rPr>
              <a:t>,</a:t>
            </a:r>
            <a:r>
              <a:rPr lang="zh-CN" altLang="en-US" sz="2800" dirty="0">
                <a:ea typeface="华文楷体" panose="02010600040101010101" pitchFamily="2" charset="-122"/>
                <a:cs typeface="Times New Roman" panose="02020603050405020304" pitchFamily="18" charset="0"/>
              </a:rPr>
              <a:t>质量为</a:t>
            </a:r>
            <a:r>
              <a:rPr lang="en-US" altLang="zh-CN" sz="2800" i="1" dirty="0">
                <a:ea typeface="华文楷体" panose="02010600040101010101" pitchFamily="2" charset="-122"/>
                <a:cs typeface="Times New Roman" panose="02020603050405020304" pitchFamily="18" charset="0"/>
              </a:rPr>
              <a:t>m</a:t>
            </a:r>
            <a:r>
              <a:rPr lang="zh-CN" altLang="en-US" sz="2800" dirty="0">
                <a:ea typeface="华文楷体" panose="02010600040101010101" pitchFamily="2" charset="-122"/>
                <a:cs typeface="Times New Roman" panose="02020603050405020304" pitchFamily="18" charset="0"/>
              </a:rPr>
              <a:t>的粒子在宽度为</a:t>
            </a:r>
            <a:r>
              <a:rPr lang="en-US" altLang="zh-CN" sz="2800" i="1" dirty="0">
                <a:ea typeface="华文楷体" panose="02010600040101010101" pitchFamily="2" charset="-122"/>
                <a:cs typeface="Times New Roman" panose="02020603050405020304" pitchFamily="18" charset="0"/>
              </a:rPr>
              <a:t>d</a:t>
            </a:r>
            <a:r>
              <a:rPr lang="zh-CN" altLang="en-US" sz="2800" dirty="0">
                <a:ea typeface="华文楷体" panose="02010600040101010101" pitchFamily="2" charset="-122"/>
                <a:cs typeface="Times New Roman" panose="02020603050405020304" pitchFamily="18" charset="0"/>
              </a:rPr>
              <a:t>的势阱中的能量为</a:t>
            </a:r>
            <a:r>
              <a:rPr lang="en-US" altLang="zh-CN" sz="2800" dirty="0">
                <a:ea typeface="华文楷体" panose="02010600040101010101" pitchFamily="2" charset="-122"/>
                <a:cs typeface="Times New Roman" panose="02020603050405020304" pitchFamily="18" charset="0"/>
              </a:rPr>
              <a:t>:</a:t>
            </a:r>
          </a:p>
        </p:txBody>
      </p:sp>
      <p:sp>
        <p:nvSpPr>
          <p:cNvPr id="9" name="Rectangle 15"/>
          <p:cNvSpPr>
            <a:spLocks noChangeArrowheads="1"/>
          </p:cNvSpPr>
          <p:nvPr/>
        </p:nvSpPr>
        <p:spPr bwMode="auto">
          <a:xfrm>
            <a:off x="223974" y="2209800"/>
            <a:ext cx="86813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en-US" altLang="zh-CN" sz="2800" dirty="0">
                <a:ea typeface="华文楷体" panose="02010600040101010101" pitchFamily="2" charset="-122"/>
                <a:cs typeface="Times New Roman" panose="02020603050405020304" pitchFamily="18" charset="0"/>
              </a:rPr>
              <a:t>   </a:t>
            </a:r>
            <a:r>
              <a:rPr lang="zh-CN" altLang="en-US" sz="2800" dirty="0">
                <a:ea typeface="华文楷体" panose="02010600040101010101" pitchFamily="2" charset="-122"/>
                <a:cs typeface="Times New Roman" panose="02020603050405020304" pitchFamily="18" charset="0"/>
              </a:rPr>
              <a:t>将上式推广到三维</a:t>
            </a:r>
            <a:r>
              <a:rPr lang="en-US" altLang="zh-CN" sz="2800" dirty="0">
                <a:ea typeface="华文楷体" panose="02010600040101010101" pitchFamily="2" charset="-122"/>
                <a:cs typeface="Times New Roman" panose="02020603050405020304" pitchFamily="18" charset="0"/>
              </a:rPr>
              <a:t>,</a:t>
            </a:r>
            <a:r>
              <a:rPr lang="zh-CN" altLang="en-US" sz="2800" dirty="0">
                <a:ea typeface="华文楷体" panose="02010600040101010101" pitchFamily="2" charset="-122"/>
                <a:cs typeface="Times New Roman" panose="02020603050405020304" pitchFamily="18" charset="0"/>
              </a:rPr>
              <a:t>则边长为</a:t>
            </a:r>
            <a:r>
              <a:rPr lang="en-US" altLang="zh-CN" sz="2800" i="1" dirty="0">
                <a:ea typeface="华文楷体" panose="02010600040101010101" pitchFamily="2" charset="-122"/>
                <a:cs typeface="Times New Roman" panose="02020603050405020304" pitchFamily="18" charset="0"/>
              </a:rPr>
              <a:t>d</a:t>
            </a:r>
            <a:r>
              <a:rPr lang="zh-CN" altLang="en-US" sz="2800" dirty="0">
                <a:ea typeface="华文楷体" panose="02010600040101010101" pitchFamily="2" charset="-122"/>
                <a:cs typeface="Times New Roman" panose="02020603050405020304" pitchFamily="18" charset="0"/>
              </a:rPr>
              <a:t>的正方体势阱的能量为：</a:t>
            </a:r>
          </a:p>
        </p:txBody>
      </p:sp>
      <p:sp>
        <p:nvSpPr>
          <p:cNvPr id="10" name="Rectangle 16"/>
          <p:cNvSpPr>
            <a:spLocks noChangeArrowheads="1"/>
          </p:cNvSpPr>
          <p:nvPr/>
        </p:nvSpPr>
        <p:spPr bwMode="auto">
          <a:xfrm>
            <a:off x="3949020" y="3745960"/>
            <a:ext cx="50321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sz="2800" dirty="0">
                <a:solidFill>
                  <a:srgbClr val="0000FF"/>
                </a:solidFill>
                <a:ea typeface="华文楷体" panose="02010600040101010101" pitchFamily="2" charset="-122"/>
                <a:cs typeface="Times New Roman" panose="02020603050405020304" pitchFamily="18" charset="0"/>
              </a:rPr>
              <a:t>与一维相比较</a:t>
            </a:r>
            <a:r>
              <a:rPr lang="en-US" altLang="zh-CN" sz="2800" dirty="0">
                <a:solidFill>
                  <a:srgbClr val="0000FF"/>
                </a:solidFill>
                <a:ea typeface="华文楷体" panose="02010600040101010101" pitchFamily="2" charset="-122"/>
                <a:cs typeface="Times New Roman" panose="02020603050405020304" pitchFamily="18" charset="0"/>
              </a:rPr>
              <a:t>,</a:t>
            </a:r>
            <a:r>
              <a:rPr lang="zh-CN" altLang="en-US" sz="2800" dirty="0">
                <a:solidFill>
                  <a:srgbClr val="0000FF"/>
                </a:solidFill>
                <a:ea typeface="华文楷体" panose="02010600040101010101" pitchFamily="2" charset="-122"/>
                <a:cs typeface="Times New Roman" panose="02020603050405020304" pitchFamily="18" charset="0"/>
              </a:rPr>
              <a:t>其简并度提高了</a:t>
            </a:r>
            <a:r>
              <a:rPr lang="en-US" altLang="zh-CN" sz="2800" dirty="0">
                <a:solidFill>
                  <a:srgbClr val="0000FF"/>
                </a:solidFill>
                <a:ea typeface="华文楷体" panose="02010600040101010101" pitchFamily="2" charset="-122"/>
                <a:cs typeface="Times New Roman" panose="02020603050405020304" pitchFamily="18" charset="0"/>
              </a:rPr>
              <a:t>.</a:t>
            </a:r>
          </a:p>
        </p:txBody>
      </p:sp>
      <p:sp>
        <p:nvSpPr>
          <p:cNvPr id="11" name="Rectangle 18"/>
          <p:cNvSpPr>
            <a:spLocks noChangeArrowheads="1"/>
          </p:cNvSpPr>
          <p:nvPr/>
        </p:nvSpPr>
        <p:spPr bwMode="auto">
          <a:xfrm>
            <a:off x="581024" y="4267200"/>
            <a:ext cx="81819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en-US" altLang="zh-CN" sz="2800" dirty="0">
                <a:ea typeface="华文楷体" panose="02010600040101010101" pitchFamily="2" charset="-122"/>
                <a:cs typeface="Times New Roman" panose="02020603050405020304" pitchFamily="18" charset="0"/>
              </a:rPr>
              <a:t>    </a:t>
            </a:r>
            <a:r>
              <a:rPr lang="zh-CN" altLang="en-US" sz="2800" dirty="0">
                <a:ea typeface="华文楷体" panose="02010600040101010101" pitchFamily="2" charset="-122"/>
                <a:cs typeface="Times New Roman" panose="02020603050405020304" pitchFamily="18" charset="0"/>
              </a:rPr>
              <a:t>三维势阱只有一个</a:t>
            </a:r>
            <a:r>
              <a:rPr lang="zh-CN" altLang="en-US" sz="2800" dirty="0">
                <a:solidFill>
                  <a:srgbClr val="FF0000"/>
                </a:solidFill>
                <a:ea typeface="华文楷体" panose="02010600040101010101" pitchFamily="2" charset="-122"/>
                <a:cs typeface="Times New Roman" panose="02020603050405020304" pitchFamily="18" charset="0"/>
              </a:rPr>
              <a:t>基态</a:t>
            </a:r>
            <a:r>
              <a:rPr lang="zh-CN" altLang="en-US" sz="2800" dirty="0">
                <a:ea typeface="华文楷体" panose="02010600040101010101" pitchFamily="2" charset="-122"/>
                <a:cs typeface="Times New Roman" panose="02020603050405020304" pitchFamily="18" charset="0"/>
              </a:rPr>
              <a:t>：</a:t>
            </a:r>
            <a:r>
              <a:rPr lang="en-US" altLang="zh-CN" sz="2800" dirty="0">
                <a:ea typeface="华文楷体" panose="02010600040101010101" pitchFamily="2" charset="-122"/>
                <a:cs typeface="Times New Roman" panose="02020603050405020304" pitchFamily="18" charset="0"/>
              </a:rPr>
              <a:t>(1,1,1);</a:t>
            </a:r>
            <a:r>
              <a:rPr lang="zh-CN" altLang="en-US" sz="2800" dirty="0">
                <a:ea typeface="华文楷体" panose="02010600040101010101" pitchFamily="2" charset="-122"/>
                <a:cs typeface="Times New Roman" panose="02020603050405020304" pitchFamily="18" charset="0"/>
              </a:rPr>
              <a:t>但</a:t>
            </a:r>
            <a:r>
              <a:rPr lang="zh-CN" altLang="en-US" sz="2800" dirty="0">
                <a:solidFill>
                  <a:srgbClr val="FF0000"/>
                </a:solidFill>
                <a:ea typeface="华文楷体" panose="02010600040101010101" pitchFamily="2" charset="-122"/>
                <a:cs typeface="Times New Roman" panose="02020603050405020304" pitchFamily="18" charset="0"/>
              </a:rPr>
              <a:t>第一激发态</a:t>
            </a:r>
            <a:r>
              <a:rPr lang="en-US" altLang="zh-CN" sz="2800" dirty="0">
                <a:ea typeface="华文楷体" panose="02010600040101010101" pitchFamily="2" charset="-122"/>
                <a:cs typeface="Times New Roman" panose="02020603050405020304" pitchFamily="18" charset="0"/>
              </a:rPr>
              <a:t>(</a:t>
            </a:r>
            <a:r>
              <a:rPr lang="zh-CN" altLang="en-US" sz="2800" dirty="0">
                <a:ea typeface="华文楷体" panose="02010600040101010101" pitchFamily="2" charset="-122"/>
                <a:cs typeface="Times New Roman" panose="02020603050405020304" pitchFamily="18" charset="0"/>
              </a:rPr>
              <a:t>能量相同</a:t>
            </a:r>
            <a:r>
              <a:rPr lang="en-US" altLang="zh-CN" sz="2800" dirty="0">
                <a:ea typeface="华文楷体" panose="02010600040101010101" pitchFamily="2" charset="-122"/>
                <a:cs typeface="Times New Roman" panose="02020603050405020304" pitchFamily="18" charset="0"/>
              </a:rPr>
              <a:t>)</a:t>
            </a:r>
            <a:r>
              <a:rPr lang="zh-CN" altLang="en-US" sz="2800" dirty="0">
                <a:ea typeface="华文楷体" panose="02010600040101010101" pitchFamily="2" charset="-122"/>
                <a:cs typeface="Times New Roman" panose="02020603050405020304" pitchFamily="18" charset="0"/>
              </a:rPr>
              <a:t>却有三个：</a:t>
            </a:r>
            <a:r>
              <a:rPr lang="en-US" altLang="zh-CN" sz="2800" dirty="0">
                <a:ea typeface="华文楷体" panose="02010600040101010101" pitchFamily="2" charset="-122"/>
                <a:cs typeface="Times New Roman" panose="02020603050405020304" pitchFamily="18" charset="0"/>
              </a:rPr>
              <a:t>(2,1,1)</a:t>
            </a:r>
            <a:r>
              <a:rPr lang="zh-CN" altLang="en-US" sz="2800" dirty="0">
                <a:ea typeface="华文楷体" panose="02010600040101010101" pitchFamily="2" charset="-122"/>
                <a:cs typeface="Times New Roman" panose="02020603050405020304" pitchFamily="18" charset="0"/>
              </a:rPr>
              <a:t>、</a:t>
            </a:r>
            <a:r>
              <a:rPr lang="en-US" altLang="zh-CN" sz="2800" dirty="0">
                <a:ea typeface="华文楷体" panose="02010600040101010101" pitchFamily="2" charset="-122"/>
                <a:cs typeface="Times New Roman" panose="02020603050405020304" pitchFamily="18" charset="0"/>
              </a:rPr>
              <a:t>(1,2,1)</a:t>
            </a:r>
            <a:r>
              <a:rPr lang="zh-CN" altLang="en-US" sz="2800" dirty="0">
                <a:ea typeface="华文楷体" panose="02010600040101010101" pitchFamily="2" charset="-122"/>
                <a:cs typeface="Times New Roman" panose="02020603050405020304" pitchFamily="18" charset="0"/>
              </a:rPr>
              <a:t>、</a:t>
            </a:r>
            <a:r>
              <a:rPr lang="en-US" altLang="zh-CN" sz="2800" dirty="0">
                <a:ea typeface="华文楷体" panose="02010600040101010101" pitchFamily="2" charset="-122"/>
                <a:cs typeface="Times New Roman" panose="02020603050405020304" pitchFamily="18" charset="0"/>
              </a:rPr>
              <a:t>(1,1,2).</a:t>
            </a:r>
            <a:r>
              <a:rPr lang="zh-CN" altLang="en-US" sz="2800" dirty="0">
                <a:ea typeface="华文楷体" panose="02010600040101010101" pitchFamily="2" charset="-122"/>
                <a:cs typeface="Times New Roman" panose="02020603050405020304" pitchFamily="18" charset="0"/>
              </a:rPr>
              <a:t>随着能量的增大</a:t>
            </a:r>
            <a:r>
              <a:rPr lang="en-US" altLang="zh-CN" sz="2800" dirty="0">
                <a:ea typeface="华文楷体" panose="02010600040101010101" pitchFamily="2" charset="-122"/>
                <a:cs typeface="Times New Roman" panose="02020603050405020304" pitchFamily="18" charset="0"/>
              </a:rPr>
              <a:t>,</a:t>
            </a:r>
            <a:r>
              <a:rPr lang="zh-CN" altLang="en-US" sz="2800" dirty="0">
                <a:solidFill>
                  <a:srgbClr val="FF0000"/>
                </a:solidFill>
                <a:ea typeface="华文楷体" panose="02010600040101010101" pitchFamily="2" charset="-122"/>
                <a:cs typeface="Times New Roman" panose="02020603050405020304" pitchFamily="18" charset="0"/>
              </a:rPr>
              <a:t>简并度也随之增高</a:t>
            </a:r>
            <a:r>
              <a:rPr lang="en-US" altLang="zh-CN" sz="2800" dirty="0">
                <a:ea typeface="华文楷体" panose="02010600040101010101" pitchFamily="2" charset="-122"/>
                <a:cs typeface="Times New Roman" panose="02020603050405020304" pitchFamily="18" charset="0"/>
              </a:rPr>
              <a:t>.</a:t>
            </a:r>
          </a:p>
        </p:txBody>
      </p:sp>
      <p:sp>
        <p:nvSpPr>
          <p:cNvPr id="13" name="矩形 12"/>
          <p:cNvSpPr/>
          <p:nvPr/>
        </p:nvSpPr>
        <p:spPr>
          <a:xfrm>
            <a:off x="1120275" y="5739825"/>
            <a:ext cx="7289087" cy="584775"/>
          </a:xfrm>
          <a:prstGeom prst="rect">
            <a:avLst/>
          </a:prstGeom>
        </p:spPr>
        <p:txBody>
          <a:bodyPr wrap="square">
            <a:spAutoFit/>
          </a:bodyPr>
          <a:lstStyle/>
          <a:p>
            <a:r>
              <a:rPr lang="zh-CN" altLang="en-US"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对于</a:t>
            </a:r>
            <a:r>
              <a:rPr lang="en-US" altLang="zh-CN"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N</a:t>
            </a:r>
            <a:r>
              <a:rPr lang="zh-CN" altLang="en-US"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比</a:t>
            </a:r>
            <a:r>
              <a:rPr lang="en-US" altLang="zh-CN"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Z</a:t>
            </a:r>
            <a:r>
              <a:rPr lang="zh-CN" altLang="en-US"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大得多的核，误差会很大！</a:t>
            </a:r>
          </a:p>
        </p:txBody>
      </p:sp>
      <p:sp>
        <p:nvSpPr>
          <p:cNvPr id="12" name="Footer Placeholder 11"/>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pic>
        <p:nvPicPr>
          <p:cNvPr id="3" name="图片 2">
            <a:extLst>
              <a:ext uri="{FF2B5EF4-FFF2-40B4-BE49-F238E27FC236}">
                <a16:creationId xmlns:a16="http://schemas.microsoft.com/office/drawing/2014/main" id="{52D9E065-4F96-4089-716A-DCDC8A685B71}"/>
              </a:ext>
            </a:extLst>
          </p:cNvPr>
          <p:cNvPicPr>
            <a:picLocks noChangeAspect="1"/>
          </p:cNvPicPr>
          <p:nvPr/>
        </p:nvPicPr>
        <p:blipFill>
          <a:blip r:embed="rId6"/>
          <a:stretch>
            <a:fillRect/>
          </a:stretch>
        </p:blipFill>
        <p:spPr>
          <a:xfrm>
            <a:off x="4899999" y="3048930"/>
            <a:ext cx="2990850" cy="515664"/>
          </a:xfrm>
          <a:prstGeom prst="rect">
            <a:avLst/>
          </a:prstGeom>
        </p:spPr>
      </p:pic>
    </p:spTree>
    <p:extLst>
      <p:ext uri="{BB962C8B-B14F-4D97-AF65-F5344CB8AC3E}">
        <p14:creationId xmlns:p14="http://schemas.microsoft.com/office/powerpoint/2010/main" val="796494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原子核的幻数</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18</a:t>
            </a:fld>
            <a:endParaRPr lang="en-US" altLang="zh-CN" dirty="0"/>
          </a:p>
        </p:txBody>
      </p:sp>
      <p:sp>
        <p:nvSpPr>
          <p:cNvPr id="5" name="矩形 4"/>
          <p:cNvSpPr>
            <a:spLocks noChangeArrowheads="1"/>
          </p:cNvSpPr>
          <p:nvPr/>
        </p:nvSpPr>
        <p:spPr bwMode="auto">
          <a:xfrm>
            <a:off x="152400" y="3238008"/>
            <a:ext cx="8915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lang="en-US" altLang="zh-CN" dirty="0">
                <a:ea typeface="华文楷体" panose="02010600040101010101" pitchFamily="2" charset="-122"/>
                <a:cs typeface="Times New Roman" panose="02020603050405020304" pitchFamily="18" charset="0"/>
              </a:rPr>
              <a:t>1930</a:t>
            </a:r>
            <a:r>
              <a:rPr lang="zh-CN" altLang="en-US" dirty="0">
                <a:ea typeface="华文楷体" panose="02010600040101010101" pitchFamily="2" charset="-122"/>
                <a:cs typeface="Times New Roman" panose="02020603050405020304" pitchFamily="18" charset="0"/>
              </a:rPr>
              <a:t>年后</a:t>
            </a:r>
            <a:r>
              <a:rPr lang="en-US" altLang="zh-CN" dirty="0">
                <a:ea typeface="华文楷体" panose="02010600040101010101" pitchFamily="2" charset="-122"/>
                <a:cs typeface="Times New Roman" panose="02020603050405020304" pitchFamily="18" charset="0"/>
              </a:rPr>
              <a:t>,</a:t>
            </a:r>
            <a:r>
              <a:rPr lang="zh-CN" altLang="en-US" dirty="0">
                <a:ea typeface="华文楷体" panose="02010600040101010101" pitchFamily="2" charset="-122"/>
                <a:cs typeface="Times New Roman" panose="02020603050405020304" pitchFamily="18" charset="0"/>
              </a:rPr>
              <a:t>有关原子核的实验事实不断显示，</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在原子核中，当质子数或中子数为某些特定的数目“</a:t>
            </a:r>
            <a:r>
              <a:rPr kumimoji="0" lang="zh-CN" altLang="en-US" sz="32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幻数</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3200" b="1" dirty="0">
                <a:latin typeface="Times New Roman" panose="02020603050405020304" pitchFamily="18" charset="0"/>
                <a:ea typeface="华文楷体" panose="02010600040101010101" pitchFamily="2" charset="-122"/>
                <a:cs typeface="Times New Roman" panose="02020603050405020304" pitchFamily="18" charset="0"/>
              </a:rPr>
              <a:t>2</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3200" b="1" dirty="0">
                <a:latin typeface="Times New Roman" panose="02020603050405020304" pitchFamily="18" charset="0"/>
                <a:ea typeface="华文楷体" panose="02010600040101010101" pitchFamily="2" charset="-122"/>
                <a:cs typeface="Times New Roman" panose="02020603050405020304" pitchFamily="18" charset="0"/>
              </a:rPr>
              <a:t>8</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3200" b="1" dirty="0">
                <a:latin typeface="Times New Roman" panose="02020603050405020304" pitchFamily="18" charset="0"/>
                <a:ea typeface="华文楷体" panose="02010600040101010101" pitchFamily="2" charset="-122"/>
                <a:cs typeface="Times New Roman" panose="02020603050405020304" pitchFamily="18" charset="0"/>
              </a:rPr>
              <a:t>20</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3200" b="1" dirty="0">
                <a:latin typeface="Times New Roman" panose="02020603050405020304" pitchFamily="18" charset="0"/>
                <a:ea typeface="华文楷体" panose="02010600040101010101" pitchFamily="2" charset="-122"/>
                <a:cs typeface="Times New Roman" panose="02020603050405020304" pitchFamily="18" charset="0"/>
              </a:rPr>
              <a:t>28</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3200" b="1" dirty="0">
                <a:latin typeface="Times New Roman" panose="02020603050405020304" pitchFamily="18" charset="0"/>
                <a:ea typeface="华文楷体" panose="02010600040101010101" pitchFamily="2" charset="-122"/>
                <a:cs typeface="Times New Roman" panose="02020603050405020304" pitchFamily="18" charset="0"/>
              </a:rPr>
              <a:t>50</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3200" b="1" dirty="0">
                <a:latin typeface="Times New Roman" panose="02020603050405020304" pitchFamily="18" charset="0"/>
                <a:ea typeface="华文楷体" panose="02010600040101010101" pitchFamily="2" charset="-122"/>
                <a:cs typeface="Times New Roman" panose="02020603050405020304" pitchFamily="18" charset="0"/>
              </a:rPr>
              <a:t>82</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3200" b="1" dirty="0">
                <a:latin typeface="Times New Roman" panose="02020603050405020304" pitchFamily="18" charset="0"/>
                <a:ea typeface="华文楷体" panose="02010600040101010101" pitchFamily="2" charset="-122"/>
                <a:cs typeface="Times New Roman" panose="02020603050405020304" pitchFamily="18" charset="0"/>
              </a:rPr>
              <a:t>126</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等）时，原子核</a:t>
            </a:r>
            <a:r>
              <a:rPr kumimoji="0" lang="zh-CN" altLang="en-US" sz="32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显得特别稳定</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，表明原子核像原子一样具有壳层结构。</a:t>
            </a:r>
            <a:r>
              <a:rPr kumimoji="0" lang="zh-CN" altLang="zh-CN" sz="3200" b="1" dirty="0">
                <a:latin typeface="Times New Roman" panose="02020603050405020304" pitchFamily="18" charset="0"/>
                <a:ea typeface="华文楷体" panose="02010600040101010101" pitchFamily="2" charset="-122"/>
                <a:cs typeface="Times New Roman" panose="02020603050405020304" pitchFamily="18" charset="0"/>
              </a:rPr>
              <a:t>1</a:t>
            </a:r>
            <a:r>
              <a:rPr kumimoji="0" lang="en-US" altLang="zh-CN" sz="3200" b="1" dirty="0">
                <a:latin typeface="Times New Roman" panose="02020603050405020304" pitchFamily="18" charset="0"/>
                <a:ea typeface="华文楷体" panose="02010600040101010101" pitchFamily="2" charset="-122"/>
                <a:cs typeface="Times New Roman" panose="02020603050405020304" pitchFamily="18" charset="0"/>
              </a:rPr>
              <a:t>948</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年，迈尔与延森提出了</a:t>
            </a:r>
            <a:r>
              <a:rPr kumimoji="0" lang="zh-CN" altLang="en-US" sz="32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原子核的壳层结构</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理论（</a:t>
            </a:r>
            <a:r>
              <a:rPr kumimoji="0" lang="zh-CN" altLang="en-US" sz="32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核壳模型</a:t>
            </a:r>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6" name="Rectangle 7"/>
          <p:cNvSpPr>
            <a:spLocks noChangeArrowheads="1"/>
          </p:cNvSpPr>
          <p:nvPr/>
        </p:nvSpPr>
        <p:spPr bwMode="auto">
          <a:xfrm>
            <a:off x="228600" y="1138297"/>
            <a:ext cx="87249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sz="3200" dirty="0">
                <a:ea typeface="华文楷体" panose="02010600040101010101" pitchFamily="2" charset="-122"/>
                <a:cs typeface="Times New Roman" panose="02020603050405020304" pitchFamily="18" charset="0"/>
              </a:rPr>
              <a:t>元素周期表中，每一惰性气体的出现意味着某特定壳层的闭合。</a:t>
            </a:r>
            <a:r>
              <a:rPr lang="en-US" altLang="zh-CN" sz="3200" dirty="0">
                <a:ea typeface="华文楷体" panose="02010600040101010101" pitchFamily="2" charset="-122"/>
                <a:cs typeface="Times New Roman" panose="02020603050405020304" pitchFamily="18" charset="0"/>
              </a:rPr>
              <a:t>Z</a:t>
            </a:r>
            <a:r>
              <a:rPr lang="zh-CN" altLang="en-US" sz="3200" dirty="0">
                <a:ea typeface="华文楷体" panose="02010600040101010101" pitchFamily="2" charset="-122"/>
                <a:cs typeface="Times New Roman" panose="02020603050405020304" pitchFamily="18" charset="0"/>
              </a:rPr>
              <a:t>＝</a:t>
            </a:r>
            <a:r>
              <a:rPr lang="en-US" altLang="zh-CN" sz="3200" dirty="0">
                <a:ea typeface="华文楷体" panose="02010600040101010101" pitchFamily="2" charset="-122"/>
                <a:cs typeface="Times New Roman" panose="02020603050405020304" pitchFamily="18" charset="0"/>
              </a:rPr>
              <a:t>2,10,18,36,54…</a:t>
            </a:r>
            <a:r>
              <a:rPr lang="zh-CN" altLang="en-US" sz="3200" dirty="0">
                <a:ea typeface="华文楷体" panose="02010600040101010101" pitchFamily="2" charset="-122"/>
                <a:cs typeface="Times New Roman" panose="02020603050405020304" pitchFamily="18" charset="0"/>
              </a:rPr>
              <a:t>时元素</a:t>
            </a:r>
            <a:r>
              <a:rPr lang="zh-CN" altLang="en-US" sz="3200" dirty="0">
                <a:solidFill>
                  <a:srgbClr val="FF0000"/>
                </a:solidFill>
                <a:ea typeface="华文楷体" panose="02010600040101010101" pitchFamily="2" charset="-122"/>
                <a:cs typeface="Times New Roman" panose="02020603050405020304" pitchFamily="18" charset="0"/>
              </a:rPr>
              <a:t>最稳定</a:t>
            </a:r>
            <a:r>
              <a:rPr lang="zh-CN" altLang="en-US" sz="3200" dirty="0">
                <a:ea typeface="华文楷体" panose="02010600040101010101" pitchFamily="2" charset="-122"/>
                <a:cs typeface="Times New Roman" panose="02020603050405020304" pitchFamily="18" charset="0"/>
              </a:rPr>
              <a:t>。这些数</a:t>
            </a:r>
            <a:r>
              <a:rPr lang="en-US" altLang="zh-CN" sz="3200" dirty="0">
                <a:ea typeface="华文楷体" panose="02010600040101010101" pitchFamily="2" charset="-122"/>
                <a:cs typeface="Times New Roman" panose="02020603050405020304" pitchFamily="18" charset="0"/>
              </a:rPr>
              <a:t>(</a:t>
            </a:r>
            <a:r>
              <a:rPr lang="zh-CN" altLang="en-US" sz="3200" dirty="0">
                <a:ea typeface="华文楷体" panose="02010600040101010101" pitchFamily="2" charset="-122"/>
                <a:cs typeface="Times New Roman" panose="02020603050405020304" pitchFamily="18" charset="0"/>
              </a:rPr>
              <a:t>幻数</a:t>
            </a:r>
            <a:r>
              <a:rPr lang="en-US" altLang="zh-CN" sz="3200" dirty="0">
                <a:ea typeface="华文楷体" panose="02010600040101010101" pitchFamily="2" charset="-122"/>
                <a:cs typeface="Times New Roman" panose="02020603050405020304" pitchFamily="18" charset="0"/>
              </a:rPr>
              <a:t>)</a:t>
            </a:r>
            <a:r>
              <a:rPr lang="zh-CN" altLang="en-US" sz="3200" dirty="0">
                <a:ea typeface="华文楷体" panose="02010600040101010101" pitchFamily="2" charset="-122"/>
                <a:cs typeface="Times New Roman" panose="02020603050405020304" pitchFamily="18" charset="0"/>
              </a:rPr>
              <a:t>在</a:t>
            </a:r>
            <a:r>
              <a:rPr lang="zh-CN" altLang="en-US" sz="3200" dirty="0">
                <a:solidFill>
                  <a:srgbClr val="FF0000"/>
                </a:solidFill>
                <a:ea typeface="华文楷体" panose="02010600040101010101" pitchFamily="2" charset="-122"/>
                <a:cs typeface="Times New Roman" panose="02020603050405020304" pitchFamily="18" charset="0"/>
              </a:rPr>
              <a:t>原子的壳层结构</a:t>
            </a:r>
            <a:r>
              <a:rPr lang="zh-CN" altLang="en-US" sz="3200" dirty="0">
                <a:ea typeface="华文楷体" panose="02010600040101010101" pitchFamily="2" charset="-122"/>
                <a:cs typeface="Times New Roman" panose="02020603050405020304" pitchFamily="18" charset="0"/>
              </a:rPr>
              <a:t>中得到圆满的解释。</a:t>
            </a:r>
            <a:endParaRPr lang="en-US" altLang="zh-CN" sz="3200" dirty="0">
              <a:ea typeface="华文楷体" panose="02010600040101010101" pitchFamily="2" charset="-122"/>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410632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核壳层结构的难点</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19</a:t>
            </a:fld>
            <a:endParaRPr lang="en-US" altLang="zh-CN" dirty="0"/>
          </a:p>
        </p:txBody>
      </p:sp>
      <p:sp>
        <p:nvSpPr>
          <p:cNvPr id="3" name="内容占位符 2"/>
          <p:cNvSpPr>
            <a:spLocks noGrp="1"/>
          </p:cNvSpPr>
          <p:nvPr>
            <p:ph idx="4294967295"/>
          </p:nvPr>
        </p:nvSpPr>
        <p:spPr>
          <a:xfrm>
            <a:off x="533400" y="1322388"/>
            <a:ext cx="8382000" cy="4773612"/>
          </a:xfrm>
        </p:spPr>
        <p:txBody>
          <a:bodyPr>
            <a:normAutofit fontScale="92500" lnSpcReduction="10000"/>
          </a:bodyPr>
          <a:lstStyle/>
          <a:p>
            <a:r>
              <a:rPr lang="zh-CN" altLang="en-US" sz="3200" dirty="0">
                <a:solidFill>
                  <a:srgbClr val="FF0000"/>
                </a:solidFill>
              </a:rPr>
              <a:t>缺乏物理基础</a:t>
            </a:r>
            <a:r>
              <a:rPr lang="zh-CN" altLang="en-US" sz="3200" dirty="0"/>
              <a:t>。原子内有一个相对固定中心即原子核，电子在以核为中心的势场中独立运动。由此出发，通过求解薛定谔方程并考虑到泡利原理后即得到壳层结构。但</a:t>
            </a:r>
            <a:r>
              <a:rPr lang="zh-CN" altLang="en-US" sz="3200" dirty="0">
                <a:solidFill>
                  <a:srgbClr val="FF0000"/>
                </a:solidFill>
              </a:rPr>
              <a:t>这一物理思想在核内却缺少根据</a:t>
            </a:r>
            <a:r>
              <a:rPr lang="zh-CN" altLang="en-US" sz="3200" dirty="0"/>
              <a:t>。</a:t>
            </a:r>
            <a:endParaRPr lang="en-US" altLang="zh-CN" sz="3200" dirty="0"/>
          </a:p>
          <a:p>
            <a:r>
              <a:rPr lang="zh-CN" altLang="en-US" sz="3200" dirty="0"/>
              <a:t>有人曾假定核子在</a:t>
            </a:r>
            <a:r>
              <a:rPr lang="zh-CN" altLang="en-US" sz="3200" dirty="0">
                <a:solidFill>
                  <a:srgbClr val="FF0000"/>
                </a:solidFill>
              </a:rPr>
              <a:t>某些势阱</a:t>
            </a:r>
            <a:r>
              <a:rPr lang="zh-CN" altLang="en-US" sz="3200" dirty="0"/>
              <a:t>中运动，并求解薛定谔方程，但却得不到与实验相符的幻数。</a:t>
            </a:r>
            <a:endParaRPr lang="en-US" altLang="zh-CN" sz="3200" dirty="0"/>
          </a:p>
          <a:p>
            <a:r>
              <a:rPr lang="zh-CN" altLang="en-US" sz="3200" dirty="0"/>
              <a:t>当时核的</a:t>
            </a:r>
            <a:r>
              <a:rPr lang="zh-CN" altLang="en-US" sz="3200" dirty="0">
                <a:solidFill>
                  <a:srgbClr val="FF0000"/>
                </a:solidFill>
              </a:rPr>
              <a:t>液滴模型已获得成功</a:t>
            </a:r>
            <a:r>
              <a:rPr lang="en-US" altLang="zh-CN" sz="3200" dirty="0"/>
              <a:t>(</a:t>
            </a:r>
            <a:r>
              <a:rPr lang="zh-CN" altLang="en-US" sz="3200" dirty="0"/>
              <a:t>解释了核结合能与核子数成正比的实验事实。玻尔于</a:t>
            </a:r>
            <a:r>
              <a:rPr lang="en-US" altLang="zh-CN" sz="3200" dirty="0"/>
              <a:t>1936</a:t>
            </a:r>
            <a:r>
              <a:rPr lang="zh-CN" altLang="en-US" sz="3200" dirty="0"/>
              <a:t>年用于成功计算核反应截面，于</a:t>
            </a:r>
            <a:r>
              <a:rPr lang="en-US" altLang="zh-CN" sz="3200" dirty="0"/>
              <a:t>1939</a:t>
            </a:r>
            <a:r>
              <a:rPr lang="zh-CN" altLang="en-US" sz="3200" dirty="0"/>
              <a:t>年用于解释核裂变</a:t>
            </a:r>
            <a:r>
              <a:rPr lang="en-US" altLang="zh-CN" sz="3200" dirty="0"/>
              <a:t>)</a:t>
            </a:r>
            <a:r>
              <a:rPr lang="zh-CN" altLang="en-US" sz="3200" dirty="0"/>
              <a:t>。</a:t>
            </a:r>
            <a:endParaRPr lang="en-US" altLang="zh-CN" sz="3200"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28084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5" name="Slide Number Placeholder 4"/>
          <p:cNvSpPr>
            <a:spLocks noGrp="1"/>
          </p:cNvSpPr>
          <p:nvPr>
            <p:ph type="sldNum" sz="quarter" idx="12"/>
          </p:nvPr>
        </p:nvSpPr>
        <p:spPr/>
        <p:txBody>
          <a:bodyPr/>
          <a:lstStyle/>
          <a:p>
            <a:pPr>
              <a:defRPr/>
            </a:pPr>
            <a:fld id="{B4690805-D7D2-4AB9-A191-0BC729846278}" type="slidenum">
              <a:rPr lang="zh-CN" altLang="en-US" smtClean="0"/>
              <a:pPr>
                <a:defRPr/>
              </a:pPr>
              <a:t>2</a:t>
            </a:fld>
            <a:endParaRPr lang="en-US" altLang="zh-CN" dirty="0"/>
          </a:p>
        </p:txBody>
      </p:sp>
      <p:sp>
        <p:nvSpPr>
          <p:cNvPr id="2" name="标题 1"/>
          <p:cNvSpPr>
            <a:spLocks noGrp="1"/>
          </p:cNvSpPr>
          <p:nvPr>
            <p:ph type="title" idx="4294967295"/>
          </p:nvPr>
        </p:nvSpPr>
        <p:spPr>
          <a:xfrm>
            <a:off x="533400" y="2819400"/>
            <a:ext cx="8305800" cy="936625"/>
          </a:xfrm>
        </p:spPr>
        <p:txBody>
          <a:bodyPr/>
          <a:lstStyle/>
          <a:p>
            <a:pPr algn="ctr"/>
            <a:r>
              <a:rPr lang="zh-CN" altLang="en-US" sz="5400" dirty="0">
                <a:effectLst/>
              </a:rPr>
              <a:t>核力和壳层模型</a:t>
            </a:r>
            <a:endParaRPr lang="zh-CN" altLang="en-US" sz="5400" dirty="0"/>
          </a:p>
        </p:txBody>
      </p:sp>
    </p:spTree>
    <p:extLst>
      <p:ext uri="{BB962C8B-B14F-4D97-AF65-F5344CB8AC3E}">
        <p14:creationId xmlns:p14="http://schemas.microsoft.com/office/powerpoint/2010/main" val="893655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核的壳层模型</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20</a:t>
            </a:fld>
            <a:endParaRPr lang="en-US" altLang="zh-CN" dirty="0"/>
          </a:p>
        </p:txBody>
      </p:sp>
      <p:sp>
        <p:nvSpPr>
          <p:cNvPr id="3" name="内容占位符 2"/>
          <p:cNvSpPr>
            <a:spLocks noGrp="1"/>
          </p:cNvSpPr>
          <p:nvPr>
            <p:ph idx="4294967295"/>
          </p:nvPr>
        </p:nvSpPr>
        <p:spPr>
          <a:xfrm>
            <a:off x="762000" y="1322388"/>
            <a:ext cx="7772400" cy="4773612"/>
          </a:xfrm>
        </p:spPr>
        <p:txBody>
          <a:bodyPr>
            <a:normAutofit fontScale="92500" lnSpcReduction="10000"/>
          </a:bodyPr>
          <a:lstStyle/>
          <a:p>
            <a:pPr marL="0" indent="0">
              <a:buNone/>
            </a:pPr>
            <a:r>
              <a:rPr lang="zh-CN" altLang="en-US" sz="3200" dirty="0"/>
              <a:t>基本思想：</a:t>
            </a:r>
            <a:endParaRPr lang="en-US" altLang="zh-CN" sz="3200" dirty="0"/>
          </a:p>
          <a:p>
            <a:r>
              <a:rPr lang="zh-CN" altLang="en-US" sz="3200" dirty="0">
                <a:solidFill>
                  <a:srgbClr val="FF0000"/>
                </a:solidFill>
              </a:rPr>
              <a:t>势能：</a:t>
            </a:r>
            <a:r>
              <a:rPr lang="zh-CN" altLang="en-US" sz="3200" dirty="0"/>
              <a:t>在其余核子产生的平均势场作用下，核子的势能只与自身的坐标有关，</a:t>
            </a:r>
            <a:r>
              <a:rPr lang="zh-CN" altLang="en-US" sz="3200" dirty="0">
                <a:solidFill>
                  <a:srgbClr val="0000FF"/>
                </a:solidFill>
              </a:rPr>
              <a:t>引入自旋</a:t>
            </a:r>
            <a:r>
              <a:rPr lang="en-US" altLang="zh-CN" sz="3200" dirty="0">
                <a:solidFill>
                  <a:srgbClr val="0000FF"/>
                </a:solidFill>
              </a:rPr>
              <a:t>-</a:t>
            </a:r>
            <a:r>
              <a:rPr lang="zh-CN" altLang="en-US" sz="3200" dirty="0">
                <a:solidFill>
                  <a:srgbClr val="0000FF"/>
                </a:solidFill>
              </a:rPr>
              <a:t>轨道耦合</a:t>
            </a:r>
            <a:r>
              <a:rPr lang="zh-CN" altLang="en-US" sz="3200" dirty="0"/>
              <a:t>；</a:t>
            </a:r>
            <a:endParaRPr lang="en-US" altLang="zh-CN" sz="3200" dirty="0"/>
          </a:p>
          <a:p>
            <a:r>
              <a:rPr lang="zh-CN" altLang="en-US" sz="3200" dirty="0">
                <a:solidFill>
                  <a:srgbClr val="FF0000"/>
                </a:solidFill>
              </a:rPr>
              <a:t>薛定谔方程解：</a:t>
            </a:r>
            <a:r>
              <a:rPr lang="zh-CN" altLang="en-US" sz="3200" dirty="0"/>
              <a:t>给出该核子的能级及相应的波函数；</a:t>
            </a:r>
            <a:endParaRPr lang="en-US" altLang="zh-CN" sz="3200" dirty="0"/>
          </a:p>
          <a:p>
            <a:r>
              <a:rPr lang="zh-CN" altLang="en-US" sz="3200" dirty="0">
                <a:solidFill>
                  <a:srgbClr val="FF0000"/>
                </a:solidFill>
              </a:rPr>
              <a:t>核子的能级：</a:t>
            </a:r>
            <a:r>
              <a:rPr lang="zh-CN" altLang="en-US" sz="3200" dirty="0"/>
              <a:t>具有相等或相近能量的状态构成一个壳层。不同壳层之间有较大的能量差；</a:t>
            </a:r>
            <a:endParaRPr lang="en-US" altLang="zh-CN" sz="3200" dirty="0"/>
          </a:p>
          <a:p>
            <a:r>
              <a:rPr lang="zh-CN" altLang="en-US" sz="3200" dirty="0">
                <a:solidFill>
                  <a:srgbClr val="FF0000"/>
                </a:solidFill>
              </a:rPr>
              <a:t>核子排布规律：</a:t>
            </a:r>
            <a:r>
              <a:rPr lang="zh-CN" altLang="en-US" sz="3200" dirty="0"/>
              <a:t>也遵循泡利不相容原理；</a:t>
            </a:r>
            <a:endParaRPr lang="en-US" altLang="zh-CN" sz="3200" dirty="0"/>
          </a:p>
          <a:p>
            <a:r>
              <a:rPr lang="zh-CN" altLang="en-US" sz="3200" dirty="0">
                <a:solidFill>
                  <a:srgbClr val="FF0000"/>
                </a:solidFill>
              </a:rPr>
              <a:t>稳定核：</a:t>
            </a:r>
            <a:r>
              <a:rPr lang="zh-CN" altLang="en-US" sz="3200" dirty="0"/>
              <a:t>恰巧填满一个壳层的那些核显得特别稳定。</a:t>
            </a:r>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798966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H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5800" y="1207102"/>
            <a:ext cx="4267200" cy="505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513806" y="1234619"/>
            <a:ext cx="382959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marL="215900" indent="-215900" algn="just" fontAlgn="base">
              <a:spcBef>
                <a:spcPct val="50000"/>
              </a:spcBef>
              <a:buClr>
                <a:schemeClr val="accent2"/>
              </a:buClr>
              <a:buSzPct val="80000"/>
              <a:buFont typeface="Wingdings" panose="05000000000000000000" pitchFamily="2" charset="2"/>
              <a:buChar char="l"/>
            </a:pPr>
            <a:r>
              <a:rPr kumimoji="1" lang="zh-CN" altLang="en-US" dirty="0">
                <a:solidFill>
                  <a:srgbClr val="000066"/>
                </a:solidFill>
                <a:ea typeface="华文楷体" panose="02010600040101010101" pitchFamily="2" charset="-122"/>
                <a:cs typeface="Times New Roman" panose="02020603050405020304" pitchFamily="18" charset="0"/>
              </a:rPr>
              <a:t>壳层模型在解释</a:t>
            </a:r>
            <a:r>
              <a:rPr kumimoji="1" lang="zh-CN" altLang="en-US" dirty="0">
                <a:solidFill>
                  <a:srgbClr val="FF0000"/>
                </a:solidFill>
                <a:ea typeface="华文楷体" panose="02010600040101010101" pitchFamily="2" charset="-122"/>
                <a:cs typeface="Times New Roman" panose="02020603050405020304" pitchFamily="18" charset="0"/>
              </a:rPr>
              <a:t>幻数</a:t>
            </a:r>
            <a:r>
              <a:rPr kumimoji="1" lang="zh-CN" altLang="en-US" dirty="0">
                <a:solidFill>
                  <a:srgbClr val="000066"/>
                </a:solidFill>
                <a:ea typeface="华文楷体" panose="02010600040101010101" pitchFamily="2" charset="-122"/>
                <a:cs typeface="Times New Roman" panose="02020603050405020304" pitchFamily="18" charset="0"/>
              </a:rPr>
              <a:t>和原子</a:t>
            </a:r>
            <a:r>
              <a:rPr kumimoji="1" lang="zh-CN" altLang="en-US" dirty="0">
                <a:solidFill>
                  <a:srgbClr val="FF0000"/>
                </a:solidFill>
                <a:ea typeface="华文楷体" panose="02010600040101010101" pitchFamily="2" charset="-122"/>
                <a:cs typeface="Times New Roman" panose="02020603050405020304" pitchFamily="18" charset="0"/>
              </a:rPr>
              <a:t>核基态</a:t>
            </a:r>
            <a:r>
              <a:rPr kumimoji="1" lang="zh-CN" altLang="en-US" dirty="0">
                <a:solidFill>
                  <a:srgbClr val="000066"/>
                </a:solidFill>
                <a:ea typeface="华文楷体" panose="02010600040101010101" pitchFamily="2" charset="-122"/>
                <a:cs typeface="Times New Roman" panose="02020603050405020304" pitchFamily="18" charset="0"/>
              </a:rPr>
              <a:t>的许多性质</a:t>
            </a:r>
            <a:r>
              <a:rPr kumimoji="1" lang="en-US" altLang="zh-CN" dirty="0">
                <a:solidFill>
                  <a:srgbClr val="000066"/>
                </a:solidFill>
                <a:ea typeface="华文楷体" panose="02010600040101010101" pitchFamily="2" charset="-122"/>
                <a:cs typeface="Times New Roman" panose="02020603050405020304" pitchFamily="18" charset="0"/>
              </a:rPr>
              <a:t>(</a:t>
            </a:r>
            <a:r>
              <a:rPr kumimoji="1" lang="zh-CN" altLang="en-US" dirty="0">
                <a:solidFill>
                  <a:srgbClr val="000066"/>
                </a:solidFill>
                <a:ea typeface="华文楷体" panose="02010600040101010101" pitchFamily="2" charset="-122"/>
                <a:cs typeface="Times New Roman" panose="02020603050405020304" pitchFamily="18" charset="0"/>
              </a:rPr>
              <a:t>如</a:t>
            </a:r>
            <a:r>
              <a:rPr kumimoji="1" lang="zh-CN" altLang="en-US" dirty="0">
                <a:solidFill>
                  <a:srgbClr val="FF0000"/>
                </a:solidFill>
                <a:ea typeface="华文楷体" panose="02010600040101010101" pitchFamily="2" charset="-122"/>
                <a:cs typeface="Times New Roman" panose="02020603050405020304" pitchFamily="18" charset="0"/>
              </a:rPr>
              <a:t>自旋</a:t>
            </a:r>
            <a:r>
              <a:rPr kumimoji="1" lang="zh-CN" altLang="en-US" dirty="0">
                <a:solidFill>
                  <a:srgbClr val="000066"/>
                </a:solidFill>
                <a:ea typeface="华文楷体" panose="02010600040101010101" pitchFamily="2" charset="-122"/>
                <a:cs typeface="Times New Roman" panose="02020603050405020304" pitchFamily="18" charset="0"/>
              </a:rPr>
              <a:t>、</a:t>
            </a:r>
            <a:r>
              <a:rPr kumimoji="1" lang="zh-CN" altLang="en-US" dirty="0">
                <a:solidFill>
                  <a:srgbClr val="FF0000"/>
                </a:solidFill>
                <a:ea typeface="华文楷体" panose="02010600040101010101" pitchFamily="2" charset="-122"/>
                <a:cs typeface="Times New Roman" panose="02020603050405020304" pitchFamily="18" charset="0"/>
              </a:rPr>
              <a:t>磁矩</a:t>
            </a:r>
            <a:r>
              <a:rPr kumimoji="1" lang="zh-CN" altLang="en-US" dirty="0">
                <a:solidFill>
                  <a:srgbClr val="000066"/>
                </a:solidFill>
                <a:ea typeface="华文楷体" panose="02010600040101010101" pitchFamily="2" charset="-122"/>
                <a:cs typeface="Times New Roman" panose="02020603050405020304" pitchFamily="18" charset="0"/>
              </a:rPr>
              <a:t>、</a:t>
            </a:r>
            <a:r>
              <a:rPr kumimoji="1" lang="zh-CN" altLang="en-US" dirty="0">
                <a:solidFill>
                  <a:srgbClr val="FF0000"/>
                </a:solidFill>
                <a:ea typeface="华文楷体" panose="02010600040101010101" pitchFamily="2" charset="-122"/>
                <a:cs typeface="Times New Roman" panose="02020603050405020304" pitchFamily="18" charset="0"/>
              </a:rPr>
              <a:t>宇称</a:t>
            </a:r>
            <a:r>
              <a:rPr kumimoji="1" lang="zh-CN" altLang="en-US" dirty="0">
                <a:solidFill>
                  <a:srgbClr val="000066"/>
                </a:solidFill>
                <a:ea typeface="华文楷体" panose="02010600040101010101" pitchFamily="2" charset="-122"/>
                <a:cs typeface="Times New Roman" panose="02020603050405020304" pitchFamily="18" charset="0"/>
              </a:rPr>
              <a:t>等</a:t>
            </a:r>
            <a:r>
              <a:rPr kumimoji="1" lang="en-US" altLang="zh-CN" dirty="0">
                <a:solidFill>
                  <a:srgbClr val="000066"/>
                </a:solidFill>
                <a:ea typeface="华文楷体" panose="02010600040101010101" pitchFamily="2" charset="-122"/>
                <a:cs typeface="Times New Roman" panose="02020603050405020304" pitchFamily="18" charset="0"/>
              </a:rPr>
              <a:t>)</a:t>
            </a:r>
            <a:r>
              <a:rPr kumimoji="1" lang="zh-CN" altLang="en-US" dirty="0">
                <a:solidFill>
                  <a:srgbClr val="000066"/>
                </a:solidFill>
                <a:ea typeface="华文楷体" panose="02010600040101010101" pitchFamily="2" charset="-122"/>
                <a:cs typeface="Times New Roman" panose="02020603050405020304" pitchFamily="18" charset="0"/>
              </a:rPr>
              <a:t>方面比较成功，但该模型视核子为独立粒子在一个平均场中运动，这就大大地简化了，实际情况要比这复杂得多。</a:t>
            </a:r>
          </a:p>
          <a:p>
            <a:pPr marL="215900" indent="-215900" algn="l" fontAlgn="base">
              <a:spcBef>
                <a:spcPct val="50000"/>
              </a:spcBef>
              <a:buClr>
                <a:schemeClr val="accent2"/>
              </a:buClr>
              <a:buSzPct val="80000"/>
              <a:buFont typeface="Wingdings" panose="05000000000000000000" pitchFamily="2" charset="2"/>
              <a:buChar char="l"/>
            </a:pPr>
            <a:r>
              <a:rPr kumimoji="1" lang="zh-CN" altLang="en-US" dirty="0">
                <a:solidFill>
                  <a:srgbClr val="000066"/>
                </a:solidFill>
                <a:ea typeface="华文楷体" panose="02010600040101010101" pitchFamily="2" charset="-122"/>
                <a:cs typeface="Times New Roman" panose="02020603050405020304" pitchFamily="18" charset="0"/>
              </a:rPr>
              <a:t>壳层模型和液滴模型各有成功之处，也各有局限性，它们都只反映了一部分实际情况。</a:t>
            </a:r>
          </a:p>
        </p:txBody>
      </p:sp>
      <p:sp>
        <p:nvSpPr>
          <p:cNvPr id="12" name="标题 11"/>
          <p:cNvSpPr>
            <a:spLocks noGrp="1"/>
          </p:cNvSpPr>
          <p:nvPr>
            <p:ph type="title"/>
          </p:nvPr>
        </p:nvSpPr>
        <p:spPr/>
        <p:txBody>
          <a:bodyPr/>
          <a:lstStyle/>
          <a:p>
            <a:r>
              <a:rPr lang="zh-CN" altLang="en-US" dirty="0"/>
              <a:t>核的壳模型与能级</a:t>
            </a:r>
          </a:p>
        </p:txBody>
      </p:sp>
      <p:sp>
        <p:nvSpPr>
          <p:cNvPr id="13" name="灯片编号占位符 12"/>
          <p:cNvSpPr>
            <a:spLocks noGrp="1"/>
          </p:cNvSpPr>
          <p:nvPr>
            <p:ph type="sldNum" sz="quarter" idx="12"/>
          </p:nvPr>
        </p:nvSpPr>
        <p:spPr/>
        <p:txBody>
          <a:bodyPr/>
          <a:lstStyle/>
          <a:p>
            <a:pPr>
              <a:defRPr/>
            </a:pPr>
            <a:fld id="{E3BAC4F7-8877-4A8A-A428-06935D1FE728}" type="slidenum">
              <a:rPr lang="zh-CN" altLang="en-US" smtClean="0"/>
              <a:pPr>
                <a:defRPr/>
              </a:pPr>
              <a:t>21</a:t>
            </a:fld>
            <a:endParaRPr lang="en-US" altLang="zh-CN" dirty="0"/>
          </a:p>
        </p:txBody>
      </p:sp>
      <p:sp>
        <p:nvSpPr>
          <p:cNvPr id="3" name="Footer Placeholder 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2137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集体模型</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22</a:t>
            </a:fld>
            <a:endParaRPr lang="en-US" altLang="zh-CN" dirty="0"/>
          </a:p>
        </p:txBody>
      </p:sp>
      <p:sp>
        <p:nvSpPr>
          <p:cNvPr id="3" name="内容占位符 2"/>
          <p:cNvSpPr>
            <a:spLocks noGrp="1"/>
          </p:cNvSpPr>
          <p:nvPr>
            <p:ph idx="4294967295"/>
          </p:nvPr>
        </p:nvSpPr>
        <p:spPr>
          <a:xfrm>
            <a:off x="762000" y="1322388"/>
            <a:ext cx="7848600" cy="4773612"/>
          </a:xfrm>
        </p:spPr>
        <p:txBody>
          <a:bodyPr>
            <a:normAutofit lnSpcReduction="10000"/>
          </a:bodyPr>
          <a:lstStyle/>
          <a:p>
            <a:r>
              <a:rPr lang="zh-CN" altLang="en-US" dirty="0"/>
              <a:t>是液滴模型与壳模型综合</a:t>
            </a:r>
            <a:r>
              <a:rPr lang="en-US" altLang="zh-CN" dirty="0"/>
              <a:t>;</a:t>
            </a:r>
          </a:p>
          <a:p>
            <a:r>
              <a:rPr lang="zh-CN" altLang="en-US" dirty="0"/>
              <a:t>考虑了原子核可以发生</a:t>
            </a:r>
            <a:r>
              <a:rPr lang="zh-CN" altLang="en-US" dirty="0">
                <a:solidFill>
                  <a:srgbClr val="FF0000"/>
                </a:solidFill>
              </a:rPr>
              <a:t>形变</a:t>
            </a:r>
            <a:r>
              <a:rPr lang="zh-CN" altLang="en-US" dirty="0"/>
              <a:t>并产生</a:t>
            </a:r>
            <a:r>
              <a:rPr lang="zh-CN" altLang="en-US" dirty="0">
                <a:solidFill>
                  <a:srgbClr val="FF0000"/>
                </a:solidFill>
              </a:rPr>
              <a:t>转动和振动</a:t>
            </a:r>
            <a:r>
              <a:rPr lang="zh-CN" altLang="en-US" dirty="0"/>
              <a:t>等集体运动，在</a:t>
            </a:r>
            <a:r>
              <a:rPr lang="en-US" altLang="zh-CN" dirty="0"/>
              <a:t>1952</a:t>
            </a:r>
            <a:r>
              <a:rPr lang="zh-CN" altLang="en-US" dirty="0"/>
              <a:t>年由</a:t>
            </a:r>
            <a:r>
              <a:rPr lang="en-US" altLang="zh-CN" dirty="0"/>
              <a:t>A. Bohr </a:t>
            </a:r>
            <a:r>
              <a:rPr lang="zh-CN" altLang="en-US" dirty="0"/>
              <a:t>和</a:t>
            </a:r>
            <a:r>
              <a:rPr lang="en-US" altLang="zh-CN" dirty="0"/>
              <a:t>B. Mottelson </a:t>
            </a:r>
            <a:r>
              <a:rPr lang="zh-CN" altLang="en-US" dirty="0"/>
              <a:t>提出；</a:t>
            </a:r>
          </a:p>
          <a:p>
            <a:r>
              <a:rPr lang="zh-CN" altLang="en-US" dirty="0"/>
              <a:t>解释了远离幻数的原子</a:t>
            </a:r>
            <a:r>
              <a:rPr lang="zh-CN" altLang="en-US" dirty="0">
                <a:solidFill>
                  <a:srgbClr val="FF0000"/>
                </a:solidFill>
              </a:rPr>
              <a:t>核磁矩</a:t>
            </a:r>
            <a:r>
              <a:rPr lang="en-US" altLang="zh-CN" dirty="0"/>
              <a:t>,</a:t>
            </a:r>
            <a:r>
              <a:rPr lang="zh-CN" altLang="en-US" dirty="0"/>
              <a:t>以及壳层模型无法给出的大</a:t>
            </a:r>
            <a:r>
              <a:rPr lang="zh-CN" altLang="en-US" dirty="0">
                <a:solidFill>
                  <a:srgbClr val="FF0000"/>
                </a:solidFill>
              </a:rPr>
              <a:t>电四极矩</a:t>
            </a:r>
            <a:r>
              <a:rPr lang="zh-CN" altLang="en-US" dirty="0"/>
              <a:t>；</a:t>
            </a:r>
          </a:p>
          <a:p>
            <a:r>
              <a:rPr lang="zh-CN" altLang="en-US" dirty="0"/>
              <a:t>给出了变形核中转动和振动等</a:t>
            </a:r>
            <a:r>
              <a:rPr lang="zh-CN" altLang="en-US" dirty="0">
                <a:solidFill>
                  <a:srgbClr val="FF0000"/>
                </a:solidFill>
              </a:rPr>
              <a:t>低激发态的位置</a:t>
            </a:r>
            <a:r>
              <a:rPr lang="zh-CN" altLang="en-US" dirty="0"/>
              <a:t>，以及这些态具有的大</a:t>
            </a:r>
            <a:r>
              <a:rPr lang="zh-CN" altLang="en-US" dirty="0">
                <a:solidFill>
                  <a:srgbClr val="FF0000"/>
                </a:solidFill>
              </a:rPr>
              <a:t>跃迁几率</a:t>
            </a:r>
            <a:r>
              <a:rPr lang="zh-CN" altLang="en-US" dirty="0"/>
              <a:t>。</a:t>
            </a:r>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87957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6" name="Slide Number Placeholder 5"/>
          <p:cNvSpPr>
            <a:spLocks noGrp="1"/>
          </p:cNvSpPr>
          <p:nvPr>
            <p:ph type="sldNum" sz="quarter" idx="12"/>
          </p:nvPr>
        </p:nvSpPr>
        <p:spPr/>
        <p:txBody>
          <a:bodyPr/>
          <a:lstStyle/>
          <a:p>
            <a:pPr>
              <a:defRPr/>
            </a:pPr>
            <a:fld id="{B4690805-D7D2-4AB9-A191-0BC729846278}" type="slidenum">
              <a:rPr lang="zh-CN" altLang="en-US" smtClean="0"/>
              <a:pPr>
                <a:defRPr/>
              </a:pPr>
              <a:t>23</a:t>
            </a:fld>
            <a:endParaRPr lang="en-US" altLang="zh-CN" dirty="0"/>
          </a:p>
        </p:txBody>
      </p:sp>
      <p:sp>
        <p:nvSpPr>
          <p:cNvPr id="3" name="Rectangle 2"/>
          <p:cNvSpPr/>
          <p:nvPr/>
        </p:nvSpPr>
        <p:spPr>
          <a:xfrm>
            <a:off x="1182290" y="2438400"/>
            <a:ext cx="6781800" cy="830997"/>
          </a:xfrm>
          <a:prstGeom prst="rect">
            <a:avLst/>
          </a:prstGeom>
        </p:spPr>
        <p:txBody>
          <a:bodyPr wrap="square">
            <a:spAutoFit/>
          </a:bodyPr>
          <a:lstStyle/>
          <a:p>
            <a:r>
              <a:rPr lang="zh-CN" altLang="en-US" sz="4800" spc="-50" dirty="0">
                <a:solidFill>
                  <a:schemeClr val="tx1">
                    <a:lumMod val="75000"/>
                    <a:lumOff val="25000"/>
                  </a:schemeClr>
                </a:solidFill>
                <a:latin typeface="+mj-lt"/>
                <a:ea typeface="+mj-ea"/>
                <a:cs typeface="+mj-cs"/>
              </a:rPr>
              <a:t>放射性衰变的基本规律</a:t>
            </a:r>
            <a:endParaRPr lang="en-US" sz="4800" spc="-50"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54303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b">
            <a:noAutofit/>
          </a:bodyPr>
          <a:lstStyle/>
          <a:p>
            <a:r>
              <a:rPr lang="zh-CN" altLang="en-US" sz="3600" dirty="0"/>
              <a:t>原子核衰变</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24</a:t>
            </a:fld>
            <a:endParaRPr lang="en-US" altLang="zh-CN" dirty="0"/>
          </a:p>
        </p:txBody>
      </p:sp>
      <p:sp>
        <p:nvSpPr>
          <p:cNvPr id="5" name="Rectangle 24"/>
          <p:cNvSpPr>
            <a:spLocks noChangeArrowheads="1"/>
          </p:cNvSpPr>
          <p:nvPr/>
        </p:nvSpPr>
        <p:spPr bwMode="auto">
          <a:xfrm>
            <a:off x="420290" y="1191110"/>
            <a:ext cx="8305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sz="2800" dirty="0">
                <a:ea typeface="华文楷体" panose="02010600040101010101" pitchFamily="2" charset="-122"/>
                <a:cs typeface="Times New Roman" panose="02020603050405020304" pitchFamily="18" charset="0"/>
              </a:rPr>
              <a:t>在迄今为止发现的</a:t>
            </a:r>
            <a:r>
              <a:rPr lang="en-US" altLang="zh-CN" sz="2800" dirty="0">
                <a:ea typeface="华文楷体" panose="02010600040101010101" pitchFamily="2" charset="-122"/>
                <a:cs typeface="Times New Roman" panose="02020603050405020304" pitchFamily="18" charset="0"/>
              </a:rPr>
              <a:t>2000</a:t>
            </a:r>
            <a:r>
              <a:rPr lang="zh-CN" altLang="en-US" sz="2800" dirty="0">
                <a:ea typeface="华文楷体" panose="02010600040101010101" pitchFamily="2" charset="-122"/>
                <a:cs typeface="Times New Roman" panose="02020603050405020304" pitchFamily="18" charset="0"/>
              </a:rPr>
              <a:t>多种核素中</a:t>
            </a:r>
            <a:r>
              <a:rPr lang="en-US" altLang="zh-CN" sz="2800" dirty="0">
                <a:ea typeface="华文楷体" panose="02010600040101010101" pitchFamily="2" charset="-122"/>
                <a:cs typeface="Times New Roman" panose="02020603050405020304" pitchFamily="18" charset="0"/>
              </a:rPr>
              <a:t>,</a:t>
            </a:r>
            <a:r>
              <a:rPr lang="zh-CN" altLang="en-US" sz="2800" dirty="0">
                <a:ea typeface="华文楷体" panose="02010600040101010101" pitchFamily="2" charset="-122"/>
                <a:cs typeface="Times New Roman" panose="02020603050405020304" pitchFamily="18" charset="0"/>
              </a:rPr>
              <a:t>绝大多数都</a:t>
            </a:r>
            <a:r>
              <a:rPr lang="zh-CN" altLang="en-US" sz="2800" dirty="0">
                <a:solidFill>
                  <a:srgbClr val="FF0000"/>
                </a:solidFill>
                <a:ea typeface="华文楷体" panose="02010600040101010101" pitchFamily="2" charset="-122"/>
                <a:cs typeface="Times New Roman" panose="02020603050405020304" pitchFamily="18" charset="0"/>
              </a:rPr>
              <a:t>不稳定</a:t>
            </a:r>
            <a:r>
              <a:rPr lang="zh-CN" altLang="en-US" sz="2800" dirty="0">
                <a:ea typeface="华文楷体" panose="02010600040101010101" pitchFamily="2" charset="-122"/>
                <a:cs typeface="Times New Roman" panose="02020603050405020304" pitchFamily="18" charset="0"/>
              </a:rPr>
              <a:t>，会自发地蜕变为另一种核素，同时放出各种射线</a:t>
            </a:r>
            <a:r>
              <a:rPr lang="en-US" altLang="zh-CN" sz="2800" dirty="0">
                <a:ea typeface="华文楷体" panose="02010600040101010101" pitchFamily="2" charset="-122"/>
                <a:cs typeface="Times New Roman" panose="02020603050405020304" pitchFamily="18" charset="0"/>
              </a:rPr>
              <a:t>.</a:t>
            </a:r>
            <a:r>
              <a:rPr lang="zh-CN" altLang="en-US" sz="2800" dirty="0">
                <a:ea typeface="华文楷体" panose="02010600040101010101" pitchFamily="2" charset="-122"/>
                <a:cs typeface="Times New Roman" panose="02020603050405020304" pitchFamily="18" charset="0"/>
              </a:rPr>
              <a:t>这种现象称为放射性衰变。</a:t>
            </a:r>
            <a:endParaRPr lang="en-US" altLang="zh-CN" sz="2800" dirty="0">
              <a:solidFill>
                <a:srgbClr val="FF0066"/>
              </a:solidFill>
              <a:ea typeface="华文楷体" panose="02010600040101010101" pitchFamily="2" charset="-122"/>
              <a:cs typeface="Times New Roman" panose="02020603050405020304" pitchFamily="18" charset="0"/>
            </a:endParaRPr>
          </a:p>
        </p:txBody>
      </p:sp>
      <p:sp>
        <p:nvSpPr>
          <p:cNvPr id="6" name="AutoShape 25"/>
          <p:cNvSpPr>
            <a:spLocks noChangeArrowheads="1"/>
          </p:cNvSpPr>
          <p:nvPr/>
        </p:nvSpPr>
        <p:spPr bwMode="auto">
          <a:xfrm>
            <a:off x="685800" y="2667000"/>
            <a:ext cx="2971800" cy="836319"/>
          </a:xfrm>
          <a:prstGeom prst="chevron">
            <a:avLst>
              <a:gd name="adj" fmla="val 72500"/>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dirty="0">
                <a:solidFill>
                  <a:srgbClr val="0000FF"/>
                </a:solidFill>
                <a:ea typeface="华文楷体" panose="02010600040101010101" pitchFamily="2" charset="-122"/>
                <a:cs typeface="Times New Roman" panose="02020603050405020304" pitchFamily="18" charset="0"/>
              </a:rPr>
              <a:t>  放射性衰变</a:t>
            </a:r>
            <a:endParaRPr lang="zh-CN" altLang="en-US" sz="2000" dirty="0">
              <a:solidFill>
                <a:srgbClr val="0000FF"/>
              </a:solidFill>
              <a:ea typeface="华文楷体" panose="02010600040101010101" pitchFamily="2" charset="-122"/>
              <a:cs typeface="Times New Roman" panose="02020603050405020304" pitchFamily="18" charset="0"/>
            </a:endParaRPr>
          </a:p>
        </p:txBody>
      </p:sp>
      <p:sp>
        <p:nvSpPr>
          <p:cNvPr id="7" name="Rectangle 26"/>
          <p:cNvSpPr>
            <a:spLocks noChangeArrowheads="1"/>
          </p:cNvSpPr>
          <p:nvPr/>
        </p:nvSpPr>
        <p:spPr bwMode="auto">
          <a:xfrm>
            <a:off x="3864434" y="2667000"/>
            <a:ext cx="3248025" cy="457200"/>
          </a:xfrm>
          <a:prstGeom prst="rect">
            <a:avLst/>
          </a:prstGeom>
          <a:solidFill>
            <a:srgbClr val="00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dirty="0">
                <a:solidFill>
                  <a:srgbClr val="A50021"/>
                </a:solidFill>
                <a:ea typeface="华文楷体" panose="02010600040101010101" pitchFamily="2" charset="-122"/>
                <a:cs typeface="Times New Roman" panose="02020603050405020304" pitchFamily="18" charset="0"/>
              </a:rPr>
              <a:t>提供原子核内部的信息</a:t>
            </a:r>
          </a:p>
        </p:txBody>
      </p:sp>
      <p:sp>
        <p:nvSpPr>
          <p:cNvPr id="8" name="Rectangle 27"/>
          <p:cNvSpPr>
            <a:spLocks noChangeArrowheads="1"/>
          </p:cNvSpPr>
          <p:nvPr/>
        </p:nvSpPr>
        <p:spPr bwMode="auto">
          <a:xfrm>
            <a:off x="3864434" y="3200400"/>
            <a:ext cx="2328863" cy="457200"/>
          </a:xfrm>
          <a:prstGeom prst="rect">
            <a:avLst/>
          </a:prstGeom>
          <a:solidFill>
            <a:srgbClr val="00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dirty="0">
                <a:solidFill>
                  <a:srgbClr val="A50021"/>
                </a:solidFill>
                <a:ea typeface="华文楷体" panose="02010600040101010101" pitchFamily="2" charset="-122"/>
                <a:cs typeface="Times New Roman" panose="02020603050405020304" pitchFamily="18" charset="0"/>
              </a:rPr>
              <a:t>用于为人类造福</a:t>
            </a:r>
          </a:p>
        </p:txBody>
      </p:sp>
      <p:pic>
        <p:nvPicPr>
          <p:cNvPr id="10" name="Picture 29" descr="图片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15860" y="3758051"/>
            <a:ext cx="2493503" cy="2543103"/>
          </a:xfrm>
          <a:prstGeom prst="rect">
            <a:avLst/>
          </a:prstGeom>
          <a:solidFill>
            <a:schemeClr val="hlink"/>
          </a:solidFill>
          <a:ln w="38100">
            <a:solidFill>
              <a:schemeClr val="folHlink"/>
            </a:solidFill>
            <a:miter lim="800000"/>
            <a:headEnd/>
            <a:tailEnd/>
          </a:ln>
          <a:effectLst/>
          <a:extLst>
            <a:ext uri="{AF507438-7753-43E0-B8FC-AC1667EBCBE1}">
              <a14:hiddenEffects xmlns:a14="http://schemas.microsoft.com/office/drawing/2010/main">
                <a:effectLst>
                  <a:outerShdw dist="107763" dir="18900000" algn="ctr" rotWithShape="0">
                    <a:srgbClr val="808080"/>
                  </a:outerShdw>
                </a:effectLst>
              </a14:hiddenEffects>
            </a:ext>
          </a:extLst>
        </p:spPr>
      </p:pic>
      <p:sp>
        <p:nvSpPr>
          <p:cNvPr id="11" name="Rectangle 30"/>
          <p:cNvSpPr>
            <a:spLocks noChangeArrowheads="1"/>
          </p:cNvSpPr>
          <p:nvPr/>
        </p:nvSpPr>
        <p:spPr bwMode="auto">
          <a:xfrm>
            <a:off x="457200" y="4285595"/>
            <a:ext cx="5257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A50021"/>
                </a:solidFill>
                <a:ea typeface="华文楷体" panose="02010600040101010101" pitchFamily="2" charset="-122"/>
                <a:cs typeface="Times New Roman" panose="02020603050405020304" pitchFamily="18" charset="0"/>
              </a:rPr>
              <a:t>　</a:t>
            </a:r>
            <a:r>
              <a:rPr lang="zh-CN" altLang="en-US" sz="2800" dirty="0">
                <a:solidFill>
                  <a:srgbClr val="A50021"/>
                </a:solidFill>
                <a:ea typeface="华文楷体" panose="02010600040101010101" pitchFamily="2" charset="-122"/>
                <a:cs typeface="Times New Roman" panose="02020603050405020304" pitchFamily="18" charset="0"/>
              </a:rPr>
              <a:t>放射性衰变过程中</a:t>
            </a:r>
            <a:r>
              <a:rPr lang="en-US" altLang="zh-CN" sz="2800" dirty="0">
                <a:solidFill>
                  <a:srgbClr val="A50021"/>
                </a:solidFill>
                <a:ea typeface="华文楷体" panose="02010600040101010101" pitchFamily="2" charset="-122"/>
                <a:cs typeface="Times New Roman" panose="02020603050405020304" pitchFamily="18" charset="0"/>
              </a:rPr>
              <a:t>,</a:t>
            </a:r>
            <a:r>
              <a:rPr lang="zh-CN" altLang="en-US" sz="2800" dirty="0">
                <a:solidFill>
                  <a:srgbClr val="A50021"/>
                </a:solidFill>
                <a:ea typeface="华文楷体" panose="02010600040101010101" pitchFamily="2" charset="-122"/>
                <a:cs typeface="Times New Roman" panose="02020603050405020304" pitchFamily="18" charset="0"/>
              </a:rPr>
              <a:t>原来的核素</a:t>
            </a:r>
            <a:r>
              <a:rPr lang="en-US" altLang="zh-CN" sz="2800" dirty="0">
                <a:solidFill>
                  <a:srgbClr val="A50021"/>
                </a:solidFill>
                <a:ea typeface="华文楷体" panose="02010600040101010101" pitchFamily="2" charset="-122"/>
                <a:cs typeface="Times New Roman" panose="02020603050405020304" pitchFamily="18" charset="0"/>
              </a:rPr>
              <a:t>(</a:t>
            </a:r>
            <a:r>
              <a:rPr lang="zh-CN" altLang="en-US" sz="2800" dirty="0">
                <a:solidFill>
                  <a:srgbClr val="A50021"/>
                </a:solidFill>
                <a:ea typeface="华文楷体" panose="02010600040101010101" pitchFamily="2" charset="-122"/>
                <a:cs typeface="Times New Roman" panose="02020603050405020304" pitchFamily="18" charset="0"/>
              </a:rPr>
              <a:t>母体</a:t>
            </a:r>
            <a:r>
              <a:rPr lang="en-US" altLang="zh-CN" sz="2800" dirty="0">
                <a:solidFill>
                  <a:srgbClr val="A50021"/>
                </a:solidFill>
                <a:ea typeface="华文楷体" panose="02010600040101010101" pitchFamily="2" charset="-122"/>
                <a:cs typeface="Times New Roman" panose="02020603050405020304" pitchFamily="18" charset="0"/>
              </a:rPr>
              <a:t>)</a:t>
            </a:r>
            <a:r>
              <a:rPr lang="zh-CN" altLang="en-US" sz="2800" dirty="0">
                <a:solidFill>
                  <a:srgbClr val="A50021"/>
                </a:solidFill>
                <a:ea typeface="华文楷体" panose="02010600040101010101" pitchFamily="2" charset="-122"/>
                <a:cs typeface="Times New Roman" panose="02020603050405020304" pitchFamily="18" charset="0"/>
              </a:rPr>
              <a:t>或者变为另一种核素</a:t>
            </a:r>
            <a:r>
              <a:rPr lang="en-US" altLang="zh-CN" sz="2800" dirty="0">
                <a:solidFill>
                  <a:srgbClr val="A50021"/>
                </a:solidFill>
                <a:ea typeface="华文楷体" panose="02010600040101010101" pitchFamily="2" charset="-122"/>
                <a:cs typeface="Times New Roman" panose="02020603050405020304" pitchFamily="18" charset="0"/>
              </a:rPr>
              <a:t>(</a:t>
            </a:r>
            <a:r>
              <a:rPr lang="zh-CN" altLang="en-US" sz="2800" dirty="0">
                <a:solidFill>
                  <a:srgbClr val="A50021"/>
                </a:solidFill>
                <a:ea typeface="华文楷体" panose="02010600040101010101" pitchFamily="2" charset="-122"/>
                <a:cs typeface="Times New Roman" panose="02020603050405020304" pitchFamily="18" charset="0"/>
              </a:rPr>
              <a:t>子体</a:t>
            </a:r>
            <a:r>
              <a:rPr lang="en-US" altLang="zh-CN" sz="2800" dirty="0">
                <a:solidFill>
                  <a:srgbClr val="A50021"/>
                </a:solidFill>
                <a:ea typeface="华文楷体" panose="02010600040101010101" pitchFamily="2" charset="-122"/>
                <a:cs typeface="Times New Roman" panose="02020603050405020304" pitchFamily="18" charset="0"/>
              </a:rPr>
              <a:t>), </a:t>
            </a:r>
            <a:r>
              <a:rPr lang="zh-CN" altLang="en-US" sz="2800" dirty="0">
                <a:solidFill>
                  <a:srgbClr val="A50021"/>
                </a:solidFill>
                <a:ea typeface="华文楷体" panose="02010600040101010101" pitchFamily="2" charset="-122"/>
                <a:cs typeface="Times New Roman" panose="02020603050405020304" pitchFamily="18" charset="0"/>
              </a:rPr>
              <a:t>或者进入另一种能量状态。</a:t>
            </a:r>
          </a:p>
        </p:txBody>
      </p:sp>
      <p:sp>
        <p:nvSpPr>
          <p:cNvPr id="12" name="Footer Placeholder 11"/>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2073816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b">
            <a:noAutofit/>
          </a:bodyPr>
          <a:lstStyle/>
          <a:p>
            <a:r>
              <a:rPr lang="zh-CN" altLang="en-US" sz="3600" dirty="0"/>
              <a:t>核衰变模式</a:t>
            </a:r>
          </a:p>
        </p:txBody>
      </p:sp>
      <p:sp>
        <p:nvSpPr>
          <p:cNvPr id="4" name="幻灯片编号占位符 3"/>
          <p:cNvSpPr>
            <a:spLocks noGrp="1"/>
          </p:cNvSpPr>
          <p:nvPr>
            <p:ph type="sldNum" sz="quarter" idx="12"/>
          </p:nvPr>
        </p:nvSpPr>
        <p:spPr/>
        <p:txBody>
          <a:bodyPr/>
          <a:lstStyle/>
          <a:p>
            <a:pPr>
              <a:defRPr/>
            </a:pPr>
            <a:fld id="{E3BAC4F7-8877-4A8A-A428-06935D1FE728}" type="slidenum">
              <a:rPr lang="zh-CN" altLang="en-US" smtClean="0"/>
              <a:pPr>
                <a:defRPr/>
              </a:pPr>
              <a:t>25</a:t>
            </a:fld>
            <a:endParaRPr lang="en-US" altLang="zh-CN" dirty="0"/>
          </a:p>
        </p:txBody>
      </p:sp>
      <p:sp>
        <p:nvSpPr>
          <p:cNvPr id="3" name="内容占位符 2"/>
          <p:cNvSpPr>
            <a:spLocks noGrp="1"/>
          </p:cNvSpPr>
          <p:nvPr>
            <p:ph idx="4294967295"/>
          </p:nvPr>
        </p:nvSpPr>
        <p:spPr>
          <a:xfrm>
            <a:off x="228600" y="1259898"/>
            <a:ext cx="9067800" cy="5181600"/>
          </a:xfrm>
        </p:spPr>
        <p:txBody>
          <a:bodyPr>
            <a:noAutofit/>
          </a:bodyPr>
          <a:lstStyle/>
          <a:p>
            <a:r>
              <a:rPr lang="en-US" altLang="zh-CN" sz="2400" dirty="0">
                <a:latin typeface="华文楷体"/>
                <a:ea typeface="华文楷体"/>
                <a:cs typeface="华文楷体"/>
              </a:rPr>
              <a:t> </a:t>
            </a:r>
            <a:r>
              <a:rPr lang="el-GR" altLang="zh-CN" sz="2400" b="1" dirty="0">
                <a:solidFill>
                  <a:srgbClr val="FF0000"/>
                </a:solidFill>
                <a:latin typeface="华文楷体"/>
                <a:ea typeface="华文楷体"/>
                <a:cs typeface="华文楷体"/>
              </a:rPr>
              <a:t>α</a:t>
            </a:r>
            <a:r>
              <a:rPr lang="zh-CN" altLang="en-US" sz="2400" b="1" dirty="0">
                <a:solidFill>
                  <a:srgbClr val="FF0000"/>
                </a:solidFill>
                <a:latin typeface="华文楷体"/>
                <a:ea typeface="华文楷体"/>
                <a:cs typeface="华文楷体"/>
              </a:rPr>
              <a:t>衰变：放出氦核</a:t>
            </a:r>
            <a:endParaRPr lang="en-US" altLang="zh-CN" sz="2400" b="1" dirty="0">
              <a:solidFill>
                <a:srgbClr val="FF0000"/>
              </a:solidFill>
              <a:latin typeface="华文楷体"/>
              <a:ea typeface="华文楷体"/>
              <a:cs typeface="华文楷体"/>
            </a:endParaRPr>
          </a:p>
          <a:p>
            <a:r>
              <a:rPr lang="zh-CN" altLang="en-US" sz="2400" dirty="0">
                <a:latin typeface="华文楷体"/>
                <a:ea typeface="华文楷体"/>
                <a:cs typeface="华文楷体"/>
              </a:rPr>
              <a:t> </a:t>
            </a:r>
            <a:r>
              <a:rPr lang="el-GR" altLang="zh-CN" sz="2400" b="1" dirty="0">
                <a:solidFill>
                  <a:srgbClr val="3333FF"/>
                </a:solidFill>
                <a:latin typeface="华文楷体"/>
                <a:ea typeface="华文楷体"/>
                <a:cs typeface="华文楷体"/>
              </a:rPr>
              <a:t>β</a:t>
            </a:r>
            <a:r>
              <a:rPr lang="en-US" altLang="zh-CN" sz="2400" b="1" baseline="30000" dirty="0">
                <a:solidFill>
                  <a:srgbClr val="3333FF"/>
                </a:solidFill>
                <a:latin typeface="华文楷体"/>
                <a:ea typeface="华文楷体"/>
                <a:cs typeface="华文楷体"/>
              </a:rPr>
              <a:t>-</a:t>
            </a:r>
            <a:r>
              <a:rPr lang="zh-CN" altLang="en-US" sz="2400" b="1" dirty="0">
                <a:solidFill>
                  <a:srgbClr val="3333FF"/>
                </a:solidFill>
                <a:latin typeface="华文楷体"/>
                <a:ea typeface="华文楷体"/>
                <a:cs typeface="华文楷体"/>
              </a:rPr>
              <a:t>衰变：放出电子和反中微子</a:t>
            </a:r>
            <a:endParaRPr lang="en-US" altLang="zh-CN" sz="2400" b="1" dirty="0">
              <a:solidFill>
                <a:srgbClr val="3333FF"/>
              </a:solidFill>
              <a:latin typeface="华文楷体"/>
              <a:ea typeface="华文楷体"/>
              <a:cs typeface="华文楷体"/>
            </a:endParaRPr>
          </a:p>
          <a:p>
            <a:r>
              <a:rPr lang="zh-CN" altLang="en-US" sz="2400" b="1" dirty="0">
                <a:solidFill>
                  <a:srgbClr val="3333FF"/>
                </a:solidFill>
                <a:latin typeface="华文楷体"/>
                <a:ea typeface="华文楷体"/>
                <a:cs typeface="华文楷体"/>
              </a:rPr>
              <a:t> </a:t>
            </a:r>
            <a:r>
              <a:rPr lang="en-US" altLang="zh-CN" sz="2400" b="1" dirty="0">
                <a:solidFill>
                  <a:srgbClr val="3333FF"/>
                </a:solidFill>
                <a:latin typeface="华文楷体"/>
                <a:ea typeface="华文楷体"/>
                <a:cs typeface="华文楷体"/>
              </a:rPr>
              <a:t>β</a:t>
            </a:r>
            <a:r>
              <a:rPr lang="en-US" altLang="zh-CN" sz="2400" b="1" baseline="30000" dirty="0">
                <a:solidFill>
                  <a:srgbClr val="3333FF"/>
                </a:solidFill>
                <a:latin typeface="华文楷体"/>
                <a:ea typeface="华文楷体"/>
                <a:cs typeface="华文楷体"/>
              </a:rPr>
              <a:t>+</a:t>
            </a:r>
            <a:r>
              <a:rPr lang="zh-CN" altLang="en-US" sz="2400" b="1" dirty="0">
                <a:solidFill>
                  <a:srgbClr val="3333FF"/>
                </a:solidFill>
                <a:latin typeface="华文楷体"/>
                <a:ea typeface="华文楷体"/>
                <a:cs typeface="华文楷体"/>
              </a:rPr>
              <a:t>衰变：放出正电子和中微子</a:t>
            </a:r>
            <a:endParaRPr lang="en-US" altLang="zh-CN" sz="2400" b="1" dirty="0">
              <a:solidFill>
                <a:srgbClr val="3333FF"/>
              </a:solidFill>
              <a:latin typeface="华文楷体"/>
              <a:ea typeface="华文楷体"/>
              <a:cs typeface="华文楷体"/>
            </a:endParaRPr>
          </a:p>
          <a:p>
            <a:r>
              <a:rPr lang="zh-CN" altLang="en-US" sz="2400" b="1" dirty="0">
                <a:solidFill>
                  <a:srgbClr val="3333FF"/>
                </a:solidFill>
                <a:latin typeface="华文楷体"/>
                <a:ea typeface="华文楷体"/>
                <a:cs typeface="华文楷体"/>
              </a:rPr>
              <a:t>电子俘获</a:t>
            </a:r>
            <a:r>
              <a:rPr lang="en-US" altLang="zh-CN" sz="2400" b="1" dirty="0">
                <a:solidFill>
                  <a:srgbClr val="3333FF"/>
                </a:solidFill>
                <a:latin typeface="华文楷体"/>
                <a:ea typeface="华文楷体"/>
                <a:cs typeface="华文楷体"/>
              </a:rPr>
              <a:t>(electron capture,</a:t>
            </a:r>
            <a:r>
              <a:rPr lang="zh-CN" altLang="en-US" sz="2400" b="1" dirty="0">
                <a:solidFill>
                  <a:srgbClr val="3333FF"/>
                </a:solidFill>
                <a:latin typeface="华文楷体"/>
                <a:ea typeface="华文楷体"/>
                <a:cs typeface="华文楷体"/>
              </a:rPr>
              <a:t>  </a:t>
            </a:r>
            <a:r>
              <a:rPr lang="en-US" altLang="zh-CN" sz="2400" b="1" dirty="0">
                <a:solidFill>
                  <a:srgbClr val="3333FF"/>
                </a:solidFill>
                <a:latin typeface="华文楷体"/>
                <a:ea typeface="华文楷体"/>
                <a:cs typeface="华文楷体"/>
              </a:rPr>
              <a:t>EC):</a:t>
            </a:r>
            <a:r>
              <a:rPr lang="zh-CN" altLang="en-US" sz="2400" b="1" dirty="0">
                <a:solidFill>
                  <a:srgbClr val="3333FF"/>
                </a:solidFill>
                <a:latin typeface="华文楷体"/>
                <a:ea typeface="华文楷体"/>
                <a:cs typeface="华文楷体"/>
              </a:rPr>
              <a:t> 原子核俘获一个核外电子</a:t>
            </a:r>
            <a:endParaRPr lang="en-US" altLang="zh-CN" sz="2400" dirty="0">
              <a:latin typeface="华文楷体"/>
              <a:ea typeface="华文楷体"/>
              <a:cs typeface="华文楷体"/>
            </a:endParaRPr>
          </a:p>
          <a:p>
            <a:r>
              <a:rPr lang="zh-CN" altLang="en-US" sz="2400" dirty="0">
                <a:latin typeface="华文楷体"/>
                <a:ea typeface="华文楷体"/>
                <a:cs typeface="华文楷体"/>
              </a:rPr>
              <a:t> </a:t>
            </a:r>
            <a:r>
              <a:rPr lang="el-GR" altLang="zh-CN" sz="2400" b="1" dirty="0">
                <a:latin typeface="华文楷体"/>
                <a:ea typeface="华文楷体"/>
                <a:cs typeface="华文楷体"/>
              </a:rPr>
              <a:t>γ</a:t>
            </a:r>
            <a:r>
              <a:rPr lang="zh-CN" altLang="en-US" sz="2400" b="1" dirty="0">
                <a:latin typeface="华文楷体"/>
                <a:ea typeface="华文楷体"/>
                <a:cs typeface="华文楷体"/>
              </a:rPr>
              <a:t>衰变</a:t>
            </a:r>
            <a:endParaRPr lang="en-US" altLang="zh-CN" sz="2400" b="1" dirty="0">
              <a:latin typeface="华文楷体"/>
              <a:ea typeface="华文楷体"/>
              <a:cs typeface="华文楷体"/>
            </a:endParaRPr>
          </a:p>
          <a:p>
            <a:r>
              <a:rPr lang="zh-CN" altLang="en-US" sz="2400" b="1" dirty="0">
                <a:latin typeface="华文楷体"/>
                <a:ea typeface="华文楷体"/>
                <a:cs typeface="华文楷体"/>
              </a:rPr>
              <a:t>内转换</a:t>
            </a:r>
            <a:r>
              <a:rPr lang="en-US" altLang="zh-CN" sz="2400" b="1" dirty="0">
                <a:latin typeface="华文楷体"/>
                <a:ea typeface="华文楷体"/>
                <a:cs typeface="华文楷体"/>
              </a:rPr>
              <a:t>(internal conversion, IC):</a:t>
            </a:r>
            <a:r>
              <a:rPr lang="zh-CN" altLang="en-US" sz="2400" b="1" dirty="0">
                <a:latin typeface="华文楷体"/>
                <a:ea typeface="华文楷体"/>
                <a:cs typeface="华文楷体"/>
              </a:rPr>
              <a:t> </a:t>
            </a:r>
            <a:r>
              <a:rPr lang="zh-CN" altLang="en-US" sz="2400" b="1" dirty="0">
                <a:solidFill>
                  <a:schemeClr val="tx1"/>
                </a:solidFill>
                <a:latin typeface="华文楷体"/>
                <a:ea typeface="华文楷体"/>
                <a:cs typeface="华文楷体"/>
              </a:rPr>
              <a:t>原子核把激发能直接给核外电子</a:t>
            </a:r>
            <a:endParaRPr lang="en-US" altLang="zh-CN" sz="2400" dirty="0">
              <a:solidFill>
                <a:schemeClr val="tx1"/>
              </a:solidFill>
              <a:latin typeface="华文楷体"/>
              <a:ea typeface="华文楷体"/>
              <a:cs typeface="华文楷体"/>
            </a:endParaRPr>
          </a:p>
          <a:p>
            <a:r>
              <a:rPr lang="zh-CN" altLang="en-US" sz="2400" b="1" dirty="0">
                <a:solidFill>
                  <a:srgbClr val="3333FF"/>
                </a:solidFill>
                <a:latin typeface="华文楷体"/>
                <a:ea typeface="华文楷体"/>
                <a:cs typeface="华文楷体"/>
              </a:rPr>
              <a:t>自发裂变</a:t>
            </a:r>
            <a:r>
              <a:rPr lang="en-US" altLang="zh-CN" sz="2400" b="1" dirty="0">
                <a:solidFill>
                  <a:srgbClr val="3333FF"/>
                </a:solidFill>
                <a:latin typeface="华文楷体"/>
                <a:ea typeface="华文楷体"/>
                <a:cs typeface="华文楷体"/>
              </a:rPr>
              <a:t>(spontaneous fission,</a:t>
            </a:r>
            <a:r>
              <a:rPr lang="zh-CN" altLang="en-US" sz="2400" b="1" dirty="0">
                <a:solidFill>
                  <a:srgbClr val="3333FF"/>
                </a:solidFill>
                <a:latin typeface="华文楷体"/>
                <a:ea typeface="华文楷体"/>
                <a:cs typeface="华文楷体"/>
              </a:rPr>
              <a:t> </a:t>
            </a:r>
            <a:r>
              <a:rPr lang="en-US" altLang="zh-CN" sz="2400" b="1" dirty="0">
                <a:solidFill>
                  <a:srgbClr val="3333FF"/>
                </a:solidFill>
                <a:latin typeface="华文楷体"/>
                <a:ea typeface="华文楷体"/>
                <a:cs typeface="华文楷体"/>
              </a:rPr>
              <a:t>SF):</a:t>
            </a:r>
            <a:r>
              <a:rPr lang="zh-CN" altLang="en-US" sz="2400" b="1" dirty="0">
                <a:solidFill>
                  <a:srgbClr val="3333FF"/>
                </a:solidFill>
                <a:latin typeface="华文楷体"/>
                <a:ea typeface="华文楷体"/>
                <a:cs typeface="华文楷体"/>
              </a:rPr>
              <a:t> </a:t>
            </a:r>
            <a:br>
              <a:rPr lang="en-US" altLang="zh-CN" sz="2400" b="1" dirty="0">
                <a:solidFill>
                  <a:srgbClr val="3333FF"/>
                </a:solidFill>
                <a:latin typeface="华文楷体"/>
                <a:ea typeface="华文楷体"/>
                <a:cs typeface="华文楷体"/>
              </a:rPr>
            </a:br>
            <a:r>
              <a:rPr lang="zh-CN" altLang="en-US" sz="2400" b="1" dirty="0">
                <a:solidFill>
                  <a:schemeClr val="tx1"/>
                </a:solidFill>
                <a:latin typeface="华文楷体"/>
                <a:ea typeface="华文楷体"/>
                <a:cs typeface="华文楷体"/>
              </a:rPr>
              <a:t>原子核自发分裂为两个或几个质量相近的核</a:t>
            </a:r>
            <a:endParaRPr lang="en-US" altLang="zh-CN" sz="2400" b="1" dirty="0">
              <a:solidFill>
                <a:schemeClr val="tx1"/>
              </a:solidFill>
              <a:latin typeface="华文楷体"/>
              <a:ea typeface="华文楷体"/>
              <a:cs typeface="华文楷体"/>
            </a:endParaRPr>
          </a:p>
          <a:p>
            <a:r>
              <a:rPr lang="zh-CN" altLang="en-US" sz="2400" b="1" dirty="0">
                <a:solidFill>
                  <a:srgbClr val="FF33CC"/>
                </a:solidFill>
                <a:latin typeface="华文楷体"/>
                <a:ea typeface="华文楷体"/>
                <a:cs typeface="华文楷体"/>
              </a:rPr>
              <a:t>几种罕见的衰变模式</a:t>
            </a:r>
            <a:endParaRPr lang="en-US" altLang="zh-CN" sz="2400" b="1" dirty="0">
              <a:solidFill>
                <a:srgbClr val="FF33CC"/>
              </a:solidFill>
              <a:latin typeface="华文楷体"/>
              <a:ea typeface="华文楷体"/>
              <a:cs typeface="华文楷体"/>
            </a:endParaRPr>
          </a:p>
          <a:p>
            <a:pPr lvl="1">
              <a:buFont typeface="Wingdings" charset="2"/>
              <a:buChar char="ü"/>
            </a:pPr>
            <a:r>
              <a:rPr lang="zh-CN" altLang="en-US" sz="2000" b="1" dirty="0">
                <a:solidFill>
                  <a:srgbClr val="FF33CC"/>
                </a:solidFill>
                <a:latin typeface="华文楷体"/>
                <a:ea typeface="华文楷体"/>
                <a:cs typeface="华文楷体"/>
              </a:rPr>
              <a:t> </a:t>
            </a:r>
            <a:r>
              <a:rPr lang="en-US" altLang="zh-CN" sz="2000" b="1" i="1" dirty="0">
                <a:solidFill>
                  <a:srgbClr val="FF33CC"/>
                </a:solidFill>
                <a:latin typeface="华文楷体"/>
                <a:ea typeface="华文楷体"/>
                <a:cs typeface="华文楷体"/>
              </a:rPr>
              <a:t>p</a:t>
            </a:r>
            <a:r>
              <a:rPr lang="zh-CN" altLang="en-US" sz="2000" b="1" dirty="0">
                <a:solidFill>
                  <a:srgbClr val="FF33CC"/>
                </a:solidFill>
                <a:latin typeface="华文楷体"/>
                <a:ea typeface="华文楷体"/>
                <a:cs typeface="华文楷体"/>
              </a:rPr>
              <a:t>放射性：放出质子</a:t>
            </a:r>
            <a:endParaRPr lang="en-US" altLang="zh-CN" sz="2000" b="1" dirty="0">
              <a:solidFill>
                <a:srgbClr val="FF33CC"/>
              </a:solidFill>
              <a:latin typeface="华文楷体"/>
              <a:ea typeface="华文楷体"/>
              <a:cs typeface="华文楷体"/>
            </a:endParaRPr>
          </a:p>
          <a:p>
            <a:pPr lvl="1">
              <a:buFont typeface="Wingdings" charset="2"/>
              <a:buChar char="ü"/>
            </a:pPr>
            <a:r>
              <a:rPr lang="en-US" altLang="zh-CN" sz="2000" b="1" baseline="30000" dirty="0">
                <a:solidFill>
                  <a:srgbClr val="FF33CC"/>
                </a:solidFill>
                <a:latin typeface="华文楷体"/>
                <a:ea typeface="华文楷体"/>
                <a:cs typeface="华文楷体"/>
              </a:rPr>
              <a:t>14</a:t>
            </a:r>
            <a:r>
              <a:rPr lang="en-US" altLang="zh-CN" sz="2000" b="1" dirty="0">
                <a:solidFill>
                  <a:srgbClr val="FF33CC"/>
                </a:solidFill>
                <a:latin typeface="华文楷体"/>
                <a:ea typeface="华文楷体"/>
                <a:cs typeface="华文楷体"/>
              </a:rPr>
              <a:t>C</a:t>
            </a:r>
            <a:r>
              <a:rPr lang="zh-CN" altLang="en-US" sz="2000" b="1" dirty="0">
                <a:solidFill>
                  <a:srgbClr val="FF33CC"/>
                </a:solidFill>
                <a:latin typeface="华文楷体"/>
                <a:ea typeface="华文楷体"/>
                <a:cs typeface="华文楷体"/>
              </a:rPr>
              <a:t>放射性：放出</a:t>
            </a:r>
            <a:r>
              <a:rPr lang="en-US" altLang="zh-CN" sz="2000" b="1" baseline="30000" dirty="0">
                <a:solidFill>
                  <a:srgbClr val="FF33CC"/>
                </a:solidFill>
                <a:latin typeface="华文楷体"/>
                <a:ea typeface="华文楷体"/>
                <a:cs typeface="华文楷体"/>
              </a:rPr>
              <a:t>14</a:t>
            </a:r>
            <a:r>
              <a:rPr lang="en-US" altLang="zh-CN" sz="2000" b="1" dirty="0">
                <a:solidFill>
                  <a:srgbClr val="FF33CC"/>
                </a:solidFill>
                <a:latin typeface="华文楷体"/>
                <a:ea typeface="华文楷体"/>
                <a:cs typeface="华文楷体"/>
              </a:rPr>
              <a:t>C</a:t>
            </a:r>
            <a:r>
              <a:rPr lang="zh-CN" altLang="en-US" sz="2000" b="1" dirty="0">
                <a:solidFill>
                  <a:srgbClr val="FF33CC"/>
                </a:solidFill>
                <a:latin typeface="华文楷体"/>
                <a:ea typeface="华文楷体"/>
                <a:cs typeface="华文楷体"/>
              </a:rPr>
              <a:t>核</a:t>
            </a:r>
            <a:endParaRPr lang="en-US" altLang="zh-CN" sz="2000" b="1" dirty="0">
              <a:solidFill>
                <a:srgbClr val="FF33CC"/>
              </a:solidFill>
              <a:latin typeface="华文楷体"/>
              <a:ea typeface="华文楷体"/>
              <a:cs typeface="华文楷体"/>
            </a:endParaRPr>
          </a:p>
          <a:p>
            <a:pPr lvl="1">
              <a:buFont typeface="Wingdings" charset="2"/>
              <a:buChar char="ü"/>
            </a:pPr>
            <a:r>
              <a:rPr lang="zh-CN" altLang="en-US" sz="2000" b="1" dirty="0">
                <a:solidFill>
                  <a:srgbClr val="FF33CC"/>
                </a:solidFill>
                <a:latin typeface="华文楷体"/>
                <a:ea typeface="华文楷体"/>
                <a:cs typeface="华文楷体"/>
              </a:rPr>
              <a:t> </a:t>
            </a:r>
            <a:r>
              <a:rPr lang="el-GR" altLang="zh-CN" sz="2000" b="1" dirty="0">
                <a:solidFill>
                  <a:srgbClr val="FF33CC"/>
                </a:solidFill>
                <a:latin typeface="华文楷体"/>
                <a:ea typeface="华文楷体"/>
                <a:cs typeface="华文楷体"/>
              </a:rPr>
              <a:t>β</a:t>
            </a:r>
            <a:r>
              <a:rPr lang="en-US" altLang="zh-CN" sz="2000" b="1" dirty="0">
                <a:solidFill>
                  <a:srgbClr val="FF33CC"/>
                </a:solidFill>
                <a:latin typeface="华文楷体"/>
                <a:ea typeface="华文楷体"/>
                <a:cs typeface="华文楷体"/>
              </a:rPr>
              <a:t>+</a:t>
            </a:r>
            <a:r>
              <a:rPr lang="zh-CN" altLang="en-US" sz="2000" b="1" dirty="0">
                <a:solidFill>
                  <a:srgbClr val="FF33CC"/>
                </a:solidFill>
                <a:latin typeface="华文楷体"/>
                <a:ea typeface="华文楷体"/>
                <a:cs typeface="华文楷体"/>
              </a:rPr>
              <a:t>延迟</a:t>
            </a:r>
            <a:r>
              <a:rPr lang="en-US" altLang="zh-CN" sz="2000" b="1" i="1" dirty="0">
                <a:solidFill>
                  <a:srgbClr val="FF33CC"/>
                </a:solidFill>
                <a:latin typeface="华文楷体"/>
                <a:ea typeface="华文楷体"/>
                <a:cs typeface="华文楷体"/>
              </a:rPr>
              <a:t>p</a:t>
            </a:r>
            <a:r>
              <a:rPr lang="zh-CN" altLang="en-US" sz="2000" b="1" dirty="0">
                <a:solidFill>
                  <a:srgbClr val="FF33CC"/>
                </a:solidFill>
                <a:latin typeface="华文楷体"/>
                <a:ea typeface="华文楷体"/>
                <a:cs typeface="华文楷体"/>
              </a:rPr>
              <a:t>发射：</a:t>
            </a:r>
            <a:r>
              <a:rPr lang="el-GR" altLang="zh-CN" sz="2000" b="1" dirty="0">
                <a:solidFill>
                  <a:srgbClr val="FF33CC"/>
                </a:solidFill>
                <a:latin typeface="华文楷体"/>
                <a:ea typeface="华文楷体"/>
                <a:cs typeface="华文楷体"/>
              </a:rPr>
              <a:t>β</a:t>
            </a:r>
            <a:r>
              <a:rPr lang="zh-CN" altLang="en-US" sz="2000" b="1" dirty="0">
                <a:solidFill>
                  <a:srgbClr val="FF33CC"/>
                </a:solidFill>
                <a:latin typeface="华文楷体"/>
                <a:ea typeface="华文楷体"/>
                <a:cs typeface="华文楷体"/>
              </a:rPr>
              <a:t>衰变后放出质子</a:t>
            </a:r>
          </a:p>
          <a:p>
            <a:pPr lvl="1">
              <a:buFont typeface="Wingdings" charset="2"/>
              <a:buChar char="ü"/>
            </a:pPr>
            <a:r>
              <a:rPr lang="zh-CN" altLang="en-US" sz="2000" b="1" dirty="0">
                <a:solidFill>
                  <a:srgbClr val="FF33CC"/>
                </a:solidFill>
                <a:latin typeface="华文楷体"/>
                <a:ea typeface="华文楷体"/>
                <a:cs typeface="华文楷体"/>
              </a:rPr>
              <a:t> </a:t>
            </a:r>
            <a:r>
              <a:rPr lang="en-US" altLang="zh-CN" sz="2000" b="1" dirty="0">
                <a:solidFill>
                  <a:srgbClr val="FF33CC"/>
                </a:solidFill>
                <a:latin typeface="华文楷体"/>
                <a:ea typeface="华文楷体"/>
                <a:cs typeface="华文楷体"/>
              </a:rPr>
              <a:t>β-</a:t>
            </a:r>
            <a:r>
              <a:rPr lang="zh-CN" altLang="en-US" sz="2000" b="1" dirty="0">
                <a:solidFill>
                  <a:srgbClr val="FF33CC"/>
                </a:solidFill>
                <a:latin typeface="华文楷体"/>
                <a:ea typeface="华文楷体"/>
                <a:cs typeface="华文楷体"/>
              </a:rPr>
              <a:t>延迟</a:t>
            </a:r>
            <a:r>
              <a:rPr lang="en-US" altLang="zh-CN" sz="2000" b="1" i="1" dirty="0">
                <a:solidFill>
                  <a:srgbClr val="FF33CC"/>
                </a:solidFill>
                <a:latin typeface="华文楷体"/>
                <a:ea typeface="华文楷体"/>
                <a:cs typeface="华文楷体"/>
              </a:rPr>
              <a:t>n</a:t>
            </a:r>
            <a:r>
              <a:rPr lang="zh-CN" altLang="en-US" sz="2000" b="1" dirty="0">
                <a:solidFill>
                  <a:srgbClr val="FF33CC"/>
                </a:solidFill>
                <a:latin typeface="华文楷体"/>
                <a:ea typeface="华文楷体"/>
                <a:cs typeface="华文楷体"/>
              </a:rPr>
              <a:t>发射：</a:t>
            </a:r>
            <a:r>
              <a:rPr lang="en-US" altLang="zh-CN" sz="2000" b="1" dirty="0">
                <a:solidFill>
                  <a:srgbClr val="FF33CC"/>
                </a:solidFill>
                <a:latin typeface="华文楷体"/>
                <a:ea typeface="华文楷体"/>
                <a:cs typeface="华文楷体"/>
              </a:rPr>
              <a:t>β</a:t>
            </a:r>
            <a:r>
              <a:rPr lang="zh-CN" altLang="en-US" sz="2000" b="1" dirty="0">
                <a:solidFill>
                  <a:srgbClr val="FF33CC"/>
                </a:solidFill>
                <a:latin typeface="华文楷体"/>
                <a:ea typeface="华文楷体"/>
                <a:cs typeface="华文楷体"/>
              </a:rPr>
              <a:t>衰变后放出中子</a:t>
            </a:r>
            <a:endParaRPr lang="en-US" altLang="zh-CN" sz="2000" b="1" dirty="0">
              <a:solidFill>
                <a:srgbClr val="FF33CC"/>
              </a:solidFill>
              <a:latin typeface="华文楷体"/>
              <a:ea typeface="华文楷体"/>
              <a:cs typeface="华文楷体"/>
            </a:endParaRPr>
          </a:p>
          <a:p>
            <a:pPr lvl="1">
              <a:buFont typeface="Wingdings" charset="2"/>
              <a:buChar char="ü"/>
            </a:pPr>
            <a:r>
              <a:rPr lang="zh-CN" altLang="en-US" sz="2000" b="1" dirty="0">
                <a:solidFill>
                  <a:srgbClr val="FF33CC"/>
                </a:solidFill>
                <a:latin typeface="华文楷体"/>
                <a:ea typeface="华文楷体"/>
                <a:cs typeface="华文楷体"/>
              </a:rPr>
              <a:t>双</a:t>
            </a:r>
            <a:r>
              <a:rPr lang="en-US" altLang="zh-CN" sz="2000" b="1" dirty="0">
                <a:solidFill>
                  <a:srgbClr val="FF33CC"/>
                </a:solidFill>
                <a:latin typeface="华文楷体"/>
                <a:ea typeface="华文楷体"/>
                <a:cs typeface="华文楷体"/>
              </a:rPr>
              <a:t>β-</a:t>
            </a:r>
            <a:r>
              <a:rPr lang="zh-CN" altLang="en-US" sz="2000" b="1" dirty="0">
                <a:solidFill>
                  <a:srgbClr val="FF33CC"/>
                </a:solidFill>
                <a:latin typeface="华文楷体"/>
                <a:ea typeface="华文楷体"/>
                <a:cs typeface="华文楷体"/>
              </a:rPr>
              <a:t>衰变：同时放出两个电子和两个反中微子</a:t>
            </a:r>
            <a:endParaRPr lang="en-US" altLang="zh-CN" sz="2000" b="1" dirty="0">
              <a:solidFill>
                <a:srgbClr val="FF33CC"/>
              </a:solidFill>
              <a:latin typeface="华文楷体"/>
              <a:ea typeface="华文楷体"/>
              <a:cs typeface="华文楷体"/>
            </a:endParaRPr>
          </a:p>
        </p:txBody>
      </p:sp>
      <p:sp>
        <p:nvSpPr>
          <p:cNvPr id="6" name="Footer Placeholder 5"/>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12539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39" name="Rectangle 27"/>
          <p:cNvSpPr>
            <a:spLocks noChangeArrowheads="1"/>
          </p:cNvSpPr>
          <p:nvPr/>
        </p:nvSpPr>
        <p:spPr bwMode="auto">
          <a:xfrm>
            <a:off x="595312" y="1082615"/>
            <a:ext cx="8167687" cy="2041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775"/>
              </a:lnSpc>
            </a:pPr>
            <a:r>
              <a:rPr lang="en-US" altLang="zh-CN" b="1" dirty="0">
                <a:solidFill>
                  <a:srgbClr val="000000"/>
                </a:solidFill>
              </a:rPr>
              <a:t>      </a:t>
            </a:r>
            <a:r>
              <a:rPr lang="zh-CN" altLang="en-US" b="1" dirty="0">
                <a:solidFill>
                  <a:srgbClr val="000000"/>
                </a:solidFill>
                <a:latin typeface="STKaiti" charset="-122"/>
                <a:ea typeface="STKaiti" charset="-122"/>
                <a:cs typeface="STKaiti" charset="-122"/>
              </a:rPr>
              <a:t>在衰变过程中，不断由一种核</a:t>
            </a:r>
            <a:r>
              <a:rPr lang="en-US" altLang="zh-CN" b="1" dirty="0">
                <a:solidFill>
                  <a:srgbClr val="000000"/>
                </a:solidFill>
                <a:latin typeface="STKaiti" charset="-122"/>
                <a:ea typeface="STKaiti" charset="-122"/>
                <a:cs typeface="STKaiti" charset="-122"/>
              </a:rPr>
              <a:t>(</a:t>
            </a:r>
            <a:r>
              <a:rPr lang="zh-CN" altLang="en-US" b="1" dirty="0">
                <a:solidFill>
                  <a:srgbClr val="000000"/>
                </a:solidFill>
                <a:latin typeface="STKaiti" charset="-122"/>
                <a:ea typeface="STKaiti" charset="-122"/>
                <a:cs typeface="STKaiti" charset="-122"/>
              </a:rPr>
              <a:t>称为</a:t>
            </a:r>
            <a:r>
              <a:rPr lang="zh-CN" altLang="en-US" b="1" dirty="0">
                <a:solidFill>
                  <a:srgbClr val="0000FF"/>
                </a:solidFill>
                <a:latin typeface="STKaiti" charset="-122"/>
                <a:ea typeface="STKaiti" charset="-122"/>
                <a:cs typeface="STKaiti" charset="-122"/>
              </a:rPr>
              <a:t>母核</a:t>
            </a:r>
            <a:r>
              <a:rPr lang="en-US" altLang="zh-CN" b="1" dirty="0">
                <a:solidFill>
                  <a:srgbClr val="000000"/>
                </a:solidFill>
                <a:latin typeface="STKaiti" charset="-122"/>
                <a:ea typeface="STKaiti" charset="-122"/>
                <a:cs typeface="STKaiti" charset="-122"/>
              </a:rPr>
              <a:t>)</a:t>
            </a:r>
            <a:r>
              <a:rPr lang="zh-CN" altLang="en-US" b="1" dirty="0">
                <a:solidFill>
                  <a:srgbClr val="000000"/>
                </a:solidFill>
                <a:latin typeface="STKaiti" charset="-122"/>
                <a:ea typeface="STKaiti" charset="-122"/>
                <a:cs typeface="STKaiti" charset="-122"/>
              </a:rPr>
              <a:t>转变为另一种核</a:t>
            </a:r>
            <a:r>
              <a:rPr lang="en-US" altLang="zh-CN" b="1" dirty="0">
                <a:solidFill>
                  <a:srgbClr val="000000"/>
                </a:solidFill>
                <a:latin typeface="STKaiti" charset="-122"/>
                <a:ea typeface="STKaiti" charset="-122"/>
                <a:cs typeface="STKaiti" charset="-122"/>
              </a:rPr>
              <a:t>(</a:t>
            </a:r>
            <a:r>
              <a:rPr lang="zh-CN" altLang="en-US" b="1" dirty="0">
                <a:solidFill>
                  <a:srgbClr val="000000"/>
                </a:solidFill>
                <a:latin typeface="STKaiti" charset="-122"/>
                <a:ea typeface="STKaiti" charset="-122"/>
                <a:cs typeface="STKaiti" charset="-122"/>
              </a:rPr>
              <a:t>称为</a:t>
            </a:r>
            <a:r>
              <a:rPr lang="zh-CN" altLang="en-US" b="1" dirty="0">
                <a:solidFill>
                  <a:srgbClr val="0000FF"/>
                </a:solidFill>
                <a:latin typeface="STKaiti" charset="-122"/>
                <a:ea typeface="STKaiti" charset="-122"/>
                <a:cs typeface="STKaiti" charset="-122"/>
              </a:rPr>
              <a:t>子核</a:t>
            </a:r>
            <a:r>
              <a:rPr lang="en-US" altLang="zh-CN" b="1" dirty="0">
                <a:solidFill>
                  <a:srgbClr val="000000"/>
                </a:solidFill>
                <a:latin typeface="STKaiti" charset="-122"/>
                <a:ea typeface="STKaiti" charset="-122"/>
                <a:cs typeface="STKaiti" charset="-122"/>
              </a:rPr>
              <a:t>)</a:t>
            </a:r>
            <a:r>
              <a:rPr lang="zh-CN" altLang="en-US" b="1" dirty="0">
                <a:solidFill>
                  <a:srgbClr val="000000"/>
                </a:solidFill>
                <a:latin typeface="STKaiti" charset="-122"/>
                <a:ea typeface="STKaiti" charset="-122"/>
                <a:cs typeface="STKaiti" charset="-122"/>
              </a:rPr>
              <a:t>，同时放出射线。随着母核数目的减少，放出的射线的强度也必定相应变弱。实验发现，无论母核数目的减少，还是射线强度的减弱，</a:t>
            </a:r>
            <a:r>
              <a:rPr lang="zh-CN" altLang="en-US" b="1" dirty="0">
                <a:solidFill>
                  <a:srgbClr val="FF0000"/>
                </a:solidFill>
                <a:latin typeface="STKaiti" charset="-122"/>
                <a:ea typeface="STKaiti" charset="-122"/>
                <a:cs typeface="STKaiti" charset="-122"/>
              </a:rPr>
              <a:t>都遵从指数衰减的规律</a:t>
            </a:r>
            <a:r>
              <a:rPr lang="zh-CN" altLang="en-US" b="1" dirty="0">
                <a:solidFill>
                  <a:srgbClr val="000000"/>
                </a:solidFill>
                <a:latin typeface="STKaiti" charset="-122"/>
                <a:ea typeface="STKaiti" charset="-122"/>
                <a:cs typeface="STKaiti" charset="-122"/>
              </a:rPr>
              <a:t>。 </a:t>
            </a:r>
          </a:p>
        </p:txBody>
      </p:sp>
      <p:grpSp>
        <p:nvGrpSpPr>
          <p:cNvPr id="2" name="Group 32"/>
          <p:cNvGrpSpPr>
            <a:grpSpLocks/>
          </p:cNvGrpSpPr>
          <p:nvPr/>
        </p:nvGrpSpPr>
        <p:grpSpPr bwMode="auto">
          <a:xfrm>
            <a:off x="595313" y="3292476"/>
            <a:ext cx="8167686" cy="2041524"/>
            <a:chOff x="375" y="1881"/>
            <a:chExt cx="5040" cy="1286"/>
          </a:xfrm>
        </p:grpSpPr>
        <p:sp>
          <p:nvSpPr>
            <p:cNvPr id="17417" name="Rectangle 28"/>
            <p:cNvSpPr>
              <a:spLocks noChangeArrowheads="1"/>
            </p:cNvSpPr>
            <p:nvPr/>
          </p:nvSpPr>
          <p:spPr bwMode="auto">
            <a:xfrm>
              <a:off x="375" y="1881"/>
              <a:ext cx="5040" cy="1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775"/>
                </a:lnSpc>
              </a:pPr>
              <a:r>
                <a:rPr lang="en-US" altLang="zh-CN" b="1" dirty="0">
                  <a:solidFill>
                    <a:srgbClr val="000000"/>
                  </a:solidFill>
                </a:rPr>
                <a:t>   </a:t>
              </a:r>
              <a:r>
                <a:rPr lang="zh-CN" altLang="en-US" b="1" dirty="0">
                  <a:solidFill>
                    <a:srgbClr val="000000"/>
                  </a:solidFill>
                  <a:latin typeface="STKaiti" charset="-122"/>
                  <a:ea typeface="STKaiti" charset="-122"/>
                  <a:cs typeface="STKaiti" charset="-122"/>
                </a:rPr>
                <a:t>假如在</a:t>
              </a:r>
              <a:r>
                <a:rPr lang="en-US" altLang="zh-CN" b="1" i="1" dirty="0">
                  <a:solidFill>
                    <a:srgbClr val="000000"/>
                  </a:solidFill>
                  <a:latin typeface="STKaiti" charset="-122"/>
                  <a:ea typeface="STKaiti" charset="-122"/>
                  <a:cs typeface="STKaiti" charset="-122"/>
                </a:rPr>
                <a:t>t</a:t>
              </a:r>
              <a:r>
                <a:rPr lang="zh-CN" altLang="en-US" b="1" dirty="0">
                  <a:solidFill>
                    <a:srgbClr val="000000"/>
                  </a:solidFill>
                  <a:latin typeface="STKaiti" charset="-122"/>
                  <a:ea typeface="STKaiti" charset="-122"/>
                  <a:cs typeface="STKaiti" charset="-122"/>
                </a:rPr>
                <a:t>时刻放射性核素中包含的母核的数目为</a:t>
              </a:r>
              <a:r>
                <a:rPr lang="en-US" altLang="zh-CN" b="1" i="1" dirty="0">
                  <a:solidFill>
                    <a:srgbClr val="000000"/>
                  </a:solidFill>
                  <a:latin typeface="STKaiti" charset="-122"/>
                  <a:ea typeface="STKaiti" charset="-122"/>
                  <a:cs typeface="STKaiti" charset="-122"/>
                </a:rPr>
                <a:t>n</a:t>
              </a:r>
              <a:r>
                <a:rPr lang="zh-CN" altLang="en-US" b="1" dirty="0">
                  <a:solidFill>
                    <a:srgbClr val="000000"/>
                  </a:solidFill>
                  <a:latin typeface="STKaiti" charset="-122"/>
                  <a:ea typeface="STKaiti" charset="-122"/>
                  <a:cs typeface="STKaiti" charset="-122"/>
                </a:rPr>
                <a:t>，经过了</a:t>
              </a:r>
              <a:r>
                <a:rPr lang="en-US" altLang="zh-CN" b="1" dirty="0" err="1">
                  <a:solidFill>
                    <a:srgbClr val="000000"/>
                  </a:solidFill>
                  <a:latin typeface="STKaiti" charset="-122"/>
                  <a:ea typeface="STKaiti" charset="-122"/>
                  <a:cs typeface="STKaiti" charset="-122"/>
                </a:rPr>
                <a:t>d</a:t>
              </a:r>
              <a:r>
                <a:rPr lang="en-US" altLang="zh-CN" b="1" i="1" dirty="0" err="1">
                  <a:solidFill>
                    <a:srgbClr val="000000"/>
                  </a:solidFill>
                  <a:latin typeface="STKaiti" charset="-122"/>
                  <a:ea typeface="STKaiti" charset="-122"/>
                  <a:cs typeface="STKaiti" charset="-122"/>
                </a:rPr>
                <a:t>t</a:t>
              </a:r>
              <a:r>
                <a:rPr lang="zh-CN" altLang="en-US" b="1" dirty="0">
                  <a:solidFill>
                    <a:srgbClr val="000000"/>
                  </a:solidFill>
                  <a:latin typeface="STKaiti" charset="-122"/>
                  <a:ea typeface="STKaiti" charset="-122"/>
                  <a:cs typeface="STKaiti" charset="-122"/>
                </a:rPr>
                <a:t>时间，母核减少了</a:t>
              </a:r>
              <a:r>
                <a:rPr lang="en-US" altLang="zh-CN" b="1" dirty="0" err="1">
                  <a:solidFill>
                    <a:srgbClr val="000000"/>
                  </a:solidFill>
                  <a:latin typeface="STKaiti" charset="-122"/>
                  <a:ea typeface="STKaiti" charset="-122"/>
                  <a:cs typeface="STKaiti" charset="-122"/>
                </a:rPr>
                <a:t>d</a:t>
              </a:r>
              <a:r>
                <a:rPr lang="en-US" altLang="zh-CN" b="1" i="1" dirty="0" err="1">
                  <a:solidFill>
                    <a:srgbClr val="000000"/>
                  </a:solidFill>
                  <a:latin typeface="STKaiti" charset="-122"/>
                  <a:ea typeface="STKaiti" charset="-122"/>
                  <a:cs typeface="STKaiti" charset="-122"/>
                </a:rPr>
                <a:t>N</a:t>
              </a:r>
              <a:r>
                <a:rPr lang="zh-CN" altLang="en-US" b="1" dirty="0">
                  <a:solidFill>
                    <a:srgbClr val="000000"/>
                  </a:solidFill>
                  <a:latin typeface="STKaiti" charset="-122"/>
                  <a:ea typeface="STKaiti" charset="-122"/>
                  <a:cs typeface="STKaiti" charset="-122"/>
                </a:rPr>
                <a:t>。显然，</a:t>
              </a:r>
              <a:r>
                <a:rPr lang="zh-CN" altLang="en-US" b="1" dirty="0">
                  <a:solidFill>
                    <a:srgbClr val="FF0000"/>
                  </a:solidFill>
                  <a:latin typeface="STKaiti" charset="-122"/>
                  <a:ea typeface="STKaiti" charset="-122"/>
                  <a:cs typeface="STKaiti" charset="-122"/>
                </a:rPr>
                <a:t>母核减少的数目应正比于</a:t>
              </a:r>
              <a:r>
                <a:rPr lang="en-US" altLang="zh-CN" b="1" i="1" dirty="0">
                  <a:solidFill>
                    <a:srgbClr val="FF0000"/>
                  </a:solidFill>
                  <a:latin typeface="STKaiti" charset="-122"/>
                  <a:ea typeface="STKaiti" charset="-122"/>
                  <a:cs typeface="STKaiti" charset="-122"/>
                </a:rPr>
                <a:t>t</a:t>
              </a:r>
              <a:r>
                <a:rPr lang="zh-CN" altLang="en-US" b="1" dirty="0">
                  <a:solidFill>
                    <a:srgbClr val="FF0000"/>
                  </a:solidFill>
                  <a:latin typeface="STKaiti" charset="-122"/>
                  <a:ea typeface="STKaiti" charset="-122"/>
                  <a:cs typeface="STKaiti" charset="-122"/>
                </a:rPr>
                <a:t>时刻母核的数目</a:t>
              </a:r>
              <a:r>
                <a:rPr lang="en-US" altLang="zh-CN" b="1" i="1" dirty="0">
                  <a:solidFill>
                    <a:srgbClr val="FF0000"/>
                  </a:solidFill>
                  <a:latin typeface="STKaiti" charset="-122"/>
                  <a:ea typeface="STKaiti" charset="-122"/>
                  <a:cs typeface="STKaiti" charset="-122"/>
                </a:rPr>
                <a:t>N</a:t>
              </a:r>
              <a:r>
                <a:rPr lang="zh-CN" altLang="en-US" b="1" dirty="0">
                  <a:solidFill>
                    <a:srgbClr val="FF0000"/>
                  </a:solidFill>
                  <a:latin typeface="STKaiti" charset="-122"/>
                  <a:ea typeface="STKaiti" charset="-122"/>
                  <a:cs typeface="STKaiti" charset="-122"/>
                </a:rPr>
                <a:t>，也应正比于衰变经历的时间</a:t>
              </a:r>
              <a:r>
                <a:rPr lang="en-US" altLang="zh-CN" b="1" dirty="0" err="1">
                  <a:solidFill>
                    <a:srgbClr val="FF0000"/>
                  </a:solidFill>
                  <a:latin typeface="STKaiti" charset="-122"/>
                  <a:ea typeface="STKaiti" charset="-122"/>
                  <a:cs typeface="STKaiti" charset="-122"/>
                </a:rPr>
                <a:t>d</a:t>
              </a:r>
              <a:r>
                <a:rPr lang="en-US" altLang="zh-CN" b="1" i="1" dirty="0" err="1">
                  <a:solidFill>
                    <a:srgbClr val="FF0000"/>
                  </a:solidFill>
                  <a:latin typeface="STKaiti" charset="-122"/>
                  <a:ea typeface="STKaiti" charset="-122"/>
                  <a:cs typeface="STKaiti" charset="-122"/>
                </a:rPr>
                <a:t>t</a:t>
              </a:r>
              <a:r>
                <a:rPr lang="zh-CN" altLang="en-US" b="1" dirty="0">
                  <a:solidFill>
                    <a:srgbClr val="000000"/>
                  </a:solidFill>
                  <a:latin typeface="STKaiti" charset="-122"/>
                  <a:ea typeface="STKaiti" charset="-122"/>
                  <a:cs typeface="STKaiti" charset="-122"/>
                </a:rPr>
                <a:t>，于是引入比例系数   后，可写为下面的等式</a:t>
              </a:r>
            </a:p>
          </p:txBody>
        </p:sp>
        <p:graphicFrame>
          <p:nvGraphicFramePr>
            <p:cNvPr id="17418" name="Object 29"/>
            <p:cNvGraphicFramePr>
              <a:graphicFrameLocks noChangeAspect="1"/>
            </p:cNvGraphicFramePr>
            <p:nvPr/>
          </p:nvGraphicFramePr>
          <p:xfrm>
            <a:off x="1340" y="2880"/>
            <a:ext cx="196" cy="249"/>
          </p:xfrm>
          <a:graphic>
            <a:graphicData uri="http://schemas.openxmlformats.org/presentationml/2006/ole">
              <mc:AlternateContent xmlns:mc="http://schemas.openxmlformats.org/markup-compatibility/2006">
                <mc:Choice xmlns:v="urn:schemas-microsoft-com:vml" Requires="v">
                  <p:oleObj name="Equation" r:id="rId2" imgW="139579" imgH="177646" progId="Equation.DSMT4">
                    <p:embed/>
                  </p:oleObj>
                </mc:Choice>
                <mc:Fallback>
                  <p:oleObj name="Equation" r:id="rId2" imgW="139579" imgH="177646"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 y="2880"/>
                          <a:ext cx="196" cy="2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graphicFrame>
        <p:nvGraphicFramePr>
          <p:cNvPr id="115742" name="Object 30"/>
          <p:cNvGraphicFramePr>
            <a:graphicFrameLocks noChangeAspect="1"/>
          </p:cNvGraphicFramePr>
          <p:nvPr>
            <p:extLst>
              <p:ext uri="{D42A27DB-BD31-4B8C-83A1-F6EECF244321}">
                <p14:modId xmlns:p14="http://schemas.microsoft.com/office/powerpoint/2010/main" val="2061461850"/>
              </p:ext>
            </p:extLst>
          </p:nvPr>
        </p:nvGraphicFramePr>
        <p:xfrm>
          <a:off x="5829300" y="4773612"/>
          <a:ext cx="2209800" cy="484188"/>
        </p:xfrm>
        <a:graphic>
          <a:graphicData uri="http://schemas.openxmlformats.org/presentationml/2006/ole">
            <mc:AlternateContent xmlns:mc="http://schemas.openxmlformats.org/markup-compatibility/2006">
              <mc:Choice xmlns:v="urn:schemas-microsoft-com:vml" Requires="v">
                <p:oleObj name="公式" r:id="rId4" imgW="812447" imgH="177723" progId="Equation.3">
                  <p:embed/>
                </p:oleObj>
              </mc:Choice>
              <mc:Fallback>
                <p:oleObj name="公式" r:id="rId4" imgW="812447" imgH="17772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300" y="4773612"/>
                        <a:ext cx="2209800" cy="484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Title 11"/>
          <p:cNvSpPr>
            <a:spLocks noGrp="1"/>
          </p:cNvSpPr>
          <p:nvPr>
            <p:ph type="title"/>
          </p:nvPr>
        </p:nvSpPr>
        <p:spPr/>
        <p:txBody>
          <a:bodyPr>
            <a:noAutofit/>
          </a:bodyPr>
          <a:lstStyle/>
          <a:p>
            <a:r>
              <a:rPr lang="zh-CN" altLang="en-US" sz="3600" dirty="0"/>
              <a:t>放射性衰变的统计性规律： 指数衰变律</a:t>
            </a:r>
            <a:endParaRPr lang="en-US" sz="3600" dirty="0"/>
          </a:p>
        </p:txBody>
      </p:sp>
      <p:graphicFrame>
        <p:nvGraphicFramePr>
          <p:cNvPr id="10" name="Object 18"/>
          <p:cNvGraphicFramePr>
            <a:graphicFrameLocks noChangeAspect="1"/>
          </p:cNvGraphicFramePr>
          <p:nvPr>
            <p:extLst>
              <p:ext uri="{D42A27DB-BD31-4B8C-83A1-F6EECF244321}">
                <p14:modId xmlns:p14="http://schemas.microsoft.com/office/powerpoint/2010/main" val="1000372367"/>
              </p:ext>
            </p:extLst>
          </p:nvPr>
        </p:nvGraphicFramePr>
        <p:xfrm>
          <a:off x="2900362" y="5459474"/>
          <a:ext cx="1408112" cy="487363"/>
        </p:xfrm>
        <a:graphic>
          <a:graphicData uri="http://schemas.openxmlformats.org/presentationml/2006/ole">
            <mc:AlternateContent xmlns:mc="http://schemas.openxmlformats.org/markup-compatibility/2006">
              <mc:Choice xmlns:v="urn:schemas-microsoft-com:vml" Requires="v">
                <p:oleObj name="Equation" r:id="rId6" imgW="698500" imgH="241300" progId="Equation.DSMT4">
                  <p:embed/>
                </p:oleObj>
              </mc:Choice>
              <mc:Fallback>
                <p:oleObj name="Equation" r:id="rId6" imgW="6985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0362" y="5459474"/>
                        <a:ext cx="1408112" cy="487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文本框 4"/>
          <p:cNvSpPr txBox="1">
            <a:spLocks noChangeArrowheads="1"/>
          </p:cNvSpPr>
          <p:nvPr/>
        </p:nvSpPr>
        <p:spPr bwMode="auto">
          <a:xfrm>
            <a:off x="789929" y="5461193"/>
            <a:ext cx="20161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r>
              <a:rPr lang="zh-CN" altLang="en-US" b="1" dirty="0">
                <a:solidFill>
                  <a:srgbClr val="0000FF"/>
                </a:solidFill>
                <a:latin typeface="STKaiti" charset="-122"/>
                <a:ea typeface="STKaiti" charset="-122"/>
                <a:cs typeface="STKaiti" charset="-122"/>
              </a:rPr>
              <a:t>积分后得到</a:t>
            </a:r>
          </a:p>
        </p:txBody>
      </p:sp>
      <p:sp>
        <p:nvSpPr>
          <p:cNvPr id="6" name="文本框 5"/>
          <p:cNvSpPr txBox="1"/>
          <p:nvPr/>
        </p:nvSpPr>
        <p:spPr>
          <a:xfrm>
            <a:off x="5638800" y="5410200"/>
            <a:ext cx="1980029" cy="523220"/>
          </a:xfrm>
          <a:prstGeom prst="rect">
            <a:avLst/>
          </a:prstGeom>
          <a:noFill/>
        </p:spPr>
        <p:txBody>
          <a:bodyPr wrap="none" rtlCol="0">
            <a:spAutoFit/>
          </a:bodyPr>
          <a:lstStyle/>
          <a:p>
            <a:r>
              <a:rPr kumimoji="1" lang="zh-CN" altLang="en-US" sz="2800" dirty="0">
                <a:solidFill>
                  <a:schemeClr val="tx1"/>
                </a:solidFill>
                <a:latin typeface="STKaiti" charset="-122"/>
                <a:ea typeface="STKaiti" charset="-122"/>
                <a:cs typeface="STKaiti" charset="-122"/>
              </a:rPr>
              <a:t>为衰变常数</a:t>
            </a:r>
          </a:p>
        </p:txBody>
      </p:sp>
      <p:graphicFrame>
        <p:nvGraphicFramePr>
          <p:cNvPr id="13" name="Object 29"/>
          <p:cNvGraphicFramePr>
            <a:graphicFrameLocks noChangeAspect="1"/>
          </p:cNvGraphicFramePr>
          <p:nvPr>
            <p:extLst>
              <p:ext uri="{D42A27DB-BD31-4B8C-83A1-F6EECF244321}">
                <p14:modId xmlns:p14="http://schemas.microsoft.com/office/powerpoint/2010/main" val="692348377"/>
              </p:ext>
            </p:extLst>
          </p:nvPr>
        </p:nvGraphicFramePr>
        <p:xfrm>
          <a:off x="5483225" y="5474166"/>
          <a:ext cx="311150" cy="395287"/>
        </p:xfrm>
        <a:graphic>
          <a:graphicData uri="http://schemas.openxmlformats.org/presentationml/2006/ole">
            <mc:AlternateContent xmlns:mc="http://schemas.openxmlformats.org/markup-compatibility/2006">
              <mc:Choice xmlns:v="urn:schemas-microsoft-com:vml" Requires="v">
                <p:oleObj name="Equation" r:id="rId2" imgW="139579" imgH="177646" progId="Equation.DSMT4">
                  <p:embed/>
                </p:oleObj>
              </mc:Choice>
              <mc:Fallback>
                <p:oleObj name="Equation" r:id="rId2" imgW="139579" imgH="177646"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5474166"/>
                        <a:ext cx="311150" cy="395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 name="Footer Placeholder 1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15" name="Slide Number Placeholder 14"/>
          <p:cNvSpPr>
            <a:spLocks noGrp="1"/>
          </p:cNvSpPr>
          <p:nvPr>
            <p:ph type="sldNum" sz="quarter" idx="12"/>
          </p:nvPr>
        </p:nvSpPr>
        <p:spPr/>
        <p:txBody>
          <a:bodyPr/>
          <a:lstStyle/>
          <a:p>
            <a:pPr>
              <a:defRPr/>
            </a:pPr>
            <a:fld id="{B4690805-D7D2-4AB9-A191-0BC729846278}" type="slidenum">
              <a:rPr lang="zh-CN" altLang="en-US" smtClean="0"/>
              <a:pPr>
                <a:defRPr/>
              </a:pPr>
              <a:t>26</a:t>
            </a:fld>
            <a:endParaRPr lang="en-US" altLang="zh-CN" dirty="0"/>
          </a:p>
        </p:txBody>
      </p:sp>
    </p:spTree>
    <p:extLst>
      <p:ext uri="{BB962C8B-B14F-4D97-AF65-F5344CB8AC3E}">
        <p14:creationId xmlns:p14="http://schemas.microsoft.com/office/powerpoint/2010/main" val="7642426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684213" y="1182688"/>
            <a:ext cx="8535987" cy="1555751"/>
            <a:chOff x="480" y="893"/>
            <a:chExt cx="5257" cy="980"/>
          </a:xfrm>
        </p:grpSpPr>
        <p:sp>
          <p:nvSpPr>
            <p:cNvPr id="18444" name="Rectangle 10"/>
            <p:cNvSpPr>
              <a:spLocks noChangeArrowheads="1"/>
            </p:cNvSpPr>
            <p:nvPr/>
          </p:nvSpPr>
          <p:spPr bwMode="auto">
            <a:xfrm>
              <a:off x="480" y="893"/>
              <a:ext cx="5257" cy="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775"/>
                </a:lnSpc>
              </a:pPr>
              <a:r>
                <a:rPr lang="en-US" altLang="zh-CN" b="1" dirty="0">
                  <a:solidFill>
                    <a:srgbClr val="000000"/>
                  </a:solidFill>
                </a:rPr>
                <a:t>      </a:t>
              </a:r>
              <a:r>
                <a:rPr lang="zh-CN" altLang="en-US" b="1" dirty="0">
                  <a:solidFill>
                    <a:srgbClr val="000000"/>
                  </a:solidFill>
                  <a:latin typeface="STKaiti" charset="-122"/>
                  <a:ea typeface="STKaiti" charset="-122"/>
                  <a:cs typeface="STKaiti" charset="-122"/>
                </a:rPr>
                <a:t>半衰期这个量也常用来表示放射性随时间衰减的快慢，定义为</a:t>
              </a:r>
              <a:r>
                <a:rPr lang="zh-CN" altLang="en-US" b="1" dirty="0">
                  <a:solidFill>
                    <a:srgbClr val="0000FF"/>
                  </a:solidFill>
                  <a:latin typeface="STKaiti" charset="-122"/>
                  <a:ea typeface="STKaiti" charset="-122"/>
                  <a:cs typeface="STKaiti" charset="-122"/>
                </a:rPr>
                <a:t>放射性核素母核数目衰变掉一半所需要的时间</a:t>
              </a:r>
              <a:r>
                <a:rPr lang="zh-CN" altLang="en-US" b="1" dirty="0">
                  <a:solidFill>
                    <a:srgbClr val="000000"/>
                  </a:solidFill>
                  <a:latin typeface="STKaiti" charset="-122"/>
                  <a:ea typeface="STKaiti" charset="-122"/>
                  <a:cs typeface="STKaiti" charset="-122"/>
                </a:rPr>
                <a:t>，或者</a:t>
              </a:r>
              <a:r>
                <a:rPr lang="zh-CN" altLang="en-US" b="1" dirty="0">
                  <a:solidFill>
                    <a:srgbClr val="0000FF"/>
                  </a:solidFill>
                  <a:latin typeface="STKaiti" charset="-122"/>
                  <a:ea typeface="STKaiti" charset="-122"/>
                  <a:cs typeface="STKaiti" charset="-122"/>
                </a:rPr>
                <a:t>放射性活度减弱一半所需要的时间</a:t>
              </a:r>
              <a:r>
                <a:rPr lang="zh-CN" altLang="en-US" b="1" dirty="0">
                  <a:solidFill>
                    <a:srgbClr val="000000"/>
                  </a:solidFill>
                  <a:latin typeface="STKaiti" charset="-122"/>
                  <a:ea typeface="STKaiti" charset="-122"/>
                  <a:cs typeface="STKaiti" charset="-122"/>
                </a:rPr>
                <a:t>，用  </a:t>
              </a:r>
              <a:r>
                <a:rPr lang="zh-CN" altLang="en-US" b="1" i="1" dirty="0">
                  <a:solidFill>
                    <a:srgbClr val="000000"/>
                  </a:solidFill>
                  <a:latin typeface="STKaiti" charset="-122"/>
                  <a:ea typeface="STKaiti" charset="-122"/>
                  <a:cs typeface="STKaiti" charset="-122"/>
                </a:rPr>
                <a:t>    </a:t>
              </a:r>
              <a:r>
                <a:rPr lang="zh-CN" altLang="en-US" b="1" dirty="0">
                  <a:solidFill>
                    <a:srgbClr val="000000"/>
                  </a:solidFill>
                  <a:latin typeface="STKaiti" charset="-122"/>
                  <a:ea typeface="STKaiti" charset="-122"/>
                  <a:cs typeface="STKaiti" charset="-122"/>
                </a:rPr>
                <a:t>表示。 </a:t>
              </a:r>
            </a:p>
          </p:txBody>
        </p:sp>
        <p:graphicFrame>
          <p:nvGraphicFramePr>
            <p:cNvPr id="18445" name="Object 11"/>
            <p:cNvGraphicFramePr>
              <a:graphicFrameLocks noChangeAspect="1"/>
            </p:cNvGraphicFramePr>
            <p:nvPr/>
          </p:nvGraphicFramePr>
          <p:xfrm>
            <a:off x="3348" y="1537"/>
            <a:ext cx="301" cy="336"/>
          </p:xfrm>
          <a:graphic>
            <a:graphicData uri="http://schemas.openxmlformats.org/presentationml/2006/ole">
              <mc:AlternateContent xmlns:mc="http://schemas.openxmlformats.org/markup-compatibility/2006">
                <mc:Choice xmlns:v="urn:schemas-microsoft-com:vml" Requires="v">
                  <p:oleObj name="Equation" r:id="rId2" imgW="215713" imgH="241091" progId="Equation.DSMT4">
                    <p:embed/>
                  </p:oleObj>
                </mc:Choice>
                <mc:Fallback>
                  <p:oleObj name="Equation" r:id="rId2" imgW="215713" imgH="241091"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 y="1537"/>
                          <a:ext cx="301" cy="3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pic>
        <p:nvPicPr>
          <p:cNvPr id="16897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971800"/>
            <a:ext cx="35814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8974" name="Rectangle 14"/>
          <p:cNvSpPr>
            <a:spLocks noChangeArrowheads="1"/>
          </p:cNvSpPr>
          <p:nvPr/>
        </p:nvSpPr>
        <p:spPr bwMode="auto">
          <a:xfrm>
            <a:off x="1143000" y="2910577"/>
            <a:ext cx="3732753" cy="579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775"/>
              </a:lnSpc>
            </a:pPr>
            <a:r>
              <a:rPr lang="zh-CN" altLang="en-US" b="1" dirty="0">
                <a:solidFill>
                  <a:srgbClr val="000000"/>
                </a:solidFill>
                <a:latin typeface="STKaiti" charset="-122"/>
                <a:ea typeface="STKaiti" charset="-122"/>
                <a:cs typeface="STKaiti" charset="-122"/>
              </a:rPr>
              <a:t>在</a:t>
            </a:r>
            <a:r>
              <a:rPr lang="en-US" altLang="zh-CN" b="1" i="1" dirty="0">
                <a:solidFill>
                  <a:srgbClr val="000000"/>
                </a:solidFill>
                <a:latin typeface="STKaiti" charset="-122"/>
                <a:ea typeface="STKaiti" charset="-122"/>
                <a:cs typeface="STKaiti" charset="-122"/>
              </a:rPr>
              <a:t>t</a:t>
            </a:r>
            <a:r>
              <a:rPr lang="en-US" altLang="zh-CN" b="1" dirty="0">
                <a:solidFill>
                  <a:srgbClr val="000000"/>
                </a:solidFill>
                <a:latin typeface="STKaiti" charset="-122"/>
                <a:ea typeface="STKaiti" charset="-122"/>
                <a:cs typeface="STKaiti" charset="-122"/>
              </a:rPr>
              <a:t> =T</a:t>
            </a:r>
            <a:r>
              <a:rPr lang="en-US" altLang="zh-CN" b="1" baseline="-25000" dirty="0">
                <a:solidFill>
                  <a:srgbClr val="000000"/>
                </a:solidFill>
                <a:latin typeface="STKaiti" charset="-122"/>
                <a:ea typeface="STKaiti" charset="-122"/>
                <a:cs typeface="STKaiti" charset="-122"/>
              </a:rPr>
              <a:t>1/2</a:t>
            </a:r>
            <a:r>
              <a:rPr lang="zh-CN" altLang="en-US" b="1" dirty="0">
                <a:solidFill>
                  <a:srgbClr val="000000"/>
                </a:solidFill>
                <a:latin typeface="STKaiti" charset="-122"/>
                <a:ea typeface="STKaiti" charset="-122"/>
                <a:cs typeface="STKaiti" charset="-122"/>
              </a:rPr>
              <a:t>时，</a:t>
            </a:r>
            <a:r>
              <a:rPr lang="en-US" altLang="zh-CN" b="1" i="1" dirty="0">
                <a:solidFill>
                  <a:srgbClr val="000000"/>
                </a:solidFill>
                <a:latin typeface="STKaiti" charset="-122"/>
                <a:ea typeface="STKaiti" charset="-122"/>
                <a:cs typeface="STKaiti" charset="-122"/>
              </a:rPr>
              <a:t>N</a:t>
            </a:r>
            <a:r>
              <a:rPr lang="en-US" altLang="zh-CN" b="1" dirty="0">
                <a:solidFill>
                  <a:srgbClr val="000000"/>
                </a:solidFill>
                <a:latin typeface="STKaiti" charset="-122"/>
                <a:ea typeface="STKaiti" charset="-122"/>
                <a:cs typeface="STKaiti" charset="-122"/>
              </a:rPr>
              <a:t>= </a:t>
            </a:r>
            <a:r>
              <a:rPr lang="en-US" altLang="zh-CN" b="1" i="1" dirty="0">
                <a:solidFill>
                  <a:srgbClr val="000000"/>
                </a:solidFill>
                <a:latin typeface="STKaiti" charset="-122"/>
                <a:ea typeface="STKaiti" charset="-122"/>
                <a:cs typeface="STKaiti" charset="-122"/>
              </a:rPr>
              <a:t>N</a:t>
            </a:r>
            <a:r>
              <a:rPr lang="en-US" altLang="zh-CN" b="1" baseline="-25000" dirty="0">
                <a:solidFill>
                  <a:srgbClr val="000000"/>
                </a:solidFill>
                <a:latin typeface="STKaiti" charset="-122"/>
                <a:ea typeface="STKaiti" charset="-122"/>
                <a:cs typeface="STKaiti" charset="-122"/>
              </a:rPr>
              <a:t>0</a:t>
            </a:r>
            <a:r>
              <a:rPr lang="en-US" altLang="zh-CN" b="1" dirty="0">
                <a:solidFill>
                  <a:srgbClr val="000000"/>
                </a:solidFill>
                <a:latin typeface="STKaiti" charset="-122"/>
                <a:ea typeface="STKaiti" charset="-122"/>
                <a:cs typeface="STKaiti" charset="-122"/>
              </a:rPr>
              <a:t>/2</a:t>
            </a:r>
            <a:r>
              <a:rPr lang="zh-CN" altLang="en-US" b="1" dirty="0">
                <a:solidFill>
                  <a:srgbClr val="000000"/>
                </a:solidFill>
                <a:latin typeface="STKaiti" charset="-122"/>
                <a:ea typeface="STKaiti" charset="-122"/>
                <a:cs typeface="STKaiti" charset="-122"/>
              </a:rPr>
              <a:t>，有 </a:t>
            </a:r>
          </a:p>
        </p:txBody>
      </p:sp>
      <p:graphicFrame>
        <p:nvGraphicFramePr>
          <p:cNvPr id="168975" name="Object 15"/>
          <p:cNvGraphicFramePr>
            <a:graphicFrameLocks noChangeAspect="1"/>
          </p:cNvGraphicFramePr>
          <p:nvPr/>
        </p:nvGraphicFramePr>
        <p:xfrm>
          <a:off x="1905000" y="3657600"/>
          <a:ext cx="1905000" cy="857250"/>
        </p:xfrm>
        <a:graphic>
          <a:graphicData uri="http://schemas.openxmlformats.org/presentationml/2006/ole">
            <mc:AlternateContent xmlns:mc="http://schemas.openxmlformats.org/markup-compatibility/2006">
              <mc:Choice xmlns:v="urn:schemas-microsoft-com:vml" Requires="v">
                <p:oleObj name="Equation" r:id="rId5" imgW="875920" imgH="393529" progId="Equation.DSMT4">
                  <p:embed/>
                </p:oleObj>
              </mc:Choice>
              <mc:Fallback>
                <p:oleObj name="Equation" r:id="rId5" imgW="875920"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57600"/>
                        <a:ext cx="1905000" cy="857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8976" name="Object 16"/>
          <p:cNvGraphicFramePr>
            <a:graphicFrameLocks noChangeAspect="1"/>
          </p:cNvGraphicFramePr>
          <p:nvPr/>
        </p:nvGraphicFramePr>
        <p:xfrm>
          <a:off x="1676400" y="4724400"/>
          <a:ext cx="2362200" cy="814388"/>
        </p:xfrm>
        <a:graphic>
          <a:graphicData uri="http://schemas.openxmlformats.org/presentationml/2006/ole">
            <mc:AlternateContent xmlns:mc="http://schemas.openxmlformats.org/markup-compatibility/2006">
              <mc:Choice xmlns:v="urn:schemas-microsoft-com:vml" Requires="v">
                <p:oleObj name="Equation" r:id="rId7" imgW="1143000" imgH="393700" progId="Equation.DSMT4">
                  <p:embed/>
                </p:oleObj>
              </mc:Choice>
              <mc:Fallback>
                <p:oleObj name="Equation" r:id="rId7" imgW="11430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724400"/>
                        <a:ext cx="2362200" cy="814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 name="Group 19"/>
          <p:cNvGrpSpPr>
            <a:grpSpLocks/>
          </p:cNvGrpSpPr>
          <p:nvPr/>
        </p:nvGrpSpPr>
        <p:grpSpPr bwMode="auto">
          <a:xfrm>
            <a:off x="1239838" y="5715000"/>
            <a:ext cx="7523162" cy="579437"/>
            <a:chOff x="480" y="3755"/>
            <a:chExt cx="4739" cy="365"/>
          </a:xfrm>
        </p:grpSpPr>
        <p:sp>
          <p:nvSpPr>
            <p:cNvPr id="18442" name="Rectangle 17"/>
            <p:cNvSpPr>
              <a:spLocks noChangeArrowheads="1"/>
            </p:cNvSpPr>
            <p:nvPr/>
          </p:nvSpPr>
          <p:spPr bwMode="auto">
            <a:xfrm>
              <a:off x="480" y="3755"/>
              <a:ext cx="4739"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775"/>
                </a:lnSpc>
              </a:pPr>
              <a:r>
                <a:rPr lang="zh-CN" altLang="en-US" b="1" dirty="0">
                  <a:solidFill>
                    <a:srgbClr val="000000"/>
                  </a:solidFill>
                  <a:latin typeface="STKaiti" charset="-122"/>
                  <a:ea typeface="STKaiti" charset="-122"/>
                  <a:cs typeface="STKaiti" charset="-122"/>
                </a:rPr>
                <a:t>可见，</a:t>
              </a:r>
              <a:r>
                <a:rPr lang="en-US" altLang="zh-CN" b="1" i="1" dirty="0">
                  <a:solidFill>
                    <a:srgbClr val="000000"/>
                  </a:solidFill>
                  <a:latin typeface="STKaiti" charset="-122"/>
                  <a:ea typeface="STKaiti" charset="-122"/>
                  <a:cs typeface="STKaiti" charset="-122"/>
                </a:rPr>
                <a:t>T</a:t>
              </a:r>
              <a:r>
                <a:rPr lang="en-US" altLang="zh-CN" b="1" i="1" baseline="-25000" dirty="0">
                  <a:solidFill>
                    <a:srgbClr val="000000"/>
                  </a:solidFill>
                  <a:latin typeface="STKaiti" charset="-122"/>
                  <a:ea typeface="STKaiti" charset="-122"/>
                  <a:cs typeface="STKaiti" charset="-122"/>
                </a:rPr>
                <a:t>1/2</a:t>
              </a:r>
              <a:r>
                <a:rPr lang="zh-CN" altLang="en-US" b="1" dirty="0">
                  <a:solidFill>
                    <a:srgbClr val="000000"/>
                  </a:solidFill>
                  <a:latin typeface="STKaiti" charset="-122"/>
                  <a:ea typeface="STKaiti" charset="-122"/>
                  <a:cs typeface="STKaiti" charset="-122"/>
                </a:rPr>
                <a:t>与</a:t>
              </a:r>
              <a:r>
                <a:rPr lang="zh-CN" altLang="en-US" b="1" i="1" dirty="0">
                  <a:solidFill>
                    <a:srgbClr val="000000"/>
                  </a:solidFill>
                  <a:latin typeface="STKaiti" charset="-122"/>
                  <a:ea typeface="STKaiti" charset="-122"/>
                  <a:cs typeface="STKaiti" charset="-122"/>
                </a:rPr>
                <a:t>   </a:t>
              </a:r>
              <a:r>
                <a:rPr lang="zh-CN" altLang="en-US" b="1" dirty="0">
                  <a:solidFill>
                    <a:srgbClr val="000000"/>
                  </a:solidFill>
                  <a:latin typeface="STKaiti" charset="-122"/>
                  <a:ea typeface="STKaiti" charset="-122"/>
                  <a:cs typeface="STKaiti" charset="-122"/>
                </a:rPr>
                <a:t>成反比。</a:t>
              </a:r>
              <a:r>
                <a:rPr lang="en-US" altLang="zh-CN" b="1" i="1" dirty="0">
                  <a:solidFill>
                    <a:srgbClr val="000000"/>
                  </a:solidFill>
                  <a:latin typeface="STKaiti" charset="-122"/>
                  <a:ea typeface="STKaiti" charset="-122"/>
                  <a:cs typeface="STKaiti" charset="-122"/>
                </a:rPr>
                <a:t>T</a:t>
              </a:r>
              <a:r>
                <a:rPr lang="en-US" altLang="zh-CN" b="1" i="1" baseline="-25000" dirty="0">
                  <a:solidFill>
                    <a:srgbClr val="000000"/>
                  </a:solidFill>
                  <a:latin typeface="STKaiti" charset="-122"/>
                  <a:ea typeface="STKaiti" charset="-122"/>
                  <a:cs typeface="STKaiti" charset="-122"/>
                </a:rPr>
                <a:t>1/2</a:t>
              </a:r>
              <a:r>
                <a:rPr lang="zh-CN" altLang="en-US" b="1" dirty="0">
                  <a:solidFill>
                    <a:srgbClr val="000000"/>
                  </a:solidFill>
                  <a:latin typeface="STKaiti" charset="-122"/>
                  <a:ea typeface="STKaiti" charset="-122"/>
                  <a:cs typeface="STKaiti" charset="-122"/>
                </a:rPr>
                <a:t>也是放射性核素的特征量。 </a:t>
              </a:r>
            </a:p>
          </p:txBody>
        </p:sp>
        <p:graphicFrame>
          <p:nvGraphicFramePr>
            <p:cNvPr id="18443" name="Object 18"/>
            <p:cNvGraphicFramePr>
              <a:graphicFrameLocks noChangeAspect="1"/>
            </p:cNvGraphicFramePr>
            <p:nvPr/>
          </p:nvGraphicFramePr>
          <p:xfrm>
            <a:off x="1527" y="3819"/>
            <a:ext cx="195" cy="248"/>
          </p:xfrm>
          <a:graphic>
            <a:graphicData uri="http://schemas.openxmlformats.org/presentationml/2006/ole">
              <mc:AlternateContent xmlns:mc="http://schemas.openxmlformats.org/markup-compatibility/2006">
                <mc:Choice xmlns:v="urn:schemas-microsoft-com:vml" Requires="v">
                  <p:oleObj name="公式" r:id="rId9" imgW="139579" imgH="177646" progId="Equation.3">
                    <p:embed/>
                  </p:oleObj>
                </mc:Choice>
                <mc:Fallback>
                  <p:oleObj name="公式" r:id="rId9" imgW="139579"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7" y="3819"/>
                          <a:ext cx="195" cy="2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4" name="Title 3"/>
          <p:cNvSpPr>
            <a:spLocks noGrp="1"/>
          </p:cNvSpPr>
          <p:nvPr>
            <p:ph type="title"/>
          </p:nvPr>
        </p:nvSpPr>
        <p:spPr/>
        <p:txBody>
          <a:bodyPr vert="horz" lIns="91440" tIns="45720" rIns="91440" bIns="45720" rtlCol="0" anchor="b">
            <a:noAutofit/>
          </a:bodyPr>
          <a:lstStyle/>
          <a:p>
            <a:r>
              <a:rPr lang="en-US" sz="3600" dirty="0"/>
              <a:t>半衰期</a:t>
            </a:r>
          </a:p>
        </p:txBody>
      </p:sp>
      <p:sp>
        <p:nvSpPr>
          <p:cNvPr id="6" name="Footer Placeholder 5"/>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7" name="Slide Number Placeholder 6"/>
          <p:cNvSpPr>
            <a:spLocks noGrp="1"/>
          </p:cNvSpPr>
          <p:nvPr>
            <p:ph type="sldNum" sz="quarter" idx="12"/>
          </p:nvPr>
        </p:nvSpPr>
        <p:spPr/>
        <p:txBody>
          <a:bodyPr/>
          <a:lstStyle/>
          <a:p>
            <a:pPr>
              <a:defRPr/>
            </a:pPr>
            <a:fld id="{B4690805-D7D2-4AB9-A191-0BC729846278}" type="slidenum">
              <a:rPr lang="zh-CN" altLang="en-US" smtClean="0"/>
              <a:pPr>
                <a:defRPr/>
              </a:pPr>
              <a:t>27</a:t>
            </a:fld>
            <a:endParaRPr lang="en-US" altLang="zh-CN" dirty="0"/>
          </a:p>
        </p:txBody>
      </p:sp>
    </p:spTree>
    <p:extLst>
      <p:ext uri="{BB962C8B-B14F-4D97-AF65-F5344CB8AC3E}">
        <p14:creationId xmlns:p14="http://schemas.microsoft.com/office/powerpoint/2010/main" val="1989311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b">
            <a:noAutofit/>
          </a:bodyPr>
          <a:lstStyle/>
          <a:p>
            <a:r>
              <a:rPr lang="zh-CN" altLang="en-US" sz="3600" dirty="0"/>
              <a:t>平均寿命</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28</a:t>
            </a:fld>
            <a:endParaRPr lang="en-US" altLang="zh-CN" dirty="0"/>
          </a:p>
        </p:txBody>
      </p:sp>
      <p:sp>
        <p:nvSpPr>
          <p:cNvPr id="5" name="内容占位符 2"/>
          <p:cNvSpPr>
            <a:spLocks noGrp="1"/>
          </p:cNvSpPr>
          <p:nvPr/>
        </p:nvSpPr>
        <p:spPr bwMode="auto">
          <a:xfrm>
            <a:off x="442912" y="38100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宋体" charset="0"/>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Wingdings" panose="05000000000000000000" pitchFamily="2" charset="2"/>
              <a:buChar char="Ø"/>
            </a:pPr>
            <a:r>
              <a:rPr kumimoji="0" lang="zh-CN" altLang="en-US"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衰变常数 </a:t>
            </a:r>
            <a:r>
              <a:rPr kumimoji="0" lang="zh-CN" altLang="en-US" sz="24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a:t>
            </a:r>
            <a:r>
              <a:rPr kumimoji="0" lang="zh-CN" altLang="en-US"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、衰变</a:t>
            </a:r>
            <a:r>
              <a:rPr kumimoji="0" lang="zh-CN" altLang="en-US" sz="24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平均寿命</a:t>
            </a:r>
            <a:r>
              <a:rPr kumimoji="0" lang="zh-CN" altLang="en-US" sz="24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a:t>
            </a:r>
            <a:r>
              <a:rPr kumimoji="0" lang="zh-CN" altLang="en-US"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、半衰期 </a:t>
            </a:r>
            <a:r>
              <a:rPr kumimoji="0" lang="en-US" altLang="zh-CN" sz="24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400" b="1" baseline="-25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1/2</a:t>
            </a:r>
          </a:p>
          <a:p>
            <a:pPr>
              <a:buClr>
                <a:srgbClr val="FF0000"/>
              </a:buClr>
              <a:buFont typeface="Wingdings" panose="05000000000000000000" pitchFamily="2" charset="2"/>
              <a:buChar char="Ø"/>
            </a:pPr>
            <a:endParaRPr kumimoji="0" lang="en-US" altLang="zh-CN"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a:p>
            <a:pPr>
              <a:buClr>
                <a:srgbClr val="FF0000"/>
              </a:buClr>
              <a:buFont typeface="Wingdings" panose="05000000000000000000" pitchFamily="2" charset="2"/>
              <a:buChar char="Ø"/>
            </a:pPr>
            <a:r>
              <a:rPr kumimoji="0" lang="zh-CN" altLang="en-US"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样品的</a:t>
            </a:r>
            <a:r>
              <a:rPr kumimoji="0"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活度（</a:t>
            </a:r>
            <a:r>
              <a:rPr kumimoji="0"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Activity</a:t>
            </a:r>
            <a:r>
              <a:rPr kumimoji="0"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0" lang="zh-CN" altLang="en-US"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定义为 </a:t>
            </a:r>
            <a:r>
              <a:rPr kumimoji="0" lang="en-US" altLang="zh-CN" sz="24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R</a:t>
            </a:r>
            <a:r>
              <a:rPr kumimoji="0" lang="en-US" altLang="zh-CN"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 </a:t>
            </a:r>
            <a:r>
              <a:rPr kumimoji="0" lang="zh-CN" altLang="en-US" sz="24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a:t>
            </a:r>
            <a:r>
              <a:rPr kumimoji="0" lang="en-US" altLang="zh-CN" sz="24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N</a:t>
            </a:r>
            <a:r>
              <a:rPr kumimoji="0" lang="zh-CN" altLang="en-US"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，国际单位制中单位为</a:t>
            </a:r>
            <a:r>
              <a:rPr kumimoji="0" lang="zh-CN" altLang="en-US" sz="24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贝克</a:t>
            </a:r>
            <a:r>
              <a:rPr kumimoji="0" lang="zh-CN" altLang="en-US"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（勒尔）</a:t>
            </a:r>
            <a:r>
              <a:rPr kumimoji="0" lang="en-US" altLang="zh-CN" sz="2400" b="1" dirty="0" err="1">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Bq</a:t>
            </a:r>
            <a:r>
              <a:rPr kumimoji="0" lang="zh-CN" altLang="en-US"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，表示每秒 </a:t>
            </a:r>
            <a:r>
              <a:rPr kumimoji="0" lang="en-US" altLang="zh-CN"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1 </a:t>
            </a:r>
            <a:r>
              <a:rPr kumimoji="0" lang="zh-CN" altLang="en-US"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次核衰变，过去常用居里单位 </a:t>
            </a:r>
            <a:r>
              <a:rPr kumimoji="0" lang="en-US" altLang="zh-CN"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Ci</a:t>
            </a:r>
            <a:r>
              <a:rPr kumimoji="0" lang="zh-CN" altLang="en-US"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a:t>
            </a:r>
            <a:r>
              <a:rPr kumimoji="0"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000"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R</a:t>
            </a:r>
            <a:r>
              <a:rPr kumimoji="0" lang="zh-CN" altLang="en-US"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也称“放射性强度”、</a:t>
            </a:r>
            <a:r>
              <a:rPr kumimoji="0" lang="en-US" altLang="zh-CN"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0" lang="zh-CN" altLang="en-US"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放射率”、“衰变率”</a:t>
            </a:r>
            <a:r>
              <a:rPr kumimoji="0"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endParaRPr kumimoji="0" lang="zh-CN" altLang="en-US" sz="24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7" name="图片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09912" y="4252848"/>
            <a:ext cx="2743200" cy="51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39525" y="5791200"/>
            <a:ext cx="2723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mc:AlternateContent xmlns:mc="http://schemas.openxmlformats.org/markup-compatibility/2006" xmlns:a14="http://schemas.microsoft.com/office/drawing/2010/main">
        <mc:Choice Requires="a14">
          <p:sp>
            <p:nvSpPr>
              <p:cNvPr id="10" name="Rectangle 17"/>
              <p:cNvSpPr>
                <a:spLocks noChangeArrowheads="1"/>
              </p:cNvSpPr>
              <p:nvPr/>
            </p:nvSpPr>
            <p:spPr bwMode="auto">
              <a:xfrm>
                <a:off x="476250" y="1218290"/>
                <a:ext cx="8286750" cy="2584297"/>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ct val="120000"/>
                  </a:lnSpc>
                </a:pPr>
                <a:r>
                  <a:rPr lang="zh-CN" altLang="en-US" b="1" dirty="0">
                    <a:solidFill>
                      <a:srgbClr val="000000"/>
                    </a:solidFill>
                    <a:latin typeface="STKaiti" charset="-122"/>
                    <a:ea typeface="STKaiti" charset="-122"/>
                    <a:cs typeface="STKaiti" charset="-122"/>
                  </a:rPr>
                  <a:t>对于初始时刻的所有母核来说，</a:t>
                </a:r>
                <a:r>
                  <a:rPr lang="zh-CN" altLang="en-US" b="1" dirty="0">
                    <a:solidFill>
                      <a:srgbClr val="FF0000"/>
                    </a:solidFill>
                    <a:latin typeface="STKaiti" charset="-122"/>
                    <a:ea typeface="STKaiti" charset="-122"/>
                    <a:cs typeface="STKaiti" charset="-122"/>
                  </a:rPr>
                  <a:t>寿命从零到无限大都可能存在</a:t>
                </a:r>
                <a:r>
                  <a:rPr lang="zh-CN" altLang="en-US" b="1" dirty="0">
                    <a:solidFill>
                      <a:srgbClr val="000000"/>
                    </a:solidFill>
                    <a:latin typeface="STKaiti" charset="-122"/>
                    <a:ea typeface="STKaiti" charset="-122"/>
                    <a:cs typeface="STKaiti" charset="-122"/>
                  </a:rPr>
                  <a:t>，所以它们的寿命之和为</a:t>
                </a:r>
                <a:endParaRPr lang="en-US" altLang="zh-CN" b="1" dirty="0">
                  <a:solidFill>
                    <a:srgbClr val="000000"/>
                  </a:solidFill>
                  <a:latin typeface="STKaiti" charset="-122"/>
                  <a:ea typeface="STKaiti" charset="-122"/>
                  <a:cs typeface="STKaiti" charset="-122"/>
                </a:endParaRPr>
              </a:p>
              <a:p>
                <a:pPr>
                  <a:lnSpc>
                    <a:spcPct val="120000"/>
                  </a:lnSpc>
                </a:pPr>
                <a:endParaRPr lang="en-US" altLang="zh-CN" dirty="0">
                  <a:solidFill>
                    <a:srgbClr val="000000"/>
                  </a:solidFill>
                  <a:latin typeface="STKaiti" charset="-122"/>
                  <a:ea typeface="STKaiti" charset="-122"/>
                  <a:cs typeface="STKaiti" charset="-122"/>
                </a:endParaRPr>
              </a:p>
              <a:p>
                <a:pPr>
                  <a:lnSpc>
                    <a:spcPct val="120000"/>
                  </a:lnSpc>
                </a:pPr>
                <a:endParaRPr lang="en-US" altLang="zh-CN" b="1" dirty="0">
                  <a:solidFill>
                    <a:srgbClr val="000000"/>
                  </a:solidFill>
                  <a:latin typeface="STKaiti" charset="-122"/>
                  <a:ea typeface="STKaiti" charset="-122"/>
                  <a:cs typeface="STKaiti" charset="-122"/>
                </a:endParaRPr>
              </a:p>
              <a:p>
                <a:pPr>
                  <a:lnSpc>
                    <a:spcPct val="120000"/>
                  </a:lnSpc>
                </a:pPr>
                <a:r>
                  <a:rPr lang="zh-CN" altLang="en-US" b="1" dirty="0">
                    <a:solidFill>
                      <a:srgbClr val="000000"/>
                    </a:solidFill>
                    <a:latin typeface="STKaiti" charset="-122"/>
                    <a:ea typeface="STKaiti" charset="-122"/>
                    <a:cs typeface="STKaiti" charset="-122"/>
                  </a:rPr>
                  <a:t>平均寿命为</a:t>
                </a:r>
                <a14:m>
                  <m:oMath xmlns:m="http://schemas.openxmlformats.org/officeDocument/2006/math">
                    <m:r>
                      <a:rPr lang="en-US" altLang="zh-CN" b="1" i="1" smtClean="0">
                        <a:solidFill>
                          <a:srgbClr val="000000"/>
                        </a:solidFill>
                        <a:latin typeface="Cambria Math" charset="0"/>
                        <a:ea typeface="STKaiti" charset="-122"/>
                        <a:cs typeface="STKaiti" charset="-122"/>
                      </a:rPr>
                      <m:t>𝝉</m:t>
                    </m:r>
                    <m:r>
                      <a:rPr lang="en-US" altLang="zh-CN" b="1" i="1" smtClean="0">
                        <a:solidFill>
                          <a:srgbClr val="000000"/>
                        </a:solidFill>
                        <a:latin typeface="Cambria Math" charset="0"/>
                        <a:ea typeface="STKaiti" charset="-122"/>
                        <a:cs typeface="STKaiti" charset="-122"/>
                      </a:rPr>
                      <m:t>=</m:t>
                    </m:r>
                    <m:f>
                      <m:fPr>
                        <m:ctrlPr>
                          <a:rPr lang="en-US" altLang="zh-CN" b="1" i="1" smtClean="0">
                            <a:solidFill>
                              <a:srgbClr val="000000"/>
                            </a:solidFill>
                            <a:latin typeface="Cambria Math" panose="02040503050406030204" pitchFamily="18" charset="0"/>
                            <a:ea typeface="STKaiti" charset="-122"/>
                            <a:cs typeface="STKaiti" charset="-122"/>
                          </a:rPr>
                        </m:ctrlPr>
                      </m:fPr>
                      <m:num>
                        <m:r>
                          <a:rPr lang="en-US" altLang="zh-CN" b="1" i="0" smtClean="0">
                            <a:solidFill>
                              <a:srgbClr val="000000"/>
                            </a:solidFill>
                            <a:latin typeface="Cambria Math" charset="0"/>
                            <a:ea typeface="STKaiti" charset="-122"/>
                            <a:cs typeface="STKaiti" charset="-122"/>
                          </a:rPr>
                          <m:t>𝚺</m:t>
                        </m:r>
                      </m:num>
                      <m:den>
                        <m:sSub>
                          <m:sSubPr>
                            <m:ctrlPr>
                              <a:rPr lang="en-US" altLang="zh-CN" b="1" i="1" smtClean="0">
                                <a:solidFill>
                                  <a:srgbClr val="000000"/>
                                </a:solidFill>
                                <a:latin typeface="Cambria Math" panose="02040503050406030204" pitchFamily="18" charset="0"/>
                                <a:ea typeface="STKaiti" charset="-122"/>
                                <a:cs typeface="STKaiti" charset="-122"/>
                              </a:rPr>
                            </m:ctrlPr>
                          </m:sSubPr>
                          <m:e>
                            <m:r>
                              <a:rPr lang="en-US" altLang="zh-CN" b="1" i="0" smtClean="0">
                                <a:solidFill>
                                  <a:srgbClr val="000000"/>
                                </a:solidFill>
                                <a:latin typeface="Cambria Math" charset="0"/>
                                <a:ea typeface="STKaiti" charset="-122"/>
                                <a:cs typeface="STKaiti" charset="-122"/>
                              </a:rPr>
                              <m:t>𝐍</m:t>
                            </m:r>
                          </m:e>
                          <m:sub>
                            <m:r>
                              <a:rPr lang="en-US" altLang="zh-CN" b="1" i="0" smtClean="0">
                                <a:solidFill>
                                  <a:srgbClr val="000000"/>
                                </a:solidFill>
                                <a:latin typeface="Cambria Math" charset="0"/>
                                <a:ea typeface="STKaiti" charset="-122"/>
                                <a:cs typeface="STKaiti" charset="-122"/>
                              </a:rPr>
                              <m:t>𝟎</m:t>
                            </m:r>
                          </m:sub>
                        </m:sSub>
                      </m:den>
                    </m:f>
                    <m:r>
                      <a:rPr lang="en-US" altLang="zh-CN" b="1" i="0" smtClean="0">
                        <a:solidFill>
                          <a:srgbClr val="000000"/>
                        </a:solidFill>
                        <a:latin typeface="Cambria Math" charset="0"/>
                        <a:ea typeface="STKaiti" charset="-122"/>
                        <a:cs typeface="STKaiti" charset="-122"/>
                      </a:rPr>
                      <m:t>=</m:t>
                    </m:r>
                    <m:f>
                      <m:fPr>
                        <m:ctrlPr>
                          <a:rPr lang="en-US" altLang="zh-CN" b="1" i="1" smtClean="0">
                            <a:solidFill>
                              <a:srgbClr val="000000"/>
                            </a:solidFill>
                            <a:latin typeface="Cambria Math" panose="02040503050406030204" pitchFamily="18" charset="0"/>
                            <a:ea typeface="STKaiti" charset="-122"/>
                            <a:cs typeface="STKaiti" charset="-122"/>
                          </a:rPr>
                        </m:ctrlPr>
                      </m:fPr>
                      <m:num>
                        <m:r>
                          <a:rPr lang="en-US" altLang="zh-CN" b="1" i="0" smtClean="0">
                            <a:solidFill>
                              <a:srgbClr val="000000"/>
                            </a:solidFill>
                            <a:latin typeface="Cambria Math" charset="0"/>
                            <a:ea typeface="STKaiti" charset="-122"/>
                            <a:cs typeface="STKaiti" charset="-122"/>
                          </a:rPr>
                          <m:t>𝟏</m:t>
                        </m:r>
                      </m:num>
                      <m:den>
                        <m:r>
                          <a:rPr lang="en-US" altLang="zh-CN" b="1" i="1" smtClean="0">
                            <a:solidFill>
                              <a:srgbClr val="000000"/>
                            </a:solidFill>
                            <a:latin typeface="Cambria Math" charset="0"/>
                            <a:ea typeface="STKaiti" charset="-122"/>
                            <a:cs typeface="STKaiti" charset="-122"/>
                          </a:rPr>
                          <m:t>𝝀</m:t>
                        </m:r>
                      </m:den>
                    </m:f>
                    <m:r>
                      <a:rPr lang="en-US" altLang="zh-CN" b="1" i="0" smtClean="0">
                        <a:solidFill>
                          <a:srgbClr val="000000"/>
                        </a:solidFill>
                        <a:latin typeface="Cambria Math" charset="0"/>
                        <a:ea typeface="STKaiti" charset="-122"/>
                        <a:cs typeface="STKaiti" charset="-122"/>
                      </a:rPr>
                      <m:t>=</m:t>
                    </m:r>
                    <m:f>
                      <m:fPr>
                        <m:ctrlPr>
                          <a:rPr lang="en-US" altLang="zh-CN" b="1" i="1" smtClean="0">
                            <a:solidFill>
                              <a:srgbClr val="000000"/>
                            </a:solidFill>
                            <a:latin typeface="Cambria Math" panose="02040503050406030204" pitchFamily="18" charset="0"/>
                            <a:ea typeface="STKaiti" charset="-122"/>
                            <a:cs typeface="STKaiti" charset="-122"/>
                          </a:rPr>
                        </m:ctrlPr>
                      </m:fPr>
                      <m:num>
                        <m:sSub>
                          <m:sSubPr>
                            <m:ctrlPr>
                              <a:rPr lang="en-US" altLang="zh-CN" b="1" i="1" smtClean="0">
                                <a:solidFill>
                                  <a:srgbClr val="000000"/>
                                </a:solidFill>
                                <a:latin typeface="Cambria Math" panose="02040503050406030204" pitchFamily="18" charset="0"/>
                                <a:ea typeface="STKaiti" charset="-122"/>
                                <a:cs typeface="STKaiti" charset="-122"/>
                              </a:rPr>
                            </m:ctrlPr>
                          </m:sSubPr>
                          <m:e>
                            <m:r>
                              <a:rPr lang="en-US" altLang="zh-CN" b="1" i="0" smtClean="0">
                                <a:solidFill>
                                  <a:srgbClr val="000000"/>
                                </a:solidFill>
                                <a:latin typeface="Cambria Math" charset="0"/>
                                <a:ea typeface="STKaiti" charset="-122"/>
                                <a:cs typeface="STKaiti" charset="-122"/>
                              </a:rPr>
                              <m:t>𝐓</m:t>
                            </m:r>
                          </m:e>
                          <m:sub>
                            <m:r>
                              <a:rPr lang="en-US" altLang="zh-CN" b="1" i="0" smtClean="0">
                                <a:solidFill>
                                  <a:srgbClr val="000000"/>
                                </a:solidFill>
                                <a:latin typeface="Cambria Math" charset="0"/>
                                <a:ea typeface="STKaiti" charset="-122"/>
                                <a:cs typeface="STKaiti" charset="-122"/>
                              </a:rPr>
                              <m:t>𝟏</m:t>
                            </m:r>
                            <m:r>
                              <a:rPr lang="en-US" altLang="zh-CN" b="1" i="0" smtClean="0">
                                <a:solidFill>
                                  <a:srgbClr val="000000"/>
                                </a:solidFill>
                                <a:latin typeface="Cambria Math" charset="0"/>
                                <a:ea typeface="STKaiti" charset="-122"/>
                                <a:cs typeface="STKaiti" charset="-122"/>
                              </a:rPr>
                              <m:t>/</m:t>
                            </m:r>
                            <m:r>
                              <a:rPr lang="en-US" altLang="zh-CN" b="1" i="0" smtClean="0">
                                <a:solidFill>
                                  <a:srgbClr val="000000"/>
                                </a:solidFill>
                                <a:latin typeface="Cambria Math" charset="0"/>
                                <a:ea typeface="STKaiti" charset="-122"/>
                                <a:cs typeface="STKaiti" charset="-122"/>
                              </a:rPr>
                              <m:t>𝟐</m:t>
                            </m:r>
                          </m:sub>
                        </m:sSub>
                      </m:num>
                      <m:den>
                        <m:r>
                          <a:rPr lang="en-US" altLang="zh-CN" b="1" i="0" smtClean="0">
                            <a:solidFill>
                              <a:srgbClr val="000000"/>
                            </a:solidFill>
                            <a:latin typeface="Cambria Math" charset="0"/>
                            <a:ea typeface="STKaiti" charset="-122"/>
                            <a:cs typeface="STKaiti" charset="-122"/>
                          </a:rPr>
                          <m:t>𝐥𝐧𝟐</m:t>
                        </m:r>
                      </m:den>
                    </m:f>
                    <m:r>
                      <a:rPr lang="en-US" altLang="zh-CN" b="1" i="0" smtClean="0">
                        <a:solidFill>
                          <a:srgbClr val="000000"/>
                        </a:solidFill>
                        <a:latin typeface="Cambria Math" charset="0"/>
                        <a:ea typeface="STKaiti" charset="-122"/>
                        <a:cs typeface="STKaiti" charset="-122"/>
                      </a:rPr>
                      <m:t>=</m:t>
                    </m:r>
                    <m:r>
                      <a:rPr lang="en-US" altLang="zh-CN" b="1" i="0" smtClean="0">
                        <a:solidFill>
                          <a:srgbClr val="000000"/>
                        </a:solidFill>
                        <a:latin typeface="Cambria Math" charset="0"/>
                        <a:ea typeface="STKaiti" charset="-122"/>
                        <a:cs typeface="STKaiti" charset="-122"/>
                      </a:rPr>
                      <m:t>𝟏</m:t>
                    </m:r>
                    <m:r>
                      <a:rPr lang="en-US" altLang="zh-CN" b="1" i="0" smtClean="0">
                        <a:solidFill>
                          <a:srgbClr val="000000"/>
                        </a:solidFill>
                        <a:latin typeface="Cambria Math" charset="0"/>
                        <a:ea typeface="STKaiti" charset="-122"/>
                        <a:cs typeface="STKaiti" charset="-122"/>
                      </a:rPr>
                      <m:t>.</m:t>
                    </m:r>
                    <m:r>
                      <a:rPr lang="en-US" altLang="zh-CN" b="1" i="0" smtClean="0">
                        <a:solidFill>
                          <a:srgbClr val="000000"/>
                        </a:solidFill>
                        <a:latin typeface="Cambria Math" charset="0"/>
                        <a:ea typeface="STKaiti" charset="-122"/>
                        <a:cs typeface="STKaiti" charset="-122"/>
                      </a:rPr>
                      <m:t>𝟒𝟒</m:t>
                    </m:r>
                    <m:sSub>
                      <m:sSubPr>
                        <m:ctrlPr>
                          <a:rPr lang="en-US" altLang="zh-CN" i="1">
                            <a:solidFill>
                              <a:srgbClr val="000000"/>
                            </a:solidFill>
                            <a:latin typeface="Cambria Math" panose="02040503050406030204" pitchFamily="18" charset="0"/>
                            <a:ea typeface="STKaiti" charset="-122"/>
                            <a:cs typeface="STKaiti" charset="-122"/>
                          </a:rPr>
                        </m:ctrlPr>
                      </m:sSubPr>
                      <m:e>
                        <m:r>
                          <a:rPr lang="en-US" altLang="zh-CN">
                            <a:solidFill>
                              <a:srgbClr val="000000"/>
                            </a:solidFill>
                            <a:latin typeface="Cambria Math" charset="0"/>
                            <a:ea typeface="STKaiti" charset="-122"/>
                            <a:cs typeface="STKaiti" charset="-122"/>
                          </a:rPr>
                          <m:t>𝐓</m:t>
                        </m:r>
                      </m:e>
                      <m:sub>
                        <m:r>
                          <a:rPr lang="en-US" altLang="zh-CN">
                            <a:solidFill>
                              <a:srgbClr val="000000"/>
                            </a:solidFill>
                            <a:latin typeface="Cambria Math" charset="0"/>
                            <a:ea typeface="STKaiti" charset="-122"/>
                            <a:cs typeface="STKaiti" charset="-122"/>
                          </a:rPr>
                          <m:t>𝟏</m:t>
                        </m:r>
                        <m:r>
                          <a:rPr lang="en-US" altLang="zh-CN">
                            <a:solidFill>
                              <a:srgbClr val="000000"/>
                            </a:solidFill>
                            <a:latin typeface="Cambria Math" charset="0"/>
                            <a:ea typeface="STKaiti" charset="-122"/>
                            <a:cs typeface="STKaiti" charset="-122"/>
                          </a:rPr>
                          <m:t>/</m:t>
                        </m:r>
                        <m:r>
                          <a:rPr lang="en-US" altLang="zh-CN">
                            <a:solidFill>
                              <a:srgbClr val="000000"/>
                            </a:solidFill>
                            <a:latin typeface="Cambria Math" charset="0"/>
                            <a:ea typeface="STKaiti" charset="-122"/>
                            <a:cs typeface="STKaiti" charset="-122"/>
                          </a:rPr>
                          <m:t>𝟐</m:t>
                        </m:r>
                      </m:sub>
                    </m:sSub>
                  </m:oMath>
                </a14:m>
                <a:endParaRPr lang="zh-CN" altLang="en-US" b="1" dirty="0">
                  <a:solidFill>
                    <a:srgbClr val="000000"/>
                  </a:solidFill>
                  <a:latin typeface="STKaiti" charset="-122"/>
                  <a:ea typeface="STKaiti" charset="-122"/>
                  <a:cs typeface="STKaiti" charset="-122"/>
                </a:endParaRPr>
              </a:p>
            </p:txBody>
          </p:sp>
        </mc:Choice>
        <mc:Fallback xmlns="">
          <p:sp>
            <p:nvSpPr>
              <p:cNvPr id="10" name="Rectangle 17"/>
              <p:cNvSpPr>
                <a:spLocks noRot="1" noChangeAspect="1" noMove="1" noResize="1" noEditPoints="1" noAdjustHandles="1" noChangeArrowheads="1" noChangeShapeType="1" noTextEdit="1"/>
              </p:cNvSpPr>
              <p:nvPr/>
            </p:nvSpPr>
            <p:spPr bwMode="auto">
              <a:xfrm>
                <a:off x="476250" y="1218290"/>
                <a:ext cx="8286750" cy="2584297"/>
              </a:xfrm>
              <a:prstGeom prst="rect">
                <a:avLst/>
              </a:prstGeom>
              <a:blipFill rotWithShape="0">
                <a:blip r:embed="rId5"/>
                <a:stretch>
                  <a:fillRect l="-2206" t="-94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pSp>
        <p:nvGrpSpPr>
          <p:cNvPr id="3" name="Group 2"/>
          <p:cNvGrpSpPr/>
          <p:nvPr/>
        </p:nvGrpSpPr>
        <p:grpSpPr>
          <a:xfrm>
            <a:off x="1393824" y="2209800"/>
            <a:ext cx="5997576" cy="778670"/>
            <a:chOff x="1225550" y="2062161"/>
            <a:chExt cx="6480175" cy="909637"/>
          </a:xfrm>
        </p:grpSpPr>
        <p:graphicFrame>
          <p:nvGraphicFramePr>
            <p:cNvPr id="11" name="Object 22"/>
            <p:cNvGraphicFramePr>
              <a:graphicFrameLocks noChangeAspect="1"/>
            </p:cNvGraphicFramePr>
            <p:nvPr>
              <p:extLst>
                <p:ext uri="{D42A27DB-BD31-4B8C-83A1-F6EECF244321}">
                  <p14:modId xmlns:p14="http://schemas.microsoft.com/office/powerpoint/2010/main" val="1014009824"/>
                </p:ext>
              </p:extLst>
            </p:nvPr>
          </p:nvGraphicFramePr>
          <p:xfrm>
            <a:off x="1225550" y="2133599"/>
            <a:ext cx="4032250" cy="766762"/>
          </p:xfrm>
          <a:graphic>
            <a:graphicData uri="http://schemas.openxmlformats.org/presentationml/2006/ole">
              <mc:AlternateContent xmlns:mc="http://schemas.openxmlformats.org/markup-compatibility/2006">
                <mc:Choice xmlns:v="urn:schemas-microsoft-com:vml" Requires="v">
                  <p:oleObj name="公式" r:id="rId6" imgW="1828800" imgH="330200" progId="Equation.3">
                    <p:embed/>
                  </p:oleObj>
                </mc:Choice>
                <mc:Fallback>
                  <p:oleObj name="公式" r:id="rId6" imgW="1828800" imgH="330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5550" y="2133599"/>
                          <a:ext cx="4032250"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2" name="Object 22"/>
            <p:cNvGraphicFramePr>
              <a:graphicFrameLocks noChangeAspect="1"/>
            </p:cNvGraphicFramePr>
            <p:nvPr>
              <p:extLst>
                <p:ext uri="{D42A27DB-BD31-4B8C-83A1-F6EECF244321}">
                  <p14:modId xmlns:p14="http://schemas.microsoft.com/office/powerpoint/2010/main" val="32889376"/>
                </p:ext>
              </p:extLst>
            </p:nvPr>
          </p:nvGraphicFramePr>
          <p:xfrm>
            <a:off x="5257800" y="2062161"/>
            <a:ext cx="2447925" cy="909637"/>
          </p:xfrm>
          <a:graphic>
            <a:graphicData uri="http://schemas.openxmlformats.org/presentationml/2006/ole">
              <mc:AlternateContent xmlns:mc="http://schemas.openxmlformats.org/markup-compatibility/2006">
                <mc:Choice xmlns:v="urn:schemas-microsoft-com:vml" Requires="v">
                  <p:oleObj name="公式" r:id="rId8" imgW="1130300" imgH="419100" progId="Equation.3">
                    <p:embed/>
                  </p:oleObj>
                </mc:Choice>
                <mc:Fallback>
                  <p:oleObj name="公式" r:id="rId8" imgW="11303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2062161"/>
                          <a:ext cx="2447925"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969030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59" name="Rectangle 27"/>
          <p:cNvSpPr>
            <a:spLocks noChangeArrowheads="1"/>
          </p:cNvSpPr>
          <p:nvPr/>
        </p:nvSpPr>
        <p:spPr bwMode="auto">
          <a:xfrm>
            <a:off x="457200" y="4028139"/>
            <a:ext cx="8305800" cy="2041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775"/>
              </a:lnSpc>
            </a:pPr>
            <a:r>
              <a:rPr lang="en-US" altLang="zh-CN" b="1" dirty="0">
                <a:solidFill>
                  <a:srgbClr val="000000"/>
                </a:solidFill>
                <a:latin typeface="STKaiti" charset="-122"/>
                <a:ea typeface="STKaiti" charset="-122"/>
                <a:cs typeface="STKaiti" charset="-122"/>
              </a:rPr>
              <a:t>    </a:t>
            </a:r>
            <a:r>
              <a:rPr lang="zh-CN" altLang="en-US" b="1" dirty="0">
                <a:solidFill>
                  <a:srgbClr val="000000"/>
                </a:solidFill>
                <a:latin typeface="STKaiti" charset="-122"/>
                <a:ea typeface="STKaiti" charset="-122"/>
                <a:cs typeface="STKaiti" charset="-122"/>
              </a:rPr>
              <a:t>实验表明，原子核的放射性是原子核自身性质的反映，其特征量以及所遵从的规律</a:t>
            </a:r>
            <a:r>
              <a:rPr lang="zh-CN" altLang="en-US" b="1" dirty="0">
                <a:solidFill>
                  <a:srgbClr val="0000FF"/>
                </a:solidFill>
                <a:latin typeface="STKaiti" charset="-122"/>
                <a:ea typeface="STKaiti" charset="-122"/>
                <a:cs typeface="STKaiti" charset="-122"/>
              </a:rPr>
              <a:t>不受外界条件</a:t>
            </a:r>
            <a:r>
              <a:rPr lang="en-US" altLang="zh-CN" b="1" dirty="0">
                <a:solidFill>
                  <a:srgbClr val="0000FF"/>
                </a:solidFill>
                <a:latin typeface="STKaiti" charset="-122"/>
                <a:ea typeface="STKaiti" charset="-122"/>
                <a:cs typeface="STKaiti" charset="-122"/>
              </a:rPr>
              <a:t>(</a:t>
            </a:r>
            <a:r>
              <a:rPr lang="zh-CN" altLang="en-US" b="1" dirty="0">
                <a:solidFill>
                  <a:srgbClr val="0000FF"/>
                </a:solidFill>
                <a:latin typeface="STKaiti" charset="-122"/>
                <a:ea typeface="STKaiti" charset="-122"/>
                <a:cs typeface="STKaiti" charset="-122"/>
              </a:rPr>
              <a:t>如温度、压强和磁场等</a:t>
            </a:r>
            <a:r>
              <a:rPr lang="en-US" altLang="zh-CN" b="1" dirty="0">
                <a:solidFill>
                  <a:srgbClr val="0000FF"/>
                </a:solidFill>
                <a:latin typeface="STKaiti" charset="-122"/>
                <a:ea typeface="STKaiti" charset="-122"/>
                <a:cs typeface="STKaiti" charset="-122"/>
              </a:rPr>
              <a:t>)</a:t>
            </a:r>
            <a:r>
              <a:rPr lang="zh-CN" altLang="en-US" b="1" dirty="0">
                <a:solidFill>
                  <a:srgbClr val="0000FF"/>
                </a:solidFill>
                <a:latin typeface="STKaiti" charset="-122"/>
                <a:ea typeface="STKaiti" charset="-122"/>
                <a:cs typeface="STKaiti" charset="-122"/>
              </a:rPr>
              <a:t>的影响，也不会由于核是处于单质中或是处于化合物中而有所变化</a:t>
            </a:r>
            <a:r>
              <a:rPr lang="zh-CN" altLang="en-US" b="1" dirty="0">
                <a:solidFill>
                  <a:srgbClr val="000000"/>
                </a:solidFill>
                <a:latin typeface="STKaiti" charset="-122"/>
                <a:ea typeface="STKaiti" charset="-122"/>
                <a:cs typeface="STKaiti" charset="-122"/>
              </a:rPr>
              <a:t>。</a:t>
            </a:r>
          </a:p>
        </p:txBody>
      </p:sp>
      <p:grpSp>
        <p:nvGrpSpPr>
          <p:cNvPr id="3" name="Group 28"/>
          <p:cNvGrpSpPr>
            <a:grpSpLocks/>
          </p:cNvGrpSpPr>
          <p:nvPr/>
        </p:nvGrpSpPr>
        <p:grpSpPr bwMode="auto">
          <a:xfrm>
            <a:off x="419100" y="1240055"/>
            <a:ext cx="8496300" cy="2528887"/>
            <a:chOff x="306" y="1269"/>
            <a:chExt cx="5280" cy="1593"/>
          </a:xfrm>
        </p:grpSpPr>
        <p:sp>
          <p:nvSpPr>
            <p:cNvPr id="21510" name="Rectangle 29"/>
            <p:cNvSpPr>
              <a:spLocks noChangeArrowheads="1"/>
            </p:cNvSpPr>
            <p:nvPr/>
          </p:nvSpPr>
          <p:spPr bwMode="auto">
            <a:xfrm>
              <a:off x="306" y="1269"/>
              <a:ext cx="5280" cy="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775"/>
                </a:lnSpc>
              </a:pPr>
              <a:r>
                <a:rPr lang="en-US" altLang="zh-CN" b="1" dirty="0">
                  <a:solidFill>
                    <a:srgbClr val="000000"/>
                  </a:solidFill>
                  <a:latin typeface="STKaiti" charset="-122"/>
                  <a:ea typeface="STKaiti" charset="-122"/>
                  <a:cs typeface="STKaiti" charset="-122"/>
                </a:rPr>
                <a:t>       </a:t>
              </a:r>
              <a:r>
                <a:rPr lang="zh-CN" altLang="en-US" b="1" dirty="0">
                  <a:solidFill>
                    <a:srgbClr val="000000"/>
                  </a:solidFill>
                  <a:latin typeface="STKaiti" charset="-122"/>
                  <a:ea typeface="STKaiti" charset="-122"/>
                  <a:cs typeface="STKaiti" charset="-122"/>
                </a:rPr>
                <a:t>衰变常量</a:t>
              </a:r>
              <a:r>
                <a:rPr lang="zh-CN" altLang="en-US" b="1" i="1" dirty="0">
                  <a:solidFill>
                    <a:srgbClr val="000000"/>
                  </a:solidFill>
                  <a:latin typeface="STKaiti" charset="-122"/>
                  <a:ea typeface="STKaiti" charset="-122"/>
                  <a:cs typeface="STKaiti" charset="-122"/>
                </a:rPr>
                <a:t>   </a:t>
              </a:r>
              <a:r>
                <a:rPr lang="zh-CN" altLang="en-US" b="1" dirty="0">
                  <a:solidFill>
                    <a:srgbClr val="000000"/>
                  </a:solidFill>
                  <a:latin typeface="STKaiti" charset="-122"/>
                  <a:ea typeface="STKaiti" charset="-122"/>
                  <a:cs typeface="STKaiti" charset="-122"/>
                </a:rPr>
                <a:t>、半衰期</a:t>
              </a:r>
              <a:r>
                <a:rPr lang="zh-CN" altLang="en-US" b="1" i="1" dirty="0">
                  <a:solidFill>
                    <a:srgbClr val="000000"/>
                  </a:solidFill>
                  <a:latin typeface="STKaiti" charset="-122"/>
                  <a:ea typeface="STKaiti" charset="-122"/>
                  <a:cs typeface="STKaiti" charset="-122"/>
                </a:rPr>
                <a:t>        </a:t>
              </a:r>
              <a:r>
                <a:rPr lang="zh-CN" altLang="en-US" b="1" dirty="0">
                  <a:solidFill>
                    <a:srgbClr val="000000"/>
                  </a:solidFill>
                  <a:latin typeface="STKaiti" charset="-122"/>
                  <a:ea typeface="STKaiti" charset="-122"/>
                  <a:cs typeface="STKaiti" charset="-122"/>
                </a:rPr>
                <a:t>和平均寿命</a:t>
              </a:r>
              <a:r>
                <a:rPr lang="zh-CN" altLang="en-US" b="1" i="1" dirty="0">
                  <a:solidFill>
                    <a:srgbClr val="000000"/>
                  </a:solidFill>
                  <a:latin typeface="STKaiti" charset="-122"/>
                  <a:ea typeface="STKaiti" charset="-122"/>
                  <a:cs typeface="STKaiti" charset="-122"/>
                </a:rPr>
                <a:t>  </a:t>
              </a:r>
              <a:r>
                <a:rPr lang="zh-CN" altLang="en-US" b="1" dirty="0">
                  <a:solidFill>
                    <a:srgbClr val="000000"/>
                  </a:solidFill>
                  <a:latin typeface="STKaiti" charset="-122"/>
                  <a:ea typeface="STKaiti" charset="-122"/>
                  <a:cs typeface="STKaiti" charset="-122"/>
                </a:rPr>
                <a:t>， 三个量之间存在一定联系，</a:t>
              </a:r>
              <a:r>
                <a:rPr lang="zh-CN" altLang="en-US" b="1" dirty="0">
                  <a:solidFill>
                    <a:srgbClr val="0000FF"/>
                  </a:solidFill>
                  <a:latin typeface="STKaiti" charset="-122"/>
                  <a:ea typeface="STKaiti" charset="-122"/>
                  <a:cs typeface="STKaiti" charset="-122"/>
                </a:rPr>
                <a:t>只要知道了其中一个，另外两个也就完全确定了</a:t>
              </a:r>
              <a:r>
                <a:rPr lang="zh-CN" altLang="en-US" b="1" dirty="0">
                  <a:solidFill>
                    <a:srgbClr val="000000"/>
                  </a:solidFill>
                  <a:latin typeface="STKaiti" charset="-122"/>
                  <a:ea typeface="STKaiti" charset="-122"/>
                  <a:cs typeface="STKaiti" charset="-122"/>
                </a:rPr>
                <a:t>，它们中的任何一个都可以作为放射性核素的特征量。每一种放射性核素都具有特定</a:t>
              </a:r>
              <a:r>
                <a:rPr lang="zh-CN" altLang="en-US" b="1" i="1" dirty="0">
                  <a:solidFill>
                    <a:srgbClr val="000000"/>
                  </a:solidFill>
                  <a:latin typeface="STKaiti" charset="-122"/>
                  <a:ea typeface="STKaiti" charset="-122"/>
                  <a:cs typeface="STKaiti" charset="-122"/>
                </a:rPr>
                <a:t>   </a:t>
              </a:r>
              <a:r>
                <a:rPr lang="zh-CN" altLang="en-US" b="1" dirty="0">
                  <a:solidFill>
                    <a:srgbClr val="000000"/>
                  </a:solidFill>
                  <a:latin typeface="STKaiti" charset="-122"/>
                  <a:ea typeface="STKaiti" charset="-122"/>
                  <a:cs typeface="STKaiti" charset="-122"/>
                </a:rPr>
                <a:t>值</a:t>
              </a:r>
              <a:r>
                <a:rPr lang="en-US" altLang="zh-CN" b="1" dirty="0">
                  <a:solidFill>
                    <a:srgbClr val="000000"/>
                  </a:solidFill>
                  <a:latin typeface="STKaiti" charset="-122"/>
                  <a:ea typeface="STKaiti" charset="-122"/>
                  <a:cs typeface="STKaiti" charset="-122"/>
                </a:rPr>
                <a:t>(</a:t>
              </a:r>
              <a:r>
                <a:rPr lang="zh-CN" altLang="en-US" b="1" dirty="0">
                  <a:solidFill>
                    <a:srgbClr val="000000"/>
                  </a:solidFill>
                  <a:latin typeface="STKaiti" charset="-122"/>
                  <a:ea typeface="STKaiti" charset="-122"/>
                  <a:cs typeface="STKaiti" charset="-122"/>
                </a:rPr>
                <a:t>或</a:t>
              </a:r>
              <a:r>
                <a:rPr lang="zh-CN" altLang="en-US" b="1" i="1" dirty="0">
                  <a:solidFill>
                    <a:srgbClr val="000000"/>
                  </a:solidFill>
                  <a:latin typeface="STKaiti" charset="-122"/>
                  <a:ea typeface="STKaiti" charset="-122"/>
                  <a:cs typeface="STKaiti" charset="-122"/>
                </a:rPr>
                <a:t>      </a:t>
              </a:r>
              <a:r>
                <a:rPr lang="zh-CN" altLang="en-US" b="1" dirty="0">
                  <a:solidFill>
                    <a:srgbClr val="000000"/>
                  </a:solidFill>
                  <a:latin typeface="STKaiti" charset="-122"/>
                  <a:ea typeface="STKaiti" charset="-122"/>
                  <a:cs typeface="STKaiti" charset="-122"/>
                </a:rPr>
                <a:t>值，或 </a:t>
              </a:r>
              <a:r>
                <a:rPr lang="zh-CN" altLang="en-US" b="1" i="1" dirty="0">
                  <a:solidFill>
                    <a:srgbClr val="000000"/>
                  </a:solidFill>
                  <a:latin typeface="STKaiti" charset="-122"/>
                  <a:ea typeface="STKaiti" charset="-122"/>
                  <a:cs typeface="STKaiti" charset="-122"/>
                </a:rPr>
                <a:t>  </a:t>
              </a:r>
              <a:r>
                <a:rPr lang="en-US" altLang="zh-CN" b="1" i="1" dirty="0">
                  <a:solidFill>
                    <a:srgbClr val="000000"/>
                  </a:solidFill>
                  <a:latin typeface="STKaiti" charset="-122"/>
                  <a:ea typeface="STKaiti" charset="-122"/>
                  <a:cs typeface="STKaiti" charset="-122"/>
                </a:rPr>
                <a:t> </a:t>
              </a:r>
              <a:r>
                <a:rPr lang="zh-CN" altLang="en-US" b="1" dirty="0">
                  <a:solidFill>
                    <a:srgbClr val="000000"/>
                  </a:solidFill>
                  <a:latin typeface="STKaiti" charset="-122"/>
                  <a:ea typeface="STKaiti" charset="-122"/>
                  <a:cs typeface="STKaiti" charset="-122"/>
                </a:rPr>
                <a:t>值</a:t>
              </a:r>
              <a:r>
                <a:rPr lang="en-US" altLang="zh-CN" b="1" dirty="0">
                  <a:solidFill>
                    <a:srgbClr val="000000"/>
                  </a:solidFill>
                  <a:latin typeface="STKaiti" charset="-122"/>
                  <a:ea typeface="STKaiti" charset="-122"/>
                  <a:cs typeface="STKaiti" charset="-122"/>
                </a:rPr>
                <a:t>)</a:t>
              </a:r>
              <a:r>
                <a:rPr lang="zh-CN" altLang="en-US" b="1" dirty="0">
                  <a:solidFill>
                    <a:srgbClr val="000000"/>
                  </a:solidFill>
                  <a:latin typeface="STKaiti" charset="-122"/>
                  <a:ea typeface="STKaiti" charset="-122"/>
                  <a:cs typeface="STKaiti" charset="-122"/>
                </a:rPr>
                <a:t>，</a:t>
              </a:r>
              <a:r>
                <a:rPr lang="zh-CN" altLang="en-US" b="1" dirty="0">
                  <a:solidFill>
                    <a:srgbClr val="0000FF"/>
                  </a:solidFill>
                  <a:latin typeface="STKaiti" charset="-122"/>
                  <a:ea typeface="STKaiti" charset="-122"/>
                  <a:cs typeface="STKaiti" charset="-122"/>
                </a:rPr>
                <a:t>我们可以根据测量的</a:t>
              </a:r>
              <a:r>
                <a:rPr lang="zh-CN" altLang="en-US" b="1" i="1" dirty="0">
                  <a:solidFill>
                    <a:srgbClr val="0000FF"/>
                  </a:solidFill>
                  <a:latin typeface="STKaiti" charset="-122"/>
                  <a:ea typeface="STKaiti" charset="-122"/>
                  <a:cs typeface="STKaiti" charset="-122"/>
                </a:rPr>
                <a:t>  </a:t>
              </a:r>
              <a:r>
                <a:rPr lang="en-US" altLang="zh-CN" b="1" i="1" dirty="0">
                  <a:solidFill>
                    <a:srgbClr val="0000FF"/>
                  </a:solidFill>
                  <a:latin typeface="STKaiti" charset="-122"/>
                  <a:ea typeface="STKaiti" charset="-122"/>
                  <a:cs typeface="STKaiti" charset="-122"/>
                </a:rPr>
                <a:t> </a:t>
              </a:r>
              <a:r>
                <a:rPr lang="zh-CN" altLang="en-US" b="1" dirty="0">
                  <a:solidFill>
                    <a:srgbClr val="0000FF"/>
                  </a:solidFill>
                  <a:latin typeface="STKaiti" charset="-122"/>
                  <a:ea typeface="STKaiti" charset="-122"/>
                  <a:cs typeface="STKaiti" charset="-122"/>
                </a:rPr>
                <a:t>值，来判断是哪种放射性核素。 </a:t>
              </a:r>
            </a:p>
          </p:txBody>
        </p:sp>
        <p:graphicFrame>
          <p:nvGraphicFramePr>
            <p:cNvPr id="21511" name="Object 30"/>
            <p:cNvGraphicFramePr>
              <a:graphicFrameLocks noChangeAspect="1"/>
            </p:cNvGraphicFramePr>
            <p:nvPr/>
          </p:nvGraphicFramePr>
          <p:xfrm>
            <a:off x="1410" y="1337"/>
            <a:ext cx="209" cy="267"/>
          </p:xfrm>
          <a:graphic>
            <a:graphicData uri="http://schemas.openxmlformats.org/presentationml/2006/ole">
              <mc:AlternateContent xmlns:mc="http://schemas.openxmlformats.org/markup-compatibility/2006">
                <mc:Choice xmlns:v="urn:schemas-microsoft-com:vml" Requires="v">
                  <p:oleObj name="Equation" r:id="rId2" imgW="139579" imgH="177646" progId="Equation.DSMT4">
                    <p:embed/>
                  </p:oleObj>
                </mc:Choice>
                <mc:Fallback>
                  <p:oleObj name="Equation" r:id="rId2" imgW="139579" imgH="177646"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 y="1337"/>
                          <a:ext cx="209" cy="2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2" name="Object 31"/>
            <p:cNvGraphicFramePr>
              <a:graphicFrameLocks noChangeAspect="1"/>
            </p:cNvGraphicFramePr>
            <p:nvPr/>
          </p:nvGraphicFramePr>
          <p:xfrm>
            <a:off x="2405" y="1316"/>
            <a:ext cx="301" cy="336"/>
          </p:xfrm>
          <a:graphic>
            <a:graphicData uri="http://schemas.openxmlformats.org/presentationml/2006/ole">
              <mc:AlternateContent xmlns:mc="http://schemas.openxmlformats.org/markup-compatibility/2006">
                <mc:Choice xmlns:v="urn:schemas-microsoft-com:vml" Requires="v">
                  <p:oleObj name="Equation" r:id="rId4" imgW="215713" imgH="241091" progId="Equation.DSMT4">
                    <p:embed/>
                  </p:oleObj>
                </mc:Choice>
                <mc:Fallback>
                  <p:oleObj name="Equation" r:id="rId4" imgW="215713" imgH="24109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 y="1316"/>
                          <a:ext cx="301" cy="3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3" name="Object 32"/>
            <p:cNvGraphicFramePr>
              <a:graphicFrameLocks noChangeAspect="1"/>
            </p:cNvGraphicFramePr>
            <p:nvPr/>
          </p:nvGraphicFramePr>
          <p:xfrm>
            <a:off x="3643" y="1365"/>
            <a:ext cx="215" cy="236"/>
          </p:xfrm>
          <a:graphic>
            <a:graphicData uri="http://schemas.openxmlformats.org/presentationml/2006/ole">
              <mc:AlternateContent xmlns:mc="http://schemas.openxmlformats.org/markup-compatibility/2006">
                <mc:Choice xmlns:v="urn:schemas-microsoft-com:vml" Requires="v">
                  <p:oleObj name="Equation" r:id="rId6" imgW="126835" imgH="139518" progId="Equation.DSMT4">
                    <p:embed/>
                  </p:oleObj>
                </mc:Choice>
                <mc:Fallback>
                  <p:oleObj name="Equation" r:id="rId6" imgW="126835" imgH="139518"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3" y="1365"/>
                          <a:ext cx="215"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4" name="Object 33"/>
            <p:cNvGraphicFramePr>
              <a:graphicFrameLocks noChangeAspect="1"/>
            </p:cNvGraphicFramePr>
            <p:nvPr/>
          </p:nvGraphicFramePr>
          <p:xfrm>
            <a:off x="1993" y="2228"/>
            <a:ext cx="233" cy="297"/>
          </p:xfrm>
          <a:graphic>
            <a:graphicData uri="http://schemas.openxmlformats.org/presentationml/2006/ole">
              <mc:AlternateContent xmlns:mc="http://schemas.openxmlformats.org/markup-compatibility/2006">
                <mc:Choice xmlns:v="urn:schemas-microsoft-com:vml" Requires="v">
                  <p:oleObj name="Equation" r:id="rId8" imgW="139579" imgH="177646" progId="Equation.DSMT4">
                    <p:embed/>
                  </p:oleObj>
                </mc:Choice>
                <mc:Fallback>
                  <p:oleObj name="Equation" r:id="rId8" imgW="139579" imgH="177646"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 y="2228"/>
                          <a:ext cx="233" cy="2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5" name="Object 34"/>
            <p:cNvGraphicFramePr>
              <a:graphicFrameLocks noChangeAspect="1"/>
            </p:cNvGraphicFramePr>
            <p:nvPr/>
          </p:nvGraphicFramePr>
          <p:xfrm>
            <a:off x="2645" y="2228"/>
            <a:ext cx="301" cy="336"/>
          </p:xfrm>
          <a:graphic>
            <a:graphicData uri="http://schemas.openxmlformats.org/presentationml/2006/ole">
              <mc:AlternateContent xmlns:mc="http://schemas.openxmlformats.org/markup-compatibility/2006">
                <mc:Choice xmlns:v="urn:schemas-microsoft-com:vml" Requires="v">
                  <p:oleObj name="Equation" r:id="rId9" imgW="215713" imgH="241091" progId="Equation.DSMT4">
                    <p:embed/>
                  </p:oleObj>
                </mc:Choice>
                <mc:Fallback>
                  <p:oleObj name="Equation" r:id="rId9" imgW="215713" imgH="24109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5" y="2228"/>
                          <a:ext cx="301" cy="3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6" name="Object 35"/>
            <p:cNvGraphicFramePr>
              <a:graphicFrameLocks noChangeAspect="1"/>
            </p:cNvGraphicFramePr>
            <p:nvPr/>
          </p:nvGraphicFramePr>
          <p:xfrm>
            <a:off x="3499" y="2272"/>
            <a:ext cx="215" cy="236"/>
          </p:xfrm>
          <a:graphic>
            <a:graphicData uri="http://schemas.openxmlformats.org/presentationml/2006/ole">
              <mc:AlternateContent xmlns:mc="http://schemas.openxmlformats.org/markup-compatibility/2006">
                <mc:Choice xmlns:v="urn:schemas-microsoft-com:vml" Requires="v">
                  <p:oleObj name="Equation" r:id="rId11" imgW="126835" imgH="139518" progId="Equation.DSMT4">
                    <p:embed/>
                  </p:oleObj>
                </mc:Choice>
                <mc:Fallback>
                  <p:oleObj name="Equation" r:id="rId11" imgW="126835" imgH="139518"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9" y="2272"/>
                          <a:ext cx="215"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7" name="Object 36"/>
            <p:cNvGraphicFramePr>
              <a:graphicFrameLocks noChangeAspect="1"/>
            </p:cNvGraphicFramePr>
            <p:nvPr/>
          </p:nvGraphicFramePr>
          <p:xfrm>
            <a:off x="673" y="2564"/>
            <a:ext cx="209" cy="267"/>
          </p:xfrm>
          <a:graphic>
            <a:graphicData uri="http://schemas.openxmlformats.org/presentationml/2006/ole">
              <mc:AlternateContent xmlns:mc="http://schemas.openxmlformats.org/markup-compatibility/2006">
                <mc:Choice xmlns:v="urn:schemas-microsoft-com:vml" Requires="v">
                  <p:oleObj name="公式" r:id="rId13" imgW="139579" imgH="177646" progId="Equation.3">
                    <p:embed/>
                  </p:oleObj>
                </mc:Choice>
                <mc:Fallback>
                  <p:oleObj name="公式" r:id="rId13" imgW="139579" imgH="17764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 y="2564"/>
                          <a:ext cx="209" cy="2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2" name="Title 1"/>
          <p:cNvSpPr>
            <a:spLocks noGrp="1"/>
          </p:cNvSpPr>
          <p:nvPr>
            <p:ph type="title"/>
          </p:nvPr>
        </p:nvSpPr>
        <p:spPr/>
        <p:txBody>
          <a:bodyPr/>
          <a:lstStyle/>
          <a:p>
            <a:r>
              <a:rPr lang="zh-CN" altLang="en-US" b="1" dirty="0">
                <a:solidFill>
                  <a:srgbClr val="000000"/>
                </a:solidFill>
                <a:latin typeface="STKaiti" charset="-122"/>
                <a:ea typeface="STKaiti" charset="-122"/>
                <a:cs typeface="STKaiti" charset="-122"/>
              </a:rPr>
              <a:t>放射性核素的特征量</a:t>
            </a:r>
            <a:endParaRPr lang="en-US"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6" name="Slide Number Placeholder 5"/>
          <p:cNvSpPr>
            <a:spLocks noGrp="1"/>
          </p:cNvSpPr>
          <p:nvPr>
            <p:ph type="sldNum" sz="quarter" idx="12"/>
          </p:nvPr>
        </p:nvSpPr>
        <p:spPr/>
        <p:txBody>
          <a:bodyPr/>
          <a:lstStyle/>
          <a:p>
            <a:pPr>
              <a:defRPr/>
            </a:pPr>
            <a:fld id="{B4690805-D7D2-4AB9-A191-0BC729846278}" type="slidenum">
              <a:rPr lang="zh-CN" altLang="en-US" smtClean="0"/>
              <a:pPr>
                <a:defRPr/>
              </a:pPr>
              <a:t>29</a:t>
            </a:fld>
            <a:endParaRPr lang="en-US" altLang="zh-CN" dirty="0"/>
          </a:p>
        </p:txBody>
      </p:sp>
    </p:spTree>
    <p:extLst>
      <p:ext uri="{BB962C8B-B14F-4D97-AF65-F5344CB8AC3E}">
        <p14:creationId xmlns:p14="http://schemas.microsoft.com/office/powerpoint/2010/main" val="209481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核力的特性（强相互作用）</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3</a:t>
            </a:fld>
            <a:endParaRPr lang="en-US" altLang="zh-CN" dirty="0"/>
          </a:p>
        </p:txBody>
      </p:sp>
      <p:sp>
        <p:nvSpPr>
          <p:cNvPr id="5" name="Rectangle 9"/>
          <p:cNvSpPr>
            <a:spLocks noChangeArrowheads="1"/>
          </p:cNvSpPr>
          <p:nvPr/>
        </p:nvSpPr>
        <p:spPr bwMode="auto">
          <a:xfrm>
            <a:off x="653826" y="1216356"/>
            <a:ext cx="7263527" cy="535531"/>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base">
              <a:lnSpc>
                <a:spcPct val="90000"/>
              </a:lnSpc>
              <a:spcBef>
                <a:spcPct val="20000"/>
              </a:spcBef>
            </a:pPr>
            <a:r>
              <a:rPr lang="zh-CN" altLang="en-US"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核力：核子紧密结合形成高密度核的力 </a:t>
            </a:r>
          </a:p>
        </p:txBody>
      </p:sp>
      <p:sp>
        <p:nvSpPr>
          <p:cNvPr id="6" name="Rectangle 18"/>
          <p:cNvSpPr>
            <a:spLocks noChangeArrowheads="1"/>
          </p:cNvSpPr>
          <p:nvPr/>
        </p:nvSpPr>
        <p:spPr bwMode="auto">
          <a:xfrm>
            <a:off x="0" y="1985164"/>
            <a:ext cx="449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zh-CN" altLang="en-US" sz="2400"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400"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rPr>
              <a:t>核力是具有饱和性的短程力</a:t>
            </a: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7" name="Group 19"/>
          <p:cNvGrpSpPr>
            <a:grpSpLocks/>
          </p:cNvGrpSpPr>
          <p:nvPr/>
        </p:nvGrpSpPr>
        <p:grpSpPr bwMode="auto">
          <a:xfrm>
            <a:off x="4683936" y="1824126"/>
            <a:ext cx="4156075" cy="830263"/>
            <a:chOff x="2784" y="1962"/>
            <a:chExt cx="2618" cy="523"/>
          </a:xfrm>
        </p:grpSpPr>
        <p:sp>
          <p:nvSpPr>
            <p:cNvPr id="8" name="Rectangle 20"/>
            <p:cNvSpPr>
              <a:spLocks noChangeArrowheads="1"/>
            </p:cNvSpPr>
            <p:nvPr/>
          </p:nvSpPr>
          <p:spPr bwMode="auto">
            <a:xfrm>
              <a:off x="2784" y="2112"/>
              <a:ext cx="1926" cy="291"/>
            </a:xfrm>
            <a:prstGeom prst="rect">
              <a:avLst/>
            </a:prstGeom>
            <a:solidFill>
              <a:srgbClr val="6600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核力的两个重要特性</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9" name="Rectangle 21"/>
            <p:cNvSpPr>
              <a:spLocks noChangeArrowheads="1"/>
            </p:cNvSpPr>
            <p:nvPr/>
          </p:nvSpPr>
          <p:spPr bwMode="auto">
            <a:xfrm>
              <a:off x="4704" y="1962"/>
              <a:ext cx="698" cy="523"/>
            </a:xfrm>
            <a:prstGeom prst="rect">
              <a:avLst/>
            </a:prstGeom>
            <a:solidFill>
              <a:srgbClr val="6600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短程性</a:t>
              </a:r>
            </a:p>
            <a:p>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饱和性</a:t>
              </a:r>
            </a:p>
          </p:txBody>
        </p:sp>
      </p:grpSp>
      <p:sp>
        <p:nvSpPr>
          <p:cNvPr id="10" name="Rectangle 22"/>
          <p:cNvSpPr>
            <a:spLocks noChangeArrowheads="1"/>
          </p:cNvSpPr>
          <p:nvPr/>
        </p:nvSpPr>
        <p:spPr bwMode="auto">
          <a:xfrm>
            <a:off x="715876" y="2590800"/>
            <a:ext cx="751372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核力是一种短程强相互作用力，只作用于相邻的核子。核的结合能近似与核子数</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成正比，</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比结合能</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E</a:t>
            </a:r>
            <a:r>
              <a:rPr lang="en-US" altLang="zh-CN" sz="2400" baseline="-25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B</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近似为常数，表明核力是具有明显</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饱和性</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的短程力。核的结合能正比于核的体积</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这与液体相像。</a:t>
            </a:r>
            <a:endPar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p>
            <a:pPr algn="l" fontAlgn="base"/>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核力力程：</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&lt;10</a:t>
            </a:r>
            <a:r>
              <a:rPr lang="en-US" altLang="zh-CN" sz="2400" baseline="30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-14</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m</a:t>
            </a:r>
            <a:endPar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Rectangle 23"/>
          <p:cNvSpPr>
            <a:spLocks noChangeArrowheads="1"/>
          </p:cNvSpPr>
          <p:nvPr/>
        </p:nvSpPr>
        <p:spPr bwMode="auto">
          <a:xfrm>
            <a:off x="292715" y="4491335"/>
            <a:ext cx="518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en-US" altLang="zh-CN" sz="2400"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400"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rPr>
              <a:t>核力是与电荷无关的强相互作用</a:t>
            </a:r>
          </a:p>
        </p:txBody>
      </p:sp>
      <p:sp>
        <p:nvSpPr>
          <p:cNvPr id="12" name="Rectangle 24"/>
          <p:cNvSpPr>
            <a:spLocks noChangeArrowheads="1"/>
          </p:cNvSpPr>
          <p:nvPr/>
        </p:nvSpPr>
        <p:spPr bwMode="auto">
          <a:xfrm>
            <a:off x="5524142" y="4479925"/>
            <a:ext cx="3489325" cy="396875"/>
          </a:xfrm>
          <a:prstGeom prst="rect">
            <a:avLst/>
          </a:prstGeom>
          <a:solidFill>
            <a:srgbClr val="00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核力强度约为库仑力的</a:t>
            </a:r>
            <a:r>
              <a:rPr lang="en-US" altLang="zh-CN"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100</a:t>
            </a:r>
            <a:r>
              <a:rPr lang="zh-CN" altLang="en-US"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倍</a:t>
            </a:r>
            <a:r>
              <a:rPr lang="en-US" altLang="zh-CN"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13" name="Rectangle 25"/>
          <p:cNvSpPr>
            <a:spLocks noChangeArrowheads="1"/>
          </p:cNvSpPr>
          <p:nvPr/>
        </p:nvSpPr>
        <p:spPr bwMode="auto">
          <a:xfrm>
            <a:off x="533400" y="5156200"/>
            <a:ext cx="2819400" cy="400110"/>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海森堡于</a:t>
            </a:r>
            <a:r>
              <a:rPr lang="en-US" altLang="zh-CN"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1932</a:t>
            </a:r>
            <a:r>
              <a:rPr lang="zh-CN" alt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年假设：</a:t>
            </a:r>
          </a:p>
        </p:txBody>
      </p:sp>
      <p:sp>
        <p:nvSpPr>
          <p:cNvPr id="14" name="Rectangle 26"/>
          <p:cNvSpPr>
            <a:spLocks noChangeArrowheads="1"/>
          </p:cNvSpPr>
          <p:nvPr/>
        </p:nvSpPr>
        <p:spPr bwMode="auto">
          <a:xfrm>
            <a:off x="3410439" y="5013325"/>
            <a:ext cx="5257800" cy="7016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en-US" altLang="zh-CN" sz="20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0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电荷对称性</a:t>
            </a:r>
            <a:r>
              <a:rPr lang="en-US" altLang="zh-CN" sz="20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质子间、中子间的核力相等</a:t>
            </a:r>
            <a:r>
              <a:rPr lang="en-US" altLang="zh-CN" sz="20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p>
          <a:p>
            <a:pPr algn="l" fontAlgn="base"/>
            <a:r>
              <a:rPr lang="en-US" altLang="zh-CN" sz="20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b)</a:t>
            </a:r>
            <a:r>
              <a:rPr lang="zh-CN" altLang="en-US" sz="20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核力与电荷无关</a:t>
            </a:r>
            <a:r>
              <a:rPr lang="en-US" altLang="zh-CN" sz="20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 质子和中子间的核力相等</a:t>
            </a:r>
            <a:r>
              <a:rPr lang="en-US" altLang="zh-CN" sz="20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p>
        </p:txBody>
      </p:sp>
      <p:sp>
        <p:nvSpPr>
          <p:cNvPr id="15" name="Rectangle 27"/>
          <p:cNvSpPr>
            <a:spLocks noChangeArrowheads="1"/>
          </p:cNvSpPr>
          <p:nvPr/>
        </p:nvSpPr>
        <p:spPr bwMode="auto">
          <a:xfrm>
            <a:off x="715876" y="5800468"/>
            <a:ext cx="80281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此假设于</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1937</a:t>
            </a: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年为实验初步证明</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,1946-1955</a:t>
            </a: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年间为更精确的实验确证！</a:t>
            </a:r>
          </a:p>
        </p:txBody>
      </p:sp>
      <p:sp>
        <p:nvSpPr>
          <p:cNvPr id="16" name="Footer Placeholder 15"/>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60386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Symbol" panose="05050102010706020507" pitchFamily="18" charset="2"/>
              </a:rPr>
              <a:t>原子核辐射：</a:t>
            </a:r>
            <a:r>
              <a:rPr lang="zh-CN" altLang="en-US" dirty="0"/>
              <a:t>，</a:t>
            </a:r>
            <a:r>
              <a:rPr lang="zh-CN" altLang="en-US" dirty="0">
                <a:sym typeface="Symbol" panose="05050102010706020507" pitchFamily="18" charset="2"/>
              </a:rPr>
              <a:t></a:t>
            </a:r>
            <a:r>
              <a:rPr lang="zh-CN" altLang="en-US" dirty="0"/>
              <a:t>，</a:t>
            </a:r>
            <a:r>
              <a:rPr lang="zh-CN" altLang="en-US" dirty="0">
                <a:sym typeface="Symbol" panose="05050102010706020507" pitchFamily="18" charset="2"/>
              </a:rPr>
              <a:t></a:t>
            </a:r>
            <a:r>
              <a:rPr lang="zh-CN" altLang="en-US" dirty="0"/>
              <a:t>射线</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30</a:t>
            </a:fld>
            <a:endParaRPr lang="en-US" altLang="zh-CN" dirty="0"/>
          </a:p>
        </p:txBody>
      </p:sp>
      <p:sp>
        <p:nvSpPr>
          <p:cNvPr id="6" name="Rectangle 7"/>
          <p:cNvSpPr>
            <a:spLocks noChangeArrowheads="1"/>
          </p:cNvSpPr>
          <p:nvPr/>
        </p:nvSpPr>
        <p:spPr bwMode="auto">
          <a:xfrm>
            <a:off x="8959269" y="30838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endParaRPr lang="zh-CN" altLang="en-US">
              <a:ea typeface="华文楷体" panose="02010600040101010101" pitchFamily="2" charset="-122"/>
              <a:cs typeface="Times New Roman" panose="02020603050405020304" pitchFamily="18" charset="0"/>
            </a:endParaRPr>
          </a:p>
        </p:txBody>
      </p:sp>
      <p:sp>
        <p:nvSpPr>
          <p:cNvPr id="7" name="Rectangle 9"/>
          <p:cNvSpPr>
            <a:spLocks noChangeArrowheads="1"/>
          </p:cNvSpPr>
          <p:nvPr/>
        </p:nvSpPr>
        <p:spPr bwMode="auto">
          <a:xfrm>
            <a:off x="8959269" y="30838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endParaRPr lang="zh-CN" altLang="en-US">
              <a:ea typeface="华文楷体" panose="02010600040101010101" pitchFamily="2" charset="-122"/>
              <a:cs typeface="Times New Roman" panose="02020603050405020304" pitchFamily="18" charset="0"/>
            </a:endParaRPr>
          </a:p>
        </p:txBody>
      </p:sp>
      <p:sp>
        <p:nvSpPr>
          <p:cNvPr id="8" name="Rectangle 11"/>
          <p:cNvSpPr>
            <a:spLocks noChangeArrowheads="1"/>
          </p:cNvSpPr>
          <p:nvPr/>
        </p:nvSpPr>
        <p:spPr bwMode="auto">
          <a:xfrm>
            <a:off x="8959269" y="30838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endParaRPr lang="zh-CN" altLang="en-US">
              <a:ea typeface="华文楷体" panose="02010600040101010101" pitchFamily="2" charset="-122"/>
              <a:cs typeface="Times New Roman" panose="02020603050405020304" pitchFamily="18" charset="0"/>
            </a:endParaRPr>
          </a:p>
        </p:txBody>
      </p:sp>
      <p:sp>
        <p:nvSpPr>
          <p:cNvPr id="9" name="Rectangle 28"/>
          <p:cNvSpPr>
            <a:spLocks noChangeArrowheads="1"/>
          </p:cNvSpPr>
          <p:nvPr/>
        </p:nvSpPr>
        <p:spPr bwMode="auto">
          <a:xfrm>
            <a:off x="914400" y="1889125"/>
            <a:ext cx="609600" cy="3662541"/>
          </a:xfrm>
          <a:prstGeom prst="rect">
            <a:avLst/>
          </a:prstGeom>
          <a:solidFill>
            <a:srgbClr val="FFC000"/>
          </a:solidFill>
          <a:ln>
            <a:noFill/>
          </a:ln>
          <a:effec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ctr" fontAlgn="base">
              <a:lnSpc>
                <a:spcPct val="75000"/>
              </a:lnSpc>
              <a:spcBef>
                <a:spcPct val="50000"/>
              </a:spcBef>
            </a:pPr>
            <a:endParaRPr lang="en-US" altLang="zh-CN" sz="1200">
              <a:solidFill>
                <a:srgbClr val="0000FF"/>
              </a:solidFill>
              <a:ea typeface="华文楷体" panose="02010600040101010101" pitchFamily="2" charset="-122"/>
              <a:cs typeface="Times New Roman" panose="02020603050405020304" pitchFamily="18" charset="0"/>
            </a:endParaRPr>
          </a:p>
          <a:p>
            <a:pPr algn="ctr" fontAlgn="base">
              <a:lnSpc>
                <a:spcPct val="75000"/>
              </a:lnSpc>
              <a:spcBef>
                <a:spcPct val="50000"/>
              </a:spcBef>
            </a:pPr>
            <a:r>
              <a:rPr lang="zh-CN" altLang="en-US" sz="3200">
                <a:solidFill>
                  <a:srgbClr val="0000FF"/>
                </a:solidFill>
                <a:ea typeface="华文楷体" panose="02010600040101010101" pitchFamily="2" charset="-122"/>
                <a:cs typeface="Times New Roman" panose="02020603050405020304" pitchFamily="18" charset="0"/>
              </a:rPr>
              <a:t>放射性衰变的类型</a:t>
            </a:r>
          </a:p>
          <a:p>
            <a:pPr algn="ctr" fontAlgn="base">
              <a:lnSpc>
                <a:spcPct val="75000"/>
              </a:lnSpc>
              <a:spcBef>
                <a:spcPct val="50000"/>
              </a:spcBef>
            </a:pPr>
            <a:endParaRPr lang="en-US" altLang="zh-CN" sz="1200">
              <a:solidFill>
                <a:srgbClr val="0000FF"/>
              </a:solidFill>
              <a:ea typeface="华文楷体" panose="02010600040101010101" pitchFamily="2" charset="-122"/>
              <a:cs typeface="Times New Roman" panose="02020603050405020304" pitchFamily="18" charset="0"/>
            </a:endParaRPr>
          </a:p>
        </p:txBody>
      </p:sp>
      <p:sp>
        <p:nvSpPr>
          <p:cNvPr id="10" name="Line 52"/>
          <p:cNvSpPr>
            <a:spLocks noChangeShapeType="1"/>
          </p:cNvSpPr>
          <p:nvPr/>
        </p:nvSpPr>
        <p:spPr bwMode="auto">
          <a:xfrm flipV="1">
            <a:off x="1600200" y="1584325"/>
            <a:ext cx="1524000" cy="1828800"/>
          </a:xfrm>
          <a:prstGeom prst="line">
            <a:avLst/>
          </a:prstGeom>
          <a:noFill/>
          <a:ln w="38100" cap="sq">
            <a:solidFill>
              <a:srgbClr val="007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Rectangle 53"/>
          <p:cNvSpPr>
            <a:spLocks noChangeArrowheads="1"/>
          </p:cNvSpPr>
          <p:nvPr/>
        </p:nvSpPr>
        <p:spPr bwMode="auto">
          <a:xfrm>
            <a:off x="2438400" y="1226403"/>
            <a:ext cx="1282700" cy="412750"/>
          </a:xfrm>
          <a:prstGeom prst="rect">
            <a:avLst/>
          </a:prstGeom>
          <a:solidFill>
            <a:srgbClr val="FFCC66"/>
          </a:solidFill>
          <a:ln>
            <a:noFill/>
          </a:ln>
          <a:effectLst>
            <a:outerShdw dist="107763" dir="2700000" algn="ctr" rotWithShape="0">
              <a:schemeClr val="bg2"/>
            </a:outerShdw>
          </a:effectLst>
          <a:extLst>
            <a:ext uri="{91240B29-F687-4F45-9708-019B960494DF}">
              <a14:hiddenLine xmlns:a14="http://schemas.microsoft.com/office/drawing/2010/main" w="12700" cap="sq">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fontAlgn="base">
              <a:lnSpc>
                <a:spcPct val="75000"/>
              </a:lnSpc>
              <a:spcBef>
                <a:spcPct val="50000"/>
              </a:spcBef>
            </a:pPr>
            <a:r>
              <a:rPr lang="en-US" altLang="zh-CN" sz="2800">
                <a:ea typeface="华文楷体" panose="02010600040101010101" pitchFamily="2" charset="-122"/>
                <a:cs typeface="Times New Roman" panose="02020603050405020304" pitchFamily="18" charset="0"/>
              </a:rPr>
              <a:t>α</a:t>
            </a:r>
            <a:r>
              <a:rPr lang="zh-CN" altLang="en-US" sz="2800">
                <a:ea typeface="华文楷体" panose="02010600040101010101" pitchFamily="2" charset="-122"/>
                <a:cs typeface="Times New Roman" panose="02020603050405020304" pitchFamily="18" charset="0"/>
              </a:rPr>
              <a:t>衰变</a:t>
            </a:r>
          </a:p>
        </p:txBody>
      </p:sp>
      <p:graphicFrame>
        <p:nvGraphicFramePr>
          <p:cNvPr id="12" name="Object 54"/>
          <p:cNvGraphicFramePr>
            <a:graphicFrameLocks noChangeAspect="1"/>
          </p:cNvGraphicFramePr>
          <p:nvPr/>
        </p:nvGraphicFramePr>
        <p:xfrm>
          <a:off x="3987800" y="1150203"/>
          <a:ext cx="814388" cy="496888"/>
        </p:xfrm>
        <a:graphic>
          <a:graphicData uri="http://schemas.openxmlformats.org/presentationml/2006/ole">
            <mc:AlternateContent xmlns:mc="http://schemas.openxmlformats.org/markup-compatibility/2006">
              <mc:Choice xmlns:v="urn:schemas-microsoft-com:vml" Requires="v">
                <p:oleObj name="公式" r:id="rId3" imgW="388800" imgH="236337" progId="Equation.3">
                  <p:embed/>
                </p:oleObj>
              </mc:Choice>
              <mc:Fallback>
                <p:oleObj name="公式" r:id="rId3" imgW="388800" imgH="23633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800" y="1150203"/>
                        <a:ext cx="814388" cy="496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Line 58"/>
          <p:cNvSpPr>
            <a:spLocks noChangeShapeType="1"/>
          </p:cNvSpPr>
          <p:nvPr/>
        </p:nvSpPr>
        <p:spPr bwMode="auto">
          <a:xfrm>
            <a:off x="4851400" y="1378803"/>
            <a:ext cx="914400"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4" name="Object 59"/>
          <p:cNvGraphicFramePr>
            <a:graphicFrameLocks noChangeAspect="1"/>
          </p:cNvGraphicFramePr>
          <p:nvPr/>
        </p:nvGraphicFramePr>
        <p:xfrm>
          <a:off x="5915025" y="1181953"/>
          <a:ext cx="719138" cy="455613"/>
        </p:xfrm>
        <a:graphic>
          <a:graphicData uri="http://schemas.openxmlformats.org/presentationml/2006/ole">
            <mc:AlternateContent xmlns:mc="http://schemas.openxmlformats.org/markup-compatibility/2006">
              <mc:Choice xmlns:v="urn:schemas-microsoft-com:vml" Requires="v">
                <p:oleObj name="Equation" r:id="rId5" imgW="380880" imgH="241200" progId="Equation.DSMT4">
                  <p:embed/>
                </p:oleObj>
              </mc:Choice>
              <mc:Fallback>
                <p:oleObj name="Equation" r:id="rId5" imgW="380880" imgH="241200" progId="Equation.DSMT4">
                  <p:embed/>
                  <p:pic>
                    <p:nvPicPr>
                      <p:cNvPr id="0" name=""/>
                      <p:cNvPicPr>
                        <a:picLocks noChangeAspect="1" noChangeArrowheads="1"/>
                      </p:cNvPicPr>
                      <p:nvPr/>
                    </p:nvPicPr>
                    <p:blipFill>
                      <a:blip r:embed="rId6"/>
                      <a:srcRect/>
                      <a:stretch>
                        <a:fillRect/>
                      </a:stretch>
                    </p:blipFill>
                    <p:spPr bwMode="auto">
                      <a:xfrm>
                        <a:off x="5915025" y="1181953"/>
                        <a:ext cx="719138" cy="4556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60"/>
          <p:cNvSpPr txBox="1">
            <a:spLocks noChangeArrowheads="1"/>
          </p:cNvSpPr>
          <p:nvPr/>
        </p:nvSpPr>
        <p:spPr bwMode="auto">
          <a:xfrm>
            <a:off x="6625607" y="1150203"/>
            <a:ext cx="359393"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en-US" altLang="zh-CN">
                <a:solidFill>
                  <a:srgbClr val="CC0000"/>
                </a:solidFill>
                <a:ea typeface="华文楷体" panose="02010600040101010101" pitchFamily="2" charset="-122"/>
                <a:cs typeface="Times New Roman" panose="02020603050405020304" pitchFamily="18" charset="0"/>
              </a:rPr>
              <a:t>+</a:t>
            </a:r>
          </a:p>
        </p:txBody>
      </p:sp>
      <p:graphicFrame>
        <p:nvGraphicFramePr>
          <p:cNvPr id="16" name="Object 61"/>
          <p:cNvGraphicFramePr>
            <a:graphicFrameLocks noChangeAspect="1"/>
          </p:cNvGraphicFramePr>
          <p:nvPr/>
        </p:nvGraphicFramePr>
        <p:xfrm>
          <a:off x="6985000" y="1150203"/>
          <a:ext cx="1092200" cy="457200"/>
        </p:xfrm>
        <a:graphic>
          <a:graphicData uri="http://schemas.openxmlformats.org/presentationml/2006/ole">
            <mc:AlternateContent xmlns:mc="http://schemas.openxmlformats.org/markup-compatibility/2006">
              <mc:Choice xmlns:v="urn:schemas-microsoft-com:vml" Requires="v">
                <p:oleObj name="公式" r:id="rId7" imgW="541080" imgH="220755" progId="Equation.3">
                  <p:embed/>
                </p:oleObj>
              </mc:Choice>
              <mc:Fallback>
                <p:oleObj name="公式" r:id="rId7" imgW="541080" imgH="22075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000" y="1150203"/>
                        <a:ext cx="1092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 Box 62"/>
          <p:cNvSpPr txBox="1">
            <a:spLocks noChangeArrowheads="1"/>
          </p:cNvSpPr>
          <p:nvPr/>
        </p:nvSpPr>
        <p:spPr bwMode="auto">
          <a:xfrm>
            <a:off x="4013200" y="1836003"/>
            <a:ext cx="4495800" cy="830997"/>
          </a:xfrm>
          <a:prstGeom prst="rect">
            <a:avLst/>
          </a:prstGeom>
          <a:solidFill>
            <a:srgbClr val="FFC000"/>
          </a:solidFill>
          <a:ln>
            <a:noFill/>
          </a:ln>
          <a:effec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fontAlgn="base">
              <a:spcBef>
                <a:spcPct val="50000"/>
              </a:spcBef>
            </a:pPr>
            <a:r>
              <a:rPr kumimoji="1" lang="en-US" altLang="zh-CN" u="sng">
                <a:ea typeface="华文楷体" panose="02010600040101010101" pitchFamily="2" charset="-122"/>
                <a:cs typeface="Times New Roman" panose="02020603050405020304" pitchFamily="18" charset="0"/>
              </a:rPr>
              <a:t>α</a:t>
            </a:r>
            <a:r>
              <a:rPr kumimoji="1" lang="zh-CN" altLang="en-US" u="sng" dirty="0">
                <a:ea typeface="华文楷体" panose="02010600040101010101" pitchFamily="2" charset="-122"/>
                <a:cs typeface="Times New Roman" panose="02020603050405020304" pitchFamily="18" charset="0"/>
              </a:rPr>
              <a:t>衰变的位移定则</a:t>
            </a:r>
            <a:r>
              <a:rPr kumimoji="1" lang="en-US" altLang="zh-CN" dirty="0">
                <a:ea typeface="华文楷体" panose="02010600040101010101" pitchFamily="2" charset="-122"/>
                <a:cs typeface="Times New Roman" panose="02020603050405020304" pitchFamily="18" charset="0"/>
              </a:rPr>
              <a:t>:</a:t>
            </a:r>
            <a:r>
              <a:rPr kumimoji="1" lang="zh-CN" altLang="en-US" dirty="0">
                <a:ea typeface="华文楷体" panose="02010600040101010101" pitchFamily="2" charset="-122"/>
                <a:cs typeface="Times New Roman" panose="02020603050405020304" pitchFamily="18" charset="0"/>
              </a:rPr>
              <a:t>子核在元素周期表中的位置左移</a:t>
            </a:r>
            <a:r>
              <a:rPr kumimoji="1" lang="en-US" altLang="zh-CN" dirty="0">
                <a:ea typeface="华文楷体" panose="02010600040101010101" pitchFamily="2" charset="-122"/>
                <a:cs typeface="Times New Roman" panose="02020603050405020304" pitchFamily="18" charset="0"/>
              </a:rPr>
              <a:t>2</a:t>
            </a:r>
            <a:r>
              <a:rPr kumimoji="1" lang="zh-CN" altLang="en-US" dirty="0">
                <a:ea typeface="华文楷体" panose="02010600040101010101" pitchFamily="2" charset="-122"/>
                <a:cs typeface="Times New Roman" panose="02020603050405020304" pitchFamily="18" charset="0"/>
              </a:rPr>
              <a:t>格。</a:t>
            </a:r>
            <a:endParaRPr kumimoji="1" lang="zh-CN" altLang="en-US" u="sng" dirty="0">
              <a:ea typeface="华文楷体" panose="02010600040101010101" pitchFamily="2" charset="-122"/>
              <a:cs typeface="Times New Roman" panose="02020603050405020304" pitchFamily="18" charset="0"/>
            </a:endParaRPr>
          </a:p>
        </p:txBody>
      </p:sp>
      <p:sp>
        <p:nvSpPr>
          <p:cNvPr id="18" name="Rectangle 63"/>
          <p:cNvSpPr>
            <a:spLocks noChangeArrowheads="1"/>
          </p:cNvSpPr>
          <p:nvPr/>
        </p:nvSpPr>
        <p:spPr bwMode="auto">
          <a:xfrm>
            <a:off x="2478088" y="3336925"/>
            <a:ext cx="1091966" cy="415498"/>
          </a:xfrm>
          <a:prstGeom prst="rect">
            <a:avLst/>
          </a:prstGeom>
          <a:solidFill>
            <a:srgbClr val="FFCC66"/>
          </a:solidFill>
          <a:ln>
            <a:noFill/>
          </a:ln>
          <a:effectLst>
            <a:outerShdw dist="107763" dir="2700000" algn="ctr" rotWithShape="0">
              <a:schemeClr val="bg2"/>
            </a:outerShdw>
          </a:effectLst>
          <a:extLst>
            <a:ext uri="{91240B29-F687-4F45-9708-019B960494DF}">
              <a14:hiddenLine xmlns:a14="http://schemas.microsoft.com/office/drawing/2010/main" w="12700" cap="sq">
                <a:solidFill>
                  <a:schemeClr val="tx1"/>
                </a:solidFill>
                <a:miter lim="800000"/>
                <a:headEnd/>
                <a:tailEnd/>
              </a14:hiddenLine>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fontAlgn="base">
              <a:lnSpc>
                <a:spcPct val="75000"/>
              </a:lnSpc>
              <a:spcBef>
                <a:spcPct val="50000"/>
              </a:spcBef>
            </a:pPr>
            <a:r>
              <a:rPr lang="en-US" altLang="zh-CN" sz="2800">
                <a:ea typeface="华文楷体" panose="02010600040101010101" pitchFamily="2" charset="-122"/>
                <a:cs typeface="Times New Roman" panose="02020603050405020304" pitchFamily="18" charset="0"/>
              </a:rPr>
              <a:t>β</a:t>
            </a:r>
            <a:r>
              <a:rPr lang="zh-CN" altLang="en-US" sz="2800">
                <a:ea typeface="华文楷体" panose="02010600040101010101" pitchFamily="2" charset="-122"/>
                <a:cs typeface="Times New Roman" panose="02020603050405020304" pitchFamily="18" charset="0"/>
              </a:rPr>
              <a:t>衰变</a:t>
            </a:r>
          </a:p>
        </p:txBody>
      </p:sp>
      <p:sp>
        <p:nvSpPr>
          <p:cNvPr id="19" name="Line 64"/>
          <p:cNvSpPr>
            <a:spLocks noChangeShapeType="1"/>
          </p:cNvSpPr>
          <p:nvPr/>
        </p:nvSpPr>
        <p:spPr bwMode="auto">
          <a:xfrm>
            <a:off x="1600200" y="3565525"/>
            <a:ext cx="838200" cy="0"/>
          </a:xfrm>
          <a:prstGeom prst="line">
            <a:avLst/>
          </a:prstGeom>
          <a:noFill/>
          <a:ln w="38100" cap="sq">
            <a:solidFill>
              <a:srgbClr val="007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20" name="Object 65"/>
          <p:cNvGraphicFramePr>
            <a:graphicFrameLocks noChangeAspect="1"/>
          </p:cNvGraphicFramePr>
          <p:nvPr/>
        </p:nvGraphicFramePr>
        <p:xfrm>
          <a:off x="4051300" y="3222625"/>
          <a:ext cx="685800" cy="482600"/>
        </p:xfrm>
        <a:graphic>
          <a:graphicData uri="http://schemas.openxmlformats.org/presentationml/2006/ole">
            <mc:AlternateContent xmlns:mc="http://schemas.openxmlformats.org/markup-compatibility/2006">
              <mc:Choice xmlns:v="urn:schemas-microsoft-com:vml" Requires="v">
                <p:oleObj name="公式" r:id="rId9" imgW="335016" imgH="236337" progId="Equation.3">
                  <p:embed/>
                </p:oleObj>
              </mc:Choice>
              <mc:Fallback>
                <p:oleObj name="公式" r:id="rId9" imgW="335016" imgH="23633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1300" y="3222625"/>
                        <a:ext cx="685800" cy="482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Line 66"/>
          <p:cNvSpPr>
            <a:spLocks noChangeShapeType="1"/>
          </p:cNvSpPr>
          <p:nvPr/>
        </p:nvSpPr>
        <p:spPr bwMode="auto">
          <a:xfrm>
            <a:off x="4876800" y="3489325"/>
            <a:ext cx="914400"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22" name="Object 67"/>
          <p:cNvGraphicFramePr>
            <a:graphicFrameLocks noChangeAspect="1"/>
          </p:cNvGraphicFramePr>
          <p:nvPr/>
        </p:nvGraphicFramePr>
        <p:xfrm>
          <a:off x="5918200" y="3209925"/>
          <a:ext cx="788988" cy="496888"/>
        </p:xfrm>
        <a:graphic>
          <a:graphicData uri="http://schemas.openxmlformats.org/presentationml/2006/ole">
            <mc:AlternateContent xmlns:mc="http://schemas.openxmlformats.org/markup-compatibility/2006">
              <mc:Choice xmlns:v="urn:schemas-microsoft-com:vml" Requires="v">
                <p:oleObj name="公式" r:id="rId11" imgW="373248" imgH="236337" progId="Equation.3">
                  <p:embed/>
                </p:oleObj>
              </mc:Choice>
              <mc:Fallback>
                <p:oleObj name="公式" r:id="rId11" imgW="373248" imgH="23633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8200" y="3209925"/>
                        <a:ext cx="788988" cy="496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68"/>
          <p:cNvSpPr txBox="1">
            <a:spLocks noChangeArrowheads="1"/>
          </p:cNvSpPr>
          <p:nvPr/>
        </p:nvSpPr>
        <p:spPr bwMode="auto">
          <a:xfrm>
            <a:off x="6651007" y="3260725"/>
            <a:ext cx="359393"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en-US" altLang="zh-CN">
                <a:solidFill>
                  <a:srgbClr val="CC0000"/>
                </a:solidFill>
                <a:ea typeface="华文楷体" panose="02010600040101010101" pitchFamily="2" charset="-122"/>
                <a:cs typeface="Times New Roman" panose="02020603050405020304" pitchFamily="18" charset="0"/>
              </a:rPr>
              <a:t>+</a:t>
            </a:r>
          </a:p>
        </p:txBody>
      </p:sp>
      <p:graphicFrame>
        <p:nvGraphicFramePr>
          <p:cNvPr id="24" name="Object 69"/>
          <p:cNvGraphicFramePr>
            <a:graphicFrameLocks noChangeAspect="1"/>
          </p:cNvGraphicFramePr>
          <p:nvPr/>
        </p:nvGraphicFramePr>
        <p:xfrm>
          <a:off x="6934200" y="3260725"/>
          <a:ext cx="406400" cy="457200"/>
        </p:xfrm>
        <a:graphic>
          <a:graphicData uri="http://schemas.openxmlformats.org/presentationml/2006/ole">
            <mc:AlternateContent xmlns:mc="http://schemas.openxmlformats.org/markup-compatibility/2006">
              <mc:Choice xmlns:v="urn:schemas-microsoft-com:vml" Requires="v">
                <p:oleObj name="公式" r:id="rId13" imgW="198288" imgH="220755" progId="Equation.3">
                  <p:embed/>
                </p:oleObj>
              </mc:Choice>
              <mc:Fallback>
                <p:oleObj name="公式" r:id="rId13" imgW="198288" imgH="22075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3260725"/>
                        <a:ext cx="4064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70"/>
          <p:cNvSpPr>
            <a:spLocks noChangeArrowheads="1"/>
          </p:cNvSpPr>
          <p:nvPr/>
        </p:nvSpPr>
        <p:spPr bwMode="auto">
          <a:xfrm>
            <a:off x="7391400" y="3184525"/>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a:ea typeface="华文楷体" panose="02010600040101010101" pitchFamily="2" charset="-122"/>
                <a:cs typeface="Times New Roman" panose="02020603050405020304" pitchFamily="18" charset="0"/>
              </a:rPr>
              <a:t>（电子）</a:t>
            </a:r>
          </a:p>
        </p:txBody>
      </p:sp>
      <p:sp>
        <p:nvSpPr>
          <p:cNvPr id="26" name="Rectangle 71"/>
          <p:cNvSpPr>
            <a:spLocks noChangeArrowheads="1"/>
          </p:cNvSpPr>
          <p:nvPr/>
        </p:nvSpPr>
        <p:spPr bwMode="auto">
          <a:xfrm>
            <a:off x="4114800" y="3946525"/>
            <a:ext cx="4343400" cy="830997"/>
          </a:xfrm>
          <a:prstGeom prst="rect">
            <a:avLst/>
          </a:prstGeom>
          <a:solidFill>
            <a:srgbClr val="FFC000"/>
          </a:solidFill>
          <a:ln>
            <a:noFill/>
          </a:ln>
          <a:effec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fontAlgn="base"/>
            <a:r>
              <a:rPr lang="en-US" altLang="zh-CN" u="sng">
                <a:ea typeface="华文楷体" panose="02010600040101010101" pitchFamily="2" charset="-122"/>
                <a:cs typeface="Times New Roman" panose="02020603050405020304" pitchFamily="18" charset="0"/>
              </a:rPr>
              <a:t>β</a:t>
            </a:r>
            <a:r>
              <a:rPr lang="zh-CN" altLang="en-US" u="sng">
                <a:ea typeface="华文楷体" panose="02010600040101010101" pitchFamily="2" charset="-122"/>
                <a:cs typeface="Times New Roman" panose="02020603050405020304" pitchFamily="18" charset="0"/>
              </a:rPr>
              <a:t>衰变的位移定则</a:t>
            </a:r>
            <a:r>
              <a:rPr lang="en-US" altLang="zh-CN">
                <a:ea typeface="华文楷体" panose="02010600040101010101" pitchFamily="2" charset="-122"/>
                <a:cs typeface="Times New Roman" panose="02020603050405020304" pitchFamily="18" charset="0"/>
              </a:rPr>
              <a:t>:</a:t>
            </a:r>
            <a:r>
              <a:rPr lang="zh-CN" altLang="en-US">
                <a:ea typeface="华文楷体" panose="02010600040101010101" pitchFamily="2" charset="-122"/>
                <a:cs typeface="Times New Roman" panose="02020603050405020304" pitchFamily="18" charset="0"/>
              </a:rPr>
              <a:t>子核在元素周期表中的位置右移</a:t>
            </a:r>
            <a:r>
              <a:rPr lang="en-US" altLang="zh-CN">
                <a:ea typeface="华文楷体" panose="02010600040101010101" pitchFamily="2" charset="-122"/>
                <a:cs typeface="Times New Roman" panose="02020603050405020304" pitchFamily="18" charset="0"/>
              </a:rPr>
              <a:t>1</a:t>
            </a:r>
            <a:r>
              <a:rPr lang="zh-CN" altLang="en-US">
                <a:ea typeface="华文楷体" panose="02010600040101010101" pitchFamily="2" charset="-122"/>
                <a:cs typeface="Times New Roman" panose="02020603050405020304" pitchFamily="18" charset="0"/>
              </a:rPr>
              <a:t>格。 </a:t>
            </a:r>
          </a:p>
        </p:txBody>
      </p:sp>
      <p:sp>
        <p:nvSpPr>
          <p:cNvPr id="27" name="Rectangle 72"/>
          <p:cNvSpPr>
            <a:spLocks noChangeArrowheads="1"/>
          </p:cNvSpPr>
          <p:nvPr/>
        </p:nvSpPr>
        <p:spPr bwMode="auto">
          <a:xfrm>
            <a:off x="2554288" y="5318125"/>
            <a:ext cx="1071127" cy="415498"/>
          </a:xfrm>
          <a:prstGeom prst="rect">
            <a:avLst/>
          </a:prstGeom>
          <a:solidFill>
            <a:srgbClr val="FFCC66"/>
          </a:solidFill>
          <a:ln>
            <a:noFill/>
          </a:ln>
          <a:effectLst>
            <a:outerShdw dist="107763" dir="2700000" algn="ctr" rotWithShape="0">
              <a:schemeClr val="bg2"/>
            </a:outerShdw>
          </a:effectLst>
          <a:extLst>
            <a:ext uri="{91240B29-F687-4F45-9708-019B960494DF}">
              <a14:hiddenLine xmlns:a14="http://schemas.microsoft.com/office/drawing/2010/main" w="12700" cap="sq">
                <a:solidFill>
                  <a:schemeClr val="tx1"/>
                </a:solidFill>
                <a:miter lim="800000"/>
                <a:headEnd/>
                <a:tailEnd/>
              </a14:hiddenLine>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fontAlgn="base">
              <a:lnSpc>
                <a:spcPct val="75000"/>
              </a:lnSpc>
              <a:spcBef>
                <a:spcPct val="50000"/>
              </a:spcBef>
            </a:pPr>
            <a:r>
              <a:rPr lang="en-US" altLang="zh-CN" sz="2800">
                <a:ea typeface="华文楷体" panose="02010600040101010101" pitchFamily="2" charset="-122"/>
                <a:cs typeface="Times New Roman" panose="02020603050405020304" pitchFamily="18" charset="0"/>
              </a:rPr>
              <a:t>γ</a:t>
            </a:r>
            <a:r>
              <a:rPr lang="zh-CN" altLang="en-US" sz="2800">
                <a:ea typeface="华文楷体" panose="02010600040101010101" pitchFamily="2" charset="-122"/>
                <a:cs typeface="Times New Roman" panose="02020603050405020304" pitchFamily="18" charset="0"/>
              </a:rPr>
              <a:t>衰变</a:t>
            </a:r>
          </a:p>
        </p:txBody>
      </p:sp>
      <p:sp>
        <p:nvSpPr>
          <p:cNvPr id="28" name="Line 73"/>
          <p:cNvSpPr>
            <a:spLocks noChangeShapeType="1"/>
          </p:cNvSpPr>
          <p:nvPr/>
        </p:nvSpPr>
        <p:spPr bwMode="auto">
          <a:xfrm>
            <a:off x="1600200" y="3717925"/>
            <a:ext cx="1371600" cy="1524000"/>
          </a:xfrm>
          <a:prstGeom prst="line">
            <a:avLst/>
          </a:prstGeom>
          <a:noFill/>
          <a:ln w="38100" cap="sq">
            <a:solidFill>
              <a:srgbClr val="007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29" name="Object 74"/>
          <p:cNvGraphicFramePr>
            <a:graphicFrameLocks noChangeAspect="1"/>
          </p:cNvGraphicFramePr>
          <p:nvPr/>
        </p:nvGraphicFramePr>
        <p:xfrm>
          <a:off x="4076700" y="5245100"/>
          <a:ext cx="792163" cy="457200"/>
        </p:xfrm>
        <a:graphic>
          <a:graphicData uri="http://schemas.openxmlformats.org/presentationml/2006/ole">
            <mc:AlternateContent xmlns:mc="http://schemas.openxmlformats.org/markup-compatibility/2006">
              <mc:Choice xmlns:v="urn:schemas-microsoft-com:vml" Requires="v">
                <p:oleObj name="公式" r:id="rId15" imgW="388800" imgH="220755" progId="Equation.3">
                  <p:embed/>
                </p:oleObj>
              </mc:Choice>
              <mc:Fallback>
                <p:oleObj name="公式" r:id="rId15" imgW="388800" imgH="22075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76700" y="5245100"/>
                        <a:ext cx="792163"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Line 75"/>
          <p:cNvSpPr>
            <a:spLocks noChangeShapeType="1"/>
          </p:cNvSpPr>
          <p:nvPr/>
        </p:nvSpPr>
        <p:spPr bwMode="auto">
          <a:xfrm>
            <a:off x="4876800" y="5470525"/>
            <a:ext cx="914400"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31" name="Object 76"/>
          <p:cNvGraphicFramePr>
            <a:graphicFrameLocks noChangeAspect="1"/>
          </p:cNvGraphicFramePr>
          <p:nvPr/>
        </p:nvGraphicFramePr>
        <p:xfrm>
          <a:off x="5956300" y="5241925"/>
          <a:ext cx="720725" cy="485775"/>
        </p:xfrm>
        <a:graphic>
          <a:graphicData uri="http://schemas.openxmlformats.org/presentationml/2006/ole">
            <mc:AlternateContent xmlns:mc="http://schemas.openxmlformats.org/markup-compatibility/2006">
              <mc:Choice xmlns:v="urn:schemas-microsoft-com:vml" Requires="v">
                <p:oleObj name="公式" r:id="rId17" imgW="335016" imgH="220755" progId="Equation.3">
                  <p:embed/>
                </p:oleObj>
              </mc:Choice>
              <mc:Fallback>
                <p:oleObj name="公式" r:id="rId17" imgW="335016" imgH="22075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6300" y="5241925"/>
                        <a:ext cx="720725" cy="485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 Box 77"/>
          <p:cNvSpPr txBox="1">
            <a:spLocks noChangeArrowheads="1"/>
          </p:cNvSpPr>
          <p:nvPr/>
        </p:nvSpPr>
        <p:spPr bwMode="auto">
          <a:xfrm>
            <a:off x="6651007" y="5241925"/>
            <a:ext cx="359393"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en-US" altLang="zh-CN">
                <a:solidFill>
                  <a:srgbClr val="CC0000"/>
                </a:solidFill>
                <a:ea typeface="华文楷体" panose="02010600040101010101" pitchFamily="2" charset="-122"/>
                <a:cs typeface="Times New Roman" panose="02020603050405020304" pitchFamily="18" charset="0"/>
              </a:rPr>
              <a:t>+</a:t>
            </a:r>
          </a:p>
        </p:txBody>
      </p:sp>
      <p:graphicFrame>
        <p:nvGraphicFramePr>
          <p:cNvPr id="33" name="Object 79"/>
          <p:cNvGraphicFramePr>
            <a:graphicFrameLocks noChangeAspect="1"/>
          </p:cNvGraphicFramePr>
          <p:nvPr/>
        </p:nvGraphicFramePr>
        <p:xfrm>
          <a:off x="7010400" y="5308600"/>
          <a:ext cx="293688" cy="350838"/>
        </p:xfrm>
        <a:graphic>
          <a:graphicData uri="http://schemas.openxmlformats.org/presentationml/2006/ole">
            <mc:AlternateContent xmlns:mc="http://schemas.openxmlformats.org/markup-compatibility/2006">
              <mc:Choice xmlns:v="urn:schemas-microsoft-com:vml" Requires="v">
                <p:oleObj name="公式" r:id="rId19" imgW="129600" imgH="159722" progId="Equation.3">
                  <p:embed/>
                </p:oleObj>
              </mc:Choice>
              <mc:Fallback>
                <p:oleObj name="公式" r:id="rId19" imgW="129600" imgH="159722"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10400" y="5308600"/>
                        <a:ext cx="293688" cy="3508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Rectangle 80"/>
          <p:cNvSpPr>
            <a:spLocks noChangeArrowheads="1"/>
          </p:cNvSpPr>
          <p:nvPr/>
        </p:nvSpPr>
        <p:spPr bwMode="auto">
          <a:xfrm>
            <a:off x="4114800" y="5775325"/>
            <a:ext cx="4419600" cy="457200"/>
          </a:xfrm>
          <a:prstGeom prst="rect">
            <a:avLst/>
          </a:prstGeom>
          <a:solidFill>
            <a:srgbClr val="FFC000"/>
          </a:solidFill>
          <a:ln>
            <a:noFill/>
          </a:ln>
          <a:effec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a:ea typeface="华文楷体" panose="02010600040101010101" pitchFamily="2" charset="-122"/>
                <a:cs typeface="Times New Roman" panose="02020603050405020304" pitchFamily="18" charset="0"/>
              </a:rPr>
              <a:t>高能短波电磁辐射（即电子波）</a:t>
            </a:r>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679318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放射衰变与核素图</a:t>
            </a:r>
          </a:p>
        </p:txBody>
      </p:sp>
      <p:sp>
        <p:nvSpPr>
          <p:cNvPr id="4" name="幻灯片编号占位符 3"/>
          <p:cNvSpPr>
            <a:spLocks noGrp="1"/>
          </p:cNvSpPr>
          <p:nvPr>
            <p:ph type="sldNum" sz="quarter" idx="12"/>
          </p:nvPr>
        </p:nvSpPr>
        <p:spPr/>
        <p:txBody>
          <a:bodyPr/>
          <a:lstStyle/>
          <a:p>
            <a:pPr>
              <a:defRPr/>
            </a:pPr>
            <a:fld id="{E3BAC4F7-8877-4A8A-A428-06935D1FE728}" type="slidenum">
              <a:rPr lang="zh-CN" altLang="en-US" smtClean="0"/>
              <a:pPr>
                <a:defRPr/>
              </a:pPr>
              <a:t>31</a:t>
            </a:fld>
            <a:endParaRPr lang="en-US" altLang="zh-CN"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0800" y="1524000"/>
            <a:ext cx="4572000" cy="45720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348920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Symbol" panose="05050102010706020507" pitchFamily="18" charset="2"/>
              </a:rPr>
              <a:t></a:t>
            </a:r>
            <a:r>
              <a:rPr lang="zh-CN" altLang="en-US" dirty="0"/>
              <a:t>，</a:t>
            </a:r>
            <a:r>
              <a:rPr lang="zh-CN" altLang="en-US" dirty="0">
                <a:sym typeface="Symbol" panose="05050102010706020507" pitchFamily="18" charset="2"/>
              </a:rPr>
              <a:t></a:t>
            </a:r>
            <a:r>
              <a:rPr lang="zh-CN" altLang="en-US" dirty="0"/>
              <a:t>，</a:t>
            </a:r>
            <a:r>
              <a:rPr lang="zh-CN" altLang="en-US" dirty="0">
                <a:sym typeface="Symbol" panose="05050102010706020507" pitchFamily="18" charset="2"/>
              </a:rPr>
              <a:t></a:t>
            </a:r>
            <a:r>
              <a:rPr lang="zh-CN" altLang="en-US" dirty="0"/>
              <a:t>射线的穿透性</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32</a:t>
            </a:fld>
            <a:endParaRPr lang="en-US" altLang="zh-CN" dirty="0"/>
          </a:p>
        </p:txBody>
      </p:sp>
      <p:pic>
        <p:nvPicPr>
          <p:cNvPr id="5" name="Picture 2" descr="http://upload.wikimedia.org/wikipedia/commons/thumb/d/d6/Alfa_beta_gamma_radiation.svg/300px-Alfa_beta_gamma_radiation.svg.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185081"/>
            <a:ext cx="3849591" cy="508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4343400" y="1284232"/>
            <a:ext cx="4610100" cy="4616648"/>
          </a:xfrm>
          <a:prstGeom prst="rect">
            <a:avLst/>
          </a:prstGeom>
          <a:noFill/>
        </p:spPr>
        <p:txBody>
          <a:bodyPr wrap="squar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pPr>
              <a:lnSpc>
                <a:spcPct val="150000"/>
              </a:lnSpc>
              <a:buFont typeface="Wingdings" panose="05000000000000000000" pitchFamily="2" charset="2"/>
              <a:buChar char="Ø"/>
            </a:pPr>
            <a:r>
              <a:rPr kumimoji="0" lang="en-US" altLang="zh-CN" sz="28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 </a:t>
            </a:r>
            <a:r>
              <a:rPr kumimoji="0" lang="zh-CN" altLang="en-US"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粒子相当于氦的原子核可被纸所阻挡；</a:t>
            </a:r>
            <a:endParaRPr kumimoji="0" lang="en-US" altLang="zh-CN"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buFont typeface="Wingdings" panose="05000000000000000000" pitchFamily="2" charset="2"/>
              <a:buChar char="Ø"/>
            </a:pPr>
            <a:endParaRPr kumimoji="0" lang="en-US" altLang="zh-CN"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buFont typeface="Wingdings" panose="05000000000000000000" pitchFamily="2" charset="2"/>
              <a:buChar char="Ø"/>
            </a:pPr>
            <a:r>
              <a:rPr kumimoji="0" lang="en-US" altLang="zh-CN" sz="28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β </a:t>
            </a:r>
            <a:r>
              <a:rPr kumimoji="0" lang="zh-CN" altLang="en-US"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粒子相当于电子可被铝箔所阻挡；</a:t>
            </a:r>
            <a:endParaRPr kumimoji="0" lang="en-US" altLang="zh-CN"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buFont typeface="Wingdings" panose="05000000000000000000" pitchFamily="2" charset="2"/>
              <a:buChar char="Ø"/>
            </a:pPr>
            <a:endParaRPr kumimoji="0" lang="en-US" altLang="zh-CN"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buFont typeface="Wingdings" panose="05000000000000000000" pitchFamily="2" charset="2"/>
              <a:buChar char="Ø"/>
            </a:pPr>
            <a:r>
              <a:rPr kumimoji="0" lang="en-US" altLang="zh-CN" sz="28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γ </a:t>
            </a:r>
            <a:r>
              <a:rPr kumimoji="0" lang="zh-CN" altLang="en-US"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射线则具有高穿透性。</a:t>
            </a:r>
          </a:p>
        </p:txBody>
      </p:sp>
      <p:sp>
        <p:nvSpPr>
          <p:cNvPr id="7" name="Footer Placeholder 6"/>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281516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切尔诺贝利核电站事故中的核辐射</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33</a:t>
            </a:fld>
            <a:endParaRPr lang="en-US" altLang="zh-CN" dirty="0"/>
          </a:p>
        </p:txBody>
      </p:sp>
      <p:sp>
        <p:nvSpPr>
          <p:cNvPr id="5" name="TextBox 4"/>
          <p:cNvSpPr txBox="1">
            <a:spLocks noChangeArrowheads="1"/>
          </p:cNvSpPr>
          <p:nvPr/>
        </p:nvSpPr>
        <p:spPr bwMode="auto">
          <a:xfrm>
            <a:off x="4800600" y="1601183"/>
            <a:ext cx="412677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pPr algn="just"/>
            <a:r>
              <a:rPr kumimoji="0" lang="zh-CN" altLang="en-US"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爆炸发生</a:t>
            </a:r>
            <a:r>
              <a:rPr kumimoji="0" lang="en-US" altLang="zh-CN"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3</a:t>
            </a:r>
            <a:r>
              <a:rPr kumimoji="0" lang="zh-CN" altLang="en-US"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天后，切尔诺贝利核电站反应堆的残骸核辐射主要是</a:t>
            </a:r>
            <a:r>
              <a:rPr kumimoji="0" lang="en-US" altLang="zh-CN" sz="28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α</a:t>
            </a:r>
            <a:r>
              <a:rPr kumimoji="0" lang="zh-CN" altLang="en-US"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β</a:t>
            </a:r>
            <a:r>
              <a:rPr kumimoji="0" lang="zh-CN" altLang="en-US"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a:t>
            </a:r>
            <a:r>
              <a:rPr kumimoji="0" lang="zh-CN" altLang="en-US"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三种射线：</a:t>
            </a:r>
            <a:r>
              <a:rPr kumimoji="0" lang="en-US" altLang="zh-CN" sz="28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α</a:t>
            </a:r>
            <a:r>
              <a:rPr kumimoji="0" lang="zh-CN" altLang="en-US"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射线</a:t>
            </a:r>
            <a:r>
              <a:rPr kumimoji="0"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和</a:t>
            </a:r>
            <a:r>
              <a:rPr kumimoji="0" lang="en-US" altLang="zh-CN" sz="2800" b="1"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β</a:t>
            </a:r>
            <a:r>
              <a:rPr kumimoji="0" lang="zh-CN" altLang="en-US"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射线由于穿透力小，影响距离比较近，只要辐射源不进入体内，影响不会太大。</a:t>
            </a:r>
            <a:r>
              <a:rPr kumimoji="0" lang="en-US" altLang="zh-CN"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 </a:t>
            </a:r>
            <a:r>
              <a:rPr kumimoji="0" lang="en-US" altLang="zh-CN" sz="2800" b="1" i="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a:t>
            </a:r>
            <a:r>
              <a:rPr kumimoji="0" lang="en-US" altLang="zh-CN" sz="28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 </a:t>
            </a:r>
            <a:r>
              <a:rPr kumimoji="0" lang="zh-CN" altLang="en-US" sz="28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射线的穿透力很强，是一种波长很短的电磁波</a:t>
            </a:r>
            <a:r>
              <a:rPr kumimoji="0" lang="zh-CN" altLang="en-US" sz="2800" b="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p:txBody>
      </p:sp>
      <p:pic>
        <p:nvPicPr>
          <p:cNvPr id="6" name="Picture 2" descr="IPB Imag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1279063"/>
            <a:ext cx="3966171" cy="461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336773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长半衰期的测定</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34</a:t>
            </a:fld>
            <a:endParaRPr lang="en-US" altLang="zh-CN" dirty="0"/>
          </a:p>
        </p:txBody>
      </p:sp>
      <mc:AlternateContent xmlns:mc="http://schemas.openxmlformats.org/markup-compatibility/2006" xmlns:a14="http://schemas.microsoft.com/office/drawing/2010/main">
        <mc:Choice Requires="a14">
          <p:sp>
            <p:nvSpPr>
              <p:cNvPr id="6" name="Rectangle 16"/>
              <p:cNvSpPr>
                <a:spLocks noChangeArrowheads="1"/>
              </p:cNvSpPr>
              <p:nvPr/>
            </p:nvSpPr>
            <p:spPr bwMode="auto">
              <a:xfrm>
                <a:off x="609600" y="1173540"/>
                <a:ext cx="8305800" cy="14528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FF0066"/>
                    </a:solidFill>
                    <a:ea typeface="华文楷体" panose="02010600040101010101" pitchFamily="2" charset="-122"/>
                    <a:cs typeface="Times New Roman" panose="02020603050405020304" pitchFamily="18" charset="0"/>
                  </a:rPr>
                  <a:t>半衰期是放射性核素的手印</a:t>
                </a:r>
                <a:r>
                  <a:rPr lang="zh-CN" altLang="en-US" dirty="0">
                    <a:ea typeface="华文楷体" panose="02010600040101010101" pitchFamily="2" charset="-122"/>
                    <a:cs typeface="Times New Roman" panose="02020603050405020304" pitchFamily="18" charset="0"/>
                  </a:rPr>
                  <a:t>，测定半衰期是确定放射性核素的重要方法。测出放射性强度</a:t>
                </a:r>
                <a:r>
                  <a:rPr lang="en-US" altLang="zh-CN" dirty="0">
                    <a:ea typeface="华文楷体" panose="02010600040101010101" pitchFamily="2" charset="-122"/>
                    <a:cs typeface="Times New Roman" panose="02020603050405020304" pitchFamily="18" charset="0"/>
                  </a:rPr>
                  <a:t>A,</a:t>
                </a:r>
                <a:r>
                  <a:rPr lang="zh-CN" altLang="en-US" dirty="0">
                    <a:ea typeface="华文楷体" panose="02010600040101010101" pitchFamily="2" charset="-122"/>
                    <a:cs typeface="Times New Roman" panose="02020603050405020304" pitchFamily="18" charset="0"/>
                  </a:rPr>
                  <a:t>算出产生</a:t>
                </a:r>
                <a:r>
                  <a:rPr lang="en-US" altLang="zh-CN" dirty="0">
                    <a:ea typeface="华文楷体" panose="02010600040101010101" pitchFamily="2" charset="-122"/>
                    <a:cs typeface="Times New Roman" panose="02020603050405020304" pitchFamily="18" charset="0"/>
                  </a:rPr>
                  <a:t>A</a:t>
                </a:r>
                <a:r>
                  <a:rPr lang="zh-CN" altLang="en-US" dirty="0">
                    <a:ea typeface="华文楷体" panose="02010600040101010101" pitchFamily="2" charset="-122"/>
                    <a:cs typeface="Times New Roman" panose="02020603050405020304" pitchFamily="18" charset="0"/>
                  </a:rPr>
                  <a:t>的核素数目</a:t>
                </a:r>
                <a:r>
                  <a:rPr lang="en-US" altLang="zh-CN" dirty="0">
                    <a:ea typeface="华文楷体" panose="02010600040101010101" pitchFamily="2" charset="-122"/>
                    <a:cs typeface="Times New Roman" panose="02020603050405020304" pitchFamily="18" charset="0"/>
                  </a:rPr>
                  <a:t>N,</a:t>
                </a:r>
                <a:r>
                  <a:rPr lang="zh-CN" altLang="en-US" dirty="0">
                    <a:ea typeface="华文楷体" panose="02010600040101010101" pitchFamily="2" charset="-122"/>
                    <a:cs typeface="Times New Roman" panose="02020603050405020304" pitchFamily="18" charset="0"/>
                  </a:rPr>
                  <a:t>据</a:t>
                </a:r>
                <a:r>
                  <a:rPr lang="en-US" altLang="zh-CN" dirty="0">
                    <a:ea typeface="华文楷体" panose="02010600040101010101" pitchFamily="2" charset="-122"/>
                    <a:cs typeface="Times New Roman" panose="02020603050405020304" pitchFamily="18" charset="0"/>
                  </a:rPr>
                  <a:t>A=</a:t>
                </a:r>
                <a:r>
                  <a:rPr lang="el-GR" altLang="zh-CN" dirty="0">
                    <a:ea typeface="华文楷体" panose="02010600040101010101" pitchFamily="2" charset="-122"/>
                    <a:cs typeface="Times New Roman" panose="02020603050405020304" pitchFamily="18" charset="0"/>
                  </a:rPr>
                  <a:t>λ</a:t>
                </a:r>
                <a:r>
                  <a:rPr lang="en-US" altLang="zh-CN" dirty="0">
                    <a:ea typeface="华文楷体" panose="02010600040101010101" pitchFamily="2" charset="-122"/>
                    <a:cs typeface="Times New Roman" panose="02020603050405020304" pitchFamily="18" charset="0"/>
                  </a:rPr>
                  <a:t>N</a:t>
                </a:r>
                <a:r>
                  <a:rPr lang="zh-CN" altLang="en-US" dirty="0">
                    <a:ea typeface="华文楷体" panose="02010600040101010101" pitchFamily="2" charset="-122"/>
                    <a:cs typeface="Times New Roman" panose="02020603050405020304" pitchFamily="18" charset="0"/>
                  </a:rPr>
                  <a:t>求出</a:t>
                </a:r>
                <a:r>
                  <a:rPr lang="el-GR" altLang="zh-CN" dirty="0">
                    <a:ea typeface="华文楷体" panose="02010600040101010101" pitchFamily="2" charset="-122"/>
                    <a:cs typeface="Times New Roman" panose="02020603050405020304" pitchFamily="18" charset="0"/>
                  </a:rPr>
                  <a:t>λ</a:t>
                </a:r>
                <a:r>
                  <a:rPr lang="en-US" altLang="zh-CN" dirty="0">
                    <a:ea typeface="华文楷体" panose="02010600040101010101" pitchFamily="2" charset="-122"/>
                    <a:cs typeface="Times New Roman" panose="02020603050405020304" pitchFamily="18" charset="0"/>
                  </a:rPr>
                  <a:t> ,</a:t>
                </a:r>
                <a:r>
                  <a:rPr lang="zh-CN" altLang="en-US" dirty="0">
                    <a:ea typeface="华文楷体" panose="02010600040101010101" pitchFamily="2" charset="-122"/>
                    <a:cs typeface="Times New Roman" panose="02020603050405020304" pitchFamily="18" charset="0"/>
                  </a:rPr>
                  <a:t>求出</a:t>
                </a:r>
                <a14:m>
                  <m:oMath xmlns:m="http://schemas.openxmlformats.org/officeDocument/2006/math">
                    <m:r>
                      <a:rPr lang="en-US" altLang="zh-CN" b="1" i="1" smtClean="0">
                        <a:solidFill>
                          <a:srgbClr val="000000"/>
                        </a:solidFill>
                        <a:latin typeface="Cambria Math" charset="0"/>
                        <a:ea typeface="STKaiti" charset="-122"/>
                        <a:cs typeface="STKaiti" charset="-122"/>
                      </a:rPr>
                      <m:t>𝝀</m:t>
                    </m:r>
                    <m:r>
                      <a:rPr lang="en-US" altLang="zh-CN">
                        <a:solidFill>
                          <a:srgbClr val="000000"/>
                        </a:solidFill>
                        <a:latin typeface="Cambria Math" charset="0"/>
                        <a:ea typeface="STKaiti" charset="-122"/>
                        <a:cs typeface="STKaiti" charset="-122"/>
                      </a:rPr>
                      <m:t>=</m:t>
                    </m:r>
                    <m:f>
                      <m:fPr>
                        <m:ctrlPr>
                          <a:rPr lang="en-US" altLang="zh-CN" i="1">
                            <a:solidFill>
                              <a:srgbClr val="000000"/>
                            </a:solidFill>
                            <a:latin typeface="Cambria Math" panose="02040503050406030204" pitchFamily="18" charset="0"/>
                            <a:ea typeface="STKaiti" charset="-122"/>
                            <a:cs typeface="STKaiti" charset="-122"/>
                          </a:rPr>
                        </m:ctrlPr>
                      </m:fPr>
                      <m:num>
                        <m:r>
                          <a:rPr lang="en-US" altLang="zh-CN">
                            <a:solidFill>
                              <a:srgbClr val="000000"/>
                            </a:solidFill>
                            <a:latin typeface="Cambria Math" charset="0"/>
                            <a:ea typeface="STKaiti" charset="-122"/>
                            <a:cs typeface="STKaiti" charset="-122"/>
                          </a:rPr>
                          <m:t>𝐥𝐧𝟐</m:t>
                        </m:r>
                      </m:num>
                      <m:den>
                        <m:sSub>
                          <m:sSubPr>
                            <m:ctrlPr>
                              <a:rPr lang="en-US" altLang="zh-CN" i="1">
                                <a:solidFill>
                                  <a:srgbClr val="000000"/>
                                </a:solidFill>
                                <a:latin typeface="Cambria Math" panose="02040503050406030204" pitchFamily="18" charset="0"/>
                                <a:ea typeface="STKaiti" charset="-122"/>
                                <a:cs typeface="STKaiti" charset="-122"/>
                              </a:rPr>
                            </m:ctrlPr>
                          </m:sSubPr>
                          <m:e>
                            <m:r>
                              <a:rPr lang="en-US" altLang="zh-CN">
                                <a:solidFill>
                                  <a:srgbClr val="000000"/>
                                </a:solidFill>
                                <a:latin typeface="Cambria Math" charset="0"/>
                                <a:ea typeface="STKaiti" charset="-122"/>
                                <a:cs typeface="STKaiti" charset="-122"/>
                              </a:rPr>
                              <m:t>𝐓</m:t>
                            </m:r>
                          </m:e>
                          <m:sub>
                            <m:r>
                              <a:rPr lang="en-US" altLang="zh-CN">
                                <a:solidFill>
                                  <a:srgbClr val="000000"/>
                                </a:solidFill>
                                <a:latin typeface="Cambria Math" charset="0"/>
                                <a:ea typeface="STKaiti" charset="-122"/>
                                <a:cs typeface="STKaiti" charset="-122"/>
                              </a:rPr>
                              <m:t>𝟏</m:t>
                            </m:r>
                            <m:r>
                              <a:rPr lang="en-US" altLang="zh-CN">
                                <a:solidFill>
                                  <a:srgbClr val="000000"/>
                                </a:solidFill>
                                <a:latin typeface="Cambria Math" charset="0"/>
                                <a:ea typeface="STKaiti" charset="-122"/>
                                <a:cs typeface="STKaiti" charset="-122"/>
                              </a:rPr>
                              <m:t>/</m:t>
                            </m:r>
                            <m:r>
                              <a:rPr lang="en-US" altLang="zh-CN">
                                <a:solidFill>
                                  <a:srgbClr val="000000"/>
                                </a:solidFill>
                                <a:latin typeface="Cambria Math" charset="0"/>
                                <a:ea typeface="STKaiti" charset="-122"/>
                                <a:cs typeface="STKaiti" charset="-122"/>
                              </a:rPr>
                              <m:t>𝟐</m:t>
                            </m:r>
                          </m:sub>
                        </m:sSub>
                      </m:den>
                    </m:f>
                  </m:oMath>
                </a14:m>
                <a:endParaRPr lang="zh-CN" altLang="en-US" dirty="0">
                  <a:ea typeface="华文楷体" panose="02010600040101010101" pitchFamily="2" charset="-122"/>
                  <a:cs typeface="Times New Roman" panose="02020603050405020304" pitchFamily="18" charset="0"/>
                </a:endParaRPr>
              </a:p>
            </p:txBody>
          </p:sp>
        </mc:Choice>
        <mc:Fallback xmlns="">
          <p:sp>
            <p:nvSpPr>
              <p:cNvPr id="6" name="Rectangle 16"/>
              <p:cNvSpPr>
                <a:spLocks noRot="1" noChangeAspect="1" noMove="1" noResize="1" noEditPoints="1" noAdjustHandles="1" noChangeArrowheads="1" noChangeShapeType="1" noTextEdit="1"/>
              </p:cNvSpPr>
              <p:nvPr/>
            </p:nvSpPr>
            <p:spPr bwMode="auto">
              <a:xfrm>
                <a:off x="609600" y="1173540"/>
                <a:ext cx="8305800" cy="1452898"/>
              </a:xfrm>
              <a:prstGeom prst="rect">
                <a:avLst/>
              </a:prstGeom>
              <a:blipFill rotWithShape="0">
                <a:blip r:embed="rId2"/>
                <a:stretch>
                  <a:fillRect l="-1101" t="-33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Rectangle 18"/>
          <p:cNvSpPr>
            <a:spLocks noChangeArrowheads="1"/>
          </p:cNvSpPr>
          <p:nvPr/>
        </p:nvSpPr>
        <p:spPr bwMode="auto">
          <a:xfrm>
            <a:off x="219156" y="2491844"/>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a:ea typeface="华文楷体" panose="02010600040101010101" pitchFamily="2" charset="-122"/>
                <a:cs typeface="Times New Roman" panose="02020603050405020304" pitchFamily="18" charset="0"/>
              </a:rPr>
              <a:t>　为保证足够的计数以降低统计误差</a:t>
            </a:r>
            <a:r>
              <a:rPr lang="en-US" altLang="zh-CN" dirty="0">
                <a:ea typeface="华文楷体" panose="02010600040101010101" pitchFamily="2" charset="-122"/>
                <a:cs typeface="Times New Roman" panose="02020603050405020304" pitchFamily="18" charset="0"/>
              </a:rPr>
              <a:t>,</a:t>
            </a:r>
            <a:r>
              <a:rPr lang="zh-CN" altLang="en-US" dirty="0">
                <a:ea typeface="华文楷体" panose="02010600040101010101" pitchFamily="2" charset="-122"/>
                <a:cs typeface="Times New Roman" panose="02020603050405020304" pitchFamily="18" charset="0"/>
              </a:rPr>
              <a:t>必须增大</a:t>
            </a:r>
            <a:r>
              <a:rPr lang="en-US" altLang="zh-CN" dirty="0">
                <a:ea typeface="华文楷体" panose="02010600040101010101" pitchFamily="2" charset="-122"/>
                <a:cs typeface="Times New Roman" panose="02020603050405020304" pitchFamily="18" charset="0"/>
              </a:rPr>
              <a:t>N.</a:t>
            </a:r>
          </a:p>
        </p:txBody>
      </p:sp>
      <p:pic>
        <p:nvPicPr>
          <p:cNvPr id="15" name="Picture 4" descr="图片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800" y="2960962"/>
            <a:ext cx="6100071" cy="2640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8100000" algn="ctr" rotWithShape="0">
                    <a:srgbClr val="808080"/>
                  </a:outerShdw>
                </a:effectLst>
              </a14:hiddenEffects>
            </a:ext>
          </a:extLst>
        </p:spPr>
      </p:pic>
      <p:sp>
        <p:nvSpPr>
          <p:cNvPr id="16" name="Rectangle 5"/>
          <p:cNvSpPr>
            <a:spLocks noChangeArrowheads="1"/>
          </p:cNvSpPr>
          <p:nvPr/>
        </p:nvSpPr>
        <p:spPr bwMode="auto">
          <a:xfrm>
            <a:off x="838200" y="2960962"/>
            <a:ext cx="1752600" cy="946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flatTx/>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ctr" fontAlgn="base"/>
            <a:r>
              <a:rPr lang="zh-CN" altLang="en-US" sz="2800" dirty="0">
                <a:solidFill>
                  <a:srgbClr val="0000FF"/>
                </a:solidFill>
                <a:ea typeface="华文楷体" panose="02010600040101010101" pitchFamily="2" charset="-122"/>
                <a:cs typeface="Times New Roman" panose="02020603050405020304" pitchFamily="18" charset="0"/>
              </a:rPr>
              <a:t>检测放射</a:t>
            </a:r>
          </a:p>
          <a:p>
            <a:pPr algn="ctr" fontAlgn="base"/>
            <a:r>
              <a:rPr lang="zh-CN" altLang="en-US" sz="2800" dirty="0">
                <a:solidFill>
                  <a:srgbClr val="0000FF"/>
                </a:solidFill>
                <a:ea typeface="华文楷体" panose="02010600040101010101" pitchFamily="2" charset="-122"/>
                <a:cs typeface="Times New Roman" panose="02020603050405020304" pitchFamily="18" charset="0"/>
              </a:rPr>
              <a:t>性的方法</a:t>
            </a:r>
            <a:endParaRPr lang="zh-CN" altLang="en-US" sz="2800" b="0" dirty="0">
              <a:solidFill>
                <a:srgbClr val="0000FF"/>
              </a:solidFill>
              <a:ea typeface="华文楷体" panose="02010600040101010101" pitchFamily="2" charset="-122"/>
              <a:cs typeface="Times New Roman" panose="02020603050405020304" pitchFamily="18" charset="0"/>
            </a:endParaRPr>
          </a:p>
        </p:txBody>
      </p:sp>
      <p:sp>
        <p:nvSpPr>
          <p:cNvPr id="17" name="Rectangle 6"/>
          <p:cNvSpPr>
            <a:spLocks noChangeArrowheads="1"/>
          </p:cNvSpPr>
          <p:nvPr/>
        </p:nvSpPr>
        <p:spPr bwMode="auto">
          <a:xfrm>
            <a:off x="219156" y="4040535"/>
            <a:ext cx="2856408" cy="1938992"/>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just" fontAlgn="base"/>
            <a:r>
              <a:rPr lang="zh-CN" altLang="en-US" dirty="0">
                <a:solidFill>
                  <a:srgbClr val="CC0000"/>
                </a:solidFill>
                <a:ea typeface="华文楷体" panose="02010600040101010101" pitchFamily="2" charset="-122"/>
                <a:cs typeface="Times New Roman" panose="02020603050405020304" pitchFamily="18" charset="0"/>
              </a:rPr>
              <a:t>盖革计数器</a:t>
            </a:r>
            <a:r>
              <a:rPr lang="zh-CN" altLang="en-US" dirty="0">
                <a:ea typeface="华文楷体" panose="02010600040101010101" pitchFamily="2" charset="-122"/>
                <a:cs typeface="Times New Roman" panose="02020603050405020304" pitchFamily="18" charset="0"/>
              </a:rPr>
              <a:t>是根据受辐射气体发生电离而产生的离子和电子能传导电流的原理设计的。</a:t>
            </a:r>
          </a:p>
        </p:txBody>
      </p:sp>
      <p:grpSp>
        <p:nvGrpSpPr>
          <p:cNvPr id="18" name="Group 17"/>
          <p:cNvGrpSpPr>
            <a:grpSpLocks/>
          </p:cNvGrpSpPr>
          <p:nvPr/>
        </p:nvGrpSpPr>
        <p:grpSpPr bwMode="auto">
          <a:xfrm>
            <a:off x="3200400" y="4918624"/>
            <a:ext cx="2260722" cy="1389065"/>
            <a:chOff x="359" y="3271"/>
            <a:chExt cx="1683" cy="875"/>
          </a:xfrm>
        </p:grpSpPr>
        <p:sp>
          <p:nvSpPr>
            <p:cNvPr id="19" name="AutoShape 18"/>
            <p:cNvSpPr>
              <a:spLocks noChangeArrowheads="1"/>
            </p:cNvSpPr>
            <p:nvPr/>
          </p:nvSpPr>
          <p:spPr bwMode="auto">
            <a:xfrm>
              <a:off x="359" y="3271"/>
              <a:ext cx="1636" cy="866"/>
            </a:xfrm>
            <a:prstGeom prst="upArrowCallout">
              <a:avLst>
                <a:gd name="adj1" fmla="val 76471"/>
                <a:gd name="adj2" fmla="val 76471"/>
                <a:gd name="adj3" fmla="val 16667"/>
                <a:gd name="adj4" fmla="val 66667"/>
              </a:avLst>
            </a:prstGeom>
            <a:solidFill>
              <a:srgbClr val="FF9933"/>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endParaRPr lang="zh-CN" altLang="en-US">
                <a:ea typeface="华文楷体" panose="02010600040101010101" pitchFamily="2" charset="-122"/>
                <a:cs typeface="Times New Roman" panose="02020603050405020304" pitchFamily="18" charset="0"/>
              </a:endParaRPr>
            </a:p>
          </p:txBody>
        </p:sp>
        <p:sp>
          <p:nvSpPr>
            <p:cNvPr id="20" name="Rectangle 19"/>
            <p:cNvSpPr>
              <a:spLocks noChangeArrowheads="1"/>
            </p:cNvSpPr>
            <p:nvPr/>
          </p:nvSpPr>
          <p:spPr bwMode="auto">
            <a:xfrm>
              <a:off x="550" y="3545"/>
              <a:ext cx="1492" cy="601"/>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fontAlgn="base"/>
              <a:r>
                <a:rPr lang="zh-CN" altLang="en-US" sz="1800" dirty="0">
                  <a:ea typeface="华文楷体" panose="02010600040101010101" pitchFamily="2" charset="-122"/>
                  <a:cs typeface="Times New Roman" panose="02020603050405020304" pitchFamily="18" charset="0"/>
                </a:rPr>
                <a:t>被放大了的每个电脉冲即代表一次放射性记数</a:t>
              </a:r>
              <a:r>
                <a:rPr lang="zh-CN" altLang="en-US" sz="2000" dirty="0">
                  <a:ea typeface="华文楷体" panose="02010600040101010101" pitchFamily="2" charset="-122"/>
                  <a:cs typeface="Times New Roman" panose="02020603050405020304" pitchFamily="18" charset="0"/>
                </a:rPr>
                <a:t> </a:t>
              </a:r>
            </a:p>
          </p:txBody>
        </p:sp>
      </p:grpSp>
      <p:sp>
        <p:nvSpPr>
          <p:cNvPr id="9" name="Footer Placeholder 8"/>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374818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放射性</a:t>
            </a:r>
            <a:r>
              <a:rPr lang="en-US" altLang="zh-CN" baseline="30000" dirty="0"/>
              <a:t>14</a:t>
            </a:r>
            <a:r>
              <a:rPr lang="en-US" altLang="zh-CN" dirty="0"/>
              <a:t>C</a:t>
            </a:r>
            <a:r>
              <a:rPr lang="zh-CN" altLang="en-US" dirty="0"/>
              <a:t>鉴年法</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35</a:t>
            </a:fld>
            <a:endParaRPr lang="en-US" altLang="zh-CN" dirty="0"/>
          </a:p>
        </p:txBody>
      </p:sp>
      <p:pic>
        <p:nvPicPr>
          <p:cNvPr id="5" name="Picture 80" descr="lib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838200"/>
            <a:ext cx="1890713" cy="2667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107763" dir="8100000" algn="ctr" rotWithShape="0">
                    <a:srgbClr val="808080"/>
                  </a:outerShdw>
                </a:effectLst>
              </a14:hiddenEffects>
            </a:ext>
          </a:extLst>
        </p:spPr>
      </p:pic>
      <p:sp>
        <p:nvSpPr>
          <p:cNvPr id="7" name="Rectangle 146"/>
          <p:cNvSpPr>
            <a:spLocks noChangeArrowheads="1"/>
          </p:cNvSpPr>
          <p:nvPr/>
        </p:nvSpPr>
        <p:spPr bwMode="auto">
          <a:xfrm>
            <a:off x="6858000" y="3581400"/>
            <a:ext cx="1905000"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ctr" eaLnBrk="1" fontAlgn="base" hangingPunct="1"/>
            <a:r>
              <a:rPr lang="en-US" altLang="zh-CN" sz="1600" dirty="0" err="1">
                <a:ea typeface="华文楷体" panose="02010600040101010101" pitchFamily="2" charset="-122"/>
                <a:cs typeface="Times New Roman" panose="02020603050405020304" pitchFamily="18" charset="0"/>
              </a:rPr>
              <a:t>W.F.Libby</a:t>
            </a:r>
            <a:r>
              <a:rPr lang="en-US" altLang="zh-CN" sz="1600" dirty="0">
                <a:ea typeface="华文楷体" panose="02010600040101010101" pitchFamily="2" charset="-122"/>
                <a:cs typeface="Times New Roman" panose="02020603050405020304" pitchFamily="18" charset="0"/>
              </a:rPr>
              <a:t>(</a:t>
            </a:r>
            <a:r>
              <a:rPr lang="zh-CN" altLang="en-US" sz="1600" dirty="0">
                <a:ea typeface="华文楷体" panose="02010600040101010101" pitchFamily="2" charset="-122"/>
                <a:cs typeface="Times New Roman" panose="02020603050405020304" pitchFamily="18" charset="0"/>
              </a:rPr>
              <a:t>利比</a:t>
            </a:r>
            <a:r>
              <a:rPr lang="en-US" altLang="zh-CN" sz="1600" dirty="0">
                <a:ea typeface="华文楷体" panose="02010600040101010101" pitchFamily="2" charset="-122"/>
                <a:cs typeface="Times New Roman" panose="02020603050405020304" pitchFamily="18" charset="0"/>
              </a:rPr>
              <a:t>)</a:t>
            </a:r>
          </a:p>
          <a:p>
            <a:pPr algn="ctr" eaLnBrk="1" fontAlgn="base" hangingPunct="1"/>
            <a:r>
              <a:rPr lang="en-US" altLang="zh-CN" sz="1600" baseline="30000" dirty="0">
                <a:ea typeface="华文楷体" panose="02010600040101010101" pitchFamily="2" charset="-122"/>
                <a:cs typeface="Times New Roman" panose="02020603050405020304" pitchFamily="18" charset="0"/>
              </a:rPr>
              <a:t>14</a:t>
            </a:r>
            <a:r>
              <a:rPr lang="en-US" altLang="zh-CN" sz="1600" i="1" dirty="0">
                <a:ea typeface="华文楷体" panose="02010600040101010101" pitchFamily="2" charset="-122"/>
                <a:cs typeface="Times New Roman" panose="02020603050405020304" pitchFamily="18" charset="0"/>
              </a:rPr>
              <a:t>C</a:t>
            </a:r>
            <a:r>
              <a:rPr lang="zh-CN" altLang="en-US" sz="1600" dirty="0">
                <a:ea typeface="华文楷体" panose="02010600040101010101" pitchFamily="2" charset="-122"/>
                <a:cs typeface="Times New Roman" panose="02020603050405020304" pitchFamily="18" charset="0"/>
              </a:rPr>
              <a:t>鉴年法的先驱</a:t>
            </a:r>
          </a:p>
        </p:txBody>
      </p:sp>
      <p:sp>
        <p:nvSpPr>
          <p:cNvPr id="9" name="AutoShape 148"/>
          <p:cNvSpPr>
            <a:spLocks noChangeArrowheads="1"/>
          </p:cNvSpPr>
          <p:nvPr/>
        </p:nvSpPr>
        <p:spPr bwMode="auto">
          <a:xfrm>
            <a:off x="6927056" y="190500"/>
            <a:ext cx="1905000" cy="609600"/>
          </a:xfrm>
          <a:prstGeom prst="wedgeRectCallout">
            <a:avLst>
              <a:gd name="adj1" fmla="val 5053"/>
              <a:gd name="adj2" fmla="val 5321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ctr" eaLnBrk="1" fontAlgn="base" hangingPunct="1"/>
            <a:r>
              <a:rPr lang="zh-CN" altLang="en-US" sz="1800" dirty="0">
                <a:ea typeface="华文楷体" panose="02010600040101010101" pitchFamily="2" charset="-122"/>
                <a:cs typeface="Times New Roman" panose="02020603050405020304" pitchFamily="18" charset="0"/>
              </a:rPr>
              <a:t>获</a:t>
            </a:r>
            <a:r>
              <a:rPr lang="en-US" altLang="zh-CN" sz="1800" dirty="0">
                <a:ea typeface="华文楷体" panose="02010600040101010101" pitchFamily="2" charset="-122"/>
                <a:cs typeface="Times New Roman" panose="02020603050405020304" pitchFamily="18" charset="0"/>
              </a:rPr>
              <a:t>1960</a:t>
            </a:r>
            <a:r>
              <a:rPr lang="zh-CN" altLang="en-US" sz="1800" dirty="0">
                <a:ea typeface="华文楷体" panose="02010600040101010101" pitchFamily="2" charset="-122"/>
                <a:cs typeface="Times New Roman" panose="02020603050405020304" pitchFamily="18" charset="0"/>
              </a:rPr>
              <a:t>年度</a:t>
            </a:r>
          </a:p>
          <a:p>
            <a:pPr algn="ctr" eaLnBrk="1" fontAlgn="base" hangingPunct="1"/>
            <a:r>
              <a:rPr lang="zh-CN" altLang="en-US" sz="1800" dirty="0">
                <a:ea typeface="华文楷体" panose="02010600040101010101" pitchFamily="2" charset="-122"/>
                <a:cs typeface="Times New Roman" panose="02020603050405020304" pitchFamily="18" charset="0"/>
              </a:rPr>
              <a:t>诺贝尔化学奖</a:t>
            </a:r>
          </a:p>
        </p:txBody>
      </p:sp>
      <p:pic>
        <p:nvPicPr>
          <p:cNvPr id="11" name="Picture 150" descr="slide0257_image080"/>
          <p:cNvPicPr preferRelativeResize="0">
            <a:picLocks noChangeArrowheads="1"/>
          </p:cNvPicPr>
          <p:nvPr/>
        </p:nvPicPr>
        <p:blipFill>
          <a:blip r:embed="rId3">
            <a:extLst>
              <a:ext uri="{28A0092B-C50C-407E-A947-70E740481C1C}">
                <a14:useLocalDpi xmlns:a14="http://schemas.microsoft.com/office/drawing/2010/main" val="0"/>
              </a:ext>
            </a:extLst>
          </a:blip>
          <a:srcRect l="6168" t="4672" r="6168" b="3360"/>
          <a:stretch>
            <a:fillRect/>
          </a:stretch>
        </p:blipFill>
        <p:spPr bwMode="auto">
          <a:xfrm>
            <a:off x="7117253" y="4288923"/>
            <a:ext cx="1600200" cy="2133600"/>
          </a:xfrm>
          <a:prstGeom prst="rect">
            <a:avLst/>
          </a:prstGeom>
          <a:noFill/>
          <a:ln w="9525">
            <a:solidFill>
              <a:srgbClr val="66FF33"/>
            </a:solidFill>
            <a:miter lim="800000"/>
            <a:headEnd/>
            <a:tailEnd/>
          </a:ln>
          <a:extLst>
            <a:ext uri="{909E8E84-426E-40dd-AFC4-6F175D3DCCD1}">
              <a14:hiddenFill xmlns:a14="http://schemas.microsoft.com/office/drawing/2010/main" xmlns="">
                <a:solidFill>
                  <a:srgbClr val="FFFFFF"/>
                </a:solidFill>
              </a14:hiddenFill>
            </a:ext>
          </a:extLst>
        </p:spPr>
      </p:pic>
      <p:sp>
        <p:nvSpPr>
          <p:cNvPr id="15" name="Rectangle 154"/>
          <p:cNvSpPr>
            <a:spLocks noChangeArrowheads="1"/>
          </p:cNvSpPr>
          <p:nvPr/>
        </p:nvSpPr>
        <p:spPr bwMode="auto">
          <a:xfrm>
            <a:off x="321129" y="1190627"/>
            <a:ext cx="5867400" cy="461665"/>
          </a:xfrm>
          <a:prstGeom prst="rect">
            <a:avLst/>
          </a:prstGeom>
          <a:solidFill>
            <a:srgbClr val="FFFF00"/>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fontAlgn="base"/>
            <a:r>
              <a:rPr lang="zh-CN" altLang="en-US" dirty="0">
                <a:solidFill>
                  <a:srgbClr val="660033"/>
                </a:solidFill>
                <a:ea typeface="华文楷体" panose="02010600040101010101" pitchFamily="2" charset="-122"/>
                <a:cs typeface="Times New Roman" panose="02020603050405020304" pitchFamily="18" charset="0"/>
              </a:rPr>
              <a:t>依据：半衰期与反应物的起始浓度无关 </a:t>
            </a:r>
          </a:p>
        </p:txBody>
      </p:sp>
      <p:grpSp>
        <p:nvGrpSpPr>
          <p:cNvPr id="16" name="Group 155"/>
          <p:cNvGrpSpPr>
            <a:grpSpLocks/>
          </p:cNvGrpSpPr>
          <p:nvPr/>
        </p:nvGrpSpPr>
        <p:grpSpPr bwMode="auto">
          <a:xfrm>
            <a:off x="378279" y="1828800"/>
            <a:ext cx="5886450" cy="428625"/>
            <a:chOff x="60" y="1530"/>
            <a:chExt cx="3708" cy="270"/>
          </a:xfrm>
        </p:grpSpPr>
        <p:sp>
          <p:nvSpPr>
            <p:cNvPr id="17" name="Rectangle 156"/>
            <p:cNvSpPr>
              <a:spLocks noChangeArrowheads="1"/>
            </p:cNvSpPr>
            <p:nvPr/>
          </p:nvSpPr>
          <p:spPr bwMode="auto">
            <a:xfrm>
              <a:off x="60" y="1554"/>
              <a:ext cx="3708" cy="244"/>
            </a:xfrm>
            <a:prstGeom prst="rect">
              <a:avLst/>
            </a:prstGeom>
            <a:solidFill>
              <a:srgbClr val="FFFF00"/>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fontAlgn="base">
                <a:lnSpc>
                  <a:spcPct val="80000"/>
                </a:lnSpc>
              </a:pPr>
              <a:r>
                <a:rPr lang="zh-CN" altLang="en-US" dirty="0">
                  <a:solidFill>
                    <a:srgbClr val="660033"/>
                  </a:solidFill>
                  <a:ea typeface="华文楷体" panose="02010600040101010101" pitchFamily="2" charset="-122"/>
                  <a:cs typeface="Times New Roman" panose="02020603050405020304" pitchFamily="18" charset="0"/>
                </a:rPr>
                <a:t>假定：大气中　　、　　的比值是恒定的 </a:t>
              </a:r>
            </a:p>
          </p:txBody>
        </p:sp>
        <p:graphicFrame>
          <p:nvGraphicFramePr>
            <p:cNvPr id="18" name="Object 157"/>
            <p:cNvGraphicFramePr>
              <a:graphicFrameLocks noChangeAspect="1"/>
            </p:cNvGraphicFramePr>
            <p:nvPr/>
          </p:nvGraphicFramePr>
          <p:xfrm>
            <a:off x="1304" y="1536"/>
            <a:ext cx="280" cy="264"/>
          </p:xfrm>
          <a:graphic>
            <a:graphicData uri="http://schemas.openxmlformats.org/presentationml/2006/ole">
              <mc:AlternateContent xmlns:mc="http://schemas.openxmlformats.org/markup-compatibility/2006">
                <mc:Choice xmlns:v="urn:schemas-microsoft-com:vml" Requires="v">
                  <p:oleObj name="公式" r:id="rId4" imgW="434160" imgH="411642" progId="Equation.3">
                    <p:embed/>
                  </p:oleObj>
                </mc:Choice>
                <mc:Fallback>
                  <p:oleObj name="公式" r:id="rId4" imgW="434160" imgH="41164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 y="1536"/>
                          <a:ext cx="280" cy="264"/>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9" name="Object 158"/>
            <p:cNvGraphicFramePr>
              <a:graphicFrameLocks noChangeAspect="1"/>
            </p:cNvGraphicFramePr>
            <p:nvPr>
              <p:extLst>
                <p:ext uri="{D42A27DB-BD31-4B8C-83A1-F6EECF244321}">
                  <p14:modId xmlns:p14="http://schemas.microsoft.com/office/powerpoint/2010/main" val="1499743004"/>
                </p:ext>
              </p:extLst>
            </p:nvPr>
          </p:nvGraphicFramePr>
          <p:xfrm>
            <a:off x="1796" y="1530"/>
            <a:ext cx="280" cy="264"/>
          </p:xfrm>
          <a:graphic>
            <a:graphicData uri="http://schemas.openxmlformats.org/presentationml/2006/ole">
              <mc:AlternateContent xmlns:mc="http://schemas.openxmlformats.org/markup-compatibility/2006">
                <mc:Choice xmlns:v="urn:schemas-microsoft-com:vml" Requires="v">
                  <p:oleObj name="公式" r:id="rId6" imgW="434160" imgH="411642" progId="Equation.3">
                    <p:embed/>
                  </p:oleObj>
                </mc:Choice>
                <mc:Fallback>
                  <p:oleObj name="公式" r:id="rId6" imgW="434160" imgH="41164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6" y="1530"/>
                          <a:ext cx="280" cy="264"/>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sp>
        <p:nvSpPr>
          <p:cNvPr id="21" name="Text Box 160"/>
          <p:cNvSpPr txBox="1">
            <a:spLocks noChangeArrowheads="1"/>
          </p:cNvSpPr>
          <p:nvPr/>
        </p:nvSpPr>
        <p:spPr bwMode="auto">
          <a:xfrm>
            <a:off x="228600" y="2308498"/>
            <a:ext cx="64770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hangingPunct="1"/>
            <a:r>
              <a:rPr lang="zh-CN" altLang="en-US" dirty="0">
                <a:solidFill>
                  <a:srgbClr val="000066"/>
                </a:solidFill>
                <a:ea typeface="华文楷体" panose="02010600040101010101" pitchFamily="2" charset="-122"/>
                <a:cs typeface="Times New Roman" panose="02020603050405020304" pitchFamily="18" charset="0"/>
              </a:rPr>
              <a:t>宇宙射线中的大量质子与大气中原子核反应产生许多次级中子，这些次级中子与大气中的</a:t>
            </a:r>
            <a:r>
              <a:rPr lang="en-US" altLang="zh-CN" baseline="30000" dirty="0">
                <a:ea typeface="华文楷体" panose="02010600040101010101" pitchFamily="2" charset="-122"/>
                <a:cs typeface="Times New Roman" panose="02020603050405020304" pitchFamily="18" charset="0"/>
              </a:rPr>
              <a:t>14</a:t>
            </a:r>
            <a:r>
              <a:rPr lang="en-US" altLang="zh-CN" i="1" dirty="0">
                <a:ea typeface="华文楷体" panose="02010600040101010101" pitchFamily="2" charset="-122"/>
                <a:cs typeface="Times New Roman" panose="02020603050405020304" pitchFamily="18" charset="0"/>
              </a:rPr>
              <a:t>N</a:t>
            </a:r>
            <a:r>
              <a:rPr lang="zh-CN" altLang="en-US" dirty="0">
                <a:solidFill>
                  <a:srgbClr val="000066"/>
                </a:solidFill>
                <a:ea typeface="华文楷体" panose="02010600040101010101" pitchFamily="2" charset="-122"/>
                <a:cs typeface="Times New Roman" panose="02020603050405020304" pitchFamily="18" charset="0"/>
              </a:rPr>
              <a:t>反应而产生</a:t>
            </a:r>
            <a:r>
              <a:rPr lang="en-US" altLang="zh-CN" baseline="30000" dirty="0">
                <a:ea typeface="华文楷体" panose="02010600040101010101" pitchFamily="2" charset="-122"/>
                <a:cs typeface="Times New Roman" panose="02020603050405020304" pitchFamily="18" charset="0"/>
              </a:rPr>
              <a:t>14</a:t>
            </a:r>
            <a:r>
              <a:rPr lang="en-US" altLang="zh-CN" i="1" dirty="0">
                <a:ea typeface="华文楷体" panose="02010600040101010101" pitchFamily="2" charset="-122"/>
                <a:cs typeface="Times New Roman" panose="02020603050405020304" pitchFamily="18" charset="0"/>
              </a:rPr>
              <a:t>C</a:t>
            </a:r>
            <a:r>
              <a:rPr lang="zh-CN" altLang="en-US" i="1" dirty="0">
                <a:ea typeface="华文楷体" panose="02010600040101010101" pitchFamily="2" charset="-122"/>
                <a:cs typeface="Times New Roman" panose="02020603050405020304" pitchFamily="18" charset="0"/>
              </a:rPr>
              <a:t>， </a:t>
            </a:r>
            <a:r>
              <a:rPr lang="zh-CN" altLang="en-US" dirty="0">
                <a:solidFill>
                  <a:srgbClr val="000066"/>
                </a:solidFill>
                <a:ea typeface="华文楷体" panose="02010600040101010101" pitchFamily="2" charset="-122"/>
                <a:cs typeface="Times New Roman" panose="02020603050405020304" pitchFamily="18" charset="0"/>
              </a:rPr>
              <a:t>而</a:t>
            </a:r>
            <a:r>
              <a:rPr lang="en-US" altLang="zh-CN" baseline="30000" dirty="0">
                <a:ea typeface="华文楷体" panose="02010600040101010101" pitchFamily="2" charset="-122"/>
                <a:cs typeface="Times New Roman" panose="02020603050405020304" pitchFamily="18" charset="0"/>
              </a:rPr>
              <a:t>14</a:t>
            </a:r>
            <a:r>
              <a:rPr lang="en-US" altLang="zh-CN" i="1" dirty="0">
                <a:ea typeface="华文楷体" panose="02010600040101010101" pitchFamily="2" charset="-122"/>
                <a:cs typeface="Times New Roman" panose="02020603050405020304" pitchFamily="18" charset="0"/>
              </a:rPr>
              <a:t>C</a:t>
            </a:r>
            <a:r>
              <a:rPr lang="zh-CN" altLang="en-US" dirty="0">
                <a:solidFill>
                  <a:srgbClr val="000066"/>
                </a:solidFill>
                <a:ea typeface="华文楷体" panose="02010600040101010101" pitchFamily="2" charset="-122"/>
                <a:cs typeface="Times New Roman" panose="02020603050405020304" pitchFamily="18" charset="0"/>
              </a:rPr>
              <a:t>自发地进行</a:t>
            </a:r>
            <a:r>
              <a:rPr lang="el-GR" altLang="zh-CN" dirty="0">
                <a:solidFill>
                  <a:srgbClr val="000066"/>
                </a:solidFill>
                <a:ea typeface="华文楷体" panose="02010600040101010101" pitchFamily="2" charset="-122"/>
                <a:cs typeface="Times New Roman" panose="02020603050405020304" pitchFamily="18" charset="0"/>
              </a:rPr>
              <a:t>β</a:t>
            </a:r>
            <a:r>
              <a:rPr lang="zh-CN" altLang="en-US" dirty="0">
                <a:solidFill>
                  <a:srgbClr val="000066"/>
                </a:solidFill>
                <a:ea typeface="华文楷体" panose="02010600040101010101" pitchFamily="2" charset="-122"/>
                <a:cs typeface="Times New Roman" panose="02020603050405020304" pitchFamily="18" charset="0"/>
              </a:rPr>
              <a:t>衰变：</a:t>
            </a:r>
            <a:endParaRPr lang="zh-CN" altLang="el-GR" dirty="0">
              <a:solidFill>
                <a:srgbClr val="000066"/>
              </a:solidFill>
              <a:ea typeface="华文楷体" panose="02010600040101010101" pitchFamily="2" charset="-122"/>
              <a:cs typeface="Times New Roman" panose="02020603050405020304" pitchFamily="18" charset="0"/>
            </a:endParaRPr>
          </a:p>
        </p:txBody>
      </p:sp>
      <p:graphicFrame>
        <p:nvGraphicFramePr>
          <p:cNvPr id="25" name="Object 164"/>
          <p:cNvGraphicFramePr>
            <a:graphicFrameLocks noChangeAspect="1"/>
          </p:cNvGraphicFramePr>
          <p:nvPr>
            <p:extLst>
              <p:ext uri="{D42A27DB-BD31-4B8C-83A1-F6EECF244321}">
                <p14:modId xmlns:p14="http://schemas.microsoft.com/office/powerpoint/2010/main" val="1912650076"/>
              </p:ext>
            </p:extLst>
          </p:nvPr>
        </p:nvGraphicFramePr>
        <p:xfrm>
          <a:off x="854529" y="3456709"/>
          <a:ext cx="1905000" cy="379412"/>
        </p:xfrm>
        <a:graphic>
          <a:graphicData uri="http://schemas.openxmlformats.org/presentationml/2006/ole">
            <mc:AlternateContent xmlns:mc="http://schemas.openxmlformats.org/markup-compatibility/2006">
              <mc:Choice xmlns:v="urn:schemas-microsoft-com:vml" Requires="v">
                <p:oleObj name="公式" r:id="rId8" imgW="2034720" imgH="396060" progId="Equation.3">
                  <p:embed/>
                </p:oleObj>
              </mc:Choice>
              <mc:Fallback>
                <p:oleObj name="公式" r:id="rId8" imgW="2034720" imgH="3960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529" y="3456709"/>
                        <a:ext cx="1905000" cy="379412"/>
                      </a:xfrm>
                      <a:prstGeom prst="rect">
                        <a:avLst/>
                      </a:prstGeom>
                      <a:solidFill>
                        <a:srgbClr val="FFFF0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30" name="Rectangle 169"/>
          <p:cNvSpPr>
            <a:spLocks noChangeArrowheads="1"/>
          </p:cNvSpPr>
          <p:nvPr/>
        </p:nvSpPr>
        <p:spPr bwMode="auto">
          <a:xfrm>
            <a:off x="228599" y="3886200"/>
            <a:ext cx="647700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hangingPunct="1"/>
            <a:r>
              <a:rPr lang="zh-CN" altLang="en-US" dirty="0">
                <a:solidFill>
                  <a:srgbClr val="000066"/>
                </a:solidFill>
                <a:ea typeface="华文楷体" panose="02010600040101010101" pitchFamily="2" charset="-122"/>
                <a:cs typeface="Times New Roman" panose="02020603050405020304" pitchFamily="18" charset="0"/>
              </a:rPr>
              <a:t>由于宇宙射线的质子流、大气组分相对恒定，故上述次级中子流也相对恒定，使得</a:t>
            </a:r>
            <a:r>
              <a:rPr lang="en-US" altLang="zh-CN" baseline="30000" dirty="0">
                <a:ea typeface="华文楷体" panose="02010600040101010101" pitchFamily="2" charset="-122"/>
                <a:cs typeface="Times New Roman" panose="02020603050405020304" pitchFamily="18" charset="0"/>
              </a:rPr>
              <a:t>14</a:t>
            </a:r>
            <a:r>
              <a:rPr lang="en-US" altLang="zh-CN" i="1" dirty="0">
                <a:ea typeface="华文楷体" panose="02010600040101010101" pitchFamily="2" charset="-122"/>
                <a:cs typeface="Times New Roman" panose="02020603050405020304" pitchFamily="18" charset="0"/>
              </a:rPr>
              <a:t>C</a:t>
            </a:r>
            <a:r>
              <a:rPr lang="zh-CN" altLang="en-US" dirty="0">
                <a:solidFill>
                  <a:srgbClr val="000066"/>
                </a:solidFill>
                <a:ea typeface="华文楷体" panose="02010600040101010101" pitchFamily="2" charset="-122"/>
                <a:cs typeface="Times New Roman" panose="02020603050405020304" pitchFamily="18" charset="0"/>
              </a:rPr>
              <a:t>的产生率保持恒定</a:t>
            </a:r>
            <a:r>
              <a:rPr lang="en-US" altLang="zh-CN" dirty="0">
                <a:solidFill>
                  <a:srgbClr val="000066"/>
                </a:solidFill>
                <a:ea typeface="华文楷体" panose="02010600040101010101" pitchFamily="2" charset="-122"/>
                <a:cs typeface="Times New Roman" panose="02020603050405020304" pitchFamily="18" charset="0"/>
              </a:rPr>
              <a:t>,</a:t>
            </a:r>
            <a:r>
              <a:rPr lang="zh-CN" altLang="en-US" dirty="0">
                <a:solidFill>
                  <a:srgbClr val="000066"/>
                </a:solidFill>
                <a:ea typeface="华文楷体" panose="02010600040101010101" pitchFamily="2" charset="-122"/>
                <a:cs typeface="Times New Roman" panose="02020603050405020304" pitchFamily="18" charset="0"/>
              </a:rPr>
              <a:t>经相当时间后产出与衰变达平衡，其数目保持不变。而大气中的</a:t>
            </a:r>
            <a:r>
              <a:rPr lang="en-US" altLang="zh-CN" baseline="30000" dirty="0">
                <a:ea typeface="华文楷体" panose="02010600040101010101" pitchFamily="2" charset="-122"/>
                <a:cs typeface="Times New Roman" panose="02020603050405020304" pitchFamily="18" charset="0"/>
              </a:rPr>
              <a:t>12</a:t>
            </a:r>
            <a:r>
              <a:rPr lang="en-US" altLang="zh-CN" i="1" dirty="0">
                <a:ea typeface="华文楷体" panose="02010600040101010101" pitchFamily="2" charset="-122"/>
                <a:cs typeface="Times New Roman" panose="02020603050405020304" pitchFamily="18" charset="0"/>
              </a:rPr>
              <a:t>C</a:t>
            </a:r>
            <a:r>
              <a:rPr lang="zh-CN" altLang="en-US" dirty="0">
                <a:solidFill>
                  <a:srgbClr val="000066"/>
                </a:solidFill>
                <a:ea typeface="华文楷体" panose="02010600040101010101" pitchFamily="2" charset="-122"/>
                <a:cs typeface="Times New Roman" panose="02020603050405020304" pitchFamily="18" charset="0"/>
              </a:rPr>
              <a:t>是稳定核素。</a:t>
            </a:r>
            <a:endParaRPr lang="en-US" altLang="zh-CN" dirty="0">
              <a:solidFill>
                <a:srgbClr val="000066"/>
              </a:solidFill>
              <a:ea typeface="华文楷体" panose="02010600040101010101" pitchFamily="2" charset="-122"/>
              <a:cs typeface="Times New Roman" panose="02020603050405020304" pitchFamily="18" charset="0"/>
            </a:endParaRPr>
          </a:p>
        </p:txBody>
      </p:sp>
      <p:sp>
        <p:nvSpPr>
          <p:cNvPr id="31" name="Rectangle 170"/>
          <p:cNvSpPr>
            <a:spLocks noChangeArrowheads="1"/>
          </p:cNvSpPr>
          <p:nvPr/>
        </p:nvSpPr>
        <p:spPr bwMode="auto">
          <a:xfrm>
            <a:off x="724101" y="5679680"/>
            <a:ext cx="172354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hangingPunct="1"/>
            <a:r>
              <a:rPr lang="zh-CN" altLang="en-US" dirty="0">
                <a:solidFill>
                  <a:srgbClr val="000066"/>
                </a:solidFill>
                <a:ea typeface="华文楷体" panose="02010600040101010101" pitchFamily="2" charset="-122"/>
                <a:cs typeface="Times New Roman" panose="02020603050405020304" pitchFamily="18" charset="0"/>
              </a:rPr>
              <a:t>研究表明：</a:t>
            </a:r>
          </a:p>
        </p:txBody>
      </p:sp>
      <p:pic>
        <p:nvPicPr>
          <p:cNvPr id="3" name="图片 2"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2929" y="3505201"/>
            <a:ext cx="2726871" cy="294570"/>
          </a:xfrm>
          <a:prstGeom prst="rect">
            <a:avLst/>
          </a:prstGeom>
          <a:solidFill>
            <a:srgbClr val="FFFF00"/>
          </a:solidFill>
        </p:spPr>
      </p:pic>
      <p:sp>
        <p:nvSpPr>
          <p:cNvPr id="12" name="TextBox 11"/>
          <p:cNvSpPr txBox="1"/>
          <p:nvPr/>
        </p:nvSpPr>
        <p:spPr>
          <a:xfrm>
            <a:off x="6123521" y="5433123"/>
            <a:ext cx="697627" cy="400110"/>
          </a:xfrm>
          <a:prstGeom prst="rect">
            <a:avLst/>
          </a:prstGeom>
          <a:noFill/>
        </p:spPr>
        <p:txBody>
          <a:bodyPr wrap="none" rtlCol="0">
            <a:spAutoFit/>
          </a:bodyPr>
          <a:lstStyle/>
          <a:p>
            <a:r>
              <a:rPr lang="en-US" altLang="zh-CN" sz="2000" dirty="0">
                <a:solidFill>
                  <a:srgbClr val="0000FF"/>
                </a:solidFill>
                <a:latin typeface="+mn-ea"/>
                <a:ea typeface="+mn-ea"/>
              </a:rPr>
              <a:t>(</a:t>
            </a:r>
            <a:r>
              <a:rPr lang="zh-CN" altLang="en-US" sz="2000" dirty="0">
                <a:solidFill>
                  <a:srgbClr val="0000FF"/>
                </a:solidFill>
                <a:latin typeface="+mn-ea"/>
                <a:ea typeface="+mn-ea"/>
              </a:rPr>
              <a:t>年</a:t>
            </a:r>
            <a:r>
              <a:rPr lang="en-US" altLang="zh-CN" sz="2000" dirty="0">
                <a:solidFill>
                  <a:srgbClr val="0000FF"/>
                </a:solidFill>
                <a:latin typeface="+mn-ea"/>
                <a:ea typeface="+mn-ea"/>
              </a:rPr>
              <a:t>)</a:t>
            </a:r>
            <a:endParaRPr lang="en-US" sz="2000" dirty="0">
              <a:solidFill>
                <a:srgbClr val="0000FF"/>
              </a:solidFill>
              <a:latin typeface="+mn-ea"/>
              <a:ea typeface="+mn-ea"/>
            </a:endParaRPr>
          </a:p>
        </p:txBody>
      </p:sp>
      <p:sp>
        <p:nvSpPr>
          <p:cNvPr id="14" name="Footer Placeholder 1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pic>
        <p:nvPicPr>
          <p:cNvPr id="6" name="图片 5">
            <a:extLst>
              <a:ext uri="{FF2B5EF4-FFF2-40B4-BE49-F238E27FC236}">
                <a16:creationId xmlns:a16="http://schemas.microsoft.com/office/drawing/2014/main" id="{EAFA299D-F792-1B3C-605C-AD6F1BABF8DB}"/>
              </a:ext>
            </a:extLst>
          </p:cNvPr>
          <p:cNvPicPr>
            <a:picLocks noChangeAspect="1"/>
          </p:cNvPicPr>
          <p:nvPr/>
        </p:nvPicPr>
        <p:blipFill>
          <a:blip r:embed="rId11"/>
          <a:stretch>
            <a:fillRect/>
          </a:stretch>
        </p:blipFill>
        <p:spPr>
          <a:xfrm>
            <a:off x="2544907" y="5360951"/>
            <a:ext cx="3474893" cy="944564"/>
          </a:xfrm>
          <a:prstGeom prst="rect">
            <a:avLst/>
          </a:prstGeom>
        </p:spPr>
      </p:pic>
    </p:spTree>
    <p:extLst>
      <p:ext uri="{BB962C8B-B14F-4D97-AF65-F5344CB8AC3E}">
        <p14:creationId xmlns:p14="http://schemas.microsoft.com/office/powerpoint/2010/main" val="880300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828800"/>
            <a:ext cx="1837113" cy="3325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txBox="1">
            <a:spLocks/>
          </p:cNvSpPr>
          <p:nvPr/>
        </p:nvSpPr>
        <p:spPr bwMode="auto">
          <a:xfrm>
            <a:off x="525087" y="4488874"/>
            <a:ext cx="6104313" cy="1296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kumimoji="0" lang="zh-CN" altLang="en-US" dirty="0">
                <a:solidFill>
                  <a:prstClr val="black"/>
                </a:solidFill>
                <a:latin typeface="Times New Roman" panose="02020603050405020304" pitchFamily="18" charset="0"/>
                <a:cs typeface="Times New Roman" panose="02020603050405020304" pitchFamily="18" charset="0"/>
              </a:rPr>
              <a:t>   </a:t>
            </a:r>
            <a:r>
              <a:rPr kumimoji="0" lang="zh-CN" altLang="en-US" dirty="0">
                <a:solidFill>
                  <a:prstClr val="black"/>
                </a:solidFill>
                <a:latin typeface="STKaiti" charset="-122"/>
                <a:ea typeface="STKaiti" charset="-122"/>
                <a:cs typeface="STKaiti" charset="-122"/>
              </a:rPr>
              <a:t>从该布取下的样本显示，对于每一个</a:t>
            </a:r>
            <a:r>
              <a:rPr kumimoji="0" lang="en-US" altLang="zh-CN" baseline="30000" dirty="0">
                <a:solidFill>
                  <a:prstClr val="black"/>
                </a:solidFill>
                <a:latin typeface="STKaiti" charset="-122"/>
                <a:ea typeface="STKaiti" charset="-122"/>
                <a:cs typeface="STKaiti" charset="-122"/>
              </a:rPr>
              <a:t>12</a:t>
            </a:r>
            <a:r>
              <a:rPr kumimoji="0" lang="en-US" altLang="zh-CN" dirty="0">
                <a:solidFill>
                  <a:prstClr val="black"/>
                </a:solidFill>
                <a:latin typeface="STKaiti" charset="-122"/>
                <a:ea typeface="STKaiti" charset="-122"/>
                <a:cs typeface="STKaiti" charset="-122"/>
              </a:rPr>
              <a:t>C</a:t>
            </a:r>
            <a:r>
              <a:rPr kumimoji="0" lang="zh-CN" altLang="en-US" dirty="0">
                <a:solidFill>
                  <a:prstClr val="black"/>
                </a:solidFill>
                <a:latin typeface="STKaiti" charset="-122"/>
                <a:ea typeface="STKaiti" charset="-122"/>
                <a:cs typeface="STKaiti" charset="-122"/>
              </a:rPr>
              <a:t>原子核含有</a:t>
            </a:r>
            <a:r>
              <a:rPr kumimoji="0" lang="en-US" altLang="zh-CN" dirty="0">
                <a:solidFill>
                  <a:srgbClr val="FF0000"/>
                </a:solidFill>
                <a:latin typeface="STKaiti" charset="-122"/>
                <a:ea typeface="STKaiti" charset="-122"/>
                <a:cs typeface="STKaiti" charset="-122"/>
              </a:rPr>
              <a:t>(1.080.01)</a:t>
            </a:r>
            <a:r>
              <a:rPr kumimoji="0" lang="zh-CN" altLang="en-US" dirty="0">
                <a:solidFill>
                  <a:srgbClr val="FF0000"/>
                </a:solidFill>
                <a:latin typeface="STKaiti" charset="-122"/>
                <a:ea typeface="STKaiti" charset="-122"/>
                <a:cs typeface="STKaiti" charset="-122"/>
              </a:rPr>
              <a:t></a:t>
            </a:r>
            <a:r>
              <a:rPr kumimoji="0" lang="en-US" altLang="zh-CN" dirty="0">
                <a:solidFill>
                  <a:srgbClr val="FF0000"/>
                </a:solidFill>
                <a:latin typeface="STKaiti" charset="-122"/>
                <a:ea typeface="STKaiti" charset="-122"/>
                <a:cs typeface="STKaiti" charset="-122"/>
              </a:rPr>
              <a:t>10</a:t>
            </a:r>
            <a:r>
              <a:rPr kumimoji="0" lang="en-US" altLang="zh-CN" baseline="30000" dirty="0">
                <a:solidFill>
                  <a:srgbClr val="FF0000"/>
                </a:solidFill>
                <a:latin typeface="STKaiti" charset="-122"/>
                <a:ea typeface="STKaiti" charset="-122"/>
                <a:cs typeface="STKaiti" charset="-122"/>
              </a:rPr>
              <a:t>-12</a:t>
            </a:r>
            <a:r>
              <a:rPr kumimoji="0" lang="zh-CN" altLang="en-US" dirty="0">
                <a:solidFill>
                  <a:srgbClr val="FF0000"/>
                </a:solidFill>
                <a:latin typeface="STKaiti" charset="-122"/>
                <a:ea typeface="STKaiti" charset="-122"/>
                <a:cs typeface="STKaiti" charset="-122"/>
              </a:rPr>
              <a:t>个</a:t>
            </a:r>
            <a:r>
              <a:rPr kumimoji="0" lang="en-US" altLang="zh-CN" baseline="30000" dirty="0">
                <a:solidFill>
                  <a:srgbClr val="FF0000"/>
                </a:solidFill>
                <a:latin typeface="STKaiti" charset="-122"/>
                <a:ea typeface="STKaiti" charset="-122"/>
                <a:cs typeface="STKaiti" charset="-122"/>
              </a:rPr>
              <a:t>14</a:t>
            </a:r>
            <a:r>
              <a:rPr kumimoji="0" lang="en-US" altLang="zh-CN" dirty="0">
                <a:solidFill>
                  <a:srgbClr val="FF0000"/>
                </a:solidFill>
                <a:latin typeface="STKaiti" charset="-122"/>
                <a:ea typeface="STKaiti" charset="-122"/>
                <a:cs typeface="STKaiti" charset="-122"/>
              </a:rPr>
              <a:t>C</a:t>
            </a:r>
            <a:r>
              <a:rPr kumimoji="0" lang="zh-CN" altLang="en-US" dirty="0">
                <a:solidFill>
                  <a:srgbClr val="FF0000"/>
                </a:solidFill>
                <a:latin typeface="STKaiti" charset="-122"/>
                <a:ea typeface="STKaiti" charset="-122"/>
                <a:cs typeface="STKaiti" charset="-122"/>
              </a:rPr>
              <a:t>同位素</a:t>
            </a:r>
            <a:r>
              <a:rPr kumimoji="0" lang="zh-CN" altLang="en-US" dirty="0">
                <a:solidFill>
                  <a:prstClr val="black"/>
                </a:solidFill>
                <a:latin typeface="STKaiti" charset="-122"/>
                <a:ea typeface="STKaiti" charset="-122"/>
                <a:cs typeface="STKaiti" charset="-122"/>
              </a:rPr>
              <a:t>。</a:t>
            </a:r>
          </a:p>
        </p:txBody>
      </p:sp>
      <p:sp>
        <p:nvSpPr>
          <p:cNvPr id="7" name="Title 1"/>
          <p:cNvSpPr txBox="1">
            <a:spLocks/>
          </p:cNvSpPr>
          <p:nvPr/>
        </p:nvSpPr>
        <p:spPr bwMode="auto">
          <a:xfrm>
            <a:off x="296346" y="1518265"/>
            <a:ext cx="6333054" cy="2970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nSpc>
                <a:spcPct val="150000"/>
              </a:lnSpc>
            </a:pPr>
            <a:r>
              <a:rPr kumimoji="0" lang="zh-CN" altLang="en-US" dirty="0">
                <a:solidFill>
                  <a:srgbClr val="000000"/>
                </a:solidFill>
                <a:latin typeface="STKaiti" charset="-122"/>
                <a:ea typeface="STKaiti" charset="-122"/>
                <a:cs typeface="STKaiti" charset="-122"/>
              </a:rPr>
              <a:t>一块亚麻布，其原材料的植物在进行光合作用时，吸入</a:t>
            </a:r>
            <a:r>
              <a:rPr kumimoji="0" lang="en-US" altLang="zh-CN" dirty="0">
                <a:solidFill>
                  <a:srgbClr val="000000"/>
                </a:solidFill>
                <a:latin typeface="STKaiti" charset="-122"/>
                <a:ea typeface="STKaiti" charset="-122"/>
                <a:cs typeface="STKaiti" charset="-122"/>
              </a:rPr>
              <a:t>CO</a:t>
            </a:r>
            <a:r>
              <a:rPr kumimoji="0" lang="en-US" altLang="zh-CN" baseline="-25000" dirty="0">
                <a:solidFill>
                  <a:srgbClr val="000000"/>
                </a:solidFill>
                <a:latin typeface="STKaiti" charset="-122"/>
                <a:ea typeface="STKaiti" charset="-122"/>
                <a:cs typeface="STKaiti" charset="-122"/>
              </a:rPr>
              <a:t>2</a:t>
            </a:r>
            <a:r>
              <a:rPr kumimoji="0" lang="zh-CN" altLang="en-US" dirty="0">
                <a:solidFill>
                  <a:srgbClr val="000000"/>
                </a:solidFill>
                <a:latin typeface="STKaiti" charset="-122"/>
                <a:ea typeface="STKaiti" charset="-122"/>
                <a:cs typeface="STKaiti" charset="-122"/>
              </a:rPr>
              <a:t>直至其死亡。这期间，</a:t>
            </a:r>
            <a:r>
              <a:rPr kumimoji="0" lang="zh-CN" altLang="en-US" dirty="0">
                <a:solidFill>
                  <a:srgbClr val="FF0000"/>
                </a:solidFill>
                <a:latin typeface="STKaiti" charset="-122"/>
                <a:ea typeface="STKaiti" charset="-122"/>
                <a:cs typeface="STKaiti" charset="-122"/>
              </a:rPr>
              <a:t>每一个</a:t>
            </a:r>
            <a:r>
              <a:rPr kumimoji="0" lang="en-US" altLang="zh-CN" baseline="30000" dirty="0">
                <a:solidFill>
                  <a:srgbClr val="FF0000"/>
                </a:solidFill>
                <a:latin typeface="STKaiti" charset="-122"/>
                <a:ea typeface="STKaiti" charset="-122"/>
                <a:cs typeface="STKaiti" charset="-122"/>
              </a:rPr>
              <a:t>12</a:t>
            </a:r>
            <a:r>
              <a:rPr kumimoji="0" lang="en-US" altLang="zh-CN" dirty="0">
                <a:solidFill>
                  <a:srgbClr val="FF0000"/>
                </a:solidFill>
                <a:latin typeface="STKaiti" charset="-122"/>
                <a:ea typeface="STKaiti" charset="-122"/>
                <a:cs typeface="STKaiti" charset="-122"/>
              </a:rPr>
              <a:t>C</a:t>
            </a:r>
            <a:r>
              <a:rPr kumimoji="0" lang="zh-CN" altLang="en-US" dirty="0">
                <a:solidFill>
                  <a:srgbClr val="FF0000"/>
                </a:solidFill>
                <a:latin typeface="STKaiti" charset="-122"/>
                <a:ea typeface="STKaiti" charset="-122"/>
                <a:cs typeface="STKaiti" charset="-122"/>
              </a:rPr>
              <a:t>核含</a:t>
            </a:r>
            <a:r>
              <a:rPr kumimoji="0" lang="en-US" altLang="zh-CN" dirty="0">
                <a:solidFill>
                  <a:srgbClr val="FF0000"/>
                </a:solidFill>
                <a:latin typeface="STKaiti" charset="-122"/>
                <a:ea typeface="STKaiti" charset="-122"/>
                <a:cs typeface="STKaiti" charset="-122"/>
              </a:rPr>
              <a:t>1.20</a:t>
            </a:r>
            <a:r>
              <a:rPr kumimoji="0" lang="zh-CN" altLang="en-US" dirty="0">
                <a:solidFill>
                  <a:srgbClr val="FF0000"/>
                </a:solidFill>
                <a:latin typeface="STKaiti" charset="-122"/>
                <a:ea typeface="STKaiti" charset="-122"/>
                <a:cs typeface="STKaiti" charset="-122"/>
              </a:rPr>
              <a:t></a:t>
            </a:r>
            <a:r>
              <a:rPr kumimoji="0" lang="en-US" altLang="zh-CN" dirty="0">
                <a:solidFill>
                  <a:srgbClr val="FF0000"/>
                </a:solidFill>
                <a:latin typeface="STKaiti" charset="-122"/>
                <a:ea typeface="STKaiti" charset="-122"/>
                <a:cs typeface="STKaiti" charset="-122"/>
              </a:rPr>
              <a:t>10</a:t>
            </a:r>
            <a:r>
              <a:rPr kumimoji="0" lang="en-US" altLang="zh-CN" baseline="30000" dirty="0">
                <a:solidFill>
                  <a:srgbClr val="FF0000"/>
                </a:solidFill>
                <a:latin typeface="STKaiti" charset="-122"/>
                <a:ea typeface="STKaiti" charset="-122"/>
                <a:cs typeface="STKaiti" charset="-122"/>
              </a:rPr>
              <a:t>-12</a:t>
            </a:r>
            <a:r>
              <a:rPr kumimoji="0" lang="zh-CN" altLang="en-US" dirty="0">
                <a:solidFill>
                  <a:srgbClr val="FF0000"/>
                </a:solidFill>
                <a:latin typeface="STKaiti" charset="-122"/>
                <a:ea typeface="STKaiti" charset="-122"/>
                <a:cs typeface="STKaiti" charset="-122"/>
              </a:rPr>
              <a:t>个</a:t>
            </a:r>
            <a:r>
              <a:rPr kumimoji="0" lang="en-US" altLang="zh-CN" baseline="30000" dirty="0">
                <a:solidFill>
                  <a:srgbClr val="FF0000"/>
                </a:solidFill>
                <a:latin typeface="STKaiti" charset="-122"/>
                <a:ea typeface="STKaiti" charset="-122"/>
                <a:cs typeface="STKaiti" charset="-122"/>
              </a:rPr>
              <a:t>14</a:t>
            </a:r>
            <a:r>
              <a:rPr kumimoji="0" lang="en-US" altLang="zh-CN" dirty="0">
                <a:solidFill>
                  <a:srgbClr val="FF0000"/>
                </a:solidFill>
                <a:latin typeface="STKaiti" charset="-122"/>
                <a:ea typeface="STKaiti" charset="-122"/>
                <a:cs typeface="STKaiti" charset="-122"/>
              </a:rPr>
              <a:t>C</a:t>
            </a:r>
            <a:r>
              <a:rPr kumimoji="0" lang="zh-CN" altLang="en-US" dirty="0">
                <a:solidFill>
                  <a:srgbClr val="FF0000"/>
                </a:solidFill>
                <a:latin typeface="STKaiti" charset="-122"/>
                <a:ea typeface="STKaiti" charset="-122"/>
                <a:cs typeface="STKaiti" charset="-122"/>
              </a:rPr>
              <a:t>。</a:t>
            </a:r>
            <a:r>
              <a:rPr kumimoji="0" lang="zh-CN" altLang="en-US" dirty="0">
                <a:latin typeface="STKaiti" charset="-122"/>
                <a:ea typeface="STKaiti" charset="-122"/>
                <a:cs typeface="STKaiti" charset="-122"/>
              </a:rPr>
              <a:t>埋葬之后</a:t>
            </a:r>
            <a:r>
              <a:rPr kumimoji="0" lang="zh-CN" altLang="en-US" dirty="0">
                <a:solidFill>
                  <a:prstClr val="black"/>
                </a:solidFill>
                <a:latin typeface="STKaiti" charset="-122"/>
                <a:ea typeface="STKaiti" charset="-122"/>
                <a:cs typeface="STKaiti" charset="-122"/>
              </a:rPr>
              <a:t>，因无与外界交换，而</a:t>
            </a:r>
            <a:r>
              <a:rPr kumimoji="0" lang="en-US" altLang="zh-CN" baseline="30000" dirty="0">
                <a:solidFill>
                  <a:srgbClr val="000000"/>
                </a:solidFill>
                <a:latin typeface="STKaiti" charset="-122"/>
                <a:ea typeface="STKaiti" charset="-122"/>
                <a:cs typeface="STKaiti" charset="-122"/>
              </a:rPr>
              <a:t>14</a:t>
            </a:r>
            <a:r>
              <a:rPr kumimoji="0" lang="en-US" altLang="zh-CN" dirty="0">
                <a:solidFill>
                  <a:srgbClr val="000000"/>
                </a:solidFill>
                <a:latin typeface="STKaiti" charset="-122"/>
                <a:ea typeface="STKaiti" charset="-122"/>
                <a:cs typeface="STKaiti" charset="-122"/>
              </a:rPr>
              <a:t>C</a:t>
            </a:r>
            <a:r>
              <a:rPr kumimoji="0" lang="zh-CN" altLang="en-US" dirty="0">
                <a:solidFill>
                  <a:srgbClr val="000000"/>
                </a:solidFill>
                <a:latin typeface="STKaiti" charset="-122"/>
                <a:ea typeface="STKaiti" charset="-122"/>
                <a:cs typeface="STKaiti" charset="-122"/>
              </a:rPr>
              <a:t>存在衰变现象，半衰期为</a:t>
            </a:r>
            <a:r>
              <a:rPr kumimoji="0" lang="en-US" altLang="zh-CN" dirty="0">
                <a:solidFill>
                  <a:srgbClr val="FF0000"/>
                </a:solidFill>
                <a:latin typeface="STKaiti" charset="-122"/>
                <a:ea typeface="STKaiti" charset="-122"/>
                <a:cs typeface="STKaiti" charset="-122"/>
              </a:rPr>
              <a:t>(5730 40)</a:t>
            </a:r>
            <a:r>
              <a:rPr kumimoji="0" lang="zh-CN" altLang="en-US" dirty="0">
                <a:solidFill>
                  <a:srgbClr val="FF0000"/>
                </a:solidFill>
                <a:latin typeface="STKaiti" charset="-122"/>
                <a:ea typeface="STKaiti" charset="-122"/>
                <a:cs typeface="STKaiti" charset="-122"/>
              </a:rPr>
              <a:t>年</a:t>
            </a:r>
            <a:r>
              <a:rPr kumimoji="0" lang="zh-CN" altLang="en-US" dirty="0">
                <a:solidFill>
                  <a:srgbClr val="000000"/>
                </a:solidFill>
                <a:latin typeface="STKaiti" charset="-122"/>
                <a:ea typeface="STKaiti" charset="-122"/>
                <a:cs typeface="STKaiti" charset="-122"/>
              </a:rPr>
              <a:t>，从而导致上述比值发生变化。</a:t>
            </a:r>
            <a:endParaRPr kumimoji="0" lang="zh-CN" altLang="en-US" dirty="0">
              <a:solidFill>
                <a:prstClr val="black"/>
              </a:solidFill>
              <a:latin typeface="STKaiti" charset="-122"/>
              <a:ea typeface="STKaiti" charset="-122"/>
              <a:cs typeface="STKaiti" charset="-122"/>
            </a:endParaRPr>
          </a:p>
        </p:txBody>
      </p:sp>
      <p:sp>
        <p:nvSpPr>
          <p:cNvPr id="8" name="Title 7"/>
          <p:cNvSpPr>
            <a:spLocks noGrp="1"/>
          </p:cNvSpPr>
          <p:nvPr>
            <p:ph type="title"/>
          </p:nvPr>
        </p:nvSpPr>
        <p:spPr/>
        <p:txBody>
          <a:bodyPr>
            <a:normAutofit/>
          </a:bodyPr>
          <a:lstStyle/>
          <a:p>
            <a:r>
              <a:rPr lang="en-US" altLang="zh-CN" dirty="0"/>
              <a:t>【</a:t>
            </a:r>
            <a:r>
              <a:rPr lang="zh-CN" altLang="en-US" dirty="0"/>
              <a:t>例</a:t>
            </a:r>
            <a:r>
              <a:rPr lang="en-US" altLang="zh-CN" dirty="0"/>
              <a:t>】</a:t>
            </a:r>
            <a:r>
              <a:rPr lang="zh-CN" altLang="en-US" dirty="0"/>
              <a:t>都灵裹尸布的年代鉴定</a:t>
            </a:r>
            <a:endParaRPr lang="en-US" dirty="0"/>
          </a:p>
        </p:txBody>
      </p:sp>
      <p:sp>
        <p:nvSpPr>
          <p:cNvPr id="3" name="幻灯片编号占位符 2"/>
          <p:cNvSpPr>
            <a:spLocks noGrp="1"/>
          </p:cNvSpPr>
          <p:nvPr>
            <p:ph type="sldNum" sz="quarter" idx="12"/>
          </p:nvPr>
        </p:nvSpPr>
        <p:spPr/>
        <p:txBody>
          <a:bodyPr/>
          <a:lstStyle/>
          <a:p>
            <a:pPr>
              <a:defRPr/>
            </a:pPr>
            <a:fld id="{8486441D-73B2-4300-883B-8FC5FEE08090}" type="slidenum">
              <a:rPr lang="zh-CN" altLang="en-US" smtClean="0"/>
              <a:pPr>
                <a:defRPr/>
              </a:pPr>
              <a:t>36</a:t>
            </a:fld>
            <a:endParaRPr lang="en-US" altLang="zh-CN" dirty="0"/>
          </a:p>
        </p:txBody>
      </p:sp>
      <p:sp>
        <p:nvSpPr>
          <p:cNvPr id="9" name="Footer Placeholder 8"/>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200230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zh-CN" dirty="0"/>
              <a:t>【</a:t>
            </a:r>
            <a:r>
              <a:rPr lang="zh-CN" altLang="en-US" dirty="0"/>
              <a:t>例</a:t>
            </a:r>
            <a:r>
              <a:rPr lang="en-US" altLang="zh-CN" dirty="0"/>
              <a:t>】</a:t>
            </a:r>
            <a:r>
              <a:rPr lang="zh-CN" altLang="en-US" dirty="0"/>
              <a:t>都灵裹尸布的年代鉴定</a:t>
            </a:r>
            <a:endParaRPr 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689040829"/>
              </p:ext>
            </p:extLst>
          </p:nvPr>
        </p:nvGraphicFramePr>
        <p:xfrm>
          <a:off x="1763317" y="2852357"/>
          <a:ext cx="2811065" cy="837010"/>
        </p:xfrm>
        <a:graphic>
          <a:graphicData uri="http://schemas.openxmlformats.org/presentationml/2006/ole">
            <mc:AlternateContent xmlns:mc="http://schemas.openxmlformats.org/markup-compatibility/2006">
              <mc:Choice xmlns:v="urn:schemas-microsoft-com:vml" Requires="v">
                <p:oleObj name="公式" r:id="rId2" imgW="1447800" imgH="431800" progId="Equation.3">
                  <p:embed/>
                </p:oleObj>
              </mc:Choice>
              <mc:Fallback>
                <p:oleObj name="公式" r:id="rId2" imgW="14478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317" y="2852357"/>
                        <a:ext cx="2811065" cy="837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1356123" y="3942160"/>
          <a:ext cx="6436519" cy="837009"/>
        </p:xfrm>
        <a:graphic>
          <a:graphicData uri="http://schemas.openxmlformats.org/presentationml/2006/ole">
            <mc:AlternateContent xmlns:mc="http://schemas.openxmlformats.org/markup-compatibility/2006">
              <mc:Choice xmlns:v="urn:schemas-microsoft-com:vml" Requires="v">
                <p:oleObj name="公式" r:id="rId4" imgW="3314700" imgH="431800" progId="Equation.3">
                  <p:embed/>
                </p:oleObj>
              </mc:Choice>
              <mc:Fallback>
                <p:oleObj name="公式" r:id="rId4" imgW="33147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6123" y="3942160"/>
                        <a:ext cx="6436519" cy="83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1" name="TextBox 10"/>
          <p:cNvSpPr txBox="1">
            <a:spLocks noChangeArrowheads="1"/>
          </p:cNvSpPr>
          <p:nvPr/>
        </p:nvSpPr>
        <p:spPr bwMode="auto">
          <a:xfrm>
            <a:off x="1357415" y="5173903"/>
            <a:ext cx="726513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kumimoji="0" lang="zh-CN" altLang="en-US" sz="2100" dirty="0">
                <a:solidFill>
                  <a:prstClr val="black"/>
                </a:solidFill>
                <a:latin typeface="Times New Roman" panose="02020603050405020304" pitchFamily="18" charset="0"/>
                <a:cs typeface="Times New Roman" panose="02020603050405020304" pitchFamily="18" charset="0"/>
              </a:rPr>
              <a:t>     </a:t>
            </a:r>
            <a:r>
              <a:rPr kumimoji="0" lang="zh-CN" altLang="en-US" dirty="0">
                <a:solidFill>
                  <a:prstClr val="black"/>
                </a:solidFill>
                <a:latin typeface="STKaiti" charset="-122"/>
                <a:ea typeface="STKaiti" charset="-122"/>
                <a:cs typeface="STKaiti" charset="-122"/>
              </a:rPr>
              <a:t>表明都灵裹尸布的年代大致在公元</a:t>
            </a:r>
            <a:r>
              <a:rPr kumimoji="0" lang="en-US" altLang="zh-CN" dirty="0">
                <a:solidFill>
                  <a:prstClr val="black"/>
                </a:solidFill>
                <a:latin typeface="STKaiti" charset="-122"/>
                <a:ea typeface="STKaiti" charset="-122"/>
                <a:cs typeface="STKaiti" charset="-122"/>
              </a:rPr>
              <a:t>1100-1200</a:t>
            </a:r>
            <a:r>
              <a:rPr kumimoji="0" lang="zh-CN" altLang="en-US" dirty="0">
                <a:solidFill>
                  <a:prstClr val="black"/>
                </a:solidFill>
                <a:latin typeface="STKaiti" charset="-122"/>
                <a:ea typeface="STKaiti" charset="-122"/>
                <a:cs typeface="STKaiti" charset="-122"/>
              </a:rPr>
              <a:t>年之</a:t>
            </a:r>
            <a:endParaRPr kumimoji="0" lang="en-US" altLang="zh-CN" dirty="0">
              <a:solidFill>
                <a:prstClr val="black"/>
              </a:solidFill>
              <a:latin typeface="STKaiti" charset="-122"/>
              <a:ea typeface="STKaiti" charset="-122"/>
              <a:cs typeface="STKaiti" charset="-122"/>
            </a:endParaRPr>
          </a:p>
          <a:p>
            <a:pPr fontAlgn="base">
              <a:spcBef>
                <a:spcPct val="0"/>
              </a:spcBef>
              <a:spcAft>
                <a:spcPct val="0"/>
              </a:spcAft>
            </a:pPr>
            <a:r>
              <a:rPr kumimoji="0" lang="zh-CN" altLang="en-US" dirty="0">
                <a:solidFill>
                  <a:prstClr val="black"/>
                </a:solidFill>
                <a:latin typeface="STKaiti" charset="-122"/>
                <a:ea typeface="STKaiti" charset="-122"/>
                <a:cs typeface="STKaiti" charset="-122"/>
              </a:rPr>
              <a:t>间，可是耶稣死於公元</a:t>
            </a:r>
            <a:r>
              <a:rPr kumimoji="0" lang="en-US" altLang="zh-CN" dirty="0">
                <a:solidFill>
                  <a:prstClr val="black"/>
                </a:solidFill>
                <a:latin typeface="STKaiti" charset="-122"/>
                <a:ea typeface="STKaiti" charset="-122"/>
                <a:cs typeface="STKaiti" charset="-122"/>
              </a:rPr>
              <a:t>36</a:t>
            </a:r>
            <a:r>
              <a:rPr kumimoji="0" lang="zh-CN" altLang="en-US" dirty="0">
                <a:solidFill>
                  <a:prstClr val="black"/>
                </a:solidFill>
                <a:latin typeface="STKaiti" charset="-122"/>
                <a:ea typeface="STKaiti" charset="-122"/>
                <a:cs typeface="STKaiti" charset="-122"/>
              </a:rPr>
              <a:t>年</a:t>
            </a:r>
            <a:r>
              <a:rPr kumimoji="0" lang="en-US" altLang="zh-CN" dirty="0">
                <a:solidFill>
                  <a:prstClr val="black"/>
                </a:solidFill>
                <a:latin typeface="STKaiti" charset="-122"/>
                <a:ea typeface="STKaiti" charset="-122"/>
                <a:cs typeface="STKaiti" charset="-122"/>
              </a:rPr>
              <a:t>…</a:t>
            </a:r>
            <a:endParaRPr kumimoji="0" lang="zh-CN" altLang="en-US" dirty="0">
              <a:solidFill>
                <a:prstClr val="black"/>
              </a:solidFill>
              <a:latin typeface="STKaiti" charset="-122"/>
              <a:ea typeface="STKaiti" charset="-122"/>
              <a:cs typeface="STKaiti" charset="-122"/>
            </a:endParaRPr>
          </a:p>
        </p:txBody>
      </p:sp>
      <p:graphicFrame>
        <p:nvGraphicFramePr>
          <p:cNvPr id="12" name="对象 11"/>
          <p:cNvGraphicFramePr>
            <a:graphicFrameLocks noChangeAspect="1"/>
          </p:cNvGraphicFramePr>
          <p:nvPr/>
        </p:nvGraphicFramePr>
        <p:xfrm>
          <a:off x="1601391" y="1506142"/>
          <a:ext cx="3328988" cy="887015"/>
        </p:xfrm>
        <a:graphic>
          <a:graphicData uri="http://schemas.openxmlformats.org/presentationml/2006/ole">
            <mc:AlternateContent xmlns:mc="http://schemas.openxmlformats.org/markup-compatibility/2006">
              <mc:Choice xmlns:v="urn:schemas-microsoft-com:vml" Requires="v">
                <p:oleObj name="公式" r:id="rId6" imgW="1714500" imgH="457200" progId="Equation.3">
                  <p:embed/>
                </p:oleObj>
              </mc:Choice>
              <mc:Fallback>
                <p:oleObj name="公式" r:id="rId6" imgW="17145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1391" y="1506142"/>
                        <a:ext cx="3328988" cy="887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13" name="组合 35"/>
          <p:cNvGrpSpPr>
            <a:grpSpLocks/>
          </p:cNvGrpSpPr>
          <p:nvPr/>
        </p:nvGrpSpPr>
        <p:grpSpPr bwMode="auto">
          <a:xfrm>
            <a:off x="5562600" y="1599285"/>
            <a:ext cx="2955131" cy="1898413"/>
            <a:chOff x="5004048" y="4047480"/>
            <a:chExt cx="3939232" cy="2531834"/>
          </a:xfrm>
        </p:grpSpPr>
        <p:grpSp>
          <p:nvGrpSpPr>
            <p:cNvPr id="41991" name="组合 34"/>
            <p:cNvGrpSpPr>
              <a:grpSpLocks/>
            </p:cNvGrpSpPr>
            <p:nvPr/>
          </p:nvGrpSpPr>
          <p:grpSpPr bwMode="auto">
            <a:xfrm>
              <a:off x="5004048" y="4047480"/>
              <a:ext cx="3939232" cy="2412144"/>
              <a:chOff x="5004048" y="4047480"/>
              <a:chExt cx="3939232" cy="2412144"/>
            </a:xfrm>
          </p:grpSpPr>
          <p:cxnSp>
            <p:nvCxnSpPr>
              <p:cNvPr id="16" name="直接箭头连接符 9"/>
              <p:cNvCxnSpPr/>
              <p:nvPr/>
            </p:nvCxnSpPr>
            <p:spPr>
              <a:xfrm>
                <a:off x="6084877" y="6021223"/>
                <a:ext cx="252034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1"/>
              <p:cNvCxnSpPr/>
              <p:nvPr/>
            </p:nvCxnSpPr>
            <p:spPr>
              <a:xfrm flipV="1">
                <a:off x="6237241" y="4365057"/>
                <a:ext cx="0" cy="1808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3"/>
              <p:cNvCxnSpPr/>
              <p:nvPr/>
            </p:nvCxnSpPr>
            <p:spPr>
              <a:xfrm>
                <a:off x="6237241" y="4796963"/>
                <a:ext cx="1953744" cy="93685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1996" name="对象 14"/>
              <p:cNvGraphicFramePr>
                <a:graphicFrameLocks noChangeAspect="1"/>
              </p:cNvGraphicFramePr>
              <p:nvPr/>
            </p:nvGraphicFramePr>
            <p:xfrm>
              <a:off x="8604448" y="5988397"/>
              <a:ext cx="338832" cy="370582"/>
            </p:xfrm>
            <a:graphic>
              <a:graphicData uri="http://schemas.openxmlformats.org/presentationml/2006/ole">
                <mc:AlternateContent xmlns:mc="http://schemas.openxmlformats.org/markup-compatibility/2006">
                  <mc:Choice xmlns:v="urn:schemas-microsoft-com:vml" Requires="v">
                    <p:oleObj name="公式" r:id="rId8" imgW="101468" imgH="164885" progId="Equation.3">
                      <p:embed/>
                    </p:oleObj>
                  </mc:Choice>
                  <mc:Fallback>
                    <p:oleObj name="公式" r:id="rId8" imgW="101468" imgH="16488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4448" y="5988397"/>
                            <a:ext cx="338832" cy="370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1997" name="对象 15"/>
              <p:cNvGraphicFramePr>
                <a:graphicFrameLocks noChangeAspect="1"/>
              </p:cNvGraphicFramePr>
              <p:nvPr/>
            </p:nvGraphicFramePr>
            <p:xfrm>
              <a:off x="5919992" y="4047480"/>
              <a:ext cx="633152" cy="389632"/>
            </p:xfrm>
            <a:graphic>
              <a:graphicData uri="http://schemas.openxmlformats.org/presentationml/2006/ole">
                <mc:AlternateContent xmlns:mc="http://schemas.openxmlformats.org/markup-compatibility/2006">
                  <mc:Choice xmlns:v="urn:schemas-microsoft-com:vml" Requires="v">
                    <p:oleObj name="公式" r:id="rId10" imgW="330057" imgH="203112" progId="Equation.3">
                      <p:embed/>
                    </p:oleObj>
                  </mc:Choice>
                  <mc:Fallback>
                    <p:oleObj name="公式" r:id="rId10" imgW="330057" imgH="20311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9992" y="4047480"/>
                            <a:ext cx="633152" cy="38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21" name="直接连接符 17"/>
              <p:cNvCxnSpPr/>
              <p:nvPr/>
            </p:nvCxnSpPr>
            <p:spPr>
              <a:xfrm>
                <a:off x="7811664" y="5517863"/>
                <a:ext cx="0" cy="50336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aphicFrame>
            <p:nvGraphicFramePr>
              <p:cNvPr id="41999" name="对象 18"/>
              <p:cNvGraphicFramePr>
                <a:graphicFrameLocks noChangeAspect="1"/>
              </p:cNvGraphicFramePr>
              <p:nvPr/>
            </p:nvGraphicFramePr>
            <p:xfrm>
              <a:off x="7613352" y="6021288"/>
              <a:ext cx="487040" cy="438336"/>
            </p:xfrm>
            <a:graphic>
              <a:graphicData uri="http://schemas.openxmlformats.org/presentationml/2006/ole">
                <mc:AlternateContent xmlns:mc="http://schemas.openxmlformats.org/markup-compatibility/2006">
                  <mc:Choice xmlns:v="urn:schemas-microsoft-com:vml" Requires="v">
                    <p:oleObj name="公式" r:id="rId12" imgW="253890" imgH="228501" progId="Equation.3">
                      <p:embed/>
                    </p:oleObj>
                  </mc:Choice>
                  <mc:Fallback>
                    <p:oleObj name="公式" r:id="rId12" imgW="253890" imgH="22850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3352" y="6021288"/>
                            <a:ext cx="487040" cy="438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2000" name="对象 19"/>
              <p:cNvGraphicFramePr>
                <a:graphicFrameLocks noChangeAspect="1"/>
              </p:cNvGraphicFramePr>
              <p:nvPr/>
            </p:nvGraphicFramePr>
            <p:xfrm>
              <a:off x="5004048" y="4586150"/>
              <a:ext cx="1160512" cy="422004"/>
            </p:xfrm>
            <a:graphic>
              <a:graphicData uri="http://schemas.openxmlformats.org/presentationml/2006/ole">
                <mc:AlternateContent xmlns:mc="http://schemas.openxmlformats.org/markup-compatibility/2006">
                  <mc:Choice xmlns:v="urn:schemas-microsoft-com:vml" Requires="v">
                    <p:oleObj name="公式" r:id="rId14" imgW="558558" imgH="203112" progId="Equation.3">
                      <p:embed/>
                    </p:oleObj>
                  </mc:Choice>
                  <mc:Fallback>
                    <p:oleObj name="公式" r:id="rId14" imgW="558558" imgH="203112"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04048" y="4586150"/>
                            <a:ext cx="1160512" cy="422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4" name="椭圆 23"/>
              <p:cNvSpPr/>
              <p:nvPr/>
            </p:nvSpPr>
            <p:spPr>
              <a:xfrm>
                <a:off x="6164233" y="4725507"/>
                <a:ext cx="144427" cy="142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5" name="椭圆 24"/>
              <p:cNvSpPr/>
              <p:nvPr/>
            </p:nvSpPr>
            <p:spPr>
              <a:xfrm>
                <a:off x="7740243" y="5444821"/>
                <a:ext cx="144428" cy="144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6" name="椭圆 25"/>
              <p:cNvSpPr/>
              <p:nvPr/>
            </p:nvSpPr>
            <p:spPr>
              <a:xfrm>
                <a:off x="6156297" y="5012915"/>
                <a:ext cx="144428" cy="144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cxnSp>
            <p:nvCxnSpPr>
              <p:cNvPr id="27" name="直接连接符 27"/>
              <p:cNvCxnSpPr>
                <a:stCxn id="26" idx="6"/>
              </p:cNvCxnSpPr>
              <p:nvPr/>
            </p:nvCxnSpPr>
            <p:spPr>
              <a:xfrm>
                <a:off x="6300726" y="5084370"/>
                <a:ext cx="576124"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接连接符 29"/>
              <p:cNvCxnSpPr/>
              <p:nvPr/>
            </p:nvCxnSpPr>
            <p:spPr>
              <a:xfrm>
                <a:off x="6876850" y="5084370"/>
                <a:ext cx="3174" cy="936853"/>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1992" name="TextBox 30"/>
            <p:cNvSpPr txBox="1">
              <a:spLocks noChangeArrowheads="1"/>
            </p:cNvSpPr>
            <p:nvPr/>
          </p:nvSpPr>
          <p:spPr bwMode="auto">
            <a:xfrm>
              <a:off x="6660232" y="6025182"/>
              <a:ext cx="605149" cy="554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kumimoji="0" lang="zh-CN" altLang="en-US" sz="2100">
                  <a:solidFill>
                    <a:srgbClr val="0000FF"/>
                  </a:solidFill>
                </a:rPr>
                <a:t>？</a:t>
              </a:r>
            </a:p>
          </p:txBody>
        </p:sp>
      </p:grpSp>
      <p:sp>
        <p:nvSpPr>
          <p:cNvPr id="8" name="Footer Placeholder 7"/>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2" name="Slide Number Placeholder 1"/>
          <p:cNvSpPr>
            <a:spLocks noGrp="1"/>
          </p:cNvSpPr>
          <p:nvPr>
            <p:ph type="sldNum" sz="quarter" idx="12"/>
          </p:nvPr>
        </p:nvSpPr>
        <p:spPr/>
        <p:txBody>
          <a:bodyPr/>
          <a:lstStyle/>
          <a:p>
            <a:pPr>
              <a:defRPr/>
            </a:pPr>
            <a:fld id="{B4690805-D7D2-4AB9-A191-0BC729846278}" type="slidenum">
              <a:rPr lang="zh-CN" altLang="en-US" smtClean="0"/>
              <a:pPr>
                <a:defRPr/>
              </a:pPr>
              <a:t>37</a:t>
            </a:fld>
            <a:endParaRPr lang="en-US" altLang="zh-CN" dirty="0"/>
          </a:p>
        </p:txBody>
      </p:sp>
    </p:spTree>
    <p:extLst>
      <p:ext uri="{BB962C8B-B14F-4D97-AF65-F5344CB8AC3E}">
        <p14:creationId xmlns:p14="http://schemas.microsoft.com/office/powerpoint/2010/main" val="965512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威拉得</a:t>
            </a:r>
            <a:r>
              <a:rPr lang="en-US" altLang="zh-CN" dirty="0"/>
              <a:t>·</a:t>
            </a:r>
            <a:r>
              <a:rPr lang="zh-CN" altLang="en-US" dirty="0"/>
              <a:t>利比</a:t>
            </a: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031" y="2515792"/>
            <a:ext cx="1571625" cy="2221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011" name="Picture 4" descr="A golden medallion with an embossed image of Alfred Nobel facing left in profile. To the left of the man is the text &quot;ALFR•&quot; then &quot;NOBEL&quot;, and on the right, the text (smaller) &quot;NAT•&quot; then &quot;MDCCCXXXIII&quot; above, followed by (smaller) &quot;OB•&quot; then &quot;MDCCCXCVI&quot; belo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363" y="972741"/>
            <a:ext cx="1571625"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矩形 3"/>
          <p:cNvSpPr>
            <a:spLocks noChangeArrowheads="1"/>
          </p:cNvSpPr>
          <p:nvPr/>
        </p:nvSpPr>
        <p:spPr bwMode="auto">
          <a:xfrm>
            <a:off x="5868591" y="4874419"/>
            <a:ext cx="18133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kumimoji="0" lang="zh-CN" altLang="en-US" dirty="0">
                <a:solidFill>
                  <a:prstClr val="black"/>
                </a:solidFill>
                <a:latin typeface="STKaiti" charset="-122"/>
                <a:ea typeface="STKaiti" charset="-122"/>
                <a:cs typeface="STKaiti" charset="-122"/>
              </a:rPr>
              <a:t>威拉得</a:t>
            </a:r>
            <a:r>
              <a:rPr kumimoji="0" lang="zh-CN" altLang="zh-CN" dirty="0">
                <a:solidFill>
                  <a:prstClr val="black"/>
                </a:solidFill>
                <a:latin typeface="STKaiti" charset="-122"/>
                <a:ea typeface="STKaiti" charset="-122"/>
                <a:cs typeface="STKaiti" charset="-122"/>
              </a:rPr>
              <a:t>·</a:t>
            </a:r>
            <a:r>
              <a:rPr kumimoji="0" lang="zh-CN" altLang="en-US" dirty="0">
                <a:solidFill>
                  <a:prstClr val="black"/>
                </a:solidFill>
                <a:latin typeface="STKaiti" charset="-122"/>
                <a:ea typeface="STKaiti" charset="-122"/>
                <a:cs typeface="STKaiti" charset="-122"/>
              </a:rPr>
              <a:t>利比</a:t>
            </a:r>
          </a:p>
        </p:txBody>
      </p:sp>
      <p:sp>
        <p:nvSpPr>
          <p:cNvPr id="43013" name="矩形 4"/>
          <p:cNvSpPr>
            <a:spLocks noChangeArrowheads="1"/>
          </p:cNvSpPr>
          <p:nvPr/>
        </p:nvSpPr>
        <p:spPr bwMode="auto">
          <a:xfrm>
            <a:off x="5874545" y="5258991"/>
            <a:ext cx="18261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kumimoji="0" lang="en-US" altLang="zh-CN" dirty="0">
                <a:solidFill>
                  <a:prstClr val="black"/>
                </a:solidFill>
                <a:latin typeface="STKaiti" charset="-122"/>
                <a:ea typeface="STKaiti" charset="-122"/>
                <a:cs typeface="STKaiti" charset="-122"/>
              </a:rPr>
              <a:t>(</a:t>
            </a:r>
            <a:r>
              <a:rPr kumimoji="0" lang="zh-CN" altLang="zh-CN" dirty="0">
                <a:solidFill>
                  <a:prstClr val="black"/>
                </a:solidFill>
                <a:latin typeface="STKaiti" charset="-122"/>
                <a:ea typeface="STKaiti" charset="-122"/>
                <a:cs typeface="STKaiti" charset="-122"/>
              </a:rPr>
              <a:t>1908</a:t>
            </a:r>
            <a:r>
              <a:rPr kumimoji="0" lang="zh-CN" altLang="en-US" dirty="0">
                <a:solidFill>
                  <a:prstClr val="black"/>
                </a:solidFill>
                <a:latin typeface="STKaiti" charset="-122"/>
                <a:ea typeface="STKaiti" charset="-122"/>
                <a:cs typeface="STKaiti" charset="-122"/>
              </a:rPr>
              <a:t>－</a:t>
            </a:r>
            <a:r>
              <a:rPr kumimoji="0" lang="zh-CN" altLang="zh-CN" dirty="0">
                <a:solidFill>
                  <a:prstClr val="black"/>
                </a:solidFill>
                <a:latin typeface="STKaiti" charset="-122"/>
                <a:ea typeface="STKaiti" charset="-122"/>
                <a:cs typeface="STKaiti" charset="-122"/>
              </a:rPr>
              <a:t>1980</a:t>
            </a:r>
            <a:r>
              <a:rPr kumimoji="0" lang="en-US" altLang="zh-CN" dirty="0">
                <a:solidFill>
                  <a:prstClr val="black"/>
                </a:solidFill>
                <a:latin typeface="STKaiti" charset="-122"/>
                <a:ea typeface="STKaiti" charset="-122"/>
                <a:cs typeface="STKaiti" charset="-122"/>
              </a:rPr>
              <a:t>)</a:t>
            </a:r>
            <a:endParaRPr kumimoji="0" lang="zh-CN" altLang="en-US" dirty="0">
              <a:solidFill>
                <a:prstClr val="black"/>
              </a:solidFill>
              <a:latin typeface="STKaiti" charset="-122"/>
              <a:ea typeface="STKaiti" charset="-122"/>
              <a:cs typeface="STKaiti" charset="-122"/>
            </a:endParaRPr>
          </a:p>
        </p:txBody>
      </p:sp>
      <p:sp>
        <p:nvSpPr>
          <p:cNvPr id="43014" name="矩形 5"/>
          <p:cNvSpPr>
            <a:spLocks noChangeArrowheads="1"/>
          </p:cNvSpPr>
          <p:nvPr/>
        </p:nvSpPr>
        <p:spPr bwMode="auto">
          <a:xfrm>
            <a:off x="393491" y="1593056"/>
            <a:ext cx="5397709"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kumimoji="0" lang="en-US" altLang="zh-CN" dirty="0">
                <a:solidFill>
                  <a:prstClr val="black"/>
                </a:solidFill>
                <a:latin typeface="STKaiti" charset="-122"/>
                <a:ea typeface="STKaiti" charset="-122"/>
                <a:cs typeface="STKaiti" charset="-122"/>
              </a:rPr>
              <a:t>1950</a:t>
            </a:r>
            <a:r>
              <a:rPr kumimoji="0" lang="zh-CN" altLang="en-US" dirty="0">
                <a:solidFill>
                  <a:prstClr val="black"/>
                </a:solidFill>
                <a:latin typeface="STKaiti" charset="-122"/>
                <a:ea typeface="STKaiti" charset="-122"/>
                <a:cs typeface="STKaiti" charset="-122"/>
              </a:rPr>
              <a:t>年，威拉得</a:t>
            </a:r>
            <a:r>
              <a:rPr kumimoji="0" lang="en-US" altLang="zh-CN" dirty="0">
                <a:solidFill>
                  <a:prstClr val="black"/>
                </a:solidFill>
                <a:latin typeface="STKaiti" charset="-122"/>
                <a:ea typeface="STKaiti" charset="-122"/>
                <a:cs typeface="STKaiti" charset="-122"/>
              </a:rPr>
              <a:t>·</a:t>
            </a:r>
            <a:r>
              <a:rPr kumimoji="0" lang="zh-CN" altLang="en-US" dirty="0">
                <a:solidFill>
                  <a:prstClr val="black"/>
                </a:solidFill>
                <a:latin typeface="STKaiti" charset="-122"/>
                <a:ea typeface="STKaiti" charset="-122"/>
                <a:cs typeface="STKaiti" charset="-122"/>
              </a:rPr>
              <a:t>利比用“放射性碳素年代测定法”测定的金字塔建造年代，竟然奇迹般地和历史记载的年代相符。</a:t>
            </a:r>
            <a:endParaRPr kumimoji="0" lang="en-US" altLang="zh-CN" dirty="0">
              <a:solidFill>
                <a:prstClr val="black"/>
              </a:solidFill>
              <a:latin typeface="STKaiti" charset="-122"/>
              <a:ea typeface="STKaiti" charset="-122"/>
              <a:cs typeface="STKaiti" charset="-122"/>
            </a:endParaRPr>
          </a:p>
          <a:p>
            <a:pPr fontAlgn="base">
              <a:spcBef>
                <a:spcPct val="0"/>
              </a:spcBef>
              <a:spcAft>
                <a:spcPct val="0"/>
              </a:spcAft>
            </a:pPr>
            <a:endParaRPr kumimoji="0" lang="en-US" altLang="zh-CN" dirty="0">
              <a:solidFill>
                <a:prstClr val="black"/>
              </a:solidFill>
              <a:latin typeface="STKaiti" charset="-122"/>
              <a:ea typeface="STKaiti" charset="-122"/>
              <a:cs typeface="STKaiti" charset="-122"/>
            </a:endParaRPr>
          </a:p>
          <a:p>
            <a:pPr fontAlgn="base">
              <a:spcBef>
                <a:spcPct val="0"/>
              </a:spcBef>
              <a:spcAft>
                <a:spcPct val="0"/>
              </a:spcAft>
            </a:pPr>
            <a:r>
              <a:rPr kumimoji="0" lang="en-US" altLang="zh-CN" dirty="0">
                <a:solidFill>
                  <a:prstClr val="black"/>
                </a:solidFill>
                <a:latin typeface="STKaiti" charset="-122"/>
                <a:ea typeface="STKaiti" charset="-122"/>
                <a:cs typeface="STKaiti" charset="-122"/>
              </a:rPr>
              <a:t>1960</a:t>
            </a:r>
            <a:r>
              <a:rPr kumimoji="0" lang="zh-CN" altLang="en-US" dirty="0">
                <a:solidFill>
                  <a:prstClr val="black"/>
                </a:solidFill>
                <a:latin typeface="STKaiti" charset="-122"/>
                <a:ea typeface="STKaiti" charset="-122"/>
                <a:cs typeface="STKaiti" charset="-122"/>
              </a:rPr>
              <a:t>年，利比获得诺贝尔化学奖，以表彰他带领其研究团</a:t>
            </a:r>
            <a:r>
              <a:rPr kumimoji="0" lang="zh-CN" altLang="zh-CN" dirty="0">
                <a:solidFill>
                  <a:prstClr val="black"/>
                </a:solidFill>
                <a:latin typeface="STKaiti" charset="-122"/>
                <a:ea typeface="STKaiti" charset="-122"/>
                <a:cs typeface="STKaiti" charset="-122"/>
              </a:rPr>
              <a:t>(</a:t>
            </a:r>
            <a:r>
              <a:rPr kumimoji="0" lang="zh-CN" altLang="en-US" dirty="0">
                <a:solidFill>
                  <a:prstClr val="black"/>
                </a:solidFill>
                <a:latin typeface="STKaiti" charset="-122"/>
                <a:ea typeface="STKaiti" charset="-122"/>
                <a:cs typeface="STKaiti" charset="-122"/>
              </a:rPr>
              <a:t>博士后</a:t>
            </a:r>
            <a:r>
              <a:rPr kumimoji="0" lang="zh-CN" altLang="zh-CN" dirty="0">
                <a:solidFill>
                  <a:prstClr val="black"/>
                </a:solidFill>
                <a:latin typeface="STKaiti" charset="-122"/>
                <a:ea typeface="STKaiti" charset="-122"/>
                <a:cs typeface="STKaiti" charset="-122"/>
              </a:rPr>
              <a:t>James Arnold </a:t>
            </a:r>
            <a:r>
              <a:rPr kumimoji="0" lang="zh-CN" altLang="en-US" dirty="0">
                <a:solidFill>
                  <a:prstClr val="black"/>
                </a:solidFill>
                <a:latin typeface="STKaiti" charset="-122"/>
                <a:ea typeface="STKaiti" charset="-122"/>
                <a:cs typeface="STKaiti" charset="-122"/>
              </a:rPr>
              <a:t>和研究生</a:t>
            </a:r>
            <a:r>
              <a:rPr kumimoji="0" lang="zh-CN" altLang="zh-CN" dirty="0">
                <a:solidFill>
                  <a:prstClr val="black"/>
                </a:solidFill>
                <a:latin typeface="STKaiti" charset="-122"/>
                <a:ea typeface="STKaiti" charset="-122"/>
                <a:cs typeface="STKaiti" charset="-122"/>
              </a:rPr>
              <a:t>)</a:t>
            </a:r>
            <a:r>
              <a:rPr kumimoji="0" lang="zh-CN" altLang="en-US" dirty="0">
                <a:solidFill>
                  <a:prstClr val="black"/>
                </a:solidFill>
                <a:latin typeface="STKaiti" charset="-122"/>
                <a:ea typeface="STKaiti" charset="-122"/>
                <a:cs typeface="STKaiti" charset="-122"/>
              </a:rPr>
              <a:t>发展的出碳</a:t>
            </a:r>
            <a:r>
              <a:rPr kumimoji="0" lang="zh-CN" altLang="zh-CN" dirty="0">
                <a:solidFill>
                  <a:prstClr val="black"/>
                </a:solidFill>
                <a:latin typeface="STKaiti" charset="-122"/>
                <a:ea typeface="STKaiti" charset="-122"/>
                <a:cs typeface="STKaiti" charset="-122"/>
              </a:rPr>
              <a:t>-14</a:t>
            </a:r>
            <a:r>
              <a:rPr kumimoji="0" lang="zh-CN" altLang="en-US" dirty="0">
                <a:solidFill>
                  <a:prstClr val="black"/>
                </a:solidFill>
                <a:latin typeface="STKaiti" charset="-122"/>
                <a:ea typeface="STKaiti" charset="-122"/>
                <a:cs typeface="STKaiti" charset="-122"/>
              </a:rPr>
              <a:t>定年法</a:t>
            </a:r>
            <a:r>
              <a:rPr kumimoji="0" lang="zh-CN" altLang="en-US" dirty="0">
                <a:solidFill>
                  <a:prstClr val="black"/>
                </a:solidFill>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5" name="Slide Number Placeholder 4"/>
          <p:cNvSpPr>
            <a:spLocks noGrp="1"/>
          </p:cNvSpPr>
          <p:nvPr>
            <p:ph type="sldNum" sz="quarter" idx="12"/>
          </p:nvPr>
        </p:nvSpPr>
        <p:spPr/>
        <p:txBody>
          <a:bodyPr/>
          <a:lstStyle/>
          <a:p>
            <a:pPr>
              <a:defRPr/>
            </a:pPr>
            <a:fld id="{B4690805-D7D2-4AB9-A191-0BC729846278}" type="slidenum">
              <a:rPr lang="zh-CN" altLang="en-US" smtClean="0"/>
              <a:pPr>
                <a:defRPr/>
              </a:pPr>
              <a:t>38</a:t>
            </a:fld>
            <a:endParaRPr lang="en-US" altLang="zh-CN" dirty="0"/>
          </a:p>
        </p:txBody>
      </p:sp>
    </p:spTree>
    <p:extLst>
      <p:ext uri="{BB962C8B-B14F-4D97-AF65-F5344CB8AC3E}">
        <p14:creationId xmlns:p14="http://schemas.microsoft.com/office/powerpoint/2010/main" val="978386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zh-CN" altLang="en-US" dirty="0">
                <a:latin typeface="STKaiti" charset="-122"/>
                <a:ea typeface="STKaiti" charset="-122"/>
                <a:cs typeface="STKaiti" charset="-122"/>
              </a:rPr>
              <a:t>简单级联衰变</a:t>
            </a:r>
            <a:r>
              <a:rPr lang="en-US" altLang="zh-CN" dirty="0">
                <a:latin typeface="STKaiti" charset="-122"/>
                <a:ea typeface="STKaiti" charset="-122"/>
                <a:cs typeface="STKaiti" charset="-122"/>
              </a:rPr>
              <a:t>(1)</a:t>
            </a:r>
            <a:endParaRPr lang="en-US" dirty="0"/>
          </a:p>
        </p:txBody>
      </p:sp>
      <p:sp>
        <p:nvSpPr>
          <p:cNvPr id="2" name="灯片编号占位符 1"/>
          <p:cNvSpPr>
            <a:spLocks noGrp="1"/>
          </p:cNvSpPr>
          <p:nvPr>
            <p:ph type="sldNum" sz="quarter" idx="12"/>
          </p:nvPr>
        </p:nvSpPr>
        <p:spPr>
          <a:prstGeom prst="rect">
            <a:avLst/>
          </a:prstGeom>
        </p:spPr>
        <p:txBody>
          <a:bodyPr/>
          <a:lstStyle/>
          <a:p>
            <a:fld id="{51CF2371-7603-4016-9D17-A21A658E1718}" type="slidenum">
              <a:rPr lang="zh-CN" altLang="en-US" smtClean="0"/>
              <a:pPr/>
              <a:t>39</a:t>
            </a:fld>
            <a:endParaRPr lang="zh-CN" altLang="en-US" dirty="0"/>
          </a:p>
        </p:txBody>
      </p:sp>
      <p:graphicFrame>
        <p:nvGraphicFramePr>
          <p:cNvPr id="6" name="Object 6"/>
          <p:cNvGraphicFramePr>
            <a:graphicFrameLocks noChangeAspect="1"/>
          </p:cNvGraphicFramePr>
          <p:nvPr>
            <p:extLst>
              <p:ext uri="{D42A27DB-BD31-4B8C-83A1-F6EECF244321}">
                <p14:modId xmlns:p14="http://schemas.microsoft.com/office/powerpoint/2010/main" val="1591359699"/>
              </p:ext>
            </p:extLst>
          </p:nvPr>
        </p:nvGraphicFramePr>
        <p:xfrm>
          <a:off x="5535217" y="2458429"/>
          <a:ext cx="2502267" cy="688756"/>
        </p:xfrm>
        <a:graphic>
          <a:graphicData uri="http://schemas.openxmlformats.org/presentationml/2006/ole">
            <mc:AlternateContent xmlns:mc="http://schemas.openxmlformats.org/markup-compatibility/2006">
              <mc:Choice xmlns:v="urn:schemas-microsoft-com:vml" Requires="v">
                <p:oleObj name="Equation" r:id="rId2" imgW="1295280" imgH="393480" progId="Equation.3">
                  <p:embed/>
                </p:oleObj>
              </mc:Choice>
              <mc:Fallback>
                <p:oleObj name="Equation" r:id="rId2" imgW="1295280" imgH="3934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217" y="2458429"/>
                        <a:ext cx="2502267" cy="688756"/>
                      </a:xfrm>
                      <a:prstGeom prst="rect">
                        <a:avLst/>
                      </a:prstGeom>
                      <a:noFill/>
                      <a:ln>
                        <a:noFill/>
                      </a:ln>
                      <a:effec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1817042143"/>
              </p:ext>
            </p:extLst>
          </p:nvPr>
        </p:nvGraphicFramePr>
        <p:xfrm>
          <a:off x="3989492" y="3562208"/>
          <a:ext cx="2071688" cy="450056"/>
        </p:xfrm>
        <a:graphic>
          <a:graphicData uri="http://schemas.openxmlformats.org/presentationml/2006/ole">
            <mc:AlternateContent xmlns:mc="http://schemas.openxmlformats.org/markup-compatibility/2006">
              <mc:Choice xmlns:v="urn:schemas-microsoft-com:vml" Requires="v">
                <p:oleObj name="Equation" r:id="rId4" imgW="888840" imgH="241200" progId="Equation.3">
                  <p:embed/>
                </p:oleObj>
              </mc:Choice>
              <mc:Fallback>
                <p:oleObj name="Equation" r:id="rId4" imgW="88884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492" y="3562208"/>
                        <a:ext cx="2071688" cy="450056"/>
                      </a:xfrm>
                      <a:prstGeom prst="rect">
                        <a:avLst/>
                      </a:prstGeom>
                      <a:solidFill>
                        <a:srgbClr val="99FFCC"/>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1809837061"/>
              </p:ext>
            </p:extLst>
          </p:nvPr>
        </p:nvGraphicFramePr>
        <p:xfrm>
          <a:off x="1846367" y="4166270"/>
          <a:ext cx="4286250" cy="870347"/>
        </p:xfrm>
        <a:graphic>
          <a:graphicData uri="http://schemas.openxmlformats.org/presentationml/2006/ole">
            <mc:AlternateContent xmlns:mc="http://schemas.openxmlformats.org/markup-compatibility/2006">
              <mc:Choice xmlns:v="urn:schemas-microsoft-com:vml" Requires="v">
                <p:oleObj name="Equation" r:id="rId6" imgW="1892160" imgH="431640" progId="Equation.DSMT4">
                  <p:embed/>
                </p:oleObj>
              </mc:Choice>
              <mc:Fallback>
                <p:oleObj name="Equation" r:id="rId6" imgW="189216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6367" y="4166270"/>
                        <a:ext cx="4286250" cy="870347"/>
                      </a:xfrm>
                      <a:prstGeom prst="rect">
                        <a:avLst/>
                      </a:prstGeom>
                      <a:noFill/>
                      <a:ln>
                        <a:noFill/>
                      </a:ln>
                      <a:effectLst/>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9" name="Text Box 9"/>
          <p:cNvSpPr txBox="1">
            <a:spLocks noChangeArrowheads="1"/>
          </p:cNvSpPr>
          <p:nvPr/>
        </p:nvSpPr>
        <p:spPr bwMode="auto">
          <a:xfrm>
            <a:off x="5535217" y="1899439"/>
            <a:ext cx="179889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kumimoji="1" sz="2400">
                <a:solidFill>
                  <a:schemeClr val="tx1"/>
                </a:solidFill>
                <a:latin typeface="Times New Roman" panose="02020603050405020304" pitchFamily="18" charset="0"/>
                <a:ea typeface="宋体" panose="02010600030101010101" pitchFamily="2" charset="-122"/>
              </a:defRPr>
            </a:lvl1pPr>
            <a:lvl2pPr>
              <a:spcBef>
                <a:spcPct val="0"/>
              </a:spcBef>
              <a:defRPr kumimoji="1" sz="2400">
                <a:solidFill>
                  <a:schemeClr val="tx1"/>
                </a:solidFill>
                <a:latin typeface="Times New Roman" panose="02020603050405020304" pitchFamily="18" charset="0"/>
                <a:ea typeface="宋体" panose="02010600030101010101" pitchFamily="2" charset="-122"/>
              </a:defRPr>
            </a:lvl2pPr>
            <a:lvl3pPr>
              <a:spcBef>
                <a:spcPct val="0"/>
              </a:spcBef>
              <a:defRPr kumimoji="1" sz="2400">
                <a:solidFill>
                  <a:schemeClr val="tx1"/>
                </a:solidFill>
                <a:latin typeface="Times New Roman" panose="02020603050405020304" pitchFamily="18" charset="0"/>
                <a:ea typeface="宋体" panose="02010600030101010101" pitchFamily="2" charset="-122"/>
              </a:defRPr>
            </a:lvl3pPr>
            <a:lvl4pPr>
              <a:spcBef>
                <a:spcPct val="0"/>
              </a:spcBef>
              <a:defRPr kumimoji="1" sz="2400">
                <a:solidFill>
                  <a:schemeClr val="tx1"/>
                </a:solidFill>
                <a:latin typeface="Times New Roman" panose="02020603050405020304" pitchFamily="18" charset="0"/>
                <a:ea typeface="宋体" panose="02010600030101010101" pitchFamily="2" charset="-122"/>
              </a:defRPr>
            </a:lvl4pPr>
            <a:lvl5pPr>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257175" indent="-257175" defTabSz="685800" eaLnBrk="1" hangingPunct="1">
              <a:spcBef>
                <a:spcPct val="20000"/>
              </a:spcBef>
              <a:defRPr/>
            </a:pPr>
            <a:r>
              <a:rPr kumimoji="0" lang="en-US" altLang="zh-CN" sz="2100" b="0" kern="0" dirty="0">
                <a:solidFill>
                  <a:srgbClr val="0000FF"/>
                </a:solidFill>
              </a:rPr>
              <a:t> </a:t>
            </a:r>
            <a:r>
              <a:rPr kumimoji="0" lang="en-US" altLang="zh-CN" b="0" kern="0" dirty="0">
                <a:solidFill>
                  <a:srgbClr val="0000FF"/>
                </a:solidFill>
              </a:rPr>
              <a:t>A  B  C</a:t>
            </a:r>
          </a:p>
        </p:txBody>
      </p:sp>
      <p:sp>
        <p:nvSpPr>
          <p:cNvPr id="12" name="矩形 11"/>
          <p:cNvSpPr/>
          <p:nvPr/>
        </p:nvSpPr>
        <p:spPr>
          <a:xfrm>
            <a:off x="1676400" y="5226663"/>
            <a:ext cx="5511445" cy="461665"/>
          </a:xfrm>
          <a:prstGeom prst="rect">
            <a:avLst/>
          </a:prstGeom>
        </p:spPr>
        <p:txBody>
          <a:bodyPr wrap="none">
            <a:spAutoFit/>
          </a:bodyPr>
          <a:lstStyle/>
          <a:p>
            <a:r>
              <a:rPr lang="zh-CN" altLang="en-US" sz="2400" dirty="0">
                <a:solidFill>
                  <a:srgbClr val="0000FF"/>
                </a:solidFill>
                <a:latin typeface="STKaiti" charset="-122"/>
                <a:ea typeface="STKaiti" charset="-122"/>
                <a:cs typeface="STKaiti" charset="-122"/>
              </a:rPr>
              <a:t>子体</a:t>
            </a:r>
            <a:r>
              <a:rPr lang="en-US" altLang="zh-CN" sz="2400" dirty="0">
                <a:solidFill>
                  <a:srgbClr val="0000FF"/>
                </a:solidFill>
                <a:latin typeface="STKaiti" charset="-122"/>
                <a:ea typeface="STKaiti" charset="-122"/>
                <a:cs typeface="STKaiti" charset="-122"/>
              </a:rPr>
              <a:t>B</a:t>
            </a:r>
            <a:r>
              <a:rPr lang="zh-CN" altLang="en-US" sz="2400" dirty="0">
                <a:solidFill>
                  <a:srgbClr val="0000FF"/>
                </a:solidFill>
                <a:latin typeface="STKaiti" charset="-122"/>
                <a:ea typeface="STKaiti" charset="-122"/>
                <a:cs typeface="STKaiti" charset="-122"/>
              </a:rPr>
              <a:t>的变化与母体</a:t>
            </a:r>
            <a:r>
              <a:rPr lang="en-US" altLang="zh-CN" sz="2400" dirty="0">
                <a:solidFill>
                  <a:srgbClr val="0000FF"/>
                </a:solidFill>
                <a:latin typeface="STKaiti" charset="-122"/>
                <a:ea typeface="STKaiti" charset="-122"/>
                <a:cs typeface="STKaiti" charset="-122"/>
              </a:rPr>
              <a:t>A</a:t>
            </a:r>
            <a:r>
              <a:rPr lang="zh-CN" altLang="en-US" sz="2400" dirty="0">
                <a:solidFill>
                  <a:srgbClr val="0000FF"/>
                </a:solidFill>
                <a:latin typeface="STKaiti" charset="-122"/>
                <a:ea typeface="STKaiti" charset="-122"/>
                <a:cs typeface="STKaiti" charset="-122"/>
              </a:rPr>
              <a:t>的衰变常数也有关</a:t>
            </a:r>
            <a:endParaRPr lang="zh-CN" altLang="en-US" sz="2400" dirty="0">
              <a:latin typeface="STKaiti" charset="-122"/>
              <a:ea typeface="STKaiti" charset="-122"/>
              <a:cs typeface="STKaiti" charset="-122"/>
            </a:endParaRPr>
          </a:p>
        </p:txBody>
      </p:sp>
      <p:grpSp>
        <p:nvGrpSpPr>
          <p:cNvPr id="14" name="Group 69"/>
          <p:cNvGrpSpPr>
            <a:grpSpLocks/>
          </p:cNvGrpSpPr>
          <p:nvPr/>
        </p:nvGrpSpPr>
        <p:grpSpPr bwMode="auto">
          <a:xfrm>
            <a:off x="1167511" y="1340151"/>
            <a:ext cx="6186488" cy="461963"/>
            <a:chOff x="562" y="609"/>
            <a:chExt cx="3897" cy="291"/>
          </a:xfrm>
        </p:grpSpPr>
        <p:graphicFrame>
          <p:nvGraphicFramePr>
            <p:cNvPr id="15" name="Object 70"/>
            <p:cNvGraphicFramePr>
              <a:graphicFrameLocks noChangeAspect="1"/>
            </p:cNvGraphicFramePr>
            <p:nvPr/>
          </p:nvGraphicFramePr>
          <p:xfrm>
            <a:off x="2814" y="640"/>
            <a:ext cx="1152" cy="251"/>
          </p:xfrm>
          <a:graphic>
            <a:graphicData uri="http://schemas.openxmlformats.org/presentationml/2006/ole">
              <mc:AlternateContent xmlns:mc="http://schemas.openxmlformats.org/markup-compatibility/2006">
                <mc:Choice xmlns:v="urn:schemas-microsoft-com:vml" Requires="v">
                  <p:oleObj name="公式" r:id="rId8" imgW="926698" imgH="203112" progId="Equation.3">
                    <p:embed/>
                  </p:oleObj>
                </mc:Choice>
                <mc:Fallback>
                  <p:oleObj name="公式" r:id="rId8" imgW="926698" imgH="20311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4" y="640"/>
                          <a:ext cx="1152"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6" name="Rectangle 71"/>
            <p:cNvSpPr>
              <a:spLocks noChangeArrowheads="1"/>
            </p:cNvSpPr>
            <p:nvPr/>
          </p:nvSpPr>
          <p:spPr bwMode="auto">
            <a:xfrm>
              <a:off x="562" y="609"/>
              <a:ext cx="3897" cy="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hangingPunct="1"/>
              <a:r>
                <a:rPr lang="zh-CN" altLang="en-US" dirty="0">
                  <a:solidFill>
                    <a:srgbClr val="000066"/>
                  </a:solidFill>
                  <a:ea typeface="华文楷体" panose="02010600040101010101" pitchFamily="2" charset="-122"/>
                  <a:cs typeface="Times New Roman" panose="02020603050405020304" pitchFamily="18" charset="0"/>
                </a:rPr>
                <a:t>连续衰变规律</a:t>
              </a:r>
              <a:r>
                <a:rPr lang="en-US" altLang="zh-CN" dirty="0">
                  <a:solidFill>
                    <a:srgbClr val="000066"/>
                  </a:solidFill>
                  <a:ea typeface="华文楷体" panose="02010600040101010101" pitchFamily="2" charset="-122"/>
                  <a:cs typeface="Times New Roman" panose="02020603050405020304" pitchFamily="18" charset="0"/>
                </a:rPr>
                <a:t>, </a:t>
              </a:r>
              <a:r>
                <a:rPr lang="zh-CN" altLang="en-US" dirty="0">
                  <a:solidFill>
                    <a:srgbClr val="000066"/>
                  </a:solidFill>
                  <a:ea typeface="华文楷体" panose="02010600040101010101" pitchFamily="2" charset="-122"/>
                  <a:cs typeface="Times New Roman" panose="02020603050405020304" pitchFamily="18" charset="0"/>
                </a:rPr>
                <a:t>以两代衰变                        为例</a:t>
              </a:r>
              <a:endParaRPr lang="en-US" altLang="zh-CN" dirty="0">
                <a:solidFill>
                  <a:srgbClr val="000066"/>
                </a:solidFill>
                <a:ea typeface="华文楷体" panose="02010600040101010101" pitchFamily="2" charset="-122"/>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9" name="Rectangle 76"/>
              <p:cNvSpPr>
                <a:spLocks noChangeArrowheads="1"/>
              </p:cNvSpPr>
              <p:nvPr/>
            </p:nvSpPr>
            <p:spPr bwMode="auto">
              <a:xfrm>
                <a:off x="435864" y="1953028"/>
                <a:ext cx="4589472" cy="1421928"/>
              </a:xfrm>
              <a:prstGeom prst="rect">
                <a:avLst/>
              </a:prstGeom>
              <a:noFill/>
              <a:ln>
                <a:noFill/>
              </a:ln>
              <a:effectLst/>
              <a:extLst>
                <a:ext uri="{909E8E84-426E-40dd-AFC4-6F175D3DCCD1}">
                  <a14:hiddenFill xmlns="">
                    <a:solidFill>
                      <a:schemeClr val="accent1"/>
                    </a:solidFill>
                  </a14:hiddenFill>
                </a:ext>
                <a:ext uri="{91240B29-F687-4f45-9708-019B960494DF}">
                  <a14:hiddenLine xmlns="" w="9525" algn="ctr">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lnSpc>
                    <a:spcPct val="90000"/>
                  </a:lnSpc>
                  <a:spcBef>
                    <a:spcPct val="20000"/>
                  </a:spcBef>
                </a:pPr>
                <a:r>
                  <a:rPr lang="en-US" altLang="zh-CN" dirty="0">
                    <a:solidFill>
                      <a:srgbClr val="000066"/>
                    </a:solidFill>
                    <a:ea typeface="华文楷体" panose="02010600040101010101" pitchFamily="2" charset="-122"/>
                    <a:cs typeface="Times New Roman" panose="02020603050405020304" pitchFamily="18" charset="0"/>
                  </a:rPr>
                  <a:t>B</a:t>
                </a:r>
                <a:r>
                  <a:rPr lang="zh-CN" altLang="en-US" dirty="0">
                    <a:solidFill>
                      <a:srgbClr val="000066"/>
                    </a:solidFill>
                    <a:ea typeface="华文楷体" panose="02010600040101010101" pitchFamily="2" charset="-122"/>
                    <a:cs typeface="Times New Roman" panose="02020603050405020304" pitchFamily="18" charset="0"/>
                  </a:rPr>
                  <a:t>一方面衰变为</a:t>
                </a:r>
                <a:r>
                  <a:rPr lang="en-US" altLang="zh-CN" dirty="0">
                    <a:solidFill>
                      <a:srgbClr val="000066"/>
                    </a:solidFill>
                    <a:ea typeface="华文楷体" panose="02010600040101010101" pitchFamily="2" charset="-122"/>
                    <a:cs typeface="Times New Roman" panose="02020603050405020304" pitchFamily="18" charset="0"/>
                  </a:rPr>
                  <a:t>C,</a:t>
                </a:r>
                <a:r>
                  <a:rPr lang="zh-CN" altLang="en-US" dirty="0">
                    <a:solidFill>
                      <a:srgbClr val="000066"/>
                    </a:solidFill>
                    <a:ea typeface="华文楷体" panose="02010600040101010101" pitchFamily="2" charset="-122"/>
                    <a:cs typeface="Times New Roman" panose="02020603050405020304" pitchFamily="18" charset="0"/>
                  </a:rPr>
                  <a:t>  一方面又不断从</a:t>
                </a:r>
                <a:r>
                  <a:rPr lang="en-US" altLang="zh-CN" dirty="0">
                    <a:solidFill>
                      <a:srgbClr val="000066"/>
                    </a:solidFill>
                    <a:ea typeface="华文楷体" panose="02010600040101010101" pitchFamily="2" charset="-122"/>
                    <a:cs typeface="Times New Roman" panose="02020603050405020304" pitchFamily="18" charset="0"/>
                  </a:rPr>
                  <a:t>A</a:t>
                </a:r>
                <a:r>
                  <a:rPr lang="zh-CN" altLang="en-US" dirty="0">
                    <a:solidFill>
                      <a:srgbClr val="000066"/>
                    </a:solidFill>
                    <a:ea typeface="华文楷体" panose="02010600040101010101" pitchFamily="2" charset="-122"/>
                    <a:cs typeface="Times New Roman" panose="02020603050405020304" pitchFamily="18" charset="0"/>
                  </a:rPr>
                  <a:t>处获得补充，</a:t>
                </a:r>
                <a:r>
                  <a:rPr lang="en-US" altLang="zh-CN" dirty="0">
                    <a:solidFill>
                      <a:srgbClr val="000066"/>
                    </a:solidFill>
                    <a:ea typeface="华文楷体" panose="02010600040101010101" pitchFamily="2" charset="-122"/>
                    <a:cs typeface="Times New Roman" panose="02020603050405020304" pitchFamily="18" charset="0"/>
                  </a:rPr>
                  <a:t>B</a:t>
                </a:r>
                <a:r>
                  <a:rPr lang="zh-CN" altLang="en-US" dirty="0">
                    <a:solidFill>
                      <a:srgbClr val="000066"/>
                    </a:solidFill>
                    <a:ea typeface="华文楷体" panose="02010600040101010101" pitchFamily="2" charset="-122"/>
                    <a:cs typeface="Times New Roman" panose="02020603050405020304" pitchFamily="18" charset="0"/>
                  </a:rPr>
                  <a:t>的衰变规律与</a:t>
                </a:r>
                <a14:m>
                  <m:oMath xmlns:m="http://schemas.openxmlformats.org/officeDocument/2006/math">
                    <m:sSub>
                      <m:sSubPr>
                        <m:ctrlPr>
                          <a:rPr lang="en-US" altLang="zh-CN" b="1" i="1" smtClean="0">
                            <a:solidFill>
                              <a:srgbClr val="000066"/>
                            </a:solidFill>
                            <a:latin typeface="Cambria Math" panose="02040503050406030204" pitchFamily="18" charset="0"/>
                            <a:ea typeface="华文楷体" panose="02010600040101010101" pitchFamily="2" charset="-122"/>
                            <a:cs typeface="Times New Roman" panose="02020603050405020304" pitchFamily="18" charset="0"/>
                          </a:rPr>
                        </m:ctrlPr>
                      </m:sSubPr>
                      <m:e>
                        <m:r>
                          <a:rPr lang="en-US" altLang="zh-CN" b="1" i="1" smtClean="0">
                            <a:solidFill>
                              <a:srgbClr val="000066"/>
                            </a:solidFill>
                            <a:latin typeface="Cambria Math" charset="0"/>
                            <a:ea typeface="华文楷体" panose="02010600040101010101" pitchFamily="2" charset="-122"/>
                            <a:cs typeface="Times New Roman" panose="02020603050405020304" pitchFamily="18" charset="0"/>
                          </a:rPr>
                          <m:t>𝝀</m:t>
                        </m:r>
                      </m:e>
                      <m:sub>
                        <m:r>
                          <a:rPr lang="en-US" altLang="zh-CN" b="1" i="1" smtClean="0">
                            <a:solidFill>
                              <a:srgbClr val="000066"/>
                            </a:solidFill>
                            <a:latin typeface="Cambria Math" charset="0"/>
                            <a:ea typeface="华文楷体" panose="02010600040101010101" pitchFamily="2" charset="-122"/>
                            <a:cs typeface="Times New Roman" panose="02020603050405020304" pitchFamily="18" charset="0"/>
                          </a:rPr>
                          <m:t>𝑨</m:t>
                        </m:r>
                      </m:sub>
                    </m:sSub>
                    <m:r>
                      <a:rPr lang="zh-CN" altLang="en-US" b="1" i="1" smtClean="0">
                        <a:solidFill>
                          <a:srgbClr val="000066"/>
                        </a:solidFill>
                        <a:latin typeface="Cambria Math" charset="0"/>
                        <a:ea typeface="华文楷体" panose="02010600040101010101" pitchFamily="2" charset="-122"/>
                        <a:cs typeface="Times New Roman" panose="02020603050405020304" pitchFamily="18" charset="0"/>
                      </a:rPr>
                      <m:t>和</m:t>
                    </m:r>
                    <m:sSub>
                      <m:sSubPr>
                        <m:ctrlPr>
                          <a:rPr lang="en-US" altLang="zh-CN" b="1" i="1" smtClean="0">
                            <a:solidFill>
                              <a:srgbClr val="000066"/>
                            </a:solidFill>
                            <a:latin typeface="Cambria Math" panose="02040503050406030204" pitchFamily="18" charset="0"/>
                            <a:ea typeface="华文楷体" panose="02010600040101010101" pitchFamily="2" charset="-122"/>
                            <a:cs typeface="Times New Roman" panose="02020603050405020304" pitchFamily="18" charset="0"/>
                          </a:rPr>
                        </m:ctrlPr>
                      </m:sSubPr>
                      <m:e>
                        <m:r>
                          <a:rPr lang="en-US" altLang="zh-CN" b="1" i="1" smtClean="0">
                            <a:solidFill>
                              <a:srgbClr val="000066"/>
                            </a:solidFill>
                            <a:latin typeface="Cambria Math" charset="0"/>
                            <a:ea typeface="华文楷体" panose="02010600040101010101" pitchFamily="2" charset="-122"/>
                            <a:cs typeface="Times New Roman" panose="02020603050405020304" pitchFamily="18" charset="0"/>
                          </a:rPr>
                          <m:t>𝝀</m:t>
                        </m:r>
                      </m:e>
                      <m:sub>
                        <m:r>
                          <a:rPr lang="en-US" altLang="zh-CN" b="1" i="1" smtClean="0">
                            <a:solidFill>
                              <a:srgbClr val="000066"/>
                            </a:solidFill>
                            <a:latin typeface="Cambria Math" charset="0"/>
                            <a:ea typeface="华文楷体" panose="02010600040101010101" pitchFamily="2" charset="-122"/>
                            <a:cs typeface="Times New Roman" panose="02020603050405020304" pitchFamily="18" charset="0"/>
                          </a:rPr>
                          <m:t>𝑩</m:t>
                        </m:r>
                      </m:sub>
                    </m:sSub>
                  </m:oMath>
                </a14:m>
                <a:r>
                  <a:rPr lang="zh-CN" altLang="en-US" dirty="0">
                    <a:solidFill>
                      <a:srgbClr val="000066"/>
                    </a:solidFill>
                    <a:ea typeface="华文楷体" panose="02010600040101010101" pitchFamily="2" charset="-122"/>
                    <a:cs typeface="Times New Roman" panose="02020603050405020304" pitchFamily="18" charset="0"/>
                  </a:rPr>
                  <a:t>有关， 因此它的核素在单位时间内的变化是：</a:t>
                </a:r>
              </a:p>
            </p:txBody>
          </p:sp>
        </mc:Choice>
        <mc:Fallback xmlns="">
          <p:sp>
            <p:nvSpPr>
              <p:cNvPr id="19" name="Rectangle 76"/>
              <p:cNvSpPr>
                <a:spLocks noRot="1" noChangeAspect="1" noMove="1" noResize="1" noEditPoints="1" noAdjustHandles="1" noChangeArrowheads="1" noChangeShapeType="1" noTextEdit="1"/>
              </p:cNvSpPr>
              <p:nvPr/>
            </p:nvSpPr>
            <p:spPr bwMode="auto">
              <a:xfrm>
                <a:off x="435864" y="1953028"/>
                <a:ext cx="4589472" cy="1421928"/>
              </a:xfrm>
              <a:prstGeom prst="rect">
                <a:avLst/>
              </a:prstGeom>
              <a:blipFill rotWithShape="0">
                <a:blip r:embed="rId11"/>
                <a:stretch>
                  <a:fillRect l="-2128" t="-7265" r="-1596" b="-7265"/>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noFill/>
                  </a:rPr>
                  <a:t> </a:t>
                </a:r>
              </a:p>
            </p:txBody>
          </p:sp>
        </mc:Fallback>
      </mc:AlternateContent>
      <p:sp>
        <p:nvSpPr>
          <p:cNvPr id="20" name="文本框 19"/>
          <p:cNvSpPr txBox="1"/>
          <p:nvPr/>
        </p:nvSpPr>
        <p:spPr>
          <a:xfrm>
            <a:off x="1167511" y="3502339"/>
            <a:ext cx="2757486" cy="523220"/>
          </a:xfrm>
          <a:prstGeom prst="rect">
            <a:avLst/>
          </a:prstGeom>
          <a:noFill/>
        </p:spPr>
        <p:txBody>
          <a:bodyPr wrap="none" rtlCol="0">
            <a:spAutoFit/>
          </a:bodyPr>
          <a:lstStyle/>
          <a:p>
            <a:r>
              <a:rPr kumimoji="1" lang="zh-CN" altLang="en-US" sz="2800" dirty="0">
                <a:solidFill>
                  <a:srgbClr val="0000FF"/>
                </a:solidFill>
                <a:latin typeface="STKaiti" charset="-122"/>
                <a:ea typeface="STKaiti" charset="-122"/>
                <a:cs typeface="STKaiti" charset="-122"/>
              </a:rPr>
              <a:t>而</a:t>
            </a:r>
            <a:r>
              <a:rPr kumimoji="1" lang="en-US" altLang="zh-CN" sz="2800" dirty="0">
                <a:solidFill>
                  <a:srgbClr val="0000FF"/>
                </a:solidFill>
                <a:latin typeface="STKaiti" charset="-122"/>
                <a:ea typeface="STKaiti" charset="-122"/>
                <a:cs typeface="STKaiti" charset="-122"/>
              </a:rPr>
              <a:t>A</a:t>
            </a:r>
            <a:r>
              <a:rPr kumimoji="1" lang="zh-CN" altLang="en-US" sz="2800" dirty="0">
                <a:solidFill>
                  <a:srgbClr val="0000FF"/>
                </a:solidFill>
                <a:latin typeface="STKaiti" charset="-122"/>
                <a:ea typeface="STKaiti" charset="-122"/>
                <a:cs typeface="STKaiti" charset="-122"/>
              </a:rPr>
              <a:t>的核素</a:t>
            </a:r>
            <a:r>
              <a:rPr kumimoji="1" lang="en-US" altLang="zh-CN" sz="2800" dirty="0">
                <a:solidFill>
                  <a:srgbClr val="0000FF"/>
                </a:solidFill>
                <a:latin typeface="STKaiti" charset="-122"/>
                <a:ea typeface="STKaiti" charset="-122"/>
                <a:cs typeface="STKaiti" charset="-122"/>
              </a:rPr>
              <a:t>N</a:t>
            </a:r>
            <a:r>
              <a:rPr kumimoji="1" lang="en-US" altLang="zh-CN" sz="2800" baseline="-25000" dirty="0">
                <a:solidFill>
                  <a:srgbClr val="0000FF"/>
                </a:solidFill>
                <a:latin typeface="STKaiti" charset="-122"/>
                <a:ea typeface="STKaiti" charset="-122"/>
                <a:cs typeface="STKaiti" charset="-122"/>
              </a:rPr>
              <a:t>A</a:t>
            </a:r>
            <a:r>
              <a:rPr kumimoji="1" lang="zh-CN" altLang="en-US" sz="2800" dirty="0">
                <a:solidFill>
                  <a:srgbClr val="0000FF"/>
                </a:solidFill>
                <a:latin typeface="STKaiti" charset="-122"/>
                <a:ea typeface="STKaiti" charset="-122"/>
                <a:cs typeface="STKaiti" charset="-122"/>
              </a:rPr>
              <a:t>： </a:t>
            </a:r>
          </a:p>
        </p:txBody>
      </p:sp>
      <p:sp>
        <p:nvSpPr>
          <p:cNvPr id="4" name="Footer Placeholder 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01488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核力是与电荷无关的验证</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4</a:t>
            </a:fld>
            <a:endParaRPr lang="en-US" altLang="zh-CN" dirty="0"/>
          </a:p>
        </p:txBody>
      </p:sp>
      <p:graphicFrame>
        <p:nvGraphicFramePr>
          <p:cNvPr id="5" name="Object 2"/>
          <p:cNvGraphicFramePr>
            <a:graphicFrameLocks noGrp="1" noChangeAspect="1"/>
          </p:cNvGraphicFramePr>
          <p:nvPr>
            <p:ph idx="4294967295"/>
            <p:extLst>
              <p:ext uri="{D42A27DB-BD31-4B8C-83A1-F6EECF244321}">
                <p14:modId xmlns:p14="http://schemas.microsoft.com/office/powerpoint/2010/main" val="1643518841"/>
              </p:ext>
            </p:extLst>
          </p:nvPr>
        </p:nvGraphicFramePr>
        <p:xfrm>
          <a:off x="4689437" y="4592071"/>
          <a:ext cx="2291320" cy="374093"/>
        </p:xfrm>
        <a:graphic>
          <a:graphicData uri="http://schemas.openxmlformats.org/presentationml/2006/ole">
            <mc:AlternateContent xmlns:mc="http://schemas.openxmlformats.org/markup-compatibility/2006">
              <mc:Choice xmlns:v="urn:schemas-microsoft-com:vml" Requires="v">
                <p:oleObj name="Equation" r:id="rId2" imgW="1244520" imgH="203040" progId="Equation.DSMT4">
                  <p:embed/>
                </p:oleObj>
              </mc:Choice>
              <mc:Fallback>
                <p:oleObj name="Equation" r:id="rId2" imgW="1244520" imgH="20304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37" y="4592071"/>
                        <a:ext cx="2291320" cy="374093"/>
                      </a:xfrm>
                      <a:prstGeom prst="rect">
                        <a:avLst/>
                      </a:prstGeom>
                      <a:noFill/>
                      <a:ln>
                        <a:noFill/>
                      </a:ln>
                      <a:effectLst/>
                    </p:spPr>
                  </p:pic>
                </p:oleObj>
              </mc:Fallback>
            </mc:AlternateContent>
          </a:graphicData>
        </a:graphic>
      </p:graphicFrame>
      <p:sp>
        <p:nvSpPr>
          <p:cNvPr id="6" name="Rectangle 3"/>
          <p:cNvSpPr>
            <a:spLocks noChangeArrowheads="1"/>
          </p:cNvSpPr>
          <p:nvPr/>
        </p:nvSpPr>
        <p:spPr bwMode="auto">
          <a:xfrm>
            <a:off x="300214" y="1155918"/>
            <a:ext cx="869138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92100" algn="l" fontAlgn="base">
              <a:defRPr>
                <a:solidFill>
                  <a:schemeClr val="tx1"/>
                </a:solidFill>
                <a:latin typeface="Arial" panose="020B0604020202020204" pitchFamily="34" charset="0"/>
                <a:ea typeface="仿宋_GB2312" pitchFamily="49" charset="-122"/>
              </a:defRPr>
            </a:lvl1pPr>
            <a:lvl2pPr algn="l" fontAlgn="base">
              <a:defRPr>
                <a:solidFill>
                  <a:schemeClr val="tx1"/>
                </a:solidFill>
                <a:latin typeface="Arial" panose="020B0604020202020204" pitchFamily="34" charset="0"/>
                <a:ea typeface="仿宋_GB2312" pitchFamily="49" charset="-122"/>
              </a:defRPr>
            </a:lvl2pPr>
            <a:lvl3pPr algn="l" fontAlgn="base">
              <a:defRPr>
                <a:solidFill>
                  <a:schemeClr val="tx1"/>
                </a:solidFill>
                <a:latin typeface="Arial" panose="020B0604020202020204" pitchFamily="34" charset="0"/>
                <a:ea typeface="仿宋_GB2312" pitchFamily="49" charset="-122"/>
              </a:defRPr>
            </a:lvl3pPr>
            <a:lvl4pPr algn="l" fontAlgn="base">
              <a:defRPr>
                <a:solidFill>
                  <a:schemeClr val="tx1"/>
                </a:solidFill>
                <a:latin typeface="Arial" panose="020B0604020202020204" pitchFamily="34" charset="0"/>
                <a:ea typeface="仿宋_GB2312" pitchFamily="49" charset="-122"/>
              </a:defRPr>
            </a:lvl4pPr>
            <a:lvl5pPr algn="l" fontAlgn="base">
              <a:defRPr>
                <a:solidFill>
                  <a:schemeClr val="tx1"/>
                </a:solidFill>
                <a:latin typeface="Arial" panose="020B0604020202020204" pitchFamily="34" charset="0"/>
                <a:ea typeface="仿宋_GB2312" pitchFamily="49" charset="-122"/>
              </a:defRPr>
            </a:lvl5pPr>
            <a:lvl6pPr fontAlgn="base">
              <a:spcBef>
                <a:spcPct val="0"/>
              </a:spcBef>
              <a:spcAft>
                <a:spcPct val="0"/>
              </a:spcAft>
              <a:defRPr>
                <a:solidFill>
                  <a:schemeClr val="tx1"/>
                </a:solidFill>
                <a:latin typeface="Arial" panose="020B0604020202020204" pitchFamily="34" charset="0"/>
                <a:ea typeface="仿宋_GB2312" pitchFamily="49" charset="-122"/>
              </a:defRPr>
            </a:lvl6pPr>
            <a:lvl7pPr fontAlgn="base">
              <a:spcBef>
                <a:spcPct val="0"/>
              </a:spcBef>
              <a:spcAft>
                <a:spcPct val="0"/>
              </a:spcAft>
              <a:defRPr>
                <a:solidFill>
                  <a:schemeClr val="tx1"/>
                </a:solidFill>
                <a:latin typeface="Arial" panose="020B0604020202020204" pitchFamily="34" charset="0"/>
                <a:ea typeface="仿宋_GB2312" pitchFamily="49" charset="-122"/>
              </a:defRPr>
            </a:lvl7pPr>
            <a:lvl8pPr fontAlgn="base">
              <a:spcBef>
                <a:spcPct val="0"/>
              </a:spcBef>
              <a:spcAft>
                <a:spcPct val="0"/>
              </a:spcAft>
              <a:defRPr>
                <a:solidFill>
                  <a:schemeClr val="tx1"/>
                </a:solidFill>
                <a:latin typeface="Arial" panose="020B0604020202020204" pitchFamily="34" charset="0"/>
                <a:ea typeface="仿宋_GB2312" pitchFamily="49" charset="-122"/>
              </a:defRPr>
            </a:lvl8pPr>
            <a:lvl9pPr fontAlgn="base">
              <a:spcBef>
                <a:spcPct val="0"/>
              </a:spcBef>
              <a:spcAft>
                <a:spcPct val="0"/>
              </a:spcAft>
              <a:defRPr>
                <a:solidFill>
                  <a:schemeClr val="tx1"/>
                </a:solidFill>
                <a:latin typeface="Arial" panose="020B0604020202020204" pitchFamily="34" charset="0"/>
                <a:ea typeface="仿宋_GB2312" pitchFamily="49" charset="-122"/>
              </a:defRPr>
            </a:lvl9pPr>
          </a:lstStyle>
          <a:p>
            <a:r>
              <a:rPr lang="en-US" altLang="zh-CN" sz="28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800" dirty="0">
                <a:latin typeface="Times New Roman" panose="02020603050405020304" pitchFamily="18" charset="0"/>
                <a:ea typeface="华文楷体" panose="02010600040101010101" pitchFamily="2" charset="-122"/>
                <a:cs typeface="Times New Roman" panose="02020603050405020304" pitchFamily="18" charset="0"/>
              </a:rPr>
              <a:t>核力的大小与产生此核力的核子是否带电是没有关系的，比如对于</a:t>
            </a:r>
            <a:r>
              <a:rPr lang="en-US" altLang="zh-CN" sz="2800" baseline="-25000" dirty="0">
                <a:latin typeface="Times New Roman" panose="02020603050405020304" pitchFamily="18" charset="0"/>
                <a:ea typeface="华文楷体" panose="02010600040101010101" pitchFamily="2" charset="-122"/>
                <a:cs typeface="Times New Roman" panose="02020603050405020304" pitchFamily="18" charset="0"/>
              </a:rPr>
              <a:t>1</a:t>
            </a:r>
            <a:r>
              <a:rPr lang="en-US" altLang="zh-CN" sz="2800" baseline="30000" dirty="0">
                <a:latin typeface="Times New Roman" panose="02020603050405020304" pitchFamily="18" charset="0"/>
                <a:ea typeface="华文楷体" panose="02010600040101010101" pitchFamily="2" charset="-122"/>
                <a:cs typeface="Times New Roman" panose="02020603050405020304" pitchFamily="18" charset="0"/>
              </a:rPr>
              <a:t>3</a:t>
            </a:r>
            <a:r>
              <a:rPr lang="en-US" altLang="zh-CN" sz="2800" dirty="0">
                <a:latin typeface="Times New Roman" panose="02020603050405020304" pitchFamily="18" charset="0"/>
                <a:ea typeface="华文楷体" panose="02010600040101010101" pitchFamily="2" charset="-122"/>
                <a:cs typeface="Times New Roman" panose="02020603050405020304" pitchFamily="18" charset="0"/>
              </a:rPr>
              <a:t>H</a:t>
            </a:r>
            <a:r>
              <a:rPr lang="zh-CN" altLang="en-US" sz="2800" dirty="0">
                <a:latin typeface="Times New Roman" panose="02020603050405020304" pitchFamily="18" charset="0"/>
                <a:ea typeface="华文楷体" panose="02010600040101010101" pitchFamily="2" charset="-122"/>
                <a:cs typeface="Times New Roman" panose="02020603050405020304" pitchFamily="18" charset="0"/>
              </a:rPr>
              <a:t>它由一个质子，两个中子组成，原子核的总结合能为</a:t>
            </a:r>
            <a:br>
              <a:rPr lang="en-US" altLang="zh-CN" sz="2800" dirty="0">
                <a:latin typeface="Times New Roman" panose="02020603050405020304" pitchFamily="18" charset="0"/>
                <a:ea typeface="华文楷体" panose="02010600040101010101" pitchFamily="2" charset="-122"/>
                <a:cs typeface="Times New Roman" panose="02020603050405020304" pitchFamily="18" charset="0"/>
              </a:rPr>
            </a:br>
            <a:r>
              <a:rPr lang="zh-CN" altLang="en-US" sz="2800" dirty="0">
                <a:latin typeface="Times New Roman" panose="02020603050405020304" pitchFamily="18" charset="0"/>
                <a:ea typeface="华文楷体" panose="02010600040101010101" pitchFamily="2" charset="-122"/>
                <a:cs typeface="Times New Roman" panose="02020603050405020304" pitchFamily="18" charset="0"/>
              </a:rPr>
              <a:t>其中不含有静电斥能。</a:t>
            </a:r>
          </a:p>
        </p:txBody>
      </p:sp>
      <p:graphicFrame>
        <p:nvGraphicFramePr>
          <p:cNvPr id="9" name="Object 6"/>
          <p:cNvGraphicFramePr>
            <a:graphicFrameLocks noChangeAspect="1"/>
          </p:cNvGraphicFramePr>
          <p:nvPr>
            <p:extLst>
              <p:ext uri="{D42A27DB-BD31-4B8C-83A1-F6EECF244321}">
                <p14:modId xmlns:p14="http://schemas.microsoft.com/office/powerpoint/2010/main" val="751110191"/>
              </p:ext>
            </p:extLst>
          </p:nvPr>
        </p:nvGraphicFramePr>
        <p:xfrm>
          <a:off x="4038600" y="2055144"/>
          <a:ext cx="2266942" cy="475372"/>
        </p:xfrm>
        <a:graphic>
          <a:graphicData uri="http://schemas.openxmlformats.org/presentationml/2006/ole">
            <mc:AlternateContent xmlns:mc="http://schemas.openxmlformats.org/markup-compatibility/2006">
              <mc:Choice xmlns:v="urn:schemas-microsoft-com:vml" Requires="v">
                <p:oleObj name="Equation" r:id="rId4" imgW="1180800" imgH="241200" progId="Equation.DSMT4">
                  <p:embed/>
                </p:oleObj>
              </mc:Choice>
              <mc:Fallback>
                <p:oleObj name="Equation" r:id="rId4" imgW="118080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055144"/>
                        <a:ext cx="2266942" cy="475372"/>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3" name="Rectangle 12"/>
              <p:cNvSpPr>
                <a:spLocks noChangeArrowheads="1"/>
              </p:cNvSpPr>
              <p:nvPr/>
            </p:nvSpPr>
            <p:spPr bwMode="auto">
              <a:xfrm>
                <a:off x="317531" y="3039007"/>
                <a:ext cx="7683469" cy="10309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algn="l" fontAlgn="base"/>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而</a:t>
                </a:r>
                <a14:m>
                  <m:oMath xmlns:m="http://schemas.openxmlformats.org/officeDocument/2006/math">
                    <m:sSubSup>
                      <m:sSubSupPr>
                        <m:ctrlPr>
                          <a:rPr lang="en-US" altLang="zh-CN" sz="2800" b="1" i="1" dirty="0" smtClean="0">
                            <a:solidFill>
                              <a:schemeClr val="tx1"/>
                            </a:solidFill>
                            <a:latin typeface="Cambria Math" panose="02040503050406030204" pitchFamily="18" charset="0"/>
                            <a:ea typeface="华文楷体" panose="02010600040101010101" pitchFamily="2" charset="-122"/>
                            <a:cs typeface="Times New Roman" panose="02020603050405020304" pitchFamily="18" charset="0"/>
                          </a:rPr>
                        </m:ctrlPr>
                      </m:sSubSupPr>
                      <m:e/>
                      <m:sub>
                        <m:r>
                          <a:rPr lang="en-US" altLang="zh-CN" sz="2800" b="1" i="1" dirty="0" smtClean="0">
                            <a:solidFill>
                              <a:schemeClr val="tx1"/>
                            </a:solidFill>
                            <a:latin typeface="Cambria Math" charset="0"/>
                            <a:ea typeface="华文楷体" panose="02010600040101010101" pitchFamily="2" charset="-122"/>
                            <a:cs typeface="Times New Roman" panose="02020603050405020304" pitchFamily="18" charset="0"/>
                          </a:rPr>
                          <m:t>𝟐</m:t>
                        </m:r>
                      </m:sub>
                      <m:sup>
                        <m:r>
                          <a:rPr lang="en-US" altLang="zh-CN" sz="2800" b="1" i="1" dirty="0" smtClean="0">
                            <a:solidFill>
                              <a:schemeClr val="tx1"/>
                            </a:solidFill>
                            <a:latin typeface="Cambria Math" charset="0"/>
                            <a:ea typeface="华文楷体" panose="02010600040101010101" pitchFamily="2" charset="-122"/>
                            <a:cs typeface="Times New Roman" panose="02020603050405020304" pitchFamily="18" charset="0"/>
                          </a:rPr>
                          <m:t>𝟑</m:t>
                        </m:r>
                      </m:sup>
                    </m:sSubSup>
                    <m:r>
                      <a:rPr lang="en-US" altLang="zh-CN" sz="2800" b="1" i="0" dirty="0" smtClean="0">
                        <a:solidFill>
                          <a:schemeClr val="tx1"/>
                        </a:solidFill>
                        <a:latin typeface="Cambria Math" charset="0"/>
                        <a:ea typeface="华文楷体" panose="02010600040101010101" pitchFamily="2" charset="-122"/>
                        <a:cs typeface="Times New Roman" panose="02020603050405020304" pitchFamily="18" charset="0"/>
                      </a:rPr>
                      <m:t>𝐇𝐞</m:t>
                    </m:r>
                  </m:oMath>
                </a14:m>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由</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个质子，一个中子组成</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原子核的总结合能为</a:t>
                </a:r>
              </a:p>
            </p:txBody>
          </p:sp>
        </mc:Choice>
        <mc:Fallback xmlns="">
          <p:sp>
            <p:nvSpPr>
              <p:cNvPr id="13" name="Rectangle 12"/>
              <p:cNvSpPr>
                <a:spLocks noRot="1" noChangeAspect="1" noMove="1" noResize="1" noEditPoints="1" noAdjustHandles="1" noChangeArrowheads="1" noChangeShapeType="1" noTextEdit="1"/>
              </p:cNvSpPr>
              <p:nvPr/>
            </p:nvSpPr>
            <p:spPr bwMode="auto">
              <a:xfrm>
                <a:off x="317531" y="3039007"/>
                <a:ext cx="7683469" cy="1030988"/>
              </a:xfrm>
              <a:prstGeom prst="rect">
                <a:avLst/>
              </a:prstGeom>
              <a:blipFill rotWithShape="0">
                <a:blip r:embed="rId7"/>
                <a:stretch>
                  <a:fillRect l="-1586" t="-592" b="-1420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1709653189"/>
              </p:ext>
            </p:extLst>
          </p:nvPr>
        </p:nvGraphicFramePr>
        <p:xfrm>
          <a:off x="1979896" y="3602905"/>
          <a:ext cx="2070896" cy="446664"/>
        </p:xfrm>
        <a:graphic>
          <a:graphicData uri="http://schemas.openxmlformats.org/presentationml/2006/ole">
            <mc:AlternateContent xmlns:mc="http://schemas.openxmlformats.org/markup-compatibility/2006">
              <mc:Choice xmlns:v="urn:schemas-microsoft-com:vml" Requires="v">
                <p:oleObj name="Equation" r:id="rId8" imgW="1257120" imgH="241200" progId="Equation.DSMT4">
                  <p:embed/>
                </p:oleObj>
              </mc:Choice>
              <mc:Fallback>
                <p:oleObj name="Equation" r:id="rId8" imgW="125712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896" y="3602905"/>
                        <a:ext cx="2070896" cy="446664"/>
                      </a:xfrm>
                      <a:prstGeom prst="rect">
                        <a:avLst/>
                      </a:prstGeom>
                      <a:noFill/>
                    </p:spPr>
                  </p:pic>
                </p:oleObj>
              </mc:Fallback>
            </mc:AlternateContent>
          </a:graphicData>
        </a:graphic>
      </p:graphicFrame>
      <p:sp>
        <p:nvSpPr>
          <p:cNvPr id="15" name="Rectangle 14"/>
          <p:cNvSpPr>
            <a:spLocks noChangeArrowheads="1"/>
          </p:cNvSpPr>
          <p:nvPr/>
        </p:nvSpPr>
        <p:spPr bwMode="auto">
          <a:xfrm>
            <a:off x="317531" y="4038093"/>
            <a:ext cx="82930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fontAlgn="base"/>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它们中间有静电斥能</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0.72MeV</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；若不存在静电</a:t>
            </a:r>
          </a:p>
          <a:p>
            <a:pPr algn="l" fontAlgn="base"/>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斥能，其结合能为</a:t>
            </a:r>
          </a:p>
        </p:txBody>
      </p:sp>
      <p:graphicFrame>
        <p:nvGraphicFramePr>
          <p:cNvPr id="16" name="Object 15"/>
          <p:cNvGraphicFramePr>
            <a:graphicFrameLocks noChangeAspect="1"/>
          </p:cNvGraphicFramePr>
          <p:nvPr>
            <p:extLst>
              <p:ext uri="{D42A27DB-BD31-4B8C-83A1-F6EECF244321}">
                <p14:modId xmlns:p14="http://schemas.microsoft.com/office/powerpoint/2010/main" val="1792627572"/>
              </p:ext>
            </p:extLst>
          </p:nvPr>
        </p:nvGraphicFramePr>
        <p:xfrm>
          <a:off x="3318623" y="4495800"/>
          <a:ext cx="1370814" cy="509942"/>
        </p:xfrm>
        <a:graphic>
          <a:graphicData uri="http://schemas.openxmlformats.org/presentationml/2006/ole">
            <mc:AlternateContent xmlns:mc="http://schemas.openxmlformats.org/markup-compatibility/2006">
              <mc:Choice xmlns:v="urn:schemas-microsoft-com:vml" Requires="v">
                <p:oleObj name="Equation" r:id="rId10" imgW="672840" imgH="241200" progId="Equation.DSMT4">
                  <p:embed/>
                </p:oleObj>
              </mc:Choice>
              <mc:Fallback>
                <p:oleObj name="Equation" r:id="rId10" imgW="672840" imgH="241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8623" y="4495800"/>
                        <a:ext cx="1370814" cy="509942"/>
                      </a:xfrm>
                      <a:prstGeom prst="rect">
                        <a:avLst/>
                      </a:prstGeom>
                      <a:noFill/>
                    </p:spPr>
                  </p:pic>
                </p:oleObj>
              </mc:Fallback>
            </mc:AlternateContent>
          </a:graphicData>
        </a:graphic>
      </p:graphicFrame>
      <p:sp>
        <p:nvSpPr>
          <p:cNvPr id="17" name="Rectangle 16"/>
          <p:cNvSpPr>
            <a:spLocks noChangeArrowheads="1"/>
          </p:cNvSpPr>
          <p:nvPr/>
        </p:nvSpPr>
        <p:spPr bwMode="auto">
          <a:xfrm>
            <a:off x="370387" y="5021547"/>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fontAlgn="base"/>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，与</a:t>
            </a:r>
          </a:p>
        </p:txBody>
      </p:sp>
      <p:graphicFrame>
        <p:nvGraphicFramePr>
          <p:cNvPr id="18" name="Object 17"/>
          <p:cNvGraphicFramePr>
            <a:graphicFrameLocks noChangeAspect="1"/>
          </p:cNvGraphicFramePr>
          <p:nvPr>
            <p:extLst>
              <p:ext uri="{D42A27DB-BD31-4B8C-83A1-F6EECF244321}">
                <p14:modId xmlns:p14="http://schemas.microsoft.com/office/powerpoint/2010/main" val="250740458"/>
              </p:ext>
            </p:extLst>
          </p:nvPr>
        </p:nvGraphicFramePr>
        <p:xfrm>
          <a:off x="1143000" y="5041611"/>
          <a:ext cx="996296" cy="532503"/>
        </p:xfrm>
        <a:graphic>
          <a:graphicData uri="http://schemas.openxmlformats.org/presentationml/2006/ole">
            <mc:AlternateContent xmlns:mc="http://schemas.openxmlformats.org/markup-compatibility/2006">
              <mc:Choice xmlns:v="urn:schemas-microsoft-com:vml" Requires="v">
                <p:oleObj name="Equation" r:id="rId12" imgW="444307" imgH="228501" progId="Equation.DSMT4">
                  <p:embed/>
                </p:oleObj>
              </mc:Choice>
              <mc:Fallback>
                <p:oleObj name="Equation" r:id="rId12" imgW="444307" imgH="22850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5041611"/>
                        <a:ext cx="996296" cy="532503"/>
                      </a:xfrm>
                      <a:prstGeom prst="rect">
                        <a:avLst/>
                      </a:prstGeom>
                      <a:noFill/>
                    </p:spPr>
                  </p:pic>
                </p:oleObj>
              </mc:Fallback>
            </mc:AlternateContent>
          </a:graphicData>
        </a:graphic>
      </p:graphicFrame>
      <p:sp>
        <p:nvSpPr>
          <p:cNvPr id="19" name="Rectangle 18"/>
          <p:cNvSpPr>
            <a:spLocks noChangeArrowheads="1"/>
          </p:cNvSpPr>
          <p:nvPr/>
        </p:nvSpPr>
        <p:spPr bwMode="auto">
          <a:xfrm>
            <a:off x="2157584" y="5062435"/>
            <a:ext cx="55707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fontAlgn="base"/>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很接近，这说明核力与电荷无关。</a:t>
            </a:r>
          </a:p>
        </p:txBody>
      </p:sp>
      <p:graphicFrame>
        <p:nvGraphicFramePr>
          <p:cNvPr id="20" name="Object 25"/>
          <p:cNvGraphicFramePr>
            <a:graphicFrameLocks noChangeAspect="1"/>
          </p:cNvGraphicFramePr>
          <p:nvPr>
            <p:extLst>
              <p:ext uri="{D42A27DB-BD31-4B8C-83A1-F6EECF244321}">
                <p14:modId xmlns:p14="http://schemas.microsoft.com/office/powerpoint/2010/main" val="67059800"/>
              </p:ext>
            </p:extLst>
          </p:nvPr>
        </p:nvGraphicFramePr>
        <p:xfrm>
          <a:off x="7051637" y="4595226"/>
          <a:ext cx="1179267" cy="336736"/>
        </p:xfrm>
        <a:graphic>
          <a:graphicData uri="http://schemas.openxmlformats.org/presentationml/2006/ole">
            <mc:AlternateContent xmlns:mc="http://schemas.openxmlformats.org/markup-compatibility/2006">
              <mc:Choice xmlns:v="urn:schemas-microsoft-com:vml" Requires="v">
                <p:oleObj name="Equation" r:id="rId14" imgW="622080" imgH="177480" progId="Equation.DSMT4">
                  <p:embed/>
                </p:oleObj>
              </mc:Choice>
              <mc:Fallback>
                <p:oleObj name="Equation" r:id="rId14" imgW="62208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51637" y="4595226"/>
                        <a:ext cx="1179267" cy="336736"/>
                      </a:xfrm>
                      <a:prstGeom prst="rect">
                        <a:avLst/>
                      </a:prstGeom>
                      <a:noFill/>
                      <a:ln>
                        <a:noFill/>
                      </a:ln>
                      <a:effectLst/>
                    </p:spPr>
                  </p:pic>
                </p:oleObj>
              </mc:Fallback>
            </mc:AlternateContent>
          </a:graphicData>
        </a:graphic>
      </p:graphicFrame>
      <p:sp>
        <p:nvSpPr>
          <p:cNvPr id="3" name="Footer Placeholder 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523541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zh-CN" altLang="en-US" dirty="0">
                <a:latin typeface="STKaiti" charset="-122"/>
                <a:ea typeface="STKaiti" charset="-122"/>
                <a:cs typeface="STKaiti" charset="-122"/>
              </a:rPr>
              <a:t>简单级联衰变</a:t>
            </a:r>
            <a:r>
              <a:rPr lang="en-US" altLang="zh-CN" dirty="0">
                <a:latin typeface="STKaiti" charset="-122"/>
                <a:ea typeface="STKaiti" charset="-122"/>
                <a:cs typeface="STKaiti" charset="-122"/>
              </a:rPr>
              <a:t>(2)</a:t>
            </a:r>
            <a:endParaRPr lang="en-US" dirty="0"/>
          </a:p>
        </p:txBody>
      </p:sp>
      <p:sp>
        <p:nvSpPr>
          <p:cNvPr id="2" name="灯片编号占位符 1"/>
          <p:cNvSpPr>
            <a:spLocks noGrp="1"/>
          </p:cNvSpPr>
          <p:nvPr>
            <p:ph type="sldNum" sz="quarter" idx="12"/>
          </p:nvPr>
        </p:nvSpPr>
        <p:spPr>
          <a:prstGeom prst="rect">
            <a:avLst/>
          </a:prstGeom>
        </p:spPr>
        <p:txBody>
          <a:bodyPr/>
          <a:lstStyle/>
          <a:p>
            <a:fld id="{51CF2371-7603-4016-9D17-A21A658E1718}" type="slidenum">
              <a:rPr lang="zh-CN" altLang="en-US" smtClean="0"/>
              <a:pPr/>
              <a:t>40</a:t>
            </a:fld>
            <a:endParaRPr lang="zh-CN" altLang="en-US" dirty="0"/>
          </a:p>
        </p:txBody>
      </p:sp>
      <p:sp>
        <p:nvSpPr>
          <p:cNvPr id="3" name="Rectangle 2"/>
          <p:cNvSpPr txBox="1">
            <a:spLocks noChangeArrowheads="1"/>
          </p:cNvSpPr>
          <p:nvPr/>
        </p:nvSpPr>
        <p:spPr bwMode="auto">
          <a:xfrm>
            <a:off x="1042670" y="1280127"/>
            <a:ext cx="536505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eaLnBrk="1" hangingPunct="1">
              <a:buNone/>
              <a:defRPr/>
            </a:pPr>
            <a:r>
              <a:rPr lang="zh-CN" altLang="en-US" sz="2400" dirty="0">
                <a:solidFill>
                  <a:srgbClr val="0000FF"/>
                </a:solidFill>
                <a:latin typeface="STKaiti" charset="-122"/>
                <a:ea typeface="STKaiti" charset="-122"/>
                <a:cs typeface="STKaiti" charset="-122"/>
              </a:rPr>
              <a:t>如果 </a:t>
            </a:r>
            <a:r>
              <a:rPr lang="en-US" altLang="zh-CN" sz="2400" i="1" dirty="0">
                <a:solidFill>
                  <a:srgbClr val="0000FF"/>
                </a:solidFill>
                <a:latin typeface="STKaiti" charset="-122"/>
                <a:ea typeface="STKaiti" charset="-122"/>
                <a:cs typeface="STKaiti" charset="-122"/>
              </a:rPr>
              <a:t></a:t>
            </a:r>
            <a:r>
              <a:rPr lang="en-US" altLang="zh-CN" sz="2400" i="1" baseline="-30000" dirty="0">
                <a:solidFill>
                  <a:srgbClr val="0000FF"/>
                </a:solidFill>
                <a:latin typeface="STKaiti" charset="-122"/>
                <a:ea typeface="STKaiti" charset="-122"/>
                <a:cs typeface="STKaiti" charset="-122"/>
              </a:rPr>
              <a:t>A</a:t>
            </a:r>
            <a:r>
              <a:rPr lang="en-US" altLang="zh-CN" sz="2400" i="1" dirty="0">
                <a:solidFill>
                  <a:srgbClr val="0000FF"/>
                </a:solidFill>
                <a:latin typeface="STKaiti" charset="-122"/>
                <a:ea typeface="STKaiti" charset="-122"/>
                <a:cs typeface="STKaiti" charset="-122"/>
              </a:rPr>
              <a:t>&lt;&lt; </a:t>
            </a:r>
            <a:r>
              <a:rPr lang="en-US" altLang="zh-CN" sz="2400" i="1" baseline="-30000" dirty="0">
                <a:solidFill>
                  <a:srgbClr val="0000FF"/>
                </a:solidFill>
                <a:latin typeface="STKaiti" charset="-122"/>
                <a:ea typeface="STKaiti" charset="-122"/>
                <a:cs typeface="STKaiti" charset="-122"/>
              </a:rPr>
              <a:t>B</a:t>
            </a:r>
            <a:r>
              <a:rPr lang="zh-CN" altLang="en-US" sz="2400" i="1" baseline="-30000" dirty="0">
                <a:solidFill>
                  <a:srgbClr val="0000FF"/>
                </a:solidFill>
                <a:latin typeface="STKaiti" charset="-122"/>
                <a:ea typeface="STKaiti" charset="-122"/>
                <a:cs typeface="STKaiti" charset="-122"/>
              </a:rPr>
              <a:t> </a:t>
            </a:r>
            <a:r>
              <a:rPr lang="en-US" altLang="zh-CN" sz="2400" dirty="0">
                <a:solidFill>
                  <a:srgbClr val="0000FF"/>
                </a:solidFill>
                <a:latin typeface="STKaiti" charset="-122"/>
                <a:ea typeface="STKaiti" charset="-122"/>
                <a:cs typeface="STKaiti" charset="-122"/>
              </a:rPr>
              <a:t>, </a:t>
            </a:r>
            <a:r>
              <a:rPr lang="zh-CN" altLang="en-US" sz="2400" dirty="0">
                <a:solidFill>
                  <a:srgbClr val="0000FF"/>
                </a:solidFill>
                <a:latin typeface="STKaiti" charset="-122"/>
                <a:ea typeface="STKaiti" charset="-122"/>
                <a:cs typeface="STKaiti" charset="-122"/>
              </a:rPr>
              <a:t> 即</a:t>
            </a:r>
            <a:r>
              <a:rPr lang="en-US" altLang="zh-CN" sz="2400" dirty="0">
                <a:solidFill>
                  <a:srgbClr val="0000FF"/>
                </a:solidFill>
                <a:latin typeface="STKaiti" charset="-122"/>
                <a:ea typeface="STKaiti" charset="-122"/>
                <a:cs typeface="STKaiti" charset="-122"/>
              </a:rPr>
              <a:t> </a:t>
            </a:r>
            <a:r>
              <a:rPr lang="en-US" altLang="zh-CN" sz="2400" i="1" dirty="0">
                <a:solidFill>
                  <a:srgbClr val="0000FF"/>
                </a:solidFill>
                <a:latin typeface="STKaiti" charset="-122"/>
                <a:ea typeface="STKaiti" charset="-122"/>
                <a:cs typeface="STKaiti" charset="-122"/>
              </a:rPr>
              <a:t></a:t>
            </a:r>
            <a:r>
              <a:rPr lang="en-US" altLang="zh-CN" sz="2400" i="1" baseline="-30000" dirty="0">
                <a:solidFill>
                  <a:srgbClr val="0000FF"/>
                </a:solidFill>
                <a:latin typeface="STKaiti" charset="-122"/>
                <a:ea typeface="STKaiti" charset="-122"/>
                <a:cs typeface="STKaiti" charset="-122"/>
              </a:rPr>
              <a:t>A</a:t>
            </a:r>
            <a:r>
              <a:rPr lang="en-US" altLang="zh-CN" sz="2400" i="1" dirty="0">
                <a:solidFill>
                  <a:srgbClr val="0000FF"/>
                </a:solidFill>
                <a:latin typeface="STKaiti" charset="-122"/>
                <a:ea typeface="STKaiti" charset="-122"/>
                <a:cs typeface="STKaiti" charset="-122"/>
              </a:rPr>
              <a:t>&gt;&gt;</a:t>
            </a:r>
            <a:r>
              <a:rPr lang="en-US" altLang="zh-CN" sz="2400" i="1" baseline="-30000" dirty="0">
                <a:solidFill>
                  <a:srgbClr val="0000FF"/>
                </a:solidFill>
                <a:latin typeface="STKaiti" charset="-122"/>
                <a:ea typeface="STKaiti" charset="-122"/>
                <a:cs typeface="STKaiti" charset="-122"/>
              </a:rPr>
              <a:t>B</a:t>
            </a:r>
            <a:r>
              <a:rPr lang="en-US" altLang="zh-CN" sz="2400" dirty="0">
                <a:solidFill>
                  <a:srgbClr val="0000FF"/>
                </a:solidFill>
                <a:latin typeface="STKaiti" charset="-122"/>
                <a:ea typeface="STKaiti" charset="-122"/>
                <a:cs typeface="STKaiti" charset="-122"/>
              </a:rPr>
              <a:t>, </a:t>
            </a:r>
            <a:r>
              <a:rPr lang="zh-CN" altLang="en-US" sz="2400" dirty="0">
                <a:solidFill>
                  <a:srgbClr val="0000FF"/>
                </a:solidFill>
                <a:latin typeface="STKaiti" charset="-122"/>
                <a:ea typeface="STKaiti" charset="-122"/>
                <a:cs typeface="STKaiti" charset="-122"/>
              </a:rPr>
              <a:t> 当</a:t>
            </a:r>
            <a:r>
              <a:rPr lang="en-US" altLang="zh-CN" sz="2400" dirty="0">
                <a:solidFill>
                  <a:srgbClr val="0000FF"/>
                </a:solidFill>
                <a:latin typeface="STKaiti" charset="-122"/>
                <a:ea typeface="STKaiti" charset="-122"/>
                <a:cs typeface="STKaiti" charset="-122"/>
              </a:rPr>
              <a:t> t &gt;&gt; </a:t>
            </a:r>
            <a:r>
              <a:rPr lang="en-US" altLang="zh-CN" sz="2400" baseline="-30000" dirty="0">
                <a:solidFill>
                  <a:srgbClr val="0000FF"/>
                </a:solidFill>
                <a:latin typeface="STKaiti" charset="-122"/>
                <a:ea typeface="STKaiti" charset="-122"/>
                <a:cs typeface="STKaiti" charset="-122"/>
              </a:rPr>
              <a:t>B</a:t>
            </a:r>
            <a:r>
              <a:rPr lang="zh-CN" altLang="en-US" sz="2400" dirty="0">
                <a:solidFill>
                  <a:srgbClr val="0000FF"/>
                </a:solidFill>
                <a:latin typeface="STKaiti" charset="-122"/>
                <a:ea typeface="STKaiti" charset="-122"/>
                <a:cs typeface="STKaiti" charset="-122"/>
              </a:rPr>
              <a:t>时</a:t>
            </a:r>
            <a:r>
              <a:rPr lang="en-US" altLang="zh-CN" sz="2400" dirty="0">
                <a:solidFill>
                  <a:srgbClr val="0000FF"/>
                </a:solidFill>
                <a:latin typeface="STKaiti" charset="-122"/>
                <a:ea typeface="STKaiti" charset="-122"/>
                <a:cs typeface="STKaiti" charset="-122"/>
              </a:rPr>
              <a:t>: </a:t>
            </a:r>
          </a:p>
        </p:txBody>
      </p:sp>
      <p:graphicFrame>
        <p:nvGraphicFramePr>
          <p:cNvPr id="4" name="Object 3"/>
          <p:cNvGraphicFramePr>
            <a:graphicFrameLocks noChangeAspect="1"/>
          </p:cNvGraphicFramePr>
          <p:nvPr/>
        </p:nvGraphicFramePr>
        <p:xfrm>
          <a:off x="2467304" y="1740407"/>
          <a:ext cx="5086350" cy="701278"/>
        </p:xfrm>
        <a:graphic>
          <a:graphicData uri="http://schemas.openxmlformats.org/presentationml/2006/ole">
            <mc:AlternateContent xmlns:mc="http://schemas.openxmlformats.org/markup-compatibility/2006">
              <mc:Choice xmlns:v="urn:schemas-microsoft-com:vml" Requires="v">
                <p:oleObj name="Equation" r:id="rId2" imgW="3060360" imgH="431640" progId="Equation.3">
                  <p:embed/>
                </p:oleObj>
              </mc:Choice>
              <mc:Fallback>
                <p:oleObj name="Equation" r:id="rId2" imgW="3060360" imgH="431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304" y="1740407"/>
                        <a:ext cx="5086350" cy="701278"/>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5" name="Text Box 4"/>
          <p:cNvSpPr txBox="1">
            <a:spLocks noChangeArrowheads="1"/>
          </p:cNvSpPr>
          <p:nvPr/>
        </p:nvSpPr>
        <p:spPr bwMode="auto">
          <a:xfrm>
            <a:off x="2010104" y="2538701"/>
            <a:ext cx="60579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0"/>
              </a:spcAft>
              <a:buClr>
                <a:srgbClr val="99FFCC"/>
              </a:buClr>
              <a:buSzPct val="80000"/>
              <a:buFont typeface="Wingdings" panose="05000000000000000000" pitchFamily="2" charset="2"/>
              <a:buNone/>
            </a:pPr>
            <a:r>
              <a:rPr lang="zh-CN" altLang="en-US" sz="2400" dirty="0">
                <a:solidFill>
                  <a:srgbClr val="0000FF"/>
                </a:solidFill>
                <a:latin typeface="STKaiti" charset="-122"/>
                <a:ea typeface="STKaiti" charset="-122"/>
                <a:cs typeface="STKaiti" charset="-122"/>
              </a:rPr>
              <a:t>子体与母体具有相同的衰变规律</a:t>
            </a:r>
            <a:endParaRPr lang="en-US" altLang="zh-CN" sz="2400" dirty="0">
              <a:solidFill>
                <a:srgbClr val="0000FF"/>
              </a:solidFill>
              <a:latin typeface="STKaiti" charset="-122"/>
              <a:ea typeface="STKaiti" charset="-122"/>
              <a:cs typeface="STKaiti" charset="-122"/>
            </a:endParaRPr>
          </a:p>
        </p:txBody>
      </p:sp>
      <p:graphicFrame>
        <p:nvGraphicFramePr>
          <p:cNvPr id="6" name="Object 5"/>
          <p:cNvGraphicFramePr>
            <a:graphicFrameLocks noChangeAspect="1"/>
          </p:cNvGraphicFramePr>
          <p:nvPr/>
        </p:nvGraphicFramePr>
        <p:xfrm>
          <a:off x="2467304" y="3060538"/>
          <a:ext cx="2971800" cy="725090"/>
        </p:xfrm>
        <a:graphic>
          <a:graphicData uri="http://schemas.openxmlformats.org/presentationml/2006/ole">
            <mc:AlternateContent xmlns:mc="http://schemas.openxmlformats.org/markup-compatibility/2006">
              <mc:Choice xmlns:v="urn:schemas-microsoft-com:vml" Requires="v">
                <p:oleObj name="Equation" r:id="rId4" imgW="1663560" imgH="431640" progId="Equation.3">
                  <p:embed/>
                </p:oleObj>
              </mc:Choice>
              <mc:Fallback>
                <p:oleObj name="Equation" r:id="rId4" imgW="16635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304" y="3060538"/>
                        <a:ext cx="2971800" cy="72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7" name="Text Box 6"/>
          <p:cNvSpPr txBox="1">
            <a:spLocks noChangeArrowheads="1"/>
          </p:cNvSpPr>
          <p:nvPr/>
        </p:nvSpPr>
        <p:spPr bwMode="auto">
          <a:xfrm>
            <a:off x="2010104" y="3918141"/>
            <a:ext cx="2681772"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fontAlgn="base">
              <a:lnSpc>
                <a:spcPct val="90000"/>
              </a:lnSpc>
              <a:spcBef>
                <a:spcPct val="50000"/>
              </a:spcBef>
              <a:spcAft>
                <a:spcPct val="0"/>
              </a:spcAft>
              <a:buClr>
                <a:srgbClr val="99FFCC"/>
              </a:buClr>
              <a:buSzPct val="80000"/>
              <a:buFont typeface="Wingdings" panose="05000000000000000000" pitchFamily="2" charset="2"/>
              <a:buNone/>
            </a:pPr>
            <a:r>
              <a:rPr lang="zh-CN" altLang="en-US" sz="2400" dirty="0">
                <a:solidFill>
                  <a:srgbClr val="0000FF"/>
                </a:solidFill>
                <a:latin typeface="STKaiti" charset="-122"/>
                <a:ea typeface="STKaiti" charset="-122"/>
                <a:cs typeface="STKaiti" charset="-122"/>
              </a:rPr>
              <a:t>因而</a:t>
            </a:r>
            <a:endParaRPr lang="en-US" altLang="zh-CN" sz="2400" dirty="0">
              <a:solidFill>
                <a:srgbClr val="0000FF"/>
              </a:solidFill>
              <a:latin typeface="STKaiti" charset="-122"/>
              <a:ea typeface="STKaiti" charset="-122"/>
              <a:cs typeface="STKaiti" charset="-122"/>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2000858225"/>
              </p:ext>
            </p:extLst>
          </p:nvPr>
        </p:nvGraphicFramePr>
        <p:xfrm>
          <a:off x="2954269" y="3960019"/>
          <a:ext cx="1541860" cy="383381"/>
        </p:xfrm>
        <a:graphic>
          <a:graphicData uri="http://schemas.openxmlformats.org/presentationml/2006/ole">
            <mc:AlternateContent xmlns:mc="http://schemas.openxmlformats.org/markup-compatibility/2006">
              <mc:Choice xmlns:v="urn:schemas-microsoft-com:vml" Requires="v">
                <p:oleObj name="Equation" r:id="rId6" imgW="863280" imgH="228600" progId="Equation.DSMT4">
                  <p:embed/>
                </p:oleObj>
              </mc:Choice>
              <mc:Fallback>
                <p:oleObj name="Equation" r:id="rId6" imgW="863280" imgH="228600" progId="Equation.DSMT4">
                  <p:embed/>
                  <p:pic>
                    <p:nvPicPr>
                      <p:cNvPr id="0" name=""/>
                      <p:cNvPicPr>
                        <a:picLocks noChangeAspect="1" noChangeArrowheads="1"/>
                      </p:cNvPicPr>
                      <p:nvPr/>
                    </p:nvPicPr>
                    <p:blipFill>
                      <a:blip r:embed="rId7"/>
                      <a:srcRect/>
                      <a:stretch>
                        <a:fillRect/>
                      </a:stretch>
                    </p:blipFill>
                    <p:spPr bwMode="auto">
                      <a:xfrm>
                        <a:off x="2954269" y="3960019"/>
                        <a:ext cx="1541860" cy="383381"/>
                      </a:xfrm>
                      <a:prstGeom prst="rect">
                        <a:avLst/>
                      </a:prstGeom>
                      <a:solidFill>
                        <a:srgbClr val="FFFF00"/>
                      </a:solidFill>
                      <a:ln>
                        <a:noFill/>
                      </a:ln>
                      <a:effectLst/>
                    </p:spPr>
                  </p:pic>
                </p:oleObj>
              </mc:Fallback>
            </mc:AlternateContent>
          </a:graphicData>
        </a:graphic>
      </p:graphicFrame>
      <p:sp>
        <p:nvSpPr>
          <p:cNvPr id="9" name="矩形 8"/>
          <p:cNvSpPr/>
          <p:nvPr/>
        </p:nvSpPr>
        <p:spPr>
          <a:xfrm>
            <a:off x="1415810" y="5345088"/>
            <a:ext cx="5955476" cy="424732"/>
          </a:xfrm>
          <a:prstGeom prst="rect">
            <a:avLst/>
          </a:prstGeom>
        </p:spPr>
        <p:txBody>
          <a:bodyPr wrap="none">
            <a:spAutoFit/>
          </a:bodyPr>
          <a:lstStyle/>
          <a:p>
            <a:pPr lvl="0" fontAlgn="base">
              <a:lnSpc>
                <a:spcPct val="90000"/>
              </a:lnSpc>
              <a:spcBef>
                <a:spcPct val="50000"/>
              </a:spcBef>
              <a:spcAft>
                <a:spcPct val="0"/>
              </a:spcAft>
              <a:buClr>
                <a:srgbClr val="99FFCC"/>
              </a:buClr>
              <a:buSzPct val="80000"/>
            </a:pPr>
            <a:r>
              <a:rPr lang="zh-CN" altLang="en-US" sz="2400" dirty="0">
                <a:solidFill>
                  <a:srgbClr val="0000FF"/>
                </a:solidFill>
                <a:latin typeface="STKaiti" charset="-122"/>
                <a:ea typeface="STKaiti" charset="-122"/>
                <a:cs typeface="STKaiti" charset="-122"/>
              </a:rPr>
              <a:t>母体放射性活度与子体相同</a:t>
            </a:r>
            <a:r>
              <a:rPr lang="en-US" altLang="zh-CN" sz="1800" dirty="0">
                <a:solidFill>
                  <a:srgbClr val="0000FF"/>
                </a:solidFill>
                <a:latin typeface="STKaiti" charset="-122"/>
                <a:ea typeface="STKaiti" charset="-122"/>
                <a:cs typeface="STKaiti" charset="-122"/>
              </a:rPr>
              <a:t>，</a:t>
            </a:r>
            <a:r>
              <a:rPr lang="zh-CN" altLang="en-US" sz="2400" dirty="0">
                <a:solidFill>
                  <a:srgbClr val="0000FF"/>
                </a:solidFill>
                <a:latin typeface="STKaiti" charset="-122"/>
                <a:ea typeface="STKaiti" charset="-122"/>
                <a:cs typeface="STKaiti" charset="-122"/>
              </a:rPr>
              <a:t>称为久期平衡</a:t>
            </a:r>
            <a:endParaRPr lang="en-US" altLang="zh-CN" sz="2400" dirty="0">
              <a:solidFill>
                <a:srgbClr val="0000FF"/>
              </a:solidFill>
              <a:latin typeface="STKaiti" charset="-122"/>
              <a:ea typeface="STKaiti" charset="-122"/>
              <a:cs typeface="STKaiti" charset="-122"/>
            </a:endParaRPr>
          </a:p>
        </p:txBody>
      </p:sp>
      <p:sp>
        <p:nvSpPr>
          <p:cNvPr id="11" name="Rectangle 83"/>
          <p:cNvSpPr>
            <a:spLocks noChangeArrowheads="1"/>
          </p:cNvSpPr>
          <p:nvPr/>
        </p:nvSpPr>
        <p:spPr bwMode="auto">
          <a:xfrm>
            <a:off x="538976" y="4396194"/>
            <a:ext cx="8305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000066"/>
                </a:solidFill>
                <a:ea typeface="华文楷体" panose="02010600040101010101" pitchFamily="2" charset="-122"/>
                <a:cs typeface="Times New Roman" panose="02020603050405020304" pitchFamily="18" charset="0"/>
              </a:rPr>
              <a:t>　这时子核将按母核的衰变规律衰变。这一个重要结论启示人们保存短寿命核素的一个方法</a:t>
            </a:r>
            <a:r>
              <a:rPr lang="en-US" altLang="zh-CN" dirty="0">
                <a:solidFill>
                  <a:srgbClr val="000066"/>
                </a:solidFill>
                <a:ea typeface="华文楷体" panose="02010600040101010101" pitchFamily="2" charset="-122"/>
                <a:cs typeface="Times New Roman" panose="02020603050405020304" pitchFamily="18" charset="0"/>
              </a:rPr>
              <a:t>.</a:t>
            </a:r>
            <a:r>
              <a:rPr lang="zh-CN" altLang="en-US" dirty="0">
                <a:solidFill>
                  <a:srgbClr val="000066"/>
                </a:solidFill>
                <a:ea typeface="华文楷体" panose="02010600040101010101" pitchFamily="2" charset="-122"/>
                <a:cs typeface="Times New Roman" panose="02020603050405020304" pitchFamily="18" charset="0"/>
              </a:rPr>
              <a:t>　</a:t>
            </a:r>
          </a:p>
        </p:txBody>
      </p:sp>
      <p:sp>
        <p:nvSpPr>
          <p:cNvPr id="13" name="Footer Placeholder 1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870465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dirty="0"/>
              <a:t>级联衰变（放射系）</a:t>
            </a:r>
            <a:endParaRPr lang="en-US" dirty="0"/>
          </a:p>
        </p:txBody>
      </p:sp>
      <p:sp>
        <p:nvSpPr>
          <p:cNvPr id="2" name="灯片编号占位符 1"/>
          <p:cNvSpPr>
            <a:spLocks noGrp="1"/>
          </p:cNvSpPr>
          <p:nvPr>
            <p:ph type="sldNum" sz="quarter" idx="12"/>
          </p:nvPr>
        </p:nvSpPr>
        <p:spPr>
          <a:prstGeom prst="rect">
            <a:avLst/>
          </a:prstGeom>
        </p:spPr>
        <p:txBody>
          <a:bodyPr/>
          <a:lstStyle/>
          <a:p>
            <a:fld id="{51CF2371-7603-4016-9D17-A21A658E1718}" type="slidenum">
              <a:rPr lang="zh-CN" altLang="en-US" smtClean="0"/>
              <a:pPr/>
              <a:t>41</a:t>
            </a:fld>
            <a:endParaRPr lang="zh-CN" altLang="en-US" dirty="0"/>
          </a:p>
        </p:txBody>
      </p:sp>
      <p:pic>
        <p:nvPicPr>
          <p:cNvPr id="5" name="图片 4"/>
          <p:cNvPicPr>
            <a:picLocks noChangeAspect="1"/>
          </p:cNvPicPr>
          <p:nvPr/>
        </p:nvPicPr>
        <p:blipFill>
          <a:blip r:embed="rId3"/>
          <a:stretch>
            <a:fillRect/>
          </a:stretch>
        </p:blipFill>
        <p:spPr>
          <a:xfrm>
            <a:off x="1318086" y="2202251"/>
            <a:ext cx="6711581" cy="4046149"/>
          </a:xfrm>
          <a:prstGeom prst="rect">
            <a:avLst/>
          </a:prstGeom>
        </p:spPr>
      </p:pic>
      <p:sp>
        <p:nvSpPr>
          <p:cNvPr id="6" name="矩形 5"/>
          <p:cNvSpPr/>
          <p:nvPr/>
        </p:nvSpPr>
        <p:spPr>
          <a:xfrm>
            <a:off x="5651335" y="2263674"/>
            <a:ext cx="1386918" cy="892552"/>
          </a:xfrm>
          <a:prstGeom prst="rect">
            <a:avLst/>
          </a:prstGeom>
        </p:spPr>
        <p:txBody>
          <a:bodyPr wrap="none">
            <a:spAutoFit/>
          </a:bodyPr>
          <a:lstStyle/>
          <a:p>
            <a:pPr defTabSz="685800" eaLnBrk="1" fontAlgn="auto" hangingPunct="1">
              <a:spcBef>
                <a:spcPts val="0"/>
              </a:spcBef>
              <a:spcAft>
                <a:spcPts val="0"/>
              </a:spcAft>
              <a:defRPr/>
            </a:pPr>
            <a:r>
              <a:rPr lang="en-US" altLang="zh-CN" sz="2800" b="0" kern="0" dirty="0">
                <a:solidFill>
                  <a:srgbClr val="FF0000"/>
                </a:solidFill>
                <a:latin typeface="Times New Roman"/>
                <a:ea typeface="宋体"/>
                <a:cs typeface="+mj-cs"/>
              </a:rPr>
              <a:t>A=4</a:t>
            </a:r>
            <a:r>
              <a:rPr lang="en-US" altLang="zh-CN" sz="2800" b="0" i="1" kern="0" dirty="0">
                <a:solidFill>
                  <a:srgbClr val="FF0000"/>
                </a:solidFill>
                <a:latin typeface="Times New Roman"/>
                <a:ea typeface="宋体"/>
                <a:cs typeface="+mj-cs"/>
              </a:rPr>
              <a:t>n</a:t>
            </a:r>
            <a:r>
              <a:rPr lang="en-US" altLang="zh-CN" sz="2800" b="0" kern="0" dirty="0">
                <a:solidFill>
                  <a:srgbClr val="FF0000"/>
                </a:solidFill>
                <a:latin typeface="Times New Roman"/>
                <a:ea typeface="宋体"/>
                <a:cs typeface="+mj-cs"/>
              </a:rPr>
              <a:t>+1</a:t>
            </a:r>
          </a:p>
          <a:p>
            <a:pPr defTabSz="685800" eaLnBrk="1" fontAlgn="auto" hangingPunct="1">
              <a:spcBef>
                <a:spcPts val="0"/>
              </a:spcBef>
              <a:spcAft>
                <a:spcPts val="0"/>
              </a:spcAft>
              <a:defRPr/>
            </a:pPr>
            <a:r>
              <a:rPr lang="en-US" altLang="zh-CN" sz="2400" kern="0" dirty="0">
                <a:solidFill>
                  <a:srgbClr val="FF0000"/>
                </a:solidFill>
                <a:latin typeface="Times New Roman"/>
                <a:ea typeface="宋体"/>
                <a:cs typeface="+mj-cs"/>
              </a:rPr>
              <a:t>12</a:t>
            </a:r>
            <a:r>
              <a:rPr lang="zh-CN" altLang="en-US" sz="2400" kern="0" dirty="0">
                <a:solidFill>
                  <a:srgbClr val="FF0000"/>
                </a:solidFill>
                <a:latin typeface="Times New Roman"/>
                <a:ea typeface="宋体"/>
                <a:cs typeface="+mj-cs"/>
              </a:rPr>
              <a:t>次</a:t>
            </a:r>
            <a:endParaRPr kumimoji="0" lang="zh-CN" altLang="en-US" sz="2400" kern="0" dirty="0">
              <a:solidFill>
                <a:sysClr val="windowText" lastClr="000000"/>
              </a:solidFill>
            </a:endParaRPr>
          </a:p>
        </p:txBody>
      </p:sp>
      <p:sp>
        <p:nvSpPr>
          <p:cNvPr id="7" name="矩形 6"/>
          <p:cNvSpPr/>
          <p:nvPr/>
        </p:nvSpPr>
        <p:spPr>
          <a:xfrm>
            <a:off x="1897973" y="2263674"/>
            <a:ext cx="1005403" cy="846386"/>
          </a:xfrm>
          <a:prstGeom prst="rect">
            <a:avLst/>
          </a:prstGeom>
        </p:spPr>
        <p:txBody>
          <a:bodyPr wrap="none">
            <a:spAutoFit/>
          </a:bodyPr>
          <a:lstStyle/>
          <a:p>
            <a:pPr defTabSz="685800" eaLnBrk="1" fontAlgn="auto" hangingPunct="1">
              <a:spcBef>
                <a:spcPts val="0"/>
              </a:spcBef>
              <a:spcAft>
                <a:spcPts val="0"/>
              </a:spcAft>
              <a:defRPr/>
            </a:pPr>
            <a:r>
              <a:rPr lang="en-US" altLang="zh-CN" sz="2800" b="0" kern="0" dirty="0">
                <a:solidFill>
                  <a:srgbClr val="FF0000"/>
                </a:solidFill>
                <a:latin typeface="Times New Roman"/>
                <a:ea typeface="宋体"/>
                <a:cs typeface="+mj-cs"/>
              </a:rPr>
              <a:t>A=4</a:t>
            </a:r>
            <a:r>
              <a:rPr lang="en-US" altLang="zh-CN" sz="2800" b="0" i="1" kern="0" dirty="0">
                <a:solidFill>
                  <a:srgbClr val="FF0000"/>
                </a:solidFill>
                <a:latin typeface="Times New Roman"/>
                <a:ea typeface="宋体"/>
                <a:cs typeface="+mj-cs"/>
              </a:rPr>
              <a:t>n</a:t>
            </a:r>
          </a:p>
          <a:p>
            <a:pPr defTabSz="685800" eaLnBrk="1" fontAlgn="auto" hangingPunct="1">
              <a:spcBef>
                <a:spcPts val="0"/>
              </a:spcBef>
              <a:spcAft>
                <a:spcPts val="0"/>
              </a:spcAft>
              <a:defRPr/>
            </a:pPr>
            <a:r>
              <a:rPr lang="en-US" altLang="zh-CN" sz="2100" kern="0" dirty="0">
                <a:solidFill>
                  <a:srgbClr val="FF0000"/>
                </a:solidFill>
                <a:latin typeface="Times New Roman"/>
                <a:ea typeface="宋体"/>
                <a:cs typeface="+mj-cs"/>
              </a:rPr>
              <a:t>10</a:t>
            </a:r>
            <a:r>
              <a:rPr lang="zh-CN" altLang="en-US" sz="2100" kern="0" dirty="0">
                <a:solidFill>
                  <a:srgbClr val="FF0000"/>
                </a:solidFill>
                <a:latin typeface="Times New Roman"/>
                <a:ea typeface="宋体"/>
                <a:cs typeface="+mj-cs"/>
              </a:rPr>
              <a:t>次</a:t>
            </a:r>
            <a:endParaRPr kumimoji="0" lang="zh-CN" altLang="en-US" sz="2100" kern="0" dirty="0">
              <a:solidFill>
                <a:sysClr val="windowText" lastClr="000000"/>
              </a:solidFill>
            </a:endParaRPr>
          </a:p>
        </p:txBody>
      </p:sp>
      <p:sp>
        <p:nvSpPr>
          <p:cNvPr id="8" name="Rectangle 84"/>
          <p:cNvSpPr>
            <a:spLocks noChangeArrowheads="1"/>
          </p:cNvSpPr>
          <p:nvPr/>
        </p:nvSpPr>
        <p:spPr bwMode="auto">
          <a:xfrm>
            <a:off x="685800" y="1151637"/>
            <a:ext cx="84582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000066"/>
                </a:solidFill>
                <a:ea typeface="华文楷体" panose="02010600040101010101" pitchFamily="2" charset="-122"/>
                <a:cs typeface="Times New Roman" panose="02020603050405020304" pitchFamily="18" charset="0"/>
              </a:rPr>
              <a:t>自然界存在四个天然衰变链：钍系、镎系、铀系、锕系</a:t>
            </a:r>
            <a:r>
              <a:rPr lang="en-US" altLang="zh-CN" dirty="0">
                <a:solidFill>
                  <a:srgbClr val="000066"/>
                </a:solidFill>
                <a:ea typeface="华文楷体" panose="02010600040101010101" pitchFamily="2" charset="-122"/>
                <a:cs typeface="Times New Roman" panose="02020603050405020304" pitchFamily="18" charset="0"/>
              </a:rPr>
              <a:t>(</a:t>
            </a:r>
            <a:r>
              <a:rPr lang="zh-CN" altLang="en-US" dirty="0">
                <a:solidFill>
                  <a:srgbClr val="000066"/>
                </a:solidFill>
                <a:ea typeface="华文楷体" panose="02010600040101010101" pitchFamily="2" charset="-122"/>
                <a:cs typeface="Times New Roman" panose="02020603050405020304" pitchFamily="18" charset="0"/>
              </a:rPr>
              <a:t>详见书中</a:t>
            </a:r>
            <a:r>
              <a:rPr lang="en-US" altLang="zh-CN" dirty="0">
                <a:solidFill>
                  <a:srgbClr val="000066"/>
                </a:solidFill>
                <a:ea typeface="华文楷体" panose="02010600040101010101" pitchFamily="2" charset="-122"/>
                <a:cs typeface="Times New Roman" panose="02020603050405020304" pitchFamily="18" charset="0"/>
              </a:rPr>
              <a:t>338</a:t>
            </a:r>
            <a:r>
              <a:rPr lang="zh-CN" altLang="en-US" dirty="0">
                <a:solidFill>
                  <a:srgbClr val="000066"/>
                </a:solidFill>
                <a:ea typeface="华文楷体" panose="02010600040101010101" pitchFamily="2" charset="-122"/>
                <a:cs typeface="Times New Roman" panose="02020603050405020304" pitchFamily="18" charset="0"/>
              </a:rPr>
              <a:t>页 “放射系”，图中均为自然界存在的放射过程</a:t>
            </a:r>
            <a:r>
              <a:rPr lang="en-US" altLang="zh-CN" dirty="0">
                <a:solidFill>
                  <a:srgbClr val="000066"/>
                </a:solidFill>
                <a:ea typeface="华文楷体" panose="02010600040101010101" pitchFamily="2" charset="-122"/>
                <a:cs typeface="Times New Roman" panose="02020603050405020304" pitchFamily="18" charset="0"/>
              </a:rPr>
              <a:t>)</a:t>
            </a:r>
            <a:r>
              <a:rPr lang="zh-CN" altLang="en-US" dirty="0">
                <a:solidFill>
                  <a:srgbClr val="000066"/>
                </a:solidFill>
                <a:ea typeface="华文楷体" panose="02010600040101010101" pitchFamily="2" charset="-122"/>
                <a:cs typeface="Times New Roman" panose="02020603050405020304" pitchFamily="18" charset="0"/>
              </a:rPr>
              <a:t>。</a:t>
            </a:r>
            <a:endParaRPr lang="en-US" altLang="zh-CN" dirty="0">
              <a:solidFill>
                <a:srgbClr val="000066"/>
              </a:solidFill>
              <a:ea typeface="华文楷体" panose="02010600040101010101" pitchFamily="2" charset="-122"/>
              <a:cs typeface="Times New Roman" panose="02020603050405020304" pitchFamily="18" charset="0"/>
            </a:endParaRPr>
          </a:p>
        </p:txBody>
      </p:sp>
      <p:sp>
        <p:nvSpPr>
          <p:cNvPr id="9" name="Footer Placeholder 8"/>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2051479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90600" y="1653221"/>
            <a:ext cx="6813335" cy="4595179"/>
          </a:xfrm>
          <a:prstGeom prst="rect">
            <a:avLst/>
          </a:prstGeom>
        </p:spPr>
      </p:pic>
      <p:sp>
        <p:nvSpPr>
          <p:cNvPr id="4" name="矩形 3"/>
          <p:cNvSpPr/>
          <p:nvPr/>
        </p:nvSpPr>
        <p:spPr>
          <a:xfrm>
            <a:off x="1602759" y="1441835"/>
            <a:ext cx="1603324" cy="969496"/>
          </a:xfrm>
          <a:prstGeom prst="rect">
            <a:avLst/>
          </a:prstGeom>
        </p:spPr>
        <p:txBody>
          <a:bodyPr wrap="none">
            <a:spAutoFit/>
          </a:bodyPr>
          <a:lstStyle/>
          <a:p>
            <a:pPr defTabSz="685800" eaLnBrk="1" fontAlgn="auto" hangingPunct="1">
              <a:spcBef>
                <a:spcPts val="0"/>
              </a:spcBef>
              <a:spcAft>
                <a:spcPts val="0"/>
              </a:spcAft>
              <a:defRPr/>
            </a:pPr>
            <a:r>
              <a:rPr lang="en-US" altLang="zh-CN" b="0" kern="0" dirty="0">
                <a:solidFill>
                  <a:srgbClr val="FF0000"/>
                </a:solidFill>
                <a:latin typeface="Times New Roman"/>
                <a:ea typeface="宋体"/>
                <a:cs typeface="+mj-cs"/>
              </a:rPr>
              <a:t>A=4</a:t>
            </a:r>
            <a:r>
              <a:rPr lang="en-US" altLang="zh-CN" b="0" i="1" kern="0" dirty="0">
                <a:solidFill>
                  <a:srgbClr val="FF0000"/>
                </a:solidFill>
                <a:latin typeface="Times New Roman"/>
                <a:ea typeface="宋体"/>
                <a:cs typeface="+mj-cs"/>
              </a:rPr>
              <a:t>n</a:t>
            </a:r>
            <a:r>
              <a:rPr lang="en-US" altLang="zh-CN" b="0" kern="0" dirty="0">
                <a:solidFill>
                  <a:srgbClr val="FF0000"/>
                </a:solidFill>
                <a:latin typeface="Times New Roman"/>
                <a:ea typeface="宋体"/>
                <a:cs typeface="+mj-cs"/>
              </a:rPr>
              <a:t>+2</a:t>
            </a:r>
          </a:p>
          <a:p>
            <a:pPr defTabSz="685800" eaLnBrk="1" fontAlgn="auto" hangingPunct="1">
              <a:spcBef>
                <a:spcPts val="0"/>
              </a:spcBef>
              <a:spcAft>
                <a:spcPts val="0"/>
              </a:spcAft>
              <a:defRPr/>
            </a:pPr>
            <a:r>
              <a:rPr lang="en-US" altLang="zh-CN" sz="2400" kern="0" dirty="0">
                <a:solidFill>
                  <a:srgbClr val="FF0000"/>
                </a:solidFill>
                <a:latin typeface="Times New Roman"/>
                <a:ea typeface="宋体"/>
                <a:cs typeface="+mj-cs"/>
              </a:rPr>
              <a:t>14</a:t>
            </a:r>
            <a:r>
              <a:rPr lang="zh-CN" altLang="en-US" sz="2400" kern="0" dirty="0">
                <a:solidFill>
                  <a:srgbClr val="FF0000"/>
                </a:solidFill>
                <a:latin typeface="Times New Roman"/>
                <a:ea typeface="宋体"/>
                <a:cs typeface="+mj-cs"/>
              </a:rPr>
              <a:t>次</a:t>
            </a:r>
            <a:endParaRPr kumimoji="0" lang="zh-CN" altLang="en-US" sz="2400" kern="0" dirty="0">
              <a:solidFill>
                <a:sysClr val="windowText" lastClr="000000"/>
              </a:solidFill>
            </a:endParaRPr>
          </a:p>
        </p:txBody>
      </p:sp>
      <p:sp>
        <p:nvSpPr>
          <p:cNvPr id="5" name="矩形 4"/>
          <p:cNvSpPr/>
          <p:nvPr/>
        </p:nvSpPr>
        <p:spPr>
          <a:xfrm>
            <a:off x="5421566" y="1653221"/>
            <a:ext cx="1603324" cy="969496"/>
          </a:xfrm>
          <a:prstGeom prst="rect">
            <a:avLst/>
          </a:prstGeom>
        </p:spPr>
        <p:txBody>
          <a:bodyPr wrap="none">
            <a:spAutoFit/>
          </a:bodyPr>
          <a:lstStyle/>
          <a:p>
            <a:pPr defTabSz="685800" eaLnBrk="1" fontAlgn="auto" hangingPunct="1">
              <a:spcBef>
                <a:spcPts val="0"/>
              </a:spcBef>
              <a:spcAft>
                <a:spcPts val="0"/>
              </a:spcAft>
              <a:defRPr/>
            </a:pPr>
            <a:r>
              <a:rPr lang="en-US" altLang="zh-CN" b="0" kern="0" dirty="0">
                <a:solidFill>
                  <a:srgbClr val="FF0000"/>
                </a:solidFill>
                <a:latin typeface="Times New Roman"/>
                <a:ea typeface="宋体"/>
                <a:cs typeface="+mj-cs"/>
              </a:rPr>
              <a:t>A=4</a:t>
            </a:r>
            <a:r>
              <a:rPr lang="en-US" altLang="zh-CN" b="0" i="1" kern="0" dirty="0">
                <a:solidFill>
                  <a:srgbClr val="FF0000"/>
                </a:solidFill>
                <a:latin typeface="Times New Roman"/>
                <a:ea typeface="宋体"/>
                <a:cs typeface="+mj-cs"/>
              </a:rPr>
              <a:t>n</a:t>
            </a:r>
            <a:r>
              <a:rPr lang="en-US" altLang="zh-CN" b="0" kern="0" dirty="0">
                <a:solidFill>
                  <a:srgbClr val="FF0000"/>
                </a:solidFill>
                <a:latin typeface="Times New Roman"/>
                <a:ea typeface="宋体"/>
                <a:cs typeface="+mj-cs"/>
              </a:rPr>
              <a:t>+3</a:t>
            </a:r>
          </a:p>
          <a:p>
            <a:pPr defTabSz="685800" eaLnBrk="1" fontAlgn="auto" hangingPunct="1">
              <a:spcBef>
                <a:spcPts val="0"/>
              </a:spcBef>
              <a:spcAft>
                <a:spcPts val="0"/>
              </a:spcAft>
              <a:defRPr/>
            </a:pPr>
            <a:r>
              <a:rPr lang="en-US" altLang="zh-CN" sz="2400" kern="0" dirty="0">
                <a:solidFill>
                  <a:srgbClr val="FF0000"/>
                </a:solidFill>
                <a:latin typeface="Times New Roman"/>
                <a:ea typeface="宋体"/>
                <a:cs typeface="+mj-cs"/>
              </a:rPr>
              <a:t>11</a:t>
            </a:r>
            <a:r>
              <a:rPr lang="zh-CN" altLang="en-US" sz="2400" kern="0" dirty="0">
                <a:solidFill>
                  <a:srgbClr val="FF0000"/>
                </a:solidFill>
                <a:latin typeface="Times New Roman"/>
                <a:ea typeface="宋体"/>
                <a:cs typeface="+mj-cs"/>
              </a:rPr>
              <a:t>次</a:t>
            </a:r>
            <a:endParaRPr kumimoji="0" lang="zh-CN" altLang="en-US" sz="2400" kern="0" dirty="0">
              <a:solidFill>
                <a:sysClr val="windowText" lastClr="000000"/>
              </a:solidFill>
            </a:endParaRPr>
          </a:p>
        </p:txBody>
      </p:sp>
      <p:sp>
        <p:nvSpPr>
          <p:cNvPr id="6" name="Title 5"/>
          <p:cNvSpPr>
            <a:spLocks noGrp="1"/>
          </p:cNvSpPr>
          <p:nvPr>
            <p:ph type="title"/>
          </p:nvPr>
        </p:nvSpPr>
        <p:spPr/>
        <p:txBody>
          <a:bodyPr/>
          <a:lstStyle/>
          <a:p>
            <a:r>
              <a:rPr lang="zh-CN" altLang="en-US" dirty="0"/>
              <a:t>级联衰变（放射系）</a:t>
            </a:r>
            <a:endParaRPr lang="en-US" dirty="0"/>
          </a:p>
        </p:txBody>
      </p:sp>
      <p:sp>
        <p:nvSpPr>
          <p:cNvPr id="2" name="幻灯片编号占位符 1"/>
          <p:cNvSpPr>
            <a:spLocks noGrp="1"/>
          </p:cNvSpPr>
          <p:nvPr>
            <p:ph type="sldNum" sz="quarter" idx="12"/>
          </p:nvPr>
        </p:nvSpPr>
        <p:spPr/>
        <p:txBody>
          <a:bodyPr/>
          <a:lstStyle/>
          <a:p>
            <a:pPr>
              <a:defRPr/>
            </a:pPr>
            <a:fld id="{8486441D-73B2-4300-883B-8FC5FEE08090}" type="slidenum">
              <a:rPr lang="zh-CN" altLang="en-US" smtClean="0"/>
              <a:pPr>
                <a:defRPr/>
              </a:pPr>
              <a:t>42</a:t>
            </a:fld>
            <a:endParaRPr lang="en-US" altLang="zh-CN" dirty="0"/>
          </a:p>
        </p:txBody>
      </p:sp>
      <p:sp>
        <p:nvSpPr>
          <p:cNvPr id="7" name="Footer Placeholder 6"/>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463048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dirty="0"/>
              <a:t>同位素生产</a:t>
            </a:r>
            <a:endParaRPr lang="en-US" dirty="0"/>
          </a:p>
        </p:txBody>
      </p:sp>
      <p:sp>
        <p:nvSpPr>
          <p:cNvPr id="2" name="灯片编号占位符 1"/>
          <p:cNvSpPr>
            <a:spLocks noGrp="1"/>
          </p:cNvSpPr>
          <p:nvPr>
            <p:ph type="sldNum" sz="quarter" idx="12"/>
          </p:nvPr>
        </p:nvSpPr>
        <p:spPr>
          <a:prstGeom prst="rect">
            <a:avLst/>
          </a:prstGeom>
        </p:spPr>
        <p:txBody>
          <a:bodyPr/>
          <a:lstStyle/>
          <a:p>
            <a:fld id="{51CF2371-7603-4016-9D17-A21A658E1718}" type="slidenum">
              <a:rPr lang="zh-CN" altLang="en-US" smtClean="0"/>
              <a:pPr/>
              <a:t>43</a:t>
            </a:fld>
            <a:endParaRPr lang="zh-CN" altLang="en-US" dirty="0"/>
          </a:p>
        </p:txBody>
      </p:sp>
      <p:graphicFrame>
        <p:nvGraphicFramePr>
          <p:cNvPr id="6" name="Object 4"/>
          <p:cNvGraphicFramePr>
            <a:graphicFrameLocks noChangeAspect="1"/>
          </p:cNvGraphicFramePr>
          <p:nvPr>
            <p:extLst>
              <p:ext uri="{D42A27DB-BD31-4B8C-83A1-F6EECF244321}">
                <p14:modId xmlns:p14="http://schemas.microsoft.com/office/powerpoint/2010/main" val="1538493220"/>
              </p:ext>
            </p:extLst>
          </p:nvPr>
        </p:nvGraphicFramePr>
        <p:xfrm>
          <a:off x="2728575" y="4817275"/>
          <a:ext cx="6115050" cy="425053"/>
        </p:xfrm>
        <a:graphic>
          <a:graphicData uri="http://schemas.openxmlformats.org/presentationml/2006/ole">
            <mc:AlternateContent xmlns:mc="http://schemas.openxmlformats.org/markup-compatibility/2006">
              <mc:Choice xmlns:v="urn:schemas-microsoft-com:vml" Requires="v">
                <p:oleObj name="Equation" r:id="rId2" imgW="3149280" imgH="228600" progId="Equation.3">
                  <p:embed/>
                </p:oleObj>
              </mc:Choice>
              <mc:Fallback>
                <p:oleObj name="Equation" r:id="rId2" imgW="3149280" imgH="228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575" y="4817275"/>
                        <a:ext cx="6115050" cy="425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7" name="Text Box 5"/>
          <p:cNvSpPr txBox="1">
            <a:spLocks noChangeArrowheads="1"/>
          </p:cNvSpPr>
          <p:nvPr/>
        </p:nvSpPr>
        <p:spPr bwMode="auto">
          <a:xfrm>
            <a:off x="2728575" y="3241447"/>
            <a:ext cx="4696769" cy="14865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spcBef>
                <a:spcPct val="0"/>
              </a:spcBef>
              <a:defRPr kumimoji="1" sz="2400">
                <a:solidFill>
                  <a:schemeClr val="tx1"/>
                </a:solidFill>
                <a:latin typeface="Times New Roman" panose="02020603050405020304" pitchFamily="18" charset="0"/>
                <a:ea typeface="宋体" panose="02010600030101010101" pitchFamily="2" charset="-122"/>
              </a:defRPr>
            </a:lvl1pPr>
            <a:lvl2pPr>
              <a:spcBef>
                <a:spcPct val="0"/>
              </a:spcBef>
              <a:defRPr kumimoji="1" sz="2400">
                <a:solidFill>
                  <a:schemeClr val="tx1"/>
                </a:solidFill>
                <a:latin typeface="Times New Roman" panose="02020603050405020304" pitchFamily="18" charset="0"/>
                <a:ea typeface="宋体" panose="02010600030101010101" pitchFamily="2" charset="-122"/>
              </a:defRPr>
            </a:lvl2pPr>
            <a:lvl3pPr>
              <a:spcBef>
                <a:spcPct val="0"/>
              </a:spcBef>
              <a:defRPr kumimoji="1" sz="2400">
                <a:solidFill>
                  <a:schemeClr val="tx1"/>
                </a:solidFill>
                <a:latin typeface="Times New Roman" panose="02020603050405020304" pitchFamily="18" charset="0"/>
                <a:ea typeface="宋体" panose="02010600030101010101" pitchFamily="2" charset="-122"/>
              </a:defRPr>
            </a:lvl3pPr>
            <a:lvl4pPr>
              <a:spcBef>
                <a:spcPct val="0"/>
              </a:spcBef>
              <a:defRPr kumimoji="1" sz="2400">
                <a:solidFill>
                  <a:schemeClr val="tx1"/>
                </a:solidFill>
                <a:latin typeface="Times New Roman" panose="02020603050405020304" pitchFamily="18" charset="0"/>
                <a:ea typeface="宋体" panose="02010600030101010101" pitchFamily="2" charset="-122"/>
              </a:defRPr>
            </a:lvl4pPr>
            <a:lvl5pPr>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20000"/>
              </a:spcBef>
            </a:pPr>
            <a:r>
              <a:rPr kumimoji="0" lang="zh-CN" altLang="en-US" dirty="0">
                <a:solidFill>
                  <a:srgbClr val="0000FF"/>
                </a:solidFill>
                <a:latin typeface="STKaiti" charset="-122"/>
                <a:ea typeface="STKaiti" charset="-122"/>
                <a:cs typeface="STKaiti" charset="-122"/>
              </a:rPr>
              <a:t>放射性同位素的变化率：</a:t>
            </a:r>
            <a:endParaRPr kumimoji="0" lang="en-US" altLang="zh-CN" dirty="0">
              <a:solidFill>
                <a:srgbClr val="0000FF"/>
              </a:solidFill>
              <a:latin typeface="STKaiti" charset="-122"/>
              <a:ea typeface="STKaiti" charset="-122"/>
              <a:cs typeface="STKaiti" charset="-122"/>
            </a:endParaRPr>
          </a:p>
          <a:p>
            <a:pPr>
              <a:spcBef>
                <a:spcPct val="20000"/>
              </a:spcBef>
            </a:pPr>
            <a:r>
              <a:rPr kumimoji="0" lang="en-US" altLang="zh-CN" i="1" dirty="0" err="1">
                <a:solidFill>
                  <a:srgbClr val="FF0000"/>
                </a:solidFill>
                <a:latin typeface="STKaiti" charset="-122"/>
                <a:ea typeface="STKaiti" charset="-122"/>
                <a:cs typeface="STKaiti" charset="-122"/>
              </a:rPr>
              <a:t>dN</a:t>
            </a:r>
            <a:r>
              <a:rPr kumimoji="0" lang="en-US" altLang="zh-CN" i="1" dirty="0">
                <a:solidFill>
                  <a:srgbClr val="FF0000"/>
                </a:solidFill>
                <a:latin typeface="STKaiti" charset="-122"/>
                <a:ea typeface="STKaiti" charset="-122"/>
                <a:cs typeface="STKaiti" charset="-122"/>
              </a:rPr>
              <a:t>/</a:t>
            </a:r>
            <a:r>
              <a:rPr kumimoji="0" lang="en-US" altLang="zh-CN" i="1" dirty="0" err="1">
                <a:solidFill>
                  <a:srgbClr val="FF0000"/>
                </a:solidFill>
                <a:latin typeface="STKaiti" charset="-122"/>
                <a:ea typeface="STKaiti" charset="-122"/>
                <a:cs typeface="STKaiti" charset="-122"/>
              </a:rPr>
              <a:t>dt</a:t>
            </a:r>
            <a:r>
              <a:rPr kumimoji="0" lang="en-US" altLang="zh-CN" i="1" dirty="0">
                <a:solidFill>
                  <a:srgbClr val="FF0000"/>
                </a:solidFill>
                <a:latin typeface="STKaiti" charset="-122"/>
                <a:ea typeface="STKaiti" charset="-122"/>
                <a:cs typeface="STKaiti" charset="-122"/>
              </a:rPr>
              <a:t> = P -  N      </a:t>
            </a:r>
            <a:r>
              <a:rPr kumimoji="0" lang="en-US" altLang="zh-CN" dirty="0">
                <a:solidFill>
                  <a:srgbClr val="0000FF"/>
                </a:solidFill>
                <a:latin typeface="STKaiti" charset="-122"/>
                <a:ea typeface="STKaiti" charset="-122"/>
                <a:cs typeface="STKaiti" charset="-122"/>
              </a:rPr>
              <a:t>( P </a:t>
            </a:r>
            <a:r>
              <a:rPr kumimoji="0" lang="zh-CN" altLang="en-US" dirty="0">
                <a:solidFill>
                  <a:srgbClr val="0000FF"/>
                </a:solidFill>
                <a:latin typeface="STKaiti" charset="-122"/>
                <a:ea typeface="STKaiti" charset="-122"/>
                <a:cs typeface="STKaiti" charset="-122"/>
              </a:rPr>
              <a:t>是产生率</a:t>
            </a:r>
            <a:r>
              <a:rPr kumimoji="0" lang="en-US" altLang="zh-CN" dirty="0">
                <a:solidFill>
                  <a:srgbClr val="0000FF"/>
                </a:solidFill>
                <a:latin typeface="STKaiti" charset="-122"/>
                <a:ea typeface="STKaiti" charset="-122"/>
                <a:cs typeface="STKaiti" charset="-122"/>
              </a:rPr>
              <a:t>)</a:t>
            </a:r>
          </a:p>
          <a:p>
            <a:pPr>
              <a:spcBef>
                <a:spcPct val="20000"/>
              </a:spcBef>
            </a:pPr>
            <a:endParaRPr kumimoji="0" lang="en-US" altLang="zh-CN" sz="750" dirty="0">
              <a:solidFill>
                <a:srgbClr val="0000FF"/>
              </a:solidFill>
            </a:endParaRPr>
          </a:p>
          <a:p>
            <a:pPr>
              <a:spcBef>
                <a:spcPct val="20000"/>
              </a:spcBef>
            </a:pPr>
            <a:r>
              <a:rPr kumimoji="0" lang="en-US" altLang="zh-CN" i="1" dirty="0" err="1">
                <a:solidFill>
                  <a:srgbClr val="FF0000"/>
                </a:solidFill>
              </a:rPr>
              <a:t>dN</a:t>
            </a:r>
            <a:r>
              <a:rPr kumimoji="0" lang="en-US" altLang="zh-CN" i="1" dirty="0">
                <a:solidFill>
                  <a:srgbClr val="FF0000"/>
                </a:solidFill>
              </a:rPr>
              <a:t>/</a:t>
            </a:r>
            <a:r>
              <a:rPr kumimoji="0" lang="en-US" altLang="zh-CN" i="1" dirty="0" err="1">
                <a:solidFill>
                  <a:srgbClr val="FF0000"/>
                </a:solidFill>
              </a:rPr>
              <a:t>dt</a:t>
            </a:r>
            <a:r>
              <a:rPr kumimoji="0" lang="en-US" altLang="zh-CN" i="1" dirty="0">
                <a:solidFill>
                  <a:srgbClr val="FF0000"/>
                </a:solidFill>
              </a:rPr>
              <a:t> +  N = P</a:t>
            </a:r>
            <a:r>
              <a:rPr kumimoji="0" lang="en-US" altLang="zh-CN" i="1" dirty="0">
                <a:solidFill>
                  <a:srgbClr val="0000FF"/>
                </a:solidFill>
              </a:rPr>
              <a:t> </a:t>
            </a:r>
            <a:endParaRPr kumimoji="0" lang="en-US" altLang="zh-CN" dirty="0">
              <a:solidFill>
                <a:srgbClr val="FF0000"/>
              </a:solidFill>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873293374"/>
              </p:ext>
            </p:extLst>
          </p:nvPr>
        </p:nvGraphicFramePr>
        <p:xfrm>
          <a:off x="2837758" y="5510827"/>
          <a:ext cx="1962842" cy="559644"/>
        </p:xfrm>
        <a:graphic>
          <a:graphicData uri="http://schemas.openxmlformats.org/presentationml/2006/ole">
            <mc:AlternateContent xmlns:mc="http://schemas.openxmlformats.org/markup-compatibility/2006">
              <mc:Choice xmlns:v="urn:schemas-microsoft-com:vml" Requires="v">
                <p:oleObj name="Equation" r:id="rId4" imgW="799920" imgH="228600" progId="Equation.3">
                  <p:embed/>
                </p:oleObj>
              </mc:Choice>
              <mc:Fallback>
                <p:oleObj name="Equation" r:id="rId4" imgW="7999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758" y="5510827"/>
                        <a:ext cx="1962842" cy="559644"/>
                      </a:xfrm>
                      <a:prstGeom prst="rect">
                        <a:avLst/>
                      </a:prstGeom>
                      <a:solidFill>
                        <a:srgbClr val="FFFF00"/>
                      </a:solidFill>
                      <a:ln>
                        <a:noFill/>
                      </a:ln>
                      <a:effectLst/>
                    </p:spPr>
                  </p:pic>
                </p:oleObj>
              </mc:Fallback>
            </mc:AlternateContent>
          </a:graphicData>
        </a:graphic>
      </p:graphicFrame>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t="12857" r="3645" b="7143"/>
          <a:stretch>
            <a:fillRect/>
          </a:stretch>
        </p:blipFill>
        <p:spPr bwMode="auto">
          <a:xfrm>
            <a:off x="914400" y="1442530"/>
            <a:ext cx="3444479" cy="14971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7">
            <a:extLst>
              <a:ext uri="{28A0092B-C50C-407E-A947-70E740481C1C}">
                <a14:useLocalDpi xmlns:a14="http://schemas.microsoft.com/office/drawing/2010/main" val="0"/>
              </a:ext>
            </a:extLst>
          </a:blip>
          <a:srcRect l="4210" t="3305" r="7368" b="10744"/>
          <a:stretch>
            <a:fillRect/>
          </a:stretch>
        </p:blipFill>
        <p:spPr bwMode="auto">
          <a:xfrm>
            <a:off x="4800600" y="1595391"/>
            <a:ext cx="3257550" cy="1344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文本框 10"/>
          <p:cNvSpPr txBox="1"/>
          <p:nvPr/>
        </p:nvSpPr>
        <p:spPr>
          <a:xfrm>
            <a:off x="517922" y="4672608"/>
            <a:ext cx="1723549" cy="461665"/>
          </a:xfrm>
          <a:prstGeom prst="rect">
            <a:avLst/>
          </a:prstGeom>
          <a:noFill/>
        </p:spPr>
        <p:txBody>
          <a:bodyPr wrap="none" rtlCol="0">
            <a:spAutoFit/>
          </a:bodyPr>
          <a:lstStyle/>
          <a:p>
            <a:r>
              <a:rPr lang="zh-CN" altLang="en-US" sz="2400" dirty="0">
                <a:solidFill>
                  <a:srgbClr val="0000FF"/>
                </a:solidFill>
                <a:latin typeface="STKaiti" charset="-122"/>
                <a:ea typeface="STKaiti" charset="-122"/>
                <a:cs typeface="STKaiti" charset="-122"/>
              </a:rPr>
              <a:t>放射性活度</a:t>
            </a:r>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702346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691876331"/>
              </p:ext>
            </p:extLst>
          </p:nvPr>
        </p:nvGraphicFramePr>
        <p:xfrm>
          <a:off x="1972659" y="1375172"/>
          <a:ext cx="1828800" cy="703659"/>
        </p:xfrm>
        <a:graphic>
          <a:graphicData uri="http://schemas.openxmlformats.org/presentationml/2006/ole">
            <mc:AlternateContent xmlns:mc="http://schemas.openxmlformats.org/markup-compatibility/2006">
              <mc:Choice xmlns:v="urn:schemas-microsoft-com:vml" Requires="v">
                <p:oleObj name="Equation" r:id="rId3" imgW="952200" imgH="393480" progId="Equation.3">
                  <p:embed/>
                </p:oleObj>
              </mc:Choice>
              <mc:Fallback>
                <p:oleObj name="Equation" r:id="rId3" imgW="9522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659" y="1375172"/>
                        <a:ext cx="1828800" cy="703659"/>
                      </a:xfrm>
                      <a:prstGeom prst="rect">
                        <a:avLst/>
                      </a:prstGeom>
                      <a:solidFill>
                        <a:srgbClr val="FFFF00"/>
                      </a:solidFill>
                      <a:ln>
                        <a:noFill/>
                      </a:ln>
                      <a:effec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889030259"/>
              </p:ext>
            </p:extLst>
          </p:nvPr>
        </p:nvGraphicFramePr>
        <p:xfrm>
          <a:off x="3972909" y="1507331"/>
          <a:ext cx="3028950" cy="492919"/>
        </p:xfrm>
        <a:graphic>
          <a:graphicData uri="http://schemas.openxmlformats.org/presentationml/2006/ole">
            <mc:AlternateContent xmlns:mc="http://schemas.openxmlformats.org/markup-compatibility/2006">
              <mc:Choice xmlns:v="urn:schemas-microsoft-com:vml" Requires="v">
                <p:oleObj name="Equation" r:id="rId5" imgW="1396800" imgH="228600" progId="Equation.3">
                  <p:embed/>
                </p:oleObj>
              </mc:Choice>
              <mc:Fallback>
                <p:oleObj name="Equation" r:id="rId5" imgW="1396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2909" y="1507331"/>
                        <a:ext cx="3028950" cy="492919"/>
                      </a:xfrm>
                      <a:prstGeom prst="rect">
                        <a:avLst/>
                      </a:prstGeom>
                      <a:solidFill>
                        <a:srgbClr val="FFFFCC"/>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pic>
        <p:nvPicPr>
          <p:cNvPr id="5" name="Picture 4" descr="b25"/>
          <p:cNvPicPr>
            <a:picLocks noChangeAspect="1" noChangeArrowheads="1"/>
          </p:cNvPicPr>
          <p:nvPr/>
        </p:nvPicPr>
        <p:blipFill>
          <a:blip r:embed="rId7">
            <a:lum contrast="48000"/>
            <a:extLst>
              <a:ext uri="{28A0092B-C50C-407E-A947-70E740481C1C}">
                <a14:useLocalDpi xmlns:a14="http://schemas.microsoft.com/office/drawing/2010/main" val="0"/>
              </a:ext>
            </a:extLst>
          </a:blip>
          <a:srcRect l="19608" t="861" r="22353" b="57851"/>
          <a:stretch>
            <a:fillRect/>
          </a:stretch>
        </p:blipFill>
        <p:spPr bwMode="auto">
          <a:xfrm>
            <a:off x="2544159" y="2078831"/>
            <a:ext cx="3600450" cy="23824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b25"/>
          <p:cNvPicPr>
            <a:picLocks noChangeAspect="1" noChangeArrowheads="1"/>
          </p:cNvPicPr>
          <p:nvPr/>
        </p:nvPicPr>
        <p:blipFill>
          <a:blip r:embed="rId7">
            <a:lum contrast="54000"/>
            <a:extLst>
              <a:ext uri="{28A0092B-C50C-407E-A947-70E740481C1C}">
                <a14:useLocalDpi xmlns:a14="http://schemas.microsoft.com/office/drawing/2010/main" val="0"/>
              </a:ext>
            </a:extLst>
          </a:blip>
          <a:srcRect l="5490" t="77554" r="11372"/>
          <a:stretch>
            <a:fillRect/>
          </a:stretch>
        </p:blipFill>
        <p:spPr bwMode="auto">
          <a:xfrm>
            <a:off x="1367444" y="4593062"/>
            <a:ext cx="6057900" cy="152161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6"/>
          <p:cNvSpPr txBox="1">
            <a:spLocks noChangeArrowheads="1"/>
          </p:cNvSpPr>
          <p:nvPr/>
        </p:nvSpPr>
        <p:spPr bwMode="auto">
          <a:xfrm>
            <a:off x="5744558" y="2593181"/>
            <a:ext cx="2485041" cy="424732"/>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buClr>
                <a:schemeClr val="accent2"/>
              </a:buClr>
              <a:buSzPct val="80000"/>
              <a:buFont typeface="Wingdings" panose="05000000000000000000" pitchFamily="2" charset="2"/>
              <a:buNone/>
            </a:pPr>
            <a:r>
              <a:rPr lang="en-US" altLang="zh-CN" sz="2400" i="1">
                <a:solidFill>
                  <a:srgbClr val="FF0000"/>
                </a:solidFill>
              </a:rPr>
              <a:t>N</a:t>
            </a:r>
            <a:r>
              <a:rPr lang="en-US" altLang="zh-CN" sz="2400" i="1" baseline="-30000">
                <a:solidFill>
                  <a:srgbClr val="FF0000"/>
                </a:solidFill>
              </a:rPr>
              <a:t>max</a:t>
            </a:r>
            <a:r>
              <a:rPr lang="en-US" altLang="zh-CN" sz="2400" i="1" dirty="0">
                <a:solidFill>
                  <a:srgbClr val="FF0000"/>
                </a:solidFill>
              </a:rPr>
              <a:t>  = P /  </a:t>
            </a:r>
          </a:p>
        </p:txBody>
      </p:sp>
      <p:sp>
        <p:nvSpPr>
          <p:cNvPr id="8" name="Title 7"/>
          <p:cNvSpPr>
            <a:spLocks noGrp="1"/>
          </p:cNvSpPr>
          <p:nvPr>
            <p:ph type="title"/>
          </p:nvPr>
        </p:nvSpPr>
        <p:spPr/>
        <p:txBody>
          <a:bodyPr/>
          <a:lstStyle/>
          <a:p>
            <a:endParaRPr lang="en-US"/>
          </a:p>
        </p:txBody>
      </p:sp>
      <p:sp>
        <p:nvSpPr>
          <p:cNvPr id="2" name="幻灯片编号占位符 1"/>
          <p:cNvSpPr>
            <a:spLocks noGrp="1"/>
          </p:cNvSpPr>
          <p:nvPr>
            <p:ph type="sldNum" sz="quarter" idx="12"/>
          </p:nvPr>
        </p:nvSpPr>
        <p:spPr/>
        <p:txBody>
          <a:bodyPr/>
          <a:lstStyle/>
          <a:p>
            <a:pPr>
              <a:defRPr/>
            </a:pPr>
            <a:fld id="{8486441D-73B2-4300-883B-8FC5FEE08090}" type="slidenum">
              <a:rPr lang="zh-CN" altLang="en-US" smtClean="0"/>
              <a:pPr>
                <a:defRPr/>
              </a:pPr>
              <a:t>44</a:t>
            </a:fld>
            <a:endParaRPr lang="en-US" altLang="zh-CN" dirty="0"/>
          </a:p>
        </p:txBody>
      </p:sp>
      <p:sp>
        <p:nvSpPr>
          <p:cNvPr id="9" name="Footer Placeholder 8"/>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763938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3BAC4F7-8877-4A8A-A428-06935D1FE728}" type="slidenum">
              <a:rPr lang="zh-CN" altLang="en-US" smtClean="0"/>
              <a:pPr>
                <a:defRPr/>
              </a:pPr>
              <a:t>45</a:t>
            </a:fld>
            <a:endParaRPr lang="en-US" altLang="zh-CN" dirty="0"/>
          </a:p>
        </p:txBody>
      </p:sp>
      <p:sp>
        <p:nvSpPr>
          <p:cNvPr id="23" name="Text Box 3"/>
          <p:cNvSpPr txBox="1">
            <a:spLocks noChangeArrowheads="1"/>
          </p:cNvSpPr>
          <p:nvPr/>
        </p:nvSpPr>
        <p:spPr bwMode="auto">
          <a:xfrm>
            <a:off x="629653" y="1447800"/>
            <a:ext cx="805714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原子的特性：自旋、磁矩、反常磁矩、电四极矩、宇称</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核力的特性（饱和、短程、与电荷无关、与自旋相关）</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核力的理论简介</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核模型：液滴模型（结合能公式）、费米气体模型、壳层模型、集体模型</a:t>
            </a:r>
            <a:endParaRPr lang="en-US" altLang="zh-CN" sz="2400" dirty="0">
              <a:solidFill>
                <a:srgbClr val="090807"/>
              </a:solidFill>
              <a:latin typeface="华文楷体"/>
              <a:ea typeface="华文楷体"/>
              <a:cs typeface="华文楷体"/>
            </a:endParaRPr>
          </a:p>
        </p:txBody>
      </p:sp>
      <p:sp>
        <p:nvSpPr>
          <p:cNvPr id="6" name="Title 5"/>
          <p:cNvSpPr>
            <a:spLocks noGrp="1"/>
          </p:cNvSpPr>
          <p:nvPr>
            <p:ph type="title"/>
          </p:nvPr>
        </p:nvSpPr>
        <p:spPr/>
        <p:txBody>
          <a:bodyPr>
            <a:noAutofit/>
          </a:bodyPr>
          <a:lstStyle/>
          <a:p>
            <a:r>
              <a:rPr lang="zh-CN" altLang="en-US" sz="3200" dirty="0">
                <a:solidFill>
                  <a:srgbClr val="0000FF"/>
                </a:solidFill>
                <a:latin typeface="+mn-ea"/>
              </a:rPr>
              <a:t>上节课回顾</a:t>
            </a:r>
            <a:endParaRPr lang="en-US" sz="3200" dirty="0"/>
          </a:p>
        </p:txBody>
      </p:sp>
      <p:sp>
        <p:nvSpPr>
          <p:cNvPr id="3" name="页脚占位符 2">
            <a:extLst>
              <a:ext uri="{FF2B5EF4-FFF2-40B4-BE49-F238E27FC236}">
                <a16:creationId xmlns:a16="http://schemas.microsoft.com/office/drawing/2014/main" id="{7F0C223A-35FD-5741-A2DD-C02556798FA2}"/>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306570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核力在极短程表现为斥力</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5</a:t>
            </a:fld>
            <a:endParaRPr lang="en-US" altLang="zh-CN" dirty="0"/>
          </a:p>
        </p:txBody>
      </p:sp>
      <p:sp>
        <p:nvSpPr>
          <p:cNvPr id="5" name="Rectangle 144"/>
          <p:cNvSpPr>
            <a:spLocks noChangeArrowheads="1"/>
          </p:cNvSpPr>
          <p:nvPr/>
        </p:nvSpPr>
        <p:spPr bwMode="auto">
          <a:xfrm>
            <a:off x="615188" y="1125066"/>
            <a:ext cx="6971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核子的作用势：由</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p-p</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n-p</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的散射实验得出</a:t>
            </a:r>
          </a:p>
        </p:txBody>
      </p:sp>
      <p:grpSp>
        <p:nvGrpSpPr>
          <p:cNvPr id="6" name="Group 145"/>
          <p:cNvGrpSpPr>
            <a:grpSpLocks/>
          </p:cNvGrpSpPr>
          <p:nvPr/>
        </p:nvGrpSpPr>
        <p:grpSpPr bwMode="auto">
          <a:xfrm>
            <a:off x="609600" y="2111375"/>
            <a:ext cx="2819400" cy="2362200"/>
            <a:chOff x="384" y="1330"/>
            <a:chExt cx="1776" cy="1488"/>
          </a:xfrm>
        </p:grpSpPr>
        <p:sp>
          <p:nvSpPr>
            <p:cNvPr id="7" name="Line 146"/>
            <p:cNvSpPr>
              <a:spLocks noChangeShapeType="1"/>
            </p:cNvSpPr>
            <p:nvPr/>
          </p:nvSpPr>
          <p:spPr bwMode="auto">
            <a:xfrm>
              <a:off x="672" y="2218"/>
              <a:ext cx="14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 name="Line 147"/>
            <p:cNvSpPr>
              <a:spLocks noChangeShapeType="1"/>
            </p:cNvSpPr>
            <p:nvPr/>
          </p:nvSpPr>
          <p:spPr bwMode="auto">
            <a:xfrm flipV="1">
              <a:off x="672" y="1330"/>
              <a:ext cx="0" cy="14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9" name="Object 148"/>
            <p:cNvGraphicFramePr>
              <a:graphicFrameLocks noChangeAspect="1"/>
            </p:cNvGraphicFramePr>
            <p:nvPr/>
          </p:nvGraphicFramePr>
          <p:xfrm>
            <a:off x="384" y="1354"/>
            <a:ext cx="264" cy="264"/>
          </p:xfrm>
          <a:graphic>
            <a:graphicData uri="http://schemas.openxmlformats.org/presentationml/2006/ole">
              <mc:AlternateContent xmlns:mc="http://schemas.openxmlformats.org/markup-compatibility/2006">
                <mc:Choice xmlns:v="urn:schemas-microsoft-com:vml" Requires="v">
                  <p:oleObj name="公式" r:id="rId2" imgW="419040" imgH="419040" progId="Equation.3">
                    <p:embed/>
                  </p:oleObj>
                </mc:Choice>
                <mc:Fallback>
                  <p:oleObj name="公式" r:id="rId2" imgW="419040" imgH="4190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354"/>
                          <a:ext cx="26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49"/>
            <p:cNvSpPr txBox="1">
              <a:spLocks noChangeArrowheads="1"/>
            </p:cNvSpPr>
            <p:nvPr/>
          </p:nvSpPr>
          <p:spPr bwMode="auto">
            <a:xfrm>
              <a:off x="1968" y="2218"/>
              <a:ext cx="1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base"/>
              <a:r>
                <a:rPr lang="en-US" altLang="zh-CN" sz="1800" b="0" i="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r</a:t>
              </a:r>
            </a:p>
          </p:txBody>
        </p:sp>
        <p:sp>
          <p:nvSpPr>
            <p:cNvPr id="11" name="Text Box 150"/>
            <p:cNvSpPr txBox="1">
              <a:spLocks noChangeArrowheads="1"/>
            </p:cNvSpPr>
            <p:nvPr/>
          </p:nvSpPr>
          <p:spPr bwMode="auto">
            <a:xfrm>
              <a:off x="480" y="216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en-US" altLang="zh-CN" sz="1800" b="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0</a:t>
              </a:r>
            </a:p>
          </p:txBody>
        </p:sp>
      </p:grpSp>
      <p:grpSp>
        <p:nvGrpSpPr>
          <p:cNvPr id="12" name="Group 174"/>
          <p:cNvGrpSpPr>
            <a:grpSpLocks/>
          </p:cNvGrpSpPr>
          <p:nvPr/>
        </p:nvGrpSpPr>
        <p:grpSpPr bwMode="auto">
          <a:xfrm>
            <a:off x="1384300" y="2289175"/>
            <a:ext cx="1739900" cy="1901825"/>
            <a:chOff x="872" y="1442"/>
            <a:chExt cx="1096" cy="1198"/>
          </a:xfrm>
        </p:grpSpPr>
        <p:sp>
          <p:nvSpPr>
            <p:cNvPr id="13" name="Line 170"/>
            <p:cNvSpPr>
              <a:spLocks noChangeShapeType="1"/>
            </p:cNvSpPr>
            <p:nvPr/>
          </p:nvSpPr>
          <p:spPr bwMode="auto">
            <a:xfrm flipV="1">
              <a:off x="1152" y="1642"/>
              <a:ext cx="0" cy="998"/>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4" name="Freeform 171"/>
            <p:cNvSpPr>
              <a:spLocks/>
            </p:cNvSpPr>
            <p:nvPr/>
          </p:nvSpPr>
          <p:spPr bwMode="auto">
            <a:xfrm>
              <a:off x="1144" y="1442"/>
              <a:ext cx="824" cy="728"/>
            </a:xfrm>
            <a:custGeom>
              <a:avLst/>
              <a:gdLst>
                <a:gd name="T0" fmla="*/ 8 w 824"/>
                <a:gd name="T1" fmla="*/ 200 h 728"/>
                <a:gd name="T2" fmla="*/ 8 w 824"/>
                <a:gd name="T3" fmla="*/ 56 h 728"/>
                <a:gd name="T4" fmla="*/ 56 w 824"/>
                <a:gd name="T5" fmla="*/ 56 h 728"/>
                <a:gd name="T6" fmla="*/ 248 w 824"/>
                <a:gd name="T7" fmla="*/ 392 h 728"/>
                <a:gd name="T8" fmla="*/ 488 w 824"/>
                <a:gd name="T9" fmla="*/ 632 h 728"/>
                <a:gd name="T10" fmla="*/ 824 w 824"/>
                <a:gd name="T11" fmla="*/ 728 h 728"/>
              </a:gdLst>
              <a:ahLst/>
              <a:cxnLst>
                <a:cxn ang="0">
                  <a:pos x="T0" y="T1"/>
                </a:cxn>
                <a:cxn ang="0">
                  <a:pos x="T2" y="T3"/>
                </a:cxn>
                <a:cxn ang="0">
                  <a:pos x="T4" y="T5"/>
                </a:cxn>
                <a:cxn ang="0">
                  <a:pos x="T6" y="T7"/>
                </a:cxn>
                <a:cxn ang="0">
                  <a:pos x="T8" y="T9"/>
                </a:cxn>
                <a:cxn ang="0">
                  <a:pos x="T10" y="T11"/>
                </a:cxn>
              </a:cxnLst>
              <a:rect l="0" t="0" r="r" b="b"/>
              <a:pathLst>
                <a:path w="824" h="728">
                  <a:moveTo>
                    <a:pt x="8" y="200"/>
                  </a:moveTo>
                  <a:cubicBezTo>
                    <a:pt x="4" y="140"/>
                    <a:pt x="0" y="80"/>
                    <a:pt x="8" y="56"/>
                  </a:cubicBezTo>
                  <a:cubicBezTo>
                    <a:pt x="16" y="32"/>
                    <a:pt x="16" y="0"/>
                    <a:pt x="56" y="56"/>
                  </a:cubicBezTo>
                  <a:cubicBezTo>
                    <a:pt x="96" y="112"/>
                    <a:pt x="176" y="296"/>
                    <a:pt x="248" y="392"/>
                  </a:cubicBezTo>
                  <a:cubicBezTo>
                    <a:pt x="320" y="488"/>
                    <a:pt x="392" y="576"/>
                    <a:pt x="488" y="632"/>
                  </a:cubicBezTo>
                  <a:cubicBezTo>
                    <a:pt x="584" y="688"/>
                    <a:pt x="704" y="708"/>
                    <a:pt x="824" y="728"/>
                  </a:cubicBezTo>
                </a:path>
              </a:pathLst>
            </a:custGeom>
            <a:noFill/>
            <a:ln w="571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5" name="Line 172"/>
            <p:cNvSpPr>
              <a:spLocks noChangeShapeType="1"/>
            </p:cNvSpPr>
            <p:nvPr/>
          </p:nvSpPr>
          <p:spPr bwMode="auto">
            <a:xfrm>
              <a:off x="872" y="1584"/>
              <a:ext cx="0" cy="1056"/>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6" name="Line 173"/>
            <p:cNvSpPr>
              <a:spLocks noChangeShapeType="1"/>
            </p:cNvSpPr>
            <p:nvPr/>
          </p:nvSpPr>
          <p:spPr bwMode="auto">
            <a:xfrm>
              <a:off x="872" y="2630"/>
              <a:ext cx="280"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pSp>
      <p:grpSp>
        <p:nvGrpSpPr>
          <p:cNvPr id="17" name="Group 175"/>
          <p:cNvGrpSpPr>
            <a:grpSpLocks/>
          </p:cNvGrpSpPr>
          <p:nvPr/>
        </p:nvGrpSpPr>
        <p:grpSpPr bwMode="auto">
          <a:xfrm>
            <a:off x="3276601" y="2111375"/>
            <a:ext cx="1798638" cy="2362200"/>
            <a:chOff x="2072" y="1330"/>
            <a:chExt cx="1133" cy="1488"/>
          </a:xfrm>
        </p:grpSpPr>
        <p:graphicFrame>
          <p:nvGraphicFramePr>
            <p:cNvPr id="18" name="Object 176"/>
            <p:cNvGraphicFramePr>
              <a:graphicFrameLocks noChangeAspect="1"/>
            </p:cNvGraphicFramePr>
            <p:nvPr/>
          </p:nvGraphicFramePr>
          <p:xfrm>
            <a:off x="2072" y="1354"/>
            <a:ext cx="256" cy="264"/>
          </p:xfrm>
          <a:graphic>
            <a:graphicData uri="http://schemas.openxmlformats.org/presentationml/2006/ole">
              <mc:AlternateContent xmlns:mc="http://schemas.openxmlformats.org/markup-compatibility/2006">
                <mc:Choice xmlns:v="urn:schemas-microsoft-com:vml" Requires="v">
                  <p:oleObj name="公式" r:id="rId4" imgW="406080" imgH="419040" progId="Equation.3">
                    <p:embed/>
                  </p:oleObj>
                </mc:Choice>
                <mc:Fallback>
                  <p:oleObj name="公式" r:id="rId4" imgW="40608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2" y="1354"/>
                          <a:ext cx="256"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Line 177"/>
            <p:cNvSpPr>
              <a:spLocks noChangeShapeType="1"/>
            </p:cNvSpPr>
            <p:nvPr/>
          </p:nvSpPr>
          <p:spPr bwMode="auto">
            <a:xfrm>
              <a:off x="2360" y="2218"/>
              <a:ext cx="81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0" name="Line 178"/>
            <p:cNvSpPr>
              <a:spLocks noChangeShapeType="1"/>
            </p:cNvSpPr>
            <p:nvPr/>
          </p:nvSpPr>
          <p:spPr bwMode="auto">
            <a:xfrm flipH="1" flipV="1">
              <a:off x="2352" y="1330"/>
              <a:ext cx="16" cy="14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1" name="Text Box 179"/>
            <p:cNvSpPr txBox="1">
              <a:spLocks noChangeArrowheads="1"/>
            </p:cNvSpPr>
            <p:nvPr/>
          </p:nvSpPr>
          <p:spPr bwMode="auto">
            <a:xfrm>
              <a:off x="3032" y="2218"/>
              <a:ext cx="1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base"/>
              <a:r>
                <a:rPr lang="en-US" altLang="zh-CN" sz="1800" b="0" i="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r</a:t>
              </a:r>
            </a:p>
          </p:txBody>
        </p:sp>
        <p:sp>
          <p:nvSpPr>
            <p:cNvPr id="22" name="Text Box 180"/>
            <p:cNvSpPr txBox="1">
              <a:spLocks noChangeArrowheads="1"/>
            </p:cNvSpPr>
            <p:nvPr/>
          </p:nvSpPr>
          <p:spPr bwMode="auto">
            <a:xfrm>
              <a:off x="2204" y="22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base"/>
              <a:r>
                <a:rPr lang="en-US" altLang="zh-CN" sz="1800" b="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0</a:t>
              </a:r>
            </a:p>
          </p:txBody>
        </p:sp>
      </p:grpSp>
      <p:grpSp>
        <p:nvGrpSpPr>
          <p:cNvPr id="23" name="Group 181"/>
          <p:cNvGrpSpPr>
            <a:grpSpLocks/>
          </p:cNvGrpSpPr>
          <p:nvPr/>
        </p:nvGrpSpPr>
        <p:grpSpPr bwMode="auto">
          <a:xfrm>
            <a:off x="3987800" y="2530475"/>
            <a:ext cx="444500" cy="1676400"/>
            <a:chOff x="2512" y="1594"/>
            <a:chExt cx="280" cy="1056"/>
          </a:xfrm>
        </p:grpSpPr>
        <p:sp>
          <p:nvSpPr>
            <p:cNvPr id="24" name="Line 182"/>
            <p:cNvSpPr>
              <a:spLocks noChangeShapeType="1"/>
            </p:cNvSpPr>
            <p:nvPr/>
          </p:nvSpPr>
          <p:spPr bwMode="auto">
            <a:xfrm>
              <a:off x="2512" y="1594"/>
              <a:ext cx="0" cy="1056"/>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Line 183"/>
            <p:cNvSpPr>
              <a:spLocks noChangeShapeType="1"/>
            </p:cNvSpPr>
            <p:nvPr/>
          </p:nvSpPr>
          <p:spPr bwMode="auto">
            <a:xfrm>
              <a:off x="2512" y="2640"/>
              <a:ext cx="280"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6" name="Line 184"/>
            <p:cNvSpPr>
              <a:spLocks noChangeShapeType="1"/>
            </p:cNvSpPr>
            <p:nvPr/>
          </p:nvSpPr>
          <p:spPr bwMode="auto">
            <a:xfrm flipH="1" flipV="1">
              <a:off x="2784" y="2218"/>
              <a:ext cx="8" cy="432"/>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pSp>
      <p:grpSp>
        <p:nvGrpSpPr>
          <p:cNvPr id="27" name="Group 198"/>
          <p:cNvGrpSpPr>
            <a:grpSpLocks/>
          </p:cNvGrpSpPr>
          <p:nvPr/>
        </p:nvGrpSpPr>
        <p:grpSpPr bwMode="auto">
          <a:xfrm>
            <a:off x="3581400" y="4038600"/>
            <a:ext cx="4800600" cy="1257300"/>
            <a:chOff x="2256" y="2554"/>
            <a:chExt cx="3024" cy="792"/>
          </a:xfrm>
        </p:grpSpPr>
        <p:sp>
          <p:nvSpPr>
            <p:cNvPr id="28" name="Line 199"/>
            <p:cNvSpPr>
              <a:spLocks noChangeShapeType="1"/>
            </p:cNvSpPr>
            <p:nvPr/>
          </p:nvSpPr>
          <p:spPr bwMode="auto">
            <a:xfrm>
              <a:off x="2496" y="2976"/>
              <a:ext cx="2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9" name="Line 200"/>
            <p:cNvSpPr>
              <a:spLocks noChangeShapeType="1"/>
            </p:cNvSpPr>
            <p:nvPr/>
          </p:nvSpPr>
          <p:spPr bwMode="auto">
            <a:xfrm>
              <a:off x="2784" y="2976"/>
              <a:ext cx="235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0" name="Line 201"/>
            <p:cNvSpPr>
              <a:spLocks noChangeShapeType="1"/>
            </p:cNvSpPr>
            <p:nvPr/>
          </p:nvSpPr>
          <p:spPr bwMode="auto">
            <a:xfrm>
              <a:off x="2352" y="2976"/>
              <a:ext cx="144" cy="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 name="Line 202"/>
            <p:cNvSpPr>
              <a:spLocks noChangeShapeType="1"/>
            </p:cNvSpPr>
            <p:nvPr/>
          </p:nvSpPr>
          <p:spPr bwMode="auto">
            <a:xfrm>
              <a:off x="2352" y="283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2" name="Line 203"/>
            <p:cNvSpPr>
              <a:spLocks noChangeShapeType="1"/>
            </p:cNvSpPr>
            <p:nvPr/>
          </p:nvSpPr>
          <p:spPr bwMode="auto">
            <a:xfrm>
              <a:off x="2496" y="283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3" name="Line 204"/>
            <p:cNvSpPr>
              <a:spLocks noChangeShapeType="1"/>
            </p:cNvSpPr>
            <p:nvPr/>
          </p:nvSpPr>
          <p:spPr bwMode="auto">
            <a:xfrm>
              <a:off x="2784" y="283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4" name="Line 205"/>
            <p:cNvSpPr>
              <a:spLocks noChangeShapeType="1"/>
            </p:cNvSpPr>
            <p:nvPr/>
          </p:nvSpPr>
          <p:spPr bwMode="auto">
            <a:xfrm>
              <a:off x="4464" y="283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5" name="Line 206"/>
            <p:cNvSpPr>
              <a:spLocks noChangeShapeType="1"/>
            </p:cNvSpPr>
            <p:nvPr/>
          </p:nvSpPr>
          <p:spPr bwMode="auto">
            <a:xfrm>
              <a:off x="2784" y="269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6" name="Line 207"/>
            <p:cNvSpPr>
              <a:spLocks noChangeShapeType="1"/>
            </p:cNvSpPr>
            <p:nvPr/>
          </p:nvSpPr>
          <p:spPr bwMode="auto">
            <a:xfrm>
              <a:off x="2360" y="2794"/>
              <a:ext cx="432"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7" name="Line 208"/>
            <p:cNvSpPr>
              <a:spLocks noChangeShapeType="1"/>
            </p:cNvSpPr>
            <p:nvPr/>
          </p:nvSpPr>
          <p:spPr bwMode="auto">
            <a:xfrm>
              <a:off x="2360" y="2554"/>
              <a:ext cx="144" cy="0"/>
            </a:xfrm>
            <a:prstGeom prst="line">
              <a:avLst/>
            </a:prstGeom>
            <a:noFill/>
            <a:ln w="19050">
              <a:solidFill>
                <a:srgbClr val="FF0066"/>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8" name="Text Box 209"/>
            <p:cNvSpPr txBox="1">
              <a:spLocks noChangeArrowheads="1"/>
            </p:cNvSpPr>
            <p:nvPr/>
          </p:nvSpPr>
          <p:spPr bwMode="auto">
            <a:xfrm>
              <a:off x="4752" y="3015"/>
              <a:ext cx="42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base"/>
              <a:r>
                <a:rPr lang="en-US" altLang="zh-CN" sz="2000" i="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r</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fm</a:t>
              </a:r>
              <a:endPar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9" name="Text Box 210"/>
            <p:cNvSpPr txBox="1">
              <a:spLocks noChangeArrowheads="1"/>
            </p:cNvSpPr>
            <p:nvPr/>
          </p:nvSpPr>
          <p:spPr bwMode="auto">
            <a:xfrm>
              <a:off x="2256" y="3173"/>
              <a:ext cx="30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12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0    0.8      2                                                           10</a:t>
              </a:r>
            </a:p>
          </p:txBody>
        </p:sp>
      </p:grpSp>
      <p:sp>
        <p:nvSpPr>
          <p:cNvPr id="40" name="AutoShape 211"/>
          <p:cNvSpPr>
            <a:spLocks/>
          </p:cNvSpPr>
          <p:nvPr/>
        </p:nvSpPr>
        <p:spPr bwMode="auto">
          <a:xfrm>
            <a:off x="228600" y="5105399"/>
            <a:ext cx="3048000" cy="495301"/>
          </a:xfrm>
          <a:prstGeom prst="borderCallout1">
            <a:avLst>
              <a:gd name="adj1" fmla="val 30000"/>
              <a:gd name="adj2" fmla="val 103449"/>
              <a:gd name="adj3" fmla="val -76255"/>
              <a:gd name="adj4" fmla="val 118648"/>
            </a:avLst>
          </a:prstGeom>
          <a:solidFill>
            <a:srgbClr val="0054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核力表现为“斥力”</a:t>
            </a:r>
          </a:p>
        </p:txBody>
      </p:sp>
      <p:sp>
        <p:nvSpPr>
          <p:cNvPr id="41" name="AutoShape 212"/>
          <p:cNvSpPr>
            <a:spLocks/>
          </p:cNvSpPr>
          <p:nvPr/>
        </p:nvSpPr>
        <p:spPr bwMode="auto">
          <a:xfrm>
            <a:off x="5562600" y="4190999"/>
            <a:ext cx="3276600" cy="433387"/>
          </a:xfrm>
          <a:prstGeom prst="borderCallout1">
            <a:avLst>
              <a:gd name="adj1" fmla="val 30000"/>
              <a:gd name="adj2" fmla="val -2940"/>
              <a:gd name="adj3" fmla="val 91038"/>
              <a:gd name="adj4" fmla="val -34050"/>
            </a:avLst>
          </a:prstGeom>
          <a:solidFill>
            <a:srgbClr val="0054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核力表现为“强引力”</a:t>
            </a:r>
          </a:p>
        </p:txBody>
      </p:sp>
      <p:sp>
        <p:nvSpPr>
          <p:cNvPr id="42" name="AutoShape 213"/>
          <p:cNvSpPr>
            <a:spLocks/>
          </p:cNvSpPr>
          <p:nvPr/>
        </p:nvSpPr>
        <p:spPr bwMode="auto">
          <a:xfrm>
            <a:off x="4724401" y="4873625"/>
            <a:ext cx="1752599" cy="498948"/>
          </a:xfrm>
          <a:prstGeom prst="borderCallout1">
            <a:avLst>
              <a:gd name="adj1" fmla="val 30000"/>
              <a:gd name="adj2" fmla="val 105556"/>
              <a:gd name="adj3" fmla="val -23333"/>
              <a:gd name="adj4" fmla="val 162384"/>
            </a:avLst>
          </a:prstGeom>
          <a:solidFill>
            <a:srgbClr val="0054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核力消失</a:t>
            </a:r>
          </a:p>
        </p:txBody>
      </p:sp>
      <p:sp>
        <p:nvSpPr>
          <p:cNvPr id="43" name="AutoShape 214"/>
          <p:cNvSpPr>
            <a:spLocks noChangeArrowheads="1"/>
          </p:cNvSpPr>
          <p:nvPr/>
        </p:nvSpPr>
        <p:spPr bwMode="auto">
          <a:xfrm>
            <a:off x="5638799" y="2991494"/>
            <a:ext cx="3200399" cy="757238"/>
          </a:xfrm>
          <a:prstGeom prst="wedgeRectCallout">
            <a:avLst>
              <a:gd name="adj1" fmla="val -94046"/>
              <a:gd name="adj2" fmla="val 12708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核子间距＜</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2fm</a:t>
            </a: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范围内</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还有很多问题有待解决。</a:t>
            </a:r>
          </a:p>
        </p:txBody>
      </p:sp>
      <p:sp>
        <p:nvSpPr>
          <p:cNvPr id="44" name="Rectangle 215"/>
          <p:cNvSpPr>
            <a:spLocks noChangeArrowheads="1"/>
          </p:cNvSpPr>
          <p:nvPr/>
        </p:nvSpPr>
        <p:spPr bwMode="auto">
          <a:xfrm>
            <a:off x="4483100" y="1656699"/>
            <a:ext cx="4152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因无法制备纯中子靶而无法进行</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n-n</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散射实验</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但间接实验证明与</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n-p</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有相似的规律。</a:t>
            </a:r>
          </a:p>
        </p:txBody>
      </p:sp>
      <p:sp>
        <p:nvSpPr>
          <p:cNvPr id="45" name="Rectangle 216"/>
          <p:cNvSpPr>
            <a:spLocks noChangeArrowheads="1"/>
          </p:cNvSpPr>
          <p:nvPr/>
        </p:nvSpPr>
        <p:spPr bwMode="auto">
          <a:xfrm>
            <a:off x="361950" y="5766048"/>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zh-CN" altLang="en-US" sz="2800"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rPr>
              <a:t>核力与自旋有关！</a:t>
            </a:r>
            <a:endParaRPr lang="zh-CN" altLang="en-US" sz="2800" b="0"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6" name="Rectangle 217"/>
          <p:cNvSpPr>
            <a:spLocks noChangeArrowheads="1"/>
          </p:cNvSpPr>
          <p:nvPr/>
        </p:nvSpPr>
        <p:spPr bwMode="auto">
          <a:xfrm>
            <a:off x="3486150" y="5600802"/>
            <a:ext cx="5429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两核子自旋平行时总自旋为</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此时作用力较强</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a:p>
            <a:pPr algn="l" fontAlgn="base"/>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核子自旋平行和自旋相反时散射截面也不同</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47" name="Footer Placeholder 46"/>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92911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费曼图和核力的介子理论</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6</a:t>
            </a:fld>
            <a:endParaRPr lang="en-US" altLang="zh-CN" dirty="0"/>
          </a:p>
        </p:txBody>
      </p:sp>
      <p:sp>
        <p:nvSpPr>
          <p:cNvPr id="5" name="Rectangle 8"/>
          <p:cNvSpPr>
            <a:spLocks noChangeArrowheads="1"/>
          </p:cNvSpPr>
          <p:nvPr/>
        </p:nvSpPr>
        <p:spPr bwMode="auto">
          <a:xfrm>
            <a:off x="381000" y="1371600"/>
            <a:ext cx="1371600" cy="457200"/>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ctr" eaLnBrk="1" hangingPunct="1"/>
            <a:r>
              <a:rPr lang="zh-CN" altLang="en-US" dirty="0">
                <a:solidFill>
                  <a:schemeClr val="bg1"/>
                </a:solidFill>
                <a:ea typeface="华文楷体" panose="02010600040101010101" pitchFamily="2" charset="-122"/>
                <a:cs typeface="Times New Roman" panose="02020603050405020304" pitchFamily="18" charset="0"/>
              </a:rPr>
              <a:t>费曼图</a:t>
            </a:r>
            <a:r>
              <a:rPr lang="en-US" altLang="zh-CN" dirty="0">
                <a:solidFill>
                  <a:schemeClr val="bg1"/>
                </a:solidFill>
                <a:ea typeface="华文楷体" panose="02010600040101010101" pitchFamily="2" charset="-122"/>
                <a:cs typeface="Times New Roman" panose="02020603050405020304" pitchFamily="18" charset="0"/>
              </a:rPr>
              <a:t>:</a:t>
            </a:r>
          </a:p>
        </p:txBody>
      </p:sp>
      <p:sp>
        <p:nvSpPr>
          <p:cNvPr id="6" name="Text Box 9"/>
          <p:cNvSpPr txBox="1">
            <a:spLocks noChangeArrowheads="1"/>
          </p:cNvSpPr>
          <p:nvPr/>
        </p:nvSpPr>
        <p:spPr bwMode="auto">
          <a:xfrm>
            <a:off x="1752600" y="1371600"/>
            <a:ext cx="4876800" cy="457200"/>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hangingPunct="1"/>
            <a:r>
              <a:rPr lang="zh-CN" altLang="en-US" dirty="0">
                <a:solidFill>
                  <a:schemeClr val="bg1"/>
                </a:solidFill>
                <a:ea typeface="华文楷体" panose="02010600040101010101" pitchFamily="2" charset="-122"/>
                <a:cs typeface="Times New Roman" panose="02020603050405020304" pitchFamily="18" charset="0"/>
              </a:rPr>
              <a:t>在时空平面内表示相互作用的方法</a:t>
            </a:r>
          </a:p>
        </p:txBody>
      </p:sp>
      <p:grpSp>
        <p:nvGrpSpPr>
          <p:cNvPr id="25" name="Group 71"/>
          <p:cNvGrpSpPr>
            <a:grpSpLocks/>
          </p:cNvGrpSpPr>
          <p:nvPr/>
        </p:nvGrpSpPr>
        <p:grpSpPr bwMode="auto">
          <a:xfrm>
            <a:off x="546100" y="1812925"/>
            <a:ext cx="5702300" cy="1311275"/>
            <a:chOff x="384" y="816"/>
            <a:chExt cx="3504" cy="826"/>
          </a:xfrm>
        </p:grpSpPr>
        <p:sp>
          <p:nvSpPr>
            <p:cNvPr id="26" name="Text Box 72"/>
            <p:cNvSpPr txBox="1">
              <a:spLocks noChangeArrowheads="1"/>
            </p:cNvSpPr>
            <p:nvPr/>
          </p:nvSpPr>
          <p:spPr bwMode="auto">
            <a:xfrm>
              <a:off x="384" y="816"/>
              <a:ext cx="3504"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hangingPunct="1"/>
              <a:r>
                <a:rPr lang="zh-CN" altLang="en-US" sz="2000" dirty="0">
                  <a:ea typeface="华文楷体" panose="02010600040101010101" pitchFamily="2" charset="-122"/>
                  <a:cs typeface="Times New Roman" panose="02020603050405020304" pitchFamily="18" charset="0"/>
                </a:rPr>
                <a:t>以两个电子间的相互作用为例：两个电子通过交换光子而实现</a:t>
              </a:r>
              <a:r>
                <a:rPr lang="en-US" altLang="zh-CN" sz="2000" dirty="0">
                  <a:ea typeface="华文楷体" panose="02010600040101010101" pitchFamily="2" charset="-122"/>
                  <a:cs typeface="Times New Roman" panose="02020603050405020304" pitchFamily="18" charset="0"/>
                </a:rPr>
                <a:t>.</a:t>
              </a:r>
              <a:r>
                <a:rPr lang="zh-CN" altLang="en-US" sz="2000" dirty="0">
                  <a:ea typeface="华文楷体" panose="02010600040101010101" pitchFamily="2" charset="-122"/>
                  <a:cs typeface="Times New Roman" panose="02020603050405020304" pitchFamily="18" charset="0"/>
                </a:rPr>
                <a:t>但若光子的能量为　　则违反守恒律（不允许）</a:t>
              </a:r>
              <a:r>
                <a:rPr lang="en-US" altLang="zh-CN" sz="2000" dirty="0">
                  <a:ea typeface="华文楷体" panose="02010600040101010101" pitchFamily="2" charset="-122"/>
                  <a:cs typeface="Times New Roman" panose="02020603050405020304" pitchFamily="18" charset="0"/>
                </a:rPr>
                <a:t>,</a:t>
              </a:r>
              <a:r>
                <a:rPr lang="zh-CN" altLang="en-US" sz="2000" dirty="0">
                  <a:ea typeface="华文楷体" panose="02010600040101010101" pitchFamily="2" charset="-122"/>
                  <a:cs typeface="Times New Roman" panose="02020603050405020304" pitchFamily="18" charset="0"/>
                </a:rPr>
                <a:t>故称之为</a:t>
              </a:r>
              <a:r>
                <a:rPr lang="zh-CN" altLang="en-US" sz="2000" dirty="0">
                  <a:solidFill>
                    <a:srgbClr val="FF0000"/>
                  </a:solidFill>
                  <a:ea typeface="华文楷体" panose="02010600040101010101" pitchFamily="2" charset="-122"/>
                  <a:cs typeface="Times New Roman" panose="02020603050405020304" pitchFamily="18" charset="0"/>
                </a:rPr>
                <a:t>“虚光子”</a:t>
              </a:r>
              <a:r>
                <a:rPr lang="en-US" altLang="zh-CN" sz="2000" dirty="0">
                  <a:solidFill>
                    <a:srgbClr val="FF0000"/>
                  </a:solidFill>
                  <a:ea typeface="华文楷体" panose="02010600040101010101" pitchFamily="2" charset="-122"/>
                  <a:cs typeface="Times New Roman" panose="02020603050405020304" pitchFamily="18" charset="0"/>
                </a:rPr>
                <a:t>.</a:t>
              </a:r>
              <a:r>
                <a:rPr lang="zh-CN" altLang="en-US" sz="2000" dirty="0">
                  <a:ea typeface="华文楷体" panose="02010600040101010101" pitchFamily="2" charset="-122"/>
                  <a:cs typeface="Times New Roman" panose="02020603050405020304" pitchFamily="18" charset="0"/>
                </a:rPr>
                <a:t>交换光子的过程为</a:t>
              </a:r>
              <a:r>
                <a:rPr lang="zh-CN" altLang="en-US" sz="2000" dirty="0">
                  <a:solidFill>
                    <a:srgbClr val="FF0000"/>
                  </a:solidFill>
                  <a:ea typeface="华文楷体" panose="02010600040101010101" pitchFamily="2" charset="-122"/>
                  <a:cs typeface="Times New Roman" panose="02020603050405020304" pitchFamily="18" charset="0"/>
                </a:rPr>
                <a:t>“虚过程”</a:t>
              </a:r>
              <a:r>
                <a:rPr lang="en-US" altLang="zh-CN" sz="2000" dirty="0">
                  <a:solidFill>
                    <a:srgbClr val="FF0000"/>
                  </a:solidFill>
                  <a:ea typeface="华文楷体" panose="02010600040101010101" pitchFamily="2" charset="-122"/>
                  <a:cs typeface="Times New Roman" panose="02020603050405020304" pitchFamily="18" charset="0"/>
                </a:rPr>
                <a:t>.</a:t>
              </a:r>
            </a:p>
          </p:txBody>
        </p:sp>
        <p:graphicFrame>
          <p:nvGraphicFramePr>
            <p:cNvPr id="27" name="Object 73"/>
            <p:cNvGraphicFramePr>
              <a:graphicFrameLocks noChangeAspect="1"/>
            </p:cNvGraphicFramePr>
            <p:nvPr/>
          </p:nvGraphicFramePr>
          <p:xfrm>
            <a:off x="2784" y="1008"/>
            <a:ext cx="196" cy="197"/>
          </p:xfrm>
          <a:graphic>
            <a:graphicData uri="http://schemas.openxmlformats.org/presentationml/2006/ole">
              <mc:AlternateContent xmlns:mc="http://schemas.openxmlformats.org/markup-compatibility/2006">
                <mc:Choice xmlns:v="urn:schemas-microsoft-com:vml" Requires="v">
                  <p:oleObj name="公式" r:id="rId2" imgW="241091" imgH="177646" progId="Equation.3">
                    <p:embed/>
                  </p:oleObj>
                </mc:Choice>
                <mc:Fallback>
                  <p:oleObj name="公式" r:id="rId2" imgW="241091" imgH="17764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196"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9" name="Group 75"/>
          <p:cNvGrpSpPr>
            <a:grpSpLocks/>
          </p:cNvGrpSpPr>
          <p:nvPr/>
        </p:nvGrpSpPr>
        <p:grpSpPr bwMode="auto">
          <a:xfrm>
            <a:off x="6858000" y="1387798"/>
            <a:ext cx="2068513" cy="1555750"/>
            <a:chOff x="3977" y="1132"/>
            <a:chExt cx="1303" cy="980"/>
          </a:xfrm>
        </p:grpSpPr>
        <p:sp>
          <p:nvSpPr>
            <p:cNvPr id="30" name="Line 76"/>
            <p:cNvSpPr>
              <a:spLocks noChangeShapeType="1"/>
            </p:cNvSpPr>
            <p:nvPr/>
          </p:nvSpPr>
          <p:spPr bwMode="auto">
            <a:xfrm flipV="1">
              <a:off x="4217" y="1612"/>
              <a:ext cx="240" cy="336"/>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 name="Line 77"/>
            <p:cNvSpPr>
              <a:spLocks noChangeShapeType="1"/>
            </p:cNvSpPr>
            <p:nvPr/>
          </p:nvSpPr>
          <p:spPr bwMode="auto">
            <a:xfrm flipH="1" flipV="1">
              <a:off x="4169" y="1276"/>
              <a:ext cx="288" cy="336"/>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2" name="Line 78"/>
            <p:cNvSpPr>
              <a:spLocks noChangeShapeType="1"/>
            </p:cNvSpPr>
            <p:nvPr/>
          </p:nvSpPr>
          <p:spPr bwMode="auto">
            <a:xfrm flipH="1" flipV="1">
              <a:off x="4793" y="1612"/>
              <a:ext cx="240" cy="33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3" name="Line 79"/>
            <p:cNvSpPr>
              <a:spLocks noChangeShapeType="1"/>
            </p:cNvSpPr>
            <p:nvPr/>
          </p:nvSpPr>
          <p:spPr bwMode="auto">
            <a:xfrm flipV="1">
              <a:off x="4793" y="1276"/>
              <a:ext cx="288" cy="33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4" name="Line 80"/>
            <p:cNvSpPr>
              <a:spLocks noChangeShapeType="1"/>
            </p:cNvSpPr>
            <p:nvPr/>
          </p:nvSpPr>
          <p:spPr bwMode="auto">
            <a:xfrm>
              <a:off x="4457" y="1612"/>
              <a:ext cx="336" cy="0"/>
            </a:xfrm>
            <a:prstGeom prst="line">
              <a:avLst/>
            </a:prstGeom>
            <a:noFill/>
            <a:ln w="57150" cap="rnd">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35" name="Object 81"/>
            <p:cNvGraphicFramePr>
              <a:graphicFrameLocks noChangeAspect="1"/>
            </p:cNvGraphicFramePr>
            <p:nvPr/>
          </p:nvGraphicFramePr>
          <p:xfrm>
            <a:off x="3977" y="1132"/>
            <a:ext cx="184" cy="260"/>
          </p:xfrm>
          <a:graphic>
            <a:graphicData uri="http://schemas.openxmlformats.org/presentationml/2006/ole">
              <mc:AlternateContent xmlns:mc="http://schemas.openxmlformats.org/markup-compatibility/2006">
                <mc:Choice xmlns:v="urn:schemas-microsoft-com:vml" Requires="v">
                  <p:oleObj name="公式" r:id="rId4" imgW="152268" imgH="215713" progId="Equation.3">
                    <p:embed/>
                  </p:oleObj>
                </mc:Choice>
                <mc:Fallback>
                  <p:oleObj name="公式" r:id="rId4" imgW="152268" imgH="2157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7" y="1132"/>
                          <a:ext cx="184"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82"/>
            <p:cNvGraphicFramePr>
              <a:graphicFrameLocks noChangeAspect="1"/>
            </p:cNvGraphicFramePr>
            <p:nvPr/>
          </p:nvGraphicFramePr>
          <p:xfrm>
            <a:off x="4025" y="1852"/>
            <a:ext cx="184" cy="260"/>
          </p:xfrm>
          <a:graphic>
            <a:graphicData uri="http://schemas.openxmlformats.org/presentationml/2006/ole">
              <mc:AlternateContent xmlns:mc="http://schemas.openxmlformats.org/markup-compatibility/2006">
                <mc:Choice xmlns:v="urn:schemas-microsoft-com:vml" Requires="v">
                  <p:oleObj name="公式" r:id="rId6" imgW="152268" imgH="215713" progId="Equation.3">
                    <p:embed/>
                  </p:oleObj>
                </mc:Choice>
                <mc:Fallback>
                  <p:oleObj name="公式" r:id="rId6" imgW="152268" imgH="2157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5" y="1852"/>
                          <a:ext cx="184"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83"/>
            <p:cNvGraphicFramePr>
              <a:graphicFrameLocks noChangeAspect="1"/>
            </p:cNvGraphicFramePr>
            <p:nvPr/>
          </p:nvGraphicFramePr>
          <p:xfrm>
            <a:off x="5081" y="1132"/>
            <a:ext cx="199" cy="260"/>
          </p:xfrm>
          <a:graphic>
            <a:graphicData uri="http://schemas.openxmlformats.org/presentationml/2006/ole">
              <mc:AlternateContent xmlns:mc="http://schemas.openxmlformats.org/markup-compatibility/2006">
                <mc:Choice xmlns:v="urn:schemas-microsoft-com:vml" Requires="v">
                  <p:oleObj name="公式" r:id="rId7" imgW="164885" imgH="215619" progId="Equation.3">
                    <p:embed/>
                  </p:oleObj>
                </mc:Choice>
                <mc:Fallback>
                  <p:oleObj name="公式" r:id="rId7" imgW="164885"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1" y="1132"/>
                          <a:ext cx="199"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Object 84"/>
            <p:cNvGraphicFramePr>
              <a:graphicFrameLocks noChangeAspect="1"/>
            </p:cNvGraphicFramePr>
            <p:nvPr/>
          </p:nvGraphicFramePr>
          <p:xfrm>
            <a:off x="5081" y="1852"/>
            <a:ext cx="199" cy="260"/>
          </p:xfrm>
          <a:graphic>
            <a:graphicData uri="http://schemas.openxmlformats.org/presentationml/2006/ole">
              <mc:AlternateContent xmlns:mc="http://schemas.openxmlformats.org/markup-compatibility/2006">
                <mc:Choice xmlns:v="urn:schemas-microsoft-com:vml" Requires="v">
                  <p:oleObj name="公式" r:id="rId9" imgW="164885" imgH="215619" progId="Equation.3">
                    <p:embed/>
                  </p:oleObj>
                </mc:Choice>
                <mc:Fallback>
                  <p:oleObj name="公式" r:id="rId9" imgW="164885" imgH="21561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1" y="1852"/>
                          <a:ext cx="199"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Text Box 85"/>
            <p:cNvSpPr txBox="1">
              <a:spLocks noChangeArrowheads="1"/>
            </p:cNvSpPr>
            <p:nvPr/>
          </p:nvSpPr>
          <p:spPr bwMode="auto">
            <a:xfrm>
              <a:off x="4361" y="1321"/>
              <a:ext cx="5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hangingPunct="1"/>
              <a:r>
                <a:rPr lang="zh-CN" altLang="en-US" sz="1800">
                  <a:ea typeface="华文楷体" panose="02010600040101010101" pitchFamily="2" charset="-122"/>
                  <a:cs typeface="Times New Roman" panose="02020603050405020304" pitchFamily="18" charset="0"/>
                </a:rPr>
                <a:t>虚光子</a:t>
              </a:r>
            </a:p>
          </p:txBody>
        </p:sp>
      </p:grpSp>
      <p:sp>
        <p:nvSpPr>
          <p:cNvPr id="40" name="Rectangle 86"/>
          <p:cNvSpPr>
            <a:spLocks noChangeArrowheads="1"/>
          </p:cNvSpPr>
          <p:nvPr/>
        </p:nvSpPr>
        <p:spPr bwMode="auto">
          <a:xfrm>
            <a:off x="629603" y="3440175"/>
            <a:ext cx="2751137" cy="519112"/>
          </a:xfrm>
          <a:prstGeom prst="rect">
            <a:avLst/>
          </a:prstGeom>
          <a:solidFill>
            <a:srgbClr val="A50021"/>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A50021"/>
            </a:extrusionClr>
            <a:contourClr>
              <a:srgbClr val="A5002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ctr" eaLnBrk="1" hangingPunct="1"/>
            <a:r>
              <a:rPr lang="zh-CN" altLang="en-US" sz="2800" dirty="0">
                <a:solidFill>
                  <a:srgbClr val="00FFFF"/>
                </a:solidFill>
                <a:ea typeface="华文楷体" panose="02010600040101010101" pitchFamily="2" charset="-122"/>
                <a:cs typeface="Times New Roman" panose="02020603050405020304" pitchFamily="18" charset="0"/>
              </a:rPr>
              <a:t>核力的介子理论</a:t>
            </a:r>
          </a:p>
        </p:txBody>
      </p:sp>
      <p:sp>
        <p:nvSpPr>
          <p:cNvPr id="41" name="Rectangle 87"/>
          <p:cNvSpPr>
            <a:spLocks noChangeArrowheads="1"/>
          </p:cNvSpPr>
          <p:nvPr/>
        </p:nvSpPr>
        <p:spPr bwMode="auto">
          <a:xfrm>
            <a:off x="299403" y="4111687"/>
            <a:ext cx="4071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hangingPunct="1"/>
            <a:r>
              <a:rPr lang="zh-CN" altLang="en-US" sz="2000" dirty="0">
                <a:ea typeface="华文楷体" panose="02010600040101010101" pitchFamily="2" charset="-122"/>
                <a:cs typeface="Times New Roman" panose="02020603050405020304" pitchFamily="18" charset="0"/>
              </a:rPr>
              <a:t>（汤川秀树于</a:t>
            </a:r>
            <a:r>
              <a:rPr lang="en-US" altLang="zh-CN" sz="2000" dirty="0">
                <a:ea typeface="华文楷体" panose="02010600040101010101" pitchFamily="2" charset="-122"/>
                <a:cs typeface="Times New Roman" panose="02020603050405020304" pitchFamily="18" charset="0"/>
              </a:rPr>
              <a:t>1935</a:t>
            </a:r>
            <a:r>
              <a:rPr lang="zh-CN" altLang="en-US" sz="2000" dirty="0">
                <a:ea typeface="华文楷体" panose="02010600040101010101" pitchFamily="2" charset="-122"/>
                <a:cs typeface="Times New Roman" panose="02020603050405020304" pitchFamily="18" charset="0"/>
              </a:rPr>
              <a:t>年提出的假设）</a:t>
            </a:r>
          </a:p>
        </p:txBody>
      </p:sp>
      <p:sp>
        <p:nvSpPr>
          <p:cNvPr id="42" name="Rectangle 88"/>
          <p:cNvSpPr>
            <a:spLocks noChangeArrowheads="1"/>
          </p:cNvSpPr>
          <p:nvPr/>
        </p:nvSpPr>
        <p:spPr bwMode="auto">
          <a:xfrm>
            <a:off x="4482592" y="3885306"/>
            <a:ext cx="3589657" cy="461665"/>
          </a:xfrm>
          <a:prstGeom prst="rect">
            <a:avLst/>
          </a:prstGeom>
          <a:solidFill>
            <a:srgbClr val="0054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en-US" altLang="zh-CN" dirty="0">
                <a:solidFill>
                  <a:srgbClr val="F6FC04"/>
                </a:solidFill>
                <a:ea typeface="华文楷体" panose="02010600040101010101" pitchFamily="2" charset="-122"/>
                <a:cs typeface="Times New Roman" panose="02020603050405020304" pitchFamily="18" charset="0"/>
              </a:rPr>
              <a:t>“</a:t>
            </a:r>
            <a:r>
              <a:rPr lang="zh-CN" altLang="en-US" dirty="0">
                <a:solidFill>
                  <a:srgbClr val="F6FC04"/>
                </a:solidFill>
                <a:ea typeface="华文楷体" panose="02010600040101010101" pitchFamily="2" charset="-122"/>
                <a:cs typeface="Times New Roman" panose="02020603050405020304" pitchFamily="18" charset="0"/>
              </a:rPr>
              <a:t>介子”是核力的“传播子”</a:t>
            </a:r>
          </a:p>
        </p:txBody>
      </p:sp>
      <p:sp>
        <p:nvSpPr>
          <p:cNvPr id="43" name="Rectangle 90"/>
          <p:cNvSpPr>
            <a:spLocks noChangeArrowheads="1"/>
          </p:cNvSpPr>
          <p:nvPr/>
        </p:nvSpPr>
        <p:spPr bwMode="auto">
          <a:xfrm>
            <a:off x="469900" y="4708525"/>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sz="2000" dirty="0">
                <a:ea typeface="华文楷体" panose="02010600040101010101" pitchFamily="2" charset="-122"/>
                <a:cs typeface="Times New Roman" panose="02020603050405020304" pitchFamily="18" charset="0"/>
              </a:rPr>
              <a:t>　汤川认为核子也能发射和吸收某种虚粒子（ “介子”），虚粒子的交换将伴随能量和动量的转移，从而导致两个核子之间的相互作用</a:t>
            </a:r>
            <a:r>
              <a:rPr lang="en-US" altLang="zh-CN" sz="2000" dirty="0">
                <a:ea typeface="华文楷体" panose="02010600040101010101" pitchFamily="2" charset="-122"/>
                <a:cs typeface="Times New Roman" panose="02020603050405020304" pitchFamily="18" charset="0"/>
              </a:rPr>
              <a:t>.</a:t>
            </a:r>
          </a:p>
        </p:txBody>
      </p:sp>
      <p:sp>
        <p:nvSpPr>
          <p:cNvPr id="44" name="Rectangle 91"/>
          <p:cNvSpPr>
            <a:spLocks noChangeArrowheads="1"/>
          </p:cNvSpPr>
          <p:nvPr/>
        </p:nvSpPr>
        <p:spPr bwMode="auto">
          <a:xfrm>
            <a:off x="469900" y="5470525"/>
            <a:ext cx="8001000" cy="396875"/>
          </a:xfrm>
          <a:prstGeom prst="rect">
            <a:avLst/>
          </a:prstGeom>
          <a:noFill/>
          <a:ln>
            <a:noFill/>
          </a:ln>
          <a:effectLst/>
          <a:extLst>
            <a:ext uri="{909E8E84-426E-40DD-AFC4-6F175D3DCCD1}">
              <a14:hiddenFill xmlns:a14="http://schemas.microsoft.com/office/drawing/2010/main">
                <a:solidFill>
                  <a:srgbClr val="A500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sz="2000">
                <a:ea typeface="华文楷体" panose="02010600040101010101" pitchFamily="2" charset="-122"/>
                <a:cs typeface="Times New Roman" panose="02020603050405020304" pitchFamily="18" charset="0"/>
              </a:rPr>
              <a:t>　核子间的相互作用是由于交换介子场的量子</a:t>
            </a:r>
            <a:r>
              <a:rPr lang="en-US" altLang="zh-CN" sz="2000" dirty="0">
                <a:ea typeface="华文楷体" panose="02010600040101010101" pitchFamily="2" charset="-122"/>
                <a:cs typeface="Times New Roman" panose="02020603050405020304" pitchFamily="18" charset="0"/>
              </a:rPr>
              <a:t>(</a:t>
            </a:r>
            <a:r>
              <a:rPr lang="zh-CN" altLang="en-US" sz="2000" dirty="0">
                <a:ea typeface="华文楷体" panose="02010600040101010101" pitchFamily="2" charset="-122"/>
                <a:cs typeface="Times New Roman" panose="02020603050405020304" pitchFamily="18" charset="0"/>
              </a:rPr>
              <a:t>即“介子”</a:t>
            </a:r>
            <a:r>
              <a:rPr lang="en-US" altLang="zh-CN" sz="2000" dirty="0">
                <a:ea typeface="华文楷体" panose="02010600040101010101" pitchFamily="2" charset="-122"/>
                <a:cs typeface="Times New Roman" panose="02020603050405020304" pitchFamily="18" charset="0"/>
              </a:rPr>
              <a:t>)</a:t>
            </a:r>
            <a:r>
              <a:rPr lang="zh-CN" altLang="en-US" sz="2000" dirty="0">
                <a:ea typeface="华文楷体" panose="02010600040101010101" pitchFamily="2" charset="-122"/>
                <a:cs typeface="Times New Roman" panose="02020603050405020304" pitchFamily="18" charset="0"/>
              </a:rPr>
              <a:t>而引起的。</a:t>
            </a:r>
          </a:p>
        </p:txBody>
      </p:sp>
      <p:sp>
        <p:nvSpPr>
          <p:cNvPr id="49" name="Footer Placeholder 48"/>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50" name="Rectangle 53"/>
          <p:cNvSpPr>
            <a:spLocks noChangeArrowheads="1"/>
          </p:cNvSpPr>
          <p:nvPr/>
        </p:nvSpPr>
        <p:spPr bwMode="auto">
          <a:xfrm>
            <a:off x="7411243" y="3008237"/>
            <a:ext cx="95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sz="2000">
                <a:ea typeface="华文楷体" panose="02010600040101010101" pitchFamily="2" charset="-122"/>
                <a:cs typeface="Times New Roman" panose="02020603050405020304" pitchFamily="18" charset="0"/>
              </a:rPr>
              <a:t>费曼图</a:t>
            </a:r>
          </a:p>
        </p:txBody>
      </p:sp>
    </p:spTree>
    <p:extLst>
      <p:ext uri="{BB962C8B-B14F-4D97-AF65-F5344CB8AC3E}">
        <p14:creationId xmlns:p14="http://schemas.microsoft.com/office/powerpoint/2010/main" val="135143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媒介粒子的质量估计</a:t>
            </a:r>
            <a:endParaRPr lang="en-US" dirty="0"/>
          </a:p>
        </p:txBody>
      </p:sp>
      <p:sp>
        <p:nvSpPr>
          <p:cNvPr id="3" name="Footer Placeholder 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pPr>
                <a:defRPr/>
              </a:pPr>
              <a:t>7</a:t>
            </a:fld>
            <a:endParaRPr lang="en-US" altLang="zh-CN" dirty="0"/>
          </a:p>
        </p:txBody>
      </p:sp>
      <p:grpSp>
        <p:nvGrpSpPr>
          <p:cNvPr id="5" name="Group 92"/>
          <p:cNvGrpSpPr>
            <a:grpSpLocks/>
          </p:cNvGrpSpPr>
          <p:nvPr/>
        </p:nvGrpSpPr>
        <p:grpSpPr bwMode="auto">
          <a:xfrm>
            <a:off x="469900" y="5562600"/>
            <a:ext cx="8382000" cy="712787"/>
            <a:chOff x="240" y="3254"/>
            <a:chExt cx="5280" cy="449"/>
          </a:xfrm>
        </p:grpSpPr>
        <p:sp>
          <p:nvSpPr>
            <p:cNvPr id="6" name="Rectangle 93"/>
            <p:cNvSpPr>
              <a:spLocks noChangeArrowheads="1"/>
            </p:cNvSpPr>
            <p:nvPr/>
          </p:nvSpPr>
          <p:spPr bwMode="auto">
            <a:xfrm>
              <a:off x="240" y="3254"/>
              <a:ext cx="52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lang="zh-CN" altLang="en-US" sz="2000">
                  <a:ea typeface="华文楷体" panose="02010600040101010101" pitchFamily="2" charset="-122"/>
                  <a:cs typeface="Times New Roman" panose="02020603050405020304" pitchFamily="18" charset="0"/>
                </a:rPr>
                <a:t>　汤川由力程预言介子的质量介于电子和核子之间</a:t>
              </a:r>
              <a:r>
                <a:rPr lang="en-US" altLang="zh-CN" sz="2000" dirty="0">
                  <a:ea typeface="华文楷体" panose="02010600040101010101" pitchFamily="2" charset="-122"/>
                  <a:cs typeface="Times New Roman" panose="02020603050405020304" pitchFamily="18" charset="0"/>
                </a:rPr>
                <a:t>(                   </a:t>
              </a:r>
              <a:r>
                <a:rPr lang="zh-CN" altLang="en-US" sz="2000" dirty="0">
                  <a:ea typeface="华文楷体" panose="02010600040101010101" pitchFamily="2" charset="-122"/>
                  <a:cs typeface="Times New Roman" panose="02020603050405020304" pitchFamily="18" charset="0"/>
                </a:rPr>
                <a:t>　</a:t>
              </a:r>
              <a:r>
                <a:rPr lang="en-US" altLang="zh-CN" sz="2000" dirty="0">
                  <a:ea typeface="华文楷体" panose="02010600040101010101" pitchFamily="2" charset="-122"/>
                  <a:cs typeface="Times New Roman" panose="02020603050405020304" pitchFamily="18" charset="0"/>
                </a:rPr>
                <a:t>)</a:t>
              </a:r>
              <a:r>
                <a:rPr lang="zh-CN" altLang="en-US" sz="2000" dirty="0">
                  <a:ea typeface="华文楷体" panose="02010600040101010101" pitchFamily="2" charset="-122"/>
                  <a:cs typeface="Times New Roman" panose="02020603050405020304" pitchFamily="18" charset="0"/>
                </a:rPr>
                <a:t>，但直到</a:t>
              </a:r>
              <a:r>
                <a:rPr lang="en-US" altLang="zh-CN" sz="2000" dirty="0">
                  <a:ea typeface="华文楷体" panose="02010600040101010101" pitchFamily="2" charset="-122"/>
                  <a:cs typeface="Times New Roman" panose="02020603050405020304" pitchFamily="18" charset="0"/>
                </a:rPr>
                <a:t>1947</a:t>
              </a:r>
              <a:r>
                <a:rPr lang="zh-CN" altLang="en-US" sz="2000" dirty="0">
                  <a:ea typeface="华文楷体" panose="02010600040101010101" pitchFamily="2" charset="-122"/>
                  <a:cs typeface="Times New Roman" panose="02020603050405020304" pitchFamily="18" charset="0"/>
                </a:rPr>
                <a:t>年才找到，称为</a:t>
              </a:r>
              <a:r>
                <a:rPr lang="el-GR" altLang="zh-CN" sz="2000" dirty="0">
                  <a:ea typeface="华文楷体" panose="02010600040101010101" pitchFamily="2" charset="-122"/>
                  <a:cs typeface="Times New Roman" panose="02020603050405020304" pitchFamily="18" charset="0"/>
                </a:rPr>
                <a:t>π</a:t>
              </a:r>
              <a:r>
                <a:rPr lang="zh-CN" altLang="en-US" sz="2000" dirty="0">
                  <a:ea typeface="华文楷体" panose="02010600040101010101" pitchFamily="2" charset="-122"/>
                  <a:cs typeface="Times New Roman" panose="02020603050405020304" pitchFamily="18" charset="0"/>
                </a:rPr>
                <a:t>介子，有三种</a:t>
              </a:r>
              <a:r>
                <a:rPr lang="en-US" altLang="zh-CN" sz="2000" dirty="0">
                  <a:ea typeface="华文楷体" panose="02010600040101010101" pitchFamily="2" charset="-122"/>
                  <a:cs typeface="Times New Roman" panose="02020603050405020304" pitchFamily="18" charset="0"/>
                </a:rPr>
                <a:t>:</a:t>
              </a:r>
            </a:p>
          </p:txBody>
        </p:sp>
        <p:graphicFrame>
          <p:nvGraphicFramePr>
            <p:cNvPr id="7" name="Object 94"/>
            <p:cNvGraphicFramePr>
              <a:graphicFrameLocks noChangeAspect="1"/>
            </p:cNvGraphicFramePr>
            <p:nvPr>
              <p:extLst>
                <p:ext uri="{D42A27DB-BD31-4B8C-83A1-F6EECF244321}">
                  <p14:modId xmlns:p14="http://schemas.microsoft.com/office/powerpoint/2010/main" val="409619418"/>
                </p:ext>
              </p:extLst>
            </p:nvPr>
          </p:nvGraphicFramePr>
          <p:xfrm>
            <a:off x="3880" y="3258"/>
            <a:ext cx="864" cy="246"/>
          </p:xfrm>
          <a:graphic>
            <a:graphicData uri="http://schemas.openxmlformats.org/presentationml/2006/ole">
              <mc:AlternateContent xmlns:mc="http://schemas.openxmlformats.org/markup-compatibility/2006">
                <mc:Choice xmlns:v="urn:schemas-microsoft-com:vml" Requires="v">
                  <p:oleObj name="公式" r:id="rId2" imgW="800100" imgH="228600" progId="Equation.3">
                    <p:embed/>
                  </p:oleObj>
                </mc:Choice>
                <mc:Fallback>
                  <p:oleObj name="公式" r:id="rId2" imgW="800100" imgH="228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 y="3258"/>
                          <a:ext cx="864" cy="246"/>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95"/>
            <p:cNvGraphicFramePr>
              <a:graphicFrameLocks noChangeAspect="1"/>
            </p:cNvGraphicFramePr>
            <p:nvPr>
              <p:extLst>
                <p:ext uri="{D42A27DB-BD31-4B8C-83A1-F6EECF244321}">
                  <p14:modId xmlns:p14="http://schemas.microsoft.com/office/powerpoint/2010/main" val="1788469691"/>
                </p:ext>
              </p:extLst>
            </p:nvPr>
          </p:nvGraphicFramePr>
          <p:xfrm>
            <a:off x="3024" y="3456"/>
            <a:ext cx="712" cy="247"/>
          </p:xfrm>
          <a:graphic>
            <a:graphicData uri="http://schemas.openxmlformats.org/presentationml/2006/ole">
              <mc:AlternateContent xmlns:mc="http://schemas.openxmlformats.org/markup-compatibility/2006">
                <mc:Choice xmlns:v="urn:schemas-microsoft-com:vml" Requires="v">
                  <p:oleObj name="公式" r:id="rId4" imgW="655128" imgH="220755" progId="Equation.3">
                    <p:embed/>
                  </p:oleObj>
                </mc:Choice>
                <mc:Fallback>
                  <p:oleObj name="公式" r:id="rId4" imgW="655128" imgH="22075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 y="3456"/>
                          <a:ext cx="712" cy="247"/>
                        </a:xfrm>
                        <a:prstGeom prst="rect">
                          <a:avLst/>
                        </a:prstGeom>
                        <a:solidFill>
                          <a:srgbClr val="FFFF00"/>
                        </a:solidFill>
                        <a:ln>
                          <a:noFill/>
                        </a:ln>
                      </p:spPr>
                    </p:pic>
                  </p:oleObj>
                </mc:Fallback>
              </mc:AlternateContent>
            </a:graphicData>
          </a:graphic>
        </p:graphicFrame>
      </p:grpSp>
      <p:sp>
        <p:nvSpPr>
          <p:cNvPr id="9" name="Rectangle 53"/>
          <p:cNvSpPr>
            <a:spLocks noChangeArrowheads="1"/>
          </p:cNvSpPr>
          <p:nvPr/>
        </p:nvSpPr>
        <p:spPr bwMode="auto">
          <a:xfrm>
            <a:off x="7062147" y="3565525"/>
            <a:ext cx="95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sz="2000">
                <a:ea typeface="华文楷体" panose="02010600040101010101" pitchFamily="2" charset="-122"/>
                <a:cs typeface="Times New Roman" panose="02020603050405020304" pitchFamily="18" charset="0"/>
              </a:rPr>
              <a:t>费曼图</a:t>
            </a:r>
          </a:p>
        </p:txBody>
      </p:sp>
      <p:grpSp>
        <p:nvGrpSpPr>
          <p:cNvPr id="10" name="Group 54"/>
          <p:cNvGrpSpPr>
            <a:grpSpLocks/>
          </p:cNvGrpSpPr>
          <p:nvPr/>
        </p:nvGrpSpPr>
        <p:grpSpPr bwMode="auto">
          <a:xfrm>
            <a:off x="6414447" y="1524000"/>
            <a:ext cx="2286000" cy="1765300"/>
            <a:chOff x="3984" y="528"/>
            <a:chExt cx="1440" cy="1112"/>
          </a:xfrm>
        </p:grpSpPr>
        <p:sp>
          <p:nvSpPr>
            <p:cNvPr id="11" name="Line 55"/>
            <p:cNvSpPr>
              <a:spLocks noChangeShapeType="1"/>
            </p:cNvSpPr>
            <p:nvPr/>
          </p:nvSpPr>
          <p:spPr bwMode="auto">
            <a:xfrm flipV="1">
              <a:off x="4176" y="544"/>
              <a:ext cx="0" cy="96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Line 56"/>
            <p:cNvSpPr>
              <a:spLocks noChangeShapeType="1"/>
            </p:cNvSpPr>
            <p:nvPr/>
          </p:nvSpPr>
          <p:spPr bwMode="auto">
            <a:xfrm>
              <a:off x="4176" y="1504"/>
              <a:ext cx="105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3" name="Object 57"/>
            <p:cNvGraphicFramePr>
              <a:graphicFrameLocks noChangeAspect="1"/>
            </p:cNvGraphicFramePr>
            <p:nvPr/>
          </p:nvGraphicFramePr>
          <p:xfrm>
            <a:off x="5280" y="1504"/>
            <a:ext cx="144" cy="136"/>
          </p:xfrm>
          <a:graphic>
            <a:graphicData uri="http://schemas.openxmlformats.org/presentationml/2006/ole">
              <mc:AlternateContent xmlns:mc="http://schemas.openxmlformats.org/markup-compatibility/2006">
                <mc:Choice xmlns:v="urn:schemas-microsoft-com:vml" Requires="v">
                  <p:oleObj name="公式" r:id="rId6" imgW="228501" imgH="215806" progId="Equation.3">
                    <p:embed/>
                  </p:oleObj>
                </mc:Choice>
                <mc:Fallback>
                  <p:oleObj name="公式" r:id="rId6" imgW="228501"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0" y="1504"/>
                          <a:ext cx="14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58"/>
            <p:cNvGraphicFramePr>
              <a:graphicFrameLocks noChangeAspect="1"/>
            </p:cNvGraphicFramePr>
            <p:nvPr/>
          </p:nvGraphicFramePr>
          <p:xfrm>
            <a:off x="3984" y="528"/>
            <a:ext cx="96" cy="160"/>
          </p:xfrm>
          <a:graphic>
            <a:graphicData uri="http://schemas.openxmlformats.org/presentationml/2006/ole">
              <mc:AlternateContent xmlns:mc="http://schemas.openxmlformats.org/markup-compatibility/2006">
                <mc:Choice xmlns:v="urn:schemas-microsoft-com:vml" Requires="v">
                  <p:oleObj name="公式" r:id="rId8" imgW="152268" imgH="253780" progId="Equation.3">
                    <p:embed/>
                  </p:oleObj>
                </mc:Choice>
                <mc:Fallback>
                  <p:oleObj name="公式" r:id="rId8" imgW="152268" imgH="2537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4" y="528"/>
                          <a:ext cx="96"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5" name="Line 59"/>
          <p:cNvSpPr>
            <a:spLocks noChangeShapeType="1"/>
          </p:cNvSpPr>
          <p:nvPr/>
        </p:nvSpPr>
        <p:spPr bwMode="auto">
          <a:xfrm flipV="1">
            <a:off x="6947847" y="2463800"/>
            <a:ext cx="304800" cy="6096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6" name="Line 60"/>
          <p:cNvSpPr>
            <a:spLocks noChangeShapeType="1"/>
          </p:cNvSpPr>
          <p:nvPr/>
        </p:nvSpPr>
        <p:spPr bwMode="auto">
          <a:xfrm flipH="1" flipV="1">
            <a:off x="7786047" y="2159000"/>
            <a:ext cx="304800" cy="914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7" name="Line 61"/>
          <p:cNvSpPr>
            <a:spLocks noChangeShapeType="1"/>
          </p:cNvSpPr>
          <p:nvPr/>
        </p:nvSpPr>
        <p:spPr bwMode="auto">
          <a:xfrm flipV="1">
            <a:off x="7252647" y="2159000"/>
            <a:ext cx="533400" cy="304800"/>
          </a:xfrm>
          <a:prstGeom prst="line">
            <a:avLst/>
          </a:prstGeom>
          <a:noFill/>
          <a:ln w="57150" cap="rnd">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8" name="Line 62"/>
          <p:cNvSpPr>
            <a:spLocks noChangeShapeType="1"/>
          </p:cNvSpPr>
          <p:nvPr/>
        </p:nvSpPr>
        <p:spPr bwMode="auto">
          <a:xfrm flipH="1" flipV="1">
            <a:off x="6871647" y="1701800"/>
            <a:ext cx="3810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 name="Line 63"/>
          <p:cNvSpPr>
            <a:spLocks noChangeShapeType="1"/>
          </p:cNvSpPr>
          <p:nvPr/>
        </p:nvSpPr>
        <p:spPr bwMode="auto">
          <a:xfrm flipV="1">
            <a:off x="7786047" y="1524000"/>
            <a:ext cx="4572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20" name="Group 64"/>
          <p:cNvGrpSpPr>
            <a:grpSpLocks/>
          </p:cNvGrpSpPr>
          <p:nvPr/>
        </p:nvGrpSpPr>
        <p:grpSpPr bwMode="auto">
          <a:xfrm>
            <a:off x="6300147" y="2184400"/>
            <a:ext cx="1485900" cy="1244600"/>
            <a:chOff x="3960" y="928"/>
            <a:chExt cx="936" cy="784"/>
          </a:xfrm>
        </p:grpSpPr>
        <p:graphicFrame>
          <p:nvGraphicFramePr>
            <p:cNvPr id="21" name="Object 65"/>
            <p:cNvGraphicFramePr>
              <a:graphicFrameLocks noChangeAspect="1"/>
            </p:cNvGraphicFramePr>
            <p:nvPr/>
          </p:nvGraphicFramePr>
          <p:xfrm>
            <a:off x="3960" y="944"/>
            <a:ext cx="216" cy="176"/>
          </p:xfrm>
          <a:graphic>
            <a:graphicData uri="http://schemas.openxmlformats.org/presentationml/2006/ole">
              <mc:AlternateContent xmlns:mc="http://schemas.openxmlformats.org/markup-compatibility/2006">
                <mc:Choice xmlns:v="urn:schemas-microsoft-com:vml" Requires="v">
                  <p:oleObj name="公式" r:id="rId10" imgW="342751" imgH="279279" progId="Equation.3">
                    <p:embed/>
                  </p:oleObj>
                </mc:Choice>
                <mc:Fallback>
                  <p:oleObj name="公式" r:id="rId10" imgW="342751" imgH="27927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0" y="944"/>
                          <a:ext cx="21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66"/>
            <p:cNvGraphicFramePr>
              <a:graphicFrameLocks noChangeAspect="1"/>
            </p:cNvGraphicFramePr>
            <p:nvPr/>
          </p:nvGraphicFramePr>
          <p:xfrm>
            <a:off x="4608" y="1536"/>
            <a:ext cx="248" cy="176"/>
          </p:xfrm>
          <a:graphic>
            <a:graphicData uri="http://schemas.openxmlformats.org/presentationml/2006/ole">
              <mc:AlternateContent xmlns:mc="http://schemas.openxmlformats.org/markup-compatibility/2006">
                <mc:Choice xmlns:v="urn:schemas-microsoft-com:vml" Requires="v">
                  <p:oleObj name="公式" r:id="rId12" imgW="393529" imgH="279279" progId="Equation.3">
                    <p:embed/>
                  </p:oleObj>
                </mc:Choice>
                <mc:Fallback>
                  <p:oleObj name="公式" r:id="rId12" imgW="393529" imgH="27927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8" y="1536"/>
                          <a:ext cx="248"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Line 67"/>
            <p:cNvSpPr>
              <a:spLocks noChangeShapeType="1"/>
            </p:cNvSpPr>
            <p:nvPr/>
          </p:nvSpPr>
          <p:spPr bwMode="auto">
            <a:xfrm flipH="1">
              <a:off x="3984" y="928"/>
              <a:ext cx="912"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4" name="Line 68"/>
            <p:cNvSpPr>
              <a:spLocks noChangeShapeType="1"/>
            </p:cNvSpPr>
            <p:nvPr/>
          </p:nvSpPr>
          <p:spPr bwMode="auto">
            <a:xfrm flipH="1">
              <a:off x="3984" y="1120"/>
              <a:ext cx="576"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Line 69"/>
            <p:cNvSpPr>
              <a:spLocks noChangeShapeType="1"/>
            </p:cNvSpPr>
            <p:nvPr/>
          </p:nvSpPr>
          <p:spPr bwMode="auto">
            <a:xfrm>
              <a:off x="4560" y="1120"/>
              <a:ext cx="0" cy="528"/>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6" name="Line 70"/>
            <p:cNvSpPr>
              <a:spLocks noChangeShapeType="1"/>
            </p:cNvSpPr>
            <p:nvPr/>
          </p:nvSpPr>
          <p:spPr bwMode="auto">
            <a:xfrm>
              <a:off x="4896" y="928"/>
              <a:ext cx="0" cy="72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pSp>
      <p:pic>
        <p:nvPicPr>
          <p:cNvPr id="27" name="Picture 26"/>
          <p:cNvPicPr>
            <a:picLocks noChangeAspect="1"/>
          </p:cNvPicPr>
          <p:nvPr/>
        </p:nvPicPr>
        <p:blipFill>
          <a:blip r:embed="rId14"/>
          <a:stretch>
            <a:fillRect/>
          </a:stretch>
        </p:blipFill>
        <p:spPr>
          <a:xfrm>
            <a:off x="387796" y="1311275"/>
            <a:ext cx="5848851" cy="3134161"/>
          </a:xfrm>
          <a:prstGeom prst="rect">
            <a:avLst/>
          </a:prstGeom>
        </p:spPr>
      </p:pic>
      <p:pic>
        <p:nvPicPr>
          <p:cNvPr id="28" name="Picture 27"/>
          <p:cNvPicPr>
            <a:picLocks noChangeAspect="1"/>
          </p:cNvPicPr>
          <p:nvPr/>
        </p:nvPicPr>
        <p:blipFill>
          <a:blip r:embed="rId15"/>
          <a:stretch>
            <a:fillRect/>
          </a:stretch>
        </p:blipFill>
        <p:spPr>
          <a:xfrm>
            <a:off x="762000" y="4485522"/>
            <a:ext cx="4496748" cy="1053142"/>
          </a:xfrm>
          <a:prstGeom prst="rect">
            <a:avLst/>
          </a:prstGeom>
        </p:spPr>
      </p:pic>
    </p:spTree>
    <p:extLst>
      <p:ext uri="{BB962C8B-B14F-4D97-AF65-F5344CB8AC3E}">
        <p14:creationId xmlns:p14="http://schemas.microsoft.com/office/powerpoint/2010/main" val="172209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核子交换</a:t>
            </a:r>
            <a:r>
              <a:rPr lang="zh-CN" altLang="en-US" dirty="0">
                <a:sym typeface="Symbol" panose="05050102010706020507" pitchFamily="18" charset="2"/>
              </a:rPr>
              <a:t></a:t>
            </a:r>
            <a:r>
              <a:rPr lang="zh-CN" altLang="en-US" dirty="0"/>
              <a:t>介子的方式</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8</a:t>
            </a:fld>
            <a:endParaRPr lang="en-US" altLang="zh-CN" dirty="0"/>
          </a:p>
        </p:txBody>
      </p:sp>
      <p:grpSp>
        <p:nvGrpSpPr>
          <p:cNvPr id="5" name="Group 223"/>
          <p:cNvGrpSpPr>
            <a:grpSpLocks/>
          </p:cNvGrpSpPr>
          <p:nvPr/>
        </p:nvGrpSpPr>
        <p:grpSpPr bwMode="auto">
          <a:xfrm>
            <a:off x="853441" y="2366551"/>
            <a:ext cx="533400" cy="838200"/>
            <a:chOff x="480" y="2592"/>
            <a:chExt cx="336" cy="528"/>
          </a:xfrm>
        </p:grpSpPr>
        <p:sp>
          <p:nvSpPr>
            <p:cNvPr id="6" name="Line 224"/>
            <p:cNvSpPr>
              <a:spLocks noChangeShapeType="1"/>
            </p:cNvSpPr>
            <p:nvPr/>
          </p:nvSpPr>
          <p:spPr bwMode="auto">
            <a:xfrm flipV="1">
              <a:off x="480" y="2592"/>
              <a:ext cx="288" cy="48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Text Box 225"/>
            <p:cNvSpPr txBox="1">
              <a:spLocks noChangeArrowheads="1"/>
            </p:cNvSpPr>
            <p:nvPr/>
          </p:nvSpPr>
          <p:spPr bwMode="auto">
            <a:xfrm>
              <a:off x="528" y="2832"/>
              <a:ext cx="288"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en-US" i="1">
                  <a:ea typeface="华文楷体" panose="02010600040101010101" pitchFamily="2" charset="-122"/>
                  <a:cs typeface="Times New Roman" panose="02020603050405020304" pitchFamily="18" charset="0"/>
                </a:rPr>
                <a:t>p</a:t>
              </a:r>
              <a:endParaRPr kumimoji="1" lang="en-US" altLang="zh-CN" b="0">
                <a:ea typeface="华文楷体" panose="02010600040101010101" pitchFamily="2" charset="-122"/>
                <a:cs typeface="Times New Roman" panose="02020603050405020304" pitchFamily="18" charset="0"/>
              </a:endParaRPr>
            </a:p>
          </p:txBody>
        </p:sp>
      </p:grpSp>
      <p:grpSp>
        <p:nvGrpSpPr>
          <p:cNvPr id="8" name="Group 226"/>
          <p:cNvGrpSpPr>
            <a:grpSpLocks/>
          </p:cNvGrpSpPr>
          <p:nvPr/>
        </p:nvGrpSpPr>
        <p:grpSpPr bwMode="auto">
          <a:xfrm>
            <a:off x="2148841" y="2214151"/>
            <a:ext cx="838200" cy="914400"/>
            <a:chOff x="1296" y="2496"/>
            <a:chExt cx="528" cy="576"/>
          </a:xfrm>
        </p:grpSpPr>
        <p:sp>
          <p:nvSpPr>
            <p:cNvPr id="9" name="Line 227"/>
            <p:cNvSpPr>
              <a:spLocks noChangeShapeType="1"/>
            </p:cNvSpPr>
            <p:nvPr/>
          </p:nvSpPr>
          <p:spPr bwMode="auto">
            <a:xfrm flipH="1" flipV="1">
              <a:off x="1296" y="2496"/>
              <a:ext cx="288" cy="57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0" name="Text Box 228"/>
            <p:cNvSpPr txBox="1">
              <a:spLocks noChangeArrowheads="1"/>
            </p:cNvSpPr>
            <p:nvPr/>
          </p:nvSpPr>
          <p:spPr bwMode="auto">
            <a:xfrm>
              <a:off x="1536" y="2784"/>
              <a:ext cx="288"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en-US" i="1">
                  <a:ea typeface="华文楷体" panose="02010600040101010101" pitchFamily="2" charset="-122"/>
                  <a:cs typeface="Times New Roman" panose="02020603050405020304" pitchFamily="18" charset="0"/>
                </a:rPr>
                <a:t>n</a:t>
              </a:r>
              <a:endParaRPr kumimoji="1" lang="en-US" altLang="zh-CN" b="0">
                <a:ea typeface="华文楷体" panose="02010600040101010101" pitchFamily="2" charset="-122"/>
                <a:cs typeface="Times New Roman" panose="02020603050405020304" pitchFamily="18" charset="0"/>
              </a:endParaRPr>
            </a:p>
          </p:txBody>
        </p:sp>
      </p:grpSp>
      <p:grpSp>
        <p:nvGrpSpPr>
          <p:cNvPr id="11" name="Group 229"/>
          <p:cNvGrpSpPr>
            <a:grpSpLocks/>
          </p:cNvGrpSpPr>
          <p:nvPr/>
        </p:nvGrpSpPr>
        <p:grpSpPr bwMode="auto">
          <a:xfrm>
            <a:off x="1310641" y="1680751"/>
            <a:ext cx="838200" cy="685800"/>
            <a:chOff x="768" y="2160"/>
            <a:chExt cx="528" cy="432"/>
          </a:xfrm>
        </p:grpSpPr>
        <p:sp>
          <p:nvSpPr>
            <p:cNvPr id="12" name="Line 230"/>
            <p:cNvSpPr>
              <a:spLocks noChangeShapeType="1"/>
            </p:cNvSpPr>
            <p:nvPr/>
          </p:nvSpPr>
          <p:spPr bwMode="auto">
            <a:xfrm flipV="1">
              <a:off x="768" y="2496"/>
              <a:ext cx="528" cy="96"/>
            </a:xfrm>
            <a:prstGeom prst="line">
              <a:avLst/>
            </a:prstGeom>
            <a:noFill/>
            <a:ln w="38100">
              <a:solidFill>
                <a:schemeClr val="tx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3" name="Object 231"/>
            <p:cNvGraphicFramePr>
              <a:graphicFrameLocks noChangeAspect="1"/>
            </p:cNvGraphicFramePr>
            <p:nvPr/>
          </p:nvGraphicFramePr>
          <p:xfrm>
            <a:off x="864" y="2160"/>
            <a:ext cx="321" cy="301"/>
          </p:xfrm>
          <a:graphic>
            <a:graphicData uri="http://schemas.openxmlformats.org/presentationml/2006/ole">
              <mc:AlternateContent xmlns:mc="http://schemas.openxmlformats.org/markup-compatibility/2006">
                <mc:Choice xmlns:v="urn:schemas-microsoft-com:vml" Requires="v">
                  <p:oleObj name="公式" r:id="rId2" imgW="205416" imgH="198030" progId="Equation.3">
                    <p:embed/>
                  </p:oleObj>
                </mc:Choice>
                <mc:Fallback>
                  <p:oleObj name="公式" r:id="rId2" imgW="205416" imgH="19803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2160"/>
                          <a:ext cx="321" cy="3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 name="Group 232"/>
          <p:cNvGrpSpPr>
            <a:grpSpLocks/>
          </p:cNvGrpSpPr>
          <p:nvPr/>
        </p:nvGrpSpPr>
        <p:grpSpPr bwMode="auto">
          <a:xfrm>
            <a:off x="853441" y="1299751"/>
            <a:ext cx="609600" cy="1066800"/>
            <a:chOff x="480" y="1920"/>
            <a:chExt cx="384" cy="672"/>
          </a:xfrm>
        </p:grpSpPr>
        <p:sp>
          <p:nvSpPr>
            <p:cNvPr id="15" name="Line 233"/>
            <p:cNvSpPr>
              <a:spLocks noChangeShapeType="1"/>
            </p:cNvSpPr>
            <p:nvPr/>
          </p:nvSpPr>
          <p:spPr bwMode="auto">
            <a:xfrm flipH="1" flipV="1">
              <a:off x="480" y="2016"/>
              <a:ext cx="288" cy="576"/>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6" name="Text Box 234"/>
            <p:cNvSpPr txBox="1">
              <a:spLocks noChangeArrowheads="1"/>
            </p:cNvSpPr>
            <p:nvPr/>
          </p:nvSpPr>
          <p:spPr bwMode="auto">
            <a:xfrm>
              <a:off x="576" y="1920"/>
              <a:ext cx="288"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en-US" i="1">
                  <a:ea typeface="华文楷体" panose="02010600040101010101" pitchFamily="2" charset="-122"/>
                  <a:cs typeface="Times New Roman" panose="02020603050405020304" pitchFamily="18" charset="0"/>
                </a:rPr>
                <a:t>n</a:t>
              </a:r>
              <a:endParaRPr kumimoji="1" lang="en-US" altLang="zh-CN" b="0">
                <a:ea typeface="华文楷体" panose="02010600040101010101" pitchFamily="2" charset="-122"/>
                <a:cs typeface="Times New Roman" panose="02020603050405020304" pitchFamily="18" charset="0"/>
              </a:endParaRPr>
            </a:p>
          </p:txBody>
        </p:sp>
      </p:grpSp>
      <p:grpSp>
        <p:nvGrpSpPr>
          <p:cNvPr id="17" name="Group 235"/>
          <p:cNvGrpSpPr>
            <a:grpSpLocks/>
          </p:cNvGrpSpPr>
          <p:nvPr/>
        </p:nvGrpSpPr>
        <p:grpSpPr bwMode="auto">
          <a:xfrm>
            <a:off x="2148841" y="1299751"/>
            <a:ext cx="914400" cy="914400"/>
            <a:chOff x="1296" y="1920"/>
            <a:chExt cx="576" cy="576"/>
          </a:xfrm>
        </p:grpSpPr>
        <p:sp>
          <p:nvSpPr>
            <p:cNvPr id="18" name="Line 236"/>
            <p:cNvSpPr>
              <a:spLocks noChangeShapeType="1"/>
            </p:cNvSpPr>
            <p:nvPr/>
          </p:nvSpPr>
          <p:spPr bwMode="auto">
            <a:xfrm flipV="1">
              <a:off x="1296" y="2016"/>
              <a:ext cx="288" cy="48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 name="Text Box 237"/>
            <p:cNvSpPr txBox="1">
              <a:spLocks noChangeArrowheads="1"/>
            </p:cNvSpPr>
            <p:nvPr/>
          </p:nvSpPr>
          <p:spPr bwMode="auto">
            <a:xfrm>
              <a:off x="1584" y="1920"/>
              <a:ext cx="288"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en-US" i="1">
                  <a:ea typeface="华文楷体" panose="02010600040101010101" pitchFamily="2" charset="-122"/>
                  <a:cs typeface="Times New Roman" panose="02020603050405020304" pitchFamily="18" charset="0"/>
                </a:rPr>
                <a:t>p</a:t>
              </a:r>
              <a:endParaRPr kumimoji="1" lang="en-US" altLang="zh-CN" b="0">
                <a:ea typeface="华文楷体" panose="02010600040101010101" pitchFamily="2" charset="-122"/>
                <a:cs typeface="Times New Roman" panose="02020603050405020304" pitchFamily="18" charset="0"/>
              </a:endParaRPr>
            </a:p>
          </p:txBody>
        </p:sp>
      </p:grpSp>
      <p:sp>
        <p:nvSpPr>
          <p:cNvPr id="20" name="Text Box 238"/>
          <p:cNvSpPr txBox="1">
            <a:spLocks noChangeArrowheads="1"/>
          </p:cNvSpPr>
          <p:nvPr/>
        </p:nvSpPr>
        <p:spPr bwMode="auto">
          <a:xfrm>
            <a:off x="1245186" y="3188876"/>
            <a:ext cx="825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sz="2000">
                <a:ea typeface="华文楷体" panose="02010600040101010101" pitchFamily="2" charset="-122"/>
                <a:cs typeface="Times New Roman" panose="02020603050405020304" pitchFamily="18" charset="0"/>
              </a:rPr>
              <a:t>（</a:t>
            </a:r>
            <a:r>
              <a:rPr lang="en-US" altLang="zh-CN" sz="2000">
                <a:ea typeface="华文楷体" panose="02010600040101010101" pitchFamily="2" charset="-122"/>
                <a:cs typeface="Times New Roman" panose="02020603050405020304" pitchFamily="18" charset="0"/>
              </a:rPr>
              <a:t>a</a:t>
            </a:r>
            <a:r>
              <a:rPr lang="zh-CN" altLang="en-US" sz="2000">
                <a:ea typeface="华文楷体" panose="02010600040101010101" pitchFamily="2" charset="-122"/>
                <a:cs typeface="Times New Roman" panose="02020603050405020304" pitchFamily="18" charset="0"/>
              </a:rPr>
              <a:t>）</a:t>
            </a:r>
          </a:p>
        </p:txBody>
      </p:sp>
      <p:grpSp>
        <p:nvGrpSpPr>
          <p:cNvPr id="21" name="Group 239"/>
          <p:cNvGrpSpPr>
            <a:grpSpLocks/>
          </p:cNvGrpSpPr>
          <p:nvPr/>
        </p:nvGrpSpPr>
        <p:grpSpPr bwMode="auto">
          <a:xfrm>
            <a:off x="3444241" y="2366551"/>
            <a:ext cx="609600" cy="838200"/>
            <a:chOff x="2112" y="2592"/>
            <a:chExt cx="384" cy="528"/>
          </a:xfrm>
        </p:grpSpPr>
        <p:sp>
          <p:nvSpPr>
            <p:cNvPr id="22" name="Line 240"/>
            <p:cNvSpPr>
              <a:spLocks noChangeShapeType="1"/>
            </p:cNvSpPr>
            <p:nvPr/>
          </p:nvSpPr>
          <p:spPr bwMode="auto">
            <a:xfrm flipV="1">
              <a:off x="2112" y="2592"/>
              <a:ext cx="288" cy="48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3" name="Text Box 241"/>
            <p:cNvSpPr txBox="1">
              <a:spLocks noChangeArrowheads="1"/>
            </p:cNvSpPr>
            <p:nvPr/>
          </p:nvSpPr>
          <p:spPr bwMode="auto">
            <a:xfrm>
              <a:off x="2208" y="2832"/>
              <a:ext cx="288"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zh-CN" i="1">
                  <a:ea typeface="华文楷体" panose="02010600040101010101" pitchFamily="2" charset="-122"/>
                  <a:cs typeface="Times New Roman" panose="02020603050405020304" pitchFamily="18" charset="0"/>
                </a:rPr>
                <a:t>n</a:t>
              </a:r>
              <a:endParaRPr kumimoji="1" lang="en-US" altLang="zh-CN" b="0">
                <a:ea typeface="华文楷体" panose="02010600040101010101" pitchFamily="2" charset="-122"/>
                <a:cs typeface="Times New Roman" panose="02020603050405020304" pitchFamily="18" charset="0"/>
              </a:endParaRPr>
            </a:p>
          </p:txBody>
        </p:sp>
      </p:grpSp>
      <p:grpSp>
        <p:nvGrpSpPr>
          <p:cNvPr id="24" name="Group 242"/>
          <p:cNvGrpSpPr>
            <a:grpSpLocks/>
          </p:cNvGrpSpPr>
          <p:nvPr/>
        </p:nvGrpSpPr>
        <p:grpSpPr bwMode="auto">
          <a:xfrm>
            <a:off x="4815841" y="2214151"/>
            <a:ext cx="914400" cy="914400"/>
            <a:chOff x="2976" y="2496"/>
            <a:chExt cx="576" cy="576"/>
          </a:xfrm>
        </p:grpSpPr>
        <p:sp>
          <p:nvSpPr>
            <p:cNvPr id="25" name="Line 243"/>
            <p:cNvSpPr>
              <a:spLocks noChangeShapeType="1"/>
            </p:cNvSpPr>
            <p:nvPr/>
          </p:nvSpPr>
          <p:spPr bwMode="auto">
            <a:xfrm flipH="1" flipV="1">
              <a:off x="2976" y="2496"/>
              <a:ext cx="288" cy="57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6" name="Text Box 244"/>
            <p:cNvSpPr txBox="1">
              <a:spLocks noChangeArrowheads="1"/>
            </p:cNvSpPr>
            <p:nvPr/>
          </p:nvSpPr>
          <p:spPr bwMode="auto">
            <a:xfrm>
              <a:off x="3264" y="2784"/>
              <a:ext cx="288"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en-US" i="1">
                  <a:ea typeface="华文楷体" panose="02010600040101010101" pitchFamily="2" charset="-122"/>
                  <a:cs typeface="Times New Roman" panose="02020603050405020304" pitchFamily="18" charset="0"/>
                </a:rPr>
                <a:t>p</a:t>
              </a:r>
              <a:endParaRPr kumimoji="1" lang="en-US" altLang="zh-CN" b="0">
                <a:ea typeface="华文楷体" panose="02010600040101010101" pitchFamily="2" charset="-122"/>
                <a:cs typeface="Times New Roman" panose="02020603050405020304" pitchFamily="18" charset="0"/>
              </a:endParaRPr>
            </a:p>
          </p:txBody>
        </p:sp>
      </p:grpSp>
      <p:grpSp>
        <p:nvGrpSpPr>
          <p:cNvPr id="27" name="Group 245"/>
          <p:cNvGrpSpPr>
            <a:grpSpLocks/>
          </p:cNvGrpSpPr>
          <p:nvPr/>
        </p:nvGrpSpPr>
        <p:grpSpPr bwMode="auto">
          <a:xfrm>
            <a:off x="3901441" y="1680751"/>
            <a:ext cx="914400" cy="685800"/>
            <a:chOff x="2400" y="2160"/>
            <a:chExt cx="576" cy="432"/>
          </a:xfrm>
        </p:grpSpPr>
        <p:sp>
          <p:nvSpPr>
            <p:cNvPr id="28" name="Line 246"/>
            <p:cNvSpPr>
              <a:spLocks noChangeShapeType="1"/>
            </p:cNvSpPr>
            <p:nvPr/>
          </p:nvSpPr>
          <p:spPr bwMode="auto">
            <a:xfrm flipV="1">
              <a:off x="2400" y="2496"/>
              <a:ext cx="576" cy="96"/>
            </a:xfrm>
            <a:prstGeom prst="line">
              <a:avLst/>
            </a:prstGeom>
            <a:noFill/>
            <a:ln w="38100">
              <a:solidFill>
                <a:schemeClr val="tx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29" name="Object 247"/>
            <p:cNvGraphicFramePr>
              <a:graphicFrameLocks noChangeAspect="1"/>
            </p:cNvGraphicFramePr>
            <p:nvPr/>
          </p:nvGraphicFramePr>
          <p:xfrm>
            <a:off x="2544" y="2160"/>
            <a:ext cx="302" cy="301"/>
          </p:xfrm>
          <a:graphic>
            <a:graphicData uri="http://schemas.openxmlformats.org/presentationml/2006/ole">
              <mc:AlternateContent xmlns:mc="http://schemas.openxmlformats.org/markup-compatibility/2006">
                <mc:Choice xmlns:v="urn:schemas-microsoft-com:vml" Requires="v">
                  <p:oleObj name="公式" r:id="rId4" imgW="198288" imgH="198030" progId="Equation.3">
                    <p:embed/>
                  </p:oleObj>
                </mc:Choice>
                <mc:Fallback>
                  <p:oleObj name="公式" r:id="rId4" imgW="198288" imgH="19803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 y="2160"/>
                          <a:ext cx="302" cy="3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0" name="Group 248"/>
          <p:cNvGrpSpPr>
            <a:grpSpLocks/>
          </p:cNvGrpSpPr>
          <p:nvPr/>
        </p:nvGrpSpPr>
        <p:grpSpPr bwMode="auto">
          <a:xfrm>
            <a:off x="3444241" y="1299751"/>
            <a:ext cx="685800" cy="1066800"/>
            <a:chOff x="2112" y="1920"/>
            <a:chExt cx="432" cy="672"/>
          </a:xfrm>
        </p:grpSpPr>
        <p:sp>
          <p:nvSpPr>
            <p:cNvPr id="31" name="Line 249"/>
            <p:cNvSpPr>
              <a:spLocks noChangeShapeType="1"/>
            </p:cNvSpPr>
            <p:nvPr/>
          </p:nvSpPr>
          <p:spPr bwMode="auto">
            <a:xfrm flipH="1" flipV="1">
              <a:off x="2112" y="2016"/>
              <a:ext cx="288" cy="576"/>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2" name="Text Box 250"/>
            <p:cNvSpPr txBox="1">
              <a:spLocks noChangeArrowheads="1"/>
            </p:cNvSpPr>
            <p:nvPr/>
          </p:nvSpPr>
          <p:spPr bwMode="auto">
            <a:xfrm>
              <a:off x="2256" y="1920"/>
              <a:ext cx="288"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en-US" i="1">
                  <a:ea typeface="华文楷体" panose="02010600040101010101" pitchFamily="2" charset="-122"/>
                  <a:cs typeface="Times New Roman" panose="02020603050405020304" pitchFamily="18" charset="0"/>
                </a:rPr>
                <a:t>p</a:t>
              </a:r>
              <a:endParaRPr kumimoji="1" lang="en-US" altLang="zh-CN" b="0">
                <a:ea typeface="华文楷体" panose="02010600040101010101" pitchFamily="2" charset="-122"/>
                <a:cs typeface="Times New Roman" panose="02020603050405020304" pitchFamily="18" charset="0"/>
              </a:endParaRPr>
            </a:p>
          </p:txBody>
        </p:sp>
      </p:grpSp>
      <p:grpSp>
        <p:nvGrpSpPr>
          <p:cNvPr id="33" name="Group 251"/>
          <p:cNvGrpSpPr>
            <a:grpSpLocks/>
          </p:cNvGrpSpPr>
          <p:nvPr/>
        </p:nvGrpSpPr>
        <p:grpSpPr bwMode="auto">
          <a:xfrm>
            <a:off x="4815841" y="1299751"/>
            <a:ext cx="914400" cy="914400"/>
            <a:chOff x="2976" y="1920"/>
            <a:chExt cx="576" cy="576"/>
          </a:xfrm>
        </p:grpSpPr>
        <p:sp>
          <p:nvSpPr>
            <p:cNvPr id="34" name="Line 252"/>
            <p:cNvSpPr>
              <a:spLocks noChangeShapeType="1"/>
            </p:cNvSpPr>
            <p:nvPr/>
          </p:nvSpPr>
          <p:spPr bwMode="auto">
            <a:xfrm flipV="1">
              <a:off x="2976" y="2016"/>
              <a:ext cx="288" cy="48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5" name="Text Box 253"/>
            <p:cNvSpPr txBox="1">
              <a:spLocks noChangeArrowheads="1"/>
            </p:cNvSpPr>
            <p:nvPr/>
          </p:nvSpPr>
          <p:spPr bwMode="auto">
            <a:xfrm>
              <a:off x="3264" y="1920"/>
              <a:ext cx="288"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zh-CN" i="1">
                  <a:ea typeface="华文楷体" panose="02010600040101010101" pitchFamily="2" charset="-122"/>
                  <a:cs typeface="Times New Roman" panose="02020603050405020304" pitchFamily="18" charset="0"/>
                </a:rPr>
                <a:t>n</a:t>
              </a:r>
              <a:endParaRPr kumimoji="1" lang="en-US" altLang="zh-CN" b="0">
                <a:ea typeface="华文楷体" panose="02010600040101010101" pitchFamily="2" charset="-122"/>
                <a:cs typeface="Times New Roman" panose="02020603050405020304" pitchFamily="18" charset="0"/>
              </a:endParaRPr>
            </a:p>
          </p:txBody>
        </p:sp>
      </p:grpSp>
      <p:sp>
        <p:nvSpPr>
          <p:cNvPr id="36" name="Text Box 254"/>
          <p:cNvSpPr txBox="1">
            <a:spLocks noChangeArrowheads="1"/>
          </p:cNvSpPr>
          <p:nvPr/>
        </p:nvSpPr>
        <p:spPr bwMode="auto">
          <a:xfrm>
            <a:off x="4041141" y="3204751"/>
            <a:ext cx="85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sz="2000">
                <a:ea typeface="华文楷体" panose="02010600040101010101" pitchFamily="2" charset="-122"/>
                <a:cs typeface="Times New Roman" panose="02020603050405020304" pitchFamily="18" charset="0"/>
              </a:rPr>
              <a:t>（</a:t>
            </a:r>
            <a:r>
              <a:rPr lang="en-US" altLang="zh-CN" sz="2000">
                <a:ea typeface="华文楷体" panose="02010600040101010101" pitchFamily="2" charset="-122"/>
                <a:cs typeface="Times New Roman" panose="02020603050405020304" pitchFamily="18" charset="0"/>
              </a:rPr>
              <a:t>b</a:t>
            </a:r>
            <a:r>
              <a:rPr lang="zh-CN" altLang="en-US" sz="2000">
                <a:ea typeface="华文楷体" panose="02010600040101010101" pitchFamily="2" charset="-122"/>
                <a:cs typeface="Times New Roman" panose="02020603050405020304" pitchFamily="18" charset="0"/>
              </a:rPr>
              <a:t>）</a:t>
            </a:r>
          </a:p>
        </p:txBody>
      </p:sp>
      <p:grpSp>
        <p:nvGrpSpPr>
          <p:cNvPr id="37" name="Group 255"/>
          <p:cNvGrpSpPr>
            <a:grpSpLocks/>
          </p:cNvGrpSpPr>
          <p:nvPr/>
        </p:nvGrpSpPr>
        <p:grpSpPr bwMode="auto">
          <a:xfrm>
            <a:off x="6035041" y="2366551"/>
            <a:ext cx="838200" cy="914400"/>
            <a:chOff x="3792" y="2592"/>
            <a:chExt cx="528" cy="576"/>
          </a:xfrm>
        </p:grpSpPr>
        <p:sp>
          <p:nvSpPr>
            <p:cNvPr id="38" name="Line 256"/>
            <p:cNvSpPr>
              <a:spLocks noChangeShapeType="1"/>
            </p:cNvSpPr>
            <p:nvPr/>
          </p:nvSpPr>
          <p:spPr bwMode="auto">
            <a:xfrm flipV="1">
              <a:off x="3792" y="2592"/>
              <a:ext cx="288" cy="48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9" name="Text Box 257"/>
            <p:cNvSpPr txBox="1">
              <a:spLocks noChangeArrowheads="1"/>
            </p:cNvSpPr>
            <p:nvPr/>
          </p:nvSpPr>
          <p:spPr bwMode="auto">
            <a:xfrm>
              <a:off x="3840" y="2880"/>
              <a:ext cx="48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zh-CN" i="1">
                  <a:ea typeface="华文楷体" panose="02010600040101010101" pitchFamily="2" charset="-122"/>
                  <a:cs typeface="Times New Roman" panose="02020603050405020304" pitchFamily="18" charset="0"/>
                </a:rPr>
                <a:t>n(p)</a:t>
              </a:r>
              <a:endParaRPr kumimoji="1" lang="en-US" altLang="zh-CN" b="0">
                <a:ea typeface="华文楷体" panose="02010600040101010101" pitchFamily="2" charset="-122"/>
                <a:cs typeface="Times New Roman" panose="02020603050405020304" pitchFamily="18" charset="0"/>
              </a:endParaRPr>
            </a:p>
          </p:txBody>
        </p:sp>
      </p:grpSp>
      <p:grpSp>
        <p:nvGrpSpPr>
          <p:cNvPr id="40" name="Group 258"/>
          <p:cNvGrpSpPr>
            <a:grpSpLocks/>
          </p:cNvGrpSpPr>
          <p:nvPr/>
        </p:nvGrpSpPr>
        <p:grpSpPr bwMode="auto">
          <a:xfrm>
            <a:off x="7330441" y="2214151"/>
            <a:ext cx="1219200" cy="990600"/>
            <a:chOff x="4560" y="2496"/>
            <a:chExt cx="768" cy="624"/>
          </a:xfrm>
        </p:grpSpPr>
        <p:sp>
          <p:nvSpPr>
            <p:cNvPr id="41" name="Line 259"/>
            <p:cNvSpPr>
              <a:spLocks noChangeShapeType="1"/>
            </p:cNvSpPr>
            <p:nvPr/>
          </p:nvSpPr>
          <p:spPr bwMode="auto">
            <a:xfrm flipH="1" flipV="1">
              <a:off x="4560" y="2496"/>
              <a:ext cx="288" cy="57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2" name="Text Box 260"/>
            <p:cNvSpPr txBox="1">
              <a:spLocks noChangeArrowheads="1"/>
            </p:cNvSpPr>
            <p:nvPr/>
          </p:nvSpPr>
          <p:spPr bwMode="auto">
            <a:xfrm>
              <a:off x="4848" y="2832"/>
              <a:ext cx="48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zh-CN" i="1">
                  <a:ea typeface="华文楷体" panose="02010600040101010101" pitchFamily="2" charset="-122"/>
                  <a:cs typeface="Times New Roman" panose="02020603050405020304" pitchFamily="18" charset="0"/>
                </a:rPr>
                <a:t>n(p)</a:t>
              </a:r>
              <a:endParaRPr kumimoji="1" lang="en-US" altLang="zh-CN" b="0">
                <a:ea typeface="华文楷体" panose="02010600040101010101" pitchFamily="2" charset="-122"/>
                <a:cs typeface="Times New Roman" panose="02020603050405020304" pitchFamily="18" charset="0"/>
              </a:endParaRPr>
            </a:p>
          </p:txBody>
        </p:sp>
      </p:grpSp>
      <p:grpSp>
        <p:nvGrpSpPr>
          <p:cNvPr id="43" name="Group 261"/>
          <p:cNvGrpSpPr>
            <a:grpSpLocks/>
          </p:cNvGrpSpPr>
          <p:nvPr/>
        </p:nvGrpSpPr>
        <p:grpSpPr bwMode="auto">
          <a:xfrm>
            <a:off x="6492241" y="1736314"/>
            <a:ext cx="838200" cy="630237"/>
            <a:chOff x="4080" y="2195"/>
            <a:chExt cx="528" cy="397"/>
          </a:xfrm>
        </p:grpSpPr>
        <p:sp>
          <p:nvSpPr>
            <p:cNvPr id="44" name="Line 262"/>
            <p:cNvSpPr>
              <a:spLocks noChangeShapeType="1"/>
            </p:cNvSpPr>
            <p:nvPr/>
          </p:nvSpPr>
          <p:spPr bwMode="auto">
            <a:xfrm flipV="1">
              <a:off x="4080" y="2496"/>
              <a:ext cx="528" cy="96"/>
            </a:xfrm>
            <a:prstGeom prst="line">
              <a:avLst/>
            </a:prstGeom>
            <a:noFill/>
            <a:ln w="38100">
              <a:solidFill>
                <a:schemeClr val="tx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45" name="Object 263"/>
            <p:cNvGraphicFramePr>
              <a:graphicFrameLocks noChangeAspect="1"/>
            </p:cNvGraphicFramePr>
            <p:nvPr/>
          </p:nvGraphicFramePr>
          <p:xfrm>
            <a:off x="4162" y="2195"/>
            <a:ext cx="302" cy="301"/>
          </p:xfrm>
          <a:graphic>
            <a:graphicData uri="http://schemas.openxmlformats.org/presentationml/2006/ole">
              <mc:AlternateContent xmlns:mc="http://schemas.openxmlformats.org/markup-compatibility/2006">
                <mc:Choice xmlns:v="urn:schemas-microsoft-com:vml" Requires="v">
                  <p:oleObj name="公式" r:id="rId6" imgW="198288" imgH="198030" progId="Equation.3">
                    <p:embed/>
                  </p:oleObj>
                </mc:Choice>
                <mc:Fallback>
                  <p:oleObj name="公式" r:id="rId6" imgW="198288" imgH="19803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2" y="2195"/>
                          <a:ext cx="302" cy="3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6" name="Group 264"/>
          <p:cNvGrpSpPr>
            <a:grpSpLocks/>
          </p:cNvGrpSpPr>
          <p:nvPr/>
        </p:nvGrpSpPr>
        <p:grpSpPr bwMode="auto">
          <a:xfrm>
            <a:off x="6035041" y="1223551"/>
            <a:ext cx="838200" cy="1143000"/>
            <a:chOff x="3792" y="1872"/>
            <a:chExt cx="528" cy="720"/>
          </a:xfrm>
        </p:grpSpPr>
        <p:sp>
          <p:nvSpPr>
            <p:cNvPr id="47" name="Line 265"/>
            <p:cNvSpPr>
              <a:spLocks noChangeShapeType="1"/>
            </p:cNvSpPr>
            <p:nvPr/>
          </p:nvSpPr>
          <p:spPr bwMode="auto">
            <a:xfrm flipH="1" flipV="1">
              <a:off x="3792" y="2016"/>
              <a:ext cx="288" cy="576"/>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8" name="Text Box 266"/>
            <p:cNvSpPr txBox="1">
              <a:spLocks noChangeArrowheads="1"/>
            </p:cNvSpPr>
            <p:nvPr/>
          </p:nvSpPr>
          <p:spPr bwMode="auto">
            <a:xfrm>
              <a:off x="3840" y="1872"/>
              <a:ext cx="48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zh-CN" i="1">
                  <a:ea typeface="华文楷体" panose="02010600040101010101" pitchFamily="2" charset="-122"/>
                  <a:cs typeface="Times New Roman" panose="02020603050405020304" pitchFamily="18" charset="0"/>
                </a:rPr>
                <a:t>n(p)</a:t>
              </a:r>
              <a:endParaRPr kumimoji="1" lang="en-US" altLang="zh-CN" b="0">
                <a:ea typeface="华文楷体" panose="02010600040101010101" pitchFamily="2" charset="-122"/>
                <a:cs typeface="Times New Roman" panose="02020603050405020304" pitchFamily="18" charset="0"/>
              </a:endParaRPr>
            </a:p>
          </p:txBody>
        </p:sp>
      </p:grpSp>
      <p:grpSp>
        <p:nvGrpSpPr>
          <p:cNvPr id="49" name="Group 267"/>
          <p:cNvGrpSpPr>
            <a:grpSpLocks/>
          </p:cNvGrpSpPr>
          <p:nvPr/>
        </p:nvGrpSpPr>
        <p:grpSpPr bwMode="auto">
          <a:xfrm>
            <a:off x="7330441" y="1223551"/>
            <a:ext cx="1219200" cy="990600"/>
            <a:chOff x="4560" y="1872"/>
            <a:chExt cx="768" cy="624"/>
          </a:xfrm>
        </p:grpSpPr>
        <p:sp>
          <p:nvSpPr>
            <p:cNvPr id="50" name="Line 268"/>
            <p:cNvSpPr>
              <a:spLocks noChangeShapeType="1"/>
            </p:cNvSpPr>
            <p:nvPr/>
          </p:nvSpPr>
          <p:spPr bwMode="auto">
            <a:xfrm flipV="1">
              <a:off x="4560" y="2016"/>
              <a:ext cx="288" cy="48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1" name="Text Box 269"/>
            <p:cNvSpPr txBox="1">
              <a:spLocks noChangeArrowheads="1"/>
            </p:cNvSpPr>
            <p:nvPr/>
          </p:nvSpPr>
          <p:spPr bwMode="auto">
            <a:xfrm>
              <a:off x="4848" y="1872"/>
              <a:ext cx="48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spcBef>
                  <a:spcPct val="50000"/>
                </a:spcBef>
              </a:pPr>
              <a:r>
                <a:rPr kumimoji="1" lang="en-US" altLang="zh-CN" i="1">
                  <a:ea typeface="华文楷体" panose="02010600040101010101" pitchFamily="2" charset="-122"/>
                  <a:cs typeface="Times New Roman" panose="02020603050405020304" pitchFamily="18" charset="0"/>
                </a:rPr>
                <a:t>n(p)</a:t>
              </a:r>
              <a:endParaRPr kumimoji="1" lang="en-US" altLang="zh-CN" b="0">
                <a:ea typeface="华文楷体" panose="02010600040101010101" pitchFamily="2" charset="-122"/>
                <a:cs typeface="Times New Roman" panose="02020603050405020304" pitchFamily="18" charset="0"/>
              </a:endParaRPr>
            </a:p>
          </p:txBody>
        </p:sp>
      </p:grpSp>
      <p:sp>
        <p:nvSpPr>
          <p:cNvPr id="52" name="Text Box 270"/>
          <p:cNvSpPr txBox="1">
            <a:spLocks noChangeArrowheads="1"/>
          </p:cNvSpPr>
          <p:nvPr/>
        </p:nvSpPr>
        <p:spPr bwMode="auto">
          <a:xfrm>
            <a:off x="6798629" y="3204751"/>
            <a:ext cx="836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eaLnBrk="1" hangingPunct="1"/>
            <a:r>
              <a:rPr lang="zh-CN" altLang="en-US" sz="2000">
                <a:ea typeface="华文楷体" panose="02010600040101010101" pitchFamily="2" charset="-122"/>
                <a:cs typeface="Times New Roman" panose="02020603050405020304" pitchFamily="18" charset="0"/>
              </a:rPr>
              <a:t>（</a:t>
            </a:r>
            <a:r>
              <a:rPr lang="en-US" altLang="zh-CN" sz="2000">
                <a:ea typeface="华文楷体" panose="02010600040101010101" pitchFamily="2" charset="-122"/>
                <a:cs typeface="Times New Roman" panose="02020603050405020304" pitchFamily="18" charset="0"/>
              </a:rPr>
              <a:t>c</a:t>
            </a:r>
            <a:r>
              <a:rPr lang="zh-CN" altLang="en-US" sz="2000">
                <a:ea typeface="华文楷体" panose="02010600040101010101" pitchFamily="2" charset="-122"/>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5" name="Text Box 273"/>
              <p:cNvSpPr txBox="1">
                <a:spLocks noChangeArrowheads="1"/>
              </p:cNvSpPr>
              <p:nvPr/>
            </p:nvSpPr>
            <p:spPr bwMode="auto">
              <a:xfrm>
                <a:off x="252550" y="3606873"/>
                <a:ext cx="8297092" cy="7187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hangingPunct="1"/>
                <a:r>
                  <a:rPr lang="en-US" altLang="zh-CN" sz="2000" dirty="0">
                    <a:ea typeface="华文楷体" panose="02010600040101010101" pitchFamily="2" charset="-122"/>
                    <a:cs typeface="Times New Roman" panose="02020603050405020304" pitchFamily="18" charset="0"/>
                  </a:rPr>
                  <a:t> (a)</a:t>
                </a:r>
                <a:r>
                  <a:rPr lang="zh-CN" altLang="en-US" sz="2000" dirty="0">
                    <a:ea typeface="华文楷体" panose="02010600040101010101" pitchFamily="2" charset="-122"/>
                    <a:cs typeface="Times New Roman" panose="02020603050405020304" pitchFamily="18" charset="0"/>
                  </a:rPr>
                  <a:t>、</a:t>
                </a:r>
                <a:r>
                  <a:rPr lang="en-US" altLang="zh-CN" sz="2000" dirty="0">
                    <a:ea typeface="华文楷体" panose="02010600040101010101" pitchFamily="2" charset="-122"/>
                    <a:cs typeface="Times New Roman" panose="02020603050405020304" pitchFamily="18" charset="0"/>
                  </a:rPr>
                  <a:t>(b):</a:t>
                </a:r>
                <a:r>
                  <a:rPr lang="zh-CN" altLang="en-US" sz="2000" dirty="0">
                    <a:ea typeface="华文楷体" panose="02010600040101010101" pitchFamily="2" charset="-122"/>
                    <a:cs typeface="Times New Roman" panose="02020603050405020304" pitchFamily="18" charset="0"/>
                  </a:rPr>
                  <a:t>两个核子交换位置，所以交换</a:t>
                </a:r>
                <a14:m>
                  <m:oMath xmlns:m="http://schemas.openxmlformats.org/officeDocument/2006/math">
                    <m:sSup>
                      <m:sSupPr>
                        <m:ctrlPr>
                          <a:rPr lang="en-US" altLang="zh-CN" sz="2000" b="1" i="1" smtClean="0">
                            <a:latin typeface="Cambria Math" panose="02040503050406030204" pitchFamily="18" charset="0"/>
                            <a:ea typeface="华文楷体" panose="02010600040101010101" pitchFamily="2" charset="-122"/>
                            <a:cs typeface="Times New Roman" panose="02020603050405020304" pitchFamily="18" charset="0"/>
                          </a:rPr>
                        </m:ctrlPr>
                      </m:sSupPr>
                      <m:e>
                        <m:r>
                          <a:rPr lang="en-US" altLang="zh-CN" sz="2000" b="1" i="1" smtClean="0">
                            <a:latin typeface="Cambria Math" charset="0"/>
                            <a:ea typeface="华文楷体" panose="02010600040101010101" pitchFamily="2" charset="-122"/>
                            <a:cs typeface="Times New Roman" panose="02020603050405020304" pitchFamily="18" charset="0"/>
                          </a:rPr>
                          <m:t>𝝅</m:t>
                        </m:r>
                      </m:e>
                      <m:sup>
                        <m:r>
                          <a:rPr lang="en-US" altLang="zh-CN" sz="2000" b="1" i="1" smtClean="0">
                            <a:latin typeface="Cambria Math" charset="0"/>
                            <a:ea typeface="华文楷体" panose="02010600040101010101" pitchFamily="2" charset="-122"/>
                            <a:cs typeface="Times New Roman" panose="02020603050405020304" pitchFamily="18" charset="0"/>
                          </a:rPr>
                          <m:t>±</m:t>
                        </m:r>
                      </m:sup>
                    </m:sSup>
                  </m:oMath>
                </a14:m>
                <a:r>
                  <a:rPr lang="zh-CN" altLang="en-US" sz="2000" dirty="0">
                    <a:ea typeface="华文楷体" panose="02010600040101010101" pitchFamily="2" charset="-122"/>
                    <a:cs typeface="Times New Roman" panose="02020603050405020304" pitchFamily="18" charset="0"/>
                  </a:rPr>
                  <a:t>介子所产生的核力是交换力。</a:t>
                </a:r>
                <a:r>
                  <a:rPr lang="en-US" altLang="zh-CN" sz="2000" dirty="0">
                    <a:ea typeface="华文楷体" panose="02010600040101010101" pitchFamily="2" charset="-122"/>
                    <a:cs typeface="Times New Roman" panose="02020603050405020304" pitchFamily="18" charset="0"/>
                  </a:rPr>
                  <a:t>(c) :</a:t>
                </a:r>
                <a:r>
                  <a:rPr lang="zh-CN" altLang="en-US" sz="2000" dirty="0">
                    <a:ea typeface="华文楷体" panose="02010600040101010101" pitchFamily="2" charset="-122"/>
                    <a:cs typeface="Times New Roman" panose="02020603050405020304" pitchFamily="18" charset="0"/>
                  </a:rPr>
                  <a:t>核子不变，所以交换</a:t>
                </a:r>
                <a14:m>
                  <m:oMath xmlns:m="http://schemas.openxmlformats.org/officeDocument/2006/math">
                    <m:sSup>
                      <m:sSupPr>
                        <m:ctrlPr>
                          <a:rPr lang="en-US" altLang="zh-CN" sz="2000" b="1" i="1" smtClean="0">
                            <a:latin typeface="Cambria Math" panose="02040503050406030204" pitchFamily="18" charset="0"/>
                            <a:ea typeface="华文楷体" panose="02010600040101010101" pitchFamily="2" charset="-122"/>
                            <a:cs typeface="Times New Roman" panose="02020603050405020304" pitchFamily="18" charset="0"/>
                          </a:rPr>
                        </m:ctrlPr>
                      </m:sSupPr>
                      <m:e>
                        <m:r>
                          <a:rPr lang="en-US" altLang="zh-CN" sz="2000" b="1" i="1" smtClean="0">
                            <a:latin typeface="Cambria Math" charset="0"/>
                            <a:ea typeface="华文楷体" panose="02010600040101010101" pitchFamily="2" charset="-122"/>
                            <a:cs typeface="Times New Roman" panose="02020603050405020304" pitchFamily="18" charset="0"/>
                          </a:rPr>
                          <m:t>𝝅</m:t>
                        </m:r>
                      </m:e>
                      <m:sup>
                        <m:r>
                          <a:rPr lang="en-US" altLang="zh-CN" sz="2000" b="1" i="1" smtClean="0">
                            <a:latin typeface="Cambria Math" charset="0"/>
                            <a:ea typeface="华文楷体" panose="02010600040101010101" pitchFamily="2" charset="-122"/>
                            <a:cs typeface="Times New Roman" panose="02020603050405020304" pitchFamily="18" charset="0"/>
                          </a:rPr>
                          <m:t>𝟎</m:t>
                        </m:r>
                      </m:sup>
                    </m:sSup>
                  </m:oMath>
                </a14:m>
                <a:r>
                  <a:rPr lang="zh-CN" altLang="en-US" sz="2000" dirty="0">
                    <a:ea typeface="华文楷体" panose="02010600040101010101" pitchFamily="2" charset="-122"/>
                    <a:cs typeface="Times New Roman" panose="02020603050405020304" pitchFamily="18" charset="0"/>
                  </a:rPr>
                  <a:t>介子所产生的核力是非交换力。</a:t>
                </a:r>
              </a:p>
            </p:txBody>
          </p:sp>
        </mc:Choice>
        <mc:Fallback xmlns="">
          <p:sp>
            <p:nvSpPr>
              <p:cNvPr id="55" name="Text Box 273"/>
              <p:cNvSpPr txBox="1">
                <a:spLocks noRot="1" noChangeAspect="1" noMove="1" noResize="1" noEditPoints="1" noAdjustHandles="1" noChangeArrowheads="1" noChangeShapeType="1" noTextEdit="1"/>
              </p:cNvSpPr>
              <p:nvPr/>
            </p:nvSpPr>
            <p:spPr bwMode="auto">
              <a:xfrm>
                <a:off x="252550" y="3606873"/>
                <a:ext cx="8297092" cy="718787"/>
              </a:xfrm>
              <a:prstGeom prst="rect">
                <a:avLst/>
              </a:prstGeom>
              <a:blipFill rotWithShape="0">
                <a:blip r:embed="rId9"/>
                <a:stretch>
                  <a:fillRect l="-734" t="-5085" b="-135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9" name="Text Box 277"/>
          <p:cNvSpPr txBox="1">
            <a:spLocks noChangeArrowheads="1"/>
          </p:cNvSpPr>
          <p:nvPr/>
        </p:nvSpPr>
        <p:spPr bwMode="auto">
          <a:xfrm>
            <a:off x="1420370" y="4389972"/>
            <a:ext cx="59298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hangingPunct="1"/>
            <a:r>
              <a:rPr lang="zh-CN" altLang="en-US" sz="2800" dirty="0">
                <a:solidFill>
                  <a:srgbClr val="0000FF"/>
                </a:solidFill>
                <a:ea typeface="华文楷体" panose="02010600040101010101" pitchFamily="2" charset="-122"/>
                <a:cs typeface="Times New Roman" panose="02020603050405020304" pitchFamily="18" charset="0"/>
              </a:rPr>
              <a:t>所以核力是交换力和非交换力的混合</a:t>
            </a:r>
          </a:p>
        </p:txBody>
      </p:sp>
      <p:sp>
        <p:nvSpPr>
          <p:cNvPr id="60" name="Rectangle 278"/>
          <p:cNvSpPr>
            <a:spLocks noChangeArrowheads="1"/>
          </p:cNvSpPr>
          <p:nvPr/>
        </p:nvSpPr>
        <p:spPr bwMode="auto">
          <a:xfrm>
            <a:off x="252549" y="4942820"/>
            <a:ext cx="87160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hangingPunct="1"/>
            <a:r>
              <a:rPr lang="zh-CN" altLang="en-US" dirty="0">
                <a:ea typeface="华文楷体" panose="02010600040101010101" pitchFamily="2" charset="-122"/>
                <a:cs typeface="Times New Roman" panose="02020603050405020304" pitchFamily="18" charset="0"/>
              </a:rPr>
              <a:t>　</a:t>
            </a:r>
            <a:r>
              <a:rPr lang="zh-CN" altLang="en-US" sz="2800" dirty="0">
                <a:ea typeface="华文楷体" panose="02010600040101010101" pitchFamily="2" charset="-122"/>
                <a:cs typeface="Times New Roman" panose="02020603050405020304" pitchFamily="18" charset="0"/>
              </a:rPr>
              <a:t>核力的介子理论是解决核本性的一个方向，在一些相关实验中已得到检验，但对核子间高能碰撞的实验事实等无能为力。可见人们对核力的认识还很肤浅。</a:t>
            </a:r>
          </a:p>
        </p:txBody>
      </p:sp>
      <p:sp>
        <p:nvSpPr>
          <p:cNvPr id="53" name="Footer Placeholder 5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extLst>
      <p:ext uri="{BB962C8B-B14F-4D97-AF65-F5344CB8AC3E}">
        <p14:creationId xmlns:p14="http://schemas.microsoft.com/office/powerpoint/2010/main" val="179269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3BAC4F7-8877-4A8A-A428-06935D1FE728}" type="slidenum">
              <a:rPr lang="zh-CN" altLang="en-US" smtClean="0"/>
              <a:pPr>
                <a:defRPr/>
              </a:pPr>
              <a:t>9</a:t>
            </a:fld>
            <a:endParaRPr lang="en-US" altLang="zh-CN" dirty="0"/>
          </a:p>
        </p:txBody>
      </p:sp>
      <p:sp>
        <p:nvSpPr>
          <p:cNvPr id="23" name="Text Box 3"/>
          <p:cNvSpPr txBox="1">
            <a:spLocks noChangeArrowheads="1"/>
          </p:cNvSpPr>
          <p:nvPr/>
        </p:nvSpPr>
        <p:spPr bwMode="auto">
          <a:xfrm>
            <a:off x="629653" y="1447800"/>
            <a:ext cx="80571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核力的特性（饱和、短程、与电荷无关、与自旋相关）</a:t>
            </a:r>
            <a:endParaRPr lang="en-US" altLang="zh-CN" sz="2400" dirty="0">
              <a:solidFill>
                <a:srgbClr val="090807"/>
              </a:solidFill>
              <a:latin typeface="华文楷体"/>
              <a:ea typeface="华文楷体"/>
              <a:cs typeface="华文楷体"/>
            </a:endParaRPr>
          </a:p>
        </p:txBody>
      </p:sp>
      <p:sp>
        <p:nvSpPr>
          <p:cNvPr id="6" name="Title 5"/>
          <p:cNvSpPr>
            <a:spLocks noGrp="1"/>
          </p:cNvSpPr>
          <p:nvPr>
            <p:ph type="title"/>
          </p:nvPr>
        </p:nvSpPr>
        <p:spPr/>
        <p:txBody>
          <a:bodyPr>
            <a:noAutofit/>
          </a:bodyPr>
          <a:lstStyle/>
          <a:p>
            <a:r>
              <a:rPr lang="zh-CN" altLang="en-US" sz="3200" dirty="0">
                <a:solidFill>
                  <a:srgbClr val="0000FF"/>
                </a:solidFill>
                <a:latin typeface="+mn-ea"/>
              </a:rPr>
              <a:t>上节课回顾</a:t>
            </a:r>
            <a:endParaRPr lang="en-US" sz="3200" dirty="0"/>
          </a:p>
        </p:txBody>
      </p:sp>
      <p:sp>
        <p:nvSpPr>
          <p:cNvPr id="3" name="页脚占位符 2">
            <a:extLst>
              <a:ext uri="{FF2B5EF4-FFF2-40B4-BE49-F238E27FC236}">
                <a16:creationId xmlns:a16="http://schemas.microsoft.com/office/drawing/2014/main" id="{7F0C223A-35FD-5741-A2DD-C02556798FA2}"/>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271296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Xiaorui-l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none" rtlCol="0">
        <a:spAutoFit/>
      </a:bodyPr>
      <a:lstStyle>
        <a:defPPr>
          <a:defRPr dirty="0" smtClean="0">
            <a:solidFill>
              <a:schemeClr val="tx1"/>
            </a:solidFill>
            <a:latin typeface="+mn-ea"/>
            <a:ea typeface="+mn-ea"/>
          </a:defRPr>
        </a:defPPr>
      </a:lstStyle>
    </a:tx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44921</TotalTime>
  <Words>4222</Words>
  <Application>Microsoft Macintosh PowerPoint</Application>
  <PresentationFormat>全屏显示(4:3)</PresentationFormat>
  <Paragraphs>370</Paragraphs>
  <Slides>45</Slides>
  <Notes>10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45</vt:i4>
      </vt:variant>
    </vt:vector>
  </HeadingPairs>
  <TitlesOfParts>
    <vt:vector size="59" baseType="lpstr">
      <vt:lpstr>华文楷体</vt:lpstr>
      <vt:lpstr>华文楷体</vt:lpstr>
      <vt:lpstr>宋体</vt:lpstr>
      <vt:lpstr>Arial</vt:lpstr>
      <vt:lpstr>Calibri</vt:lpstr>
      <vt:lpstr>Calibri Light</vt:lpstr>
      <vt:lpstr>Cambria Math</vt:lpstr>
      <vt:lpstr>Courier New</vt:lpstr>
      <vt:lpstr>Symbol</vt:lpstr>
      <vt:lpstr>Times New Roman</vt:lpstr>
      <vt:lpstr>Wingdings</vt:lpstr>
      <vt:lpstr>Xiaorui-lect</vt:lpstr>
      <vt:lpstr>Equation</vt:lpstr>
      <vt:lpstr>公式</vt:lpstr>
      <vt:lpstr>第七章原子核物理概论</vt:lpstr>
      <vt:lpstr>核力和壳层模型</vt:lpstr>
      <vt:lpstr>核力的特性（强相互作用）</vt:lpstr>
      <vt:lpstr>核力是与电荷无关的验证</vt:lpstr>
      <vt:lpstr>核力在极短程表现为斥力</vt:lpstr>
      <vt:lpstr>费曼图和核力的介子理论</vt:lpstr>
      <vt:lpstr>媒介粒子的质量估计</vt:lpstr>
      <vt:lpstr>核子交换介子的方式</vt:lpstr>
      <vt:lpstr>上节课回顾</vt:lpstr>
      <vt:lpstr>核模型</vt:lpstr>
      <vt:lpstr>液滴模型</vt:lpstr>
      <vt:lpstr>液滴模型中结合能的经验公式</vt:lpstr>
      <vt:lpstr>结合能的经验公式解释1</vt:lpstr>
      <vt:lpstr>结合能的经验公式解释2</vt:lpstr>
      <vt:lpstr>结合能的经验公式解释3</vt:lpstr>
      <vt:lpstr>费米气体模型(最早的独立粒子模型)</vt:lpstr>
      <vt:lpstr>费米气体模型中的能级</vt:lpstr>
      <vt:lpstr>原子核的幻数</vt:lpstr>
      <vt:lpstr>核壳层结构的难点</vt:lpstr>
      <vt:lpstr>核的壳层模型</vt:lpstr>
      <vt:lpstr>核的壳模型与能级</vt:lpstr>
      <vt:lpstr>集体模型</vt:lpstr>
      <vt:lpstr>PowerPoint 演示文稿</vt:lpstr>
      <vt:lpstr>原子核衰变</vt:lpstr>
      <vt:lpstr>核衰变模式</vt:lpstr>
      <vt:lpstr>放射性衰变的统计性规律： 指数衰变律</vt:lpstr>
      <vt:lpstr>半衰期</vt:lpstr>
      <vt:lpstr>平均寿命</vt:lpstr>
      <vt:lpstr>放射性核素的特征量</vt:lpstr>
      <vt:lpstr>原子核辐射：，，射线</vt:lpstr>
      <vt:lpstr>放射衰变与核素图</vt:lpstr>
      <vt:lpstr>，，射线的穿透性</vt:lpstr>
      <vt:lpstr>切尔诺贝利核电站事故中的核辐射</vt:lpstr>
      <vt:lpstr>长半衰期的测定</vt:lpstr>
      <vt:lpstr>放射性14C鉴年法</vt:lpstr>
      <vt:lpstr>【例】都灵裹尸布的年代鉴定</vt:lpstr>
      <vt:lpstr>【例】都灵裹尸布的年代鉴定</vt:lpstr>
      <vt:lpstr>威拉得·利比</vt:lpstr>
      <vt:lpstr>简单级联衰变(1)</vt:lpstr>
      <vt:lpstr>简单级联衰变(2)</vt:lpstr>
      <vt:lpstr>级联衰变（放射系）</vt:lpstr>
      <vt:lpstr>级联衰变（放射系）</vt:lpstr>
      <vt:lpstr>同位素生产</vt:lpstr>
      <vt:lpstr>PowerPoint 演示文稿</vt:lpstr>
      <vt:lpstr>上节课回顾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课件</dc:title>
  <dc:creator>Yangheng Zheng</dc:creator>
  <cp:lastModifiedBy>WB Q</cp:lastModifiedBy>
  <cp:revision>2934</cp:revision>
  <cp:lastPrinted>2022-05-15T01:57:50Z</cp:lastPrinted>
  <dcterms:created xsi:type="dcterms:W3CDTF">2003-04-28T21:37:29Z</dcterms:created>
  <dcterms:modified xsi:type="dcterms:W3CDTF">2026-05-19T08:12:57Z</dcterms:modified>
</cp:coreProperties>
</file>