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jpeg" ContentType="image/jpeg"/>
  <Default Extension="JPG" ContentType="image/.jpg"/>
  <Default Extension="tiff" ContentType="image/tif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sldIdLst>
    <p:sldId id="641" r:id="rId3"/>
    <p:sldId id="800" r:id="rId5"/>
    <p:sldId id="668" r:id="rId6"/>
    <p:sldId id="669" r:id="rId7"/>
    <p:sldId id="670" r:id="rId8"/>
    <p:sldId id="671" r:id="rId9"/>
    <p:sldId id="803" r:id="rId10"/>
    <p:sldId id="672" r:id="rId11"/>
    <p:sldId id="673" r:id="rId12"/>
    <p:sldId id="674" r:id="rId13"/>
    <p:sldId id="675" r:id="rId14"/>
    <p:sldId id="676" r:id="rId15"/>
    <p:sldId id="802" r:id="rId16"/>
    <p:sldId id="804" r:id="rId17"/>
    <p:sldId id="677" r:id="rId18"/>
    <p:sldId id="678" r:id="rId19"/>
    <p:sldId id="801" r:id="rId20"/>
    <p:sldId id="808" r:id="rId21"/>
    <p:sldId id="679" r:id="rId22"/>
    <p:sldId id="680" r:id="rId23"/>
    <p:sldId id="681" r:id="rId24"/>
    <p:sldId id="682" r:id="rId25"/>
    <p:sldId id="823" r:id="rId26"/>
    <p:sldId id="824" r:id="rId27"/>
    <p:sldId id="825" r:id="rId28"/>
    <p:sldId id="836" r:id="rId29"/>
    <p:sldId id="683" r:id="rId30"/>
    <p:sldId id="684" r:id="rId31"/>
    <p:sldId id="685" r:id="rId32"/>
    <p:sldId id="686" r:id="rId33"/>
    <p:sldId id="687" r:id="rId34"/>
    <p:sldId id="688" r:id="rId35"/>
    <p:sldId id="806" r:id="rId36"/>
    <p:sldId id="807" r:id="rId37"/>
    <p:sldId id="689" r:id="rId38"/>
    <p:sldId id="690" r:id="rId39"/>
    <p:sldId id="691" r:id="rId40"/>
    <p:sldId id="642" r:id="rId41"/>
    <p:sldId id="849" r:id="rId42"/>
    <p:sldId id="692" r:id="rId43"/>
    <p:sldId id="834" r:id="rId44"/>
    <p:sldId id="835" r:id="rId45"/>
    <p:sldId id="693" r:id="rId46"/>
    <p:sldId id="694" r:id="rId47"/>
    <p:sldId id="695" r:id="rId48"/>
    <p:sldId id="696" r:id="rId49"/>
    <p:sldId id="697" r:id="rId50"/>
    <p:sldId id="698" r:id="rId51"/>
    <p:sldId id="699" r:id="rId52"/>
    <p:sldId id="700" r:id="rId53"/>
    <p:sldId id="842" r:id="rId54"/>
    <p:sldId id="701" r:id="rId55"/>
    <p:sldId id="702" r:id="rId56"/>
    <p:sldId id="703" r:id="rId57"/>
    <p:sldId id="704" r:id="rId58"/>
    <p:sldId id="705" r:id="rId59"/>
    <p:sldId id="706" r:id="rId60"/>
    <p:sldId id="707" r:id="rId61"/>
    <p:sldId id="708" r:id="rId62"/>
    <p:sldId id="709" r:id="rId63"/>
    <p:sldId id="710" r:id="rId64"/>
    <p:sldId id="711" r:id="rId65"/>
    <p:sldId id="712" r:id="rId66"/>
    <p:sldId id="713" r:id="rId67"/>
    <p:sldId id="714" r:id="rId68"/>
    <p:sldId id="715" r:id="rId69"/>
    <p:sldId id="716" r:id="rId70"/>
    <p:sldId id="717" r:id="rId71"/>
    <p:sldId id="718" r:id="rId72"/>
    <p:sldId id="809" r:id="rId73"/>
    <p:sldId id="810" r:id="rId74"/>
    <p:sldId id="811" r:id="rId75"/>
    <p:sldId id="719" r:id="rId76"/>
    <p:sldId id="720" r:id="rId77"/>
    <p:sldId id="721" r:id="rId78"/>
    <p:sldId id="722" r:id="rId79"/>
    <p:sldId id="723" r:id="rId80"/>
    <p:sldId id="724" r:id="rId81"/>
    <p:sldId id="725" r:id="rId82"/>
    <p:sldId id="850" r:id="rId83"/>
    <p:sldId id="726" r:id="rId84"/>
    <p:sldId id="727" r:id="rId85"/>
    <p:sldId id="728" r:id="rId86"/>
    <p:sldId id="729" r:id="rId87"/>
    <p:sldId id="730" r:id="rId88"/>
    <p:sldId id="731" r:id="rId89"/>
    <p:sldId id="837" r:id="rId90"/>
    <p:sldId id="838" r:id="rId91"/>
    <p:sldId id="839" r:id="rId92"/>
    <p:sldId id="840" r:id="rId93"/>
    <p:sldId id="841" r:id="rId94"/>
    <p:sldId id="851" r:id="rId95"/>
    <p:sldId id="854" r:id="rId96"/>
    <p:sldId id="733" r:id="rId97"/>
    <p:sldId id="734" r:id="rId98"/>
    <p:sldId id="735" r:id="rId99"/>
    <p:sldId id="736" r:id="rId100"/>
    <p:sldId id="833" r:id="rId101"/>
    <p:sldId id="737" r:id="rId102"/>
    <p:sldId id="738" r:id="rId103"/>
    <p:sldId id="739" r:id="rId104"/>
    <p:sldId id="740" r:id="rId105"/>
    <p:sldId id="741" r:id="rId106"/>
    <p:sldId id="742" r:id="rId107"/>
    <p:sldId id="743" r:id="rId108"/>
    <p:sldId id="744" r:id="rId109"/>
    <p:sldId id="745" r:id="rId110"/>
    <p:sldId id="746" r:id="rId111"/>
    <p:sldId id="747" r:id="rId112"/>
    <p:sldId id="748" r:id="rId113"/>
    <p:sldId id="749" r:id="rId114"/>
    <p:sldId id="750" r:id="rId115"/>
    <p:sldId id="751" r:id="rId116"/>
    <p:sldId id="752" r:id="rId117"/>
    <p:sldId id="852" r:id="rId118"/>
    <p:sldId id="753" r:id="rId119"/>
    <p:sldId id="754" r:id="rId120"/>
    <p:sldId id="755" r:id="rId121"/>
    <p:sldId id="756" r:id="rId122"/>
    <p:sldId id="757" r:id="rId123"/>
    <p:sldId id="758" r:id="rId124"/>
    <p:sldId id="843" r:id="rId125"/>
    <p:sldId id="845" r:id="rId126"/>
    <p:sldId id="844" r:id="rId127"/>
    <p:sldId id="846" r:id="rId128"/>
    <p:sldId id="812" r:id="rId129"/>
    <p:sldId id="759" r:id="rId130"/>
    <p:sldId id="760" r:id="rId131"/>
    <p:sldId id="761" r:id="rId132"/>
    <p:sldId id="813" r:id="rId133"/>
    <p:sldId id="814" r:id="rId134"/>
    <p:sldId id="815" r:id="rId135"/>
    <p:sldId id="762" r:id="rId136"/>
    <p:sldId id="763" r:id="rId137"/>
    <p:sldId id="764" r:id="rId138"/>
    <p:sldId id="765" r:id="rId139"/>
    <p:sldId id="766" r:id="rId140"/>
    <p:sldId id="816" r:id="rId141"/>
    <p:sldId id="767" r:id="rId142"/>
    <p:sldId id="768" r:id="rId143"/>
    <p:sldId id="769" r:id="rId144"/>
    <p:sldId id="856" r:id="rId145"/>
    <p:sldId id="857" r:id="rId146"/>
    <p:sldId id="855" r:id="rId147"/>
    <p:sldId id="770" r:id="rId148"/>
    <p:sldId id="771" r:id="rId149"/>
    <p:sldId id="772" r:id="rId150"/>
    <p:sldId id="773" r:id="rId151"/>
    <p:sldId id="774" r:id="rId152"/>
    <p:sldId id="775" r:id="rId153"/>
    <p:sldId id="847" r:id="rId154"/>
    <p:sldId id="848" r:id="rId155"/>
    <p:sldId id="776" r:id="rId156"/>
    <p:sldId id="777" r:id="rId157"/>
    <p:sldId id="853" r:id="rId158"/>
    <p:sldId id="778" r:id="rId159"/>
    <p:sldId id="779" r:id="rId160"/>
    <p:sldId id="780" r:id="rId161"/>
    <p:sldId id="781" r:id="rId162"/>
    <p:sldId id="782" r:id="rId163"/>
    <p:sldId id="783" r:id="rId164"/>
    <p:sldId id="784" r:id="rId165"/>
    <p:sldId id="785" r:id="rId166"/>
    <p:sldId id="786" r:id="rId167"/>
    <p:sldId id="787" r:id="rId168"/>
    <p:sldId id="788" r:id="rId169"/>
    <p:sldId id="822" r:id="rId170"/>
    <p:sldId id="821" r:id="rId171"/>
    <p:sldId id="789" r:id="rId172"/>
    <p:sldId id="820" r:id="rId173"/>
    <p:sldId id="790" r:id="rId174"/>
    <p:sldId id="791" r:id="rId175"/>
    <p:sldId id="792" r:id="rId176"/>
    <p:sldId id="793" r:id="rId177"/>
    <p:sldId id="794" r:id="rId178"/>
    <p:sldId id="795" r:id="rId179"/>
    <p:sldId id="818" r:id="rId180"/>
    <p:sldId id="819" r:id="rId181"/>
    <p:sldId id="796" r:id="rId182"/>
    <p:sldId id="797" r:id="rId183"/>
    <p:sldId id="798" r:id="rId184"/>
    <p:sldId id="817" r:id="rId185"/>
    <p:sldId id="799" r:id="rId186"/>
  </p:sldIdLst>
  <p:sldSz cx="9144000" cy="6858000" type="screen4x3"/>
  <p:notesSz cx="6858000" cy="9144000"/>
  <p:defaultTextStyle>
    <a:defPPr>
      <a:defRPr lang="en-US"/>
    </a:defPPr>
    <a:lvl1pPr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1pPr>
    <a:lvl2pPr marL="4572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2pPr>
    <a:lvl3pPr marL="9144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3pPr>
    <a:lvl4pPr marL="13716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4pPr>
    <a:lvl5pPr marL="18288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5pPr>
    <a:lvl6pPr marL="22860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6pPr>
    <a:lvl7pPr marL="27432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7pPr>
    <a:lvl8pPr marL="32004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8pPr>
    <a:lvl9pPr marL="36576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FF0000"/>
    <a:srgbClr val="000066"/>
    <a:srgbClr val="FF0066"/>
    <a:srgbClr val="BA0023"/>
    <a:srgbClr val="CC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28" autoAdjust="0"/>
    <p:restoredTop sz="86395" autoAdjust="0"/>
  </p:normalViewPr>
  <p:slideViewPr>
    <p:cSldViewPr showGuides="1">
      <p:cViewPr varScale="1">
        <p:scale>
          <a:sx n="110" d="100"/>
          <a:sy n="110" d="100"/>
        </p:scale>
        <p:origin x="24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8" d="100"/>
          <a:sy n="108" d="100"/>
        </p:scale>
        <p:origin x="4408"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9" Type="http://schemas.openxmlformats.org/officeDocument/2006/relationships/tableStyles" Target="tableStyles.xml"/><Relationship Id="rId188" Type="http://schemas.openxmlformats.org/officeDocument/2006/relationships/viewProps" Target="viewProps.xml"/><Relationship Id="rId187" Type="http://schemas.openxmlformats.org/officeDocument/2006/relationships/presProps" Target="presProps.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5.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5" Type="http://schemas.openxmlformats.org/officeDocument/2006/relationships/image" Target="../media/image65.wmf"/><Relationship Id="rId4" Type="http://schemas.openxmlformats.org/officeDocument/2006/relationships/image" Target="../media/image64.wmf"/><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8.wmf"/><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9" Type="http://schemas.openxmlformats.org/officeDocument/2006/relationships/image" Target="../media/image101.wmf"/><Relationship Id="rId8" Type="http://schemas.openxmlformats.org/officeDocument/2006/relationships/image" Target="../media/image100.wmf"/><Relationship Id="rId7" Type="http://schemas.openxmlformats.org/officeDocument/2006/relationships/image" Target="../media/image99.wmf"/><Relationship Id="rId6" Type="http://schemas.openxmlformats.org/officeDocument/2006/relationships/image" Target="../media/image98.wmf"/><Relationship Id="rId5" Type="http://schemas.openxmlformats.org/officeDocument/2006/relationships/image" Target="../media/image97.wmf"/><Relationship Id="rId4" Type="http://schemas.openxmlformats.org/officeDocument/2006/relationships/image" Target="../media/image96.wmf"/><Relationship Id="rId3" Type="http://schemas.openxmlformats.org/officeDocument/2006/relationships/image" Target="../media/image95.wmf"/><Relationship Id="rId2" Type="http://schemas.openxmlformats.org/officeDocument/2006/relationships/image" Target="../media/image94.wmf"/><Relationship Id="rId11" Type="http://schemas.openxmlformats.org/officeDocument/2006/relationships/image" Target="../media/image103.wmf"/><Relationship Id="rId10" Type="http://schemas.openxmlformats.org/officeDocument/2006/relationships/image" Target="../media/image102.wmf"/><Relationship Id="rId1" Type="http://schemas.openxmlformats.org/officeDocument/2006/relationships/image" Target="../media/image9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s>
</file>

<file path=ppt/drawings/_rels/vmlDrawing26.vml.rels><?xml version="1.0" encoding="UTF-8" standalone="yes"?>
<Relationships xmlns="http://schemas.openxmlformats.org/package/2006/relationships"><Relationship Id="rId7" Type="http://schemas.openxmlformats.org/officeDocument/2006/relationships/image" Target="../media/image126.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28.vml.rels><?xml version="1.0" encoding="UTF-8" standalone="yes"?>
<Relationships xmlns="http://schemas.openxmlformats.org/package/2006/relationships"><Relationship Id="rId4" Type="http://schemas.openxmlformats.org/officeDocument/2006/relationships/image" Target="../media/image132.wmf"/><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0.vml.rels><?xml version="1.0" encoding="UTF-8" standalone="yes"?>
<Relationships xmlns="http://schemas.openxmlformats.org/package/2006/relationships"><Relationship Id="rId4" Type="http://schemas.openxmlformats.org/officeDocument/2006/relationships/image" Target="../media/image137.wmf"/><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94.wmf"/><Relationship Id="rId1" Type="http://schemas.openxmlformats.org/officeDocument/2006/relationships/image" Target="../media/image139.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45.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image" Target="../media/image151.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80.wmf"/></Relationships>
</file>

<file path=ppt/drawings/_rels/vmlDrawing37.vml.rels><?xml version="1.0" encoding="UTF-8" standalone="yes"?>
<Relationships xmlns="http://schemas.openxmlformats.org/package/2006/relationships"><Relationship Id="rId4" Type="http://schemas.openxmlformats.org/officeDocument/2006/relationships/image" Target="../media/image189.wmf"/><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s>
</file>

<file path=ppt/drawings/_rels/vmlDrawing38.vml.rels><?xml version="1.0" encoding="UTF-8" standalone="yes"?>
<Relationships xmlns="http://schemas.openxmlformats.org/package/2006/relationships"><Relationship Id="rId4" Type="http://schemas.openxmlformats.org/officeDocument/2006/relationships/image" Target="../media/image194.wmf"/><Relationship Id="rId3" Type="http://schemas.openxmlformats.org/officeDocument/2006/relationships/image" Target="../media/image193.wmf"/><Relationship Id="rId2" Type="http://schemas.openxmlformats.org/officeDocument/2006/relationships/image" Target="../media/image192.wmf"/><Relationship Id="rId1" Type="http://schemas.openxmlformats.org/officeDocument/2006/relationships/image" Target="../media/image191.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image" Target="../media/image19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0.vml.rels><?xml version="1.0" encoding="UTF-8" standalone="yes"?>
<Relationships xmlns="http://schemas.openxmlformats.org/package/2006/relationships"><Relationship Id="rId6" Type="http://schemas.openxmlformats.org/officeDocument/2006/relationships/image" Target="../media/image203.wmf"/><Relationship Id="rId5" Type="http://schemas.openxmlformats.org/officeDocument/2006/relationships/image" Target="../media/image202.wmf"/><Relationship Id="rId4" Type="http://schemas.openxmlformats.org/officeDocument/2006/relationships/image" Target="../media/image201.wmf"/><Relationship Id="rId3" Type="http://schemas.openxmlformats.org/officeDocument/2006/relationships/image" Target="../media/image200.wmf"/><Relationship Id="rId2" Type="http://schemas.openxmlformats.org/officeDocument/2006/relationships/image" Target="../media/image199.wmf"/><Relationship Id="rId1" Type="http://schemas.openxmlformats.org/officeDocument/2006/relationships/image" Target="../media/image198.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image" Target="../media/image204.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image" Target="../media/image207.wmf"/></Relationships>
</file>

<file path=ppt/drawings/_rels/vmlDrawing43.vml.rels><?xml version="1.0" encoding="UTF-8" standalone="yes"?>
<Relationships xmlns="http://schemas.openxmlformats.org/package/2006/relationships"><Relationship Id="rId4" Type="http://schemas.openxmlformats.org/officeDocument/2006/relationships/image" Target="../media/image214.wmf"/><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18.wmf"/></Relationships>
</file>

<file path=ppt/drawings/_rels/vmlDrawing45.vml.rels><?xml version="1.0" encoding="UTF-8" standalone="yes"?>
<Relationships xmlns="http://schemas.openxmlformats.org/package/2006/relationships"><Relationship Id="rId6" Type="http://schemas.openxmlformats.org/officeDocument/2006/relationships/image" Target="../media/image224.wmf"/><Relationship Id="rId5" Type="http://schemas.openxmlformats.org/officeDocument/2006/relationships/image" Target="../media/image223.wmf"/><Relationship Id="rId4" Type="http://schemas.openxmlformats.org/officeDocument/2006/relationships/image" Target="../media/image222.wmf"/><Relationship Id="rId3" Type="http://schemas.openxmlformats.org/officeDocument/2006/relationships/image" Target="../media/image221.wmf"/><Relationship Id="rId2" Type="http://schemas.openxmlformats.org/officeDocument/2006/relationships/image" Target="../media/image220.wmf"/><Relationship Id="rId1" Type="http://schemas.openxmlformats.org/officeDocument/2006/relationships/image" Target="../media/image219.wmf"/></Relationships>
</file>

<file path=ppt/drawings/_rels/vmlDrawing46.vml.rels><?xml version="1.0" encoding="UTF-8" standalone="yes"?>
<Relationships xmlns="http://schemas.openxmlformats.org/package/2006/relationships"><Relationship Id="rId9" Type="http://schemas.openxmlformats.org/officeDocument/2006/relationships/image" Target="../media/image234.wmf"/><Relationship Id="rId8" Type="http://schemas.openxmlformats.org/officeDocument/2006/relationships/image" Target="../media/image233.wmf"/><Relationship Id="rId7" Type="http://schemas.openxmlformats.org/officeDocument/2006/relationships/image" Target="../media/image231.wmf"/><Relationship Id="rId6" Type="http://schemas.openxmlformats.org/officeDocument/2006/relationships/image" Target="../media/image230.wmf"/><Relationship Id="rId5" Type="http://schemas.openxmlformats.org/officeDocument/2006/relationships/image" Target="../media/image229.wmf"/><Relationship Id="rId4" Type="http://schemas.openxmlformats.org/officeDocument/2006/relationships/image" Target="../media/image228.wmf"/><Relationship Id="rId3" Type="http://schemas.openxmlformats.org/officeDocument/2006/relationships/image" Target="../media/image227.wmf"/><Relationship Id="rId2" Type="http://schemas.openxmlformats.org/officeDocument/2006/relationships/image" Target="../media/image226.wmf"/><Relationship Id="rId1" Type="http://schemas.openxmlformats.org/officeDocument/2006/relationships/image" Target="../media/image225.wmf"/></Relationships>
</file>

<file path=ppt/drawings/_rels/vmlDrawing47.vml.rels><?xml version="1.0" encoding="UTF-8" standalone="yes"?>
<Relationships xmlns="http://schemas.openxmlformats.org/package/2006/relationships"><Relationship Id="rId8" Type="http://schemas.openxmlformats.org/officeDocument/2006/relationships/image" Target="../media/image242.wmf"/><Relationship Id="rId7" Type="http://schemas.openxmlformats.org/officeDocument/2006/relationships/image" Target="../media/image241.wmf"/><Relationship Id="rId6" Type="http://schemas.openxmlformats.org/officeDocument/2006/relationships/image" Target="../media/image240.wmf"/><Relationship Id="rId5" Type="http://schemas.openxmlformats.org/officeDocument/2006/relationships/image" Target="../media/image239.wmf"/><Relationship Id="rId4" Type="http://schemas.openxmlformats.org/officeDocument/2006/relationships/image" Target="../media/image238.wmf"/><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s>
</file>

<file path=ppt/drawings/_rels/vmlDrawing48.vml.rels><?xml version="1.0" encoding="UTF-8" standalone="yes"?>
<Relationships xmlns="http://schemas.openxmlformats.org/package/2006/relationships"><Relationship Id="rId9" Type="http://schemas.openxmlformats.org/officeDocument/2006/relationships/image" Target="../media/image251.wmf"/><Relationship Id="rId8" Type="http://schemas.openxmlformats.org/officeDocument/2006/relationships/image" Target="../media/image250.wmf"/><Relationship Id="rId7" Type="http://schemas.openxmlformats.org/officeDocument/2006/relationships/image" Target="../media/image249.wmf"/><Relationship Id="rId6" Type="http://schemas.openxmlformats.org/officeDocument/2006/relationships/image" Target="../media/image248.wmf"/><Relationship Id="rId5" Type="http://schemas.openxmlformats.org/officeDocument/2006/relationships/image" Target="../media/image247.wmf"/><Relationship Id="rId4" Type="http://schemas.openxmlformats.org/officeDocument/2006/relationships/image" Target="../media/image246.wmf"/><Relationship Id="rId3" Type="http://schemas.openxmlformats.org/officeDocument/2006/relationships/image" Target="../media/image245.wmf"/><Relationship Id="rId2" Type="http://schemas.openxmlformats.org/officeDocument/2006/relationships/image" Target="../media/image244.wmf"/><Relationship Id="rId10" Type="http://schemas.openxmlformats.org/officeDocument/2006/relationships/image" Target="../media/image252.wmf"/><Relationship Id="rId1" Type="http://schemas.openxmlformats.org/officeDocument/2006/relationships/image" Target="../media/image243.wmf"/></Relationships>
</file>

<file path=ppt/drawings/_rels/vmlDrawing49.vml.rels><?xml version="1.0" encoding="UTF-8" standalone="yes"?>
<Relationships xmlns="http://schemas.openxmlformats.org/package/2006/relationships"><Relationship Id="rId9" Type="http://schemas.openxmlformats.org/officeDocument/2006/relationships/image" Target="../media/image261.wmf"/><Relationship Id="rId8" Type="http://schemas.openxmlformats.org/officeDocument/2006/relationships/image" Target="../media/image260.wmf"/><Relationship Id="rId7" Type="http://schemas.openxmlformats.org/officeDocument/2006/relationships/image" Target="../media/image259.wmf"/><Relationship Id="rId6" Type="http://schemas.openxmlformats.org/officeDocument/2006/relationships/image" Target="../media/image258.wmf"/><Relationship Id="rId5" Type="http://schemas.openxmlformats.org/officeDocument/2006/relationships/image" Target="../media/image257.wmf"/><Relationship Id="rId4" Type="http://schemas.openxmlformats.org/officeDocument/2006/relationships/image" Target="../media/image256.wmf"/><Relationship Id="rId3" Type="http://schemas.openxmlformats.org/officeDocument/2006/relationships/image" Target="../media/image255.wmf"/><Relationship Id="rId2" Type="http://schemas.openxmlformats.org/officeDocument/2006/relationships/image" Target="../media/image254.wmf"/><Relationship Id="rId16" Type="http://schemas.openxmlformats.org/officeDocument/2006/relationships/image" Target="../media/image267.wmf"/><Relationship Id="rId15" Type="http://schemas.openxmlformats.org/officeDocument/2006/relationships/image" Target="../media/image266.wmf"/><Relationship Id="rId14" Type="http://schemas.openxmlformats.org/officeDocument/2006/relationships/image" Target="../media/image265.wmf"/><Relationship Id="rId13" Type="http://schemas.openxmlformats.org/officeDocument/2006/relationships/image" Target="../media/image264.wmf"/><Relationship Id="rId12" Type="http://schemas.openxmlformats.org/officeDocument/2006/relationships/image" Target="../media/image263.wmf"/><Relationship Id="rId11" Type="http://schemas.openxmlformats.org/officeDocument/2006/relationships/image" Target="../media/image247.wmf"/><Relationship Id="rId10" Type="http://schemas.openxmlformats.org/officeDocument/2006/relationships/image" Target="../media/image262.wmf"/><Relationship Id="rId1" Type="http://schemas.openxmlformats.org/officeDocument/2006/relationships/image" Target="../media/image253.wmf"/></Relationships>
</file>

<file path=ppt/drawings/_rels/vmlDrawing5.vml.rels><?xml version="1.0" encoding="UTF-8" standalone="yes"?>
<Relationships xmlns="http://schemas.openxmlformats.org/package/2006/relationships"><Relationship Id="rId7" Type="http://schemas.openxmlformats.org/officeDocument/2006/relationships/image" Target="../media/image15.wmf"/><Relationship Id="rId6" Type="http://schemas.openxmlformats.org/officeDocument/2006/relationships/image" Target="../media/image14.wmf"/><Relationship Id="rId5" Type="http://schemas.openxmlformats.org/officeDocument/2006/relationships/image" Target="../media/image20.wmf"/><Relationship Id="rId4" Type="http://schemas.openxmlformats.org/officeDocument/2006/relationships/image" Target="../media/image19.wmf"/><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269.wmf"/><Relationship Id="rId1" Type="http://schemas.openxmlformats.org/officeDocument/2006/relationships/image" Target="../media/image268.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71.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72.wmf"/></Relationships>
</file>

<file path=ppt/drawings/_rels/vmlDrawing53.vml.rels><?xml version="1.0" encoding="UTF-8" standalone="yes"?>
<Relationships xmlns="http://schemas.openxmlformats.org/package/2006/relationships"><Relationship Id="rId4" Type="http://schemas.openxmlformats.org/officeDocument/2006/relationships/image" Target="../media/image277.wmf"/><Relationship Id="rId3" Type="http://schemas.openxmlformats.org/officeDocument/2006/relationships/image" Target="../media/image276.wmf"/><Relationship Id="rId2" Type="http://schemas.openxmlformats.org/officeDocument/2006/relationships/image" Target="../media/image275.wmf"/><Relationship Id="rId1" Type="http://schemas.openxmlformats.org/officeDocument/2006/relationships/image" Target="../media/image274.wmf"/></Relationships>
</file>

<file path=ppt/drawings/_rels/vmlDrawing54.vml.rels><?xml version="1.0" encoding="UTF-8" standalone="yes"?>
<Relationships xmlns="http://schemas.openxmlformats.org/package/2006/relationships"><Relationship Id="rId9" Type="http://schemas.openxmlformats.org/officeDocument/2006/relationships/image" Target="../media/image286.wmf"/><Relationship Id="rId8" Type="http://schemas.openxmlformats.org/officeDocument/2006/relationships/image" Target="../media/image285.wmf"/><Relationship Id="rId7" Type="http://schemas.openxmlformats.org/officeDocument/2006/relationships/image" Target="../media/image284.wmf"/><Relationship Id="rId6" Type="http://schemas.openxmlformats.org/officeDocument/2006/relationships/image" Target="../media/image283.wmf"/><Relationship Id="rId5" Type="http://schemas.openxmlformats.org/officeDocument/2006/relationships/image" Target="../media/image282.wmf"/><Relationship Id="rId4" Type="http://schemas.openxmlformats.org/officeDocument/2006/relationships/image" Target="../media/image281.wmf"/><Relationship Id="rId3" Type="http://schemas.openxmlformats.org/officeDocument/2006/relationships/image" Target="../media/image280.wmf"/><Relationship Id="rId2" Type="http://schemas.openxmlformats.org/officeDocument/2006/relationships/image" Target="../media/image279.wmf"/><Relationship Id="rId10" Type="http://schemas.openxmlformats.org/officeDocument/2006/relationships/image" Target="../media/image287.wmf"/><Relationship Id="rId1" Type="http://schemas.openxmlformats.org/officeDocument/2006/relationships/image" Target="../media/image278.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89.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308.wmf"/><Relationship Id="rId1" Type="http://schemas.openxmlformats.org/officeDocument/2006/relationships/image" Target="../media/image307.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10.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59.vml.rels><?xml version="1.0" encoding="UTF-8" standalone="yes"?>
<Relationships xmlns="http://schemas.openxmlformats.org/package/2006/relationships"><Relationship Id="rId4" Type="http://schemas.openxmlformats.org/officeDocument/2006/relationships/image" Target="../media/image337.wmf"/><Relationship Id="rId3" Type="http://schemas.openxmlformats.org/officeDocument/2006/relationships/image" Target="../media/image336.wmf"/><Relationship Id="rId2" Type="http://schemas.openxmlformats.org/officeDocument/2006/relationships/image" Target="../media/image335.wmf"/><Relationship Id="rId1" Type="http://schemas.openxmlformats.org/officeDocument/2006/relationships/image" Target="../media/image3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0.vml.rels><?xml version="1.0" encoding="UTF-8" standalone="yes"?>
<Relationships xmlns="http://schemas.openxmlformats.org/package/2006/relationships"><Relationship Id="rId9" Type="http://schemas.openxmlformats.org/officeDocument/2006/relationships/image" Target="../media/image346.wmf"/><Relationship Id="rId8" Type="http://schemas.openxmlformats.org/officeDocument/2006/relationships/image" Target="../media/image345.wmf"/><Relationship Id="rId7" Type="http://schemas.openxmlformats.org/officeDocument/2006/relationships/image" Target="../media/image344.wmf"/><Relationship Id="rId6" Type="http://schemas.openxmlformats.org/officeDocument/2006/relationships/image" Target="../media/image343.wmf"/><Relationship Id="rId5" Type="http://schemas.openxmlformats.org/officeDocument/2006/relationships/image" Target="../media/image342.wmf"/><Relationship Id="rId4" Type="http://schemas.openxmlformats.org/officeDocument/2006/relationships/image" Target="../media/image341.wmf"/><Relationship Id="rId3" Type="http://schemas.openxmlformats.org/officeDocument/2006/relationships/image" Target="../media/image340.wmf"/><Relationship Id="rId2" Type="http://schemas.openxmlformats.org/officeDocument/2006/relationships/image" Target="../media/image339.wmf"/><Relationship Id="rId1" Type="http://schemas.openxmlformats.org/officeDocument/2006/relationships/image" Target="../media/image338.wmf"/></Relationships>
</file>

<file path=ppt/drawings/_rels/vmlDrawing61.vml.rels><?xml version="1.0" encoding="UTF-8" standalone="yes"?>
<Relationships xmlns="http://schemas.openxmlformats.org/package/2006/relationships"><Relationship Id="rId5" Type="http://schemas.openxmlformats.org/officeDocument/2006/relationships/image" Target="../media/image351.wmf"/><Relationship Id="rId4" Type="http://schemas.openxmlformats.org/officeDocument/2006/relationships/image" Target="../media/image350.wmf"/><Relationship Id="rId3" Type="http://schemas.openxmlformats.org/officeDocument/2006/relationships/image" Target="../media/image349.wmf"/><Relationship Id="rId2" Type="http://schemas.openxmlformats.org/officeDocument/2006/relationships/image" Target="../media/image348.wmf"/><Relationship Id="rId1" Type="http://schemas.openxmlformats.org/officeDocument/2006/relationships/image" Target="../media/image347.wmf"/></Relationships>
</file>

<file path=ppt/drawings/_rels/vmlDrawing62.vml.rels><?xml version="1.0" encoding="UTF-8" standalone="yes"?>
<Relationships xmlns="http://schemas.openxmlformats.org/package/2006/relationships"><Relationship Id="rId8" Type="http://schemas.openxmlformats.org/officeDocument/2006/relationships/image" Target="../media/image360.wmf"/><Relationship Id="rId7" Type="http://schemas.openxmlformats.org/officeDocument/2006/relationships/image" Target="../media/image359.wmf"/><Relationship Id="rId6" Type="http://schemas.openxmlformats.org/officeDocument/2006/relationships/image" Target="../media/image358.wmf"/><Relationship Id="rId5" Type="http://schemas.openxmlformats.org/officeDocument/2006/relationships/image" Target="../media/image357.wmf"/><Relationship Id="rId4" Type="http://schemas.openxmlformats.org/officeDocument/2006/relationships/image" Target="../media/image356.wmf"/><Relationship Id="rId3" Type="http://schemas.openxmlformats.org/officeDocument/2006/relationships/image" Target="../media/image355.wmf"/><Relationship Id="rId2" Type="http://schemas.openxmlformats.org/officeDocument/2006/relationships/image" Target="../media/image354.wmf"/><Relationship Id="rId1" Type="http://schemas.openxmlformats.org/officeDocument/2006/relationships/image" Target="../media/image353.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340.wmf"/><Relationship Id="rId1" Type="http://schemas.openxmlformats.org/officeDocument/2006/relationships/image" Target="../media/image339.wmf"/></Relationships>
</file>

<file path=ppt/drawings/_rels/vmlDrawing64.vml.rels><?xml version="1.0" encoding="UTF-8" standalone="yes"?>
<Relationships xmlns="http://schemas.openxmlformats.org/package/2006/relationships"><Relationship Id="rId6" Type="http://schemas.openxmlformats.org/officeDocument/2006/relationships/image" Target="../media/image374.wmf"/><Relationship Id="rId5" Type="http://schemas.openxmlformats.org/officeDocument/2006/relationships/image" Target="../media/image373.wmf"/><Relationship Id="rId4" Type="http://schemas.openxmlformats.org/officeDocument/2006/relationships/image" Target="../media/image372.wmf"/><Relationship Id="rId3" Type="http://schemas.openxmlformats.org/officeDocument/2006/relationships/image" Target="../media/image371.wmf"/><Relationship Id="rId2" Type="http://schemas.openxmlformats.org/officeDocument/2006/relationships/image" Target="../media/image370.wmf"/><Relationship Id="rId1" Type="http://schemas.openxmlformats.org/officeDocument/2006/relationships/image" Target="../media/image369.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80.wmf"/><Relationship Id="rId2" Type="http://schemas.openxmlformats.org/officeDocument/2006/relationships/image" Target="../media/image379.wmf"/><Relationship Id="rId1" Type="http://schemas.openxmlformats.org/officeDocument/2006/relationships/image" Target="../media/image378.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395.wmf"/><Relationship Id="rId2" Type="http://schemas.openxmlformats.org/officeDocument/2006/relationships/image" Target="../media/image394.wmf"/><Relationship Id="rId1" Type="http://schemas.openxmlformats.org/officeDocument/2006/relationships/image" Target="../media/image393.wmf"/></Relationships>
</file>

<file path=ppt/drawings/_rels/vmlDrawing69.vml.rels><?xml version="1.0" encoding="UTF-8" standalone="yes"?>
<Relationships xmlns="http://schemas.openxmlformats.org/package/2006/relationships"><Relationship Id="rId9" Type="http://schemas.openxmlformats.org/officeDocument/2006/relationships/image" Target="../media/image405.wmf"/><Relationship Id="rId8" Type="http://schemas.openxmlformats.org/officeDocument/2006/relationships/image" Target="../media/image404.wmf"/><Relationship Id="rId7" Type="http://schemas.openxmlformats.org/officeDocument/2006/relationships/image" Target="../media/image402.wmf"/><Relationship Id="rId6" Type="http://schemas.openxmlformats.org/officeDocument/2006/relationships/image" Target="../media/image401.wmf"/><Relationship Id="rId5" Type="http://schemas.openxmlformats.org/officeDocument/2006/relationships/image" Target="../media/image400.wmf"/><Relationship Id="rId4" Type="http://schemas.openxmlformats.org/officeDocument/2006/relationships/image" Target="../media/image399.wmf"/><Relationship Id="rId3" Type="http://schemas.openxmlformats.org/officeDocument/2006/relationships/image" Target="../media/image398.wmf"/><Relationship Id="rId2" Type="http://schemas.openxmlformats.org/officeDocument/2006/relationships/image" Target="../media/image397.wmf"/><Relationship Id="rId1" Type="http://schemas.openxmlformats.org/officeDocument/2006/relationships/image" Target="../media/image396.wmf"/></Relationships>
</file>

<file path=ppt/drawings/_rels/vmlDrawing7.vml.rels><?xml version="1.0" encoding="UTF-8" standalone="yes"?>
<Relationships xmlns="http://schemas.openxmlformats.org/package/2006/relationships"><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70.vml.rels><?xml version="1.0" encoding="UTF-8" standalone="yes"?>
<Relationships xmlns="http://schemas.openxmlformats.org/package/2006/relationships"><Relationship Id="rId5" Type="http://schemas.openxmlformats.org/officeDocument/2006/relationships/image" Target="../media/image412.wmf"/><Relationship Id="rId4" Type="http://schemas.openxmlformats.org/officeDocument/2006/relationships/image" Target="../media/image411.wmf"/><Relationship Id="rId3" Type="http://schemas.openxmlformats.org/officeDocument/2006/relationships/image" Target="../media/image410.wmf"/><Relationship Id="rId2" Type="http://schemas.openxmlformats.org/officeDocument/2006/relationships/image" Target="../media/image409.wmf"/><Relationship Id="rId1" Type="http://schemas.openxmlformats.org/officeDocument/2006/relationships/image" Target="../media/image408.wmf"/></Relationships>
</file>

<file path=ppt/drawings/_rels/vmlDrawing71.vml.rels><?xml version="1.0" encoding="UTF-8" standalone="yes"?>
<Relationships xmlns="http://schemas.openxmlformats.org/package/2006/relationships"><Relationship Id="rId9" Type="http://schemas.openxmlformats.org/officeDocument/2006/relationships/image" Target="../media/image421.wmf"/><Relationship Id="rId8" Type="http://schemas.openxmlformats.org/officeDocument/2006/relationships/image" Target="../media/image420.wmf"/><Relationship Id="rId7" Type="http://schemas.openxmlformats.org/officeDocument/2006/relationships/image" Target="../media/image419.wmf"/><Relationship Id="rId6" Type="http://schemas.openxmlformats.org/officeDocument/2006/relationships/image" Target="../media/image418.wmf"/><Relationship Id="rId5" Type="http://schemas.openxmlformats.org/officeDocument/2006/relationships/image" Target="../media/image417.wmf"/><Relationship Id="rId4" Type="http://schemas.openxmlformats.org/officeDocument/2006/relationships/image" Target="../media/image416.wmf"/><Relationship Id="rId3" Type="http://schemas.openxmlformats.org/officeDocument/2006/relationships/image" Target="../media/image415.wmf"/><Relationship Id="rId2" Type="http://schemas.openxmlformats.org/officeDocument/2006/relationships/image" Target="../media/image412.wmf"/><Relationship Id="rId14" Type="http://schemas.openxmlformats.org/officeDocument/2006/relationships/image" Target="../media/image426.wmf"/><Relationship Id="rId13" Type="http://schemas.openxmlformats.org/officeDocument/2006/relationships/image" Target="../media/image425.wmf"/><Relationship Id="rId12" Type="http://schemas.openxmlformats.org/officeDocument/2006/relationships/image" Target="../media/image424.wmf"/><Relationship Id="rId11" Type="http://schemas.openxmlformats.org/officeDocument/2006/relationships/image" Target="../media/image423.wmf"/><Relationship Id="rId10" Type="http://schemas.openxmlformats.org/officeDocument/2006/relationships/image" Target="../media/image422.wmf"/><Relationship Id="rId1" Type="http://schemas.openxmlformats.org/officeDocument/2006/relationships/image" Target="../media/image414.wmf"/></Relationships>
</file>

<file path=ppt/drawings/_rels/vmlDrawing72.vml.rels><?xml version="1.0" encoding="UTF-8" standalone="yes"?>
<Relationships xmlns="http://schemas.openxmlformats.org/package/2006/relationships"><Relationship Id="rId4" Type="http://schemas.openxmlformats.org/officeDocument/2006/relationships/image" Target="../media/image430.wmf"/><Relationship Id="rId3" Type="http://schemas.openxmlformats.org/officeDocument/2006/relationships/image" Target="../media/image429.wmf"/><Relationship Id="rId2" Type="http://schemas.openxmlformats.org/officeDocument/2006/relationships/image" Target="../media/image428.wmf"/><Relationship Id="rId1" Type="http://schemas.openxmlformats.org/officeDocument/2006/relationships/image" Target="../media/image427.wmf"/></Relationships>
</file>

<file path=ppt/drawings/_rels/vmlDrawing73.vml.rels><?xml version="1.0" encoding="UTF-8" standalone="yes"?>
<Relationships xmlns="http://schemas.openxmlformats.org/package/2006/relationships"><Relationship Id="rId9" Type="http://schemas.openxmlformats.org/officeDocument/2006/relationships/image" Target="../media/image442.wmf"/><Relationship Id="rId8" Type="http://schemas.openxmlformats.org/officeDocument/2006/relationships/image" Target="../media/image440.wmf"/><Relationship Id="rId7" Type="http://schemas.openxmlformats.org/officeDocument/2006/relationships/image" Target="../media/image439.wmf"/><Relationship Id="rId6" Type="http://schemas.openxmlformats.org/officeDocument/2006/relationships/image" Target="../media/image438.wmf"/><Relationship Id="rId5" Type="http://schemas.openxmlformats.org/officeDocument/2006/relationships/image" Target="../media/image437.wmf"/><Relationship Id="rId4" Type="http://schemas.openxmlformats.org/officeDocument/2006/relationships/image" Target="../media/image436.wmf"/><Relationship Id="rId3" Type="http://schemas.openxmlformats.org/officeDocument/2006/relationships/image" Target="../media/image435.wmf"/><Relationship Id="rId2" Type="http://schemas.openxmlformats.org/officeDocument/2006/relationships/image" Target="../media/image434.wmf"/><Relationship Id="rId10" Type="http://schemas.openxmlformats.org/officeDocument/2006/relationships/image" Target="../media/image443.wmf"/><Relationship Id="rId1" Type="http://schemas.openxmlformats.org/officeDocument/2006/relationships/image" Target="../media/image433.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48.wmf"/><Relationship Id="rId1" Type="http://schemas.openxmlformats.org/officeDocument/2006/relationships/image" Target="../media/image447.wmf"/></Relationships>
</file>

<file path=ppt/drawings/_rels/vmlDrawing75.vml.rels><?xml version="1.0" encoding="UTF-8" standalone="yes"?>
<Relationships xmlns="http://schemas.openxmlformats.org/package/2006/relationships"><Relationship Id="rId6" Type="http://schemas.openxmlformats.org/officeDocument/2006/relationships/image" Target="../media/image454.wmf"/><Relationship Id="rId5" Type="http://schemas.openxmlformats.org/officeDocument/2006/relationships/image" Target="../media/image453.wmf"/><Relationship Id="rId4" Type="http://schemas.openxmlformats.org/officeDocument/2006/relationships/image" Target="../media/image452.wmf"/><Relationship Id="rId3" Type="http://schemas.openxmlformats.org/officeDocument/2006/relationships/image" Target="../media/image451.wmf"/><Relationship Id="rId2" Type="http://schemas.openxmlformats.org/officeDocument/2006/relationships/image" Target="../media/image450.wmf"/><Relationship Id="rId1" Type="http://schemas.openxmlformats.org/officeDocument/2006/relationships/image" Target="../media/image449.wmf"/></Relationships>
</file>

<file path=ppt/drawings/_rels/vmlDrawing76.vml.rels><?xml version="1.0" encoding="UTF-8" standalone="yes"?>
<Relationships xmlns="http://schemas.openxmlformats.org/package/2006/relationships"><Relationship Id="rId9" Type="http://schemas.openxmlformats.org/officeDocument/2006/relationships/image" Target="../media/image463.wmf"/><Relationship Id="rId8" Type="http://schemas.openxmlformats.org/officeDocument/2006/relationships/image" Target="../media/image462.wmf"/><Relationship Id="rId7" Type="http://schemas.openxmlformats.org/officeDocument/2006/relationships/image" Target="../media/image461.wmf"/><Relationship Id="rId6" Type="http://schemas.openxmlformats.org/officeDocument/2006/relationships/image" Target="../media/image460.wmf"/><Relationship Id="rId5" Type="http://schemas.openxmlformats.org/officeDocument/2006/relationships/image" Target="../media/image459.wmf"/><Relationship Id="rId4" Type="http://schemas.openxmlformats.org/officeDocument/2006/relationships/image" Target="../media/image458.wmf"/><Relationship Id="rId3" Type="http://schemas.openxmlformats.org/officeDocument/2006/relationships/image" Target="../media/image457.wmf"/><Relationship Id="rId2" Type="http://schemas.openxmlformats.org/officeDocument/2006/relationships/image" Target="../media/image456.wmf"/><Relationship Id="rId14" Type="http://schemas.openxmlformats.org/officeDocument/2006/relationships/image" Target="../media/image468.wmf"/><Relationship Id="rId13" Type="http://schemas.openxmlformats.org/officeDocument/2006/relationships/image" Target="../media/image467.wmf"/><Relationship Id="rId12" Type="http://schemas.openxmlformats.org/officeDocument/2006/relationships/image" Target="../media/image466.wmf"/><Relationship Id="rId11" Type="http://schemas.openxmlformats.org/officeDocument/2006/relationships/image" Target="../media/image465.wmf"/><Relationship Id="rId10" Type="http://schemas.openxmlformats.org/officeDocument/2006/relationships/image" Target="../media/image464.wmf"/><Relationship Id="rId1" Type="http://schemas.openxmlformats.org/officeDocument/2006/relationships/image" Target="../media/image455.wmf"/></Relationships>
</file>

<file path=ppt/drawings/_rels/vmlDrawing77.vml.rels><?xml version="1.0" encoding="UTF-8" standalone="yes"?>
<Relationships xmlns="http://schemas.openxmlformats.org/package/2006/relationships"><Relationship Id="rId9" Type="http://schemas.openxmlformats.org/officeDocument/2006/relationships/image" Target="../media/image484.wmf"/><Relationship Id="rId8" Type="http://schemas.openxmlformats.org/officeDocument/2006/relationships/image" Target="../media/image483.wmf"/><Relationship Id="rId7" Type="http://schemas.openxmlformats.org/officeDocument/2006/relationships/image" Target="../media/image482.wmf"/><Relationship Id="rId6" Type="http://schemas.openxmlformats.org/officeDocument/2006/relationships/image" Target="../media/image481.wmf"/><Relationship Id="rId5" Type="http://schemas.openxmlformats.org/officeDocument/2006/relationships/image" Target="../media/image480.wmf"/><Relationship Id="rId4" Type="http://schemas.openxmlformats.org/officeDocument/2006/relationships/image" Target="../media/image479.wmf"/><Relationship Id="rId3" Type="http://schemas.openxmlformats.org/officeDocument/2006/relationships/image" Target="../media/image478.wmf"/><Relationship Id="rId2" Type="http://schemas.openxmlformats.org/officeDocument/2006/relationships/image" Target="../media/image477.wmf"/><Relationship Id="rId15" Type="http://schemas.openxmlformats.org/officeDocument/2006/relationships/image" Target="../media/image490.wmf"/><Relationship Id="rId14" Type="http://schemas.openxmlformats.org/officeDocument/2006/relationships/image" Target="../media/image489.wmf"/><Relationship Id="rId13" Type="http://schemas.openxmlformats.org/officeDocument/2006/relationships/image" Target="../media/image488.wmf"/><Relationship Id="rId12" Type="http://schemas.openxmlformats.org/officeDocument/2006/relationships/image" Target="../media/image487.wmf"/><Relationship Id="rId11" Type="http://schemas.openxmlformats.org/officeDocument/2006/relationships/image" Target="../media/image486.wmf"/><Relationship Id="rId10" Type="http://schemas.openxmlformats.org/officeDocument/2006/relationships/image" Target="../media/image485.wmf"/><Relationship Id="rId1" Type="http://schemas.openxmlformats.org/officeDocument/2006/relationships/image" Target="../media/image476.wmf"/></Relationships>
</file>

<file path=ppt/drawings/_rels/vmlDrawing78.vml.rels><?xml version="1.0" encoding="UTF-8" standalone="yes"?>
<Relationships xmlns="http://schemas.openxmlformats.org/package/2006/relationships"><Relationship Id="rId9" Type="http://schemas.openxmlformats.org/officeDocument/2006/relationships/image" Target="../media/image500.wmf"/><Relationship Id="rId8" Type="http://schemas.openxmlformats.org/officeDocument/2006/relationships/image" Target="../media/image499.wmf"/><Relationship Id="rId7" Type="http://schemas.openxmlformats.org/officeDocument/2006/relationships/image" Target="../media/image498.wmf"/><Relationship Id="rId6" Type="http://schemas.openxmlformats.org/officeDocument/2006/relationships/image" Target="../media/image497.wmf"/><Relationship Id="rId5" Type="http://schemas.openxmlformats.org/officeDocument/2006/relationships/image" Target="../media/image496.wmf"/><Relationship Id="rId4" Type="http://schemas.openxmlformats.org/officeDocument/2006/relationships/image" Target="../media/image495.wmf"/><Relationship Id="rId3" Type="http://schemas.openxmlformats.org/officeDocument/2006/relationships/image" Target="../media/image494.wmf"/><Relationship Id="rId2" Type="http://schemas.openxmlformats.org/officeDocument/2006/relationships/image" Target="../media/image492.wmf"/><Relationship Id="rId13" Type="http://schemas.openxmlformats.org/officeDocument/2006/relationships/image" Target="../media/image504.wmf"/><Relationship Id="rId12" Type="http://schemas.openxmlformats.org/officeDocument/2006/relationships/image" Target="../media/image503.wmf"/><Relationship Id="rId11" Type="http://schemas.openxmlformats.org/officeDocument/2006/relationships/image" Target="../media/image502.wmf"/><Relationship Id="rId10" Type="http://schemas.openxmlformats.org/officeDocument/2006/relationships/image" Target="../media/image501.wmf"/><Relationship Id="rId1" Type="http://schemas.openxmlformats.org/officeDocument/2006/relationships/image" Target="../media/image491.w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513.wmf"/></Relationships>
</file>

<file path=ppt/drawings/_rels/vmlDrawing8.vml.rels><?xml version="1.0" encoding="UTF-8" standalone="yes"?>
<Relationships xmlns="http://schemas.openxmlformats.org/package/2006/relationships"><Relationship Id="rId7" Type="http://schemas.openxmlformats.org/officeDocument/2006/relationships/image" Target="../media/image42.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16.wmf"/><Relationship Id="rId2" Type="http://schemas.openxmlformats.org/officeDocument/2006/relationships/image" Target="../media/image515.wmf"/><Relationship Id="rId1" Type="http://schemas.openxmlformats.org/officeDocument/2006/relationships/image" Target="../media/image514.png"/></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29.wmf"/><Relationship Id="rId2" Type="http://schemas.openxmlformats.org/officeDocument/2006/relationships/image" Target="../media/image528.wmf"/><Relationship Id="rId1" Type="http://schemas.openxmlformats.org/officeDocument/2006/relationships/image" Target="../media/image52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emf"/><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zh-CN" noProof="0"/>
              <a:t>Click to edit Master text styles</a:t>
            </a:r>
            <a:endParaRPr lang="en-US" altLang="zh-CN" noProof="0"/>
          </a:p>
          <a:p>
            <a:pPr lvl="1"/>
            <a:r>
              <a:rPr lang="en-US" altLang="zh-CN" noProof="0"/>
              <a:t>Second level</a:t>
            </a:r>
            <a:endParaRPr lang="en-US" altLang="zh-CN" noProof="0"/>
          </a:p>
          <a:p>
            <a:pPr lvl="2"/>
            <a:r>
              <a:rPr lang="en-US" altLang="zh-CN" noProof="0"/>
              <a:t>Third level</a:t>
            </a:r>
            <a:endParaRPr lang="en-US" altLang="zh-CN" noProof="0"/>
          </a:p>
          <a:p>
            <a:pPr lvl="3"/>
            <a:r>
              <a:rPr lang="en-US" altLang="zh-CN" noProof="0"/>
              <a:t>Fourth level</a:t>
            </a:r>
            <a:endParaRPr lang="en-US" altLang="zh-CN" noProof="0"/>
          </a:p>
          <a:p>
            <a:pPr lvl="4"/>
            <a:r>
              <a:rPr lang="en-US" altLang="zh-CN" noProof="0"/>
              <a:t>Fifth level</a:t>
            </a:r>
            <a:endParaRPr lang="en-US" altLang="zh-CN" noProof="0"/>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fld id="{C8CF476E-78EB-4515-A009-F1CB868C9A38}"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思考，</a:t>
            </a:r>
            <a:r>
              <a:rPr lang="en-US" altLang="zh-CN" dirty="0"/>
              <a:t>n</a:t>
            </a:r>
            <a:r>
              <a:rPr lang="zh-CN" altLang="en-US" dirty="0"/>
              <a:t>为什么不能等于</a:t>
            </a:r>
            <a:r>
              <a:rPr lang="en-US" altLang="zh-CN" dirty="0"/>
              <a:t>0</a:t>
            </a:r>
            <a:r>
              <a:rPr lang="zh-CN" altLang="en-US" dirty="0"/>
              <a:t>？</a:t>
            </a:r>
            <a:endParaRPr lang="zh-CN" altLang="en-US" dirty="0"/>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DE6F09AC-DDDE-9641-B776-31195DB363EC}" type="slidenum">
              <a:rPr lang="en-US" altLang="zh-CN"/>
            </a:fld>
            <a:endParaRPr lang="en-US" altLang="zh-CN"/>
          </a:p>
        </p:txBody>
      </p:sp>
      <p:sp>
        <p:nvSpPr>
          <p:cNvPr id="318466" name="Rectangle 2"/>
          <p:cNvSpPr>
            <a:spLocks noGrp="1" noRot="1" noChangeAspect="1" noChangeArrowheads="1" noTextEdit="1"/>
          </p:cNvSpPr>
          <p:nvPr>
            <p:ph type="sldImg"/>
          </p:nvPr>
        </p:nvSpPr>
        <p:spPr/>
      </p:sp>
      <p:sp>
        <p:nvSpPr>
          <p:cNvPr id="318467" name="Rectangle 3"/>
          <p:cNvSpPr>
            <a:spLocks noGrp="1" noChangeArrowheads="1"/>
          </p:cNvSpPr>
          <p:nvPr>
            <p:ph type="body" idx="1"/>
          </p:nvPr>
        </p:nvSpPr>
        <p:spPr/>
        <p:txBody>
          <a:bodyPr/>
          <a:lstStyle/>
          <a:p>
            <a:pPr>
              <a:defRPr/>
            </a:pPr>
            <a:endParaRPr kumimoji="0"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TW" dirty="0"/>
              <a:t>http://</a:t>
            </a:r>
            <a:r>
              <a:rPr kumimoji="1" lang="en-US" altLang="zh-TW" dirty="0" err="1"/>
              <a:t>baike.baidu.com</a:t>
            </a:r>
            <a:r>
              <a:rPr kumimoji="1" lang="en-US" altLang="zh-TW" dirty="0"/>
              <a:t>/item/</a:t>
            </a:r>
            <a:r>
              <a:rPr kumimoji="1" lang="zh-TW" altLang="en-US" dirty="0"/>
              <a:t>吴有训</a:t>
            </a:r>
            <a:r>
              <a:rPr kumimoji="1" lang="en-US" altLang="zh-TW" dirty="0"/>
              <a:t>/16571?sefr=</a:t>
            </a:r>
            <a:r>
              <a:rPr kumimoji="1" lang="en-US" altLang="zh-TW"/>
              <a:t>enterbtn</a:t>
            </a:r>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lnSpc>
                <a:spcPct val="100000"/>
              </a:lnSpc>
              <a:spcBef>
                <a:spcPts val="400"/>
              </a:spcBef>
              <a:defRPr sz="1800"/>
            </a:pPr>
            <a:r>
              <a:rPr lang="zh-CN" altLang="en-US" sz="1200" dirty="0"/>
              <a:t>楔子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在这里想讲一个故事。</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讲故事之前自然总要为故事取一个名字，而我的这个故事的名字就叫做</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大话量子力学</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大话</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者，典自于</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大话西游</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也。</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何为？盖因此故事之于正史颇似</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大话西游</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之于</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西游记</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所不同者，</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大话西游</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与</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西游记</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皆为虚妄，只有正统与无厘头之分，而我的故事却更接近于真正的历史。</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一</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故事发生在二十世纪初的法国。</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巴黎。</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一样的延续着千百年的灯红酒绿，香榭丽舍大道上散发着繁华和暧昧，红磨坊里弥漫着躁动与彷徨。</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而在此时的巴黎，有一个年轻人，名字叫做德布罗意（</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De</a:t>
            </a:r>
            <a:r>
              <a:rPr lang="zh-CN" altLang="en-US" sz="1200" dirty="0"/>
              <a:t>　</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Broglie</a:t>
            </a:r>
            <a:r>
              <a:rPr lang="zh-CN" altLang="en-US" sz="1200" dirty="0"/>
              <a:t>），从他的名字当中可以看出这是一个贵族，事实上德布罗意的父亲正是法国的一个伯爵，并且是正是一位当权的内阁部长。</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这样一个不愁吃不愁穿只是成天愁着如何打发时光的花花公子自然要找一个能消耗精力的东西来磨蹭掉那些无聊的日子（其实象他这样的花花公子大约都会面临这样的问题）</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德布罗意　则找到了一个很酷的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事业</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研究中世纪史。</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据说是因为中世纪史中有着很多神秘的东西吸引着这位年轻人。</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时间一转就到了１９１９，这是一个科学界急剧动荡动着的年代。</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就在这一年，德布罗意突然移情别恋对物理产生了兴趣，尤其是感兴趣于当时正流行的量子论。</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具体来说就是感兴趣于一个在当时很酷的观点：光具有粒子性。</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这一观点早在十几年前由普朗克提出，而后被爱因斯坦用来解释了光电效应，但即便如此，也非常不见容于物理学界各大门派。</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德布罗意倒并不见得对这一观点的物理思想有多了解，也许他的理解也仅仅就是理解到这个观点是在说</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波就是粒子</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或许是一时冲动，或许是因为年轻而摆酷，德布罗意来到了一派宗师朗之万门下读研究生。</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从此，德布罗意走出了一道足以让让任何传奇都黯然失色的人生轨迹。</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二</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历史上德布罗意到底花了多少精力去读他的研究生也许已经很难说清，事实上德布罗意在他的５年研究生生涯中几乎是一事无成。事实上也可以想象，一个此前对物理一窍不通的中世纪史爱好者很难真正的在物理上去做些什么。</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白驹过隙般的五年转眼就过去了，德布罗意开始要为他的博士论文发愁了。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其实德布罗意大约只是明白普朗克爱因斯坦那帮家伙一直在说什么波就是粒子，（事实上对于普朗克大约不能用</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一直</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二字，此时的普朗克已经完全抛弃自己当初的量子假设，又回到了经典的就框架。）而真正其中包含的物理，他能理解多少大约只有上帝清楚。</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五年的尽头，也就是在１９２４，德布罗意终于提交了自己的博士论文</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他的博士论文只有一页纸多一点，不过可以猜想这一页多一点的一份论文大约已经让德布罗意很头疼了，只可惜当时没有枪手可以雇来帮忙写博士论文。</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他的博士论文只是说了一个猜想，既然波可以是粒子，那么反过来粒子也可以是波。</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而进一步德布罗意提出波的波矢和角频率与粒子动量和能量的关系是：</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动量＝普朗克常数／波矢</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能量＝普朗克常数＊角频率</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这就是他的论文里提出的两个公式</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而这两个公式的提出也完全是因为在爱因斯坦解释光电效应的时候提出光子的动量和能量与光的参数满足这一关系。</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可以想象这样一个博士论文会得到怎样的回应。</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在对论文是否通过的投票之前，德布罗意的老板朗之万就事先得知论文评审委员会的六位教授中有三位已明确表态会投反对票。</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本来在欧洲，一个学生苦读数年都拿不到学位是件很正常的事情，时至今日的欧洲也依然如此。何况德布罗意本来就是这么一个来混日子的的花花公子。</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然而这次偏偏又有些不一样</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德布罗意的父亲又是一位权高望众的内阁部长，而德布罗意在此厮混五年最后连一个</a:t>
            </a:r>
            <a:r>
              <a:rPr lang="en-US" altLang="zh-CN" sz="1200" dirty="0" err="1">
                <a:latin typeface="Times New Roman" panose="02020603050405020304"/>
                <a:ea typeface="Times New Roman" panose="02020603050405020304"/>
                <a:cs typeface="Times New Roman" panose="02020603050405020304"/>
                <a:sym typeface="Times New Roman" panose="02020603050405020304"/>
              </a:rPr>
              <a:t>Ph.D</a:t>
            </a:r>
            <a:r>
              <a:rPr lang="zh-CN" altLang="en-US" sz="1200" dirty="0"/>
              <a:t>都没拿到，双方面子上自然也有些挂不住。</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情急之中，朗之万往他的一个好朋友那里寄了一封信。</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当初的朗之万是不是碍于情面想帮德布罗意混得一个</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PhD</a:t>
            </a:r>
            <a:r>
              <a:rPr lang="zh-CN" altLang="en-US" sz="1200" dirty="0"/>
              <a:t>已不得而知，然而事实上，这一封信却改变了科学发展的轨迹。</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三</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这封信的收信人</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是爱因斯坦。</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信的内容大致如下：</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尊敬的爱因斯坦阁下：</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在我这里有一位研究生，已经攻读了五年的博士学位，如今即将毕业，在他提交的毕业论文中有一些新的想法</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endParaRPr lang="en-US" altLang="zh-CN"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请对他的论文作出您的评价。</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另外顺便向您提及，该研究生的父亲是弊国的一位伯爵，内阁的＊＊部长，若您</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，将来您来法国定会受到隆重的接待</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朗之万</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在信中，大约朗之万的潜台词似乎就是如果您不肯给个面子，呵呵，以后就甭来法国了。</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不知是出于知趣呢，还是出于当年自己的离经叛道而产生的惺惺相惜，爱因斯坦很客气回了一封信，大意是该论文里有一些很新很有趣的思想云云。</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此时的爱因斯坦虽不属于任何名门望派，却已独步于江湖，颇有威望。有了爱因斯坦的这一封信，评审委员会的几位教授也不好再多说些什么了。</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于是，皆大欢喜。</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浪荡子弟德布罗意就这样</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攻读</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下了他的</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PhD</a:t>
            </a:r>
            <a:r>
              <a:rPr lang="zh-CN" altLang="en-US" sz="1200" dirty="0"/>
              <a:t>（博士）。</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而按照当时欧洲的学术传统，朗之万则将德布罗意的博士论文印成若干份分寄到了欧洲各大学的物理系。</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大约所有人都以为事情会就此了结，多少年以后德布罗意那篇</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很新很有趣</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博士论文也就被埋藏到了档案堆里了。</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德布罗意大约也就从此以一个</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PhD</a:t>
            </a:r>
            <a:r>
              <a:rPr lang="zh-CN" altLang="en-US" sz="1200" dirty="0"/>
              <a:t>的身份继续自己的浪荡生活。。</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但历史总是喜欢用偶然来开一些玩笑，而这种玩笑中往往也就顺带着改变了许多人的命运。</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在朗之万寄出的博士论文中，有一份来到了维也纳大学。</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四</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1926</a:t>
            </a:r>
            <a:r>
              <a:rPr lang="zh-CN" altLang="en-US" sz="1200" dirty="0"/>
              <a:t>年初。</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维也纳。</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当时在维也纳大学主持物理学术活动的教授是德拜，他收到这份博士论文后，将它交给了他的组里面一位已经年届中年的讲师。</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这位讲师接到的任务是在两周后的</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seminar</a:t>
            </a:r>
            <a:r>
              <a:rPr lang="zh-CN" altLang="en-US" sz="1200" dirty="0"/>
              <a:t>（学术例会）上将该博士论讲一下。</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这位</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老</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讲师大约早已适应了他现在这种不知算是平庸还是算是平静的生活，可以想象，一个已到不惑之年而仍然只在讲师的位置上晃荡的人，其学术前途自然是朦胧而晦暗。 而大约也正因为这位讲师的这种地位才使得它可以获得这个任务，因为德拜将任务交给这位讲师时的理由正是</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你现在研究的问题不很重要，不如给我们讲讲德布罗意的论文吧</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这位讲师的名字</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叫做</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薛定谔（</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Schrödinger</a:t>
            </a:r>
            <a:r>
              <a:rPr lang="zh-CN" altLang="en-US" sz="1200" dirty="0"/>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在接下来的两周里，薛定谔仔细的读了一下德布罗意的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博士论文</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，其实从内容上来讲也许根本就用不上</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仔细</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二字，德布罗意的这篇论文只不过一页纸多一点，通篇提出的式子也不过就两个而已，并且其原型是已经在爱因斯坦发表的论文中出现过的。</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然而论文里说的话却让薛定谔一头雾水，薛定谔只知道德布罗意大讲了一通</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波即粒子，粒子即波</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，除此之外则是</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两个黄鹂鸣翠柳</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不知所云。</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两周之后，薛定谔硬着头皮把这篇论文的内容在</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seminar</a:t>
            </a:r>
            <a:r>
              <a:rPr lang="zh-CN" altLang="en-US" sz="1200" dirty="0"/>
              <a:t>上讲了一下，讲者不懂，听者自然也是云里雾里，而老板德拜则做了一个客气的评价：</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这个年轻人的观点还是有些新颖的东西的，虽然显得很孩子气，当然也许他需要更深入一步，比如既然提到波的概念，那么总该有一个波动方程吧</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多年以后有人问德拜是否后悔自己当初作出的这一个评论，德拜自我解嘲的说</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你不觉得这是一个很好的评论吗？</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并且，德拜建议薛定谔做一做这个工作，在两周以后的</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seminar</a:t>
            </a:r>
            <a:r>
              <a:rPr lang="zh-CN" altLang="en-US" sz="1200" dirty="0"/>
              <a:t>上再讲一下。</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两周以后。</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薛定谔再次在</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seminar</a:t>
            </a:r>
            <a:r>
              <a:rPr lang="zh-CN" altLang="en-US" sz="1200" dirty="0"/>
              <a:t>上讲解德布罗意的论文，并且为德布罗意的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波</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找了一个波动方程。</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这个方程就是</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薛定谔方程</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当然，一开始德布罗意的那篇论文就已经认为是垃圾，而从垃圾产生出来的自然也不会离垃圾太远，于是没人真正把这个硬生生给德布罗意的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波</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套上的方程当一回事，甚至还有人顺口编了一首打油诗讽刺薛定谔的方程：</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欧文用他的</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psi</a:t>
            </a:r>
            <a:r>
              <a:rPr lang="zh-CN" altLang="en-US" sz="1200" dirty="0"/>
              <a:t>，计算起来真灵通：</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但</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psi</a:t>
            </a:r>
            <a:r>
              <a:rPr lang="zh-CN" altLang="en-US" sz="1200" dirty="0"/>
              <a:t>真正代表什么，没人能够说得清。</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（欧文就是薛定谔，</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psi</a:t>
            </a:r>
            <a:r>
              <a:rPr lang="zh-CN" altLang="en-US" sz="1200" dirty="0"/>
              <a:t>是薛定谔波动方程中的一个变量）</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故事的情节好像又一次的要归于平庸了，然而平庸偏偏有时候就成了奇迹的理由。</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大约正是薛定谔的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平庸</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使得它对自己的这个波动方程的平庸有些心有不甘，他决定再在这个方程中撞一撞运气。</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五</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上面讲到的情节放到当时的大环境中来看就好像是湖水下面的一场大地震</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从湖面上看来却是风平浪静。</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下面请允许我暂时停止对</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老</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讲师薛定谔的追踪，而回过头来看一看这两年发生物理学界这个大湖表面的风浪。</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此前，玻尔由普朗克和爱因斯坦的理论的启发提出了著名的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三部曲</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，解释了氢光谱，在这十几年的发展当中，由玻尔掌门的哥本哈根学派已然是量子理论界的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少林武当</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1925</a:t>
            </a:r>
            <a:r>
              <a:rPr lang="zh-CN" altLang="en-US" sz="1200" dirty="0"/>
              <a:t>，玻尔的得意弟子海森堡提出了著名的矩阵力学，进一步抛弃经典概念，揭示量子图像，精确的解释了许多现象，已经成为哥本哈根学派的镇门之宝</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量子届的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屠龙宝刀</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。不过在当时懂矩阵的物理学家没有几个，所以矩阵力学的影响力仍然有限。事实上就是海森堡本人也并不懂</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矩阵</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，而只是在他的理论出炉之后哥本哈根学派的另一位弟子玻恩告诉海森堡他用的东西在数学中就是矩阵。</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再回过头来再关注一下我们那个生活风平浪静的老讲师薛定谔在干些什么</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我指的是在薛定谔讲解他的波动方程之后的两个星期里。</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事实上此时的他正浸在温柔乡中</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带着他的情妇在维也纳的某个滑雪场滑雪。</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不知道是宜人的风景还是身边的温香软玉，总之是冥冥之中有某种东西，给了薛定谔一个灵感，而就是这一个灵感，改变了物理学发展的轨迹。</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薛定谔从他的方程中得出了玻尔的氢原子理论！</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六</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倚天一出，天下大惊。</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从此谁也不敢再把薛定谔的波动方程当成</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nonsense</a:t>
            </a:r>
            <a:r>
              <a:rPr lang="zh-CN" altLang="en-US" sz="1200" dirty="0"/>
              <a:t>（扯淡）了。</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哥本哈根学派的掌门人玻尔更是大为惊诧，于是将薛定谔请到哥本哈根，详细切磋量子之精妙。</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然而让玻尔遗憾的是，在十天的漫长</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切磋</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中，两个人根本都不懂对方在说些什么。在一场让两个人都疲惫不堪却又毫无结果的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哥本哈根论剑</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之后，薛定谔回到了维也纳，</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薛定谔回到了维也纳之后仍然继续做了一工作，他证明了海森堡的矩阵力学和他的波动方程表述的量子论其实只是不同的描述方式。</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从此</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倚天</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屠龙</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合而为一。</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此后，薛定谔虽也试图从更基本的假设出发导出更基本的方程，但终究没有成功，而不久，他也对这个失去了兴趣，转而去研究</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生命是什么</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历史则继续着演义他的历史喜剧。</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德布罗意，薛定谔都在这场喜剧中成为诺奖得主而名垂青史。</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尾声</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其实在这一段让人啼笑皆非的历史当中，上帝还是保留了某种公正的。薛定谔得出它的波动方程仅在海森堡的矩阵力学的的诞生一年之后，倘若上帝把这个玩笑开得更大一点，让薛定谔在</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1925</a:t>
            </a:r>
            <a:r>
              <a:rPr lang="zh-CN" altLang="en-US" sz="1200" dirty="0"/>
              <a:t>年之前就导出薛定谔方程，那恐怕矩阵力学就根本不可能诞生了（波动方程也就是偏微分方程的理论是为大多数物理学家所熟悉的，而矩阵在当时则没有多少人懂）。如此则此前在量子领域已辛苦奋斗了十几年的哥本哈根学派就真要吐血了！</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薛定谔方程虽然搞出了这么一个波动方程，却并不能真正理解这个方程精髓之处，而对它的方程给出了一个错误的解释</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也许命中注定不该属于他的东西终究就不会让他得到。对薛定谔方程的正确解释是有哥本哈根学派的玻恩作出的。（当然玻恩的解释也让物理界另一位大师</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爱因斯坦极为震怒，至死也念念不忘</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上帝不会用掷色子来决定这个世界的</a:t>
            </a:r>
            <a:r>
              <a:rPr lang="zh-CN" altLang="en-US"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，此为后话）。</a:t>
            </a:r>
            <a:endParaRPr lang="zh-CN" altLang="en-US" sz="1200" dirty="0">
              <a:latin typeface="Times New Roman" panose="02020603050405020304"/>
              <a:ea typeface="Times New Roman" panose="02020603050405020304"/>
              <a:cs typeface="Times New Roman" panose="02020603050405020304"/>
              <a:sym typeface="Times New Roman" panose="02020603050405020304"/>
            </a:endParaRPr>
          </a:p>
          <a:p>
            <a:pPr lvl="0" defTabSz="914400">
              <a:lnSpc>
                <a:spcPct val="100000"/>
              </a:lnSpc>
              <a:spcBef>
                <a:spcPts val="400"/>
              </a:spcBef>
              <a:defRPr sz="1800"/>
            </a:pPr>
            <a:r>
              <a:rPr lang="zh-CN" altLang="en-US" sz="1200" dirty="0"/>
              <a:t>　　 更基本的量子力学方程，也就是薛定谔试图获得但终究无力企及的的基本理论，则是由根本哈根学派的另一位少壮派弟子</a:t>
            </a:r>
            <a:r>
              <a:rPr lang="en-US" altLang="zh-CN" sz="1200" dirty="0">
                <a:latin typeface="Times New Roman" panose="02020603050405020304"/>
                <a:ea typeface="Times New Roman" panose="02020603050405020304"/>
                <a:cs typeface="Times New Roman" panose="02020603050405020304"/>
                <a:sym typeface="Times New Roman" panose="02020603050405020304"/>
              </a:rPr>
              <a:t>——</a:t>
            </a:r>
            <a:r>
              <a:rPr lang="zh-CN" altLang="en-US" sz="1200" dirty="0"/>
              <a:t>狄拉克导出的，而狄拉克则最终领袖群伦，建起了了量子力学的神殿。</a:t>
            </a:r>
            <a:endParaRPr lang="zh-CN" altLang="en-US" sz="1200" dirty="0"/>
          </a:p>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Psi</a:t>
            </a:r>
            <a:r>
              <a:rPr lang="zh-CN" altLang="en-US" dirty="0"/>
              <a:t>是矢量或标量或张量？</a:t>
            </a:r>
            <a:endParaRPr lang="zh-CN" altLang="en-US" dirty="0"/>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17CEB9-BF23-CA42-913D-0E300A659EA4}" type="datetime1">
              <a:rPr lang="zh-CN" altLang="en-US" smtClean="0"/>
            </a:fld>
            <a:endParaRPr 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393B1B24-098C-6140-B0DB-751FE51E31ED}" type="datetime1">
              <a:rPr lang="zh-CN" altLang="en-US" smtClean="0"/>
            </a:fld>
            <a:endParaRPr 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69080" cy="47244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63440" y="1371600"/>
            <a:ext cx="4099560" cy="47244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0E8D2C9-D370-C349-9343-91FF6E1469CB}" type="datetime1">
              <a:rPr lang="zh-CN" altLang="en-US" smtClean="0"/>
            </a:fld>
            <a:endParaRPr lang="en-US"/>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Slide Number Placeholder 6"/>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9" name="Title 1"/>
          <p:cNvSpPr>
            <a:spLocks noGrp="1"/>
          </p:cNvSpPr>
          <p:nvPr>
            <p:ph type="title"/>
          </p:nvPr>
        </p:nvSpPr>
        <p:spPr>
          <a:xfrm>
            <a:off x="457200" y="54477"/>
            <a:ext cx="8305800" cy="936123"/>
          </a:xfrm>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597E8-B814-3745-A022-4D9B404ACAE3}" type="datetime1">
              <a:rPr lang="zh-CN" altLang="en-US" smtClean="0"/>
            </a:fld>
            <a:endParaRPr lang="en-US" dirty="0"/>
          </a:p>
        </p:txBody>
      </p:sp>
      <p:sp>
        <p:nvSpPr>
          <p:cNvPr id="4" name="Footer Placeholder 3"/>
          <p:cNvSpPr>
            <a:spLocks noGrp="1"/>
          </p:cNvSpPr>
          <p:nvPr>
            <p:ph type="ftr" sz="quarter" idx="11"/>
          </p:nvPr>
        </p:nvSpPr>
        <p:spPr/>
        <p:txBody>
          <a:bodyPr/>
          <a:lstStyle>
            <a:lvl1pPr>
              <a:defRPr sz="1400">
                <a:solidFill>
                  <a:srgbClr val="0000FF"/>
                </a:solidFill>
              </a:defRPr>
            </a:lvl1p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lvl1pPr>
              <a:defRPr>
                <a:solidFill>
                  <a:srgbClr val="0000FF"/>
                </a:solidFill>
              </a:defRPr>
            </a:lvl1p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7" name="Date Placeholder 6"/>
          <p:cNvSpPr>
            <a:spLocks noGrp="1"/>
          </p:cNvSpPr>
          <p:nvPr>
            <p:ph type="dt" sz="half" idx="10"/>
          </p:nvPr>
        </p:nvSpPr>
        <p:spPr/>
        <p:txBody>
          <a:bodyPr/>
          <a:lstStyle/>
          <a:p>
            <a:fld id="{A08A7107-C5CA-854E-99D1-363002CC343C}" type="datetime1">
              <a:rPr lang="zh-CN" altLang="en-US" smtClean="0"/>
            </a:fld>
            <a:endParaRPr lang="en-US" dirty="0"/>
          </a:p>
        </p:txBody>
      </p:sp>
      <p:sp>
        <p:nvSpPr>
          <p:cNvPr id="8" name="Footer Placeholder 7"/>
          <p:cNvSpPr>
            <a:spLocks noGrp="1"/>
          </p:cNvSpPr>
          <p:nvPr>
            <p:ph type="ftr" sz="quarter" idx="11"/>
          </p:nvPr>
        </p:nvSpPr>
        <p:spPr/>
        <p:txBody>
          <a:bodyPr/>
          <a:lstStyle>
            <a:lvl1pPr>
              <a:defRPr>
                <a:solidFill>
                  <a:srgbClr val="0000FF"/>
                </a:solidFill>
              </a:defRPr>
            </a:lvl1pPr>
          </a:lstStyle>
          <a:p>
            <a:r>
              <a:rPr lang="zh-CN" altLang="en-US" dirty="0"/>
              <a:t>原子物理学</a:t>
            </a:r>
            <a:r>
              <a:rPr lang="en-US" altLang="zh-CN" dirty="0"/>
              <a:t>2026</a:t>
            </a:r>
            <a:r>
              <a:rPr lang="zh-CN" altLang="en-US" dirty="0"/>
              <a:t>春</a:t>
            </a:r>
            <a:endParaRPr lang="en-US" dirty="0"/>
          </a:p>
        </p:txBody>
      </p:sp>
      <p:sp>
        <p:nvSpPr>
          <p:cNvPr id="9" name="Slide Number Placeholder 8"/>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4" name="Rectangle 3"/>
          <p:cNvSpPr/>
          <p:nvPr userDrawn="1"/>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5" name="Rectangle 4"/>
          <p:cNvSpPr/>
          <p:nvPr userDrawn="1"/>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6" name="Date Placeholder 6"/>
          <p:cNvSpPr>
            <a:spLocks noGrp="1"/>
          </p:cNvSpPr>
          <p:nvPr>
            <p:ph type="dt" sz="half" idx="10"/>
          </p:nvPr>
        </p:nvSpPr>
        <p:spPr>
          <a:xfrm>
            <a:off x="822961" y="6459786"/>
            <a:ext cx="1854203" cy="365125"/>
          </a:xfrm>
        </p:spPr>
        <p:txBody>
          <a:bodyPr/>
          <a:lstStyle/>
          <a:p>
            <a:fld id="{A4EACC25-4481-3A49-82C2-59082BDA3F49}" type="datetime1">
              <a:rPr lang="zh-CN" altLang="en-US" smtClean="0"/>
            </a:fld>
            <a:endParaRPr lang="en-US" dirty="0"/>
          </a:p>
        </p:txBody>
      </p:sp>
      <p:sp>
        <p:nvSpPr>
          <p:cNvPr id="7" name="Footer Placeholder 7"/>
          <p:cNvSpPr>
            <a:spLocks noGrp="1"/>
          </p:cNvSpPr>
          <p:nvPr>
            <p:ph type="ftr" sz="quarter" idx="11"/>
          </p:nvPr>
        </p:nvSpPr>
        <p:spPr>
          <a:xfrm>
            <a:off x="2764639" y="6459786"/>
            <a:ext cx="3617103" cy="365125"/>
          </a:xfrm>
        </p:spPr>
        <p:txBody>
          <a:bodyPr/>
          <a:lstStyle>
            <a:lvl1pPr>
              <a:defRPr>
                <a:solidFill>
                  <a:srgbClr val="0000FF"/>
                </a:solidFill>
              </a:defRPr>
            </a:lvl1pPr>
          </a:lstStyle>
          <a:p>
            <a:r>
              <a:rPr lang="zh-CN" altLang="en-US" dirty="0"/>
              <a:t>原子物理学</a:t>
            </a:r>
            <a:r>
              <a:rPr lang="en-US" altLang="zh-CN" dirty="0"/>
              <a:t>2026</a:t>
            </a:r>
            <a:r>
              <a:rPr lang="zh-CN" altLang="en-US" dirty="0"/>
              <a:t>春</a:t>
            </a:r>
            <a:endParaRPr lang="en-US" dirty="0"/>
          </a:p>
        </p:txBody>
      </p:sp>
      <p:sp>
        <p:nvSpPr>
          <p:cNvPr id="8" name="Slide Number Placeholder 8"/>
          <p:cNvSpPr>
            <a:spLocks noGrp="1"/>
          </p:cNvSpPr>
          <p:nvPr>
            <p:ph type="sldNum" sz="quarter" idx="12"/>
          </p:nvPr>
        </p:nvSpPr>
        <p:spPr>
          <a:xfrm>
            <a:off x="7425344" y="6459786"/>
            <a:ext cx="984019" cy="365125"/>
          </a:xfrm>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solidFill>
                  <a:srgbClr val="000000"/>
                </a:solidFill>
                <a:effectLst/>
              </a:defRPr>
            </a:pPr>
            <a:r>
              <a:rPr sz="4400">
                <a:solidFill>
                  <a:srgbClr val="000066"/>
                </a:solidFill>
                <a:effectLst>
                  <a:outerShdw blurRad="38100" dist="38100" dir="2700000" rotWithShape="0">
                    <a:srgbClr val="C0C0C0"/>
                  </a:outerShdw>
                </a:effectLst>
              </a:rPr>
              <a:t>单击此处编辑母版标题样式</a:t>
            </a:r>
            <a:endParaRPr sz="4400">
              <a:solidFill>
                <a:srgbClr val="000066"/>
              </a:solidFill>
              <a:effectLst>
                <a:outerShdw blurRad="38100" dist="38100" dir="2700000" rotWithShape="0">
                  <a:srgbClr val="C0C0C0"/>
                </a:outerShdw>
              </a:effectLst>
            </a:endParaRPr>
          </a:p>
        </p:txBody>
      </p:sp>
      <p:sp>
        <p:nvSpPr>
          <p:cNvPr id="15" name="Shape 15"/>
          <p:cNvSpPr>
            <a:spLocks noGrp="1"/>
          </p:cNvSpPr>
          <p:nvPr>
            <p:ph type="body" idx="1"/>
          </p:nvPr>
        </p:nvSpPr>
        <p:spPr>
          <a:prstGeom prst="rect">
            <a:avLst/>
          </a:prstGeom>
        </p:spPr>
        <p:txBody>
          <a:bodyPr/>
          <a:lstStyle/>
          <a:p>
            <a:pPr lvl="0">
              <a:defRPr sz="1800">
                <a:solidFill>
                  <a:srgbClr val="000000"/>
                </a:solidFill>
              </a:defRPr>
            </a:pPr>
            <a:r>
              <a:rPr sz="3600">
                <a:solidFill>
                  <a:srgbClr val="000066"/>
                </a:solidFill>
              </a:rPr>
              <a:t>单击此处编辑母版文本样式</a:t>
            </a:r>
            <a:endParaRPr sz="3600">
              <a:solidFill>
                <a:srgbClr val="000066"/>
              </a:solidFill>
            </a:endParaRPr>
          </a:p>
          <a:p>
            <a:pPr lvl="1">
              <a:defRPr sz="1800">
                <a:solidFill>
                  <a:srgbClr val="000000"/>
                </a:solidFill>
              </a:defRPr>
            </a:pPr>
            <a:r>
              <a:rPr sz="3600">
                <a:solidFill>
                  <a:srgbClr val="000066"/>
                </a:solidFill>
              </a:rPr>
              <a:t>第二级</a:t>
            </a:r>
            <a:endParaRPr sz="3600">
              <a:solidFill>
                <a:srgbClr val="000066"/>
              </a:solidFill>
            </a:endParaRPr>
          </a:p>
          <a:p>
            <a:pPr lvl="2">
              <a:defRPr sz="1800">
                <a:solidFill>
                  <a:srgbClr val="000000"/>
                </a:solidFill>
              </a:defRPr>
            </a:pPr>
            <a:r>
              <a:rPr sz="3600">
                <a:solidFill>
                  <a:srgbClr val="000066"/>
                </a:solidFill>
              </a:rPr>
              <a:t>第三级</a:t>
            </a:r>
            <a:endParaRPr sz="3600">
              <a:solidFill>
                <a:srgbClr val="000066"/>
              </a:solidFill>
            </a:endParaRPr>
          </a:p>
          <a:p>
            <a:pPr lvl="3">
              <a:defRPr sz="1800">
                <a:solidFill>
                  <a:srgbClr val="000000"/>
                </a:solidFill>
              </a:defRPr>
            </a:pPr>
            <a:r>
              <a:rPr sz="3600">
                <a:solidFill>
                  <a:srgbClr val="000066"/>
                </a:solidFill>
              </a:rPr>
              <a:t>第四级</a:t>
            </a:r>
            <a:endParaRPr sz="3600">
              <a:solidFill>
                <a:srgbClr val="000066"/>
              </a:solidFill>
            </a:endParaRPr>
          </a:p>
          <a:p>
            <a:pPr lvl="4">
              <a:defRPr sz="1800">
                <a:solidFill>
                  <a:srgbClr val="000000"/>
                </a:solidFill>
              </a:defRPr>
            </a:pPr>
            <a:r>
              <a:rPr sz="3600">
                <a:solidFill>
                  <a:srgbClr val="000066"/>
                </a:solidFill>
              </a:rPr>
              <a:t>第五级</a:t>
            </a:r>
            <a:endParaRPr sz="3600">
              <a:solidFill>
                <a:srgbClr val="000066"/>
              </a:solidFill>
            </a:endParaRPr>
          </a:p>
        </p:txBody>
      </p:sp>
      <p:sp>
        <p:nvSpPr>
          <p:cNvPr id="16" name="Shape 16"/>
          <p:cNvSpPr>
            <a:spLocks noGrp="1"/>
          </p:cNvSpPr>
          <p:nvPr>
            <p:ph type="sldNum" sz="quarter" idx="2"/>
          </p:nvPr>
        </p:nvSpPr>
        <p:spPr>
          <a:prstGeom prst="rect">
            <a:avLst/>
          </a:prstGeom>
        </p:spPr>
        <p:txBody>
          <a:bodyPr/>
          <a:lstStyle/>
          <a:p>
            <a:pPr lvl="0"/>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Placeholder 1"/>
          <p:cNvSpPr>
            <a:spLocks noGrp="1"/>
          </p:cNvSpPr>
          <p:nvPr>
            <p:ph type="title"/>
          </p:nvPr>
        </p:nvSpPr>
        <p:spPr>
          <a:xfrm>
            <a:off x="457200" y="54477"/>
            <a:ext cx="8305800" cy="936123"/>
          </a:xfrm>
          <a:prstGeom prst="rect">
            <a:avLst/>
          </a:prstGeom>
        </p:spPr>
        <p:txBody>
          <a:bodyPr vert="horz" lIns="91440" tIns="45720" rIns="91440" bIns="45720" rtlCol="0" anchor="b">
            <a:normAutofit/>
          </a:bodyPr>
          <a:lstStyle/>
          <a:p>
            <a:r>
              <a:rPr lang="en-US" dirty="0"/>
              <a:t>Click to edit Master title style</a:t>
            </a:r>
            <a:endParaRPr lang="en-US" dirty="0"/>
          </a:p>
        </p:txBody>
      </p:sp>
      <p:sp>
        <p:nvSpPr>
          <p:cNvPr id="3" name="Text Placeholder 2"/>
          <p:cNvSpPr>
            <a:spLocks noGrp="1"/>
          </p:cNvSpPr>
          <p:nvPr>
            <p:ph type="body" idx="1"/>
          </p:nvPr>
        </p:nvSpPr>
        <p:spPr>
          <a:xfrm>
            <a:off x="457200" y="1321904"/>
            <a:ext cx="8381999" cy="4774095"/>
          </a:xfrm>
          <a:prstGeom prst="rect">
            <a:avLst/>
          </a:prstGeom>
        </p:spPr>
        <p:txBody>
          <a:bodyPr vert="horz" lIns="0" tIns="45720" rIns="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89E3B7B-2922-2B47-8AD5-0A44E2536029}" type="datetime1">
              <a:rPr lang="zh-CN" altLang="en-US" smtClean="0"/>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1400" cap="all" baseline="0">
                <a:solidFill>
                  <a:srgbClr val="0000FF"/>
                </a:solidFill>
              </a:defRPr>
            </a:lvl1p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400">
                <a:solidFill>
                  <a:srgbClr val="0000FF"/>
                </a:solidFill>
              </a:defRPr>
            </a:lvl1pPr>
          </a:lstStyle>
          <a:p>
            <a:pPr>
              <a:defRPr/>
            </a:pPr>
            <a:fld id="{B4690805-D7D2-4AB9-A191-0BC729846278}" type="slidenum">
              <a:rPr lang="zh-CN" altLang="en-US" smtClean="0"/>
            </a:fld>
            <a:endParaRPr lang="en-US" altLang="zh-CN" dirty="0"/>
          </a:p>
        </p:txBody>
      </p:sp>
      <p:cxnSp>
        <p:nvCxnSpPr>
          <p:cNvPr id="10" name="Straight Connector 9"/>
          <p:cNvCxnSpPr/>
          <p:nvPr/>
        </p:nvCxnSpPr>
        <p:spPr>
          <a:xfrm>
            <a:off x="891540" y="1143000"/>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69875" indent="-2540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90000"/>
        </a:lnSpc>
        <a:spcBef>
          <a:spcPts val="200"/>
        </a:spcBef>
        <a:spcAft>
          <a:spcPts val="400"/>
        </a:spcAft>
        <a:buClr>
          <a:schemeClr val="accent1"/>
        </a:buClr>
        <a:buFont typeface="Courier New" panose="02070309020205020404" charset="0"/>
        <a:buChar char="o"/>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90000"/>
        </a:lnSpc>
        <a:spcBef>
          <a:spcPts val="200"/>
        </a:spcBef>
        <a:spcAft>
          <a:spcPts val="400"/>
        </a:spcAft>
        <a:buClr>
          <a:schemeClr val="accent1"/>
        </a:buClr>
        <a:buFont typeface="Wingdings" panose="05000000000000000000" pitchFamily="2" charset="2"/>
        <a:buChar char="v"/>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q"/>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0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9" Type="http://schemas.openxmlformats.org/officeDocument/2006/relationships/oleObject" Target="../embeddings/oleObject14.bin"/><Relationship Id="rId8" Type="http://schemas.openxmlformats.org/officeDocument/2006/relationships/image" Target="../media/image19.wmf"/><Relationship Id="rId7" Type="http://schemas.openxmlformats.org/officeDocument/2006/relationships/oleObject" Target="../embeddings/oleObject13.bin"/><Relationship Id="rId6" Type="http://schemas.openxmlformats.org/officeDocument/2006/relationships/image" Target="../media/image18.wmf"/><Relationship Id="rId5" Type="http://schemas.openxmlformats.org/officeDocument/2006/relationships/oleObject" Target="../embeddings/oleObject12.bin"/><Relationship Id="rId4" Type="http://schemas.openxmlformats.org/officeDocument/2006/relationships/image" Target="../media/image17.wmf"/><Relationship Id="rId3" Type="http://schemas.openxmlformats.org/officeDocument/2006/relationships/oleObject" Target="../embeddings/oleObject11.bin"/><Relationship Id="rId2" Type="http://schemas.openxmlformats.org/officeDocument/2006/relationships/image" Target="../media/image16.wmf"/><Relationship Id="rId17" Type="http://schemas.openxmlformats.org/officeDocument/2006/relationships/vmlDrawing" Target="../drawings/vmlDrawing5.vml"/><Relationship Id="rId16" Type="http://schemas.openxmlformats.org/officeDocument/2006/relationships/slideLayout" Target="../slideLayouts/slideLayout4.xml"/><Relationship Id="rId15" Type="http://schemas.openxmlformats.org/officeDocument/2006/relationships/image" Target="../media/image21.png"/><Relationship Id="rId14" Type="http://schemas.openxmlformats.org/officeDocument/2006/relationships/image" Target="../media/image15.wmf"/><Relationship Id="rId13" Type="http://schemas.openxmlformats.org/officeDocument/2006/relationships/oleObject" Target="../embeddings/oleObject16.bin"/><Relationship Id="rId12" Type="http://schemas.openxmlformats.org/officeDocument/2006/relationships/image" Target="../media/image14.wmf"/><Relationship Id="rId11" Type="http://schemas.openxmlformats.org/officeDocument/2006/relationships/oleObject" Target="../embeddings/oleObject15.bin"/><Relationship Id="rId10" Type="http://schemas.openxmlformats.org/officeDocument/2006/relationships/image" Target="../media/image20.wmf"/><Relationship Id="rId1" Type="http://schemas.openxmlformats.org/officeDocument/2006/relationships/oleObject" Target="../embeddings/oleObject10.bin"/></Relationships>
</file>

<file path=ppt/slides/_rels/slide100.xml.rels><?xml version="1.0" encoding="UTF-8" standalone="yes"?>
<Relationships xmlns="http://schemas.openxmlformats.org/package/2006/relationships"><Relationship Id="rId9" Type="http://schemas.openxmlformats.org/officeDocument/2006/relationships/image" Target="../media/image195.png"/><Relationship Id="rId8" Type="http://schemas.openxmlformats.org/officeDocument/2006/relationships/image" Target="../media/image194.wmf"/><Relationship Id="rId7" Type="http://schemas.openxmlformats.org/officeDocument/2006/relationships/oleObject" Target="../embeddings/oleObject119.bin"/><Relationship Id="rId6" Type="http://schemas.openxmlformats.org/officeDocument/2006/relationships/image" Target="../media/image193.wmf"/><Relationship Id="rId5" Type="http://schemas.openxmlformats.org/officeDocument/2006/relationships/oleObject" Target="../embeddings/oleObject118.bin"/><Relationship Id="rId4" Type="http://schemas.openxmlformats.org/officeDocument/2006/relationships/image" Target="../media/image192.wmf"/><Relationship Id="rId3" Type="http://schemas.openxmlformats.org/officeDocument/2006/relationships/oleObject" Target="../embeddings/oleObject117.bin"/><Relationship Id="rId2" Type="http://schemas.openxmlformats.org/officeDocument/2006/relationships/image" Target="../media/image191.wmf"/><Relationship Id="rId11" Type="http://schemas.openxmlformats.org/officeDocument/2006/relationships/vmlDrawing" Target="../drawings/vmlDrawing38.vml"/><Relationship Id="rId10" Type="http://schemas.openxmlformats.org/officeDocument/2006/relationships/slideLayout" Target="../slideLayouts/slideLayout4.xml"/><Relationship Id="rId1" Type="http://schemas.openxmlformats.org/officeDocument/2006/relationships/oleObject" Target="../embeddings/oleObject116.bin"/></Relationships>
</file>

<file path=ppt/slides/_rels/slide101.xml.rels><?xml version="1.0" encoding="UTF-8" standalone="yes"?>
<Relationships xmlns="http://schemas.openxmlformats.org/package/2006/relationships"><Relationship Id="rId8" Type="http://schemas.openxmlformats.org/officeDocument/2006/relationships/vmlDrawing" Target="../drawings/vmlDrawing39.vml"/><Relationship Id="rId7" Type="http://schemas.openxmlformats.org/officeDocument/2006/relationships/slideLayout" Target="../slideLayouts/slideLayout4.xml"/><Relationship Id="rId6" Type="http://schemas.openxmlformats.org/officeDocument/2006/relationships/image" Target="../media/image198.wmf"/><Relationship Id="rId5" Type="http://schemas.openxmlformats.org/officeDocument/2006/relationships/oleObject" Target="../embeddings/oleObject122.bin"/><Relationship Id="rId4" Type="http://schemas.openxmlformats.org/officeDocument/2006/relationships/image" Target="../media/image197.wmf"/><Relationship Id="rId3" Type="http://schemas.openxmlformats.org/officeDocument/2006/relationships/oleObject" Target="../embeddings/oleObject121.bin"/><Relationship Id="rId2" Type="http://schemas.openxmlformats.org/officeDocument/2006/relationships/image" Target="../media/image196.wmf"/><Relationship Id="rId1" Type="http://schemas.openxmlformats.org/officeDocument/2006/relationships/oleObject" Target="../embeddings/oleObject120.bin"/></Relationships>
</file>

<file path=ppt/slides/_rels/slide102.xml.rels><?xml version="1.0" encoding="UTF-8" standalone="yes"?>
<Relationships xmlns="http://schemas.openxmlformats.org/package/2006/relationships"><Relationship Id="rId9" Type="http://schemas.openxmlformats.org/officeDocument/2006/relationships/oleObject" Target="../embeddings/oleObject127.bin"/><Relationship Id="rId8" Type="http://schemas.openxmlformats.org/officeDocument/2006/relationships/image" Target="../media/image201.wmf"/><Relationship Id="rId7" Type="http://schemas.openxmlformats.org/officeDocument/2006/relationships/oleObject" Target="../embeddings/oleObject126.bin"/><Relationship Id="rId6" Type="http://schemas.openxmlformats.org/officeDocument/2006/relationships/image" Target="../media/image200.wmf"/><Relationship Id="rId5" Type="http://schemas.openxmlformats.org/officeDocument/2006/relationships/oleObject" Target="../embeddings/oleObject125.bin"/><Relationship Id="rId4" Type="http://schemas.openxmlformats.org/officeDocument/2006/relationships/image" Target="../media/image199.wmf"/><Relationship Id="rId3" Type="http://schemas.openxmlformats.org/officeDocument/2006/relationships/oleObject" Target="../embeddings/oleObject124.bin"/><Relationship Id="rId2" Type="http://schemas.openxmlformats.org/officeDocument/2006/relationships/image" Target="../media/image198.wmf"/><Relationship Id="rId14" Type="http://schemas.openxmlformats.org/officeDocument/2006/relationships/vmlDrawing" Target="../drawings/vmlDrawing40.vml"/><Relationship Id="rId13" Type="http://schemas.openxmlformats.org/officeDocument/2006/relationships/slideLayout" Target="../slideLayouts/slideLayout4.xml"/><Relationship Id="rId12" Type="http://schemas.openxmlformats.org/officeDocument/2006/relationships/image" Target="../media/image203.wmf"/><Relationship Id="rId11" Type="http://schemas.openxmlformats.org/officeDocument/2006/relationships/oleObject" Target="../embeddings/oleObject128.bin"/><Relationship Id="rId10" Type="http://schemas.openxmlformats.org/officeDocument/2006/relationships/image" Target="../media/image202.wmf"/><Relationship Id="rId1" Type="http://schemas.openxmlformats.org/officeDocument/2006/relationships/oleObject" Target="../embeddings/oleObject123.bin"/></Relationships>
</file>

<file path=ppt/slides/_rels/slide103.xml.rels><?xml version="1.0" encoding="UTF-8" standalone="yes"?>
<Relationships xmlns="http://schemas.openxmlformats.org/package/2006/relationships"><Relationship Id="rId7" Type="http://schemas.openxmlformats.org/officeDocument/2006/relationships/vmlDrawing" Target="../drawings/vmlDrawing41.vml"/><Relationship Id="rId6" Type="http://schemas.openxmlformats.org/officeDocument/2006/relationships/slideLayout" Target="../slideLayouts/slideLayout4.xml"/><Relationship Id="rId5" Type="http://schemas.openxmlformats.org/officeDocument/2006/relationships/image" Target="../media/image206.emf"/><Relationship Id="rId4" Type="http://schemas.openxmlformats.org/officeDocument/2006/relationships/image" Target="../media/image205.wmf"/><Relationship Id="rId3" Type="http://schemas.openxmlformats.org/officeDocument/2006/relationships/oleObject" Target="../embeddings/oleObject130.bin"/><Relationship Id="rId2" Type="http://schemas.openxmlformats.org/officeDocument/2006/relationships/image" Target="../media/image204.wmf"/><Relationship Id="rId1" Type="http://schemas.openxmlformats.org/officeDocument/2006/relationships/oleObject" Target="../embeddings/oleObject129.bin"/></Relationships>
</file>

<file path=ppt/slides/_rels/slide104.xml.rels><?xml version="1.0" encoding="UTF-8" standalone="yes"?>
<Relationships xmlns="http://schemas.openxmlformats.org/package/2006/relationships"><Relationship Id="rId8" Type="http://schemas.openxmlformats.org/officeDocument/2006/relationships/vmlDrawing" Target="../drawings/vmlDrawing42.vml"/><Relationship Id="rId7" Type="http://schemas.openxmlformats.org/officeDocument/2006/relationships/slideLayout" Target="../slideLayouts/slideLayout4.xml"/><Relationship Id="rId6" Type="http://schemas.openxmlformats.org/officeDocument/2006/relationships/image" Target="../media/image209.wmf"/><Relationship Id="rId5" Type="http://schemas.openxmlformats.org/officeDocument/2006/relationships/oleObject" Target="../embeddings/oleObject133.bin"/><Relationship Id="rId4" Type="http://schemas.openxmlformats.org/officeDocument/2006/relationships/image" Target="../media/image208.wmf"/><Relationship Id="rId3" Type="http://schemas.openxmlformats.org/officeDocument/2006/relationships/oleObject" Target="../embeddings/oleObject132.bin"/><Relationship Id="rId2" Type="http://schemas.openxmlformats.org/officeDocument/2006/relationships/image" Target="../media/image207.wmf"/><Relationship Id="rId1" Type="http://schemas.openxmlformats.org/officeDocument/2006/relationships/oleObject" Target="../embeddings/oleObject131.bin"/></Relationships>
</file>

<file path=ppt/slides/_rels/slide105.xml.rels><?xml version="1.0" encoding="UTF-8" standalone="yes"?>
<Relationships xmlns="http://schemas.openxmlformats.org/package/2006/relationships"><Relationship Id="rId9" Type="http://schemas.openxmlformats.org/officeDocument/2006/relationships/image" Target="../media/image214.wmf"/><Relationship Id="rId8" Type="http://schemas.openxmlformats.org/officeDocument/2006/relationships/oleObject" Target="../embeddings/oleObject137.bin"/><Relationship Id="rId7" Type="http://schemas.openxmlformats.org/officeDocument/2006/relationships/image" Target="../media/image213.wmf"/><Relationship Id="rId6" Type="http://schemas.openxmlformats.org/officeDocument/2006/relationships/oleObject" Target="../embeddings/oleObject136.bin"/><Relationship Id="rId5" Type="http://schemas.openxmlformats.org/officeDocument/2006/relationships/image" Target="../media/image212.wmf"/><Relationship Id="rId4" Type="http://schemas.openxmlformats.org/officeDocument/2006/relationships/oleObject" Target="../embeddings/oleObject135.bin"/><Relationship Id="rId3" Type="http://schemas.openxmlformats.org/officeDocument/2006/relationships/image" Target="../media/image211.wmf"/><Relationship Id="rId2" Type="http://schemas.openxmlformats.org/officeDocument/2006/relationships/oleObject" Target="../embeddings/oleObject134.bin"/><Relationship Id="rId11" Type="http://schemas.openxmlformats.org/officeDocument/2006/relationships/vmlDrawing" Target="../drawings/vmlDrawing43.vml"/><Relationship Id="rId10" Type="http://schemas.openxmlformats.org/officeDocument/2006/relationships/slideLayout" Target="../slideLayouts/slideLayout4.xml"/><Relationship Id="rId1" Type="http://schemas.openxmlformats.org/officeDocument/2006/relationships/image" Target="../media/image210.pn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15.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16.png"/></Relationships>
</file>

<file path=ppt/slides/_rels/slide108.xml.rels><?xml version="1.0" encoding="UTF-8" standalone="yes"?>
<Relationships xmlns="http://schemas.openxmlformats.org/package/2006/relationships"><Relationship Id="rId5" Type="http://schemas.openxmlformats.org/officeDocument/2006/relationships/vmlDrawing" Target="../drawings/vmlDrawing44.vml"/><Relationship Id="rId4" Type="http://schemas.openxmlformats.org/officeDocument/2006/relationships/slideLayout" Target="../slideLayouts/slideLayout4.xml"/><Relationship Id="rId3" Type="http://schemas.openxmlformats.org/officeDocument/2006/relationships/image" Target="../media/image218.wmf"/><Relationship Id="rId2" Type="http://schemas.openxmlformats.org/officeDocument/2006/relationships/oleObject" Target="../embeddings/oleObject138.bin"/><Relationship Id="rId1" Type="http://schemas.openxmlformats.org/officeDocument/2006/relationships/image" Target="../media/image21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4.xml"/><Relationship Id="rId2" Type="http://schemas.openxmlformats.org/officeDocument/2006/relationships/image" Target="../media/image22.emf"/><Relationship Id="rId1" Type="http://schemas.openxmlformats.org/officeDocument/2006/relationships/oleObject" Target="../embeddings/oleObject17.bin"/></Relationships>
</file>

<file path=ppt/slides/_rels/slide110.xml.rels><?xml version="1.0" encoding="UTF-8" standalone="yes"?>
<Relationships xmlns="http://schemas.openxmlformats.org/package/2006/relationships"><Relationship Id="rId9" Type="http://schemas.openxmlformats.org/officeDocument/2006/relationships/oleObject" Target="../embeddings/oleObject143.bin"/><Relationship Id="rId8" Type="http://schemas.openxmlformats.org/officeDocument/2006/relationships/image" Target="../media/image222.wmf"/><Relationship Id="rId7" Type="http://schemas.openxmlformats.org/officeDocument/2006/relationships/oleObject" Target="../embeddings/oleObject142.bin"/><Relationship Id="rId6" Type="http://schemas.openxmlformats.org/officeDocument/2006/relationships/image" Target="../media/image221.wmf"/><Relationship Id="rId5" Type="http://schemas.openxmlformats.org/officeDocument/2006/relationships/oleObject" Target="../embeddings/oleObject141.bin"/><Relationship Id="rId4" Type="http://schemas.openxmlformats.org/officeDocument/2006/relationships/image" Target="../media/image220.wmf"/><Relationship Id="rId3" Type="http://schemas.openxmlformats.org/officeDocument/2006/relationships/oleObject" Target="../embeddings/oleObject140.bin"/><Relationship Id="rId2" Type="http://schemas.openxmlformats.org/officeDocument/2006/relationships/image" Target="../media/image219.wmf"/><Relationship Id="rId14" Type="http://schemas.openxmlformats.org/officeDocument/2006/relationships/vmlDrawing" Target="../drawings/vmlDrawing45.vml"/><Relationship Id="rId13" Type="http://schemas.openxmlformats.org/officeDocument/2006/relationships/slideLayout" Target="../slideLayouts/slideLayout4.xml"/><Relationship Id="rId12" Type="http://schemas.openxmlformats.org/officeDocument/2006/relationships/image" Target="../media/image224.wmf"/><Relationship Id="rId11" Type="http://schemas.openxmlformats.org/officeDocument/2006/relationships/oleObject" Target="../embeddings/oleObject144.bin"/><Relationship Id="rId10" Type="http://schemas.openxmlformats.org/officeDocument/2006/relationships/image" Target="../media/image223.wmf"/><Relationship Id="rId1" Type="http://schemas.openxmlformats.org/officeDocument/2006/relationships/oleObject" Target="../embeddings/oleObject139.bin"/></Relationships>
</file>

<file path=ppt/slides/_rels/slide111.xml.rels><?xml version="1.0" encoding="UTF-8" standalone="yes"?>
<Relationships xmlns="http://schemas.openxmlformats.org/package/2006/relationships"><Relationship Id="rId9" Type="http://schemas.openxmlformats.org/officeDocument/2006/relationships/oleObject" Target="../embeddings/oleObject149.bin"/><Relationship Id="rId8" Type="http://schemas.openxmlformats.org/officeDocument/2006/relationships/image" Target="../media/image228.wmf"/><Relationship Id="rId7" Type="http://schemas.openxmlformats.org/officeDocument/2006/relationships/oleObject" Target="../embeddings/oleObject148.bin"/><Relationship Id="rId6" Type="http://schemas.openxmlformats.org/officeDocument/2006/relationships/image" Target="../media/image227.wmf"/><Relationship Id="rId5" Type="http://schemas.openxmlformats.org/officeDocument/2006/relationships/oleObject" Target="../embeddings/oleObject147.bin"/><Relationship Id="rId4" Type="http://schemas.openxmlformats.org/officeDocument/2006/relationships/image" Target="../media/image226.wmf"/><Relationship Id="rId3" Type="http://schemas.openxmlformats.org/officeDocument/2006/relationships/oleObject" Target="../embeddings/oleObject146.bin"/><Relationship Id="rId21" Type="http://schemas.openxmlformats.org/officeDocument/2006/relationships/vmlDrawing" Target="../drawings/vmlDrawing46.vml"/><Relationship Id="rId20" Type="http://schemas.openxmlformats.org/officeDocument/2006/relationships/slideLayout" Target="../slideLayouts/slideLayout4.xml"/><Relationship Id="rId2" Type="http://schemas.openxmlformats.org/officeDocument/2006/relationships/image" Target="../media/image225.wmf"/><Relationship Id="rId19" Type="http://schemas.openxmlformats.org/officeDocument/2006/relationships/image" Target="../media/image234.wmf"/><Relationship Id="rId18" Type="http://schemas.openxmlformats.org/officeDocument/2006/relationships/oleObject" Target="../embeddings/oleObject153.bin"/><Relationship Id="rId17" Type="http://schemas.openxmlformats.org/officeDocument/2006/relationships/image" Target="../media/image233.wmf"/><Relationship Id="rId16" Type="http://schemas.openxmlformats.org/officeDocument/2006/relationships/oleObject" Target="../embeddings/oleObject152.bin"/><Relationship Id="rId15" Type="http://schemas.openxmlformats.org/officeDocument/2006/relationships/image" Target="../media/image232.png"/><Relationship Id="rId14" Type="http://schemas.openxmlformats.org/officeDocument/2006/relationships/image" Target="../media/image231.wmf"/><Relationship Id="rId13" Type="http://schemas.openxmlformats.org/officeDocument/2006/relationships/oleObject" Target="../embeddings/oleObject151.bin"/><Relationship Id="rId12" Type="http://schemas.openxmlformats.org/officeDocument/2006/relationships/image" Target="../media/image230.wmf"/><Relationship Id="rId11" Type="http://schemas.openxmlformats.org/officeDocument/2006/relationships/oleObject" Target="../embeddings/oleObject150.bin"/><Relationship Id="rId10" Type="http://schemas.openxmlformats.org/officeDocument/2006/relationships/image" Target="../media/image229.wmf"/><Relationship Id="rId1" Type="http://schemas.openxmlformats.org/officeDocument/2006/relationships/oleObject" Target="../embeddings/oleObject145.bin"/></Relationships>
</file>

<file path=ppt/slides/_rels/slide112.xml.rels><?xml version="1.0" encoding="UTF-8" standalone="yes"?>
<Relationships xmlns="http://schemas.openxmlformats.org/package/2006/relationships"><Relationship Id="rId9" Type="http://schemas.openxmlformats.org/officeDocument/2006/relationships/image" Target="../media/image232.png"/><Relationship Id="rId8" Type="http://schemas.openxmlformats.org/officeDocument/2006/relationships/image" Target="../media/image238.wmf"/><Relationship Id="rId7" Type="http://schemas.openxmlformats.org/officeDocument/2006/relationships/oleObject" Target="../embeddings/oleObject157.bin"/><Relationship Id="rId6" Type="http://schemas.openxmlformats.org/officeDocument/2006/relationships/image" Target="../media/image237.wmf"/><Relationship Id="rId5" Type="http://schemas.openxmlformats.org/officeDocument/2006/relationships/oleObject" Target="../embeddings/oleObject156.bin"/><Relationship Id="rId4" Type="http://schemas.openxmlformats.org/officeDocument/2006/relationships/image" Target="../media/image236.wmf"/><Relationship Id="rId3" Type="http://schemas.openxmlformats.org/officeDocument/2006/relationships/oleObject" Target="../embeddings/oleObject155.bin"/><Relationship Id="rId20" Type="http://schemas.openxmlformats.org/officeDocument/2006/relationships/notesSlide" Target="../notesSlides/notesSlide10.xml"/><Relationship Id="rId2" Type="http://schemas.openxmlformats.org/officeDocument/2006/relationships/image" Target="../media/image235.wmf"/><Relationship Id="rId19" Type="http://schemas.openxmlformats.org/officeDocument/2006/relationships/vmlDrawing" Target="../drawings/vmlDrawing47.vml"/><Relationship Id="rId18" Type="http://schemas.openxmlformats.org/officeDocument/2006/relationships/slideLayout" Target="../slideLayouts/slideLayout4.xml"/><Relationship Id="rId17" Type="http://schemas.openxmlformats.org/officeDocument/2006/relationships/image" Target="../media/image242.wmf"/><Relationship Id="rId16" Type="http://schemas.openxmlformats.org/officeDocument/2006/relationships/oleObject" Target="../embeddings/oleObject161.bin"/><Relationship Id="rId15" Type="http://schemas.openxmlformats.org/officeDocument/2006/relationships/image" Target="../media/image241.wmf"/><Relationship Id="rId14" Type="http://schemas.openxmlformats.org/officeDocument/2006/relationships/oleObject" Target="../embeddings/oleObject160.bin"/><Relationship Id="rId13" Type="http://schemas.openxmlformats.org/officeDocument/2006/relationships/image" Target="../media/image240.wmf"/><Relationship Id="rId12" Type="http://schemas.openxmlformats.org/officeDocument/2006/relationships/oleObject" Target="../embeddings/oleObject159.bin"/><Relationship Id="rId11" Type="http://schemas.openxmlformats.org/officeDocument/2006/relationships/image" Target="../media/image239.wmf"/><Relationship Id="rId10" Type="http://schemas.openxmlformats.org/officeDocument/2006/relationships/oleObject" Target="../embeddings/oleObject158.bin"/><Relationship Id="rId1" Type="http://schemas.openxmlformats.org/officeDocument/2006/relationships/oleObject" Target="../embeddings/oleObject154.bin"/></Relationships>
</file>

<file path=ppt/slides/_rels/slide113.xml.rels><?xml version="1.0" encoding="UTF-8" standalone="yes"?>
<Relationships xmlns="http://schemas.openxmlformats.org/package/2006/relationships"><Relationship Id="rId9" Type="http://schemas.openxmlformats.org/officeDocument/2006/relationships/oleObject" Target="../embeddings/oleObject166.bin"/><Relationship Id="rId8" Type="http://schemas.openxmlformats.org/officeDocument/2006/relationships/image" Target="../media/image246.wmf"/><Relationship Id="rId7" Type="http://schemas.openxmlformats.org/officeDocument/2006/relationships/oleObject" Target="../embeddings/oleObject165.bin"/><Relationship Id="rId6" Type="http://schemas.openxmlformats.org/officeDocument/2006/relationships/image" Target="../media/image245.wmf"/><Relationship Id="rId5" Type="http://schemas.openxmlformats.org/officeDocument/2006/relationships/oleObject" Target="../embeddings/oleObject164.bin"/><Relationship Id="rId4" Type="http://schemas.openxmlformats.org/officeDocument/2006/relationships/image" Target="../media/image244.wmf"/><Relationship Id="rId3" Type="http://schemas.openxmlformats.org/officeDocument/2006/relationships/oleObject" Target="../embeddings/oleObject163.bin"/><Relationship Id="rId23" Type="http://schemas.openxmlformats.org/officeDocument/2006/relationships/vmlDrawing" Target="../drawings/vmlDrawing48.vml"/><Relationship Id="rId22" Type="http://schemas.openxmlformats.org/officeDocument/2006/relationships/slideLayout" Target="../slideLayouts/slideLayout4.xml"/><Relationship Id="rId21" Type="http://schemas.openxmlformats.org/officeDocument/2006/relationships/image" Target="../media/image252.wmf"/><Relationship Id="rId20" Type="http://schemas.openxmlformats.org/officeDocument/2006/relationships/oleObject" Target="../embeddings/oleObject171.bin"/><Relationship Id="rId2" Type="http://schemas.openxmlformats.org/officeDocument/2006/relationships/image" Target="../media/image243.wmf"/><Relationship Id="rId19" Type="http://schemas.openxmlformats.org/officeDocument/2006/relationships/image" Target="../media/image251.wmf"/><Relationship Id="rId18" Type="http://schemas.openxmlformats.org/officeDocument/2006/relationships/oleObject" Target="../embeddings/oleObject170.bin"/><Relationship Id="rId17" Type="http://schemas.openxmlformats.org/officeDocument/2006/relationships/image" Target="../media/image250.wmf"/><Relationship Id="rId16" Type="http://schemas.openxmlformats.org/officeDocument/2006/relationships/oleObject" Target="../embeddings/oleObject169.bin"/><Relationship Id="rId15" Type="http://schemas.openxmlformats.org/officeDocument/2006/relationships/image" Target="../media/image249.wmf"/><Relationship Id="rId14" Type="http://schemas.openxmlformats.org/officeDocument/2006/relationships/oleObject" Target="../embeddings/oleObject168.bin"/><Relationship Id="rId13" Type="http://schemas.openxmlformats.org/officeDocument/2006/relationships/image" Target="../media/image248.wmf"/><Relationship Id="rId12" Type="http://schemas.openxmlformats.org/officeDocument/2006/relationships/oleObject" Target="../embeddings/oleObject167.bin"/><Relationship Id="rId11" Type="http://schemas.openxmlformats.org/officeDocument/2006/relationships/image" Target="../media/image232.png"/><Relationship Id="rId10" Type="http://schemas.openxmlformats.org/officeDocument/2006/relationships/image" Target="../media/image247.wmf"/><Relationship Id="rId1" Type="http://schemas.openxmlformats.org/officeDocument/2006/relationships/oleObject" Target="../embeddings/oleObject162.bin"/></Relationships>
</file>

<file path=ppt/slides/_rels/slide114.xml.rels><?xml version="1.0" encoding="UTF-8" standalone="yes"?>
<Relationships xmlns="http://schemas.openxmlformats.org/package/2006/relationships"><Relationship Id="rId9" Type="http://schemas.openxmlformats.org/officeDocument/2006/relationships/oleObject" Target="../embeddings/oleObject176.bin"/><Relationship Id="rId8" Type="http://schemas.openxmlformats.org/officeDocument/2006/relationships/image" Target="../media/image256.wmf"/><Relationship Id="rId7" Type="http://schemas.openxmlformats.org/officeDocument/2006/relationships/oleObject" Target="../embeddings/oleObject175.bin"/><Relationship Id="rId6" Type="http://schemas.openxmlformats.org/officeDocument/2006/relationships/image" Target="../media/image255.wmf"/><Relationship Id="rId5" Type="http://schemas.openxmlformats.org/officeDocument/2006/relationships/oleObject" Target="../embeddings/oleObject174.bin"/><Relationship Id="rId4" Type="http://schemas.openxmlformats.org/officeDocument/2006/relationships/image" Target="../media/image254.wmf"/><Relationship Id="rId37" Type="http://schemas.openxmlformats.org/officeDocument/2006/relationships/vmlDrawing" Target="../drawings/vmlDrawing49.vml"/><Relationship Id="rId36" Type="http://schemas.openxmlformats.org/officeDocument/2006/relationships/slideLayout" Target="../slideLayouts/slideLayout4.xml"/><Relationship Id="rId35" Type="http://schemas.openxmlformats.org/officeDocument/2006/relationships/image" Target="../media/image267.wmf"/><Relationship Id="rId34" Type="http://schemas.openxmlformats.org/officeDocument/2006/relationships/oleObject" Target="../embeddings/oleObject190.bin"/><Relationship Id="rId33" Type="http://schemas.openxmlformats.org/officeDocument/2006/relationships/image" Target="../media/image266.wmf"/><Relationship Id="rId32" Type="http://schemas.openxmlformats.org/officeDocument/2006/relationships/oleObject" Target="../embeddings/oleObject189.bin"/><Relationship Id="rId31" Type="http://schemas.openxmlformats.org/officeDocument/2006/relationships/image" Target="../media/image265.wmf"/><Relationship Id="rId30" Type="http://schemas.openxmlformats.org/officeDocument/2006/relationships/oleObject" Target="../embeddings/oleObject188.bin"/><Relationship Id="rId3" Type="http://schemas.openxmlformats.org/officeDocument/2006/relationships/oleObject" Target="../embeddings/oleObject173.bin"/><Relationship Id="rId29" Type="http://schemas.openxmlformats.org/officeDocument/2006/relationships/image" Target="../media/image264.wmf"/><Relationship Id="rId28" Type="http://schemas.openxmlformats.org/officeDocument/2006/relationships/oleObject" Target="../embeddings/oleObject187.bin"/><Relationship Id="rId27" Type="http://schemas.openxmlformats.org/officeDocument/2006/relationships/image" Target="../media/image263.wmf"/><Relationship Id="rId26" Type="http://schemas.openxmlformats.org/officeDocument/2006/relationships/oleObject" Target="../embeddings/oleObject186.bin"/><Relationship Id="rId25" Type="http://schemas.openxmlformats.org/officeDocument/2006/relationships/image" Target="../media/image247.wmf"/><Relationship Id="rId24" Type="http://schemas.openxmlformats.org/officeDocument/2006/relationships/oleObject" Target="../embeddings/oleObject185.bin"/><Relationship Id="rId23" Type="http://schemas.openxmlformats.org/officeDocument/2006/relationships/image" Target="../media/image262.wmf"/><Relationship Id="rId22" Type="http://schemas.openxmlformats.org/officeDocument/2006/relationships/oleObject" Target="../embeddings/oleObject184.bin"/><Relationship Id="rId21" Type="http://schemas.openxmlformats.org/officeDocument/2006/relationships/image" Target="../media/image261.wmf"/><Relationship Id="rId20" Type="http://schemas.openxmlformats.org/officeDocument/2006/relationships/oleObject" Target="../embeddings/oleObject183.bin"/><Relationship Id="rId2" Type="http://schemas.openxmlformats.org/officeDocument/2006/relationships/image" Target="../media/image253.wmf"/><Relationship Id="rId19" Type="http://schemas.openxmlformats.org/officeDocument/2006/relationships/oleObject" Target="../embeddings/oleObject182.bin"/><Relationship Id="rId18" Type="http://schemas.openxmlformats.org/officeDocument/2006/relationships/oleObject" Target="../embeddings/oleObject181.bin"/><Relationship Id="rId17" Type="http://schemas.openxmlformats.org/officeDocument/2006/relationships/oleObject" Target="../embeddings/oleObject180.bin"/><Relationship Id="rId16" Type="http://schemas.openxmlformats.org/officeDocument/2006/relationships/image" Target="../media/image260.wmf"/><Relationship Id="rId15" Type="http://schemas.openxmlformats.org/officeDocument/2006/relationships/oleObject" Target="../embeddings/oleObject179.bin"/><Relationship Id="rId14" Type="http://schemas.openxmlformats.org/officeDocument/2006/relationships/image" Target="../media/image259.wmf"/><Relationship Id="rId13" Type="http://schemas.openxmlformats.org/officeDocument/2006/relationships/oleObject" Target="../embeddings/oleObject178.bin"/><Relationship Id="rId12" Type="http://schemas.openxmlformats.org/officeDocument/2006/relationships/image" Target="../media/image258.wmf"/><Relationship Id="rId11" Type="http://schemas.openxmlformats.org/officeDocument/2006/relationships/oleObject" Target="../embeddings/oleObject177.bin"/><Relationship Id="rId10" Type="http://schemas.openxmlformats.org/officeDocument/2006/relationships/image" Target="../media/image257.wmf"/><Relationship Id="rId1" Type="http://schemas.openxmlformats.org/officeDocument/2006/relationships/oleObject" Target="../embeddings/oleObject172.bin"/></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7" Type="http://schemas.openxmlformats.org/officeDocument/2006/relationships/vmlDrawing" Target="../drawings/vmlDrawing50.vml"/><Relationship Id="rId6" Type="http://schemas.openxmlformats.org/officeDocument/2006/relationships/slideLayout" Target="../slideLayouts/slideLayout4.xml"/><Relationship Id="rId5" Type="http://schemas.openxmlformats.org/officeDocument/2006/relationships/image" Target="../media/image270.png"/><Relationship Id="rId4" Type="http://schemas.openxmlformats.org/officeDocument/2006/relationships/image" Target="../media/image269.wmf"/><Relationship Id="rId3" Type="http://schemas.openxmlformats.org/officeDocument/2006/relationships/oleObject" Target="../embeddings/oleObject192.bin"/><Relationship Id="rId2" Type="http://schemas.openxmlformats.org/officeDocument/2006/relationships/image" Target="../media/image268.wmf"/><Relationship Id="rId1" Type="http://schemas.openxmlformats.org/officeDocument/2006/relationships/oleObject" Target="../embeddings/oleObject191.bin"/></Relationships>
</file>

<file path=ppt/slides/_rels/slide117.xml.rels><?xml version="1.0" encoding="UTF-8" standalone="yes"?>
<Relationships xmlns="http://schemas.openxmlformats.org/package/2006/relationships"><Relationship Id="rId4" Type="http://schemas.openxmlformats.org/officeDocument/2006/relationships/vmlDrawing" Target="../drawings/vmlDrawing51.vml"/><Relationship Id="rId3" Type="http://schemas.openxmlformats.org/officeDocument/2006/relationships/slideLayout" Target="../slideLayouts/slideLayout4.xml"/><Relationship Id="rId2" Type="http://schemas.openxmlformats.org/officeDocument/2006/relationships/image" Target="../media/image271.wmf"/><Relationship Id="rId1" Type="http://schemas.openxmlformats.org/officeDocument/2006/relationships/oleObject" Target="../embeddings/oleObject193.bin"/></Relationships>
</file>

<file path=ppt/slides/_rels/slide118.xml.rels><?xml version="1.0" encoding="UTF-8" standalone="yes"?>
<Relationships xmlns="http://schemas.openxmlformats.org/package/2006/relationships"><Relationship Id="rId5" Type="http://schemas.openxmlformats.org/officeDocument/2006/relationships/vmlDrawing" Target="../drawings/vmlDrawing52.vml"/><Relationship Id="rId4" Type="http://schemas.openxmlformats.org/officeDocument/2006/relationships/slideLayout" Target="../slideLayouts/slideLayout4.xml"/><Relationship Id="rId3" Type="http://schemas.openxmlformats.org/officeDocument/2006/relationships/image" Target="../media/image273.png"/><Relationship Id="rId2" Type="http://schemas.openxmlformats.org/officeDocument/2006/relationships/image" Target="../media/image272.wmf"/><Relationship Id="rId1" Type="http://schemas.openxmlformats.org/officeDocument/2006/relationships/oleObject" Target="../embeddings/oleObject194.bin"/></Relationships>
</file>

<file path=ppt/slides/_rels/slide11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77.wmf"/><Relationship Id="rId7" Type="http://schemas.openxmlformats.org/officeDocument/2006/relationships/oleObject" Target="../embeddings/oleObject198.bin"/><Relationship Id="rId6" Type="http://schemas.openxmlformats.org/officeDocument/2006/relationships/image" Target="../media/image276.wmf"/><Relationship Id="rId5" Type="http://schemas.openxmlformats.org/officeDocument/2006/relationships/oleObject" Target="../embeddings/oleObject197.bin"/><Relationship Id="rId4" Type="http://schemas.openxmlformats.org/officeDocument/2006/relationships/image" Target="../media/image275.wmf"/><Relationship Id="rId3" Type="http://schemas.openxmlformats.org/officeDocument/2006/relationships/oleObject" Target="../embeddings/oleObject196.bin"/><Relationship Id="rId2" Type="http://schemas.openxmlformats.org/officeDocument/2006/relationships/image" Target="../media/image274.wmf"/><Relationship Id="rId10" Type="http://schemas.openxmlformats.org/officeDocument/2006/relationships/vmlDrawing" Target="../drawings/vmlDrawing53.vml"/><Relationship Id="rId1" Type="http://schemas.openxmlformats.org/officeDocument/2006/relationships/oleObject" Target="../embeddings/oleObject195.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9" Type="http://schemas.openxmlformats.org/officeDocument/2006/relationships/oleObject" Target="../embeddings/oleObject203.bin"/><Relationship Id="rId8" Type="http://schemas.openxmlformats.org/officeDocument/2006/relationships/image" Target="../media/image281.wmf"/><Relationship Id="rId7" Type="http://schemas.openxmlformats.org/officeDocument/2006/relationships/oleObject" Target="../embeddings/oleObject202.bin"/><Relationship Id="rId6" Type="http://schemas.openxmlformats.org/officeDocument/2006/relationships/image" Target="../media/image280.wmf"/><Relationship Id="rId5" Type="http://schemas.openxmlformats.org/officeDocument/2006/relationships/oleObject" Target="../embeddings/oleObject201.bin"/><Relationship Id="rId4" Type="http://schemas.openxmlformats.org/officeDocument/2006/relationships/image" Target="../media/image279.wmf"/><Relationship Id="rId3" Type="http://schemas.openxmlformats.org/officeDocument/2006/relationships/oleObject" Target="../embeddings/oleObject200.bin"/><Relationship Id="rId22" Type="http://schemas.openxmlformats.org/officeDocument/2006/relationships/vmlDrawing" Target="../drawings/vmlDrawing54.vml"/><Relationship Id="rId21" Type="http://schemas.openxmlformats.org/officeDocument/2006/relationships/slideLayout" Target="../slideLayouts/slideLayout4.xml"/><Relationship Id="rId20" Type="http://schemas.openxmlformats.org/officeDocument/2006/relationships/image" Target="../media/image287.wmf"/><Relationship Id="rId2" Type="http://schemas.openxmlformats.org/officeDocument/2006/relationships/image" Target="../media/image278.wmf"/><Relationship Id="rId19" Type="http://schemas.openxmlformats.org/officeDocument/2006/relationships/oleObject" Target="../embeddings/oleObject208.bin"/><Relationship Id="rId18" Type="http://schemas.openxmlformats.org/officeDocument/2006/relationships/image" Target="../media/image286.wmf"/><Relationship Id="rId17" Type="http://schemas.openxmlformats.org/officeDocument/2006/relationships/oleObject" Target="../embeddings/oleObject207.bin"/><Relationship Id="rId16" Type="http://schemas.openxmlformats.org/officeDocument/2006/relationships/image" Target="../media/image285.wmf"/><Relationship Id="rId15" Type="http://schemas.openxmlformats.org/officeDocument/2006/relationships/oleObject" Target="../embeddings/oleObject206.bin"/><Relationship Id="rId14" Type="http://schemas.openxmlformats.org/officeDocument/2006/relationships/image" Target="../media/image284.wmf"/><Relationship Id="rId13" Type="http://schemas.openxmlformats.org/officeDocument/2006/relationships/oleObject" Target="../embeddings/oleObject205.bin"/><Relationship Id="rId12" Type="http://schemas.openxmlformats.org/officeDocument/2006/relationships/image" Target="../media/image283.wmf"/><Relationship Id="rId11" Type="http://schemas.openxmlformats.org/officeDocument/2006/relationships/oleObject" Target="../embeddings/oleObject204.bin"/><Relationship Id="rId10" Type="http://schemas.openxmlformats.org/officeDocument/2006/relationships/image" Target="../media/image282.wmf"/><Relationship Id="rId1" Type="http://schemas.openxmlformats.org/officeDocument/2006/relationships/oleObject" Target="../embeddings/oleObject199.bin"/></Relationships>
</file>

<file path=ppt/slides/_rels/slide121.xml.rels><?xml version="1.0" encoding="UTF-8" standalone="yes"?>
<Relationships xmlns="http://schemas.openxmlformats.org/package/2006/relationships"><Relationship Id="rId6" Type="http://schemas.openxmlformats.org/officeDocument/2006/relationships/vmlDrawing" Target="../drawings/vmlDrawing55.vml"/><Relationship Id="rId5" Type="http://schemas.openxmlformats.org/officeDocument/2006/relationships/slideLayout" Target="../slideLayouts/slideLayout4.xml"/><Relationship Id="rId4" Type="http://schemas.openxmlformats.org/officeDocument/2006/relationships/image" Target="../media/image290.emf"/><Relationship Id="rId3" Type="http://schemas.openxmlformats.org/officeDocument/2006/relationships/image" Target="../media/image289.wmf"/><Relationship Id="rId2" Type="http://schemas.openxmlformats.org/officeDocument/2006/relationships/oleObject" Target="../embeddings/oleObject209.bin"/><Relationship Id="rId1" Type="http://schemas.openxmlformats.org/officeDocument/2006/relationships/image" Target="../media/image288.png"/></Relationships>
</file>

<file path=ppt/slides/_rels/slide122.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4.png"/><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image" Target="../media/image291.png"/></Relationships>
</file>

<file path=ppt/slides/_rels/slide123.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301.png"/><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 Id="rId3" Type="http://schemas.openxmlformats.org/officeDocument/2006/relationships/image" Target="../media/image297.png"/><Relationship Id="rId2" Type="http://schemas.openxmlformats.org/officeDocument/2006/relationships/image" Target="../media/image295.png"/><Relationship Id="rId1" Type="http://schemas.openxmlformats.org/officeDocument/2006/relationships/image" Target="../media/image294.png"/></Relationships>
</file>

<file path=ppt/slides/_rels/slide1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image" Target="../media/image30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05.png"/><Relationship Id="rId1" Type="http://schemas.openxmlformats.org/officeDocument/2006/relationships/image" Target="../media/image302.pn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6.GIF"/></Relationships>
</file>

<file path=ppt/slides/_rels/slide127.xml.rels><?xml version="1.0" encoding="UTF-8" standalone="yes"?>
<Relationships xmlns="http://schemas.openxmlformats.org/package/2006/relationships"><Relationship Id="rId9" Type="http://schemas.openxmlformats.org/officeDocument/2006/relationships/image" Target="../media/image309.jpeg"/><Relationship Id="rId8" Type="http://schemas.openxmlformats.org/officeDocument/2006/relationships/oleObject" Target="../embeddings/oleObject215.bin"/><Relationship Id="rId7" Type="http://schemas.openxmlformats.org/officeDocument/2006/relationships/oleObject" Target="../embeddings/oleObject214.bin"/><Relationship Id="rId6" Type="http://schemas.openxmlformats.org/officeDocument/2006/relationships/oleObject" Target="../embeddings/oleObject213.bin"/><Relationship Id="rId5" Type="http://schemas.openxmlformats.org/officeDocument/2006/relationships/oleObject" Target="../embeddings/oleObject212.bin"/><Relationship Id="rId4" Type="http://schemas.openxmlformats.org/officeDocument/2006/relationships/image" Target="../media/image308.wmf"/><Relationship Id="rId3" Type="http://schemas.openxmlformats.org/officeDocument/2006/relationships/oleObject" Target="../embeddings/oleObject211.bin"/><Relationship Id="rId2" Type="http://schemas.openxmlformats.org/officeDocument/2006/relationships/image" Target="../media/image307.wmf"/><Relationship Id="rId11" Type="http://schemas.openxmlformats.org/officeDocument/2006/relationships/vmlDrawing" Target="../drawings/vmlDrawing56.vml"/><Relationship Id="rId10" Type="http://schemas.openxmlformats.org/officeDocument/2006/relationships/slideLayout" Target="../slideLayouts/slideLayout4.xml"/><Relationship Id="rId1" Type="http://schemas.openxmlformats.org/officeDocument/2006/relationships/oleObject" Target="../embeddings/oleObject210.bin"/></Relationships>
</file>

<file path=ppt/slides/_rels/slide128.xml.rels><?xml version="1.0" encoding="UTF-8" standalone="yes"?>
<Relationships xmlns="http://schemas.openxmlformats.org/package/2006/relationships"><Relationship Id="rId4" Type="http://schemas.openxmlformats.org/officeDocument/2006/relationships/vmlDrawing" Target="../drawings/vmlDrawing57.vml"/><Relationship Id="rId3" Type="http://schemas.openxmlformats.org/officeDocument/2006/relationships/slideLayout" Target="../slideLayouts/slideLayout4.xml"/><Relationship Id="rId2" Type="http://schemas.openxmlformats.org/officeDocument/2006/relationships/image" Target="../media/image310.wmf"/><Relationship Id="rId1" Type="http://schemas.openxmlformats.org/officeDocument/2006/relationships/oleObject" Target="../embeddings/oleObject216.bin"/></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3.jpeg"/><Relationship Id="rId1" Type="http://schemas.openxmlformats.org/officeDocument/2006/relationships/image" Target="../media/image312.png"/></Relationships>
</file>

<file path=ppt/slides/_rels/slide13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openxmlformats.org/officeDocument/2006/relationships/image" Target="../media/image319.GIF"/><Relationship Id="rId5" Type="http://schemas.openxmlformats.org/officeDocument/2006/relationships/image" Target="../media/image318.GIF"/><Relationship Id="rId4" Type="http://schemas.openxmlformats.org/officeDocument/2006/relationships/image" Target="../media/image317.png"/><Relationship Id="rId3" Type="http://schemas.openxmlformats.org/officeDocument/2006/relationships/image" Target="../media/image316.GIF"/><Relationship Id="rId2" Type="http://schemas.openxmlformats.org/officeDocument/2006/relationships/image" Target="../media/image315.GIF"/><Relationship Id="rId1" Type="http://schemas.openxmlformats.org/officeDocument/2006/relationships/image" Target="../media/image314.png"/></Relationships>
</file>

<file path=ppt/slides/_rels/slide1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2.jpeg"/><Relationship Id="rId2" Type="http://schemas.openxmlformats.org/officeDocument/2006/relationships/image" Target="../media/image321.png"/><Relationship Id="rId1" Type="http://schemas.openxmlformats.org/officeDocument/2006/relationships/image" Target="../media/image320.jpe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24.jpeg"/><Relationship Id="rId1" Type="http://schemas.openxmlformats.org/officeDocument/2006/relationships/image" Target="../media/image323.jpeg"/></Relationships>
</file>

<file path=ppt/slides/_rels/slide134.xml.rels><?xml version="1.0" encoding="UTF-8" standalone="yes"?>
<Relationships xmlns="http://schemas.openxmlformats.org/package/2006/relationships"><Relationship Id="rId5" Type="http://schemas.openxmlformats.org/officeDocument/2006/relationships/vmlDrawing" Target="../drawings/vmlDrawing58.vml"/><Relationship Id="rId4" Type="http://schemas.openxmlformats.org/officeDocument/2006/relationships/slideLayout" Target="../slideLayouts/slideLayout4.xml"/><Relationship Id="rId3" Type="http://schemas.openxmlformats.org/officeDocument/2006/relationships/image" Target="../media/image326.jpeg"/><Relationship Id="rId2" Type="http://schemas.openxmlformats.org/officeDocument/2006/relationships/image" Target="../media/image325.wmf"/><Relationship Id="rId1" Type="http://schemas.openxmlformats.org/officeDocument/2006/relationships/oleObject" Target="../embeddings/oleObject217.bin"/></Relationships>
</file>

<file path=ppt/slides/_rels/slide13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29.jpeg"/><Relationship Id="rId2" Type="http://schemas.openxmlformats.org/officeDocument/2006/relationships/image" Target="../media/image328.jpeg"/><Relationship Id="rId1" Type="http://schemas.openxmlformats.org/officeDocument/2006/relationships/image" Target="../media/image327.jpeg"/></Relationships>
</file>

<file path=ppt/slides/_rels/slide13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32.jpeg"/><Relationship Id="rId2" Type="http://schemas.openxmlformats.org/officeDocument/2006/relationships/image" Target="../media/image331.png"/><Relationship Id="rId1" Type="http://schemas.openxmlformats.org/officeDocument/2006/relationships/image" Target="../media/image330.png"/></Relationships>
</file>

<file path=ppt/slides/_rels/slide137.xml.rels><?xml version="1.0" encoding="UTF-8" standalone="yes"?>
<Relationships xmlns="http://schemas.openxmlformats.org/package/2006/relationships"><Relationship Id="rId9" Type="http://schemas.openxmlformats.org/officeDocument/2006/relationships/image" Target="../media/image337.wmf"/><Relationship Id="rId8" Type="http://schemas.openxmlformats.org/officeDocument/2006/relationships/oleObject" Target="../embeddings/oleObject221.bin"/><Relationship Id="rId7" Type="http://schemas.openxmlformats.org/officeDocument/2006/relationships/image" Target="../media/image336.wmf"/><Relationship Id="rId6" Type="http://schemas.openxmlformats.org/officeDocument/2006/relationships/oleObject" Target="../embeddings/oleObject220.bin"/><Relationship Id="rId5" Type="http://schemas.openxmlformats.org/officeDocument/2006/relationships/image" Target="../media/image335.wmf"/><Relationship Id="rId4" Type="http://schemas.openxmlformats.org/officeDocument/2006/relationships/oleObject" Target="../embeddings/oleObject219.bin"/><Relationship Id="rId3" Type="http://schemas.openxmlformats.org/officeDocument/2006/relationships/image" Target="../media/image334.wmf"/><Relationship Id="rId2" Type="http://schemas.openxmlformats.org/officeDocument/2006/relationships/oleObject" Target="../embeddings/oleObject218.bin"/><Relationship Id="rId11" Type="http://schemas.openxmlformats.org/officeDocument/2006/relationships/vmlDrawing" Target="../drawings/vmlDrawing59.vml"/><Relationship Id="rId10" Type="http://schemas.openxmlformats.org/officeDocument/2006/relationships/slideLayout" Target="../slideLayouts/slideLayout4.xml"/><Relationship Id="rId1" Type="http://schemas.openxmlformats.org/officeDocument/2006/relationships/image" Target="../media/image333.png"/></Relationships>
</file>

<file path=ppt/slides/_rels/slide138.xml.rels><?xml version="1.0" encoding="UTF-8" standalone="yes"?>
<Relationships xmlns="http://schemas.openxmlformats.org/package/2006/relationships"><Relationship Id="rId9" Type="http://schemas.openxmlformats.org/officeDocument/2006/relationships/oleObject" Target="../embeddings/oleObject226.bin"/><Relationship Id="rId8" Type="http://schemas.openxmlformats.org/officeDocument/2006/relationships/image" Target="../media/image341.wmf"/><Relationship Id="rId7" Type="http://schemas.openxmlformats.org/officeDocument/2006/relationships/oleObject" Target="../embeddings/oleObject225.bin"/><Relationship Id="rId6" Type="http://schemas.openxmlformats.org/officeDocument/2006/relationships/image" Target="../media/image340.wmf"/><Relationship Id="rId5" Type="http://schemas.openxmlformats.org/officeDocument/2006/relationships/oleObject" Target="../embeddings/oleObject224.bin"/><Relationship Id="rId4" Type="http://schemas.openxmlformats.org/officeDocument/2006/relationships/image" Target="../media/image339.wmf"/><Relationship Id="rId3" Type="http://schemas.openxmlformats.org/officeDocument/2006/relationships/oleObject" Target="../embeddings/oleObject223.bin"/><Relationship Id="rId20" Type="http://schemas.openxmlformats.org/officeDocument/2006/relationships/vmlDrawing" Target="../drawings/vmlDrawing60.vml"/><Relationship Id="rId2" Type="http://schemas.openxmlformats.org/officeDocument/2006/relationships/image" Target="../media/image338.wmf"/><Relationship Id="rId19" Type="http://schemas.openxmlformats.org/officeDocument/2006/relationships/slideLayout" Target="../slideLayouts/slideLayout4.xml"/><Relationship Id="rId18" Type="http://schemas.openxmlformats.org/officeDocument/2006/relationships/image" Target="../media/image346.wmf"/><Relationship Id="rId17" Type="http://schemas.openxmlformats.org/officeDocument/2006/relationships/oleObject" Target="../embeddings/oleObject230.bin"/><Relationship Id="rId16" Type="http://schemas.openxmlformats.org/officeDocument/2006/relationships/image" Target="../media/image345.wmf"/><Relationship Id="rId15" Type="http://schemas.openxmlformats.org/officeDocument/2006/relationships/oleObject" Target="../embeddings/oleObject229.bin"/><Relationship Id="rId14" Type="http://schemas.openxmlformats.org/officeDocument/2006/relationships/image" Target="../media/image344.wmf"/><Relationship Id="rId13" Type="http://schemas.openxmlformats.org/officeDocument/2006/relationships/oleObject" Target="../embeddings/oleObject228.bin"/><Relationship Id="rId12" Type="http://schemas.openxmlformats.org/officeDocument/2006/relationships/image" Target="../media/image343.wmf"/><Relationship Id="rId11" Type="http://schemas.openxmlformats.org/officeDocument/2006/relationships/oleObject" Target="../embeddings/oleObject227.bin"/><Relationship Id="rId10" Type="http://schemas.openxmlformats.org/officeDocument/2006/relationships/image" Target="../media/image342.wmf"/><Relationship Id="rId1" Type="http://schemas.openxmlformats.org/officeDocument/2006/relationships/oleObject" Target="../embeddings/oleObject222.bin"/></Relationships>
</file>

<file path=ppt/slides/_rels/slide139.xml.rels><?xml version="1.0" encoding="UTF-8" standalone="yes"?>
<Relationships xmlns="http://schemas.openxmlformats.org/package/2006/relationships"><Relationship Id="rId9" Type="http://schemas.openxmlformats.org/officeDocument/2006/relationships/oleObject" Target="../embeddings/oleObject235.bin"/><Relationship Id="rId8" Type="http://schemas.openxmlformats.org/officeDocument/2006/relationships/image" Target="../media/image350.wmf"/><Relationship Id="rId7" Type="http://schemas.openxmlformats.org/officeDocument/2006/relationships/oleObject" Target="../embeddings/oleObject234.bin"/><Relationship Id="rId6" Type="http://schemas.openxmlformats.org/officeDocument/2006/relationships/image" Target="../media/image349.wmf"/><Relationship Id="rId5" Type="http://schemas.openxmlformats.org/officeDocument/2006/relationships/oleObject" Target="../embeddings/oleObject233.bin"/><Relationship Id="rId4" Type="http://schemas.openxmlformats.org/officeDocument/2006/relationships/image" Target="../media/image348.wmf"/><Relationship Id="rId3" Type="http://schemas.openxmlformats.org/officeDocument/2006/relationships/oleObject" Target="../embeddings/oleObject232.bin"/><Relationship Id="rId2" Type="http://schemas.openxmlformats.org/officeDocument/2006/relationships/image" Target="../media/image347.wmf"/><Relationship Id="rId13" Type="http://schemas.openxmlformats.org/officeDocument/2006/relationships/vmlDrawing" Target="../drawings/vmlDrawing61.vml"/><Relationship Id="rId12" Type="http://schemas.openxmlformats.org/officeDocument/2006/relationships/slideLayout" Target="../slideLayouts/slideLayout4.xml"/><Relationship Id="rId11" Type="http://schemas.openxmlformats.org/officeDocument/2006/relationships/image" Target="../media/image352.png"/><Relationship Id="rId10" Type="http://schemas.openxmlformats.org/officeDocument/2006/relationships/image" Target="../media/image351.wmf"/><Relationship Id="rId1" Type="http://schemas.openxmlformats.org/officeDocument/2006/relationships/oleObject" Target="../embeddings/oleObject23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9" Type="http://schemas.openxmlformats.org/officeDocument/2006/relationships/oleObject" Target="../embeddings/oleObject240.bin"/><Relationship Id="rId8" Type="http://schemas.openxmlformats.org/officeDocument/2006/relationships/image" Target="../media/image356.wmf"/><Relationship Id="rId7" Type="http://schemas.openxmlformats.org/officeDocument/2006/relationships/oleObject" Target="../embeddings/oleObject239.bin"/><Relationship Id="rId6" Type="http://schemas.openxmlformats.org/officeDocument/2006/relationships/image" Target="../media/image355.wmf"/><Relationship Id="rId5" Type="http://schemas.openxmlformats.org/officeDocument/2006/relationships/oleObject" Target="../embeddings/oleObject238.bin"/><Relationship Id="rId4" Type="http://schemas.openxmlformats.org/officeDocument/2006/relationships/image" Target="../media/image354.wmf"/><Relationship Id="rId3" Type="http://schemas.openxmlformats.org/officeDocument/2006/relationships/oleObject" Target="../embeddings/oleObject237.bin"/><Relationship Id="rId2" Type="http://schemas.openxmlformats.org/officeDocument/2006/relationships/image" Target="../media/image353.wmf"/><Relationship Id="rId19" Type="http://schemas.openxmlformats.org/officeDocument/2006/relationships/notesSlide" Target="../notesSlides/notesSlide12.xml"/><Relationship Id="rId18" Type="http://schemas.openxmlformats.org/officeDocument/2006/relationships/vmlDrawing" Target="../drawings/vmlDrawing62.vml"/><Relationship Id="rId17" Type="http://schemas.openxmlformats.org/officeDocument/2006/relationships/slideLayout" Target="../slideLayouts/slideLayout4.xml"/><Relationship Id="rId16" Type="http://schemas.openxmlformats.org/officeDocument/2006/relationships/image" Target="../media/image360.wmf"/><Relationship Id="rId15" Type="http://schemas.openxmlformats.org/officeDocument/2006/relationships/oleObject" Target="../embeddings/oleObject243.bin"/><Relationship Id="rId14" Type="http://schemas.openxmlformats.org/officeDocument/2006/relationships/image" Target="../media/image359.wmf"/><Relationship Id="rId13" Type="http://schemas.openxmlformats.org/officeDocument/2006/relationships/oleObject" Target="../embeddings/oleObject242.bin"/><Relationship Id="rId12" Type="http://schemas.openxmlformats.org/officeDocument/2006/relationships/image" Target="../media/image358.wmf"/><Relationship Id="rId11" Type="http://schemas.openxmlformats.org/officeDocument/2006/relationships/oleObject" Target="../embeddings/oleObject241.bin"/><Relationship Id="rId10" Type="http://schemas.openxmlformats.org/officeDocument/2006/relationships/image" Target="../media/image357.wmf"/><Relationship Id="rId1" Type="http://schemas.openxmlformats.org/officeDocument/2006/relationships/oleObject" Target="../embeddings/oleObject236.bin"/></Relationships>
</file>

<file path=ppt/slides/_rels/slide142.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vmlDrawing" Target="../drawings/vmlDrawing63.vml"/><Relationship Id="rId5" Type="http://schemas.openxmlformats.org/officeDocument/2006/relationships/slideLayout" Target="../slideLayouts/slideLayout4.xml"/><Relationship Id="rId4" Type="http://schemas.openxmlformats.org/officeDocument/2006/relationships/image" Target="../media/image340.wmf"/><Relationship Id="rId3" Type="http://schemas.openxmlformats.org/officeDocument/2006/relationships/oleObject" Target="../embeddings/oleObject245.bin"/><Relationship Id="rId2" Type="http://schemas.openxmlformats.org/officeDocument/2006/relationships/image" Target="../media/image339.wmf"/><Relationship Id="rId1" Type="http://schemas.openxmlformats.org/officeDocument/2006/relationships/oleObject" Target="../embeddings/oleObject244.bin"/></Relationships>
</file>

<file path=ppt/slides/_rels/slide143.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4.xml"/><Relationship Id="rId5" Type="http://schemas.openxmlformats.org/officeDocument/2006/relationships/image" Target="../media/image365.png"/><Relationship Id="rId4" Type="http://schemas.openxmlformats.org/officeDocument/2006/relationships/image" Target="../media/image364.png"/><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image" Target="../media/image36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366.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7.png"/></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8.png"/></Relationships>
</file>

<file path=ppt/slides/_rels/slide149.xml.rels><?xml version="1.0" encoding="UTF-8" standalone="yes"?>
<Relationships xmlns="http://schemas.openxmlformats.org/package/2006/relationships"><Relationship Id="rId9" Type="http://schemas.openxmlformats.org/officeDocument/2006/relationships/oleObject" Target="../embeddings/oleObject250.bin"/><Relationship Id="rId8" Type="http://schemas.openxmlformats.org/officeDocument/2006/relationships/image" Target="../media/image372.wmf"/><Relationship Id="rId7" Type="http://schemas.openxmlformats.org/officeDocument/2006/relationships/oleObject" Target="../embeddings/oleObject249.bin"/><Relationship Id="rId6" Type="http://schemas.openxmlformats.org/officeDocument/2006/relationships/image" Target="../media/image371.wmf"/><Relationship Id="rId5" Type="http://schemas.openxmlformats.org/officeDocument/2006/relationships/oleObject" Target="../embeddings/oleObject248.bin"/><Relationship Id="rId4" Type="http://schemas.openxmlformats.org/officeDocument/2006/relationships/image" Target="../media/image370.wmf"/><Relationship Id="rId3" Type="http://schemas.openxmlformats.org/officeDocument/2006/relationships/oleObject" Target="../embeddings/oleObject247.bin"/><Relationship Id="rId2" Type="http://schemas.openxmlformats.org/officeDocument/2006/relationships/image" Target="../media/image369.wmf"/><Relationship Id="rId16" Type="http://schemas.openxmlformats.org/officeDocument/2006/relationships/vmlDrawing" Target="../drawings/vmlDrawing64.vml"/><Relationship Id="rId15" Type="http://schemas.openxmlformats.org/officeDocument/2006/relationships/slideLayout" Target="../slideLayouts/slideLayout4.xml"/><Relationship Id="rId14" Type="http://schemas.openxmlformats.org/officeDocument/2006/relationships/image" Target="../media/image376.png"/><Relationship Id="rId13" Type="http://schemas.openxmlformats.org/officeDocument/2006/relationships/image" Target="../media/image375.png"/><Relationship Id="rId12" Type="http://schemas.openxmlformats.org/officeDocument/2006/relationships/image" Target="../media/image374.wmf"/><Relationship Id="rId11" Type="http://schemas.openxmlformats.org/officeDocument/2006/relationships/oleObject" Target="../embeddings/oleObject251.bin"/><Relationship Id="rId10" Type="http://schemas.openxmlformats.org/officeDocument/2006/relationships/image" Target="../media/image373.wmf"/><Relationship Id="rId1" Type="http://schemas.openxmlformats.org/officeDocument/2006/relationships/oleObject" Target="../embeddings/oleObject246.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9" Type="http://schemas.openxmlformats.org/officeDocument/2006/relationships/image" Target="../media/image382.png"/><Relationship Id="rId8" Type="http://schemas.openxmlformats.org/officeDocument/2006/relationships/image" Target="../media/image381.png"/><Relationship Id="rId7" Type="http://schemas.openxmlformats.org/officeDocument/2006/relationships/image" Target="../media/image380.wmf"/><Relationship Id="rId6" Type="http://schemas.openxmlformats.org/officeDocument/2006/relationships/oleObject" Target="../embeddings/oleObject254.bin"/><Relationship Id="rId5" Type="http://schemas.openxmlformats.org/officeDocument/2006/relationships/image" Target="../media/image379.wmf"/><Relationship Id="rId4" Type="http://schemas.openxmlformats.org/officeDocument/2006/relationships/oleObject" Target="../embeddings/oleObject253.bin"/><Relationship Id="rId3" Type="http://schemas.openxmlformats.org/officeDocument/2006/relationships/image" Target="../media/image378.wmf"/><Relationship Id="rId2" Type="http://schemas.openxmlformats.org/officeDocument/2006/relationships/oleObject" Target="../embeddings/oleObject252.bin"/><Relationship Id="rId11" Type="http://schemas.openxmlformats.org/officeDocument/2006/relationships/vmlDrawing" Target="../drawings/vmlDrawing65.vml"/><Relationship Id="rId10" Type="http://schemas.openxmlformats.org/officeDocument/2006/relationships/slideLayout" Target="../slideLayouts/slideLayout4.xml"/><Relationship Id="rId1" Type="http://schemas.openxmlformats.org/officeDocument/2006/relationships/image" Target="../media/image377.png"/></Relationships>
</file>

<file path=ppt/slides/_rels/slide151.xml.rels><?xml version="1.0" encoding="UTF-8" standalone="yes"?>
<Relationships xmlns="http://schemas.openxmlformats.org/package/2006/relationships"><Relationship Id="rId9" Type="http://schemas.openxmlformats.org/officeDocument/2006/relationships/image" Target="../media/image384.png"/><Relationship Id="rId8" Type="http://schemas.openxmlformats.org/officeDocument/2006/relationships/image" Target="../media/image383.png"/><Relationship Id="rId7" Type="http://schemas.openxmlformats.org/officeDocument/2006/relationships/image" Target="../media/image232.png"/><Relationship Id="rId6" Type="http://schemas.openxmlformats.org/officeDocument/2006/relationships/image" Target="../media/image251.wmf"/><Relationship Id="rId5" Type="http://schemas.openxmlformats.org/officeDocument/2006/relationships/oleObject" Target="../embeddings/oleObject257.bin"/><Relationship Id="rId4" Type="http://schemas.openxmlformats.org/officeDocument/2006/relationships/image" Target="../media/image250.wmf"/><Relationship Id="rId3" Type="http://schemas.openxmlformats.org/officeDocument/2006/relationships/oleObject" Target="../embeddings/oleObject256.bin"/><Relationship Id="rId2" Type="http://schemas.openxmlformats.org/officeDocument/2006/relationships/image" Target="../media/image249.wmf"/><Relationship Id="rId14" Type="http://schemas.openxmlformats.org/officeDocument/2006/relationships/notesSlide" Target="../notesSlides/notesSlide16.xml"/><Relationship Id="rId13" Type="http://schemas.openxmlformats.org/officeDocument/2006/relationships/vmlDrawing" Target="../drawings/vmlDrawing66.vml"/><Relationship Id="rId12" Type="http://schemas.openxmlformats.org/officeDocument/2006/relationships/slideLayout" Target="../slideLayouts/slideLayout4.xml"/><Relationship Id="rId11" Type="http://schemas.openxmlformats.org/officeDocument/2006/relationships/image" Target="../media/image386.png"/><Relationship Id="rId10" Type="http://schemas.openxmlformats.org/officeDocument/2006/relationships/image" Target="../media/image385.png"/><Relationship Id="rId1" Type="http://schemas.openxmlformats.org/officeDocument/2006/relationships/oleObject" Target="../embeddings/oleObject255.bin"/></Relationships>
</file>

<file path=ppt/slides/_rels/slide152.xml.rels><?xml version="1.0" encoding="UTF-8" standalone="yes"?>
<Relationships xmlns="http://schemas.openxmlformats.org/package/2006/relationships"><Relationship Id="rId9" Type="http://schemas.openxmlformats.org/officeDocument/2006/relationships/image" Target="../media/image388.png"/><Relationship Id="rId8" Type="http://schemas.openxmlformats.org/officeDocument/2006/relationships/image" Target="../media/image387.png"/><Relationship Id="rId7" Type="http://schemas.openxmlformats.org/officeDocument/2006/relationships/image" Target="../media/image232.png"/><Relationship Id="rId6" Type="http://schemas.openxmlformats.org/officeDocument/2006/relationships/image" Target="../media/image251.wmf"/><Relationship Id="rId5" Type="http://schemas.openxmlformats.org/officeDocument/2006/relationships/oleObject" Target="../embeddings/oleObject260.bin"/><Relationship Id="rId4" Type="http://schemas.openxmlformats.org/officeDocument/2006/relationships/image" Target="../media/image250.wmf"/><Relationship Id="rId3" Type="http://schemas.openxmlformats.org/officeDocument/2006/relationships/oleObject" Target="../embeddings/oleObject259.bin"/><Relationship Id="rId2" Type="http://schemas.openxmlformats.org/officeDocument/2006/relationships/image" Target="../media/image249.wmf"/><Relationship Id="rId14" Type="http://schemas.openxmlformats.org/officeDocument/2006/relationships/notesSlide" Target="../notesSlides/notesSlide17.xml"/><Relationship Id="rId13" Type="http://schemas.openxmlformats.org/officeDocument/2006/relationships/vmlDrawing" Target="../drawings/vmlDrawing67.vml"/><Relationship Id="rId12" Type="http://schemas.openxmlformats.org/officeDocument/2006/relationships/slideLayout" Target="../slideLayouts/slideLayout4.xml"/><Relationship Id="rId11" Type="http://schemas.openxmlformats.org/officeDocument/2006/relationships/image" Target="../media/image390.png"/><Relationship Id="rId10" Type="http://schemas.openxmlformats.org/officeDocument/2006/relationships/image" Target="../media/image389.png"/><Relationship Id="rId1" Type="http://schemas.openxmlformats.org/officeDocument/2006/relationships/oleObject" Target="../embeddings/oleObject258.bin"/></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91.png"/></Relationships>
</file>

<file path=ppt/slides/_rels/slide154.xml.rels><?xml version="1.0" encoding="UTF-8" standalone="yes"?>
<Relationships xmlns="http://schemas.openxmlformats.org/package/2006/relationships"><Relationship Id="rId9" Type="http://schemas.openxmlformats.org/officeDocument/2006/relationships/vmlDrawing" Target="../drawings/vmlDrawing68.vml"/><Relationship Id="rId8" Type="http://schemas.openxmlformats.org/officeDocument/2006/relationships/slideLayout" Target="../slideLayouts/slideLayout4.xml"/><Relationship Id="rId7" Type="http://schemas.openxmlformats.org/officeDocument/2006/relationships/image" Target="../media/image395.wmf"/><Relationship Id="rId6" Type="http://schemas.openxmlformats.org/officeDocument/2006/relationships/oleObject" Target="../embeddings/oleObject263.bin"/><Relationship Id="rId5" Type="http://schemas.openxmlformats.org/officeDocument/2006/relationships/image" Target="../media/image394.wmf"/><Relationship Id="rId4" Type="http://schemas.openxmlformats.org/officeDocument/2006/relationships/oleObject" Target="../embeddings/oleObject262.bin"/><Relationship Id="rId3" Type="http://schemas.openxmlformats.org/officeDocument/2006/relationships/image" Target="../media/image393.wmf"/><Relationship Id="rId2" Type="http://schemas.openxmlformats.org/officeDocument/2006/relationships/oleObject" Target="../embeddings/oleObject261.bin"/><Relationship Id="rId1" Type="http://schemas.openxmlformats.org/officeDocument/2006/relationships/image" Target="../media/image392.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9" Type="http://schemas.openxmlformats.org/officeDocument/2006/relationships/image" Target="../media/image399.wmf"/><Relationship Id="rId8" Type="http://schemas.openxmlformats.org/officeDocument/2006/relationships/oleObject" Target="../embeddings/oleObject267.bin"/><Relationship Id="rId7" Type="http://schemas.openxmlformats.org/officeDocument/2006/relationships/image" Target="../media/image398.wmf"/><Relationship Id="rId6" Type="http://schemas.openxmlformats.org/officeDocument/2006/relationships/oleObject" Target="../embeddings/oleObject266.bin"/><Relationship Id="rId5" Type="http://schemas.openxmlformats.org/officeDocument/2006/relationships/image" Target="../media/image397.wmf"/><Relationship Id="rId4" Type="http://schemas.openxmlformats.org/officeDocument/2006/relationships/oleObject" Target="../embeddings/oleObject265.bin"/><Relationship Id="rId3" Type="http://schemas.openxmlformats.org/officeDocument/2006/relationships/image" Target="../media/image396.wmf"/><Relationship Id="rId23" Type="http://schemas.openxmlformats.org/officeDocument/2006/relationships/notesSlide" Target="../notesSlides/notesSlide19.xml"/><Relationship Id="rId22" Type="http://schemas.openxmlformats.org/officeDocument/2006/relationships/vmlDrawing" Target="../drawings/vmlDrawing69.vml"/><Relationship Id="rId21" Type="http://schemas.openxmlformats.org/officeDocument/2006/relationships/slideLayout" Target="../slideLayouts/slideLayout4.xml"/><Relationship Id="rId20" Type="http://schemas.openxmlformats.org/officeDocument/2006/relationships/image" Target="../media/image405.wmf"/><Relationship Id="rId2" Type="http://schemas.openxmlformats.org/officeDocument/2006/relationships/oleObject" Target="../embeddings/oleObject264.bin"/><Relationship Id="rId19" Type="http://schemas.openxmlformats.org/officeDocument/2006/relationships/oleObject" Target="../embeddings/oleObject272.bin"/><Relationship Id="rId18" Type="http://schemas.openxmlformats.org/officeDocument/2006/relationships/image" Target="../media/image404.wmf"/><Relationship Id="rId17" Type="http://schemas.openxmlformats.org/officeDocument/2006/relationships/oleObject" Target="../embeddings/oleObject271.bin"/><Relationship Id="rId16" Type="http://schemas.openxmlformats.org/officeDocument/2006/relationships/image" Target="../media/image403.emf"/><Relationship Id="rId15" Type="http://schemas.openxmlformats.org/officeDocument/2006/relationships/image" Target="../media/image402.wmf"/><Relationship Id="rId14" Type="http://schemas.openxmlformats.org/officeDocument/2006/relationships/oleObject" Target="../embeddings/oleObject270.bin"/><Relationship Id="rId13" Type="http://schemas.openxmlformats.org/officeDocument/2006/relationships/image" Target="../media/image401.wmf"/><Relationship Id="rId12" Type="http://schemas.openxmlformats.org/officeDocument/2006/relationships/oleObject" Target="../embeddings/oleObject269.bin"/><Relationship Id="rId11" Type="http://schemas.openxmlformats.org/officeDocument/2006/relationships/image" Target="../media/image400.wmf"/><Relationship Id="rId10" Type="http://schemas.openxmlformats.org/officeDocument/2006/relationships/oleObject" Target="../embeddings/oleObject268.bin"/><Relationship Id="rId1" Type="http://schemas.openxmlformats.org/officeDocument/2006/relationships/slide" Target="slide65.xml"/></Relationships>
</file>

<file path=ppt/slides/_rels/slide158.xml.rels><?xml version="1.0" encoding="UTF-8" standalone="yes"?>
<Relationships xmlns="http://schemas.openxmlformats.org/package/2006/relationships"><Relationship Id="rId9" Type="http://schemas.openxmlformats.org/officeDocument/2006/relationships/oleObject" Target="../embeddings/oleObject276.bin"/><Relationship Id="rId8" Type="http://schemas.openxmlformats.org/officeDocument/2006/relationships/image" Target="../media/image410.wmf"/><Relationship Id="rId7" Type="http://schemas.openxmlformats.org/officeDocument/2006/relationships/oleObject" Target="../embeddings/oleObject275.bin"/><Relationship Id="rId6" Type="http://schemas.openxmlformats.org/officeDocument/2006/relationships/image" Target="../media/image409.wmf"/><Relationship Id="rId5" Type="http://schemas.openxmlformats.org/officeDocument/2006/relationships/oleObject" Target="../embeddings/oleObject274.bin"/><Relationship Id="rId4" Type="http://schemas.openxmlformats.org/officeDocument/2006/relationships/image" Target="../media/image408.wmf"/><Relationship Id="rId3" Type="http://schemas.openxmlformats.org/officeDocument/2006/relationships/oleObject" Target="../embeddings/oleObject273.bin"/><Relationship Id="rId2" Type="http://schemas.openxmlformats.org/officeDocument/2006/relationships/image" Target="../media/image407.emf"/><Relationship Id="rId14" Type="http://schemas.openxmlformats.org/officeDocument/2006/relationships/vmlDrawing" Target="../drawings/vmlDrawing70.vml"/><Relationship Id="rId13" Type="http://schemas.openxmlformats.org/officeDocument/2006/relationships/slideLayout" Target="../slideLayouts/slideLayout4.xml"/><Relationship Id="rId12" Type="http://schemas.openxmlformats.org/officeDocument/2006/relationships/image" Target="../media/image412.wmf"/><Relationship Id="rId11" Type="http://schemas.openxmlformats.org/officeDocument/2006/relationships/oleObject" Target="../embeddings/oleObject277.bin"/><Relationship Id="rId10" Type="http://schemas.openxmlformats.org/officeDocument/2006/relationships/image" Target="../media/image411.wmf"/><Relationship Id="rId1" Type="http://schemas.openxmlformats.org/officeDocument/2006/relationships/image" Target="../media/image406.png"/></Relationships>
</file>

<file path=ppt/slides/_rels/slide159.xml.rels><?xml version="1.0" encoding="UTF-8" standalone="yes"?>
<Relationships xmlns="http://schemas.openxmlformats.org/package/2006/relationships"><Relationship Id="rId9" Type="http://schemas.openxmlformats.org/officeDocument/2006/relationships/image" Target="../media/image416.wmf"/><Relationship Id="rId8" Type="http://schemas.openxmlformats.org/officeDocument/2006/relationships/oleObject" Target="../embeddings/oleObject281.bin"/><Relationship Id="rId7" Type="http://schemas.openxmlformats.org/officeDocument/2006/relationships/image" Target="../media/image415.wmf"/><Relationship Id="rId6" Type="http://schemas.openxmlformats.org/officeDocument/2006/relationships/oleObject" Target="../embeddings/oleObject280.bin"/><Relationship Id="rId5" Type="http://schemas.openxmlformats.org/officeDocument/2006/relationships/image" Target="../media/image412.wmf"/><Relationship Id="rId4" Type="http://schemas.openxmlformats.org/officeDocument/2006/relationships/oleObject" Target="../embeddings/oleObject279.bin"/><Relationship Id="rId31" Type="http://schemas.openxmlformats.org/officeDocument/2006/relationships/vmlDrawing" Target="../drawings/vmlDrawing71.vml"/><Relationship Id="rId30" Type="http://schemas.openxmlformats.org/officeDocument/2006/relationships/slideLayout" Target="../slideLayouts/slideLayout4.xml"/><Relationship Id="rId3" Type="http://schemas.openxmlformats.org/officeDocument/2006/relationships/image" Target="../media/image414.wmf"/><Relationship Id="rId29" Type="http://schemas.openxmlformats.org/officeDocument/2006/relationships/image" Target="../media/image426.wmf"/><Relationship Id="rId28" Type="http://schemas.openxmlformats.org/officeDocument/2006/relationships/oleObject" Target="../embeddings/oleObject291.bin"/><Relationship Id="rId27" Type="http://schemas.openxmlformats.org/officeDocument/2006/relationships/image" Target="../media/image425.wmf"/><Relationship Id="rId26" Type="http://schemas.openxmlformats.org/officeDocument/2006/relationships/oleObject" Target="../embeddings/oleObject290.bin"/><Relationship Id="rId25" Type="http://schemas.openxmlformats.org/officeDocument/2006/relationships/image" Target="../media/image424.wmf"/><Relationship Id="rId24" Type="http://schemas.openxmlformats.org/officeDocument/2006/relationships/oleObject" Target="../embeddings/oleObject289.bin"/><Relationship Id="rId23" Type="http://schemas.openxmlformats.org/officeDocument/2006/relationships/image" Target="../media/image423.wmf"/><Relationship Id="rId22" Type="http://schemas.openxmlformats.org/officeDocument/2006/relationships/oleObject" Target="../embeddings/oleObject288.bin"/><Relationship Id="rId21" Type="http://schemas.openxmlformats.org/officeDocument/2006/relationships/image" Target="../media/image422.wmf"/><Relationship Id="rId20" Type="http://schemas.openxmlformats.org/officeDocument/2006/relationships/oleObject" Target="../embeddings/oleObject287.bin"/><Relationship Id="rId2" Type="http://schemas.openxmlformats.org/officeDocument/2006/relationships/oleObject" Target="../embeddings/oleObject278.bin"/><Relationship Id="rId19" Type="http://schemas.openxmlformats.org/officeDocument/2006/relationships/image" Target="../media/image421.wmf"/><Relationship Id="rId18" Type="http://schemas.openxmlformats.org/officeDocument/2006/relationships/oleObject" Target="../embeddings/oleObject286.bin"/><Relationship Id="rId17" Type="http://schemas.openxmlformats.org/officeDocument/2006/relationships/image" Target="../media/image420.wmf"/><Relationship Id="rId16" Type="http://schemas.openxmlformats.org/officeDocument/2006/relationships/oleObject" Target="../embeddings/oleObject285.bin"/><Relationship Id="rId15" Type="http://schemas.openxmlformats.org/officeDocument/2006/relationships/image" Target="../media/image419.wmf"/><Relationship Id="rId14" Type="http://schemas.openxmlformats.org/officeDocument/2006/relationships/oleObject" Target="../embeddings/oleObject284.bin"/><Relationship Id="rId13" Type="http://schemas.openxmlformats.org/officeDocument/2006/relationships/image" Target="../media/image418.wmf"/><Relationship Id="rId12" Type="http://schemas.openxmlformats.org/officeDocument/2006/relationships/oleObject" Target="../embeddings/oleObject283.bin"/><Relationship Id="rId11" Type="http://schemas.openxmlformats.org/officeDocument/2006/relationships/image" Target="../media/image417.wmf"/><Relationship Id="rId10" Type="http://schemas.openxmlformats.org/officeDocument/2006/relationships/oleObject" Target="../embeddings/oleObject282.bin"/><Relationship Id="rId1" Type="http://schemas.openxmlformats.org/officeDocument/2006/relationships/image" Target="../media/image4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5.png"/><Relationship Id="rId1" Type="http://schemas.openxmlformats.org/officeDocument/2006/relationships/image" Target="../media/image24.png"/></Relationships>
</file>

<file path=ppt/slides/_rels/slide160.xml.rels><?xml version="1.0" encoding="UTF-8" standalone="yes"?>
<Relationships xmlns="http://schemas.openxmlformats.org/package/2006/relationships"><Relationship Id="rId9" Type="http://schemas.openxmlformats.org/officeDocument/2006/relationships/image" Target="../media/image431.png"/><Relationship Id="rId8" Type="http://schemas.openxmlformats.org/officeDocument/2006/relationships/image" Target="../media/image430.wmf"/><Relationship Id="rId7" Type="http://schemas.openxmlformats.org/officeDocument/2006/relationships/oleObject" Target="../embeddings/oleObject295.bin"/><Relationship Id="rId6" Type="http://schemas.openxmlformats.org/officeDocument/2006/relationships/image" Target="../media/image429.wmf"/><Relationship Id="rId5" Type="http://schemas.openxmlformats.org/officeDocument/2006/relationships/oleObject" Target="../embeddings/oleObject294.bin"/><Relationship Id="rId4" Type="http://schemas.openxmlformats.org/officeDocument/2006/relationships/image" Target="../media/image428.wmf"/><Relationship Id="rId3" Type="http://schemas.openxmlformats.org/officeDocument/2006/relationships/oleObject" Target="../embeddings/oleObject293.bin"/><Relationship Id="rId2" Type="http://schemas.openxmlformats.org/officeDocument/2006/relationships/image" Target="../media/image427.wmf"/><Relationship Id="rId12" Type="http://schemas.openxmlformats.org/officeDocument/2006/relationships/notesSlide" Target="../notesSlides/notesSlide20.xml"/><Relationship Id="rId11" Type="http://schemas.openxmlformats.org/officeDocument/2006/relationships/vmlDrawing" Target="../drawings/vmlDrawing72.vml"/><Relationship Id="rId10" Type="http://schemas.openxmlformats.org/officeDocument/2006/relationships/slideLayout" Target="../slideLayouts/slideLayout4.xml"/><Relationship Id="rId1" Type="http://schemas.openxmlformats.org/officeDocument/2006/relationships/oleObject" Target="../embeddings/oleObject292.bin"/></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2.png"/></Relationships>
</file>

<file path=ppt/slides/_rels/slide162.xml.rels><?xml version="1.0" encoding="UTF-8" standalone="yes"?>
<Relationships xmlns="http://schemas.openxmlformats.org/package/2006/relationships"><Relationship Id="rId9" Type="http://schemas.openxmlformats.org/officeDocument/2006/relationships/oleObject" Target="../embeddings/oleObject300.bin"/><Relationship Id="rId8" Type="http://schemas.openxmlformats.org/officeDocument/2006/relationships/image" Target="../media/image436.wmf"/><Relationship Id="rId7" Type="http://schemas.openxmlformats.org/officeDocument/2006/relationships/oleObject" Target="../embeddings/oleObject299.bin"/><Relationship Id="rId6" Type="http://schemas.openxmlformats.org/officeDocument/2006/relationships/image" Target="../media/image435.wmf"/><Relationship Id="rId5" Type="http://schemas.openxmlformats.org/officeDocument/2006/relationships/oleObject" Target="../embeddings/oleObject298.bin"/><Relationship Id="rId4" Type="http://schemas.openxmlformats.org/officeDocument/2006/relationships/image" Target="../media/image434.wmf"/><Relationship Id="rId3" Type="http://schemas.openxmlformats.org/officeDocument/2006/relationships/oleObject" Target="../embeddings/oleObject297.bin"/><Relationship Id="rId23" Type="http://schemas.openxmlformats.org/officeDocument/2006/relationships/vmlDrawing" Target="../drawings/vmlDrawing73.vml"/><Relationship Id="rId22" Type="http://schemas.openxmlformats.org/officeDocument/2006/relationships/slideLayout" Target="../slideLayouts/slideLayout4.xml"/><Relationship Id="rId21" Type="http://schemas.openxmlformats.org/officeDocument/2006/relationships/image" Target="../media/image443.wmf"/><Relationship Id="rId20" Type="http://schemas.openxmlformats.org/officeDocument/2006/relationships/oleObject" Target="../embeddings/oleObject305.bin"/><Relationship Id="rId2" Type="http://schemas.openxmlformats.org/officeDocument/2006/relationships/image" Target="../media/image433.wmf"/><Relationship Id="rId19" Type="http://schemas.openxmlformats.org/officeDocument/2006/relationships/image" Target="../media/image442.wmf"/><Relationship Id="rId18" Type="http://schemas.openxmlformats.org/officeDocument/2006/relationships/oleObject" Target="../embeddings/oleObject304.bin"/><Relationship Id="rId17" Type="http://schemas.openxmlformats.org/officeDocument/2006/relationships/image" Target="../media/image441.png"/><Relationship Id="rId16" Type="http://schemas.openxmlformats.org/officeDocument/2006/relationships/image" Target="../media/image440.wmf"/><Relationship Id="rId15" Type="http://schemas.openxmlformats.org/officeDocument/2006/relationships/oleObject" Target="../embeddings/oleObject303.bin"/><Relationship Id="rId14" Type="http://schemas.openxmlformats.org/officeDocument/2006/relationships/image" Target="../media/image439.wmf"/><Relationship Id="rId13" Type="http://schemas.openxmlformats.org/officeDocument/2006/relationships/oleObject" Target="../embeddings/oleObject302.bin"/><Relationship Id="rId12" Type="http://schemas.openxmlformats.org/officeDocument/2006/relationships/image" Target="../media/image438.wmf"/><Relationship Id="rId11" Type="http://schemas.openxmlformats.org/officeDocument/2006/relationships/oleObject" Target="../embeddings/oleObject301.bin"/><Relationship Id="rId10" Type="http://schemas.openxmlformats.org/officeDocument/2006/relationships/image" Target="../media/image437.wmf"/><Relationship Id="rId1" Type="http://schemas.openxmlformats.org/officeDocument/2006/relationships/oleObject" Target="../embeddings/oleObject296.bin"/></Relationships>
</file>

<file path=ppt/slides/_rels/slide16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xml"/><Relationship Id="rId2" Type="http://schemas.openxmlformats.org/officeDocument/2006/relationships/image" Target="../media/image445.png"/><Relationship Id="rId1" Type="http://schemas.openxmlformats.org/officeDocument/2006/relationships/image" Target="../media/image444.png"/></Relationships>
</file>

<file path=ppt/slides/_rels/slide164.xml.rels><?xml version="1.0" encoding="UTF-8" standalone="yes"?>
<Relationships xmlns="http://schemas.openxmlformats.org/package/2006/relationships"><Relationship Id="rId7" Type="http://schemas.openxmlformats.org/officeDocument/2006/relationships/vmlDrawing" Target="../drawings/vmlDrawing74.vml"/><Relationship Id="rId6" Type="http://schemas.openxmlformats.org/officeDocument/2006/relationships/slideLayout" Target="../slideLayouts/slideLayout4.xml"/><Relationship Id="rId5" Type="http://schemas.openxmlformats.org/officeDocument/2006/relationships/image" Target="../media/image448.wmf"/><Relationship Id="rId4" Type="http://schemas.openxmlformats.org/officeDocument/2006/relationships/oleObject" Target="../embeddings/oleObject307.bin"/><Relationship Id="rId3" Type="http://schemas.openxmlformats.org/officeDocument/2006/relationships/image" Target="../media/image447.wmf"/><Relationship Id="rId2" Type="http://schemas.openxmlformats.org/officeDocument/2006/relationships/oleObject" Target="../embeddings/oleObject306.bin"/><Relationship Id="rId1" Type="http://schemas.openxmlformats.org/officeDocument/2006/relationships/image" Target="../media/image446.jpeg"/></Relationships>
</file>

<file path=ppt/slides/_rels/slide165.xml.rels><?xml version="1.0" encoding="UTF-8" standalone="yes"?>
<Relationships xmlns="http://schemas.openxmlformats.org/package/2006/relationships"><Relationship Id="rId9" Type="http://schemas.openxmlformats.org/officeDocument/2006/relationships/oleObject" Target="../embeddings/oleObject312.bin"/><Relationship Id="rId8" Type="http://schemas.openxmlformats.org/officeDocument/2006/relationships/image" Target="../media/image452.wmf"/><Relationship Id="rId7" Type="http://schemas.openxmlformats.org/officeDocument/2006/relationships/oleObject" Target="../embeddings/oleObject311.bin"/><Relationship Id="rId6" Type="http://schemas.openxmlformats.org/officeDocument/2006/relationships/image" Target="../media/image451.wmf"/><Relationship Id="rId5" Type="http://schemas.openxmlformats.org/officeDocument/2006/relationships/oleObject" Target="../embeddings/oleObject310.bin"/><Relationship Id="rId4" Type="http://schemas.openxmlformats.org/officeDocument/2006/relationships/image" Target="../media/image450.wmf"/><Relationship Id="rId3" Type="http://schemas.openxmlformats.org/officeDocument/2006/relationships/oleObject" Target="../embeddings/oleObject309.bin"/><Relationship Id="rId2" Type="http://schemas.openxmlformats.org/officeDocument/2006/relationships/image" Target="../media/image449.wmf"/><Relationship Id="rId14" Type="http://schemas.openxmlformats.org/officeDocument/2006/relationships/vmlDrawing" Target="../drawings/vmlDrawing75.vml"/><Relationship Id="rId13" Type="http://schemas.openxmlformats.org/officeDocument/2006/relationships/slideLayout" Target="../slideLayouts/slideLayout4.xml"/><Relationship Id="rId12" Type="http://schemas.openxmlformats.org/officeDocument/2006/relationships/image" Target="../media/image454.wmf"/><Relationship Id="rId11" Type="http://schemas.openxmlformats.org/officeDocument/2006/relationships/oleObject" Target="../embeddings/oleObject313.bin"/><Relationship Id="rId10" Type="http://schemas.openxmlformats.org/officeDocument/2006/relationships/image" Target="../media/image453.wmf"/><Relationship Id="rId1" Type="http://schemas.openxmlformats.org/officeDocument/2006/relationships/oleObject" Target="../embeddings/oleObject308.bin"/></Relationships>
</file>

<file path=ppt/slides/_rels/slide166.xml.rels><?xml version="1.0" encoding="UTF-8" standalone="yes"?>
<Relationships xmlns="http://schemas.openxmlformats.org/package/2006/relationships"><Relationship Id="rId9" Type="http://schemas.openxmlformats.org/officeDocument/2006/relationships/oleObject" Target="../embeddings/oleObject318.bin"/><Relationship Id="rId8" Type="http://schemas.openxmlformats.org/officeDocument/2006/relationships/image" Target="../media/image458.wmf"/><Relationship Id="rId7" Type="http://schemas.openxmlformats.org/officeDocument/2006/relationships/oleObject" Target="../embeddings/oleObject317.bin"/><Relationship Id="rId6" Type="http://schemas.openxmlformats.org/officeDocument/2006/relationships/image" Target="../media/image457.wmf"/><Relationship Id="rId5" Type="http://schemas.openxmlformats.org/officeDocument/2006/relationships/oleObject" Target="../embeddings/oleObject316.bin"/><Relationship Id="rId4" Type="http://schemas.openxmlformats.org/officeDocument/2006/relationships/image" Target="../media/image456.wmf"/><Relationship Id="rId31" Type="http://schemas.openxmlformats.org/officeDocument/2006/relationships/notesSlide" Target="../notesSlides/notesSlide22.xml"/><Relationship Id="rId30" Type="http://schemas.openxmlformats.org/officeDocument/2006/relationships/vmlDrawing" Target="../drawings/vmlDrawing76.vml"/><Relationship Id="rId3" Type="http://schemas.openxmlformats.org/officeDocument/2006/relationships/oleObject" Target="../embeddings/oleObject315.bin"/><Relationship Id="rId29" Type="http://schemas.openxmlformats.org/officeDocument/2006/relationships/slideLayout" Target="../slideLayouts/slideLayout4.xml"/><Relationship Id="rId28" Type="http://schemas.openxmlformats.org/officeDocument/2006/relationships/image" Target="../media/image468.wmf"/><Relationship Id="rId27" Type="http://schemas.openxmlformats.org/officeDocument/2006/relationships/oleObject" Target="../embeddings/oleObject327.bin"/><Relationship Id="rId26" Type="http://schemas.openxmlformats.org/officeDocument/2006/relationships/image" Target="../media/image467.wmf"/><Relationship Id="rId25" Type="http://schemas.openxmlformats.org/officeDocument/2006/relationships/oleObject" Target="../embeddings/oleObject326.bin"/><Relationship Id="rId24" Type="http://schemas.openxmlformats.org/officeDocument/2006/relationships/image" Target="../media/image466.wmf"/><Relationship Id="rId23" Type="http://schemas.openxmlformats.org/officeDocument/2006/relationships/oleObject" Target="../embeddings/oleObject325.bin"/><Relationship Id="rId22" Type="http://schemas.openxmlformats.org/officeDocument/2006/relationships/image" Target="../media/image465.wmf"/><Relationship Id="rId21" Type="http://schemas.openxmlformats.org/officeDocument/2006/relationships/oleObject" Target="../embeddings/oleObject324.bin"/><Relationship Id="rId20" Type="http://schemas.openxmlformats.org/officeDocument/2006/relationships/image" Target="../media/image464.wmf"/><Relationship Id="rId2" Type="http://schemas.openxmlformats.org/officeDocument/2006/relationships/image" Target="../media/image455.wmf"/><Relationship Id="rId19" Type="http://schemas.openxmlformats.org/officeDocument/2006/relationships/oleObject" Target="../embeddings/oleObject323.bin"/><Relationship Id="rId18" Type="http://schemas.openxmlformats.org/officeDocument/2006/relationships/image" Target="../media/image463.wmf"/><Relationship Id="rId17" Type="http://schemas.openxmlformats.org/officeDocument/2006/relationships/oleObject" Target="../embeddings/oleObject322.bin"/><Relationship Id="rId16" Type="http://schemas.openxmlformats.org/officeDocument/2006/relationships/image" Target="../media/image462.wmf"/><Relationship Id="rId15" Type="http://schemas.openxmlformats.org/officeDocument/2006/relationships/oleObject" Target="../embeddings/oleObject321.bin"/><Relationship Id="rId14" Type="http://schemas.openxmlformats.org/officeDocument/2006/relationships/image" Target="../media/image461.wmf"/><Relationship Id="rId13" Type="http://schemas.openxmlformats.org/officeDocument/2006/relationships/oleObject" Target="../embeddings/oleObject320.bin"/><Relationship Id="rId12" Type="http://schemas.openxmlformats.org/officeDocument/2006/relationships/image" Target="../media/image460.wmf"/><Relationship Id="rId11" Type="http://schemas.openxmlformats.org/officeDocument/2006/relationships/oleObject" Target="../embeddings/oleObject319.bin"/><Relationship Id="rId10" Type="http://schemas.openxmlformats.org/officeDocument/2006/relationships/image" Target="../media/image459.wmf"/><Relationship Id="rId1" Type="http://schemas.openxmlformats.org/officeDocument/2006/relationships/oleObject" Target="../embeddings/oleObject314.bin"/></Relationships>
</file>

<file path=ppt/slides/_rels/slide16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72.GIF"/><Relationship Id="rId3" Type="http://schemas.openxmlformats.org/officeDocument/2006/relationships/image" Target="../media/image471.wmf"/><Relationship Id="rId2" Type="http://schemas.openxmlformats.org/officeDocument/2006/relationships/image" Target="../media/image470.png"/><Relationship Id="rId1" Type="http://schemas.openxmlformats.org/officeDocument/2006/relationships/image" Target="../media/image469.GIF"/></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73.png"/><Relationship Id="rId1" Type="http://schemas.openxmlformats.org/officeDocument/2006/relationships/image" Target="../media/image472.GIF"/></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s://pt.wikipedia.org/wiki/Louis_de_Broglie" TargetMode="External"/><Relationship Id="rId2" Type="http://schemas.openxmlformats.org/officeDocument/2006/relationships/image" Target="NULL" TargetMode="External"/><Relationship Id="rId1" Type="http://schemas.openxmlformats.org/officeDocument/2006/relationships/image" Target="../media/image26.jpeg"/></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75.jpeg"/><Relationship Id="rId1" Type="http://schemas.openxmlformats.org/officeDocument/2006/relationships/image" Target="../media/image474.png"/></Relationships>
</file>

<file path=ppt/slides/_rels/slide171.xml.rels><?xml version="1.0" encoding="UTF-8" standalone="yes"?>
<Relationships xmlns="http://schemas.openxmlformats.org/package/2006/relationships"><Relationship Id="rId9" Type="http://schemas.openxmlformats.org/officeDocument/2006/relationships/oleObject" Target="../embeddings/oleObject332.bin"/><Relationship Id="rId8" Type="http://schemas.openxmlformats.org/officeDocument/2006/relationships/image" Target="../media/image479.wmf"/><Relationship Id="rId7" Type="http://schemas.openxmlformats.org/officeDocument/2006/relationships/oleObject" Target="../embeddings/oleObject331.bin"/><Relationship Id="rId6" Type="http://schemas.openxmlformats.org/officeDocument/2006/relationships/image" Target="../media/image478.wmf"/><Relationship Id="rId5" Type="http://schemas.openxmlformats.org/officeDocument/2006/relationships/oleObject" Target="../embeddings/oleObject330.bin"/><Relationship Id="rId4" Type="http://schemas.openxmlformats.org/officeDocument/2006/relationships/image" Target="../media/image477.wmf"/><Relationship Id="rId32" Type="http://schemas.openxmlformats.org/officeDocument/2006/relationships/vmlDrawing" Target="../drawings/vmlDrawing77.vml"/><Relationship Id="rId31" Type="http://schemas.openxmlformats.org/officeDocument/2006/relationships/slideLayout" Target="../slideLayouts/slideLayout4.xml"/><Relationship Id="rId30" Type="http://schemas.openxmlformats.org/officeDocument/2006/relationships/image" Target="../media/image490.wmf"/><Relationship Id="rId3" Type="http://schemas.openxmlformats.org/officeDocument/2006/relationships/oleObject" Target="../embeddings/oleObject329.bin"/><Relationship Id="rId29" Type="http://schemas.openxmlformats.org/officeDocument/2006/relationships/oleObject" Target="../embeddings/oleObject342.bin"/><Relationship Id="rId28" Type="http://schemas.openxmlformats.org/officeDocument/2006/relationships/image" Target="../media/image489.wmf"/><Relationship Id="rId27" Type="http://schemas.openxmlformats.org/officeDocument/2006/relationships/oleObject" Target="../embeddings/oleObject341.bin"/><Relationship Id="rId26" Type="http://schemas.openxmlformats.org/officeDocument/2006/relationships/image" Target="../media/image488.wmf"/><Relationship Id="rId25" Type="http://schemas.openxmlformats.org/officeDocument/2006/relationships/oleObject" Target="../embeddings/oleObject340.bin"/><Relationship Id="rId24" Type="http://schemas.openxmlformats.org/officeDocument/2006/relationships/image" Target="../media/image487.wmf"/><Relationship Id="rId23" Type="http://schemas.openxmlformats.org/officeDocument/2006/relationships/oleObject" Target="../embeddings/oleObject339.bin"/><Relationship Id="rId22" Type="http://schemas.openxmlformats.org/officeDocument/2006/relationships/image" Target="../media/image486.wmf"/><Relationship Id="rId21" Type="http://schemas.openxmlformats.org/officeDocument/2006/relationships/oleObject" Target="../embeddings/oleObject338.bin"/><Relationship Id="rId20" Type="http://schemas.openxmlformats.org/officeDocument/2006/relationships/image" Target="../media/image485.wmf"/><Relationship Id="rId2" Type="http://schemas.openxmlformats.org/officeDocument/2006/relationships/image" Target="../media/image476.wmf"/><Relationship Id="rId19" Type="http://schemas.openxmlformats.org/officeDocument/2006/relationships/oleObject" Target="../embeddings/oleObject337.bin"/><Relationship Id="rId18" Type="http://schemas.openxmlformats.org/officeDocument/2006/relationships/image" Target="../media/image484.wmf"/><Relationship Id="rId17" Type="http://schemas.openxmlformats.org/officeDocument/2006/relationships/oleObject" Target="../embeddings/oleObject336.bin"/><Relationship Id="rId16" Type="http://schemas.openxmlformats.org/officeDocument/2006/relationships/image" Target="../media/image483.wmf"/><Relationship Id="rId15" Type="http://schemas.openxmlformats.org/officeDocument/2006/relationships/oleObject" Target="../embeddings/oleObject335.bin"/><Relationship Id="rId14" Type="http://schemas.openxmlformats.org/officeDocument/2006/relationships/image" Target="../media/image482.wmf"/><Relationship Id="rId13" Type="http://schemas.openxmlformats.org/officeDocument/2006/relationships/oleObject" Target="../embeddings/oleObject334.bin"/><Relationship Id="rId12" Type="http://schemas.openxmlformats.org/officeDocument/2006/relationships/image" Target="../media/image481.wmf"/><Relationship Id="rId11" Type="http://schemas.openxmlformats.org/officeDocument/2006/relationships/oleObject" Target="../embeddings/oleObject333.bin"/><Relationship Id="rId10" Type="http://schemas.openxmlformats.org/officeDocument/2006/relationships/image" Target="../media/image480.wmf"/><Relationship Id="rId1" Type="http://schemas.openxmlformats.org/officeDocument/2006/relationships/oleObject" Target="../embeddings/oleObject328.bin"/></Relationships>
</file>

<file path=ppt/slides/_rels/slide172.xml.rels><?xml version="1.0" encoding="UTF-8" standalone="yes"?>
<Relationships xmlns="http://schemas.openxmlformats.org/package/2006/relationships"><Relationship Id="rId9" Type="http://schemas.openxmlformats.org/officeDocument/2006/relationships/image" Target="../media/image495.wmf"/><Relationship Id="rId8" Type="http://schemas.openxmlformats.org/officeDocument/2006/relationships/oleObject" Target="../embeddings/oleObject346.bin"/><Relationship Id="rId7" Type="http://schemas.openxmlformats.org/officeDocument/2006/relationships/image" Target="../media/image494.wmf"/><Relationship Id="rId6" Type="http://schemas.openxmlformats.org/officeDocument/2006/relationships/oleObject" Target="../embeddings/oleObject345.bin"/><Relationship Id="rId5" Type="http://schemas.openxmlformats.org/officeDocument/2006/relationships/image" Target="../media/image493.jpeg"/><Relationship Id="rId4" Type="http://schemas.openxmlformats.org/officeDocument/2006/relationships/image" Target="../media/image492.wmf"/><Relationship Id="rId3" Type="http://schemas.openxmlformats.org/officeDocument/2006/relationships/oleObject" Target="../embeddings/oleObject344.bin"/><Relationship Id="rId29" Type="http://schemas.openxmlformats.org/officeDocument/2006/relationships/vmlDrawing" Target="../drawings/vmlDrawing78.vml"/><Relationship Id="rId28" Type="http://schemas.openxmlformats.org/officeDocument/2006/relationships/slideLayout" Target="../slideLayouts/slideLayout4.xml"/><Relationship Id="rId27" Type="http://schemas.openxmlformats.org/officeDocument/2006/relationships/image" Target="../media/image504.wmf"/><Relationship Id="rId26" Type="http://schemas.openxmlformats.org/officeDocument/2006/relationships/oleObject" Target="../embeddings/oleObject355.bin"/><Relationship Id="rId25" Type="http://schemas.openxmlformats.org/officeDocument/2006/relationships/image" Target="../media/image503.wmf"/><Relationship Id="rId24" Type="http://schemas.openxmlformats.org/officeDocument/2006/relationships/oleObject" Target="../embeddings/oleObject354.bin"/><Relationship Id="rId23" Type="http://schemas.openxmlformats.org/officeDocument/2006/relationships/image" Target="../media/image502.wmf"/><Relationship Id="rId22" Type="http://schemas.openxmlformats.org/officeDocument/2006/relationships/oleObject" Target="../embeddings/oleObject353.bin"/><Relationship Id="rId21" Type="http://schemas.openxmlformats.org/officeDocument/2006/relationships/image" Target="../media/image501.wmf"/><Relationship Id="rId20" Type="http://schemas.openxmlformats.org/officeDocument/2006/relationships/oleObject" Target="../embeddings/oleObject352.bin"/><Relationship Id="rId2" Type="http://schemas.openxmlformats.org/officeDocument/2006/relationships/image" Target="../media/image491.wmf"/><Relationship Id="rId19" Type="http://schemas.openxmlformats.org/officeDocument/2006/relationships/image" Target="../media/image500.wmf"/><Relationship Id="rId18" Type="http://schemas.openxmlformats.org/officeDocument/2006/relationships/oleObject" Target="../embeddings/oleObject351.bin"/><Relationship Id="rId17" Type="http://schemas.openxmlformats.org/officeDocument/2006/relationships/image" Target="../media/image499.wmf"/><Relationship Id="rId16" Type="http://schemas.openxmlformats.org/officeDocument/2006/relationships/oleObject" Target="../embeddings/oleObject350.bin"/><Relationship Id="rId15" Type="http://schemas.openxmlformats.org/officeDocument/2006/relationships/image" Target="../media/image498.wmf"/><Relationship Id="rId14" Type="http://schemas.openxmlformats.org/officeDocument/2006/relationships/oleObject" Target="../embeddings/oleObject349.bin"/><Relationship Id="rId13" Type="http://schemas.openxmlformats.org/officeDocument/2006/relationships/image" Target="../media/image497.wmf"/><Relationship Id="rId12" Type="http://schemas.openxmlformats.org/officeDocument/2006/relationships/oleObject" Target="../embeddings/oleObject348.bin"/><Relationship Id="rId11" Type="http://schemas.openxmlformats.org/officeDocument/2006/relationships/image" Target="../media/image496.wmf"/><Relationship Id="rId10" Type="http://schemas.openxmlformats.org/officeDocument/2006/relationships/oleObject" Target="../embeddings/oleObject347.bin"/><Relationship Id="rId1" Type="http://schemas.openxmlformats.org/officeDocument/2006/relationships/oleObject" Target="../embeddings/oleObject343.bin"/></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5.png"/></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6.emf"/></Relationships>
</file>

<file path=ppt/slides/_rels/slide17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10.jpeg"/><Relationship Id="rId3" Type="http://schemas.openxmlformats.org/officeDocument/2006/relationships/image" Target="../media/image509.jpeg"/><Relationship Id="rId2" Type="http://schemas.openxmlformats.org/officeDocument/2006/relationships/image" Target="../media/image508.png"/><Relationship Id="rId1" Type="http://schemas.openxmlformats.org/officeDocument/2006/relationships/image" Target="../media/image507.png"/></Relationships>
</file>

<file path=ppt/slides/_rels/slide176.xml.rels><?xml version="1.0" encoding="UTF-8" standalone="yes"?>
<Relationships xmlns="http://schemas.openxmlformats.org/package/2006/relationships"><Relationship Id="rId6" Type="http://schemas.openxmlformats.org/officeDocument/2006/relationships/vmlDrawing" Target="../drawings/vmlDrawing79.vml"/><Relationship Id="rId5" Type="http://schemas.openxmlformats.org/officeDocument/2006/relationships/slideLayout" Target="../slideLayouts/slideLayout4.xml"/><Relationship Id="rId4" Type="http://schemas.openxmlformats.org/officeDocument/2006/relationships/image" Target="../media/image513.wmf"/><Relationship Id="rId3" Type="http://schemas.openxmlformats.org/officeDocument/2006/relationships/oleObject" Target="../embeddings/oleObject356.bin"/><Relationship Id="rId2" Type="http://schemas.openxmlformats.org/officeDocument/2006/relationships/image" Target="../media/image512.png"/><Relationship Id="rId1" Type="http://schemas.openxmlformats.org/officeDocument/2006/relationships/image" Target="../media/image511.png"/></Relationships>
</file>

<file path=ppt/slides/_rels/slide177.xml.rels><?xml version="1.0" encoding="UTF-8" standalone="yes"?>
<Relationships xmlns="http://schemas.openxmlformats.org/package/2006/relationships"><Relationship Id="rId8" Type="http://schemas.openxmlformats.org/officeDocument/2006/relationships/vmlDrawing" Target="../drawings/vmlDrawing80.vml"/><Relationship Id="rId7" Type="http://schemas.openxmlformats.org/officeDocument/2006/relationships/slideLayout" Target="../slideLayouts/slideLayout4.xml"/><Relationship Id="rId6" Type="http://schemas.openxmlformats.org/officeDocument/2006/relationships/image" Target="../media/image516.wmf"/><Relationship Id="rId5" Type="http://schemas.openxmlformats.org/officeDocument/2006/relationships/oleObject" Target="../embeddings/oleObject359.bin"/><Relationship Id="rId4" Type="http://schemas.openxmlformats.org/officeDocument/2006/relationships/image" Target="../media/image515.wmf"/><Relationship Id="rId3" Type="http://schemas.openxmlformats.org/officeDocument/2006/relationships/oleObject" Target="../embeddings/oleObject358.bin"/><Relationship Id="rId2" Type="http://schemas.openxmlformats.org/officeDocument/2006/relationships/image" Target="../media/image514.png"/><Relationship Id="rId1" Type="http://schemas.openxmlformats.org/officeDocument/2006/relationships/oleObject" Target="../embeddings/oleObject357.bin"/></Relationships>
</file>

<file path=ppt/slides/_rels/slide17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522.png"/><Relationship Id="rId6" Type="http://schemas.openxmlformats.org/officeDocument/2006/relationships/image" Target="../media/image521.jpeg"/><Relationship Id="rId5" Type="http://schemas.openxmlformats.org/officeDocument/2006/relationships/image" Target="NULL" TargetMode="External"/><Relationship Id="rId4" Type="http://schemas.openxmlformats.org/officeDocument/2006/relationships/image" Target="../media/image520.jpeg"/><Relationship Id="rId3" Type="http://schemas.openxmlformats.org/officeDocument/2006/relationships/image" Target="../media/image519.wmf"/><Relationship Id="rId2" Type="http://schemas.openxmlformats.org/officeDocument/2006/relationships/image" Target="../media/image518.jpeg"/><Relationship Id="rId1" Type="http://schemas.openxmlformats.org/officeDocument/2006/relationships/image" Target="../media/image517.jpeg"/></Relationships>
</file>

<file path=ppt/slides/_rels/slide17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25.png"/><Relationship Id="rId2" Type="http://schemas.openxmlformats.org/officeDocument/2006/relationships/image" Target="../media/image524.GIF"/><Relationship Id="rId1" Type="http://schemas.openxmlformats.org/officeDocument/2006/relationships/image" Target="../media/image52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NULL" TargetMode="External"/><Relationship Id="rId1" Type="http://schemas.openxmlformats.org/officeDocument/2006/relationships/image" Target="../media/image26.jpeg"/></Relationships>
</file>

<file path=ppt/slides/_rels/slide180.xml.rels><?xml version="1.0" encoding="UTF-8" standalone="yes"?>
<Relationships xmlns="http://schemas.openxmlformats.org/package/2006/relationships"><Relationship Id="rId9" Type="http://schemas.openxmlformats.org/officeDocument/2006/relationships/image" Target="../media/image531.png"/><Relationship Id="rId8" Type="http://schemas.openxmlformats.org/officeDocument/2006/relationships/image" Target="../media/image530.emf"/><Relationship Id="rId7" Type="http://schemas.openxmlformats.org/officeDocument/2006/relationships/image" Target="../media/image529.wmf"/><Relationship Id="rId6" Type="http://schemas.openxmlformats.org/officeDocument/2006/relationships/oleObject" Target="../embeddings/oleObject362.bin"/><Relationship Id="rId5" Type="http://schemas.openxmlformats.org/officeDocument/2006/relationships/image" Target="../media/image528.wmf"/><Relationship Id="rId4" Type="http://schemas.openxmlformats.org/officeDocument/2006/relationships/oleObject" Target="../embeddings/oleObject361.bin"/><Relationship Id="rId3" Type="http://schemas.openxmlformats.org/officeDocument/2006/relationships/image" Target="../media/image527.wmf"/><Relationship Id="rId2" Type="http://schemas.openxmlformats.org/officeDocument/2006/relationships/oleObject" Target="../embeddings/oleObject360.bin"/><Relationship Id="rId11" Type="http://schemas.openxmlformats.org/officeDocument/2006/relationships/vmlDrawing" Target="../drawings/vmlDrawing81.vml"/><Relationship Id="rId10" Type="http://schemas.openxmlformats.org/officeDocument/2006/relationships/slideLayout" Target="../slideLayouts/slideLayout4.xml"/><Relationship Id="rId1" Type="http://schemas.openxmlformats.org/officeDocument/2006/relationships/image" Target="../media/image526.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32.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9" Type="http://schemas.openxmlformats.org/officeDocument/2006/relationships/oleObject" Target="../embeddings/oleObject22.bin"/><Relationship Id="rId8" Type="http://schemas.openxmlformats.org/officeDocument/2006/relationships/image" Target="../media/image32.wmf"/><Relationship Id="rId7" Type="http://schemas.openxmlformats.org/officeDocument/2006/relationships/oleObject" Target="../embeddings/oleObject21.bin"/><Relationship Id="rId6" Type="http://schemas.openxmlformats.org/officeDocument/2006/relationships/image" Target="../media/image31.wmf"/><Relationship Id="rId5" Type="http://schemas.openxmlformats.org/officeDocument/2006/relationships/oleObject" Target="../embeddings/oleObject20.bin"/><Relationship Id="rId4" Type="http://schemas.openxmlformats.org/officeDocument/2006/relationships/image" Target="../media/image30.wmf"/><Relationship Id="rId3" Type="http://schemas.openxmlformats.org/officeDocument/2006/relationships/oleObject" Target="../embeddings/oleObject19.bin"/><Relationship Id="rId2" Type="http://schemas.openxmlformats.org/officeDocument/2006/relationships/image" Target="../media/image29.wmf"/><Relationship Id="rId14" Type="http://schemas.openxmlformats.org/officeDocument/2006/relationships/vmlDrawing" Target="../drawings/vmlDrawing7.vml"/><Relationship Id="rId13" Type="http://schemas.openxmlformats.org/officeDocument/2006/relationships/slideLayout" Target="../slideLayouts/slideLayout4.xml"/><Relationship Id="rId12" Type="http://schemas.openxmlformats.org/officeDocument/2006/relationships/image" Target="../media/image34.wmf"/><Relationship Id="rId11" Type="http://schemas.openxmlformats.org/officeDocument/2006/relationships/oleObject" Target="../embeddings/oleObject23.bin"/><Relationship Id="rId10" Type="http://schemas.openxmlformats.org/officeDocument/2006/relationships/image" Target="../media/image33.wmf"/><Relationship Id="rId1" Type="http://schemas.openxmlformats.org/officeDocument/2006/relationships/oleObject" Target="../embeddings/oleObject18.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9" Type="http://schemas.openxmlformats.org/officeDocument/2006/relationships/oleObject" Target="../embeddings/oleObject28.bin"/><Relationship Id="rId8" Type="http://schemas.openxmlformats.org/officeDocument/2006/relationships/image" Target="../media/image39.wmf"/><Relationship Id="rId7" Type="http://schemas.openxmlformats.org/officeDocument/2006/relationships/oleObject" Target="../embeddings/oleObject27.bin"/><Relationship Id="rId6" Type="http://schemas.openxmlformats.org/officeDocument/2006/relationships/image" Target="../media/image38.wmf"/><Relationship Id="rId5" Type="http://schemas.openxmlformats.org/officeDocument/2006/relationships/oleObject" Target="../embeddings/oleObject26.bin"/><Relationship Id="rId4" Type="http://schemas.openxmlformats.org/officeDocument/2006/relationships/image" Target="../media/image37.wmf"/><Relationship Id="rId3" Type="http://schemas.openxmlformats.org/officeDocument/2006/relationships/oleObject" Target="../embeddings/oleObject25.bin"/><Relationship Id="rId2" Type="http://schemas.openxmlformats.org/officeDocument/2006/relationships/image" Target="../media/image36.wmf"/><Relationship Id="rId16" Type="http://schemas.openxmlformats.org/officeDocument/2006/relationships/vmlDrawing" Target="../drawings/vmlDrawing8.vml"/><Relationship Id="rId15" Type="http://schemas.openxmlformats.org/officeDocument/2006/relationships/slideLayout" Target="../slideLayouts/slideLayout4.xml"/><Relationship Id="rId14" Type="http://schemas.openxmlformats.org/officeDocument/2006/relationships/image" Target="../media/image42.wmf"/><Relationship Id="rId13" Type="http://schemas.openxmlformats.org/officeDocument/2006/relationships/oleObject" Target="../embeddings/oleObject30.bin"/><Relationship Id="rId12" Type="http://schemas.openxmlformats.org/officeDocument/2006/relationships/image" Target="../media/image41.wmf"/><Relationship Id="rId11" Type="http://schemas.openxmlformats.org/officeDocument/2006/relationships/oleObject" Target="../embeddings/oleObject29.bin"/><Relationship Id="rId10" Type="http://schemas.openxmlformats.org/officeDocument/2006/relationships/image" Target="../media/image40.wmf"/><Relationship Id="rId1" Type="http://schemas.openxmlformats.org/officeDocument/2006/relationships/oleObject" Target="../embeddings/oleObject24.bin"/></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vmlDrawing" Target="../drawings/vmlDrawing9.vml"/><Relationship Id="rId7" Type="http://schemas.openxmlformats.org/officeDocument/2006/relationships/slideLayout" Target="../slideLayouts/slideLayout4.xml"/><Relationship Id="rId6" Type="http://schemas.openxmlformats.org/officeDocument/2006/relationships/image" Target="../media/image50.wmf"/><Relationship Id="rId5" Type="http://schemas.openxmlformats.org/officeDocument/2006/relationships/oleObject" Target="../embeddings/oleObject33.bin"/><Relationship Id="rId4" Type="http://schemas.openxmlformats.org/officeDocument/2006/relationships/image" Target="../media/image49.emf"/><Relationship Id="rId3" Type="http://schemas.openxmlformats.org/officeDocument/2006/relationships/oleObject" Target="../embeddings/oleObject32.bin"/><Relationship Id="rId2" Type="http://schemas.openxmlformats.org/officeDocument/2006/relationships/image" Target="../media/image48.emf"/><Relationship Id="rId1" Type="http://schemas.openxmlformats.org/officeDocument/2006/relationships/oleObject" Target="../embeddings/oleObject31.bin"/></Relationships>
</file>

<file path=ppt/slides/_rels/slide28.xml.rels><?xml version="1.0" encoding="UTF-8" standalone="yes"?>
<Relationships xmlns="http://schemas.openxmlformats.org/package/2006/relationships"><Relationship Id="rId9" Type="http://schemas.openxmlformats.org/officeDocument/2006/relationships/oleObject" Target="../embeddings/oleObject38.bin"/><Relationship Id="rId8" Type="http://schemas.openxmlformats.org/officeDocument/2006/relationships/image" Target="../media/image54.wmf"/><Relationship Id="rId7" Type="http://schemas.openxmlformats.org/officeDocument/2006/relationships/oleObject" Target="../embeddings/oleObject37.bin"/><Relationship Id="rId6" Type="http://schemas.openxmlformats.org/officeDocument/2006/relationships/image" Target="../media/image53.wmf"/><Relationship Id="rId5" Type="http://schemas.openxmlformats.org/officeDocument/2006/relationships/oleObject" Target="../embeddings/oleObject36.bin"/><Relationship Id="rId4" Type="http://schemas.openxmlformats.org/officeDocument/2006/relationships/image" Target="../media/image52.wmf"/><Relationship Id="rId3" Type="http://schemas.openxmlformats.org/officeDocument/2006/relationships/oleObject" Target="../embeddings/oleObject35.bin"/><Relationship Id="rId2" Type="http://schemas.openxmlformats.org/officeDocument/2006/relationships/image" Target="../media/image51.wmf"/><Relationship Id="rId14" Type="http://schemas.openxmlformats.org/officeDocument/2006/relationships/vmlDrawing" Target="../drawings/vmlDrawing10.vml"/><Relationship Id="rId13" Type="http://schemas.openxmlformats.org/officeDocument/2006/relationships/slideLayout" Target="../slideLayouts/slideLayout4.xml"/><Relationship Id="rId12" Type="http://schemas.openxmlformats.org/officeDocument/2006/relationships/image" Target="../media/image56.wmf"/><Relationship Id="rId11" Type="http://schemas.openxmlformats.org/officeDocument/2006/relationships/oleObject" Target="../embeddings/oleObject39.bin"/><Relationship Id="rId10" Type="http://schemas.openxmlformats.org/officeDocument/2006/relationships/image" Target="../media/image55.wmf"/><Relationship Id="rId1" Type="http://schemas.openxmlformats.org/officeDocument/2006/relationships/oleObject" Target="../embeddings/oleObject34.bin"/></Relationships>
</file>

<file path=ppt/slides/_rels/slide29.xml.rels><?xml version="1.0" encoding="UTF-8" standalone="yes"?>
<Relationships xmlns="http://schemas.openxmlformats.org/package/2006/relationships"><Relationship Id="rId9" Type="http://schemas.openxmlformats.org/officeDocument/2006/relationships/vmlDrawing" Target="../drawings/vmlDrawing11.vml"/><Relationship Id="rId8" Type="http://schemas.openxmlformats.org/officeDocument/2006/relationships/slideLayout" Target="../slideLayouts/slideLayout4.xml"/><Relationship Id="rId7" Type="http://schemas.openxmlformats.org/officeDocument/2006/relationships/image" Target="../media/image60.png"/><Relationship Id="rId6" Type="http://schemas.openxmlformats.org/officeDocument/2006/relationships/image" Target="../media/image59.wmf"/><Relationship Id="rId5" Type="http://schemas.openxmlformats.org/officeDocument/2006/relationships/oleObject" Target="../embeddings/oleObject42.bin"/><Relationship Id="rId4" Type="http://schemas.openxmlformats.org/officeDocument/2006/relationships/image" Target="../media/image58.wmf"/><Relationship Id="rId3" Type="http://schemas.openxmlformats.org/officeDocument/2006/relationships/oleObject" Target="../embeddings/oleObject41.bin"/><Relationship Id="rId2" Type="http://schemas.openxmlformats.org/officeDocument/2006/relationships/image" Target="../media/image57.wmf"/><Relationship Id="rId1" Type="http://schemas.openxmlformats.org/officeDocument/2006/relationships/oleObject" Target="../embeddings/oleObject40.bin"/></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oleObject" Target="../embeddings/oleObject47.bin"/><Relationship Id="rId8" Type="http://schemas.openxmlformats.org/officeDocument/2006/relationships/image" Target="../media/image64.wmf"/><Relationship Id="rId7" Type="http://schemas.openxmlformats.org/officeDocument/2006/relationships/oleObject" Target="../embeddings/oleObject46.bin"/><Relationship Id="rId6" Type="http://schemas.openxmlformats.org/officeDocument/2006/relationships/image" Target="../media/image63.wmf"/><Relationship Id="rId5" Type="http://schemas.openxmlformats.org/officeDocument/2006/relationships/oleObject" Target="../embeddings/oleObject45.bin"/><Relationship Id="rId4" Type="http://schemas.openxmlformats.org/officeDocument/2006/relationships/image" Target="../media/image62.wmf"/><Relationship Id="rId3" Type="http://schemas.openxmlformats.org/officeDocument/2006/relationships/oleObject" Target="../embeddings/oleObject44.bin"/><Relationship Id="rId2" Type="http://schemas.openxmlformats.org/officeDocument/2006/relationships/image" Target="../media/image61.wmf"/><Relationship Id="rId12" Type="http://schemas.openxmlformats.org/officeDocument/2006/relationships/vmlDrawing" Target="../drawings/vmlDrawing12.vml"/><Relationship Id="rId11" Type="http://schemas.openxmlformats.org/officeDocument/2006/relationships/slideLayout" Target="../slideLayouts/slideLayout4.xml"/><Relationship Id="rId10" Type="http://schemas.openxmlformats.org/officeDocument/2006/relationships/image" Target="../media/image65.wmf"/><Relationship Id="rId1" Type="http://schemas.openxmlformats.org/officeDocument/2006/relationships/oleObject" Target="../embeddings/oleObject43.bin"/></Relationships>
</file>

<file path=ppt/slides/_rels/slide31.xml.rels><?xml version="1.0" encoding="UTF-8" standalone="yes"?>
<Relationships xmlns="http://schemas.openxmlformats.org/package/2006/relationships"><Relationship Id="rId7" Type="http://schemas.openxmlformats.org/officeDocument/2006/relationships/vmlDrawing" Target="../drawings/vmlDrawing13.vml"/><Relationship Id="rId6"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wmf"/><Relationship Id="rId2" Type="http://schemas.openxmlformats.org/officeDocument/2006/relationships/oleObject" Target="../embeddings/oleObject48.bin"/><Relationship Id="rId1" Type="http://schemas.openxmlformats.org/officeDocument/2006/relationships/image" Target="../media/image66.png"/></Relationships>
</file>

<file path=ppt/slides/_rels/slide32.xml.rels><?xml version="1.0" encoding="UTF-8" standalone="yes"?>
<Relationships xmlns="http://schemas.openxmlformats.org/package/2006/relationships"><Relationship Id="rId7" Type="http://schemas.openxmlformats.org/officeDocument/2006/relationships/vmlDrawing" Target="../drawings/vmlDrawing14.vml"/><Relationship Id="rId6" Type="http://schemas.openxmlformats.org/officeDocument/2006/relationships/slideLayout" Target="../slideLayouts/slideLayout4.xml"/><Relationship Id="rId5" Type="http://schemas.openxmlformats.org/officeDocument/2006/relationships/image" Target="../media/image72.wmf"/><Relationship Id="rId4" Type="http://schemas.openxmlformats.org/officeDocument/2006/relationships/oleObject" Target="../embeddings/oleObject50.bin"/><Relationship Id="rId3" Type="http://schemas.openxmlformats.org/officeDocument/2006/relationships/image" Target="../media/image71.wmf"/><Relationship Id="rId2" Type="http://schemas.openxmlformats.org/officeDocument/2006/relationships/oleObject" Target="../embeddings/oleObject49.bin"/><Relationship Id="rId1"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vmlDrawing" Target="../drawings/vmlDrawing15.vml"/><Relationship Id="rId7" Type="http://schemas.openxmlformats.org/officeDocument/2006/relationships/slideLayout" Target="../slideLayouts/slideLayout4.xml"/><Relationship Id="rId6" Type="http://schemas.openxmlformats.org/officeDocument/2006/relationships/image" Target="../media/image75.wmf"/><Relationship Id="rId5" Type="http://schemas.openxmlformats.org/officeDocument/2006/relationships/oleObject" Target="../embeddings/oleObject53.bin"/><Relationship Id="rId4" Type="http://schemas.openxmlformats.org/officeDocument/2006/relationships/image" Target="../media/image74.wmf"/><Relationship Id="rId3" Type="http://schemas.openxmlformats.org/officeDocument/2006/relationships/oleObject" Target="../embeddings/oleObject52.bin"/><Relationship Id="rId2" Type="http://schemas.openxmlformats.org/officeDocument/2006/relationships/image" Target="../media/image73.wmf"/><Relationship Id="rId1" Type="http://schemas.openxmlformats.org/officeDocument/2006/relationships/oleObject" Target="../embeddings/oleObject51.bin"/></Relationships>
</file>

<file path=ppt/slides/_rels/slide34.xml.rels><?xml version="1.0" encoding="UTF-8" standalone="yes"?>
<Relationships xmlns="http://schemas.openxmlformats.org/package/2006/relationships"><Relationship Id="rId4" Type="http://schemas.openxmlformats.org/officeDocument/2006/relationships/vmlDrawing" Target="../drawings/vmlDrawing16.vml"/><Relationship Id="rId3" Type="http://schemas.openxmlformats.org/officeDocument/2006/relationships/slideLayout" Target="../slideLayouts/slideLayout4.xml"/><Relationship Id="rId2" Type="http://schemas.openxmlformats.org/officeDocument/2006/relationships/image" Target="../media/image76.wmf"/><Relationship Id="rId1" Type="http://schemas.openxmlformats.org/officeDocument/2006/relationships/oleObject" Target="../embeddings/oleObject54.bin"/></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0.jpeg"/><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png"/></Relationships>
</file>

<file path=ppt/slides/_rels/slide36.xml.rels><?xml version="1.0" encoding="UTF-8" standalone="yes"?>
<Relationships xmlns="http://schemas.openxmlformats.org/package/2006/relationships"><Relationship Id="rId4" Type="http://schemas.openxmlformats.org/officeDocument/2006/relationships/vmlDrawing" Target="../drawings/vmlDrawing17.vml"/><Relationship Id="rId3" Type="http://schemas.openxmlformats.org/officeDocument/2006/relationships/slideLayout" Target="../slideLayouts/slideLayout4.xml"/><Relationship Id="rId2" Type="http://schemas.openxmlformats.org/officeDocument/2006/relationships/image" Target="../media/image81.png"/><Relationship Id="rId1" Type="http://schemas.openxmlformats.org/officeDocument/2006/relationships/oleObject" Target="../embeddings/oleObject55.bin"/></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3.png"/><Relationship Id="rId1"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4.xml"/><Relationship Id="rId2" Type="http://schemas.openxmlformats.org/officeDocument/2006/relationships/image" Target="../media/image2.wmf"/><Relationship Id="rId1"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8" Type="http://schemas.openxmlformats.org/officeDocument/2006/relationships/vmlDrawing" Target="../drawings/vmlDrawing18.vml"/><Relationship Id="rId7" Type="http://schemas.openxmlformats.org/officeDocument/2006/relationships/slideLayout" Target="../slideLayouts/slideLayout4.xml"/><Relationship Id="rId6" Type="http://schemas.openxmlformats.org/officeDocument/2006/relationships/image" Target="../media/image87.wmf"/><Relationship Id="rId5" Type="http://schemas.openxmlformats.org/officeDocument/2006/relationships/oleObject" Target="../embeddings/oleObject57.bin"/><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emf"/><Relationship Id="rId1" Type="http://schemas.openxmlformats.org/officeDocument/2006/relationships/oleObject" Target="../embeddings/oleObject56.bin"/></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8.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0.jpeg"/></Relationships>
</file>

<file path=ppt/slides/_rels/slide45.xml.rels><?xml version="1.0" encoding="UTF-8" standalone="yes"?>
<Relationships xmlns="http://schemas.openxmlformats.org/package/2006/relationships"><Relationship Id="rId4" Type="http://schemas.openxmlformats.org/officeDocument/2006/relationships/vmlDrawing" Target="../drawings/vmlDrawing19.vml"/><Relationship Id="rId3" Type="http://schemas.openxmlformats.org/officeDocument/2006/relationships/slideLayout" Target="../slideLayouts/slideLayout4.xml"/><Relationship Id="rId2" Type="http://schemas.openxmlformats.org/officeDocument/2006/relationships/image" Target="../media/image91.wmf"/><Relationship Id="rId1" Type="http://schemas.openxmlformats.org/officeDocument/2006/relationships/oleObject" Target="../embeddings/oleObject58.bin"/></Relationships>
</file>

<file path=ppt/slides/_rels/slide46.xml.rels><?xml version="1.0" encoding="UTF-8" standalone="yes"?>
<Relationships xmlns="http://schemas.openxmlformats.org/package/2006/relationships"><Relationship Id="rId9" Type="http://schemas.openxmlformats.org/officeDocument/2006/relationships/image" Target="../media/image96.wmf"/><Relationship Id="rId8" Type="http://schemas.openxmlformats.org/officeDocument/2006/relationships/oleObject" Target="../embeddings/oleObject62.bin"/><Relationship Id="rId7" Type="http://schemas.openxmlformats.org/officeDocument/2006/relationships/image" Target="../media/image95.wmf"/><Relationship Id="rId6" Type="http://schemas.openxmlformats.org/officeDocument/2006/relationships/oleObject" Target="../embeddings/oleObject61.bin"/><Relationship Id="rId5" Type="http://schemas.openxmlformats.org/officeDocument/2006/relationships/image" Target="../media/image94.wmf"/><Relationship Id="rId4" Type="http://schemas.openxmlformats.org/officeDocument/2006/relationships/oleObject" Target="../embeddings/oleObject60.bin"/><Relationship Id="rId3" Type="http://schemas.openxmlformats.org/officeDocument/2006/relationships/image" Target="../media/image93.wmf"/><Relationship Id="rId26" Type="http://schemas.openxmlformats.org/officeDocument/2006/relationships/vmlDrawing" Target="../drawings/vmlDrawing20.vml"/><Relationship Id="rId25" Type="http://schemas.openxmlformats.org/officeDocument/2006/relationships/slideLayout" Target="../slideLayouts/slideLayout4.xml"/><Relationship Id="rId24" Type="http://schemas.openxmlformats.org/officeDocument/2006/relationships/image" Target="../media/image103.wmf"/><Relationship Id="rId23" Type="http://schemas.openxmlformats.org/officeDocument/2006/relationships/oleObject" Target="../embeddings/oleObject70.bin"/><Relationship Id="rId22" Type="http://schemas.openxmlformats.org/officeDocument/2006/relationships/image" Target="../media/image102.wmf"/><Relationship Id="rId21" Type="http://schemas.openxmlformats.org/officeDocument/2006/relationships/oleObject" Target="../embeddings/oleObject69.bin"/><Relationship Id="rId20" Type="http://schemas.openxmlformats.org/officeDocument/2006/relationships/image" Target="../media/image101.wmf"/><Relationship Id="rId2" Type="http://schemas.openxmlformats.org/officeDocument/2006/relationships/oleObject" Target="../embeddings/oleObject59.bin"/><Relationship Id="rId19" Type="http://schemas.openxmlformats.org/officeDocument/2006/relationships/oleObject" Target="../embeddings/oleObject68.bin"/><Relationship Id="rId18" Type="http://schemas.openxmlformats.org/officeDocument/2006/relationships/oleObject" Target="../embeddings/oleObject67.bin"/><Relationship Id="rId17" Type="http://schemas.openxmlformats.org/officeDocument/2006/relationships/image" Target="../media/image100.wmf"/><Relationship Id="rId16" Type="http://schemas.openxmlformats.org/officeDocument/2006/relationships/oleObject" Target="../embeddings/oleObject66.bin"/><Relationship Id="rId15" Type="http://schemas.openxmlformats.org/officeDocument/2006/relationships/image" Target="../media/image99.wmf"/><Relationship Id="rId14" Type="http://schemas.openxmlformats.org/officeDocument/2006/relationships/oleObject" Target="../embeddings/oleObject65.bin"/><Relationship Id="rId13" Type="http://schemas.openxmlformats.org/officeDocument/2006/relationships/image" Target="../media/image98.wmf"/><Relationship Id="rId12" Type="http://schemas.openxmlformats.org/officeDocument/2006/relationships/oleObject" Target="../embeddings/oleObject64.bin"/><Relationship Id="rId11" Type="http://schemas.openxmlformats.org/officeDocument/2006/relationships/image" Target="../media/image97.wmf"/><Relationship Id="rId10" Type="http://schemas.openxmlformats.org/officeDocument/2006/relationships/oleObject" Target="../embeddings/oleObject63.bin"/><Relationship Id="rId1" Type="http://schemas.openxmlformats.org/officeDocument/2006/relationships/image" Target="../media/image92.png"/></Relationships>
</file>

<file path=ppt/slides/_rels/slide47.xml.rels><?xml version="1.0" encoding="UTF-8" standalone="yes"?>
<Relationships xmlns="http://schemas.openxmlformats.org/package/2006/relationships"><Relationship Id="rId5" Type="http://schemas.openxmlformats.org/officeDocument/2006/relationships/vmlDrawing" Target="../drawings/vmlDrawing21.vml"/><Relationship Id="rId4" Type="http://schemas.openxmlformats.org/officeDocument/2006/relationships/slideLayout" Target="../slideLayouts/slideLayout4.xml"/><Relationship Id="rId3" Type="http://schemas.openxmlformats.org/officeDocument/2006/relationships/image" Target="../media/image105.wmf"/><Relationship Id="rId2" Type="http://schemas.openxmlformats.org/officeDocument/2006/relationships/oleObject" Target="../embeddings/oleObject71.bin"/><Relationship Id="rId1" Type="http://schemas.openxmlformats.org/officeDocument/2006/relationships/image" Target="../media/image104.png"/></Relationships>
</file>

<file path=ppt/slides/_rels/slide48.xml.rels><?xml version="1.0" encoding="UTF-8" standalone="yes"?>
<Relationships xmlns="http://schemas.openxmlformats.org/package/2006/relationships"><Relationship Id="rId9" Type="http://schemas.openxmlformats.org/officeDocument/2006/relationships/vmlDrawing" Target="../drawings/vmlDrawing22.vml"/><Relationship Id="rId8" Type="http://schemas.openxmlformats.org/officeDocument/2006/relationships/slideLayout" Target="../slideLayouts/slideLayout4.xml"/><Relationship Id="rId7" Type="http://schemas.openxmlformats.org/officeDocument/2006/relationships/image" Target="../media/image109.emf"/><Relationship Id="rId6" Type="http://schemas.openxmlformats.org/officeDocument/2006/relationships/image" Target="../media/image108.wmf"/><Relationship Id="rId5" Type="http://schemas.openxmlformats.org/officeDocument/2006/relationships/oleObject" Target="../embeddings/oleObject74.bin"/><Relationship Id="rId4" Type="http://schemas.openxmlformats.org/officeDocument/2006/relationships/image" Target="../media/image107.wmf"/><Relationship Id="rId3" Type="http://schemas.openxmlformats.org/officeDocument/2006/relationships/oleObject" Target="../embeddings/oleObject73.bin"/><Relationship Id="rId2" Type="http://schemas.openxmlformats.org/officeDocument/2006/relationships/image" Target="../media/image106.wmf"/><Relationship Id="rId1" Type="http://schemas.openxmlformats.org/officeDocument/2006/relationships/oleObject" Target="../embeddings/oleObject72.bin"/></Relationships>
</file>

<file path=ppt/slides/_rels/slide49.xml.rels><?xml version="1.0" encoding="UTF-8" standalone="yes"?>
<Relationships xmlns="http://schemas.openxmlformats.org/package/2006/relationships"><Relationship Id="rId8" Type="http://schemas.openxmlformats.org/officeDocument/2006/relationships/vmlDrawing" Target="../drawings/vmlDrawing23.vml"/><Relationship Id="rId7" Type="http://schemas.openxmlformats.org/officeDocument/2006/relationships/slideLayout" Target="../slideLayouts/slideLayout4.xml"/><Relationship Id="rId6" Type="http://schemas.openxmlformats.org/officeDocument/2006/relationships/image" Target="../media/image112.wmf"/><Relationship Id="rId5" Type="http://schemas.openxmlformats.org/officeDocument/2006/relationships/oleObject" Target="../embeddings/oleObject77.bin"/><Relationship Id="rId4" Type="http://schemas.openxmlformats.org/officeDocument/2006/relationships/image" Target="../media/image111.wmf"/><Relationship Id="rId3" Type="http://schemas.openxmlformats.org/officeDocument/2006/relationships/oleObject" Target="../embeddings/oleObject76.bin"/><Relationship Id="rId2" Type="http://schemas.openxmlformats.org/officeDocument/2006/relationships/image" Target="../media/image110.wmf"/><Relationship Id="rId1" Type="http://schemas.openxmlformats.org/officeDocument/2006/relationships/oleObject" Target="../embeddings/oleObject75.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8" Type="http://schemas.openxmlformats.org/officeDocument/2006/relationships/vmlDrawing" Target="../drawings/vmlDrawing24.vml"/><Relationship Id="rId7" Type="http://schemas.openxmlformats.org/officeDocument/2006/relationships/slideLayout" Target="../slideLayouts/slideLayout4.xml"/><Relationship Id="rId6" Type="http://schemas.openxmlformats.org/officeDocument/2006/relationships/image" Target="../media/image115.wmf"/><Relationship Id="rId5" Type="http://schemas.openxmlformats.org/officeDocument/2006/relationships/oleObject" Target="../embeddings/oleObject80.bin"/><Relationship Id="rId4" Type="http://schemas.openxmlformats.org/officeDocument/2006/relationships/image" Target="../media/image114.wmf"/><Relationship Id="rId3" Type="http://schemas.openxmlformats.org/officeDocument/2006/relationships/oleObject" Target="../embeddings/oleObject79.bin"/><Relationship Id="rId2" Type="http://schemas.openxmlformats.org/officeDocument/2006/relationships/image" Target="../media/image113.wmf"/><Relationship Id="rId1" Type="http://schemas.openxmlformats.org/officeDocument/2006/relationships/oleObject" Target="../embeddings/oleObject78.bin"/></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6.png"/></Relationships>
</file>

<file path=ppt/slides/_rels/slide52.xml.rels><?xml version="1.0" encoding="UTF-8" standalone="yes"?>
<Relationships xmlns="http://schemas.openxmlformats.org/package/2006/relationships"><Relationship Id="rId8" Type="http://schemas.openxmlformats.org/officeDocument/2006/relationships/vmlDrawing" Target="../drawings/vmlDrawing25.vml"/><Relationship Id="rId7" Type="http://schemas.openxmlformats.org/officeDocument/2006/relationships/slideLayout" Target="../slideLayouts/slideLayout4.xml"/><Relationship Id="rId6" Type="http://schemas.openxmlformats.org/officeDocument/2006/relationships/image" Target="../media/image119.wmf"/><Relationship Id="rId5" Type="http://schemas.openxmlformats.org/officeDocument/2006/relationships/oleObject" Target="../embeddings/oleObject83.bin"/><Relationship Id="rId4" Type="http://schemas.openxmlformats.org/officeDocument/2006/relationships/image" Target="../media/image118.wmf"/><Relationship Id="rId3" Type="http://schemas.openxmlformats.org/officeDocument/2006/relationships/oleObject" Target="../embeddings/oleObject82.bin"/><Relationship Id="rId2" Type="http://schemas.openxmlformats.org/officeDocument/2006/relationships/image" Target="../media/image117.wmf"/><Relationship Id="rId1" Type="http://schemas.openxmlformats.org/officeDocument/2006/relationships/oleObject" Target="../embeddings/oleObject81.bin"/></Relationships>
</file>

<file path=ppt/slides/_rels/slide53.xml.rels><?xml version="1.0" encoding="UTF-8" standalone="yes"?>
<Relationships xmlns="http://schemas.openxmlformats.org/package/2006/relationships"><Relationship Id="rId9" Type="http://schemas.openxmlformats.org/officeDocument/2006/relationships/oleObject" Target="../embeddings/oleObject88.bin"/><Relationship Id="rId8" Type="http://schemas.openxmlformats.org/officeDocument/2006/relationships/image" Target="../media/image123.wmf"/><Relationship Id="rId7" Type="http://schemas.openxmlformats.org/officeDocument/2006/relationships/oleObject" Target="../embeddings/oleObject87.bin"/><Relationship Id="rId6" Type="http://schemas.openxmlformats.org/officeDocument/2006/relationships/image" Target="../media/image122.wmf"/><Relationship Id="rId5" Type="http://schemas.openxmlformats.org/officeDocument/2006/relationships/oleObject" Target="../embeddings/oleObject86.bin"/><Relationship Id="rId4" Type="http://schemas.openxmlformats.org/officeDocument/2006/relationships/image" Target="../media/image121.wmf"/><Relationship Id="rId3" Type="http://schemas.openxmlformats.org/officeDocument/2006/relationships/oleObject" Target="../embeddings/oleObject85.bin"/><Relationship Id="rId2" Type="http://schemas.openxmlformats.org/officeDocument/2006/relationships/image" Target="../media/image120.wmf"/><Relationship Id="rId17" Type="http://schemas.openxmlformats.org/officeDocument/2006/relationships/vmlDrawing" Target="../drawings/vmlDrawing26.vml"/><Relationship Id="rId16" Type="http://schemas.openxmlformats.org/officeDocument/2006/relationships/slideLayout" Target="../slideLayouts/slideLayout4.xml"/><Relationship Id="rId15" Type="http://schemas.openxmlformats.org/officeDocument/2006/relationships/image" Target="../media/image127.png"/><Relationship Id="rId14" Type="http://schemas.openxmlformats.org/officeDocument/2006/relationships/image" Target="../media/image126.wmf"/><Relationship Id="rId13" Type="http://schemas.openxmlformats.org/officeDocument/2006/relationships/oleObject" Target="../embeddings/oleObject90.bin"/><Relationship Id="rId12" Type="http://schemas.openxmlformats.org/officeDocument/2006/relationships/image" Target="../media/image125.wmf"/><Relationship Id="rId11" Type="http://schemas.openxmlformats.org/officeDocument/2006/relationships/oleObject" Target="../embeddings/oleObject89.bin"/><Relationship Id="rId10" Type="http://schemas.openxmlformats.org/officeDocument/2006/relationships/image" Target="../media/image124.wmf"/><Relationship Id="rId1" Type="http://schemas.openxmlformats.org/officeDocument/2006/relationships/oleObject" Target="../embeddings/oleObject84.bin"/></Relationships>
</file>

<file path=ppt/slides/_rels/slide54.xml.rels><?xml version="1.0" encoding="UTF-8" standalone="yes"?>
<Relationships xmlns="http://schemas.openxmlformats.org/package/2006/relationships"><Relationship Id="rId4" Type="http://schemas.openxmlformats.org/officeDocument/2006/relationships/vmlDrawing" Target="../drawings/vmlDrawing27.vml"/><Relationship Id="rId3" Type="http://schemas.openxmlformats.org/officeDocument/2006/relationships/slideLayout" Target="../slideLayouts/slideLayout4.xml"/><Relationship Id="rId2" Type="http://schemas.openxmlformats.org/officeDocument/2006/relationships/image" Target="../media/image128.wmf"/><Relationship Id="rId1" Type="http://schemas.openxmlformats.org/officeDocument/2006/relationships/oleObject" Target="../embeddings/oleObject91.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32.wmf"/><Relationship Id="rId7" Type="http://schemas.openxmlformats.org/officeDocument/2006/relationships/oleObject" Target="../embeddings/oleObject95.bin"/><Relationship Id="rId6" Type="http://schemas.openxmlformats.org/officeDocument/2006/relationships/image" Target="../media/image131.wmf"/><Relationship Id="rId5" Type="http://schemas.openxmlformats.org/officeDocument/2006/relationships/oleObject" Target="../embeddings/oleObject94.bin"/><Relationship Id="rId4" Type="http://schemas.openxmlformats.org/officeDocument/2006/relationships/image" Target="../media/image130.wmf"/><Relationship Id="rId3" Type="http://schemas.openxmlformats.org/officeDocument/2006/relationships/oleObject" Target="../embeddings/oleObject93.bin"/><Relationship Id="rId2" Type="http://schemas.openxmlformats.org/officeDocument/2006/relationships/image" Target="../media/image129.wmf"/><Relationship Id="rId10" Type="http://schemas.openxmlformats.org/officeDocument/2006/relationships/vmlDrawing" Target="../drawings/vmlDrawing28.vml"/><Relationship Id="rId1" Type="http://schemas.openxmlformats.org/officeDocument/2006/relationships/oleObject" Target="../embeddings/oleObject92.bin"/></Relationships>
</file>

<file path=ppt/slides/_rels/slide59.xml.rels><?xml version="1.0" encoding="UTF-8" standalone="yes"?>
<Relationships xmlns="http://schemas.openxmlformats.org/package/2006/relationships"><Relationship Id="rId4" Type="http://schemas.openxmlformats.org/officeDocument/2006/relationships/vmlDrawing" Target="../drawings/vmlDrawing29.vml"/><Relationship Id="rId3" Type="http://schemas.openxmlformats.org/officeDocument/2006/relationships/slideLayout" Target="../slideLayouts/slideLayout4.xml"/><Relationship Id="rId2" Type="http://schemas.openxmlformats.org/officeDocument/2006/relationships/image" Target="../media/image133.wmf"/><Relationship Id="rId1" Type="http://schemas.openxmlformats.org/officeDocument/2006/relationships/oleObject" Target="../embeddings/oleObject96.bin"/></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8.wmf"/><Relationship Id="rId7" Type="http://schemas.openxmlformats.org/officeDocument/2006/relationships/oleObject" Target="../embeddings/oleObject5.bin"/><Relationship Id="rId6" Type="http://schemas.openxmlformats.org/officeDocument/2006/relationships/image" Target="../media/image7.wmf"/><Relationship Id="rId5" Type="http://schemas.openxmlformats.org/officeDocument/2006/relationships/oleObject" Target="../embeddings/oleObject4.bin"/><Relationship Id="rId4" Type="http://schemas.openxmlformats.org/officeDocument/2006/relationships/image" Target="../media/image6.wmf"/><Relationship Id="rId3" Type="http://schemas.openxmlformats.org/officeDocument/2006/relationships/oleObject" Target="../embeddings/oleObject3.bin"/><Relationship Id="rId2" Type="http://schemas.openxmlformats.org/officeDocument/2006/relationships/image" Target="../media/image5.wmf"/><Relationship Id="rId10" Type="http://schemas.openxmlformats.org/officeDocument/2006/relationships/vmlDrawing" Target="../drawings/vmlDrawing2.vml"/><Relationship Id="rId1"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37.wmf"/><Relationship Id="rId7" Type="http://schemas.openxmlformats.org/officeDocument/2006/relationships/oleObject" Target="../embeddings/oleObject100.bin"/><Relationship Id="rId6" Type="http://schemas.openxmlformats.org/officeDocument/2006/relationships/image" Target="../media/image136.wmf"/><Relationship Id="rId5" Type="http://schemas.openxmlformats.org/officeDocument/2006/relationships/oleObject" Target="../embeddings/oleObject99.bin"/><Relationship Id="rId4" Type="http://schemas.openxmlformats.org/officeDocument/2006/relationships/image" Target="../media/image135.wmf"/><Relationship Id="rId3" Type="http://schemas.openxmlformats.org/officeDocument/2006/relationships/oleObject" Target="../embeddings/oleObject98.bin"/><Relationship Id="rId2" Type="http://schemas.openxmlformats.org/officeDocument/2006/relationships/image" Target="../media/image134.wmf"/><Relationship Id="rId10" Type="http://schemas.openxmlformats.org/officeDocument/2006/relationships/vmlDrawing" Target="../drawings/vmlDrawing30.vml"/><Relationship Id="rId1" Type="http://schemas.openxmlformats.org/officeDocument/2006/relationships/oleObject" Target="../embeddings/oleObject97.bin"/></Relationships>
</file>

<file path=ppt/slides/_rels/slide61.xml.rels><?xml version="1.0" encoding="UTF-8" standalone="yes"?>
<Relationships xmlns="http://schemas.openxmlformats.org/package/2006/relationships"><Relationship Id="rId9" Type="http://schemas.openxmlformats.org/officeDocument/2006/relationships/vmlDrawing" Target="../drawings/vmlDrawing31.vml"/><Relationship Id="rId8" Type="http://schemas.openxmlformats.org/officeDocument/2006/relationships/slideLayout" Target="../slideLayouts/slideLayout4.xml"/><Relationship Id="rId7" Type="http://schemas.openxmlformats.org/officeDocument/2006/relationships/image" Target="../media/image140.wmf"/><Relationship Id="rId6" Type="http://schemas.openxmlformats.org/officeDocument/2006/relationships/oleObject" Target="../embeddings/oleObject103.bin"/><Relationship Id="rId5" Type="http://schemas.openxmlformats.org/officeDocument/2006/relationships/image" Target="../media/image94.wmf"/><Relationship Id="rId4" Type="http://schemas.openxmlformats.org/officeDocument/2006/relationships/oleObject" Target="../embeddings/oleObject102.bin"/><Relationship Id="rId3" Type="http://schemas.openxmlformats.org/officeDocument/2006/relationships/image" Target="../media/image139.wmf"/><Relationship Id="rId2" Type="http://schemas.openxmlformats.org/officeDocument/2006/relationships/oleObject" Target="../embeddings/oleObject101.bin"/><Relationship Id="rId1"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41.jpeg"/><Relationship Id="rId1" Type="http://schemas.openxmlformats.org/officeDocument/2006/relationships/image" Target="../media/image78.jpe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143.jpeg"/><Relationship Id="rId1" Type="http://schemas.openxmlformats.org/officeDocument/2006/relationships/image" Target="../media/image1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9" Type="http://schemas.openxmlformats.org/officeDocument/2006/relationships/vmlDrawing" Target="../drawings/vmlDrawing32.vml"/><Relationship Id="rId8" Type="http://schemas.openxmlformats.org/officeDocument/2006/relationships/slideLayout" Target="../slideLayouts/slideLayout4.xml"/><Relationship Id="rId7" Type="http://schemas.openxmlformats.org/officeDocument/2006/relationships/image" Target="../media/image147.wmf"/><Relationship Id="rId6" Type="http://schemas.openxmlformats.org/officeDocument/2006/relationships/oleObject" Target="../embeddings/oleObject106.bin"/><Relationship Id="rId5" Type="http://schemas.openxmlformats.org/officeDocument/2006/relationships/image" Target="../media/image146.wmf"/><Relationship Id="rId4" Type="http://schemas.openxmlformats.org/officeDocument/2006/relationships/oleObject" Target="../embeddings/oleObject105.bin"/><Relationship Id="rId3" Type="http://schemas.openxmlformats.org/officeDocument/2006/relationships/image" Target="../media/image145.wmf"/><Relationship Id="rId2" Type="http://schemas.openxmlformats.org/officeDocument/2006/relationships/oleObject" Target="../embeddings/oleObject104.bin"/><Relationship Id="rId1" Type="http://schemas.openxmlformats.org/officeDocument/2006/relationships/image" Target="../media/image144.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48.png"/></Relationships>
</file>

<file path=ppt/slides/_rels/slide67.xml.rels><?xml version="1.0" encoding="UTF-8" standalone="yes"?>
<Relationships xmlns="http://schemas.openxmlformats.org/package/2006/relationships"><Relationship Id="rId5" Type="http://schemas.openxmlformats.org/officeDocument/2006/relationships/vmlDrawing" Target="../drawings/vmlDrawing33.vml"/><Relationship Id="rId4" Type="http://schemas.openxmlformats.org/officeDocument/2006/relationships/slideLayout" Target="../slideLayouts/slideLayout4.xml"/><Relationship Id="rId3" Type="http://schemas.openxmlformats.org/officeDocument/2006/relationships/image" Target="../media/image150.png"/><Relationship Id="rId2" Type="http://schemas.openxmlformats.org/officeDocument/2006/relationships/image" Target="../media/image149.wmf"/><Relationship Id="rId1" Type="http://schemas.openxmlformats.org/officeDocument/2006/relationships/oleObject" Target="../embeddings/oleObject107.bin"/></Relationships>
</file>

<file path=ppt/slides/_rels/slide68.xml.rels><?xml version="1.0" encoding="UTF-8" standalone="yes"?>
<Relationships xmlns="http://schemas.openxmlformats.org/package/2006/relationships"><Relationship Id="rId6" Type="http://schemas.openxmlformats.org/officeDocument/2006/relationships/vmlDrawing" Target="../drawings/vmlDrawing34.vml"/><Relationship Id="rId5" Type="http://schemas.openxmlformats.org/officeDocument/2006/relationships/slideLayout" Target="../slideLayouts/slideLayout4.xml"/><Relationship Id="rId4" Type="http://schemas.openxmlformats.org/officeDocument/2006/relationships/image" Target="../media/image152.wmf"/><Relationship Id="rId3" Type="http://schemas.openxmlformats.org/officeDocument/2006/relationships/oleObject" Target="../embeddings/oleObject109.bin"/><Relationship Id="rId2" Type="http://schemas.openxmlformats.org/officeDocument/2006/relationships/image" Target="../media/image151.wmf"/><Relationship Id="rId1" Type="http://schemas.openxmlformats.org/officeDocument/2006/relationships/oleObject" Target="../embeddings/oleObject108.bin"/></Relationships>
</file>

<file path=ppt/slides/_rels/slide69.xml.rels><?xml version="1.0" encoding="UTF-8" standalone="yes"?>
<Relationships xmlns="http://schemas.openxmlformats.org/package/2006/relationships"><Relationship Id="rId6" Type="http://schemas.openxmlformats.org/officeDocument/2006/relationships/vmlDrawing" Target="../drawings/vmlDrawing35.vml"/><Relationship Id="rId5" Type="http://schemas.openxmlformats.org/officeDocument/2006/relationships/slideLayout" Target="../slideLayouts/slideLayout4.xml"/><Relationship Id="rId4" Type="http://schemas.openxmlformats.org/officeDocument/2006/relationships/image" Target="../media/image155.png"/><Relationship Id="rId3" Type="http://schemas.openxmlformats.org/officeDocument/2006/relationships/oleObject" Target="../embeddings/oleObject110.bin"/><Relationship Id="rId2" Type="http://schemas.openxmlformats.org/officeDocument/2006/relationships/image" Target="../media/image154.jpeg"/><Relationship Id="rId1" Type="http://schemas.openxmlformats.org/officeDocument/2006/relationships/image" Target="../media/image153.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6.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7.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62.jpeg"/><Relationship Id="rId4" Type="http://schemas.openxmlformats.org/officeDocument/2006/relationships/image" Target="../media/image161.jpeg"/><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3.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4.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5.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6.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7.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8.png"/></Relationships>
</file>

<file path=ppt/slides/_rels/slide8.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4.xml"/><Relationship Id="rId4" Type="http://schemas.openxmlformats.org/officeDocument/2006/relationships/image" Target="../media/image13.wmf"/><Relationship Id="rId3" Type="http://schemas.openxmlformats.org/officeDocument/2006/relationships/oleObject" Target="../embeddings/oleObject7.bin"/><Relationship Id="rId2" Type="http://schemas.openxmlformats.org/officeDocument/2006/relationships/image" Target="../media/image12.wmf"/><Relationship Id="rId1" Type="http://schemas.openxmlformats.org/officeDocument/2006/relationships/oleObject" Target="../embeddings/oleObject6.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169.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0.wmf"/></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72.png"/><Relationship Id="rId1" Type="http://schemas.openxmlformats.org/officeDocument/2006/relationships/image" Target="../media/image17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3.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4.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5.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vmlDrawing" Target="../drawings/vmlDrawing4.vml"/><Relationship Id="rId5" Type="http://schemas.openxmlformats.org/officeDocument/2006/relationships/slideLayout" Target="../slideLayouts/slideLayout4.xml"/><Relationship Id="rId4" Type="http://schemas.openxmlformats.org/officeDocument/2006/relationships/image" Target="../media/image15.wmf"/><Relationship Id="rId3" Type="http://schemas.openxmlformats.org/officeDocument/2006/relationships/oleObject" Target="../embeddings/oleObject9.bin"/><Relationship Id="rId2" Type="http://schemas.openxmlformats.org/officeDocument/2006/relationships/image" Target="../media/image14.wmf"/><Relationship Id="rId1" Type="http://schemas.openxmlformats.org/officeDocument/2006/relationships/oleObject" Target="../embeddings/oleObject8.bin"/></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6.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7.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8.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9.jpeg"/></Relationships>
</file>

<file path=ppt/slides/_rels/slide9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vmlDrawing" Target="../drawings/vmlDrawing36.vml"/><Relationship Id="rId3" Type="http://schemas.openxmlformats.org/officeDocument/2006/relationships/slideLayout" Target="../slideLayouts/slideLayout4.xml"/><Relationship Id="rId2" Type="http://schemas.openxmlformats.org/officeDocument/2006/relationships/image" Target="../media/image180.wmf"/><Relationship Id="rId1" Type="http://schemas.openxmlformats.org/officeDocument/2006/relationships/oleObject" Target="../embeddings/oleObject111.bin"/></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1.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2.png"/></Relationships>
</file>

<file path=ppt/slides/_rels/slide9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image" Target="../media/image183.png"/></Relationships>
</file>

<file path=ppt/slides/_rels/slide99.xml.rels><?xml version="1.0" encoding="UTF-8" standalone="yes"?>
<Relationships xmlns="http://schemas.openxmlformats.org/package/2006/relationships"><Relationship Id="rId9" Type="http://schemas.openxmlformats.org/officeDocument/2006/relationships/image" Target="../media/image190.png"/><Relationship Id="rId8" Type="http://schemas.openxmlformats.org/officeDocument/2006/relationships/image" Target="../media/image189.wmf"/><Relationship Id="rId7" Type="http://schemas.openxmlformats.org/officeDocument/2006/relationships/oleObject" Target="../embeddings/oleObject115.bin"/><Relationship Id="rId6" Type="http://schemas.openxmlformats.org/officeDocument/2006/relationships/image" Target="../media/image188.wmf"/><Relationship Id="rId5" Type="http://schemas.openxmlformats.org/officeDocument/2006/relationships/oleObject" Target="../embeddings/oleObject114.bin"/><Relationship Id="rId4" Type="http://schemas.openxmlformats.org/officeDocument/2006/relationships/image" Target="../media/image187.wmf"/><Relationship Id="rId3" Type="http://schemas.openxmlformats.org/officeDocument/2006/relationships/oleObject" Target="../embeddings/oleObject113.bin"/><Relationship Id="rId2" Type="http://schemas.openxmlformats.org/officeDocument/2006/relationships/image" Target="../media/image186.wmf"/><Relationship Id="rId11" Type="http://schemas.openxmlformats.org/officeDocument/2006/relationships/vmlDrawing" Target="../drawings/vmlDrawing37.vml"/><Relationship Id="rId10" Type="http://schemas.openxmlformats.org/officeDocument/2006/relationships/slideLayout" Target="../slideLayouts/slideLayout4.xml"/><Relationship Id="rId1" Type="http://schemas.openxmlformats.org/officeDocument/2006/relationships/oleObject" Target="../embeddings/oleObject1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idx="4294967295"/>
          </p:nvPr>
        </p:nvSpPr>
        <p:spPr>
          <a:xfrm>
            <a:off x="0" y="2971800"/>
            <a:ext cx="9144000" cy="1371600"/>
          </a:xfrm>
        </p:spPr>
        <p:txBody>
          <a:bodyPr>
            <a:normAutofit/>
          </a:bodyPr>
          <a:lstStyle/>
          <a:p>
            <a:pPr algn="ctr">
              <a:defRPr/>
            </a:pPr>
            <a:r>
              <a:rPr lang="zh-CN" altLang="en-US" sz="6000" dirty="0"/>
              <a:t>第三章 量子力学初步</a:t>
            </a:r>
            <a:endParaRPr lang="zh-CN" altLang="en-US" sz="6000" dirty="0"/>
          </a:p>
        </p:txBody>
      </p:sp>
      <p:sp>
        <p:nvSpPr>
          <p:cNvPr id="3" name="标题 1"/>
          <p:cNvSpPr txBox="1"/>
          <p:nvPr/>
        </p:nvSpPr>
        <p:spPr>
          <a:xfrm>
            <a:off x="689575" y="914400"/>
            <a:ext cx="7772400" cy="1371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kumimoji="0" lang="en-US" altLang="zh-CN" sz="6600" b="0"/>
              <a:t>《</a:t>
            </a:r>
            <a:r>
              <a:rPr kumimoji="0" lang="zh-CN" altLang="en-US" sz="6600" b="0"/>
              <a:t>原子物理学</a:t>
            </a:r>
            <a:r>
              <a:rPr kumimoji="0" lang="en-US" altLang="zh-CN" sz="6600" b="0"/>
              <a:t>》</a:t>
            </a:r>
            <a:endParaRPr kumimoji="0" lang="zh-CN" altLang="en-US" sz="5400" b="0" dirty="0">
              <a:solidFill>
                <a:schemeClr val="accent1"/>
              </a:solidFill>
            </a:endParaRPr>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理论推导</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aphicFrame>
        <p:nvGraphicFramePr>
          <p:cNvPr id="5" name="Object 2"/>
          <p:cNvGraphicFramePr>
            <a:graphicFrameLocks noChangeAspect="1"/>
          </p:cNvGraphicFramePr>
          <p:nvPr/>
        </p:nvGraphicFramePr>
        <p:xfrm>
          <a:off x="2787650" y="2286000"/>
          <a:ext cx="3983038" cy="654050"/>
        </p:xfrm>
        <a:graphic>
          <a:graphicData uri="http://schemas.openxmlformats.org/presentationml/2006/ole">
            <mc:AlternateContent xmlns:mc="http://schemas.openxmlformats.org/markup-compatibility/2006">
              <mc:Choice xmlns:v="urn:schemas-microsoft-com:vml" Requires="v">
                <p:oleObj spid="_x0000_s3" name="Equation" r:id="rId1" imgW="32613600" imgH="5791200" progId="Equation.DSMT4">
                  <p:embed/>
                </p:oleObj>
              </mc:Choice>
              <mc:Fallback>
                <p:oleObj name="Equation" r:id="rId1" imgW="32613600" imgH="5791200" progId="Equation.DSMT4">
                  <p:embed/>
                  <p:pic>
                    <p:nvPicPr>
                      <p:cNvPr id="0" name="图片 2"/>
                      <p:cNvPicPr>
                        <a:picLocks noChangeAspect="1" noChangeArrowheads="1"/>
                      </p:cNvPicPr>
                      <p:nvPr/>
                    </p:nvPicPr>
                    <p:blipFill>
                      <a:blip r:embed="rId2"/>
                      <a:srcRect/>
                      <a:stretch>
                        <a:fillRect/>
                      </a:stretch>
                    </p:blipFill>
                    <p:spPr bwMode="auto">
                      <a:xfrm>
                        <a:off x="2787650" y="2286000"/>
                        <a:ext cx="3983038"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4"/>
          <p:cNvGraphicFramePr>
            <a:graphicFrameLocks noChangeAspect="1"/>
          </p:cNvGraphicFramePr>
          <p:nvPr/>
        </p:nvGraphicFramePr>
        <p:xfrm>
          <a:off x="3444875" y="3816350"/>
          <a:ext cx="3146425" cy="647700"/>
        </p:xfrm>
        <a:graphic>
          <a:graphicData uri="http://schemas.openxmlformats.org/presentationml/2006/ole">
            <mc:AlternateContent xmlns:mc="http://schemas.openxmlformats.org/markup-compatibility/2006">
              <mc:Choice xmlns:v="urn:schemas-microsoft-com:vml" Requires="v">
                <p:oleObj spid="_x0000_s6" name="Equation" r:id="rId3" imgW="30175200" imgH="6705600" progId="Equation.DSMT4">
                  <p:embed/>
                </p:oleObj>
              </mc:Choice>
              <mc:Fallback>
                <p:oleObj name="Equation" r:id="rId3" imgW="30175200" imgH="6705600" progId="Equation.DSMT4">
                  <p:embed/>
                  <p:pic>
                    <p:nvPicPr>
                      <p:cNvPr id="0" name="图片 5"/>
                      <p:cNvPicPr>
                        <a:picLocks noChangeAspect="1" noChangeArrowheads="1"/>
                      </p:cNvPicPr>
                      <p:nvPr/>
                    </p:nvPicPr>
                    <p:blipFill>
                      <a:blip r:embed="rId4"/>
                      <a:srcRect/>
                      <a:stretch>
                        <a:fillRect/>
                      </a:stretch>
                    </p:blipFill>
                    <p:spPr bwMode="auto">
                      <a:xfrm>
                        <a:off x="3444875" y="3816350"/>
                        <a:ext cx="3146425"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 name="Text Box 5"/>
          <p:cNvSpPr txBox="1">
            <a:spLocks noChangeArrowheads="1"/>
          </p:cNvSpPr>
          <p:nvPr/>
        </p:nvSpPr>
        <p:spPr bwMode="auto">
          <a:xfrm>
            <a:off x="465138" y="2286000"/>
            <a:ext cx="3048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rPr>
              <a:t>能量守恒：</a:t>
            </a:r>
            <a:endPar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endParaRPr>
          </a:p>
        </p:txBody>
      </p:sp>
      <p:sp>
        <p:nvSpPr>
          <p:cNvPr id="9" name="Text Box 6"/>
          <p:cNvSpPr txBox="1">
            <a:spLocks noChangeArrowheads="1"/>
          </p:cNvSpPr>
          <p:nvPr/>
        </p:nvSpPr>
        <p:spPr bwMode="auto">
          <a:xfrm>
            <a:off x="482600" y="3095625"/>
            <a:ext cx="3048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rPr>
              <a:t>动量守恒：</a:t>
            </a:r>
            <a:endPar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endParaRPr>
          </a:p>
        </p:txBody>
      </p:sp>
      <p:sp>
        <p:nvSpPr>
          <p:cNvPr id="10" name="Text Box 7"/>
          <p:cNvSpPr txBox="1">
            <a:spLocks noChangeArrowheads="1"/>
          </p:cNvSpPr>
          <p:nvPr/>
        </p:nvSpPr>
        <p:spPr bwMode="auto">
          <a:xfrm>
            <a:off x="430213" y="3884612"/>
            <a:ext cx="3146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50000"/>
              </a:spcBef>
              <a:spcAft>
                <a:spcPct val="0"/>
              </a:spcAft>
            </a:pPr>
            <a:r>
              <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rPr>
              <a:t>反冲电子质量：</a:t>
            </a:r>
            <a:endPar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endParaRPr>
          </a:p>
        </p:txBody>
      </p:sp>
      <p:sp>
        <p:nvSpPr>
          <p:cNvPr id="11" name="AutoShape 8"/>
          <p:cNvSpPr/>
          <p:nvPr/>
        </p:nvSpPr>
        <p:spPr bwMode="auto">
          <a:xfrm>
            <a:off x="304800" y="2530475"/>
            <a:ext cx="131763" cy="1763712"/>
          </a:xfrm>
          <a:prstGeom prst="leftBrace">
            <a:avLst>
              <a:gd name="adj1" fmla="val 111546"/>
              <a:gd name="adj2" fmla="val 50000"/>
            </a:avLst>
          </a:prstGeom>
          <a:noFill/>
          <a:ln w="3810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2" name="Text Box 30"/>
          <p:cNvSpPr txBox="1">
            <a:spLocks noChangeArrowheads="1"/>
          </p:cNvSpPr>
          <p:nvPr/>
        </p:nvSpPr>
        <p:spPr bwMode="auto">
          <a:xfrm>
            <a:off x="152399" y="4514850"/>
            <a:ext cx="15541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50000"/>
              </a:spcBef>
              <a:spcAft>
                <a:spcPct val="0"/>
              </a:spcAft>
            </a:pPr>
            <a:r>
              <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rPr>
              <a:t>解得</a:t>
            </a:r>
            <a:r>
              <a:rPr kumimoji="1" lang="zh-CN" altLang="en-US" sz="3200" b="1" dirty="0">
                <a:solidFill>
                  <a:srgbClr val="000000"/>
                </a:solidFill>
                <a:latin typeface="Times New Roman" panose="02020603050405020304" pitchFamily="18" charset="0"/>
                <a:ea typeface="宋体" panose="02010600030101010101" pitchFamily="2" charset="-122"/>
                <a:cs typeface="宋体" panose="02010600030101010101" pitchFamily="2" charset="-122"/>
              </a:rPr>
              <a:t>：</a:t>
            </a:r>
            <a:endParaRPr kumimoji="1" lang="zh-CN" altLang="en-US" sz="3200" b="1" dirty="0">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aphicFrame>
        <p:nvGraphicFramePr>
          <p:cNvPr id="13" name="Object 31"/>
          <p:cNvGraphicFramePr>
            <a:graphicFrameLocks noChangeAspect="1"/>
          </p:cNvGraphicFramePr>
          <p:nvPr/>
        </p:nvGraphicFramePr>
        <p:xfrm>
          <a:off x="6400800" y="4648200"/>
          <a:ext cx="1755523" cy="446934"/>
        </p:xfrm>
        <a:graphic>
          <a:graphicData uri="http://schemas.openxmlformats.org/presentationml/2006/ole">
            <mc:AlternateContent xmlns:mc="http://schemas.openxmlformats.org/markup-compatibility/2006">
              <mc:Choice xmlns:v="urn:schemas-microsoft-com:vml" Requires="v">
                <p:oleObj spid="_x0000_s14" name="公式" r:id="rId5" imgW="1396365" imgH="317500" progId="Equation.3">
                  <p:embed/>
                </p:oleObj>
              </mc:Choice>
              <mc:Fallback>
                <p:oleObj name="公式" r:id="rId5" imgW="1396365" imgH="317500" progId="Equation.3">
                  <p:embed/>
                  <p:pic>
                    <p:nvPicPr>
                      <p:cNvPr id="0" name="图片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648200"/>
                        <a:ext cx="1755523" cy="44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5" name="Object 35"/>
          <p:cNvGraphicFramePr>
            <a:graphicFrameLocks noChangeAspect="1"/>
          </p:cNvGraphicFramePr>
          <p:nvPr/>
        </p:nvGraphicFramePr>
        <p:xfrm>
          <a:off x="1706563" y="4445000"/>
          <a:ext cx="4603750" cy="941388"/>
        </p:xfrm>
        <a:graphic>
          <a:graphicData uri="http://schemas.openxmlformats.org/presentationml/2006/ole">
            <mc:AlternateContent xmlns:mc="http://schemas.openxmlformats.org/markup-compatibility/2006">
              <mc:Choice xmlns:v="urn:schemas-microsoft-com:vml" Requires="v">
                <p:oleObj spid="_x0000_s16" name="Equation" r:id="rId7" imgW="55778400" imgH="10363200" progId="Equation.DSMT4">
                  <p:embed/>
                </p:oleObj>
              </mc:Choice>
              <mc:Fallback>
                <p:oleObj name="Equation" r:id="rId7" imgW="55778400" imgH="10363200" progId="Equation.DSMT4">
                  <p:embed/>
                  <p:pic>
                    <p:nvPicPr>
                      <p:cNvPr id="0" name="图片 15"/>
                      <p:cNvPicPr>
                        <a:picLocks noChangeAspect="1" noChangeArrowheads="1"/>
                      </p:cNvPicPr>
                      <p:nvPr/>
                    </p:nvPicPr>
                    <p:blipFill>
                      <a:blip r:embed="rId8"/>
                      <a:srcRect/>
                      <a:stretch>
                        <a:fillRect/>
                      </a:stretch>
                    </p:blipFill>
                    <p:spPr bwMode="auto">
                      <a:xfrm>
                        <a:off x="1706563" y="4445000"/>
                        <a:ext cx="4603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36"/>
          <p:cNvGraphicFramePr>
            <a:graphicFrameLocks noChangeAspect="1"/>
          </p:cNvGraphicFramePr>
          <p:nvPr/>
        </p:nvGraphicFramePr>
        <p:xfrm>
          <a:off x="339725" y="5373689"/>
          <a:ext cx="4560755" cy="901700"/>
        </p:xfrm>
        <a:graphic>
          <a:graphicData uri="http://schemas.openxmlformats.org/presentationml/2006/ole">
            <mc:AlternateContent xmlns:mc="http://schemas.openxmlformats.org/markup-compatibility/2006">
              <mc:Choice xmlns:v="urn:schemas-microsoft-com:vml" Requires="v">
                <p:oleObj spid="_x0000_s18" name="公式" r:id="rId9" imgW="2374900" imgH="469900" progId="Equation.3">
                  <p:embed/>
                </p:oleObj>
              </mc:Choice>
              <mc:Fallback>
                <p:oleObj name="公式" r:id="rId9" imgW="2374900" imgH="469900" progId="Equation.3">
                  <p:embed/>
                  <p:pic>
                    <p:nvPicPr>
                      <p:cNvPr id="0" name="图片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725" y="5373689"/>
                        <a:ext cx="456075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 name="Rectangle 37"/>
          <p:cNvSpPr>
            <a:spLocks noChangeArrowheads="1"/>
          </p:cNvSpPr>
          <p:nvPr/>
        </p:nvSpPr>
        <p:spPr bwMode="auto">
          <a:xfrm>
            <a:off x="4648200" y="5562600"/>
            <a:ext cx="21275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kumimoji="1" lang="en-US" altLang="zh-CN" sz="2400" b="1">
                <a:solidFill>
                  <a:srgbClr val="000000"/>
                </a:solidFill>
                <a:latin typeface="Times New Roman" panose="02020603050405020304" pitchFamily="18" charset="0"/>
                <a:ea typeface="宋体" panose="02010600030101010101" pitchFamily="2" charset="-122"/>
                <a:cs typeface="宋体" panose="02010600030101010101" pitchFamily="2" charset="-122"/>
              </a:rPr>
              <a:t>= 2 .43</a:t>
            </a:r>
            <a:r>
              <a:rPr kumimoji="1" lang="en-US" altLang="zh-CN" sz="2400" b="1">
                <a:solidFill>
                  <a:srgbClr val="00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10</a:t>
            </a:r>
            <a:r>
              <a:rPr kumimoji="1" lang="en-US" altLang="zh-CN" sz="2400" b="1" baseline="30000">
                <a:solidFill>
                  <a:srgbClr val="00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-3</a:t>
            </a:r>
            <a:r>
              <a:rPr kumimoji="1" lang="en-US" altLang="zh-CN" sz="2400" b="1">
                <a:solidFill>
                  <a:srgbClr val="00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nm</a:t>
            </a:r>
            <a:endParaRPr kumimoji="1" lang="en-US" altLang="zh-CN" sz="2400" b="1">
              <a:solidFill>
                <a:srgbClr val="00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endParaRPr>
          </a:p>
        </p:txBody>
      </p:sp>
      <p:sp>
        <p:nvSpPr>
          <p:cNvPr id="20" name="Rectangle 38"/>
          <p:cNvSpPr>
            <a:spLocks noChangeArrowheads="1"/>
          </p:cNvSpPr>
          <p:nvPr/>
        </p:nvSpPr>
        <p:spPr bwMode="auto">
          <a:xfrm>
            <a:off x="6556554" y="5503713"/>
            <a:ext cx="2216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kumimoji="1" lang="zh-CN" altLang="en-US" sz="3200" b="1" dirty="0">
                <a:solidFill>
                  <a:srgbClr val="0000FF"/>
                </a:solidFill>
                <a:latin typeface="华文楷体" panose="02010600040101010101" charset="-122"/>
                <a:ea typeface="华文楷体" panose="02010600040101010101" charset="-122"/>
                <a:cs typeface="宋体" panose="02010600030101010101" pitchFamily="2" charset="-122"/>
              </a:rPr>
              <a:t>（理论值）</a:t>
            </a:r>
            <a:endParaRPr kumimoji="1" lang="zh-CN" altLang="en-US" sz="3200" b="1" dirty="0">
              <a:solidFill>
                <a:srgbClr val="0000FF"/>
              </a:solidFill>
              <a:latin typeface="华文楷体" panose="02010600040101010101" charset="-122"/>
              <a:ea typeface="华文楷体" panose="02010600040101010101" charset="-122"/>
              <a:cs typeface="宋体" panose="02010600030101010101" pitchFamily="2" charset="-122"/>
            </a:endParaRPr>
          </a:p>
        </p:txBody>
      </p:sp>
      <p:grpSp>
        <p:nvGrpSpPr>
          <p:cNvPr id="36" name="Group 35"/>
          <p:cNvGrpSpPr/>
          <p:nvPr/>
        </p:nvGrpSpPr>
        <p:grpSpPr>
          <a:xfrm>
            <a:off x="5181600" y="-152400"/>
            <a:ext cx="3962400" cy="2607671"/>
            <a:chOff x="5181600" y="0"/>
            <a:chExt cx="3962400" cy="2607671"/>
          </a:xfrm>
        </p:grpSpPr>
        <p:sp>
          <p:nvSpPr>
            <p:cNvPr id="21" name="TextBox 2"/>
            <p:cNvSpPr txBox="1"/>
            <p:nvPr/>
          </p:nvSpPr>
          <p:spPr>
            <a:xfrm>
              <a:off x="5181600" y="0"/>
              <a:ext cx="3962400" cy="2562225"/>
            </a:xfrm>
            <a:prstGeom prst="rect">
              <a:avLst/>
            </a:prstGeom>
            <a:solidFill>
              <a:schemeClr val="bg1"/>
            </a:solidFill>
          </p:spPr>
          <p:txBody>
            <a:bodyPr wrap="square" rtlCol="0">
              <a:spAutoFit/>
            </a:bodyPr>
            <a:lstStyle/>
            <a:p>
              <a:endParaRPr lang="en-US" dirty="0">
                <a:solidFill>
                  <a:schemeClr val="tx1"/>
                </a:solidFill>
                <a:latin typeface="+mn-ea"/>
                <a:ea typeface="+mn-ea"/>
              </a:endParaRPr>
            </a:p>
          </p:txBody>
        </p:sp>
        <p:grpSp>
          <p:nvGrpSpPr>
            <p:cNvPr id="22" name="组合 21"/>
            <p:cNvGrpSpPr/>
            <p:nvPr/>
          </p:nvGrpSpPr>
          <p:grpSpPr>
            <a:xfrm>
              <a:off x="5530186" y="245471"/>
              <a:ext cx="3365500" cy="2362200"/>
              <a:chOff x="4876800" y="4114800"/>
              <a:chExt cx="3365500" cy="2362200"/>
            </a:xfrm>
          </p:grpSpPr>
          <p:sp>
            <p:nvSpPr>
              <p:cNvPr id="23" name="Line 16"/>
              <p:cNvSpPr>
                <a:spLocks noChangeShapeType="1"/>
              </p:cNvSpPr>
              <p:nvPr/>
            </p:nvSpPr>
            <p:spPr bwMode="auto">
              <a:xfrm>
                <a:off x="6646793" y="5266336"/>
                <a:ext cx="881300" cy="711025"/>
              </a:xfrm>
              <a:prstGeom prst="line">
                <a:avLst/>
              </a:prstGeom>
              <a:noFill/>
              <a:ln w="28575">
                <a:solidFill>
                  <a:schemeClr val="tx1"/>
                </a:solidFill>
                <a:rou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4" name="Line 17"/>
              <p:cNvSpPr>
                <a:spLocks noChangeShapeType="1"/>
              </p:cNvSpPr>
              <p:nvPr/>
            </p:nvSpPr>
            <p:spPr bwMode="auto">
              <a:xfrm flipV="1">
                <a:off x="6646793" y="4596701"/>
                <a:ext cx="1008467" cy="656331"/>
              </a:xfrm>
              <a:prstGeom prst="line">
                <a:avLst/>
              </a:prstGeom>
              <a:noFill/>
              <a:ln w="28575">
                <a:solidFill>
                  <a:schemeClr val="tx1"/>
                </a:solidFill>
                <a:rou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5" name="Oval 18"/>
              <p:cNvSpPr>
                <a:spLocks noChangeArrowheads="1"/>
              </p:cNvSpPr>
              <p:nvPr/>
            </p:nvSpPr>
            <p:spPr bwMode="auto">
              <a:xfrm>
                <a:off x="6498924" y="5143643"/>
                <a:ext cx="249899" cy="246863"/>
              </a:xfrm>
              <a:prstGeom prst="ellipse">
                <a:avLst/>
              </a:prstGeom>
              <a:solidFill>
                <a:srgbClr val="0000FF"/>
              </a:solidFill>
              <a:ln w="9525">
                <a:solidFill>
                  <a:srgbClr val="000000"/>
                </a:solidFill>
                <a:round/>
              </a:ln>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6" name="Line 19"/>
              <p:cNvSpPr>
                <a:spLocks noChangeShapeType="1"/>
              </p:cNvSpPr>
              <p:nvPr/>
            </p:nvSpPr>
            <p:spPr bwMode="auto">
              <a:xfrm flipV="1">
                <a:off x="5107476" y="5266336"/>
                <a:ext cx="1412150" cy="0"/>
              </a:xfrm>
              <a:prstGeom prst="line">
                <a:avLst/>
              </a:prstGeom>
              <a:noFill/>
              <a:ln w="28575">
                <a:solidFill>
                  <a:schemeClr val="tx1"/>
                </a:solidFill>
                <a:rou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7" name="Line 20"/>
              <p:cNvSpPr>
                <a:spLocks noChangeShapeType="1"/>
              </p:cNvSpPr>
              <p:nvPr/>
            </p:nvSpPr>
            <p:spPr bwMode="auto">
              <a:xfrm>
                <a:off x="6762131" y="5266336"/>
                <a:ext cx="1391448" cy="0"/>
              </a:xfrm>
              <a:prstGeom prst="line">
                <a:avLst/>
              </a:prstGeom>
              <a:noFill/>
              <a:ln w="28575">
                <a:solidFill>
                  <a:srgbClr val="000000"/>
                </a:solidFill>
                <a:prstDash val="dash"/>
                <a:rou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8" name="Text Box 21"/>
              <p:cNvSpPr txBox="1">
                <a:spLocks noChangeArrowheads="1"/>
              </p:cNvSpPr>
              <p:nvPr/>
            </p:nvSpPr>
            <p:spPr bwMode="auto">
              <a:xfrm>
                <a:off x="6442733" y="4621831"/>
                <a:ext cx="433256" cy="75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fontAlgn="base">
                  <a:spcBef>
                    <a:spcPct val="0"/>
                  </a:spcBef>
                  <a:spcAft>
                    <a:spcPct val="0"/>
                  </a:spcAft>
                </a:pPr>
                <a:r>
                  <a:rPr kumimoji="1" lang="en-US" altLang="zh-CN" sz="3600" b="1" i="1">
                    <a:solidFill>
                      <a:srgbClr val="0000FF"/>
                    </a:solidFill>
                    <a:latin typeface="Times New Roman" panose="02020603050405020304" pitchFamily="18" charset="0"/>
                    <a:ea typeface="宋体" panose="02010600030101010101" pitchFamily="2" charset="-122"/>
                    <a:cs typeface="宋体" panose="02010600030101010101" pitchFamily="2" charset="-122"/>
                  </a:rPr>
                  <a:t>e</a:t>
                </a:r>
                <a:endParaRPr kumimoji="1" lang="en-US" altLang="zh-CN" sz="3600" b="1" i="1">
                  <a:solidFill>
                    <a:srgbClr val="0000FF"/>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9" name="Text Box 22"/>
              <p:cNvSpPr txBox="1">
                <a:spLocks noChangeArrowheads="1"/>
              </p:cNvSpPr>
              <p:nvPr/>
            </p:nvSpPr>
            <p:spPr bwMode="auto">
              <a:xfrm>
                <a:off x="4876800" y="5984752"/>
                <a:ext cx="2978083" cy="49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fontAlgn="base">
                  <a:spcBef>
                    <a:spcPct val="0"/>
                  </a:spcBef>
                  <a:spcAft>
                    <a:spcPct val="0"/>
                  </a:spcAft>
                </a:pPr>
                <a:r>
                  <a:rPr kumimoji="1" lang="zh-CN" altLang="en-US" sz="2400" b="1" dirty="0">
                    <a:solidFill>
                      <a:srgbClr val="0000FF"/>
                    </a:solidFill>
                    <a:latin typeface="华文楷体" panose="02010600040101010101" charset="-122"/>
                    <a:ea typeface="华文楷体" panose="02010600040101010101" charset="-122"/>
                    <a:cs typeface="宋体" panose="02010600030101010101" pitchFamily="2" charset="-122"/>
                  </a:rPr>
                  <a:t>自由电子（静止）</a:t>
                </a:r>
                <a:endParaRPr kumimoji="1" lang="zh-CN" altLang="en-US" sz="2400" b="1" dirty="0">
                  <a:solidFill>
                    <a:srgbClr val="0000FF"/>
                  </a:solidFill>
                  <a:latin typeface="华文楷体" panose="02010600040101010101" charset="-122"/>
                  <a:ea typeface="华文楷体" panose="02010600040101010101" charset="-122"/>
                  <a:cs typeface="宋体" panose="02010600030101010101" pitchFamily="2" charset="-122"/>
                </a:endParaRPr>
              </a:p>
            </p:txBody>
          </p:sp>
          <p:sp>
            <p:nvSpPr>
              <p:cNvPr id="30" name="Line 23"/>
              <p:cNvSpPr>
                <a:spLocks noChangeShapeType="1"/>
              </p:cNvSpPr>
              <p:nvPr/>
            </p:nvSpPr>
            <p:spPr bwMode="auto">
              <a:xfrm flipV="1">
                <a:off x="5656070" y="5362420"/>
                <a:ext cx="927139" cy="637114"/>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1" name="Freeform 24"/>
              <p:cNvSpPr/>
              <p:nvPr/>
            </p:nvSpPr>
            <p:spPr bwMode="auto">
              <a:xfrm>
                <a:off x="7068220" y="4979561"/>
                <a:ext cx="102030" cy="286775"/>
              </a:xfrm>
              <a:custGeom>
                <a:avLst/>
                <a:gdLst>
                  <a:gd name="T0" fmla="*/ 0 w 120"/>
                  <a:gd name="T1" fmla="*/ 0 h 315"/>
                  <a:gd name="T2" fmla="*/ 105 w 120"/>
                  <a:gd name="T3" fmla="*/ 165 h 315"/>
                  <a:gd name="T4" fmla="*/ 90 w 120"/>
                  <a:gd name="T5" fmla="*/ 315 h 315"/>
                </a:gdLst>
                <a:ahLst/>
                <a:cxnLst>
                  <a:cxn ang="0">
                    <a:pos x="T0" y="T1"/>
                  </a:cxn>
                  <a:cxn ang="0">
                    <a:pos x="T2" y="T3"/>
                  </a:cxn>
                  <a:cxn ang="0">
                    <a:pos x="T4" y="T5"/>
                  </a:cxn>
                </a:cxnLst>
                <a:rect l="0" t="0" r="r" b="b"/>
                <a:pathLst>
                  <a:path w="120" h="315">
                    <a:moveTo>
                      <a:pt x="0" y="0"/>
                    </a:moveTo>
                    <a:cubicBezTo>
                      <a:pt x="45" y="56"/>
                      <a:pt x="90" y="113"/>
                      <a:pt x="105" y="165"/>
                    </a:cubicBezTo>
                    <a:cubicBezTo>
                      <a:pt x="120" y="217"/>
                      <a:pt x="105" y="266"/>
                      <a:pt x="90" y="315"/>
                    </a:cubicBezTo>
                  </a:path>
                </a:pathLst>
              </a:custGeom>
              <a:noFill/>
              <a:ln w="28575" cmpd="sng">
                <a:solidFill>
                  <a:srgbClr val="008000"/>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2" name="Freeform 25"/>
              <p:cNvSpPr/>
              <p:nvPr/>
            </p:nvSpPr>
            <p:spPr bwMode="auto">
              <a:xfrm>
                <a:off x="6952882" y="5266336"/>
                <a:ext cx="73935" cy="260167"/>
              </a:xfrm>
              <a:custGeom>
                <a:avLst/>
                <a:gdLst>
                  <a:gd name="T0" fmla="*/ 75 w 87"/>
                  <a:gd name="T1" fmla="*/ 0 h 285"/>
                  <a:gd name="T2" fmla="*/ 75 w 87"/>
                  <a:gd name="T3" fmla="*/ 135 h 285"/>
                  <a:gd name="T4" fmla="*/ 0 w 87"/>
                  <a:gd name="T5" fmla="*/ 285 h 285"/>
                </a:gdLst>
                <a:ahLst/>
                <a:cxnLst>
                  <a:cxn ang="0">
                    <a:pos x="T0" y="T1"/>
                  </a:cxn>
                  <a:cxn ang="0">
                    <a:pos x="T2" y="T3"/>
                  </a:cxn>
                  <a:cxn ang="0">
                    <a:pos x="T4" y="T5"/>
                  </a:cxn>
                </a:cxnLst>
                <a:rect l="0" t="0" r="r" b="b"/>
                <a:pathLst>
                  <a:path w="87" h="285">
                    <a:moveTo>
                      <a:pt x="75" y="0"/>
                    </a:moveTo>
                    <a:cubicBezTo>
                      <a:pt x="81" y="44"/>
                      <a:pt x="87" y="88"/>
                      <a:pt x="75" y="135"/>
                    </a:cubicBezTo>
                    <a:cubicBezTo>
                      <a:pt x="63" y="182"/>
                      <a:pt x="12" y="260"/>
                      <a:pt x="0" y="285"/>
                    </a:cubicBezTo>
                  </a:path>
                </a:pathLst>
              </a:custGeom>
              <a:noFill/>
              <a:ln w="28575" cmpd="sng">
                <a:solidFill>
                  <a:srgbClr val="FF00FF"/>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3" name="Freeform 26"/>
              <p:cNvSpPr/>
              <p:nvPr/>
            </p:nvSpPr>
            <p:spPr bwMode="auto">
              <a:xfrm>
                <a:off x="7022380" y="5266336"/>
                <a:ext cx="102030" cy="314861"/>
              </a:xfrm>
              <a:custGeom>
                <a:avLst/>
                <a:gdLst>
                  <a:gd name="T0" fmla="*/ 75 w 87"/>
                  <a:gd name="T1" fmla="*/ 0 h 285"/>
                  <a:gd name="T2" fmla="*/ 75 w 87"/>
                  <a:gd name="T3" fmla="*/ 135 h 285"/>
                  <a:gd name="T4" fmla="*/ 0 w 87"/>
                  <a:gd name="T5" fmla="*/ 285 h 285"/>
                </a:gdLst>
                <a:ahLst/>
                <a:cxnLst>
                  <a:cxn ang="0">
                    <a:pos x="T0" y="T1"/>
                  </a:cxn>
                  <a:cxn ang="0">
                    <a:pos x="T2" y="T3"/>
                  </a:cxn>
                  <a:cxn ang="0">
                    <a:pos x="T4" y="T5"/>
                  </a:cxn>
                </a:cxnLst>
                <a:rect l="0" t="0" r="r" b="b"/>
                <a:pathLst>
                  <a:path w="87" h="285">
                    <a:moveTo>
                      <a:pt x="75" y="0"/>
                    </a:moveTo>
                    <a:cubicBezTo>
                      <a:pt x="81" y="44"/>
                      <a:pt x="87" y="88"/>
                      <a:pt x="75" y="135"/>
                    </a:cubicBezTo>
                    <a:cubicBezTo>
                      <a:pt x="63" y="182"/>
                      <a:pt x="12" y="260"/>
                      <a:pt x="0" y="285"/>
                    </a:cubicBezTo>
                  </a:path>
                </a:pathLst>
              </a:custGeom>
              <a:noFill/>
              <a:ln w="28575" cmpd="sng">
                <a:solidFill>
                  <a:srgbClr val="FF00FF"/>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aphicFrame>
            <p:nvGraphicFramePr>
              <p:cNvPr id="34" name="Object 28"/>
              <p:cNvGraphicFramePr>
                <a:graphicFrameLocks noChangeAspect="1"/>
              </p:cNvGraphicFramePr>
              <p:nvPr/>
            </p:nvGraphicFramePr>
            <p:xfrm>
              <a:off x="7539922" y="5723107"/>
              <a:ext cx="702378" cy="475988"/>
            </p:xfrm>
            <a:graphic>
              <a:graphicData uri="http://schemas.openxmlformats.org/presentationml/2006/ole">
                <mc:AlternateContent xmlns:mc="http://schemas.openxmlformats.org/markup-compatibility/2006">
                  <mc:Choice xmlns:v="urn:schemas-microsoft-com:vml" Requires="v">
                    <p:oleObj spid="_x0000_s35" name="公式" r:id="rId11" imgW="279400" imgH="190500" progId="Equation.3">
                      <p:embed/>
                    </p:oleObj>
                  </mc:Choice>
                  <mc:Fallback>
                    <p:oleObj name="公式" r:id="rId11" imgW="279400" imgH="190500" progId="Equation.3">
                      <p:embed/>
                      <p:pic>
                        <p:nvPicPr>
                          <p:cNvPr id="0" name="图片 3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9922" y="5723107"/>
                            <a:ext cx="702378" cy="47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 name="Object 29"/>
              <p:cNvGraphicFramePr>
                <a:graphicFrameLocks noChangeAspect="1"/>
              </p:cNvGraphicFramePr>
              <p:nvPr/>
            </p:nvGraphicFramePr>
            <p:xfrm>
              <a:off x="7161377" y="5306248"/>
              <a:ext cx="282430" cy="368077"/>
            </p:xfrm>
            <a:graphic>
              <a:graphicData uri="http://schemas.openxmlformats.org/presentationml/2006/ole">
                <mc:AlternateContent xmlns:mc="http://schemas.openxmlformats.org/markup-compatibility/2006">
                  <mc:Choice xmlns:v="urn:schemas-microsoft-com:vml" Requires="v">
                    <p:oleObj spid="_x0000_s38" name="公式" r:id="rId13" imgW="215900" imgH="279400" progId="Equation.3">
                      <p:embed/>
                    </p:oleObj>
                  </mc:Choice>
                  <mc:Fallback>
                    <p:oleObj name="公式" r:id="rId13" imgW="215900" imgH="279400" progId="Equation.3">
                      <p:embed/>
                      <p:pic>
                        <p:nvPicPr>
                          <p:cNvPr id="0" name="图片 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1377" y="5306248"/>
                            <a:ext cx="282430" cy="36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 name="Text Box 30"/>
              <p:cNvSpPr txBox="1">
                <a:spLocks noChangeArrowheads="1"/>
              </p:cNvSpPr>
              <p:nvPr/>
            </p:nvSpPr>
            <p:spPr bwMode="auto">
              <a:xfrm>
                <a:off x="7093357" y="4716437"/>
                <a:ext cx="690549" cy="5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en-US" altLang="zh-CN" sz="3200" b="1" i="1">
                    <a:solidFill>
                      <a:srgbClr val="008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a:t>
                </a:r>
                <a:endParaRPr kumimoji="1" lang="en-US" altLang="zh-CN" sz="3200" b="1" i="1">
                  <a:solidFill>
                    <a:srgbClr val="008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0" name="Text Box 31"/>
              <p:cNvSpPr txBox="1">
                <a:spLocks noChangeArrowheads="1"/>
              </p:cNvSpPr>
              <p:nvPr/>
            </p:nvSpPr>
            <p:spPr bwMode="auto">
              <a:xfrm>
                <a:off x="6368799" y="5260423"/>
                <a:ext cx="1002552" cy="5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en-US" altLang="zh-CN" sz="3200" b="1" i="1" dirty="0">
                    <a:solidFill>
                      <a:srgbClr val="0000FF"/>
                    </a:solidFill>
                    <a:latin typeface="Times New Roman" panose="02020603050405020304" pitchFamily="18" charset="0"/>
                    <a:ea typeface="宋体" panose="02010600030101010101" pitchFamily="2" charset="-122"/>
                    <a:cs typeface="宋体" panose="02010600030101010101" pitchFamily="2" charset="-122"/>
                  </a:rPr>
                  <a:t>m</a:t>
                </a:r>
                <a:r>
                  <a:rPr kumimoji="1" lang="en-US" altLang="zh-CN" sz="3200" b="1" baseline="-25000" dirty="0">
                    <a:solidFill>
                      <a:srgbClr val="0000FF"/>
                    </a:solidFill>
                    <a:latin typeface="Times New Roman" panose="02020603050405020304" pitchFamily="18" charset="0"/>
                    <a:ea typeface="宋体" panose="02010600030101010101" pitchFamily="2" charset="-122"/>
                    <a:cs typeface="宋体" panose="02010600030101010101" pitchFamily="2" charset="-122"/>
                  </a:rPr>
                  <a:t>0</a:t>
                </a:r>
                <a:endParaRPr kumimoji="1" lang="en-US" altLang="zh-CN" sz="3200" b="1" dirty="0">
                  <a:solidFill>
                    <a:srgbClr val="0000FF"/>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1" name="Text Box 32"/>
              <p:cNvSpPr txBox="1">
                <a:spLocks noChangeArrowheads="1"/>
              </p:cNvSpPr>
              <p:nvPr/>
            </p:nvSpPr>
            <p:spPr bwMode="auto">
              <a:xfrm>
                <a:off x="7378745" y="4114800"/>
                <a:ext cx="780749" cy="5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fontAlgn="base">
                  <a:spcBef>
                    <a:spcPct val="50000"/>
                  </a:spcBef>
                  <a:spcAft>
                    <a:spcPct val="0"/>
                  </a:spcAft>
                </a:pPr>
                <a:r>
                  <a:rPr kumimoji="1" lang="en-US" altLang="zh-CN" sz="3200" b="1" i="1" dirty="0">
                    <a:solidFill>
                      <a:srgbClr val="000000"/>
                    </a:solidFill>
                    <a:latin typeface="Times New Roman" panose="02020603050405020304" pitchFamily="18" charset="0"/>
                    <a:ea typeface="宋体" panose="02010600030101010101" pitchFamily="2" charset="-122"/>
                    <a:cs typeface="宋体" panose="02010600030101010101" pitchFamily="2" charset="-122"/>
                  </a:rPr>
                  <a:t>h</a:t>
                </a:r>
                <a:endParaRPr kumimoji="1" lang="en-US" altLang="zh-CN" sz="3200" b="1" i="1" dirty="0">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2" name="Text Box 32"/>
              <p:cNvSpPr txBox="1">
                <a:spLocks noChangeArrowheads="1"/>
              </p:cNvSpPr>
              <p:nvPr/>
            </p:nvSpPr>
            <p:spPr bwMode="auto">
              <a:xfrm>
                <a:off x="4982278" y="4662783"/>
                <a:ext cx="780749"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fontAlgn="base">
                  <a:spcBef>
                    <a:spcPct val="50000"/>
                  </a:spcBef>
                  <a:spcAft>
                    <a:spcPct val="0"/>
                  </a:spcAft>
                </a:pPr>
                <a:r>
                  <a:rPr kumimoji="1" lang="en-US" altLang="zh-CN" sz="3200" b="1" i="1" dirty="0">
                    <a:solidFill>
                      <a:srgbClr val="000000"/>
                    </a:solidFill>
                    <a:latin typeface="Times New Roman" panose="02020603050405020304" pitchFamily="18" charset="0"/>
                    <a:ea typeface="宋体" panose="02010600030101010101" pitchFamily="2" charset="-122"/>
                    <a:cs typeface="宋体" panose="02010600030101010101" pitchFamily="2" charset="-122"/>
                  </a:rPr>
                  <a:t>h</a:t>
                </a:r>
                <a:r>
                  <a:rPr kumimoji="1" lang="en-US" altLang="zh-CN" sz="3200" b="1" baseline="-25000" dirty="0">
                    <a:solidFill>
                      <a:srgbClr val="000000"/>
                    </a:solidFill>
                    <a:latin typeface="Times New Roman" panose="02020603050405020304" pitchFamily="18" charset="0"/>
                    <a:ea typeface="宋体" panose="02010600030101010101" pitchFamily="2" charset="-122"/>
                    <a:cs typeface="宋体" panose="02010600030101010101" pitchFamily="2" charset="-122"/>
                  </a:rPr>
                  <a:t>0</a:t>
                </a:r>
                <a:endParaRPr kumimoji="1" lang="en-US" altLang="zh-CN" sz="3200" b="1" baseline="-25000" dirty="0">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pic>
        <p:nvPicPr>
          <p:cNvPr id="43" name="pasted-image.pdf"/>
          <p:cNvPicPr/>
          <p:nvPr/>
        </p:nvPicPr>
        <p:blipFill>
          <a:blip r:embed="rId15"/>
          <a:stretch>
            <a:fillRect/>
          </a:stretch>
        </p:blipFill>
        <p:spPr>
          <a:xfrm>
            <a:off x="2514600" y="2883023"/>
            <a:ext cx="3338512" cy="926977"/>
          </a:xfrm>
          <a:prstGeom prst="rect">
            <a:avLst/>
          </a:prstGeom>
          <a:ln w="12700">
            <a:miter lim="400000"/>
            <a:headEnd/>
            <a:tailEnd/>
          </a:ln>
        </p:spPr>
      </p:pic>
      <p:sp>
        <p:nvSpPr>
          <p:cNvPr id="44" name="Footer Placeholder 3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三维势场中的薛定谔方程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ea typeface="华文楷体" panose="02010600040101010101" charset="-122"/>
              </a:rPr>
            </a:fld>
            <a:endParaRPr lang="en-US" altLang="zh-CN" dirty="0">
              <a:ea typeface="华文楷体" panose="02010600040101010101" charset="-122"/>
            </a:endParaRPr>
          </a:p>
        </p:txBody>
      </p:sp>
      <p:grpSp>
        <p:nvGrpSpPr>
          <p:cNvPr id="5" name="Group 6"/>
          <p:cNvGrpSpPr/>
          <p:nvPr/>
        </p:nvGrpSpPr>
        <p:grpSpPr bwMode="auto">
          <a:xfrm>
            <a:off x="174625" y="1337719"/>
            <a:ext cx="4895850" cy="488950"/>
            <a:chOff x="165" y="2947"/>
            <a:chExt cx="3084" cy="308"/>
          </a:xfrm>
        </p:grpSpPr>
        <p:sp>
          <p:nvSpPr>
            <p:cNvPr id="6" name="Text Box 7"/>
            <p:cNvSpPr txBox="1">
              <a:spLocks noChangeArrowheads="1"/>
            </p:cNvSpPr>
            <p:nvPr/>
          </p:nvSpPr>
          <p:spPr bwMode="auto">
            <a:xfrm>
              <a:off x="165" y="2947"/>
              <a:ext cx="3084" cy="308"/>
            </a:xfrm>
            <a:prstGeom prst="rect">
              <a:avLst/>
            </a:prstGeom>
            <a:noFill/>
            <a:ln w="9525">
              <a:noFill/>
              <a:miter lim="800000"/>
            </a:ln>
          </p:spPr>
          <p:txBody>
            <a:bodyPr>
              <a:spAutoFit/>
            </a:bodyPr>
            <a:lstStyle/>
            <a:p>
              <a:r>
                <a:rPr kumimoji="1" lang="zh-CN" altLang="en-GB"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推广到</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三维势场</a:t>
              </a:r>
              <a:r>
                <a:rPr kumimoji="1" lang="en-US" altLang="zh-CN" sz="2600" b="1"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kumimoji="1" lang="en-US" altLang="zh-CN"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kumimoji="1" lang="en-US" altLang="zh-CN" sz="2600" b="1"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 </a:t>
              </a:r>
              <a:r>
                <a:rPr kumimoji="1" lang="en-GB" altLang="zh-CN" sz="2600" b="1"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r</a:t>
              </a:r>
              <a:r>
                <a:rPr kumimoji="1" lang="en-US" altLang="zh-CN" sz="2600" b="1"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 t</a:t>
              </a:r>
              <a:r>
                <a:rPr kumimoji="1" lang="en-US" altLang="zh-CN"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 </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中</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 name="Line 8"/>
            <p:cNvSpPr>
              <a:spLocks noChangeShapeType="1"/>
            </p:cNvSpPr>
            <p:nvPr/>
          </p:nvSpPr>
          <p:spPr bwMode="auto">
            <a:xfrm flipV="1">
              <a:off x="1941" y="3005"/>
              <a:ext cx="147" cy="0"/>
            </a:xfrm>
            <a:prstGeom prst="line">
              <a:avLst/>
            </a:prstGeom>
            <a:noFill/>
            <a:ln w="12700">
              <a:solidFill>
                <a:schemeClr val="tx1"/>
              </a:solidFill>
              <a:round/>
              <a:tailEnd type="triangle" w="med" len="med"/>
            </a:ln>
          </p:spPr>
          <p:txBody>
            <a:bodyPr>
              <a:spAutoFit/>
            </a:bodyPr>
            <a:lstStyle/>
            <a:p>
              <a:endParaRPr lang="zh-CN" altLang="en-US">
                <a:ln>
                  <a:solidFill>
                    <a:schemeClr val="tx1"/>
                  </a:solidFill>
                </a:ln>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graphicFrame>
        <p:nvGraphicFramePr>
          <p:cNvPr id="9" name="Object 2"/>
          <p:cNvGraphicFramePr>
            <a:graphicFrameLocks noChangeAspect="1"/>
          </p:cNvGraphicFramePr>
          <p:nvPr/>
        </p:nvGraphicFramePr>
        <p:xfrm>
          <a:off x="1706088" y="3028667"/>
          <a:ext cx="3120238" cy="804476"/>
        </p:xfrm>
        <a:graphic>
          <a:graphicData uri="http://schemas.openxmlformats.org/presentationml/2006/ole">
            <mc:AlternateContent xmlns:mc="http://schemas.openxmlformats.org/markup-compatibility/2006">
              <mc:Choice xmlns:v="urn:schemas-microsoft-com:vml" Requires="v">
                <p:oleObj spid="_x0000_s3" name="Equation" r:id="rId1" imgW="1384300" imgH="419100" progId="Equation.3">
                  <p:embed/>
                </p:oleObj>
              </mc:Choice>
              <mc:Fallback>
                <p:oleObj name="Equation" r:id="rId1" imgW="1384300" imgH="4191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088" y="3028667"/>
                        <a:ext cx="3120238" cy="80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Rectangle 3"/>
          <p:cNvSpPr>
            <a:spLocks noChangeArrowheads="1"/>
          </p:cNvSpPr>
          <p:nvPr/>
        </p:nvSpPr>
        <p:spPr bwMode="auto">
          <a:xfrm>
            <a:off x="1033463" y="3124200"/>
            <a:ext cx="947737" cy="488950"/>
          </a:xfrm>
          <a:prstGeom prst="rect">
            <a:avLst/>
          </a:prstGeom>
          <a:noFill/>
          <a:ln w="28575">
            <a:noFill/>
            <a:miter lim="800000"/>
          </a:ln>
        </p:spPr>
        <p:txBody>
          <a:bodyPr>
            <a:spAutoFit/>
          </a:bodyPr>
          <a:lstStyle/>
          <a:p>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令</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1" name="Text Box 4"/>
          <p:cNvSpPr txBox="1">
            <a:spLocks noChangeArrowheads="1"/>
          </p:cNvSpPr>
          <p:nvPr/>
        </p:nvSpPr>
        <p:spPr bwMode="auto">
          <a:xfrm>
            <a:off x="457200" y="5333438"/>
            <a:ext cx="3849688" cy="488950"/>
          </a:xfrm>
          <a:prstGeom prst="rect">
            <a:avLst/>
          </a:prstGeom>
          <a:noFill/>
          <a:ln w="28575">
            <a:noFill/>
            <a:miter lim="800000"/>
          </a:ln>
        </p:spPr>
        <p:txBody>
          <a:bodyPr>
            <a:spAutoFit/>
          </a:bodyPr>
          <a:lstStyle/>
          <a:p>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薛定谔方程</a:t>
            </a:r>
            <a:r>
              <a:rPr kumimoji="1" lang="zh-CN" altLang="en-GB"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形式不变</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2" name="Rectangle 5"/>
          <p:cNvSpPr>
            <a:spLocks noChangeArrowheads="1"/>
          </p:cNvSpPr>
          <p:nvPr/>
        </p:nvSpPr>
        <p:spPr bwMode="auto">
          <a:xfrm>
            <a:off x="904875" y="4123571"/>
            <a:ext cx="2957513" cy="488950"/>
          </a:xfrm>
          <a:prstGeom prst="rect">
            <a:avLst/>
          </a:prstGeom>
          <a:noFill/>
          <a:ln w="12700">
            <a:noFill/>
            <a:miter lim="800000"/>
          </a:ln>
        </p:spPr>
        <p:txBody>
          <a:bodyPr>
            <a:spAutoFit/>
          </a:bodyPr>
          <a:lstStyle/>
          <a:p>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哈密顿算符</a:t>
            </a:r>
            <a:r>
              <a:rPr kumimoji="1" lang="zh-CN" altLang="en-GB"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变为</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3" name="Object 6"/>
          <p:cNvGraphicFramePr>
            <a:graphicFrameLocks noChangeAspect="1"/>
          </p:cNvGraphicFramePr>
          <p:nvPr/>
        </p:nvGraphicFramePr>
        <p:xfrm>
          <a:off x="3451225" y="2000138"/>
          <a:ext cx="4549775" cy="895462"/>
        </p:xfrm>
        <a:graphic>
          <a:graphicData uri="http://schemas.openxmlformats.org/presentationml/2006/ole">
            <mc:AlternateContent xmlns:mc="http://schemas.openxmlformats.org/markup-compatibility/2006">
              <mc:Choice xmlns:v="urn:schemas-microsoft-com:vml" Requires="v">
                <p:oleObj spid="_x0000_s8" name="公式" r:id="rId3" imgW="2323465" imgH="457200" progId="Equation.3">
                  <p:embed/>
                </p:oleObj>
              </mc:Choice>
              <mc:Fallback>
                <p:oleObj name="公式" r:id="rId3" imgW="2323465" imgH="4572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225" y="2000138"/>
                        <a:ext cx="4549775" cy="89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 name="Object 7"/>
          <p:cNvGraphicFramePr>
            <a:graphicFrameLocks noChangeAspect="1"/>
          </p:cNvGraphicFramePr>
          <p:nvPr/>
        </p:nvGraphicFramePr>
        <p:xfrm>
          <a:off x="3398364" y="3918316"/>
          <a:ext cx="3019573" cy="882284"/>
        </p:xfrm>
        <a:graphic>
          <a:graphicData uri="http://schemas.openxmlformats.org/presentationml/2006/ole">
            <mc:AlternateContent xmlns:mc="http://schemas.openxmlformats.org/markup-compatibility/2006">
              <mc:Choice xmlns:v="urn:schemas-microsoft-com:vml" Requires="v">
                <p:oleObj spid="_x0000_s15" name="Equation" r:id="rId5" imgW="1434465" imgH="419100" progId="Equation.3">
                  <p:embed/>
                </p:oleObj>
              </mc:Choice>
              <mc:Fallback>
                <p:oleObj name="Equation" r:id="rId5" imgW="1434465" imgH="419100" progId="Equation.3">
                  <p:embed/>
                  <p:pic>
                    <p:nvPicPr>
                      <p:cNvPr id="0" name="图片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8364" y="3918316"/>
                        <a:ext cx="3019573" cy="88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 name="Object 8"/>
          <p:cNvGraphicFramePr>
            <a:graphicFrameLocks noChangeAspect="1"/>
          </p:cNvGraphicFramePr>
          <p:nvPr/>
        </p:nvGraphicFramePr>
        <p:xfrm>
          <a:off x="4085264" y="5087583"/>
          <a:ext cx="3772525" cy="1025233"/>
        </p:xfrm>
        <a:graphic>
          <a:graphicData uri="http://schemas.openxmlformats.org/presentationml/2006/ole">
            <mc:AlternateContent xmlns:mc="http://schemas.openxmlformats.org/markup-compatibility/2006">
              <mc:Choice xmlns:v="urn:schemas-microsoft-com:vml" Requires="v">
                <p:oleObj spid="_x0000_s17" name="公式" r:id="rId7" imgW="1447165" imgH="393700" progId="Equation.3">
                  <p:embed/>
                </p:oleObj>
              </mc:Choice>
              <mc:Fallback>
                <p:oleObj name="公式" r:id="rId7" imgW="1447165" imgH="393700" progId="Equation.3">
                  <p:embed/>
                  <p:pic>
                    <p:nvPicPr>
                      <p:cNvPr id="0" name="图片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5264" y="5087583"/>
                        <a:ext cx="3772525" cy="1025233"/>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19" name="图片 18"/>
          <p:cNvPicPr>
            <a:picLocks noChangeAspect="1"/>
          </p:cNvPicPr>
          <p:nvPr/>
        </p:nvPicPr>
        <p:blipFill>
          <a:blip r:embed="rId9"/>
          <a:stretch>
            <a:fillRect/>
          </a:stretch>
        </p:blipFill>
        <p:spPr>
          <a:xfrm>
            <a:off x="4085264" y="1223013"/>
            <a:ext cx="3927475" cy="833334"/>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定态薛定谔方程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295400"/>
            <a:ext cx="8170545" cy="4876800"/>
          </a:xfrm>
        </p:spPr>
        <p:txBody>
          <a:bodyPr>
            <a:normAutofit fontScale="92500" lnSpcReduction="10000"/>
          </a:bodyPr>
          <a:lstStyle/>
          <a:p>
            <a:pPr>
              <a:lnSpc>
                <a:spcPct val="110000"/>
              </a:lnSpc>
              <a:spcBef>
                <a:spcPts val="0"/>
              </a:spcBef>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若微观粒子处在稳定的势场中，则势能函数</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U</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与时间无关，称这类问题为</a:t>
            </a:r>
            <a:r>
              <a:rPr lang="zh-CN" alt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定态问题</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spcBef>
                <a:spcPts val="0"/>
              </a:spcBef>
            </a:pP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spcBef>
                <a:spcPts val="0"/>
              </a:spcBef>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例如：自由运动粒子</a:t>
            </a: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10000"/>
              </a:lnSpc>
              <a:spcBef>
                <a:spcPts val="0"/>
              </a:spcBef>
              <a:buNone/>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氢原子中的电子</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spcBef>
                <a:spcPts val="0"/>
              </a:spcBef>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此时，哈密顿算符与时间无关，薛定谔方程可用分离变量法求解：波函数</a:t>
            </a:r>
            <a:r>
              <a:rPr lang="zh-CN" altLang="en-US" sz="3200" i="1"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可以分离为空间坐标函数和时间函数的乘积</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Object 6"/>
          <p:cNvGraphicFramePr>
            <a:graphicFrameLocks noChangeAspect="1"/>
          </p:cNvGraphicFramePr>
          <p:nvPr/>
        </p:nvGraphicFramePr>
        <p:xfrm>
          <a:off x="4857423" y="3402697"/>
          <a:ext cx="3048638" cy="1288891"/>
        </p:xfrm>
        <a:graphic>
          <a:graphicData uri="http://schemas.openxmlformats.org/presentationml/2006/ole">
            <mc:AlternateContent xmlns:mc="http://schemas.openxmlformats.org/markup-compatibility/2006">
              <mc:Choice xmlns:v="urn:schemas-microsoft-com:vml" Requires="v">
                <p:oleObj spid="_x0000_s6" name="Equation" r:id="rId1" imgW="1079500" imgH="457200" progId="Equation.3">
                  <p:embed/>
                </p:oleObj>
              </mc:Choice>
              <mc:Fallback>
                <p:oleObj name="Equation" r:id="rId1" imgW="1079500" imgH="4572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423" y="3402697"/>
                        <a:ext cx="3048638" cy="128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Object 8"/>
          <p:cNvGraphicFramePr>
            <a:graphicFrameLocks noChangeAspect="1"/>
          </p:cNvGraphicFramePr>
          <p:nvPr/>
        </p:nvGraphicFramePr>
        <p:xfrm>
          <a:off x="4419600" y="2667000"/>
          <a:ext cx="1477277" cy="584339"/>
        </p:xfrm>
        <a:graphic>
          <a:graphicData uri="http://schemas.openxmlformats.org/presentationml/2006/ole">
            <mc:AlternateContent xmlns:mc="http://schemas.openxmlformats.org/markup-compatibility/2006">
              <mc:Choice xmlns:v="urn:schemas-microsoft-com:vml" Requires="v">
                <p:oleObj spid="_x0000_s8" name="Equation" r:id="rId3" imgW="545465" imgH="215900" progId="Equation.3">
                  <p:embed/>
                </p:oleObj>
              </mc:Choice>
              <mc:Fallback>
                <p:oleObj name="Equation" r:id="rId3" imgW="545465" imgH="2159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667000"/>
                        <a:ext cx="1477277" cy="58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graphicFrame>
        <p:nvGraphicFramePr>
          <p:cNvPr id="10" name="Object 3"/>
          <p:cNvGraphicFramePr>
            <a:graphicFrameLocks noChangeAspect="1"/>
          </p:cNvGraphicFramePr>
          <p:nvPr/>
        </p:nvGraphicFramePr>
        <p:xfrm>
          <a:off x="5295135" y="5640499"/>
          <a:ext cx="2601401" cy="404920"/>
        </p:xfrm>
        <a:graphic>
          <a:graphicData uri="http://schemas.openxmlformats.org/presentationml/2006/ole">
            <mc:AlternateContent xmlns:mc="http://schemas.openxmlformats.org/markup-compatibility/2006">
              <mc:Choice xmlns:v="urn:schemas-microsoft-com:vml" Requires="v">
                <p:oleObj spid="_x0000_s11" name="Equation" r:id="rId5" imgW="1295400" imgH="203200" progId="Equation.3">
                  <p:embed/>
                </p:oleObj>
              </mc:Choice>
              <mc:Fallback>
                <p:oleObj name="Equation" r:id="rId5" imgW="1295400" imgH="203200" progId="Equation.3">
                  <p:embed/>
                  <p:pic>
                    <p:nvPicPr>
                      <p:cNvPr id="0"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135" y="5640499"/>
                        <a:ext cx="2601401" cy="40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定态薛定谔方程（分离变量法）</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7" name="Text Box 2"/>
          <p:cNvSpPr txBox="1">
            <a:spLocks noChangeArrowheads="1"/>
          </p:cNvSpPr>
          <p:nvPr/>
        </p:nvSpPr>
        <p:spPr bwMode="auto">
          <a:xfrm>
            <a:off x="636750" y="1174115"/>
            <a:ext cx="491999" cy="492443"/>
          </a:xfrm>
          <a:prstGeom prst="rect">
            <a:avLst/>
          </a:prstGeom>
          <a:noFill/>
          <a:ln w="9525">
            <a:noFill/>
            <a:miter lim="800000"/>
          </a:ln>
        </p:spPr>
        <p:txBody>
          <a:bodyPr wrap="square">
            <a:spAutoFit/>
          </a:bodyPr>
          <a:lstStyle/>
          <a:p>
            <a:pPr>
              <a:spcBef>
                <a:spcPct val="50000"/>
              </a:spcBef>
            </a:pPr>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由 </a:t>
            </a:r>
            <a:endPar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8" name="Object 3"/>
          <p:cNvGraphicFramePr>
            <a:graphicFrameLocks noChangeAspect="1"/>
          </p:cNvGraphicFramePr>
          <p:nvPr/>
        </p:nvGraphicFramePr>
        <p:xfrm>
          <a:off x="1317982" y="1277872"/>
          <a:ext cx="2601401" cy="404920"/>
        </p:xfrm>
        <a:graphic>
          <a:graphicData uri="http://schemas.openxmlformats.org/presentationml/2006/ole">
            <mc:AlternateContent xmlns:mc="http://schemas.openxmlformats.org/markup-compatibility/2006">
              <mc:Choice xmlns:v="urn:schemas-microsoft-com:vml" Requires="v">
                <p:oleObj spid="_x0000_s3" name="Equation" r:id="rId1" imgW="1295400" imgH="203200" progId="Equation.3">
                  <p:embed/>
                </p:oleObj>
              </mc:Choice>
              <mc:Fallback>
                <p:oleObj name="Equation" r:id="rId1" imgW="1295400" imgH="2032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982" y="1277872"/>
                        <a:ext cx="2601401" cy="40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AutoShape 4"/>
          <p:cNvSpPr/>
          <p:nvPr/>
        </p:nvSpPr>
        <p:spPr bwMode="auto">
          <a:xfrm>
            <a:off x="2086675" y="4695500"/>
            <a:ext cx="167435" cy="860299"/>
          </a:xfrm>
          <a:prstGeom prst="leftBrace">
            <a:avLst>
              <a:gd name="adj1" fmla="val 48837"/>
              <a:gd name="adj2" fmla="val 50000"/>
            </a:avLst>
          </a:prstGeom>
          <a:noFill/>
          <a:ln w="28575">
            <a:solidFill>
              <a:schemeClr val="accent2"/>
            </a:solidFill>
            <a:round/>
          </a:ln>
        </p:spPr>
        <p:txBody>
          <a:bodyPr wrap="none" anchor="ct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0" name="Object 5"/>
          <p:cNvGraphicFramePr>
            <a:graphicFrameLocks noChangeAspect="1"/>
          </p:cNvGraphicFramePr>
          <p:nvPr/>
        </p:nvGraphicFramePr>
        <p:xfrm>
          <a:off x="5562600" y="3090695"/>
          <a:ext cx="558873" cy="330051"/>
        </p:xfrm>
        <a:graphic>
          <a:graphicData uri="http://schemas.openxmlformats.org/presentationml/2006/ole">
            <mc:AlternateContent xmlns:mc="http://schemas.openxmlformats.org/markup-compatibility/2006">
              <mc:Choice xmlns:v="urn:schemas-microsoft-com:vml" Requires="v">
                <p:oleObj spid="_x0000_s5" name="Equation" r:id="rId3" imgW="279400" imgH="165100" progId="Equation.3">
                  <p:embed/>
                </p:oleObj>
              </mc:Choice>
              <mc:Fallback>
                <p:oleObj name="Equation" r:id="rId3" imgW="279400" imgH="165100" progId="Equation.3">
                  <p:embed/>
                  <p:pic>
                    <p:nvPicPr>
                      <p:cNvPr id="0"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090695"/>
                        <a:ext cx="558873" cy="33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AutoShape 6"/>
          <p:cNvSpPr>
            <a:spLocks noChangeArrowheads="1"/>
          </p:cNvSpPr>
          <p:nvPr/>
        </p:nvSpPr>
        <p:spPr bwMode="auto">
          <a:xfrm>
            <a:off x="990600" y="4943778"/>
            <a:ext cx="872217" cy="291496"/>
          </a:xfrm>
          <a:prstGeom prst="rightArrow">
            <a:avLst>
              <a:gd name="adj1" fmla="val 50000"/>
              <a:gd name="adj2" fmla="val 175000"/>
            </a:avLst>
          </a:prstGeom>
          <a:solidFill>
            <a:schemeClr val="accent1"/>
          </a:solidFill>
          <a:ln w="12700">
            <a:noFill/>
            <a:miter lim="800000"/>
          </a:ln>
        </p:spPr>
        <p:txBody>
          <a:bodyPr wrap="none" anchor="ct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grpSp>
        <p:nvGrpSpPr>
          <p:cNvPr id="13" name="Group 8"/>
          <p:cNvGrpSpPr/>
          <p:nvPr/>
        </p:nvGrpSpPr>
        <p:grpSpPr bwMode="auto">
          <a:xfrm>
            <a:off x="465979" y="3579608"/>
            <a:ext cx="6913562" cy="519112"/>
            <a:chOff x="725" y="2306"/>
            <a:chExt cx="4355" cy="327"/>
          </a:xfrm>
        </p:grpSpPr>
        <p:sp>
          <p:nvSpPr>
            <p:cNvPr id="14" name="Rectangle 9"/>
            <p:cNvSpPr>
              <a:spLocks noChangeArrowheads="1"/>
            </p:cNvSpPr>
            <p:nvPr/>
          </p:nvSpPr>
          <p:spPr bwMode="auto">
            <a:xfrm>
              <a:off x="725" y="2306"/>
              <a:ext cx="4355" cy="327"/>
            </a:xfrm>
            <a:prstGeom prst="rect">
              <a:avLst/>
            </a:prstGeom>
            <a:noFill/>
            <a:ln w="12700">
              <a:noFill/>
              <a:miter lim="800000"/>
            </a:ln>
          </p:spPr>
          <p:txBody>
            <a:bodyPr wrap="none">
              <a:spAutoFit/>
            </a:bodyPr>
            <a:lstStyle/>
            <a:p>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可得只含变量 </a:t>
              </a:r>
              <a:r>
                <a:rPr kumimoji="1" lang="en-US" altLang="zh-CN" sz="2600" b="1"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t</a:t>
              </a:r>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1" lang="zh-CN"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和</a:t>
              </a:r>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只含</a:t>
              </a:r>
              <a:r>
                <a:rPr kumimoji="1" lang="zh-CN"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变量</a:t>
              </a:r>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1" lang="zh-CN"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1" lang="en-GB" altLang="zh-CN" sz="2600" b="1"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r</a:t>
              </a:r>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1" lang="zh-CN"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的</a:t>
              </a:r>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两个方程</a:t>
              </a:r>
              <a:r>
                <a:rPr kumimoji="1" lang="zh-CN" altLang="en-US" sz="2800" b="1" dirty="0">
                  <a:latin typeface="Times New Roman" panose="02020603050405020304" pitchFamily="18" charset="0"/>
                  <a:ea typeface="华文楷体" panose="02010600040101010101" charset="-122"/>
                  <a:cs typeface="Times New Roman" panose="02020603050405020304" pitchFamily="18" charset="0"/>
                </a:rPr>
                <a:t>：</a:t>
              </a:r>
              <a:endParaRPr kumimoji="1" lang="zh-CN" altLang="en-US" sz="2800" b="1" dirty="0">
                <a:latin typeface="Times New Roman" panose="02020603050405020304" pitchFamily="18" charset="0"/>
                <a:ea typeface="华文楷体" panose="02010600040101010101" charset="-122"/>
                <a:cs typeface="Times New Roman" panose="02020603050405020304" pitchFamily="18" charset="0"/>
              </a:endParaRPr>
            </a:p>
          </p:txBody>
        </p:sp>
        <p:sp>
          <p:nvSpPr>
            <p:cNvPr id="15" name="Line 10"/>
            <p:cNvSpPr>
              <a:spLocks noChangeShapeType="1"/>
            </p:cNvSpPr>
            <p:nvPr/>
          </p:nvSpPr>
          <p:spPr bwMode="auto">
            <a:xfrm>
              <a:off x="3407" y="2405"/>
              <a:ext cx="128" cy="0"/>
            </a:xfrm>
            <a:prstGeom prst="line">
              <a:avLst/>
            </a:prstGeom>
            <a:noFill/>
            <a:ln w="12700">
              <a:solidFill>
                <a:schemeClr val="tx1"/>
              </a:solidFill>
              <a:round/>
              <a:tailEnd type="triangle" w="med" len="med"/>
            </a:ln>
          </p:spPr>
          <p:txBody>
            <a:bodyP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aphicFrame>
        <p:nvGraphicFramePr>
          <p:cNvPr id="16" name="Object 11"/>
          <p:cNvGraphicFramePr>
            <a:graphicFrameLocks noChangeAspect="1"/>
          </p:cNvGraphicFramePr>
          <p:nvPr/>
        </p:nvGraphicFramePr>
        <p:xfrm>
          <a:off x="1917862" y="1859626"/>
          <a:ext cx="3545154" cy="786640"/>
        </p:xfrm>
        <a:graphic>
          <a:graphicData uri="http://schemas.openxmlformats.org/presentationml/2006/ole">
            <mc:AlternateContent xmlns:mc="http://schemas.openxmlformats.org/markup-compatibility/2006">
              <mc:Choice xmlns:v="urn:schemas-microsoft-com:vml" Requires="v">
                <p:oleObj spid="_x0000_s6" name="公式" r:id="rId5" imgW="1777365" imgH="393700" progId="Equation.3">
                  <p:embed/>
                </p:oleObj>
              </mc:Choice>
              <mc:Fallback>
                <p:oleObj name="公式" r:id="rId5" imgW="1777365" imgH="393700" progId="Equation.3">
                  <p:embed/>
                  <p:pic>
                    <p:nvPicPr>
                      <p:cNvPr id="0"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862" y="1859626"/>
                        <a:ext cx="3545154" cy="78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12"/>
          <p:cNvGraphicFramePr>
            <a:graphicFrameLocks noChangeAspect="1"/>
          </p:cNvGraphicFramePr>
          <p:nvPr/>
        </p:nvGraphicFramePr>
        <p:xfrm>
          <a:off x="1865101" y="2800322"/>
          <a:ext cx="3588390" cy="834092"/>
        </p:xfrm>
        <a:graphic>
          <a:graphicData uri="http://schemas.openxmlformats.org/presentationml/2006/ole">
            <mc:AlternateContent xmlns:mc="http://schemas.openxmlformats.org/markup-compatibility/2006">
              <mc:Choice xmlns:v="urn:schemas-microsoft-com:vml" Requires="v">
                <p:oleObj spid="_x0000_s12" name="Equation" r:id="rId7" imgW="1790065" imgH="419100" progId="Equation.3">
                  <p:embed/>
                </p:oleObj>
              </mc:Choice>
              <mc:Fallback>
                <p:oleObj name="Equation" r:id="rId7" imgW="1790065" imgH="419100" progId="Equation.3">
                  <p:embed/>
                  <p:pic>
                    <p:nvPicPr>
                      <p:cNvPr id="0" name="图片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5101" y="2800322"/>
                        <a:ext cx="3588390" cy="83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 name="Object 13"/>
          <p:cNvGraphicFramePr>
            <a:graphicFrameLocks noChangeAspect="1"/>
          </p:cNvGraphicFramePr>
          <p:nvPr/>
        </p:nvGraphicFramePr>
        <p:xfrm>
          <a:off x="2421101" y="4191000"/>
          <a:ext cx="4513100" cy="871058"/>
        </p:xfrm>
        <a:graphic>
          <a:graphicData uri="http://schemas.openxmlformats.org/presentationml/2006/ole">
            <mc:AlternateContent xmlns:mc="http://schemas.openxmlformats.org/markup-compatibility/2006">
              <mc:Choice xmlns:v="urn:schemas-microsoft-com:vml" Requires="v">
                <p:oleObj spid="_x0000_s19" name="Equation" r:id="rId9" imgW="2145665" imgH="393700" progId="Equation.3">
                  <p:embed/>
                </p:oleObj>
              </mc:Choice>
              <mc:Fallback>
                <p:oleObj name="Equation" r:id="rId9" imgW="2145665" imgH="393700" progId="Equation.3">
                  <p:embed/>
                  <p:pic>
                    <p:nvPicPr>
                      <p:cNvPr id="0" name="图片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1101" y="4191000"/>
                        <a:ext cx="4513100" cy="8710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4"/>
          <p:cNvGraphicFramePr>
            <a:graphicFrameLocks noChangeAspect="1"/>
          </p:cNvGraphicFramePr>
          <p:nvPr/>
        </p:nvGraphicFramePr>
        <p:xfrm>
          <a:off x="2421101" y="5182763"/>
          <a:ext cx="4513100" cy="526648"/>
        </p:xfrm>
        <a:graphic>
          <a:graphicData uri="http://schemas.openxmlformats.org/presentationml/2006/ole">
            <mc:AlternateContent xmlns:mc="http://schemas.openxmlformats.org/markup-compatibility/2006">
              <mc:Choice xmlns:v="urn:schemas-microsoft-com:vml" Requires="v">
                <p:oleObj spid="_x0000_s21" name="Equation" r:id="rId11" imgW="1905000" imgH="241300" progId="Equation.3">
                  <p:embed/>
                </p:oleObj>
              </mc:Choice>
              <mc:Fallback>
                <p:oleObj name="Equation" r:id="rId11" imgW="1905000" imgH="241300" progId="Equation.3">
                  <p:embed/>
                  <p:pic>
                    <p:nvPicPr>
                      <p:cNvPr id="0" name="图片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1101" y="5182763"/>
                        <a:ext cx="4513100" cy="5266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23" name="AutoShape 6"/>
          <p:cNvSpPr>
            <a:spLocks noChangeArrowheads="1"/>
          </p:cNvSpPr>
          <p:nvPr/>
        </p:nvSpPr>
        <p:spPr bwMode="auto">
          <a:xfrm>
            <a:off x="938329" y="3090695"/>
            <a:ext cx="872217" cy="291496"/>
          </a:xfrm>
          <a:prstGeom prst="rightArrow">
            <a:avLst>
              <a:gd name="adj1" fmla="val 50000"/>
              <a:gd name="adj2" fmla="val 175000"/>
            </a:avLst>
          </a:prstGeom>
          <a:solidFill>
            <a:schemeClr val="accent1"/>
          </a:solidFill>
          <a:ln w="12700">
            <a:noFill/>
            <a:miter lim="800000"/>
          </a:ln>
        </p:spPr>
        <p:txBody>
          <a:bodyPr wrap="none" anchor="ct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24" name="TextBox 4"/>
          <p:cNvSpPr txBox="1"/>
          <p:nvPr/>
        </p:nvSpPr>
        <p:spPr>
          <a:xfrm>
            <a:off x="6386504" y="2963332"/>
            <a:ext cx="2218877" cy="523220"/>
          </a:xfrm>
          <a:prstGeom prst="rect">
            <a:avLst/>
          </a:prstGeom>
          <a:noFill/>
        </p:spPr>
        <p:txBody>
          <a:bodyPr wrap="none" rtlCol="0">
            <a:spAutoFit/>
          </a:bodyPr>
          <a:lstStyle/>
          <a:p>
            <a:r>
              <a:rPr lang="en-US" altLang="zh-CN" sz="28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a:t>
            </a:r>
            <a:r>
              <a:rPr lang="zh-CN" alt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为分离常数</a:t>
            </a:r>
            <a:endPar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r>
              <a:rPr lang="zh-CN" altLang="en-US" dirty="0"/>
              <a:t>定态薛定谔方程（分离变量法）</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ext Box 2"/>
          <p:cNvSpPr txBox="1">
            <a:spLocks noChangeArrowheads="1"/>
          </p:cNvSpPr>
          <p:nvPr/>
        </p:nvSpPr>
        <p:spPr bwMode="auto">
          <a:xfrm>
            <a:off x="471487" y="1187698"/>
            <a:ext cx="7378700" cy="488950"/>
          </a:xfrm>
          <a:prstGeom prst="rect">
            <a:avLst/>
          </a:prstGeom>
          <a:noFill/>
          <a:ln w="9525">
            <a:noFill/>
            <a:miter lim="800000"/>
          </a:ln>
        </p:spPr>
        <p:txBody>
          <a:bodyPr>
            <a:spAutoFit/>
          </a:bodyPr>
          <a:lstStyle/>
          <a:p>
            <a:pPr>
              <a:spcBef>
                <a:spcPct val="50000"/>
              </a:spcBef>
            </a:pP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方程（</a:t>
            </a:r>
            <a:r>
              <a:rPr kumimoji="1" lang="en-US" altLang="zh-CN"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1</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）是</a:t>
            </a:r>
            <a:r>
              <a:rPr kumimoji="1" lang="zh-CN" altLang="en-GB"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关于</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变量为</a:t>
            </a:r>
            <a:r>
              <a:rPr kumimoji="1" lang="en-US" altLang="zh-CN" sz="2600" b="1"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t </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的微分方程</a:t>
            </a:r>
            <a:r>
              <a:rPr kumimoji="1" lang="zh-CN" altLang="en-GB"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解为：</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 name="Text Box 3"/>
          <p:cNvSpPr txBox="1">
            <a:spLocks noChangeArrowheads="1"/>
          </p:cNvSpPr>
          <p:nvPr/>
        </p:nvSpPr>
        <p:spPr bwMode="auto">
          <a:xfrm>
            <a:off x="4975947" y="1967307"/>
            <a:ext cx="3059112" cy="488950"/>
          </a:xfrm>
          <a:prstGeom prst="rect">
            <a:avLst/>
          </a:prstGeom>
          <a:noFill/>
          <a:ln w="9525">
            <a:noFill/>
            <a:miter lim="800000"/>
          </a:ln>
        </p:spPr>
        <p:txBody>
          <a:bodyPr>
            <a:spAutoFit/>
          </a:bodyPr>
          <a:lstStyle/>
          <a:p>
            <a:pPr>
              <a:spcBef>
                <a:spcPct val="50000"/>
              </a:spcBef>
            </a:pPr>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时间振动因子</a:t>
            </a:r>
            <a:endPar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 name="Text Box 4"/>
          <p:cNvSpPr txBox="1">
            <a:spLocks noChangeArrowheads="1"/>
          </p:cNvSpPr>
          <p:nvPr/>
        </p:nvSpPr>
        <p:spPr bwMode="auto">
          <a:xfrm>
            <a:off x="433387" y="2575172"/>
            <a:ext cx="8040687" cy="488950"/>
          </a:xfrm>
          <a:prstGeom prst="rect">
            <a:avLst/>
          </a:prstGeom>
          <a:noFill/>
          <a:ln w="9525">
            <a:noFill/>
            <a:miter lim="800000"/>
          </a:ln>
        </p:spPr>
        <p:txBody>
          <a:bodyPr>
            <a:spAutoFit/>
          </a:bodyPr>
          <a:lstStyle/>
          <a:p>
            <a:pPr>
              <a:spcBef>
                <a:spcPct val="50000"/>
              </a:spcBef>
            </a:pP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方程（</a:t>
            </a:r>
            <a:r>
              <a:rPr kumimoji="1" lang="zh-CN" altLang="en-GB"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2</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）是关于变量为</a:t>
            </a:r>
            <a:r>
              <a:rPr kumimoji="1" lang="en-GB" altLang="zh-CN" sz="2600" b="1" i="1"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x、y、z</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的微分方程：</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9" name="Object 5"/>
          <p:cNvGraphicFramePr>
            <a:graphicFrameLocks noChangeAspect="1"/>
          </p:cNvGraphicFramePr>
          <p:nvPr/>
        </p:nvGraphicFramePr>
        <p:xfrm>
          <a:off x="1905000" y="3089411"/>
          <a:ext cx="6096722" cy="933374"/>
        </p:xfrm>
        <a:graphic>
          <a:graphicData uri="http://schemas.openxmlformats.org/presentationml/2006/ole">
            <mc:AlternateContent xmlns:mc="http://schemas.openxmlformats.org/markup-compatibility/2006">
              <mc:Choice xmlns:v="urn:schemas-microsoft-com:vml" Requires="v">
                <p:oleObj spid="_x0000_s2" name="公式" r:id="rId1" imgW="2806065" imgH="419100" progId="Equation.3">
                  <p:embed/>
                </p:oleObj>
              </mc:Choice>
              <mc:Fallback>
                <p:oleObj name="公式" r:id="rId1" imgW="2806065" imgH="4191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89411"/>
                        <a:ext cx="6096722" cy="9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Text Box 6"/>
          <p:cNvSpPr txBox="1">
            <a:spLocks noChangeArrowheads="1"/>
          </p:cNvSpPr>
          <p:nvPr/>
        </p:nvSpPr>
        <p:spPr bwMode="auto">
          <a:xfrm>
            <a:off x="741362" y="5094357"/>
            <a:ext cx="8139113" cy="488950"/>
          </a:xfrm>
          <a:prstGeom prst="rect">
            <a:avLst/>
          </a:prstGeom>
          <a:noFill/>
          <a:ln w="28575">
            <a:noFill/>
            <a:miter lim="800000"/>
          </a:ln>
        </p:spPr>
        <p:txBody>
          <a:bodyPr>
            <a:spAutoFit/>
          </a:bodyPr>
          <a:lstStyle/>
          <a:p>
            <a:r>
              <a:rPr kumimoji="1" lang="en-US" altLang="zh-CN" sz="2600" b="1">
                <a:solidFill>
                  <a:srgbClr val="000000"/>
                </a:solidFill>
                <a:latin typeface="Times New Roman" panose="02020603050405020304" pitchFamily="18" charset="0"/>
                <a:ea typeface="华文楷体" panose="02010600040101010101" charset="-122"/>
                <a:cs typeface="Times New Roman" panose="02020603050405020304" pitchFamily="18" charset="0"/>
              </a:rPr>
              <a:t>—</a:t>
            </a:r>
            <a:r>
              <a:rPr kumimoji="1" lang="zh-CN" altLang="en-GB" sz="2600" b="1">
                <a:solidFill>
                  <a:srgbClr val="000000"/>
                </a:solidFill>
                <a:latin typeface="Times New Roman" panose="02020603050405020304" pitchFamily="18" charset="0"/>
                <a:ea typeface="华文楷体" panose="02010600040101010101" charset="-122"/>
                <a:cs typeface="Times New Roman" panose="02020603050405020304" pitchFamily="18" charset="0"/>
              </a:rPr>
              <a:t>称为</a:t>
            </a:r>
            <a:r>
              <a:rPr kumimoji="1" lang="zh-CN" altLang="en-US" sz="2600" b="1">
                <a:solidFill>
                  <a:srgbClr val="FF0000"/>
                </a:solidFill>
                <a:latin typeface="Times New Roman" panose="02020603050405020304" pitchFamily="18" charset="0"/>
                <a:ea typeface="华文楷体" panose="02010600040101010101" charset="-122"/>
                <a:cs typeface="Times New Roman" panose="02020603050405020304" pitchFamily="18" charset="0"/>
              </a:rPr>
              <a:t>定态薛定谔方程</a:t>
            </a:r>
            <a:r>
              <a:rPr kumimoji="1" lang="zh-CN" altLang="en-US" sz="2600" b="1">
                <a:solidFill>
                  <a:srgbClr val="000000"/>
                </a:solidFill>
                <a:latin typeface="Times New Roman" panose="02020603050405020304" pitchFamily="18" charset="0"/>
                <a:ea typeface="华文楷体" panose="02010600040101010101" charset="-122"/>
                <a:cs typeface="Times New Roman" panose="02020603050405020304" pitchFamily="18" charset="0"/>
              </a:rPr>
              <a:t>，又称为能量算符的本征方程</a:t>
            </a:r>
            <a:endParaRPr kumimoji="1" lang="zh-CN" altLang="en-US" sz="26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1" name="Text Box 7"/>
          <p:cNvSpPr txBox="1">
            <a:spLocks noChangeArrowheads="1"/>
          </p:cNvSpPr>
          <p:nvPr/>
        </p:nvSpPr>
        <p:spPr bwMode="auto">
          <a:xfrm>
            <a:off x="685800" y="5775325"/>
            <a:ext cx="8250238" cy="492443"/>
          </a:xfrm>
          <a:prstGeom prst="rect">
            <a:avLst/>
          </a:prstGeom>
          <a:noFill/>
          <a:ln w="9525">
            <a:noFill/>
            <a:miter lim="800000"/>
          </a:ln>
        </p:spPr>
        <p:txBody>
          <a:bodyPr>
            <a:spAutoFit/>
          </a:bodyPr>
          <a:lstStyle/>
          <a:p>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其解 </a:t>
            </a:r>
            <a:r>
              <a:rPr kumimoji="1" lang="en-US" altLang="zh-CN" sz="2600" b="1" i="1" dirty="0">
                <a:solidFill>
                  <a:srgbClr val="00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Φ</a:t>
            </a:r>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1" lang="en-US" altLang="zh-CN" sz="2600" b="1" i="1" dirty="0">
                <a:solidFill>
                  <a:srgbClr val="00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x</a:t>
            </a:r>
            <a:r>
              <a:rPr kumimoji="1" lang="en-GB" altLang="zh-CN" sz="2600" b="1" i="1" dirty="0">
                <a:solidFill>
                  <a:srgbClr val="00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1" lang="en-GB" altLang="zh-CN" sz="2600" b="1" i="1" dirty="0" err="1">
                <a:solidFill>
                  <a:srgbClr val="00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y,z</a:t>
            </a:r>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与粒子所处的外力场</a:t>
            </a:r>
            <a:r>
              <a:rPr kumimoji="1" lang="en-US" altLang="zh-CN" sz="2600" b="1"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U </a:t>
            </a:r>
            <a:r>
              <a:rPr kumimoji="1" lang="zh-CN" altLang="en-GB"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和</a:t>
            </a:r>
            <a:r>
              <a:rPr kumimoji="1" lang="zh-CN" altLang="en-GB" sz="26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边界条件</a:t>
            </a:r>
            <a:r>
              <a:rPr kumimoji="1" lang="zh-CN" altLang="en-US" sz="26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有关</a:t>
            </a:r>
            <a:endParaRPr kumimoji="1" lang="zh-CN" altLang="en-US" sz="2800" b="1"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2" name="Object 8"/>
          <p:cNvGraphicFramePr>
            <a:graphicFrameLocks noChangeAspect="1"/>
          </p:cNvGraphicFramePr>
          <p:nvPr/>
        </p:nvGraphicFramePr>
        <p:xfrm>
          <a:off x="2667001" y="1645146"/>
          <a:ext cx="1828800" cy="828260"/>
        </p:xfrm>
        <a:graphic>
          <a:graphicData uri="http://schemas.openxmlformats.org/presentationml/2006/ole">
            <mc:AlternateContent xmlns:mc="http://schemas.openxmlformats.org/markup-compatibility/2006">
              <mc:Choice xmlns:v="urn:schemas-microsoft-com:vml" Requires="v">
                <p:oleObj spid="_x0000_s3" name="Equation" r:id="rId3" imgW="749300" imgH="330200" progId="Equation.3">
                  <p:embed/>
                </p:oleObj>
              </mc:Choice>
              <mc:Fallback>
                <p:oleObj name="Equation" r:id="rId3" imgW="749300" imgH="330200" progId="Equation.3">
                  <p:embed/>
                  <p:pic>
                    <p:nvPicPr>
                      <p:cNvPr id="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1" y="1645146"/>
                        <a:ext cx="1828800" cy="828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16" name="图片 2" descr="latex-image-1.pdf"/>
          <p:cNvPicPr>
            <a:picLocks noChangeAspect="1"/>
          </p:cNvPicPr>
          <p:nvPr/>
        </p:nvPicPr>
        <p:blipFill>
          <a:blip r:embed="rId5"/>
          <a:stretch>
            <a:fillRect/>
          </a:stretch>
        </p:blipFill>
        <p:spPr>
          <a:xfrm>
            <a:off x="2942429" y="4329002"/>
            <a:ext cx="2550919" cy="471598"/>
          </a:xfrm>
          <a:prstGeom prst="rect">
            <a:avLst/>
          </a:prstGeom>
          <a:solidFill>
            <a:srgbClr val="FFFF00"/>
          </a:solid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定态波函数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Text Box 2"/>
          <p:cNvSpPr txBox="1">
            <a:spLocks noChangeArrowheads="1"/>
          </p:cNvSpPr>
          <p:nvPr/>
        </p:nvSpPr>
        <p:spPr bwMode="auto">
          <a:xfrm>
            <a:off x="265748" y="1111250"/>
            <a:ext cx="4814887" cy="488950"/>
          </a:xfrm>
          <a:prstGeom prst="rect">
            <a:avLst/>
          </a:prstGeom>
          <a:noFill/>
          <a:ln w="28575">
            <a:noFill/>
            <a:miter lim="800000"/>
          </a:ln>
        </p:spPr>
        <p:txBody>
          <a:bodyPr>
            <a:spAutoFit/>
          </a:bodyPr>
          <a:lstStyle/>
          <a:p>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波函数是以上两部分的乘积</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6" name="Text Box 3"/>
          <p:cNvSpPr txBox="1">
            <a:spLocks noChangeArrowheads="1"/>
          </p:cNvSpPr>
          <p:nvPr/>
        </p:nvSpPr>
        <p:spPr bwMode="auto">
          <a:xfrm>
            <a:off x="714375" y="4800600"/>
            <a:ext cx="7521575" cy="488950"/>
          </a:xfrm>
          <a:prstGeom prst="rect">
            <a:avLst/>
          </a:prstGeom>
          <a:noFill/>
          <a:ln w="28575">
            <a:noFill/>
            <a:miter lim="800000"/>
          </a:ln>
        </p:spPr>
        <p:txBody>
          <a:bodyPr>
            <a:spAutoFit/>
          </a:bodyPr>
          <a:lstStyle/>
          <a:p>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r>
              <a:rPr kumimoji="1" lang="zh-CN" altLang="en-US"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粒子出现在</a:t>
            </a:r>
            <a:r>
              <a:rPr kumimoji="1" lang="zh-CN" altLang="en-US" sz="26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空间的几率与时间无关</a:t>
            </a:r>
            <a:r>
              <a:rPr kumimoji="1" lang="en-US" altLang="zh-CN" sz="2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r>
              <a:rPr kumimoji="1" lang="zh-CN" altLang="en-US" sz="2600" b="1" dirty="0">
                <a:solidFill>
                  <a:schemeClr val="accent2"/>
                </a:solidFill>
                <a:latin typeface="Times New Roman" panose="02020603050405020304" pitchFamily="18" charset="0"/>
                <a:ea typeface="华文楷体" panose="02010600040101010101" charset="-122"/>
                <a:cs typeface="Times New Roman" panose="02020603050405020304" pitchFamily="18" charset="0"/>
              </a:rPr>
              <a:t>定态</a:t>
            </a:r>
            <a:endParaRPr kumimoji="1" lang="zh-CN" altLang="en-US" sz="2600" b="1" dirty="0">
              <a:solidFill>
                <a:schemeClr val="accent2"/>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 name="Rectangle 4"/>
          <p:cNvSpPr>
            <a:spLocks noChangeArrowheads="1"/>
          </p:cNvSpPr>
          <p:nvPr/>
        </p:nvSpPr>
        <p:spPr bwMode="auto">
          <a:xfrm>
            <a:off x="457200" y="2403475"/>
            <a:ext cx="3851275" cy="488950"/>
          </a:xfrm>
          <a:prstGeom prst="rect">
            <a:avLst/>
          </a:prstGeom>
          <a:noFill/>
          <a:ln w="12700">
            <a:noFill/>
            <a:miter lim="800000"/>
          </a:ln>
        </p:spPr>
        <p:txBody>
          <a:bodyPr wrap="none">
            <a:spAutoFit/>
          </a:bodyPr>
          <a:lstStyle/>
          <a:p>
            <a:r>
              <a:rPr kumimoji="1" lang="zh-CN" altLang="en-US" sz="2600" b="1">
                <a:solidFill>
                  <a:srgbClr val="000000"/>
                </a:solidFill>
                <a:latin typeface="Times New Roman" panose="02020603050405020304" pitchFamily="18" charset="0"/>
                <a:ea typeface="华文楷体" panose="02010600040101010101" charset="-122"/>
                <a:cs typeface="Times New Roman" panose="02020603050405020304" pitchFamily="18" charset="0"/>
              </a:rPr>
              <a:t>粒子出现在空间的几率：</a:t>
            </a:r>
            <a:endParaRPr kumimoji="1" lang="zh-CN" altLang="en-US" sz="26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8" name="Object 5"/>
          <p:cNvGraphicFramePr>
            <a:graphicFrameLocks noChangeAspect="1"/>
          </p:cNvGraphicFramePr>
          <p:nvPr/>
        </p:nvGraphicFramePr>
        <p:xfrm>
          <a:off x="3159759" y="3851931"/>
          <a:ext cx="1825000" cy="790237"/>
        </p:xfrm>
        <a:graphic>
          <a:graphicData uri="http://schemas.openxmlformats.org/presentationml/2006/ole">
            <mc:AlternateContent xmlns:mc="http://schemas.openxmlformats.org/markup-compatibility/2006">
              <mc:Choice xmlns:v="urn:schemas-microsoft-com:vml" Requires="v">
                <p:oleObj spid="_x0000_s3" name="Equation" r:id="rId1" imgW="596900" imgH="279400" progId="Equation.3">
                  <p:embed/>
                </p:oleObj>
              </mc:Choice>
              <mc:Fallback>
                <p:oleObj name="Equation" r:id="rId1" imgW="596900" imgH="2794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759" y="3851931"/>
                        <a:ext cx="1825000" cy="790237"/>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9" name="Text Box 6"/>
          <p:cNvSpPr txBox="1">
            <a:spLocks noChangeArrowheads="1"/>
          </p:cNvSpPr>
          <p:nvPr/>
        </p:nvSpPr>
        <p:spPr bwMode="auto">
          <a:xfrm>
            <a:off x="723900" y="5575300"/>
            <a:ext cx="8267700" cy="488950"/>
          </a:xfrm>
          <a:prstGeom prst="rect">
            <a:avLst/>
          </a:prstGeom>
          <a:noFill/>
          <a:ln w="28575">
            <a:noFill/>
            <a:miter lim="800000"/>
          </a:ln>
        </p:spPr>
        <p:txBody>
          <a:bodyPr>
            <a:spAutoFit/>
          </a:bodyPr>
          <a:lstStyle/>
          <a:p>
            <a:r>
              <a:rPr kumimoji="1" lang="zh-CN" altLang="en-GB" sz="2600" b="1">
                <a:solidFill>
                  <a:srgbClr val="000000"/>
                </a:solidFill>
                <a:latin typeface="Times New Roman" panose="02020603050405020304" pitchFamily="18" charset="0"/>
                <a:ea typeface="华文楷体" panose="02010600040101010101" charset="-122"/>
                <a:cs typeface="Times New Roman" panose="02020603050405020304" pitchFamily="18" charset="0"/>
              </a:rPr>
              <a:t>可见，定态问题最后归结为求解定态</a:t>
            </a:r>
            <a:r>
              <a:rPr kumimoji="1" lang="zh-CN" altLang="en-US" sz="2600" b="1">
                <a:latin typeface="Times New Roman" panose="02020603050405020304" pitchFamily="18" charset="0"/>
                <a:ea typeface="华文楷体" panose="02010600040101010101" charset="-122"/>
                <a:cs typeface="Times New Roman" panose="02020603050405020304" pitchFamily="18" charset="0"/>
              </a:rPr>
              <a:t>薛定谔</a:t>
            </a:r>
            <a:r>
              <a:rPr kumimoji="1" lang="zh-CN" altLang="en-GB" sz="2600" b="1">
                <a:solidFill>
                  <a:srgbClr val="000000"/>
                </a:solidFill>
                <a:latin typeface="Times New Roman" panose="02020603050405020304" pitchFamily="18" charset="0"/>
                <a:ea typeface="华文楷体" panose="02010600040101010101" charset="-122"/>
                <a:cs typeface="Times New Roman" panose="02020603050405020304" pitchFamily="18" charset="0"/>
              </a:rPr>
              <a:t>方程。</a:t>
            </a:r>
            <a:endParaRPr kumimoji="1" lang="zh-CN" altLang="en-US" sz="26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1" name="Object 8"/>
          <p:cNvGraphicFramePr>
            <a:graphicFrameLocks noChangeAspect="1"/>
          </p:cNvGraphicFramePr>
          <p:nvPr/>
        </p:nvGraphicFramePr>
        <p:xfrm>
          <a:off x="3154997" y="1344612"/>
          <a:ext cx="3149999" cy="935673"/>
        </p:xfrm>
        <a:graphic>
          <a:graphicData uri="http://schemas.openxmlformats.org/presentationml/2006/ole">
            <mc:AlternateContent xmlns:mc="http://schemas.openxmlformats.org/markup-compatibility/2006">
              <mc:Choice xmlns:v="urn:schemas-microsoft-com:vml" Requires="v">
                <p:oleObj spid="_x0000_s10" name="Equation" r:id="rId3" imgW="1206500" imgH="330200" progId="Equation.3">
                  <p:embed/>
                </p:oleObj>
              </mc:Choice>
              <mc:Fallback>
                <p:oleObj name="Equation" r:id="rId3" imgW="1206500" imgH="330200" progId="Equation.3">
                  <p:embed/>
                  <p:pic>
                    <p:nvPicPr>
                      <p:cNvPr id="0"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4997" y="1344612"/>
                        <a:ext cx="3149999" cy="93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 name="Object 9"/>
          <p:cNvGraphicFramePr>
            <a:graphicFrameLocks noChangeAspect="1"/>
          </p:cNvGraphicFramePr>
          <p:nvPr/>
        </p:nvGraphicFramePr>
        <p:xfrm>
          <a:off x="2027641" y="2864188"/>
          <a:ext cx="5382087" cy="892154"/>
        </p:xfrm>
        <a:graphic>
          <a:graphicData uri="http://schemas.openxmlformats.org/presentationml/2006/ole">
            <mc:AlternateContent xmlns:mc="http://schemas.openxmlformats.org/markup-compatibility/2006">
              <mc:Choice xmlns:v="urn:schemas-microsoft-com:vml" Requires="v">
                <p:oleObj spid="_x0000_s13" name="Equation" r:id="rId5" imgW="1981200" imgH="355600" progId="Equation.3">
                  <p:embed/>
                </p:oleObj>
              </mc:Choice>
              <mc:Fallback>
                <p:oleObj name="Equation" r:id="rId5" imgW="1981200" imgH="355600" progId="Equation.3">
                  <p:embed/>
                  <p:pic>
                    <p:nvPicPr>
                      <p:cNvPr id="0" name="图片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7641" y="2864188"/>
                        <a:ext cx="5382087" cy="892154"/>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4"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定态波函数性质</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685800" y="1347779"/>
                <a:ext cx="8458200" cy="2286000"/>
              </a:xfrm>
            </p:spPr>
            <p:txBody>
              <a:bodyPr/>
              <a:lstStyle/>
              <a:p>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能量 </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E </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不随时间变化</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概率密度</a:t>
                </a:r>
                <a14:m>
                  <m:oMath xmlns:m="http://schemas.openxmlformats.org/officeDocument/2006/math">
                    <m:sSup>
                      <m:sSupPr>
                        <m:ctrlPr>
                          <a:rPr lang="en-US" altLang="zh-CN" i="1" smtClean="0">
                            <a:latin typeface="Cambria Math" panose="02040503050406030204" pitchFamily="18" charset="0"/>
                            <a:ea typeface="Times New Roman" panose="02020603050405020304" pitchFamily="18" charset="0"/>
                            <a:cs typeface="Times New Roman" panose="02020603050405020304" pitchFamily="18" charset="0"/>
                          </a:rPr>
                        </m:ctrlPr>
                      </m:sSupPr>
                      <m:e>
                        <m:d>
                          <m:dPr>
                            <m:begChr m:val="|"/>
                            <m:endChr m:val="|"/>
                            <m:ctrlPr>
                              <a:rPr lang="en-US" altLang="zh-CN" i="1" smtClean="0">
                                <a:latin typeface="Cambria Math" panose="02040503050406030204" pitchFamily="18" charset="0"/>
                                <a:ea typeface="Times New Roman" panose="02020603050405020304" pitchFamily="18" charset="0"/>
                                <a:cs typeface="Times New Roman" panose="02020603050405020304" pitchFamily="18" charset="0"/>
                              </a:rPr>
                            </m:ctrlPr>
                          </m:dPr>
                          <m:e>
                            <m:r>
                              <a:rPr lang="zh-CN" altLang="en-US" i="1" smtClean="0">
                                <a:latin typeface="Cambria Math" panose="02040503050406030204" pitchFamily="18" charset="0"/>
                                <a:ea typeface="Times New Roman" panose="02020603050405020304" pitchFamily="18" charset="0"/>
                                <a:cs typeface="Times New Roman" panose="02020603050405020304" pitchFamily="18" charset="0"/>
                              </a:rPr>
                              <m:t>𝝍</m:t>
                            </m:r>
                          </m:e>
                        </m:d>
                      </m:e>
                      <m:sup>
                        <m:r>
                          <a:rPr lang="en-US" altLang="zh-CN" b="1" i="1" smtClean="0">
                            <a:latin typeface="Cambria Math" panose="02040503050406030204" pitchFamily="18" charset="0"/>
                            <a:ea typeface="Times New Roman" panose="02020603050405020304" pitchFamily="18" charset="0"/>
                            <a:cs typeface="Times New Roman" panose="02020603050405020304" pitchFamily="18" charset="0"/>
                          </a:rPr>
                          <m:t>𝟐</m:t>
                        </m:r>
                      </m:sup>
                    </m:sSup>
                  </m:oMath>
                </a14:m>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不随时间变化 </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波函数的</a:t>
                </a:r>
                <a:r>
                  <a:rPr lang="zh-CN"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标准条件</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单值</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有限</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和</a:t>
                </a:r>
                <a:r>
                  <a:rPr lang="zh-CN"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连续</a:t>
                </a:r>
                <a:endParaRPr lang="zh-CN" alt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685800" y="1347779"/>
                <a:ext cx="8458200" cy="2286000"/>
              </a:xfrm>
              <a:blipFill rotWithShape="1">
                <a:blip r:embed="rId1"/>
                <a:stretch>
                  <a:fillRect t="-14" b="14"/>
                </a:stretch>
              </a:blipFill>
            </p:spPr>
            <p:txBody>
              <a:bodyPr/>
              <a:lstStyle/>
              <a:p>
                <a:r>
                  <a:rPr lang="zh-CN" altLang="en-US">
                    <a:noFill/>
                  </a:rPr>
                  <a:t> </a:t>
                </a:r>
              </a:p>
            </p:txBody>
          </p:sp>
        </mc:Fallback>
      </mc:AlternateContent>
      <p:grpSp>
        <p:nvGrpSpPr>
          <p:cNvPr id="5" name="Group 3"/>
          <p:cNvGrpSpPr/>
          <p:nvPr/>
        </p:nvGrpSpPr>
        <p:grpSpPr bwMode="auto">
          <a:xfrm>
            <a:off x="995680" y="3381367"/>
            <a:ext cx="8153400" cy="749300"/>
            <a:chOff x="384" y="2378"/>
            <a:chExt cx="5136" cy="472"/>
          </a:xfrm>
        </p:grpSpPr>
        <p:graphicFrame>
          <p:nvGraphicFramePr>
            <p:cNvPr id="6" name="Object 4"/>
            <p:cNvGraphicFramePr>
              <a:graphicFrameLocks noChangeAspect="1"/>
            </p:cNvGraphicFramePr>
            <p:nvPr/>
          </p:nvGraphicFramePr>
          <p:xfrm>
            <a:off x="811" y="2378"/>
            <a:ext cx="2690" cy="472"/>
          </p:xfrm>
          <a:graphic>
            <a:graphicData uri="http://schemas.openxmlformats.org/presentationml/2006/ole">
              <mc:AlternateContent xmlns:mc="http://schemas.openxmlformats.org/markup-compatibility/2006">
                <mc:Choice xmlns:v="urn:schemas-microsoft-com:vml" Requires="v">
                  <p:oleObj spid="_x0000_s7" name="Equation" r:id="rId2" imgW="2501265" imgH="507365" progId="Equation.3">
                    <p:embed/>
                  </p:oleObj>
                </mc:Choice>
                <mc:Fallback>
                  <p:oleObj name="Equation" r:id="rId2" imgW="2501265" imgH="507365" progId="Equation.3">
                    <p:embed/>
                    <p:pic>
                      <p:nvPicPr>
                        <p:cNvPr id="0"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 y="2378"/>
                          <a:ext cx="2690"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5"/>
            <p:cNvSpPr txBox="1">
              <a:spLocks noChangeArrowheads="1"/>
            </p:cNvSpPr>
            <p:nvPr/>
          </p:nvSpPr>
          <p:spPr bwMode="auto">
            <a:xfrm>
              <a:off x="384" y="2448"/>
              <a:ext cx="5136" cy="327"/>
            </a:xfrm>
            <a:prstGeom prst="rect">
              <a:avLst/>
            </a:prstGeom>
            <a:noFill/>
            <a:ln w="9525">
              <a:noFill/>
              <a:miter lim="800000"/>
            </a:ln>
          </p:spPr>
          <p:txBody>
            <a:bodyPr>
              <a:spAutoFit/>
            </a:bodyPr>
            <a:lstStyle/>
            <a:p>
              <a:pPr>
                <a:spcBef>
                  <a:spcPct val="50000"/>
                </a:spcBef>
              </a:pPr>
              <a:r>
                <a:rPr lang="en-US" altLang="zh-CN" sz="2800" b="1" dirty="0">
                  <a:solidFill>
                    <a:srgbClr val="CC0000"/>
                  </a:solidFill>
                  <a:latin typeface="Times New Roman" panose="02020603050405020304" pitchFamily="18" charset="0"/>
                  <a:ea typeface="华文楷体" panose="02010600040101010101" charset="-122"/>
                  <a:cs typeface="Times New Roman" panose="02020603050405020304" pitchFamily="18" charset="0"/>
                </a:rPr>
                <a:t>1</a:t>
              </a:r>
              <a:r>
                <a:rPr lang="zh-CN" altLang="en-US" sz="2800" b="1" dirty="0">
                  <a:solidFill>
                    <a:srgbClr val="CC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sz="2400" b="1" dirty="0">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FF99FF"/>
                  </a:solidFill>
                  <a:latin typeface="Times New Roman" panose="02020603050405020304" pitchFamily="18" charset="0"/>
                  <a:ea typeface="华文楷体" panose="02010600040101010101" charset="-122"/>
                  <a:cs typeface="Times New Roman" panose="02020603050405020304" pitchFamily="18" charset="0"/>
                </a:rPr>
                <a:t>可归一化 </a:t>
              </a:r>
              <a:r>
                <a:rPr lang="en-US" altLang="zh-CN" sz="2800" dirty="0">
                  <a:solidFill>
                    <a:srgbClr val="FF99FF"/>
                  </a:solidFill>
                  <a:latin typeface="Times New Roman" panose="02020603050405020304" pitchFamily="18" charset="0"/>
                  <a:ea typeface="华文楷体" panose="02010600040101010101" charset="-122"/>
                  <a:cs typeface="Times New Roman" panose="02020603050405020304" pitchFamily="18" charset="0"/>
                </a:rPr>
                <a:t>;</a:t>
              </a:r>
              <a:endParaRPr lang="en-US" altLang="zh-CN" sz="2800" dirty="0">
                <a:solidFill>
                  <a:srgbClr val="FF99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9" name="Group 6"/>
          <p:cNvGrpSpPr/>
          <p:nvPr/>
        </p:nvGrpSpPr>
        <p:grpSpPr bwMode="auto">
          <a:xfrm>
            <a:off x="995680" y="4255283"/>
            <a:ext cx="6705600" cy="850900"/>
            <a:chOff x="960" y="2880"/>
            <a:chExt cx="4224" cy="536"/>
          </a:xfrm>
        </p:grpSpPr>
        <p:graphicFrame>
          <p:nvGraphicFramePr>
            <p:cNvPr id="10" name="Object 7"/>
            <p:cNvGraphicFramePr>
              <a:graphicFrameLocks noChangeAspect="1"/>
            </p:cNvGraphicFramePr>
            <p:nvPr/>
          </p:nvGraphicFramePr>
          <p:xfrm>
            <a:off x="1475" y="3030"/>
            <a:ext cx="253" cy="282"/>
          </p:xfrm>
          <a:graphic>
            <a:graphicData uri="http://schemas.openxmlformats.org/presentationml/2006/ole">
              <mc:AlternateContent xmlns:mc="http://schemas.openxmlformats.org/markup-compatibility/2006">
                <mc:Choice xmlns:v="urn:schemas-microsoft-com:vml" Requires="v">
                  <p:oleObj spid="_x0000_s11" name="公式" r:id="rId4" imgW="215900" imgH="241300" progId="Equation.3">
                    <p:embed/>
                  </p:oleObj>
                </mc:Choice>
                <mc:Fallback>
                  <p:oleObj name="公式" r:id="rId4" imgW="215900" imgH="241300" progId="Equation.3">
                    <p:embed/>
                    <p:pic>
                      <p:nvPicPr>
                        <p:cNvPr id="0"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 y="3030"/>
                          <a:ext cx="253" cy="2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8"/>
            <p:cNvGraphicFramePr>
              <a:graphicFrameLocks noChangeAspect="1"/>
            </p:cNvGraphicFramePr>
            <p:nvPr/>
          </p:nvGraphicFramePr>
          <p:xfrm>
            <a:off x="2112" y="2880"/>
            <a:ext cx="1220" cy="536"/>
          </p:xfrm>
          <a:graphic>
            <a:graphicData uri="http://schemas.openxmlformats.org/presentationml/2006/ole">
              <mc:AlternateContent xmlns:mc="http://schemas.openxmlformats.org/markup-compatibility/2006">
                <mc:Choice xmlns:v="urn:schemas-microsoft-com:vml" Requires="v">
                  <p:oleObj spid="_x0000_s13" name="公式" r:id="rId6" imgW="1333500" imgH="660400" progId="Equation.3">
                    <p:embed/>
                  </p:oleObj>
                </mc:Choice>
                <mc:Fallback>
                  <p:oleObj name="公式" r:id="rId6" imgW="1333500" imgH="660400" progId="Equation.3">
                    <p:embed/>
                    <p:pic>
                      <p:nvPicPr>
                        <p:cNvPr id="0"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 y="2880"/>
                          <a:ext cx="1220" cy="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9"/>
            <p:cNvSpPr txBox="1">
              <a:spLocks noChangeArrowheads="1"/>
            </p:cNvSpPr>
            <p:nvPr/>
          </p:nvSpPr>
          <p:spPr bwMode="auto">
            <a:xfrm>
              <a:off x="960" y="3024"/>
              <a:ext cx="4224" cy="327"/>
            </a:xfrm>
            <a:prstGeom prst="rect">
              <a:avLst/>
            </a:prstGeom>
            <a:noFill/>
            <a:ln w="9525">
              <a:noFill/>
              <a:miter lim="800000"/>
            </a:ln>
          </p:spPr>
          <p:txBody>
            <a:bodyPr>
              <a:spAutoFit/>
            </a:bodyPr>
            <a:lstStyle/>
            <a:p>
              <a:pPr>
                <a:spcBef>
                  <a:spcPct val="50000"/>
                </a:spcBef>
              </a:pPr>
              <a:r>
                <a:rPr lang="en-US" altLang="zh-CN" sz="28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2</a:t>
              </a:r>
              <a:r>
                <a:rPr lang="zh-CN" altLang="en-US" sz="28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       和                              </a:t>
              </a:r>
              <a:r>
                <a:rPr lang="zh-CN" altLang="en-US" sz="2800" b="1" dirty="0">
                  <a:solidFill>
                    <a:srgbClr val="FF99FF"/>
                  </a:solidFill>
                  <a:latin typeface="Times New Roman" panose="02020603050405020304" pitchFamily="18" charset="0"/>
                  <a:ea typeface="华文楷体" panose="02010600040101010101" charset="-122"/>
                  <a:cs typeface="Times New Roman" panose="02020603050405020304" pitchFamily="18" charset="0"/>
                </a:rPr>
                <a:t>连续 </a:t>
              </a:r>
              <a:r>
                <a:rPr lang="en-US" altLang="zh-CN" sz="2800" b="1" dirty="0">
                  <a:solidFill>
                    <a:srgbClr val="FF99FF"/>
                  </a:solidFill>
                  <a:latin typeface="Times New Roman" panose="02020603050405020304" pitchFamily="18" charset="0"/>
                  <a:ea typeface="华文楷体" panose="02010600040101010101" charset="-122"/>
                  <a:cs typeface="Times New Roman" panose="02020603050405020304" pitchFamily="18" charset="0"/>
                </a:rPr>
                <a:t>;</a:t>
              </a:r>
              <a:endParaRPr lang="en-US" altLang="zh-CN" sz="2800" b="1" dirty="0">
                <a:solidFill>
                  <a:srgbClr val="FF99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15" name="Group 10"/>
          <p:cNvGrpSpPr/>
          <p:nvPr/>
        </p:nvGrpSpPr>
        <p:grpSpPr bwMode="auto">
          <a:xfrm>
            <a:off x="995363" y="5294312"/>
            <a:ext cx="7386637" cy="954088"/>
            <a:chOff x="915" y="2987"/>
            <a:chExt cx="4512" cy="601"/>
          </a:xfrm>
        </p:grpSpPr>
        <p:graphicFrame>
          <p:nvGraphicFramePr>
            <p:cNvPr id="16" name="Object 11"/>
            <p:cNvGraphicFramePr>
              <a:graphicFrameLocks noChangeAspect="1"/>
            </p:cNvGraphicFramePr>
            <p:nvPr/>
          </p:nvGraphicFramePr>
          <p:xfrm>
            <a:off x="1370" y="2990"/>
            <a:ext cx="1152" cy="357"/>
          </p:xfrm>
          <a:graphic>
            <a:graphicData uri="http://schemas.openxmlformats.org/presentationml/2006/ole">
              <mc:AlternateContent xmlns:mc="http://schemas.openxmlformats.org/markup-compatibility/2006">
                <mc:Choice xmlns:v="urn:schemas-microsoft-com:vml" Requires="v">
                  <p:oleObj spid="_x0000_s17" name="公式" r:id="rId8" imgW="977900" imgH="304800" progId="Equation.3">
                    <p:embed/>
                  </p:oleObj>
                </mc:Choice>
                <mc:Fallback>
                  <p:oleObj name="公式" r:id="rId8" imgW="977900" imgH="304800" progId="Equation.3">
                    <p:embed/>
                    <p:pic>
                      <p:nvPicPr>
                        <p:cNvPr id="0" name="图片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0" y="2990"/>
                          <a:ext cx="1152" cy="3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 Box 12"/>
            <p:cNvSpPr txBox="1">
              <a:spLocks noChangeArrowheads="1"/>
            </p:cNvSpPr>
            <p:nvPr/>
          </p:nvSpPr>
          <p:spPr bwMode="auto">
            <a:xfrm>
              <a:off x="915" y="2987"/>
              <a:ext cx="4512" cy="601"/>
            </a:xfrm>
            <a:prstGeom prst="rect">
              <a:avLst/>
            </a:prstGeom>
            <a:noFill/>
            <a:ln w="9525">
              <a:noFill/>
              <a:miter lim="800000"/>
            </a:ln>
          </p:spPr>
          <p:txBody>
            <a:bodyPr>
              <a:spAutoFit/>
            </a:bodyPr>
            <a:lstStyle/>
            <a:p>
              <a:pPr>
                <a:spcBef>
                  <a:spcPct val="50000"/>
                </a:spcBef>
              </a:pPr>
              <a:r>
                <a:rPr lang="en-US" altLang="zh-CN" sz="2800" b="1" dirty="0">
                  <a:solidFill>
                    <a:srgbClr val="CC0000"/>
                  </a:solidFill>
                  <a:latin typeface="Times New Roman" panose="02020603050405020304" pitchFamily="18" charset="0"/>
                  <a:ea typeface="华文楷体" panose="02010600040101010101" charset="-122"/>
                  <a:cs typeface="Times New Roman" panose="02020603050405020304" pitchFamily="18" charset="0"/>
                </a:rPr>
                <a:t>3</a:t>
              </a:r>
              <a:r>
                <a:rPr lang="zh-CN" altLang="en-US" sz="2800" b="1" dirty="0">
                  <a:solidFill>
                    <a:srgbClr val="CC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sz="2800" b="1" dirty="0">
                  <a:latin typeface="Times New Roman" panose="02020603050405020304" pitchFamily="18" charset="0"/>
                  <a:ea typeface="华文楷体" panose="02010600040101010101" charset="-122"/>
                  <a:cs typeface="Times New Roman" panose="02020603050405020304" pitchFamily="18" charset="0"/>
                </a:rPr>
                <a:t>                        为有限的、单值、连续函数 </a:t>
              </a:r>
              <a:r>
                <a:rPr lang="en-US" altLang="zh-CN" sz="2800" b="1" dirty="0">
                  <a:latin typeface="Times New Roman" panose="02020603050405020304" pitchFamily="18" charset="0"/>
                  <a:ea typeface="华文楷体" panose="02010600040101010101" charset="-122"/>
                  <a:cs typeface="Times New Roman" panose="02020603050405020304" pitchFamily="18" charset="0"/>
                </a:rPr>
                <a:t>.</a:t>
              </a:r>
              <a:endParaRPr lang="en-US" altLang="zh-CN" sz="2800" b="1" dirty="0">
                <a:latin typeface="Times New Roman" panose="02020603050405020304" pitchFamily="18" charset="0"/>
                <a:ea typeface="华文楷体" panose="02010600040101010101" charset="-122"/>
                <a:cs typeface="Times New Roman" panose="02020603050405020304" pitchFamily="18" charset="0"/>
              </a:endParaRPr>
            </a:p>
          </p:txBody>
        </p:sp>
      </p:grpSp>
      <p:sp>
        <p:nvSpPr>
          <p:cNvPr id="19" name="Footer Placeholder 1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一维自由粒子的定态波函数讨论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57200" y="1295400"/>
                <a:ext cx="8305800" cy="4953000"/>
              </a:xfrm>
            </p:spPr>
            <p:txBody>
              <a:bodyPr>
                <a:normAutofit fontScale="77500" lnSpcReduction="20000"/>
              </a:bodyPr>
              <a:lstStyle/>
              <a:p>
                <a:pPr>
                  <a:lnSpc>
                    <a:spcPct val="120000"/>
                  </a:lnSpc>
                </a:pPr>
                <a:r>
                  <a:rPr lang="zh-CN" altLang="en-US" sz="3200" dirty="0">
                    <a:latin typeface="+mn-ea"/>
                    <a:cs typeface="Times New Roman" panose="02020603050405020304" pitchFamily="18" charset="0"/>
                  </a:rPr>
                  <a:t>自由粒子：</a:t>
                </a:r>
                <a:endParaRPr lang="en-US" altLang="zh-CN" sz="3200" dirty="0">
                  <a:latin typeface="+mn-ea"/>
                  <a:cs typeface="Times New Roman" panose="02020603050405020304" pitchFamily="18" charset="0"/>
                </a:endParaRPr>
              </a:p>
              <a:p>
                <a:pPr marL="0" indent="0">
                  <a:lnSpc>
                    <a:spcPct val="120000"/>
                  </a:lnSpc>
                  <a:buNone/>
                </a:pPr>
                <a:r>
                  <a:rPr lang="en-US" altLang="zh-CN" sz="3200" dirty="0">
                    <a:latin typeface="+mn-ea"/>
                    <a:cs typeface="Times New Roman" panose="02020603050405020304" pitchFamily="18" charset="0"/>
                  </a:rPr>
                  <a:t>   </a:t>
                </a:r>
                <a:r>
                  <a:rPr lang="zh-CN" altLang="en-US" sz="3200" dirty="0">
                    <a:latin typeface="+mn-ea"/>
                    <a:cs typeface="Times New Roman" panose="02020603050405020304" pitchFamily="18" charset="0"/>
                  </a:rPr>
                  <a:t>能动量守恒 </a:t>
                </a:r>
                <a:r>
                  <a:rPr lang="zh-CN" altLang="en-US" sz="3200" dirty="0">
                    <a:latin typeface="+mn-ea"/>
                    <a:cs typeface="Times New Roman" panose="02020603050405020304" pitchFamily="18" charset="0"/>
                    <a:sym typeface="Symbol" panose="05050102010706020507" pitchFamily="18" charset="2"/>
                  </a:rPr>
                  <a:t> </a:t>
                </a:r>
                <a:r>
                  <a:rPr lang="zh-CN" altLang="en-US" sz="3200" dirty="0">
                    <a:latin typeface="+mn-ea"/>
                    <a:cs typeface="Times New Roman" panose="02020603050405020304" pitchFamily="18" charset="0"/>
                  </a:rPr>
                  <a:t>确定的动量</a:t>
                </a:r>
                <a14:m>
                  <m:oMath xmlns:m="http://schemas.openxmlformats.org/officeDocument/2006/math">
                    <m:sSub>
                      <m:sSubPr>
                        <m:ctrlPr>
                          <a:rPr lang="en-US" altLang="zh-CN" sz="3200" i="1" smtClean="0">
                            <a:latin typeface="Cambria Math" panose="02040503050406030204" pitchFamily="18" charset="0"/>
                            <a:cs typeface="Times New Roman" panose="02020603050405020304" pitchFamily="18" charset="0"/>
                          </a:rPr>
                        </m:ctrlPr>
                      </m:sSubPr>
                      <m:e>
                        <m:r>
                          <a:rPr lang="en-US" altLang="zh-CN" sz="3200" b="1" i="1" smtClean="0">
                            <a:latin typeface="Cambria Math" panose="02040503050406030204" pitchFamily="18" charset="0"/>
                            <a:cs typeface="Times New Roman" panose="02020603050405020304" pitchFamily="18" charset="0"/>
                          </a:rPr>
                          <m:t>𝒑</m:t>
                        </m:r>
                      </m:e>
                      <m:sub>
                        <m:r>
                          <a:rPr lang="en-US" altLang="zh-CN" sz="3200" b="1" i="1" smtClean="0">
                            <a:latin typeface="Cambria Math" panose="02040503050406030204" pitchFamily="18" charset="0"/>
                            <a:cs typeface="Times New Roman" panose="02020603050405020304" pitchFamily="18" charset="0"/>
                          </a:rPr>
                          <m:t>𝒙</m:t>
                        </m:r>
                      </m:sub>
                    </m:sSub>
                  </m:oMath>
                </a14:m>
                <a:r>
                  <a:rPr lang="zh-CN" altLang="en-US" sz="3200" dirty="0">
                    <a:latin typeface="+mn-ea"/>
                    <a:cs typeface="Times New Roman" panose="02020603050405020304" pitchFamily="18" charset="0"/>
                    <a:sym typeface="Symbol" panose="05050102010706020507" pitchFamily="18" charset="2"/>
                  </a:rPr>
                  <a:t>和能量</a:t>
                </a:r>
                <a:r>
                  <a:rPr lang="en-US" altLang="zh-CN" sz="3200" i="1" dirty="0">
                    <a:latin typeface="+mn-ea"/>
                    <a:cs typeface="Times New Roman" panose="02020603050405020304" pitchFamily="18" charset="0"/>
                    <a:sym typeface="Symbol" panose="05050102010706020507" pitchFamily="18" charset="2"/>
                  </a:rPr>
                  <a:t>E</a:t>
                </a:r>
                <a:endParaRPr lang="en-US" altLang="zh-CN" sz="3200" i="1" dirty="0">
                  <a:latin typeface="+mn-ea"/>
                  <a:cs typeface="Times New Roman" panose="02020603050405020304" pitchFamily="18" charset="0"/>
                  <a:sym typeface="Symbol" panose="05050102010706020507" pitchFamily="18" charset="2"/>
                </a:endParaRPr>
              </a:p>
              <a:p>
                <a:pPr>
                  <a:lnSpc>
                    <a:spcPct val="120000"/>
                  </a:lnSpc>
                </a:pPr>
                <a:r>
                  <a:rPr lang="zh-CN" altLang="en-US" sz="3200" dirty="0">
                    <a:latin typeface="+mn-ea"/>
                    <a:cs typeface="Times New Roman" panose="02020603050405020304" pitchFamily="18" charset="0"/>
                  </a:rPr>
                  <a:t>波函数：</a:t>
                </a:r>
                <a14:m>
                  <m:oMath xmlns:m="http://schemas.openxmlformats.org/officeDocument/2006/math">
                    <m:r>
                      <a:rPr lang="zh-CN" altLang="en-US" sz="3200" i="1" smtClean="0">
                        <a:latin typeface="Cambria Math" panose="02040503050406030204" pitchFamily="18" charset="0"/>
                        <a:cs typeface="Times New Roman" panose="02020603050405020304" pitchFamily="18" charset="0"/>
                      </a:rPr>
                      <m:t>𝚿</m:t>
                    </m:r>
                    <m:d>
                      <m:dPr>
                        <m:ctrlPr>
                          <a:rPr lang="en-US" altLang="zh-CN" sz="3200" i="1" smtClean="0">
                            <a:latin typeface="Cambria Math" panose="02040503050406030204" pitchFamily="18" charset="0"/>
                            <a:cs typeface="Times New Roman" panose="02020603050405020304" pitchFamily="18" charset="0"/>
                          </a:rPr>
                        </m:ctrlPr>
                      </m:dPr>
                      <m:e>
                        <m:r>
                          <a:rPr lang="en-US" altLang="zh-CN" sz="3200" b="1" i="1" smtClean="0">
                            <a:latin typeface="Cambria Math" panose="02040503050406030204" pitchFamily="18" charset="0"/>
                            <a:cs typeface="Times New Roman" panose="02020603050405020304" pitchFamily="18" charset="0"/>
                          </a:rPr>
                          <m:t>𝒙</m:t>
                        </m:r>
                        <m:r>
                          <a:rPr lang="en-US" altLang="zh-CN" sz="3200" b="1" i="1" smtClean="0">
                            <a:latin typeface="Cambria Math" panose="02040503050406030204" pitchFamily="18" charset="0"/>
                            <a:cs typeface="Times New Roman" panose="02020603050405020304" pitchFamily="18" charset="0"/>
                          </a:rPr>
                          <m:t>,</m:t>
                        </m:r>
                        <m:r>
                          <a:rPr lang="en-US" altLang="zh-CN" sz="3200" b="1" i="1" smtClean="0">
                            <a:latin typeface="Cambria Math" panose="02040503050406030204" pitchFamily="18" charset="0"/>
                            <a:cs typeface="Times New Roman" panose="02020603050405020304" pitchFamily="18" charset="0"/>
                          </a:rPr>
                          <m:t>𝒕</m:t>
                        </m:r>
                      </m:e>
                    </m:d>
                    <m:r>
                      <a:rPr lang="en-US" altLang="zh-CN" sz="3200" b="1" i="1" smtClean="0">
                        <a:latin typeface="Cambria Math" panose="02040503050406030204" pitchFamily="18" charset="0"/>
                        <a:cs typeface="Times New Roman" panose="02020603050405020304" pitchFamily="18" charset="0"/>
                      </a:rPr>
                      <m:t>=</m:t>
                    </m:r>
                    <m:r>
                      <a:rPr lang="zh-CN" altLang="en-US" sz="3200" b="1" i="1" smtClean="0">
                        <a:latin typeface="Cambria Math" panose="02040503050406030204" pitchFamily="18" charset="0"/>
                        <a:cs typeface="Times New Roman" panose="02020603050405020304" pitchFamily="18" charset="0"/>
                      </a:rPr>
                      <m:t>𝚽</m:t>
                    </m:r>
                    <m:d>
                      <m:dPr>
                        <m:ctrlPr>
                          <a:rPr lang="en-US" altLang="zh-CN" sz="3200" b="1" i="1" smtClean="0">
                            <a:latin typeface="Cambria Math" panose="02040503050406030204" pitchFamily="18" charset="0"/>
                            <a:cs typeface="Times New Roman" panose="02020603050405020304" pitchFamily="18" charset="0"/>
                          </a:rPr>
                        </m:ctrlPr>
                      </m:dPr>
                      <m:e>
                        <m:r>
                          <a:rPr lang="en-US" altLang="zh-CN" sz="3200" b="1" i="1" smtClean="0">
                            <a:latin typeface="Cambria Math" panose="02040503050406030204" pitchFamily="18" charset="0"/>
                            <a:cs typeface="Times New Roman" panose="02020603050405020304" pitchFamily="18" charset="0"/>
                          </a:rPr>
                          <m:t>𝒙</m:t>
                        </m:r>
                      </m:e>
                    </m:d>
                    <m:sSup>
                      <m:sSupPr>
                        <m:ctrlPr>
                          <a:rPr lang="en-US" altLang="zh-CN" sz="3200" b="1" i="1" smtClean="0">
                            <a:latin typeface="Cambria Math" panose="02040503050406030204" pitchFamily="18" charset="0"/>
                            <a:cs typeface="Times New Roman" panose="02020603050405020304" pitchFamily="18" charset="0"/>
                          </a:rPr>
                        </m:ctrlPr>
                      </m:sSupPr>
                      <m:e>
                        <m:r>
                          <a:rPr lang="en-US" altLang="zh-CN" sz="3200" b="1" i="1" smtClean="0">
                            <a:latin typeface="Cambria Math" panose="02040503050406030204" pitchFamily="18" charset="0"/>
                            <a:cs typeface="Times New Roman" panose="02020603050405020304" pitchFamily="18" charset="0"/>
                          </a:rPr>
                          <m:t>𝒆</m:t>
                        </m:r>
                      </m:e>
                      <m:sup>
                        <m:r>
                          <a:rPr lang="en-US" altLang="zh-CN" sz="3200" b="1" i="1" smtClean="0">
                            <a:latin typeface="Cambria Math" panose="02040503050406030204" pitchFamily="18" charset="0"/>
                            <a:cs typeface="Times New Roman" panose="02020603050405020304" pitchFamily="18" charset="0"/>
                          </a:rPr>
                          <m:t>−</m:t>
                        </m:r>
                        <m:f>
                          <m:fPr>
                            <m:ctrlPr>
                              <a:rPr lang="en-US" altLang="zh-CN" sz="3200" b="1" i="1" smtClean="0">
                                <a:latin typeface="Cambria Math" panose="02040503050406030204" pitchFamily="18" charset="0"/>
                                <a:cs typeface="Times New Roman" panose="02020603050405020304" pitchFamily="18" charset="0"/>
                              </a:rPr>
                            </m:ctrlPr>
                          </m:fPr>
                          <m:num>
                            <m:r>
                              <a:rPr lang="en-US" altLang="zh-CN" sz="3200" b="1" i="1" smtClean="0">
                                <a:latin typeface="Cambria Math" panose="02040503050406030204" pitchFamily="18" charset="0"/>
                                <a:cs typeface="Times New Roman" panose="02020603050405020304" pitchFamily="18" charset="0"/>
                              </a:rPr>
                              <m:t>𝒊</m:t>
                            </m:r>
                          </m:num>
                          <m:den>
                            <m:r>
                              <a:rPr lang="en-US" altLang="zh-CN" sz="3200" b="1" i="1" smtClean="0">
                                <a:latin typeface="Cambria Math" panose="02040503050406030204" pitchFamily="18" charset="0"/>
                                <a:cs typeface="Times New Roman" panose="02020603050405020304" pitchFamily="18" charset="0"/>
                              </a:rPr>
                              <m:t>ℏ</m:t>
                            </m:r>
                          </m:den>
                        </m:f>
                        <m:r>
                          <a:rPr lang="en-US" altLang="zh-CN" sz="3200" b="1" i="1" smtClean="0">
                            <a:latin typeface="Cambria Math" panose="02040503050406030204" pitchFamily="18" charset="0"/>
                            <a:cs typeface="Times New Roman" panose="02020603050405020304" pitchFamily="18" charset="0"/>
                          </a:rPr>
                          <m:t>𝑬𝒕</m:t>
                        </m:r>
                      </m:sup>
                    </m:sSup>
                    <m:r>
                      <a:rPr lang="en-US" altLang="zh-CN" sz="3200" b="1" i="1" smtClean="0">
                        <a:latin typeface="Cambria Math" panose="02040503050406030204" pitchFamily="18" charset="0"/>
                        <a:cs typeface="Times New Roman" panose="02020603050405020304" pitchFamily="18" charset="0"/>
                      </a:rPr>
                      <m:t>=</m:t>
                    </m:r>
                    <m:sSub>
                      <m:sSubPr>
                        <m:ctrlPr>
                          <a:rPr lang="en-US" altLang="zh-CN" sz="3200" b="1" i="1" smtClean="0">
                            <a:latin typeface="Cambria Math" panose="02040503050406030204" pitchFamily="18" charset="0"/>
                            <a:cs typeface="Times New Roman" panose="02020603050405020304" pitchFamily="18" charset="0"/>
                          </a:rPr>
                        </m:ctrlPr>
                      </m:sSubPr>
                      <m:e>
                        <m:r>
                          <a:rPr lang="zh-CN" altLang="en-US" sz="3200" b="1" i="1" smtClean="0">
                            <a:latin typeface="Cambria Math" panose="02040503050406030204" pitchFamily="18" charset="0"/>
                            <a:cs typeface="Times New Roman" panose="02020603050405020304" pitchFamily="18" charset="0"/>
                          </a:rPr>
                          <m:t>𝚽</m:t>
                        </m:r>
                      </m:e>
                      <m:sub>
                        <m:r>
                          <a:rPr lang="en-US" altLang="zh-CN" sz="3200" b="1" i="1" smtClean="0">
                            <a:latin typeface="Cambria Math" panose="02040503050406030204" pitchFamily="18" charset="0"/>
                            <a:cs typeface="Times New Roman" panose="02020603050405020304" pitchFamily="18" charset="0"/>
                          </a:rPr>
                          <m:t>𝟎</m:t>
                        </m:r>
                      </m:sub>
                    </m:sSub>
                    <m:sSup>
                      <m:sSupPr>
                        <m:ctrlPr>
                          <a:rPr lang="en-US" altLang="zh-CN" sz="3200" i="1">
                            <a:latin typeface="Cambria Math" panose="02040503050406030204" pitchFamily="18" charset="0"/>
                            <a:cs typeface="Times New Roman" panose="02020603050405020304" pitchFamily="18" charset="0"/>
                          </a:rPr>
                        </m:ctrlPr>
                      </m:sSupPr>
                      <m:e>
                        <m:r>
                          <a:rPr lang="en-US" altLang="zh-CN" sz="3200" i="1">
                            <a:latin typeface="Cambria Math" panose="02040503050406030204" pitchFamily="18" charset="0"/>
                            <a:cs typeface="Times New Roman" panose="02020603050405020304" pitchFamily="18" charset="0"/>
                          </a:rPr>
                          <m:t>𝒆</m:t>
                        </m:r>
                      </m:e>
                      <m:sup>
                        <m:r>
                          <a:rPr lang="en-US" altLang="zh-CN" sz="3200" i="1">
                            <a:latin typeface="Cambria Math" panose="02040503050406030204" pitchFamily="18" charset="0"/>
                            <a:cs typeface="Times New Roman" panose="02020603050405020304" pitchFamily="18" charset="0"/>
                          </a:rPr>
                          <m:t>−</m:t>
                        </m:r>
                        <m:f>
                          <m:fPr>
                            <m:ctrlPr>
                              <a:rPr lang="en-US" altLang="zh-CN" sz="3200" i="1">
                                <a:latin typeface="Cambria Math" panose="02040503050406030204" pitchFamily="18" charset="0"/>
                                <a:cs typeface="Times New Roman" panose="02020603050405020304" pitchFamily="18" charset="0"/>
                              </a:rPr>
                            </m:ctrlPr>
                          </m:fPr>
                          <m:num>
                            <m:r>
                              <a:rPr lang="en-US" altLang="zh-CN" sz="3200" i="1">
                                <a:latin typeface="Cambria Math" panose="02040503050406030204" pitchFamily="18" charset="0"/>
                                <a:cs typeface="Times New Roman" panose="02020603050405020304" pitchFamily="18" charset="0"/>
                              </a:rPr>
                              <m:t>𝒊</m:t>
                            </m:r>
                          </m:num>
                          <m:den>
                            <m:r>
                              <a:rPr lang="en-US" altLang="zh-CN" sz="3200" i="1">
                                <a:latin typeface="Cambria Math" panose="02040503050406030204" pitchFamily="18" charset="0"/>
                                <a:cs typeface="Times New Roman" panose="02020603050405020304" pitchFamily="18" charset="0"/>
                              </a:rPr>
                              <m:t>ℏ</m:t>
                            </m:r>
                          </m:den>
                        </m:f>
                        <m:d>
                          <m:dPr>
                            <m:ctrlPr>
                              <a:rPr lang="en-US" altLang="zh-CN" sz="3200" i="1" smtClean="0">
                                <a:latin typeface="Cambria Math" panose="02040503050406030204" pitchFamily="18" charset="0"/>
                                <a:cs typeface="Times New Roman" panose="02020603050405020304" pitchFamily="18" charset="0"/>
                              </a:rPr>
                            </m:ctrlPr>
                          </m:dPr>
                          <m:e>
                            <m:r>
                              <a:rPr lang="en-US" altLang="zh-CN" sz="3200" i="1">
                                <a:latin typeface="Cambria Math" panose="02040503050406030204" pitchFamily="18" charset="0"/>
                                <a:cs typeface="Times New Roman" panose="02020603050405020304" pitchFamily="18" charset="0"/>
                              </a:rPr>
                              <m:t>𝑬𝒕</m:t>
                            </m:r>
                            <m:r>
                              <a:rPr lang="en-US" altLang="zh-CN" sz="3200" b="1" i="1" smtClean="0">
                                <a:latin typeface="Cambria Math" panose="02040503050406030204" pitchFamily="18" charset="0"/>
                                <a:cs typeface="Times New Roman" panose="02020603050405020304" pitchFamily="18" charset="0"/>
                              </a:rPr>
                              <m:t>−</m:t>
                            </m:r>
                            <m:sSub>
                              <m:sSubPr>
                                <m:ctrlPr>
                                  <a:rPr lang="en-US" altLang="zh-CN" sz="3200" b="1" i="1" smtClean="0">
                                    <a:latin typeface="Cambria Math" panose="02040503050406030204" pitchFamily="18" charset="0"/>
                                    <a:cs typeface="Times New Roman" panose="02020603050405020304" pitchFamily="18" charset="0"/>
                                  </a:rPr>
                                </m:ctrlPr>
                              </m:sSubPr>
                              <m:e>
                                <m:r>
                                  <a:rPr lang="en-US" altLang="zh-CN" sz="3200" b="1" i="1" smtClean="0">
                                    <a:latin typeface="Cambria Math" panose="02040503050406030204" pitchFamily="18" charset="0"/>
                                    <a:cs typeface="Times New Roman" panose="02020603050405020304" pitchFamily="18" charset="0"/>
                                  </a:rPr>
                                  <m:t>𝒑</m:t>
                                </m:r>
                              </m:e>
                              <m:sub>
                                <m:r>
                                  <a:rPr lang="en-US" altLang="zh-CN" sz="3200" b="1" i="1" smtClean="0">
                                    <a:latin typeface="Cambria Math" panose="02040503050406030204" pitchFamily="18" charset="0"/>
                                    <a:cs typeface="Times New Roman" panose="02020603050405020304" pitchFamily="18" charset="0"/>
                                  </a:rPr>
                                  <m:t>𝒙</m:t>
                                </m:r>
                              </m:sub>
                            </m:sSub>
                            <m:r>
                              <a:rPr lang="en-US" altLang="zh-CN" sz="3200" b="1" i="1" smtClean="0">
                                <a:latin typeface="Cambria Math" panose="02040503050406030204" pitchFamily="18" charset="0"/>
                                <a:cs typeface="Times New Roman" panose="02020603050405020304" pitchFamily="18" charset="0"/>
                              </a:rPr>
                              <m:t>𝒙</m:t>
                            </m:r>
                          </m:e>
                        </m:d>
                      </m:sup>
                    </m:sSup>
                  </m:oMath>
                </a14:m>
                <a:endParaRPr lang="en-US" altLang="zh-CN" sz="3200" dirty="0">
                  <a:latin typeface="+mn-ea"/>
                  <a:cs typeface="Times New Roman" panose="02020603050405020304" pitchFamily="18" charset="0"/>
                </a:endParaRPr>
              </a:p>
              <a:p>
                <a:pPr>
                  <a:lnSpc>
                    <a:spcPct val="120000"/>
                  </a:lnSpc>
                </a:pPr>
                <a:r>
                  <a:rPr lang="zh-CN" altLang="en-US" sz="3200" dirty="0">
                    <a:latin typeface="+mn-ea"/>
                    <a:cs typeface="Times New Roman" panose="02020603050405020304" pitchFamily="18" charset="0"/>
                  </a:rPr>
                  <a:t>粒子出现在空间中的几率：</a:t>
                </a:r>
                <a:endParaRPr lang="en-US" altLang="zh-CN" sz="3200" dirty="0">
                  <a:latin typeface="+mn-ea"/>
                  <a:cs typeface="Times New Roman" panose="02020603050405020304" pitchFamily="18" charset="0"/>
                </a:endParaRPr>
              </a:p>
              <a:p>
                <a:pPr marL="0" indent="0">
                  <a:lnSpc>
                    <a:spcPct val="120000"/>
                  </a:lnSpc>
                  <a:buNone/>
                </a:pPr>
                <a:r>
                  <a:rPr lang="zh-CN" altLang="en-US" sz="3200" dirty="0">
                    <a:cs typeface="Times New Roman" panose="02020603050405020304" pitchFamily="18" charset="0"/>
                  </a:rPr>
                  <a:t>            </a:t>
                </a:r>
                <a14:m>
                  <m:oMath xmlns:m="http://schemas.openxmlformats.org/officeDocument/2006/math">
                    <m:sSup>
                      <m:sSupPr>
                        <m:ctrlPr>
                          <a:rPr lang="en-US" altLang="zh-CN" sz="3200" i="1" smtClean="0">
                            <a:latin typeface="Cambria Math" panose="02040503050406030204" pitchFamily="18" charset="0"/>
                            <a:cs typeface="Times New Roman" panose="02020603050405020304" pitchFamily="18" charset="0"/>
                          </a:rPr>
                        </m:ctrlPr>
                      </m:sSupPr>
                      <m:e>
                        <m:d>
                          <m:dPr>
                            <m:begChr m:val="|"/>
                            <m:endChr m:val="|"/>
                            <m:ctrlPr>
                              <a:rPr lang="en-US" altLang="zh-CN" sz="3200" i="1" smtClean="0">
                                <a:latin typeface="Cambria Math" panose="02040503050406030204" pitchFamily="18" charset="0"/>
                                <a:cs typeface="Times New Roman" panose="02020603050405020304" pitchFamily="18" charset="0"/>
                              </a:rPr>
                            </m:ctrlPr>
                          </m:dPr>
                          <m:e>
                            <m:r>
                              <a:rPr lang="zh-CN" altLang="en-US" sz="3200" i="1">
                                <a:latin typeface="Cambria Math" panose="02040503050406030204" pitchFamily="18" charset="0"/>
                                <a:cs typeface="Times New Roman" panose="02020603050405020304" pitchFamily="18" charset="0"/>
                              </a:rPr>
                              <m:t>𝚿</m:t>
                            </m:r>
                            <m:d>
                              <m:dPr>
                                <m:ctrlPr>
                                  <a:rPr lang="en-US" altLang="zh-CN" sz="3200" i="1">
                                    <a:latin typeface="Cambria Math" panose="02040503050406030204" pitchFamily="18" charset="0"/>
                                    <a:cs typeface="Times New Roman" panose="02020603050405020304" pitchFamily="18" charset="0"/>
                                  </a:rPr>
                                </m:ctrlPr>
                              </m:dPr>
                              <m:e>
                                <m:r>
                                  <a:rPr lang="en-US" altLang="zh-CN" sz="3200" i="1">
                                    <a:latin typeface="Cambria Math" panose="02040503050406030204" pitchFamily="18" charset="0"/>
                                    <a:cs typeface="Times New Roman" panose="02020603050405020304" pitchFamily="18" charset="0"/>
                                  </a:rPr>
                                  <m:t>𝒙</m:t>
                                </m:r>
                                <m:r>
                                  <a:rPr lang="en-US" altLang="zh-CN" sz="3200" i="1">
                                    <a:latin typeface="Cambria Math" panose="02040503050406030204" pitchFamily="18" charset="0"/>
                                    <a:cs typeface="Times New Roman" panose="02020603050405020304" pitchFamily="18" charset="0"/>
                                  </a:rPr>
                                  <m:t>,</m:t>
                                </m:r>
                                <m:r>
                                  <a:rPr lang="en-US" altLang="zh-CN" sz="3200" i="1">
                                    <a:latin typeface="Cambria Math" panose="02040503050406030204" pitchFamily="18" charset="0"/>
                                    <a:cs typeface="Times New Roman" panose="02020603050405020304" pitchFamily="18" charset="0"/>
                                  </a:rPr>
                                  <m:t>𝒕</m:t>
                                </m:r>
                              </m:e>
                            </m:d>
                          </m:e>
                        </m:d>
                      </m:e>
                      <m:sup>
                        <m:r>
                          <a:rPr lang="en-US" altLang="zh-CN" sz="3200" b="1" i="1" smtClean="0">
                            <a:latin typeface="Cambria Math" panose="02040503050406030204" pitchFamily="18" charset="0"/>
                            <a:cs typeface="Times New Roman" panose="02020603050405020304" pitchFamily="18" charset="0"/>
                          </a:rPr>
                          <m:t>𝟐</m:t>
                        </m:r>
                      </m:sup>
                    </m:sSup>
                    <m:r>
                      <a:rPr lang="en-US" altLang="zh-CN" sz="3200" b="1" i="1" smtClean="0">
                        <a:latin typeface="Cambria Math" panose="02040503050406030204" pitchFamily="18" charset="0"/>
                        <a:cs typeface="Times New Roman" panose="02020603050405020304" pitchFamily="18" charset="0"/>
                      </a:rPr>
                      <m:t>=</m:t>
                    </m:r>
                    <m:sSup>
                      <m:sSupPr>
                        <m:ctrlPr>
                          <a:rPr lang="en-US" altLang="zh-CN" sz="3200" b="1" i="1" smtClean="0">
                            <a:latin typeface="Cambria Math" panose="02040503050406030204" pitchFamily="18" charset="0"/>
                            <a:cs typeface="Times New Roman" panose="02020603050405020304" pitchFamily="18" charset="0"/>
                          </a:rPr>
                        </m:ctrlPr>
                      </m:sSupPr>
                      <m:e>
                        <m:d>
                          <m:dPr>
                            <m:begChr m:val="|"/>
                            <m:endChr m:val="|"/>
                            <m:ctrlPr>
                              <a:rPr lang="en-US" altLang="zh-CN" sz="3200" b="1" i="1" smtClean="0">
                                <a:latin typeface="Cambria Math" panose="02040503050406030204" pitchFamily="18" charset="0"/>
                                <a:cs typeface="Times New Roman" panose="02020603050405020304" pitchFamily="18" charset="0"/>
                              </a:rPr>
                            </m:ctrlPr>
                          </m:dPr>
                          <m:e>
                            <m:r>
                              <a:rPr lang="zh-CN" altLang="en-US" sz="3200" i="1">
                                <a:latin typeface="Cambria Math" panose="02040503050406030204" pitchFamily="18" charset="0"/>
                                <a:cs typeface="Times New Roman" panose="02020603050405020304" pitchFamily="18" charset="0"/>
                              </a:rPr>
                              <m:t>𝚽</m:t>
                            </m:r>
                            <m:d>
                              <m:dPr>
                                <m:ctrlPr>
                                  <a:rPr lang="en-US" altLang="zh-CN" sz="3200" i="1">
                                    <a:latin typeface="Cambria Math" panose="02040503050406030204" pitchFamily="18" charset="0"/>
                                    <a:cs typeface="Times New Roman" panose="02020603050405020304" pitchFamily="18" charset="0"/>
                                  </a:rPr>
                                </m:ctrlPr>
                              </m:dPr>
                              <m:e>
                                <m:r>
                                  <a:rPr lang="en-US" altLang="zh-CN" sz="3200" i="1">
                                    <a:latin typeface="Cambria Math" panose="02040503050406030204" pitchFamily="18" charset="0"/>
                                    <a:cs typeface="Times New Roman" panose="02020603050405020304" pitchFamily="18" charset="0"/>
                                  </a:rPr>
                                  <m:t>𝒙</m:t>
                                </m:r>
                              </m:e>
                            </m:d>
                          </m:e>
                        </m:d>
                      </m:e>
                      <m:sup>
                        <m:r>
                          <a:rPr lang="en-US" altLang="zh-CN" sz="3200" b="1" i="1" smtClean="0">
                            <a:latin typeface="Cambria Math" panose="02040503050406030204" pitchFamily="18" charset="0"/>
                            <a:cs typeface="Times New Roman" panose="02020603050405020304" pitchFamily="18" charset="0"/>
                          </a:rPr>
                          <m:t>𝟐</m:t>
                        </m:r>
                      </m:sup>
                    </m:sSup>
                    <m:r>
                      <a:rPr lang="en-US" altLang="zh-CN" sz="3200" b="1" i="1" smtClean="0">
                        <a:latin typeface="Cambria Math" panose="02040503050406030204" pitchFamily="18" charset="0"/>
                        <a:cs typeface="Times New Roman" panose="02020603050405020304" pitchFamily="18" charset="0"/>
                      </a:rPr>
                      <m:t>=</m:t>
                    </m:r>
                    <m:sSup>
                      <m:sSupPr>
                        <m:ctrlPr>
                          <a:rPr lang="en-US" altLang="zh-CN" sz="3200" i="1">
                            <a:latin typeface="Cambria Math" panose="02040503050406030204" pitchFamily="18" charset="0"/>
                            <a:cs typeface="Times New Roman" panose="02020603050405020304" pitchFamily="18" charset="0"/>
                          </a:rPr>
                        </m:ctrlPr>
                      </m:sSupPr>
                      <m:e>
                        <m:d>
                          <m:dPr>
                            <m:begChr m:val="|"/>
                            <m:endChr m:val="|"/>
                            <m:ctrlPr>
                              <a:rPr lang="en-US" altLang="zh-CN" sz="3200" i="1">
                                <a:latin typeface="Cambria Math" panose="02040503050406030204" pitchFamily="18" charset="0"/>
                                <a:cs typeface="Times New Roman" panose="02020603050405020304" pitchFamily="18" charset="0"/>
                              </a:rPr>
                            </m:ctrlPr>
                          </m:dPr>
                          <m:e>
                            <m:sSub>
                              <m:sSubPr>
                                <m:ctrlPr>
                                  <a:rPr lang="en-US" altLang="zh-CN" sz="3200" i="1">
                                    <a:latin typeface="Cambria Math" panose="02040503050406030204" pitchFamily="18" charset="0"/>
                                    <a:cs typeface="Times New Roman" panose="02020603050405020304" pitchFamily="18" charset="0"/>
                                  </a:rPr>
                                </m:ctrlPr>
                              </m:sSubPr>
                              <m:e>
                                <m:r>
                                  <a:rPr lang="zh-CN" altLang="en-US" sz="3200" i="1">
                                    <a:latin typeface="Cambria Math" panose="02040503050406030204" pitchFamily="18" charset="0"/>
                                    <a:cs typeface="Times New Roman" panose="02020603050405020304" pitchFamily="18" charset="0"/>
                                  </a:rPr>
                                  <m:t>𝚽</m:t>
                                </m:r>
                              </m:e>
                              <m:sub>
                                <m:r>
                                  <a:rPr lang="en-US" altLang="zh-CN" sz="3200" i="1">
                                    <a:latin typeface="Cambria Math" panose="02040503050406030204" pitchFamily="18" charset="0"/>
                                    <a:cs typeface="Times New Roman" panose="02020603050405020304" pitchFamily="18" charset="0"/>
                                  </a:rPr>
                                  <m:t>𝟎</m:t>
                                </m:r>
                              </m:sub>
                            </m:sSub>
                          </m:e>
                        </m:d>
                      </m:e>
                      <m:sup>
                        <m:r>
                          <a:rPr lang="en-US" altLang="zh-CN" sz="3200" i="1">
                            <a:latin typeface="Cambria Math" panose="02040503050406030204" pitchFamily="18" charset="0"/>
                            <a:cs typeface="Times New Roman" panose="02020603050405020304" pitchFamily="18" charset="0"/>
                          </a:rPr>
                          <m:t>𝟐</m:t>
                        </m:r>
                      </m:sup>
                    </m:sSup>
                  </m:oMath>
                </a14:m>
                <a:r>
                  <a:rPr lang="en-US" altLang="zh-CN" sz="3200" dirty="0">
                    <a:latin typeface="+mn-ea"/>
                    <a:cs typeface="Times New Roman" panose="02020603050405020304" pitchFamily="18" charset="0"/>
                  </a:rPr>
                  <a:t> </a:t>
                </a:r>
                <a:r>
                  <a:rPr lang="en-US" altLang="zh-CN" sz="3200" dirty="0">
                    <a:latin typeface="+mn-ea"/>
                    <a:cs typeface="Times New Roman" panose="02020603050405020304" pitchFamily="18" charset="0"/>
                    <a:sym typeface="Symbol" panose="05050102010706020507" pitchFamily="18" charset="2"/>
                  </a:rPr>
                  <a:t> </a:t>
                </a:r>
                <a:r>
                  <a:rPr lang="en-US" altLang="zh-CN" sz="3200" b="1" i="1" dirty="0">
                    <a:solidFill>
                      <a:schemeClr val="tx1"/>
                    </a:solidFill>
                    <a:latin typeface="+mn-ea"/>
                    <a:cs typeface="Times New Roman" panose="02020603050405020304" pitchFamily="18" charset="0"/>
                    <a:sym typeface="Symbol" panose="05050102010706020507" pitchFamily="18" charset="2"/>
                  </a:rPr>
                  <a:t>p</a:t>
                </a:r>
                <a:r>
                  <a:rPr lang="zh-CN" altLang="en-US" sz="3200" dirty="0">
                    <a:solidFill>
                      <a:schemeClr val="tx1"/>
                    </a:solidFill>
                    <a:latin typeface="+mn-ea"/>
                    <a:cs typeface="Times New Roman" panose="02020603050405020304" pitchFamily="18" charset="0"/>
                    <a:sym typeface="Symbol" panose="05050102010706020507" pitchFamily="18" charset="2"/>
                  </a:rPr>
                  <a:t>为常数</a:t>
                </a:r>
                <a:endParaRPr lang="en-US" altLang="zh-CN" sz="3200" dirty="0">
                  <a:solidFill>
                    <a:schemeClr val="tx1"/>
                  </a:solidFill>
                  <a:latin typeface="+mn-ea"/>
                  <a:cs typeface="Times New Roman" panose="02020603050405020304" pitchFamily="18" charset="0"/>
                </a:endParaRPr>
              </a:p>
              <a:p>
                <a:pPr marL="0" indent="0">
                  <a:lnSpc>
                    <a:spcPct val="120000"/>
                  </a:lnSpc>
                  <a:buNone/>
                </a:pPr>
                <a:r>
                  <a:rPr lang="zh-CN" altLang="en-US" sz="3200" dirty="0">
                    <a:latin typeface="+mn-ea"/>
                    <a:cs typeface="Times New Roman" panose="02020603050405020304" pitchFamily="18" charset="0"/>
                  </a:rPr>
                  <a:t>      空间各处几率相同！归一化？</a:t>
                </a:r>
                <a:endParaRPr lang="en-US" altLang="zh-CN" sz="3200" dirty="0">
                  <a:latin typeface="+mn-ea"/>
                  <a:cs typeface="Times New Roman" panose="02020603050405020304" pitchFamily="18" charset="0"/>
                </a:endParaRPr>
              </a:p>
              <a:p>
                <a:pPr>
                  <a:lnSpc>
                    <a:spcPct val="120000"/>
                  </a:lnSpc>
                </a:pPr>
                <a:r>
                  <a:rPr lang="zh-CN" altLang="en-US" sz="3200" dirty="0">
                    <a:latin typeface="+mn-ea"/>
                    <a:cs typeface="Times New Roman" panose="02020603050405020304" pitchFamily="18" charset="0"/>
                  </a:rPr>
                  <a:t>满足海森堡不确定原理</a:t>
                </a:r>
                <a:endParaRPr lang="en-US" altLang="zh-CN" sz="3200" dirty="0">
                  <a:latin typeface="+mn-ea"/>
                  <a:cs typeface="Times New Roman" panose="02020603050405020304" pitchFamily="18" charset="0"/>
                </a:endParaRPr>
              </a:p>
              <a:p>
                <a:pPr marL="635000" lvl="1" indent="-396875">
                  <a:lnSpc>
                    <a:spcPct val="120000"/>
                  </a:lnSpc>
                </a:pPr>
                <a:r>
                  <a:rPr lang="zh-CN" altLang="en-US" dirty="0">
                    <a:latin typeface="+mn-ea"/>
                    <a:cs typeface="Times New Roman" panose="02020603050405020304" pitchFamily="18" charset="0"/>
                  </a:rPr>
                  <a:t>动量确定 </a:t>
                </a:r>
                <a:r>
                  <a:rPr lang="zh-CN" altLang="en-US" dirty="0">
                    <a:latin typeface="+mn-ea"/>
                    <a:cs typeface="Times New Roman" panose="02020603050405020304" pitchFamily="18" charset="0"/>
                    <a:sym typeface="Symbol" panose="05050102010706020507" pitchFamily="18" charset="2"/>
                  </a:rPr>
                  <a:t> </a:t>
                </a:r>
                <a14:m>
                  <m:oMath xmlns:m="http://schemas.openxmlformats.org/officeDocument/2006/math">
                    <m:r>
                      <a:rPr lang="zh-CN" altLang="en-US" i="1" smtClean="0">
                        <a:latin typeface="Cambria Math" panose="02040503050406030204" pitchFamily="18" charset="0"/>
                        <a:cs typeface="Times New Roman" panose="02020603050405020304" pitchFamily="18" charset="0"/>
                        <a:sym typeface="Symbol" panose="05050102010706020507" pitchFamily="18" charset="2"/>
                      </a:rPr>
                      <m:t>𝚫</m:t>
                    </m:r>
                    <m:sSub>
                      <m:sSubPr>
                        <m:ctrlPr>
                          <a:rPr lang="en-US" altLang="zh-CN" i="1" smtClean="0">
                            <a:latin typeface="Cambria Math" panose="02040503050406030204" pitchFamily="18" charset="0"/>
                            <a:cs typeface="Times New Roman" panose="02020603050405020304" pitchFamily="18" charset="0"/>
                            <a:sym typeface="Symbol" panose="05050102010706020507" pitchFamily="18" charset="2"/>
                          </a:rPr>
                        </m:ctrlPr>
                      </m:sSubPr>
                      <m:e>
                        <m:r>
                          <a:rPr lang="en-US" altLang="zh-CN" b="1" i="1" smtClean="0">
                            <a:latin typeface="Cambria Math" panose="02040503050406030204" pitchFamily="18" charset="0"/>
                            <a:cs typeface="Times New Roman" panose="02020603050405020304" pitchFamily="18" charset="0"/>
                            <a:sym typeface="Symbol" panose="05050102010706020507" pitchFamily="18" charset="2"/>
                          </a:rPr>
                          <m:t>𝒑</m:t>
                        </m:r>
                      </m:e>
                      <m:sub>
                        <m:r>
                          <a:rPr lang="en-US" altLang="zh-CN" b="1" i="1" smtClean="0">
                            <a:latin typeface="Cambria Math" panose="02040503050406030204" pitchFamily="18" charset="0"/>
                            <a:cs typeface="Times New Roman" panose="02020603050405020304" pitchFamily="18" charset="0"/>
                            <a:sym typeface="Symbol" panose="05050102010706020507" pitchFamily="18" charset="2"/>
                          </a:rPr>
                          <m:t>𝒙</m:t>
                        </m:r>
                      </m:sub>
                    </m:sSub>
                    <m:r>
                      <a:rPr lang="en-US" altLang="zh-CN" b="1" i="1" smtClean="0">
                        <a:latin typeface="Cambria Math" panose="02040503050406030204" pitchFamily="18" charset="0"/>
                        <a:cs typeface="Times New Roman" panose="02020603050405020304" pitchFamily="18" charset="0"/>
                        <a:sym typeface="Symbol" panose="05050102010706020507" pitchFamily="18" charset="2"/>
                      </a:rPr>
                      <m:t>=</m:t>
                    </m:r>
                    <m:r>
                      <a:rPr lang="en-US" altLang="zh-CN" b="1" i="1" smtClean="0">
                        <a:latin typeface="Cambria Math" panose="02040503050406030204" pitchFamily="18" charset="0"/>
                        <a:cs typeface="Times New Roman" panose="02020603050405020304" pitchFamily="18" charset="0"/>
                        <a:sym typeface="Symbol" panose="05050102010706020507" pitchFamily="18" charset="2"/>
                      </a:rPr>
                      <m:t>𝟎</m:t>
                    </m:r>
                  </m:oMath>
                </a14:m>
                <a:r>
                  <a:rPr lang="en-US" altLang="zh-CN" b="1" i="1" dirty="0">
                    <a:latin typeface="+mn-ea"/>
                    <a:cs typeface="Times New Roman" panose="02020603050405020304" pitchFamily="18" charset="0"/>
                    <a:sym typeface="Symbol" panose="05050102010706020507" pitchFamily="18" charset="2"/>
                  </a:rPr>
                  <a:t> </a:t>
                </a:r>
                <a:endParaRPr lang="en-US" altLang="zh-CN" b="1" i="1" dirty="0">
                  <a:latin typeface="+mn-ea"/>
                  <a:cs typeface="Times New Roman" panose="02020603050405020304" pitchFamily="18" charset="0"/>
                  <a:sym typeface="Symbol" panose="05050102010706020507" pitchFamily="18" charset="2"/>
                </a:endParaRPr>
              </a:p>
              <a:p>
                <a:pPr marL="635000" lvl="1" indent="-396875">
                  <a:lnSpc>
                    <a:spcPct val="120000"/>
                  </a:lnSpc>
                </a:pPr>
                <a:r>
                  <a:rPr lang="zh-CN" altLang="en-US" dirty="0">
                    <a:latin typeface="+mn-ea"/>
                    <a:cs typeface="Times New Roman" panose="02020603050405020304" pitchFamily="18" charset="0"/>
                  </a:rPr>
                  <a:t>空间各处几率相同 </a:t>
                </a:r>
                <a:r>
                  <a:rPr lang="zh-CN" altLang="en-US" dirty="0">
                    <a:latin typeface="+mn-ea"/>
                    <a:cs typeface="Times New Roman" panose="02020603050405020304" pitchFamily="18" charset="0"/>
                    <a:sym typeface="Symbol" panose="05050102010706020507" pitchFamily="18" charset="2"/>
                  </a:rPr>
                  <a:t> </a:t>
                </a:r>
                <a14:m>
                  <m:oMath xmlns:m="http://schemas.openxmlformats.org/officeDocument/2006/math">
                    <m:r>
                      <a:rPr lang="zh-CN" altLang="en-US" i="1">
                        <a:latin typeface="Cambria Math" panose="02040503050406030204" pitchFamily="18" charset="0"/>
                        <a:cs typeface="Times New Roman" panose="02020603050405020304" pitchFamily="18" charset="0"/>
                        <a:sym typeface="Symbol" panose="05050102010706020507" pitchFamily="18" charset="2"/>
                      </a:rPr>
                      <m:t>𝚫</m:t>
                    </m:r>
                    <m:r>
                      <a:rPr lang="en-US" altLang="zh-CN" b="1" i="1" smtClean="0">
                        <a:latin typeface="Cambria Math" panose="02040503050406030204" pitchFamily="18" charset="0"/>
                        <a:cs typeface="Times New Roman" panose="02020603050405020304" pitchFamily="18" charset="0"/>
                        <a:sym typeface="Symbol" panose="05050102010706020507" pitchFamily="18" charset="2"/>
                      </a:rPr>
                      <m:t>𝒙</m:t>
                    </m:r>
                    <m:r>
                      <a:rPr lang="en-US" altLang="zh-CN" b="1" i="1" smtClean="0">
                        <a:latin typeface="Cambria Math" panose="02040503050406030204" pitchFamily="18" charset="0"/>
                        <a:cs typeface="Times New Roman" panose="02020603050405020304" pitchFamily="18" charset="0"/>
                        <a:sym typeface="Symbol" panose="05050102010706020507" pitchFamily="18" charset="2"/>
                      </a:rPr>
                      <m:t>→∞</m:t>
                    </m:r>
                  </m:oMath>
                </a14:m>
                <a:endParaRPr lang="en-US" altLang="zh-CN" sz="3600" b="1" i="1" dirty="0">
                  <a:latin typeface="+mn-ea"/>
                  <a:cs typeface="Times New Roman" panose="02020603050405020304" pitchFamily="18" charset="0"/>
                  <a:sym typeface="Symbol" panose="05050102010706020507" pitchFamily="18" charset="2"/>
                </a:endParaRPr>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57200" y="1295400"/>
                <a:ext cx="8305800" cy="4953000"/>
              </a:xfrm>
              <a:blipFill rotWithShape="1">
                <a:blip r:embed="rId1"/>
                <a:stretch>
                  <a:fillRect/>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薛定谔方程的讨论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342900" y="1371601"/>
                <a:ext cx="8420100" cy="4800600"/>
              </a:xfrm>
            </p:spPr>
            <p:txBody>
              <a:bodyPr>
                <a:normAutofit fontScale="92500" lnSpcReduction="10000"/>
              </a:bodyPr>
              <a:lstStyle/>
              <a:p>
                <a:pPr>
                  <a:lnSpc>
                    <a:spcPct val="110000"/>
                  </a:lnSpc>
                  <a:spcBef>
                    <a:spcPts val="0"/>
                  </a:spcBef>
                </a:pPr>
                <a:r>
                  <a:rPr lang="zh-CN" altLang="en-US" sz="2400" dirty="0"/>
                  <a:t>描述了微观粒子的运动状态</a:t>
                </a:r>
                <a14:m>
                  <m:oMath xmlns:m="http://schemas.openxmlformats.org/officeDocument/2006/math">
                    <m:r>
                      <a:rPr lang="zh-CN" altLang="en-US" sz="2400" i="1" smtClean="0">
                        <a:latin typeface="Cambria Math" panose="02040503050406030204" pitchFamily="18" charset="0"/>
                      </a:rPr>
                      <m:t>𝝍</m:t>
                    </m:r>
                    <m:d>
                      <m:dPr>
                        <m:ctrlPr>
                          <a:rPr lang="en-US" altLang="zh-CN" sz="2400" i="1" smtClean="0">
                            <a:latin typeface="Cambria Math" panose="02040503050406030204" pitchFamily="18" charset="0"/>
                          </a:rPr>
                        </m:ctrlPr>
                      </m:dPr>
                      <m:e>
                        <m:acc>
                          <m:accPr>
                            <m:chr m:val="⃗"/>
                            <m:ctrlPr>
                              <a:rPr lang="en-US" altLang="zh-CN" sz="2400" i="1" smtClean="0">
                                <a:latin typeface="Cambria Math" panose="02040503050406030204" pitchFamily="18" charset="0"/>
                              </a:rPr>
                            </m:ctrlPr>
                          </m:accPr>
                          <m:e>
                            <m:r>
                              <a:rPr lang="en-US" altLang="zh-CN" sz="2400" b="1" i="1" smtClean="0">
                                <a:latin typeface="Cambria Math" panose="02040503050406030204" pitchFamily="18" charset="0"/>
                              </a:rPr>
                              <m:t>𝒓</m:t>
                            </m:r>
                          </m:e>
                        </m:acc>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𝒕</m:t>
                        </m:r>
                      </m:e>
                    </m:d>
                  </m:oMath>
                </a14:m>
                <a:r>
                  <a:rPr lang="zh-CN" altLang="en-US" sz="2400" dirty="0"/>
                  <a:t>在势场</a:t>
                </a:r>
                <a14:m>
                  <m:oMath xmlns:m="http://schemas.openxmlformats.org/officeDocument/2006/math">
                    <m:r>
                      <a:rPr lang="en-US" altLang="zh-CN" sz="2400" b="1" i="1" smtClean="0">
                        <a:latin typeface="Cambria Math" panose="02040503050406030204" pitchFamily="18" charset="0"/>
                      </a:rPr>
                      <m:t>𝑼</m:t>
                    </m:r>
                    <m:d>
                      <m:dPr>
                        <m:ctrlPr>
                          <a:rPr lang="en-US" altLang="zh-CN" sz="2400" i="1">
                            <a:latin typeface="Cambria Math" panose="02040503050406030204" pitchFamily="18" charset="0"/>
                          </a:rPr>
                        </m:ctrlPr>
                      </m:d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𝒓</m:t>
                            </m:r>
                          </m:e>
                        </m:acc>
                        <m:r>
                          <a:rPr lang="en-US" altLang="zh-CN" sz="2400" i="1">
                            <a:latin typeface="Cambria Math" panose="02040503050406030204" pitchFamily="18" charset="0"/>
                          </a:rPr>
                          <m:t>,</m:t>
                        </m:r>
                        <m:r>
                          <a:rPr lang="en-US" altLang="zh-CN" sz="2400" i="1">
                            <a:latin typeface="Cambria Math" panose="02040503050406030204" pitchFamily="18" charset="0"/>
                          </a:rPr>
                          <m:t>𝒕</m:t>
                        </m:r>
                      </m:e>
                    </m:d>
                  </m:oMath>
                </a14:m>
                <a:r>
                  <a:rPr lang="zh-CN" altLang="en-US" sz="2400" dirty="0"/>
                  <a:t>中随时间变化</a:t>
                </a:r>
                <a14:m>
                  <m:oMath xmlns:m="http://schemas.openxmlformats.org/officeDocument/2006/math">
                    <m:f>
                      <m:fPr>
                        <m:ctrlPr>
                          <a:rPr lang="en-US" altLang="zh-CN" sz="2400" i="1" smtClean="0">
                            <a:latin typeface="Cambria Math" panose="02040503050406030204" pitchFamily="18" charset="0"/>
                          </a:rPr>
                        </m:ctrlPr>
                      </m:fPr>
                      <m:num>
                        <m:r>
                          <a:rPr lang="zh-CN" altLang="en-US" sz="2400" i="1" smtClean="0">
                            <a:latin typeface="Cambria Math" panose="02040503050406030204" pitchFamily="18" charset="0"/>
                          </a:rPr>
                          <m:t>𝝏</m:t>
                        </m:r>
                        <m:r>
                          <a:rPr lang="zh-CN" altLang="en-US" sz="2400" i="1">
                            <a:latin typeface="Cambria Math" panose="02040503050406030204" pitchFamily="18" charset="0"/>
                          </a:rPr>
                          <m:t>𝝍</m:t>
                        </m:r>
                        <m:d>
                          <m:dPr>
                            <m:ctrlPr>
                              <a:rPr lang="en-US" altLang="zh-CN" sz="2400" i="1">
                                <a:latin typeface="Cambria Math" panose="02040503050406030204" pitchFamily="18" charset="0"/>
                              </a:rPr>
                            </m:ctrlPr>
                          </m:d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𝒓</m:t>
                                </m:r>
                              </m:e>
                            </m:acc>
                            <m:r>
                              <a:rPr lang="en-US" altLang="zh-CN" sz="2400" i="1">
                                <a:latin typeface="Cambria Math" panose="02040503050406030204" pitchFamily="18" charset="0"/>
                              </a:rPr>
                              <m:t>,</m:t>
                            </m:r>
                            <m:r>
                              <a:rPr lang="en-US" altLang="zh-CN" sz="2400" i="1">
                                <a:latin typeface="Cambria Math" panose="02040503050406030204" pitchFamily="18" charset="0"/>
                              </a:rPr>
                              <m:t>𝒕</m:t>
                            </m:r>
                          </m:e>
                        </m:d>
                      </m:num>
                      <m:den>
                        <m:r>
                          <a:rPr lang="zh-CN" altLang="en-US" sz="2400" i="1" smtClean="0">
                            <a:latin typeface="Cambria Math" panose="02040503050406030204" pitchFamily="18" charset="0"/>
                          </a:rPr>
                          <m:t>𝝏</m:t>
                        </m:r>
                        <m:r>
                          <a:rPr lang="en-US" altLang="zh-CN" sz="2400" b="1" i="1" smtClean="0">
                            <a:latin typeface="Cambria Math" panose="02040503050406030204" pitchFamily="18" charset="0"/>
                          </a:rPr>
                          <m:t>𝒕</m:t>
                        </m:r>
                      </m:den>
                    </m:f>
                  </m:oMath>
                </a14:m>
                <a:r>
                  <a:rPr lang="zh-CN" altLang="en-US" sz="2400" dirty="0"/>
                  <a:t>的规律</a:t>
                </a:r>
                <a:endParaRPr lang="en-US" altLang="zh-CN" sz="2400" dirty="0"/>
              </a:p>
              <a:p>
                <a:pPr>
                  <a:lnSpc>
                    <a:spcPct val="110000"/>
                  </a:lnSpc>
                  <a:spcBef>
                    <a:spcPts val="0"/>
                  </a:spcBef>
                </a:pPr>
                <a:r>
                  <a:rPr lang="zh-CN" altLang="en-US" sz="2400" dirty="0"/>
                  <a:t>是量子力学的基本方程，它不能从更基本的假设中推导出来。而是依据实验事实和基本假定“建立”的，是否正确则由</a:t>
                </a:r>
                <a:r>
                  <a:rPr lang="zh-CN" altLang="en-US" sz="2400" dirty="0">
                    <a:solidFill>
                      <a:srgbClr val="FF0000"/>
                    </a:solidFill>
                  </a:rPr>
                  <a:t>实验结果检验</a:t>
                </a:r>
                <a:endParaRPr lang="en-US" altLang="zh-CN" sz="2400" dirty="0">
                  <a:solidFill>
                    <a:srgbClr val="FF0000"/>
                  </a:solidFill>
                </a:endParaRPr>
              </a:p>
              <a:p>
                <a:pPr>
                  <a:lnSpc>
                    <a:spcPct val="110000"/>
                  </a:lnSpc>
                  <a:spcBef>
                    <a:spcPts val="0"/>
                  </a:spcBef>
                </a:pPr>
                <a:r>
                  <a:rPr lang="zh-CN" altLang="en-US" sz="2400" dirty="0">
                    <a:solidFill>
                      <a:srgbClr val="FF0000"/>
                    </a:solidFill>
                  </a:rPr>
                  <a:t>具体的势场</a:t>
                </a:r>
                <a14:m>
                  <m:oMath xmlns:m="http://schemas.openxmlformats.org/officeDocument/2006/math">
                    <m:r>
                      <a:rPr lang="en-US" altLang="zh-CN" sz="2400" i="1">
                        <a:solidFill>
                          <a:srgbClr val="FF0000"/>
                        </a:solidFill>
                        <a:latin typeface="Cambria Math" panose="02040503050406030204" pitchFamily="18" charset="0"/>
                      </a:rPr>
                      <m:t>𝑼</m:t>
                    </m:r>
                    <m:d>
                      <m:dPr>
                        <m:ctrlPr>
                          <a:rPr lang="en-US" altLang="zh-CN" sz="2400" i="1">
                            <a:solidFill>
                              <a:srgbClr val="FF0000"/>
                            </a:solidFill>
                            <a:latin typeface="Cambria Math" panose="02040503050406030204" pitchFamily="18" charset="0"/>
                          </a:rPr>
                        </m:ctrlPr>
                      </m:dPr>
                      <m:e>
                        <m:acc>
                          <m:accPr>
                            <m:chr m:val="⃗"/>
                            <m:ctrlPr>
                              <a:rPr lang="en-US" altLang="zh-CN" sz="2400" i="1">
                                <a:solidFill>
                                  <a:srgbClr val="FF0000"/>
                                </a:solidFill>
                                <a:latin typeface="Cambria Math" panose="02040503050406030204" pitchFamily="18" charset="0"/>
                              </a:rPr>
                            </m:ctrlPr>
                          </m:accPr>
                          <m:e>
                            <m:r>
                              <a:rPr lang="en-US" altLang="zh-CN" sz="2400" i="1">
                                <a:solidFill>
                                  <a:srgbClr val="FF0000"/>
                                </a:solidFill>
                                <a:latin typeface="Cambria Math" panose="02040503050406030204" pitchFamily="18" charset="0"/>
                              </a:rPr>
                              <m:t>𝒓</m:t>
                            </m:r>
                          </m:e>
                        </m:acc>
                        <m:r>
                          <a:rPr lang="en-US" altLang="zh-CN" sz="2400" i="1">
                            <a:solidFill>
                              <a:srgbClr val="FF0000"/>
                            </a:solidFill>
                            <a:latin typeface="Cambria Math" panose="02040503050406030204" pitchFamily="18" charset="0"/>
                          </a:rPr>
                          <m:t>,</m:t>
                        </m:r>
                        <m:r>
                          <a:rPr lang="en-US" altLang="zh-CN" sz="2400" i="1">
                            <a:solidFill>
                              <a:srgbClr val="FF0000"/>
                            </a:solidFill>
                            <a:latin typeface="Cambria Math" panose="02040503050406030204" pitchFamily="18" charset="0"/>
                          </a:rPr>
                          <m:t>𝒕</m:t>
                        </m:r>
                      </m:e>
                    </m:d>
                  </m:oMath>
                </a14:m>
                <a:r>
                  <a:rPr lang="zh-CN" altLang="en-US" sz="2400" dirty="0"/>
                  <a:t>决定粒子状态变化的情况，如果给出势能函数的具体形式，只要我们知道了微观粒子</a:t>
                </a:r>
                <a:r>
                  <a:rPr lang="zh-CN" altLang="en-US" sz="2400" dirty="0">
                    <a:solidFill>
                      <a:srgbClr val="FF0000"/>
                    </a:solidFill>
                  </a:rPr>
                  <a:t>初始时刻的状态</a:t>
                </a:r>
                <a14:m>
                  <m:oMath xmlns:m="http://schemas.openxmlformats.org/officeDocument/2006/math">
                    <m:r>
                      <a:rPr lang="zh-CN" altLang="en-US" sz="2400" i="1">
                        <a:solidFill>
                          <a:srgbClr val="FF0000"/>
                        </a:solidFill>
                        <a:latin typeface="Cambria Math" panose="02040503050406030204" pitchFamily="18" charset="0"/>
                      </a:rPr>
                      <m:t>𝝍</m:t>
                    </m:r>
                    <m:d>
                      <m:dPr>
                        <m:ctrlPr>
                          <a:rPr lang="en-US" altLang="zh-CN" sz="2400" i="1">
                            <a:solidFill>
                              <a:srgbClr val="FF0000"/>
                            </a:solidFill>
                            <a:latin typeface="Cambria Math" panose="02040503050406030204" pitchFamily="18" charset="0"/>
                          </a:rPr>
                        </m:ctrlPr>
                      </m:dPr>
                      <m:e>
                        <m:sSub>
                          <m:sSubPr>
                            <m:ctrlPr>
                              <a:rPr lang="en-US" altLang="zh-CN" sz="2400" i="1" smtClean="0">
                                <a:solidFill>
                                  <a:srgbClr val="FF0000"/>
                                </a:solidFill>
                                <a:latin typeface="Cambria Math" panose="02040503050406030204" pitchFamily="18" charset="0"/>
                              </a:rPr>
                            </m:ctrlPr>
                          </m:sSubPr>
                          <m:e>
                            <m:acc>
                              <m:accPr>
                                <m:chr m:val="⃗"/>
                                <m:ctrlPr>
                                  <a:rPr lang="en-US" altLang="zh-CN" sz="2400" i="1">
                                    <a:solidFill>
                                      <a:srgbClr val="FF0000"/>
                                    </a:solidFill>
                                    <a:latin typeface="Cambria Math" panose="02040503050406030204" pitchFamily="18" charset="0"/>
                                  </a:rPr>
                                </m:ctrlPr>
                              </m:accPr>
                              <m:e>
                                <m:r>
                                  <a:rPr lang="en-US" altLang="zh-CN" sz="2400" i="1">
                                    <a:solidFill>
                                      <a:srgbClr val="FF0000"/>
                                    </a:solidFill>
                                    <a:latin typeface="Cambria Math" panose="02040503050406030204" pitchFamily="18" charset="0"/>
                                  </a:rPr>
                                  <m:t>𝒓</m:t>
                                </m:r>
                              </m:e>
                            </m:acc>
                          </m:e>
                          <m:sub>
                            <m:r>
                              <a:rPr lang="en-US" altLang="zh-CN" sz="2400" b="1" i="1" smtClean="0">
                                <a:solidFill>
                                  <a:srgbClr val="FF0000"/>
                                </a:solidFill>
                                <a:latin typeface="Cambria Math" panose="02040503050406030204" pitchFamily="18" charset="0"/>
                              </a:rPr>
                              <m:t>𝟎</m:t>
                            </m:r>
                          </m:sub>
                        </m:sSub>
                        <m:r>
                          <a:rPr lang="en-US" altLang="zh-CN" sz="2400" i="1">
                            <a:solidFill>
                              <a:srgbClr val="FF0000"/>
                            </a:solidFill>
                            <a:latin typeface="Cambria Math" panose="02040503050406030204" pitchFamily="18" charset="0"/>
                          </a:rPr>
                          <m:t>,</m:t>
                        </m:r>
                        <m:sSub>
                          <m:sSubPr>
                            <m:ctrlPr>
                              <a:rPr lang="en-US" altLang="zh-CN" sz="2400" i="1" smtClean="0">
                                <a:solidFill>
                                  <a:srgbClr val="FF0000"/>
                                </a:solidFill>
                                <a:latin typeface="Cambria Math" panose="02040503050406030204" pitchFamily="18" charset="0"/>
                              </a:rPr>
                            </m:ctrlPr>
                          </m:sSubPr>
                          <m:e>
                            <m:r>
                              <a:rPr lang="en-US" altLang="zh-CN" sz="2400" b="1" i="1" smtClean="0">
                                <a:solidFill>
                                  <a:srgbClr val="FF0000"/>
                                </a:solidFill>
                                <a:latin typeface="Cambria Math" panose="02040503050406030204" pitchFamily="18" charset="0"/>
                              </a:rPr>
                              <m:t>𝒕</m:t>
                            </m:r>
                          </m:e>
                          <m:sub>
                            <m:r>
                              <a:rPr lang="en-US" altLang="zh-CN" sz="2400" b="1" i="1" smtClean="0">
                                <a:solidFill>
                                  <a:srgbClr val="FF0000"/>
                                </a:solidFill>
                                <a:latin typeface="Cambria Math" panose="02040503050406030204" pitchFamily="18" charset="0"/>
                              </a:rPr>
                              <m:t>𝟎</m:t>
                            </m:r>
                          </m:sub>
                        </m:sSub>
                      </m:e>
                    </m:d>
                  </m:oMath>
                </a14:m>
                <a:r>
                  <a:rPr lang="zh-CN" altLang="en-US" sz="2400" dirty="0"/>
                  <a:t>。原则上说，只要通过薛定谔方程，就可以求出</a:t>
                </a:r>
                <a:r>
                  <a:rPr lang="zh-CN" altLang="en-US" sz="2400" dirty="0">
                    <a:solidFill>
                      <a:srgbClr val="FF0000"/>
                    </a:solidFill>
                  </a:rPr>
                  <a:t>任意时刻的状态</a:t>
                </a:r>
                <a14:m>
                  <m:oMath xmlns:m="http://schemas.openxmlformats.org/officeDocument/2006/math">
                    <m:r>
                      <a:rPr lang="zh-CN" altLang="en-US" sz="2400" i="1">
                        <a:solidFill>
                          <a:srgbClr val="FF0000"/>
                        </a:solidFill>
                        <a:latin typeface="Cambria Math" panose="02040503050406030204" pitchFamily="18" charset="0"/>
                      </a:rPr>
                      <m:t>𝝍</m:t>
                    </m:r>
                    <m:d>
                      <m:dPr>
                        <m:ctrlPr>
                          <a:rPr lang="en-US" altLang="zh-CN" sz="2400" i="1">
                            <a:solidFill>
                              <a:srgbClr val="FF0000"/>
                            </a:solidFill>
                            <a:latin typeface="Cambria Math" panose="02040503050406030204" pitchFamily="18" charset="0"/>
                          </a:rPr>
                        </m:ctrlPr>
                      </m:dPr>
                      <m:e>
                        <m:acc>
                          <m:accPr>
                            <m:chr m:val="⃗"/>
                            <m:ctrlPr>
                              <a:rPr lang="en-US" altLang="zh-CN" sz="2400" i="1">
                                <a:solidFill>
                                  <a:srgbClr val="FF0000"/>
                                </a:solidFill>
                                <a:latin typeface="Cambria Math" panose="02040503050406030204" pitchFamily="18" charset="0"/>
                              </a:rPr>
                            </m:ctrlPr>
                          </m:accPr>
                          <m:e>
                            <m:r>
                              <a:rPr lang="en-US" altLang="zh-CN" sz="2400" i="1">
                                <a:solidFill>
                                  <a:srgbClr val="FF0000"/>
                                </a:solidFill>
                                <a:latin typeface="Cambria Math" panose="02040503050406030204" pitchFamily="18" charset="0"/>
                              </a:rPr>
                              <m:t>𝒓</m:t>
                            </m:r>
                          </m:e>
                        </m:acc>
                        <m:r>
                          <a:rPr lang="en-US" altLang="zh-CN" sz="2400" i="1">
                            <a:solidFill>
                              <a:srgbClr val="FF0000"/>
                            </a:solidFill>
                            <a:latin typeface="Cambria Math" panose="02040503050406030204" pitchFamily="18" charset="0"/>
                          </a:rPr>
                          <m:t>,</m:t>
                        </m:r>
                        <m:r>
                          <a:rPr lang="en-US" altLang="zh-CN" sz="2400" i="1">
                            <a:solidFill>
                              <a:srgbClr val="FF0000"/>
                            </a:solidFill>
                            <a:latin typeface="Cambria Math" panose="02040503050406030204" pitchFamily="18" charset="0"/>
                          </a:rPr>
                          <m:t>𝒕</m:t>
                        </m:r>
                      </m:e>
                    </m:d>
                  </m:oMath>
                </a14:m>
                <a:endParaRPr lang="en-US" altLang="zh-CN" sz="2400" dirty="0"/>
              </a:p>
              <a:p>
                <a:pPr>
                  <a:lnSpc>
                    <a:spcPct val="110000"/>
                  </a:lnSpc>
                  <a:spcBef>
                    <a:spcPts val="0"/>
                  </a:spcBef>
                </a:pPr>
                <a14:m>
                  <m:oMath xmlns:m="http://schemas.openxmlformats.org/officeDocument/2006/math">
                    <m:r>
                      <a:rPr lang="zh-CN" altLang="en-US" sz="2400" i="1">
                        <a:latin typeface="Cambria Math" panose="02040503050406030204" pitchFamily="18" charset="0"/>
                      </a:rPr>
                      <m:t>𝝍</m:t>
                    </m:r>
                    <m:d>
                      <m:dPr>
                        <m:ctrlPr>
                          <a:rPr lang="en-US" altLang="zh-CN" sz="2400" i="1">
                            <a:latin typeface="Cambria Math" panose="02040503050406030204" pitchFamily="18" charset="0"/>
                          </a:rPr>
                        </m:ctrlPr>
                      </m:d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𝒓</m:t>
                            </m:r>
                          </m:e>
                        </m:acc>
                        <m:r>
                          <a:rPr lang="en-US" altLang="zh-CN" sz="2400" i="1">
                            <a:latin typeface="Cambria Math" panose="02040503050406030204" pitchFamily="18" charset="0"/>
                          </a:rPr>
                          <m:t>,</m:t>
                        </m:r>
                        <m:r>
                          <a:rPr lang="en-US" altLang="zh-CN" sz="2400" i="1">
                            <a:latin typeface="Cambria Math" panose="02040503050406030204" pitchFamily="18" charset="0"/>
                          </a:rPr>
                          <m:t>𝒕</m:t>
                        </m:r>
                      </m:e>
                    </m:d>
                  </m:oMath>
                </a14:m>
                <a:r>
                  <a:rPr lang="zh-CN" altLang="en-US" sz="2400" dirty="0"/>
                  <a:t>一般是复数形式。</a:t>
                </a:r>
                <a14:m>
                  <m:oMath xmlns:m="http://schemas.openxmlformats.org/officeDocument/2006/math">
                    <m:r>
                      <a:rPr lang="zh-CN" altLang="en-US" sz="2400" i="1">
                        <a:latin typeface="Cambria Math" panose="02040503050406030204" pitchFamily="18" charset="0"/>
                      </a:rPr>
                      <m:t>𝝍</m:t>
                    </m:r>
                    <m:d>
                      <m:dPr>
                        <m:ctrlPr>
                          <a:rPr lang="en-US" altLang="zh-CN" sz="2400" i="1">
                            <a:latin typeface="Cambria Math" panose="02040503050406030204" pitchFamily="18" charset="0"/>
                          </a:rPr>
                        </m:ctrlPr>
                      </m:d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𝒓</m:t>
                            </m:r>
                          </m:e>
                        </m:acc>
                        <m:r>
                          <a:rPr lang="en-US" altLang="zh-CN" sz="2400" i="1">
                            <a:latin typeface="Cambria Math" panose="02040503050406030204" pitchFamily="18" charset="0"/>
                          </a:rPr>
                          <m:t>,</m:t>
                        </m:r>
                        <m:r>
                          <a:rPr lang="en-US" altLang="zh-CN" sz="2400" i="1">
                            <a:latin typeface="Cambria Math" panose="02040503050406030204" pitchFamily="18" charset="0"/>
                          </a:rPr>
                          <m:t>𝒕</m:t>
                        </m:r>
                      </m:e>
                    </m:d>
                  </m:oMath>
                </a14:m>
                <a:r>
                  <a:rPr lang="zh-CN" altLang="en-US" sz="2400" dirty="0"/>
                  <a:t>表示概率波，</a:t>
                </a:r>
                <a14:m>
                  <m:oMath xmlns:m="http://schemas.openxmlformats.org/officeDocument/2006/math">
                    <m:sSup>
                      <m:sSupPr>
                        <m:ctrlPr>
                          <a:rPr lang="en-US" altLang="zh-CN" sz="2400" i="1" smtClean="0">
                            <a:latin typeface="Cambria Math" panose="02040503050406030204" pitchFamily="18" charset="0"/>
                          </a:rPr>
                        </m:ctrlPr>
                      </m:sSupPr>
                      <m:e>
                        <m:d>
                          <m:dPr>
                            <m:begChr m:val="|"/>
                            <m:endChr m:val="|"/>
                            <m:ctrlPr>
                              <a:rPr lang="en-US" altLang="zh-CN" sz="2400" i="1" smtClean="0">
                                <a:latin typeface="Cambria Math" panose="02040503050406030204" pitchFamily="18" charset="0"/>
                              </a:rPr>
                            </m:ctrlPr>
                          </m:dPr>
                          <m:e>
                            <m:r>
                              <a:rPr lang="zh-CN" altLang="en-US" sz="2400" i="1">
                                <a:latin typeface="Cambria Math" panose="02040503050406030204" pitchFamily="18" charset="0"/>
                              </a:rPr>
                              <m:t>𝝍</m:t>
                            </m:r>
                            <m:d>
                              <m:dPr>
                                <m:ctrlPr>
                                  <a:rPr lang="en-US" altLang="zh-CN" sz="2400" i="1">
                                    <a:latin typeface="Cambria Math" panose="02040503050406030204" pitchFamily="18" charset="0"/>
                                  </a:rPr>
                                </m:ctrlPr>
                              </m:d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𝒓</m:t>
                                    </m:r>
                                  </m:e>
                                </m:acc>
                                <m:r>
                                  <a:rPr lang="en-US" altLang="zh-CN" sz="2400" i="1">
                                    <a:latin typeface="Cambria Math" panose="02040503050406030204" pitchFamily="18" charset="0"/>
                                  </a:rPr>
                                  <m:t>,</m:t>
                                </m:r>
                                <m:r>
                                  <a:rPr lang="en-US" altLang="zh-CN" sz="2400" i="1">
                                    <a:latin typeface="Cambria Math" panose="02040503050406030204" pitchFamily="18" charset="0"/>
                                  </a:rPr>
                                  <m:t>𝒕</m:t>
                                </m:r>
                              </m:e>
                            </m:d>
                          </m:e>
                        </m:d>
                      </m:e>
                      <m:sup>
                        <m:r>
                          <a:rPr lang="en-US" altLang="zh-CN" sz="2400" b="1" i="1" smtClean="0">
                            <a:latin typeface="Cambria Math" panose="02040503050406030204" pitchFamily="18" charset="0"/>
                          </a:rPr>
                          <m:t>𝟐</m:t>
                        </m:r>
                      </m:sup>
                    </m:sSup>
                  </m:oMath>
                </a14:m>
                <a:r>
                  <a:rPr lang="zh-CN" altLang="en-US" sz="2400" dirty="0"/>
                  <a:t>是表示粒子在时刻</a:t>
                </a:r>
                <a:r>
                  <a:rPr lang="en-US" altLang="zh-CN" sz="2400" i="1" dirty="0"/>
                  <a:t>t</a:t>
                </a:r>
                <a:r>
                  <a:rPr lang="zh-CN" altLang="en-US" sz="2400" dirty="0"/>
                  <a:t>、在空间某处出现的概率。因而薛定谔方程所描述的状态随时间变化的规律，是一种统计规律</a:t>
                </a:r>
                <a:endParaRPr lang="en-US" altLang="zh-CN" sz="2400" dirty="0"/>
              </a:p>
              <a:p>
                <a:pPr>
                  <a:lnSpc>
                    <a:spcPct val="110000"/>
                  </a:lnSpc>
                  <a:spcBef>
                    <a:spcPts val="0"/>
                  </a:spcBef>
                </a:pPr>
                <a:r>
                  <a:rPr lang="zh-CN" altLang="en-US" sz="2400" dirty="0"/>
                  <a:t>在薛定谔方程的建立中，应用了</a:t>
                </a:r>
                <a14:m>
                  <m:oMath xmlns:m="http://schemas.openxmlformats.org/officeDocument/2006/math">
                    <m:r>
                      <a:rPr lang="en-US" altLang="zh-CN" sz="2400" b="1" i="1" smtClean="0">
                        <a:latin typeface="Cambria Math" panose="02040503050406030204" pitchFamily="18" charset="0"/>
                      </a:rPr>
                      <m:t>𝑬</m:t>
                    </m:r>
                    <m:r>
                      <a:rPr lang="en-US" altLang="zh-CN" sz="2400" b="1" i="1" smtClean="0">
                        <a:latin typeface="Cambria Math" panose="02040503050406030204" pitchFamily="18" charset="0"/>
                      </a:rPr>
                      <m:t>=</m:t>
                    </m:r>
                    <m:f>
                      <m:fPr>
                        <m:ctrlPr>
                          <a:rPr lang="en-US" altLang="zh-CN" sz="2400" b="1" i="1" smtClean="0">
                            <a:latin typeface="Cambria Math" panose="02040503050406030204" pitchFamily="18" charset="0"/>
                          </a:rPr>
                        </m:ctrlPr>
                      </m:fPr>
                      <m:num>
                        <m:sSup>
                          <m:sSupPr>
                            <m:ctrlPr>
                              <a:rPr lang="en-US" altLang="zh-CN" sz="2400" b="1" i="1" smtClean="0">
                                <a:latin typeface="Cambria Math" panose="02040503050406030204" pitchFamily="18" charset="0"/>
                              </a:rPr>
                            </m:ctrlPr>
                          </m:sSupPr>
                          <m:e>
                            <m:r>
                              <a:rPr lang="en-US" altLang="zh-CN" sz="2400" b="1" i="1" smtClean="0">
                                <a:latin typeface="Cambria Math" panose="02040503050406030204" pitchFamily="18" charset="0"/>
                              </a:rPr>
                              <m:t>𝒑</m:t>
                            </m:r>
                          </m:e>
                          <m:sup>
                            <m:r>
                              <a:rPr lang="en-US" altLang="zh-CN" sz="2400" b="1" i="1" smtClean="0">
                                <a:latin typeface="Cambria Math" panose="02040503050406030204" pitchFamily="18" charset="0"/>
                              </a:rPr>
                              <m:t>𝟐</m:t>
                            </m:r>
                          </m:sup>
                        </m:sSup>
                      </m:num>
                      <m:den>
                        <m:r>
                          <a:rPr lang="en-US" altLang="zh-CN" sz="2400" b="1" i="1" smtClean="0">
                            <a:latin typeface="Cambria Math" panose="02040503050406030204" pitchFamily="18" charset="0"/>
                          </a:rPr>
                          <m:t>𝟐</m:t>
                        </m:r>
                        <m:r>
                          <a:rPr lang="en-US" altLang="zh-CN" sz="2400" b="1" i="1" smtClean="0">
                            <a:latin typeface="Cambria Math" panose="02040503050406030204" pitchFamily="18" charset="0"/>
                          </a:rPr>
                          <m:t>𝒎</m:t>
                        </m:r>
                      </m:den>
                    </m:f>
                    <m:r>
                      <a:rPr lang="en-US" altLang="zh-CN" sz="2400" b="1" i="1" smtClean="0">
                        <a:latin typeface="Cambria Math" panose="02040503050406030204" pitchFamily="18" charset="0"/>
                      </a:rPr>
                      <m:t>+</m:t>
                    </m:r>
                    <m:r>
                      <a:rPr lang="en-US" altLang="zh-CN" sz="2400" i="1">
                        <a:latin typeface="Cambria Math" panose="02040503050406030204" pitchFamily="18" charset="0"/>
                      </a:rPr>
                      <m:t>𝑼</m:t>
                    </m:r>
                    <m:d>
                      <m:dPr>
                        <m:ctrlPr>
                          <a:rPr lang="en-US" altLang="zh-CN" sz="2400" i="1">
                            <a:latin typeface="Cambria Math" panose="02040503050406030204" pitchFamily="18" charset="0"/>
                          </a:rPr>
                        </m:ctrlPr>
                      </m:d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𝒓</m:t>
                            </m:r>
                          </m:e>
                        </m:acc>
                        <m:r>
                          <a:rPr lang="en-US" altLang="zh-CN" sz="2400" i="1">
                            <a:latin typeface="Cambria Math" panose="02040503050406030204" pitchFamily="18" charset="0"/>
                          </a:rPr>
                          <m:t>,</m:t>
                        </m:r>
                        <m:r>
                          <a:rPr lang="en-US" altLang="zh-CN" sz="2400" i="1">
                            <a:latin typeface="Cambria Math" panose="02040503050406030204" pitchFamily="18" charset="0"/>
                          </a:rPr>
                          <m:t>𝒕</m:t>
                        </m:r>
                      </m:e>
                    </m:d>
                  </m:oMath>
                </a14:m>
                <a:r>
                  <a:rPr lang="zh-CN" altLang="en-US" sz="2400" dirty="0"/>
                  <a:t> </a:t>
                </a:r>
                <a:r>
                  <a:rPr lang="zh-CN" altLang="en-US" sz="2400" dirty="0">
                    <a:sym typeface="Symbol" panose="05050102010706020507" pitchFamily="18" charset="2"/>
                  </a:rPr>
                  <a:t> </a:t>
                </a:r>
                <a:r>
                  <a:rPr lang="zh-CN" altLang="en-US" sz="2400" dirty="0">
                    <a:solidFill>
                      <a:srgbClr val="FF0000"/>
                    </a:solidFill>
                  </a:rPr>
                  <a:t>非相对论</a:t>
                </a:r>
                <a:r>
                  <a:rPr lang="zh-CN" altLang="en-US" sz="2400" dirty="0"/>
                  <a:t>的结果；同时方程不适合一切</a:t>
                </a:r>
                <a14:m>
                  <m:oMath xmlns:m="http://schemas.openxmlformats.org/officeDocument/2006/math">
                    <m:r>
                      <a:rPr lang="en-US" altLang="zh-CN" sz="2400" b="0" i="1" smtClean="0">
                        <a:latin typeface="Cambria Math" panose="02040503050406030204" pitchFamily="18" charset="0"/>
                      </a:rPr>
                      <m:t>𝑚</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oMath>
                </a14:m>
                <a:r>
                  <a:rPr lang="zh-CN" altLang="en-US" sz="2400" dirty="0"/>
                  <a:t>的粒子 </a:t>
                </a:r>
                <a:r>
                  <a:rPr lang="zh-CN" altLang="en-US" sz="2400" dirty="0">
                    <a:sym typeface="Symbol" panose="05050102010706020507" pitchFamily="18" charset="2"/>
                  </a:rPr>
                  <a:t> </a:t>
                </a:r>
                <a:r>
                  <a:rPr lang="zh-CN" altLang="en-US" sz="2400" dirty="0"/>
                  <a:t>方程的局限性</a:t>
                </a:r>
                <a:endParaRPr lang="zh-CN" altLang="en-US" sz="24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342900" y="1371601"/>
                <a:ext cx="8420100" cy="4800600"/>
              </a:xfrm>
              <a:blipFill rotWithShape="1">
                <a:blip r:embed="rId1"/>
                <a:stretch>
                  <a:fillRect/>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态迭加原理回顾</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685800" y="1447800"/>
                <a:ext cx="8077200" cy="4648200"/>
              </a:xfrm>
            </p:spPr>
            <p:txBody>
              <a:bodyPr>
                <a:normAutofit fontScale="85000" lnSpcReduction="10000"/>
              </a:bodyPr>
              <a:lstStyle/>
              <a:p>
                <a:pPr>
                  <a:lnSpc>
                    <a:spcPct val="110000"/>
                  </a:lnSpc>
                </a:pPr>
                <a:r>
                  <a:rPr lang="zh-CN" altLang="en-US" dirty="0"/>
                  <a:t>薛定谔方程为线性微分方程；</a:t>
                </a:r>
                <a:endParaRPr lang="zh-CN" altLang="en-US" dirty="0"/>
              </a:p>
              <a:p>
                <a:pPr>
                  <a:lnSpc>
                    <a:spcPct val="110000"/>
                  </a:lnSpc>
                </a:pPr>
                <a:r>
                  <a:rPr lang="zh-CN" altLang="en-US" dirty="0"/>
                  <a:t>如果</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𝝍</m:t>
                        </m:r>
                      </m:e>
                      <m:sub>
                        <m:r>
                          <a:rPr lang="en-US" altLang="zh-CN" b="1" i="1" smtClean="0">
                            <a:latin typeface="Cambria Math" panose="02040503050406030204" pitchFamily="18" charset="0"/>
                          </a:rPr>
                          <m:t>𝟏</m:t>
                        </m:r>
                      </m:sub>
                    </m:sSub>
                    <m:r>
                      <a:rPr lang="zh-CN" altLang="en-US" b="1"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𝝍</m:t>
                        </m:r>
                      </m:e>
                      <m:sub>
                        <m:r>
                          <a:rPr lang="en-US" altLang="zh-CN" b="1" i="1" smtClean="0">
                            <a:latin typeface="Cambria Math" panose="02040503050406030204" pitchFamily="18" charset="0"/>
                          </a:rPr>
                          <m:t>𝟐</m:t>
                        </m:r>
                      </m:sub>
                    </m:sSub>
                    <m:r>
                      <a:rPr lang="zh-CN" altLang="en-US" b="1" i="1" smtClean="0">
                        <a:latin typeface="Cambria Math" panose="02040503050406030204" pitchFamily="18" charset="0"/>
                      </a:rPr>
                      <m:t>、</m:t>
                    </m:r>
                    <m:r>
                      <a:rPr lang="en-US" altLang="zh-CN" i="1" smtClean="0">
                        <a:latin typeface="Cambria Math" panose="02040503050406030204" pitchFamily="18" charset="0"/>
                      </a:rPr>
                      <m:t>⋯</m:t>
                    </m:r>
                    <m:r>
                      <a:rPr lang="zh-CN" altLang="en-US" b="0"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𝝍</m:t>
                        </m:r>
                      </m:e>
                      <m:sub>
                        <m:r>
                          <a:rPr lang="en-US" altLang="zh-CN" b="1" i="1" smtClean="0">
                            <a:latin typeface="Cambria Math" panose="02040503050406030204" pitchFamily="18" charset="0"/>
                          </a:rPr>
                          <m:t>𝒏</m:t>
                        </m:r>
                      </m:sub>
                    </m:sSub>
                  </m:oMath>
                </a14:m>
                <a:r>
                  <a:rPr lang="zh-CN" altLang="en-US" dirty="0"/>
                  <a:t>是方程的解，那么它们的的线性组合</a:t>
                </a:r>
                <a14:m>
                  <m:oMath xmlns:m="http://schemas.openxmlformats.org/officeDocument/2006/math">
                    <m:r>
                      <a:rPr lang="zh-CN" altLang="en-US" i="1" smtClean="0">
                        <a:latin typeface="Cambria Math" panose="02040503050406030204" pitchFamily="18" charset="0"/>
                      </a:rPr>
                      <m:t>𝝍</m:t>
                    </m:r>
                    <m:r>
                      <a:rPr lang="en-US" altLang="zh-CN" b="1" i="1" smtClean="0">
                        <a:latin typeface="Cambria Math" panose="02040503050406030204" pitchFamily="18" charset="0"/>
                      </a:rPr>
                      <m:t>=</m:t>
                    </m:r>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𝑪</m:t>
                        </m:r>
                      </m:e>
                      <m:sub>
                        <m:r>
                          <a:rPr lang="en-US" altLang="zh-CN" b="1" i="1" smtClean="0">
                            <a:latin typeface="Cambria Math" panose="02040503050406030204" pitchFamily="18" charset="0"/>
                          </a:rPr>
                          <m:t>𝟏</m:t>
                        </m:r>
                      </m:sub>
                    </m:sSub>
                    <m:sSub>
                      <m:sSubPr>
                        <m:ctrlPr>
                          <a:rPr lang="en-US" altLang="zh-CN" b="1" i="1" smtClean="0">
                            <a:latin typeface="Cambria Math" panose="02040503050406030204" pitchFamily="18" charset="0"/>
                          </a:rPr>
                        </m:ctrlPr>
                      </m:sSubPr>
                      <m:e>
                        <m:r>
                          <a:rPr lang="zh-CN" altLang="en-US" i="1">
                            <a:latin typeface="Cambria Math" panose="02040503050406030204" pitchFamily="18" charset="0"/>
                          </a:rPr>
                          <m:t>𝝍</m:t>
                        </m:r>
                      </m:e>
                      <m:sub>
                        <m:r>
                          <a:rPr lang="en-US" altLang="zh-CN" b="1" i="1" smtClean="0">
                            <a:latin typeface="Cambria Math" panose="02040503050406030204" pitchFamily="18" charset="0"/>
                          </a:rPr>
                          <m:t>𝟏</m:t>
                        </m:r>
                      </m:sub>
                    </m:sSub>
                    <m:r>
                      <a:rPr lang="en-US" altLang="zh-CN" b="1"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𝑪</m:t>
                        </m:r>
                      </m:e>
                      <m:sub>
                        <m:r>
                          <a:rPr lang="en-US" altLang="zh-CN" i="1">
                            <a:latin typeface="Cambria Math" panose="02040503050406030204" pitchFamily="18" charset="0"/>
                          </a:rPr>
                          <m:t>𝟏</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𝝍</m:t>
                        </m:r>
                      </m:e>
                      <m:sub>
                        <m:r>
                          <a:rPr lang="en-US" altLang="zh-CN" i="1">
                            <a:latin typeface="Cambria Math" panose="02040503050406030204" pitchFamily="18" charset="0"/>
                          </a:rPr>
                          <m:t>𝟏</m:t>
                        </m:r>
                      </m:sub>
                    </m:sSub>
                    <m:r>
                      <a:rPr lang="en-US" altLang="zh-CN" b="1"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𝑪</m:t>
                        </m:r>
                      </m:e>
                      <m:sub>
                        <m:r>
                          <a:rPr lang="en-US" altLang="zh-CN" b="1" i="1" smtClean="0">
                            <a:latin typeface="Cambria Math" panose="02040503050406030204" pitchFamily="18" charset="0"/>
                          </a:rPr>
                          <m:t>𝒏</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𝝍</m:t>
                        </m:r>
                      </m:e>
                      <m:sub>
                        <m:r>
                          <a:rPr lang="en-US" altLang="zh-CN" b="1" i="1" smtClean="0">
                            <a:latin typeface="Cambria Math" panose="02040503050406030204" pitchFamily="18" charset="0"/>
                          </a:rPr>
                          <m:t>𝒏</m:t>
                        </m:r>
                      </m:sub>
                    </m:sSub>
                    <m:r>
                      <a:rPr lang="en-US" altLang="zh-CN" b="1" i="1" smtClean="0">
                        <a:latin typeface="Cambria Math" panose="02040503050406030204" pitchFamily="18" charset="0"/>
                      </a:rPr>
                      <m:t>=</m:t>
                    </m:r>
                    <m:nary>
                      <m:naryPr>
                        <m:chr m:val="∑"/>
                        <m:supHide m:val="on"/>
                        <m:ctrlPr>
                          <a:rPr lang="en-US" altLang="zh-CN" b="1" i="1" smtClean="0">
                            <a:latin typeface="Cambria Math" panose="02040503050406030204" pitchFamily="18" charset="0"/>
                          </a:rPr>
                        </m:ctrlPr>
                      </m:naryPr>
                      <m:sub>
                        <m:r>
                          <m:rPr>
                            <m:brk m:alnAt="7"/>
                          </m:rPr>
                          <a:rPr lang="en-US" altLang="zh-CN" b="1" i="1" smtClean="0">
                            <a:latin typeface="Cambria Math" panose="02040503050406030204" pitchFamily="18" charset="0"/>
                          </a:rPr>
                          <m:t>𝒊</m:t>
                        </m:r>
                      </m:sub>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𝑪</m:t>
                            </m:r>
                          </m:e>
                          <m:sub>
                            <m:r>
                              <a:rPr lang="en-US" altLang="zh-CN" b="1" i="1" smtClean="0">
                                <a:latin typeface="Cambria Math" panose="02040503050406030204" pitchFamily="18" charset="0"/>
                              </a:rPr>
                              <m:t>𝒊</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𝝍</m:t>
                            </m:r>
                          </m:e>
                          <m:sub>
                            <m:r>
                              <a:rPr lang="en-US" altLang="zh-CN" b="1" i="1" smtClean="0">
                                <a:latin typeface="Cambria Math" panose="02040503050406030204" pitchFamily="18" charset="0"/>
                              </a:rPr>
                              <m:t>𝒊</m:t>
                            </m:r>
                          </m:sub>
                        </m:sSub>
                      </m:e>
                    </m:nary>
                  </m:oMath>
                </a14:m>
                <a:r>
                  <a:rPr lang="zh-CN" altLang="en-US" dirty="0"/>
                  <a:t>也是方程的解，</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𝑪</m:t>
                        </m:r>
                      </m:e>
                      <m:sub>
                        <m:r>
                          <a:rPr lang="en-US" altLang="zh-CN" b="1" i="1" smtClean="0">
                            <a:latin typeface="Cambria Math" panose="02040503050406030204" pitchFamily="18" charset="0"/>
                          </a:rPr>
                          <m:t>𝒊</m:t>
                        </m:r>
                      </m:sub>
                    </m:sSub>
                  </m:oMath>
                </a14:m>
                <a:r>
                  <a:rPr lang="zh-CN" altLang="en-US" dirty="0"/>
                  <a:t>为任意常数。</a:t>
                </a:r>
                <a:endParaRPr lang="en-US" altLang="zh-CN" dirty="0"/>
              </a:p>
              <a:p>
                <a:pPr>
                  <a:lnSpc>
                    <a:spcPct val="110000"/>
                  </a:lnSpc>
                </a:pPr>
                <a:r>
                  <a:rPr lang="zh-CN" altLang="en-US" dirty="0"/>
                  <a:t>如果</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𝝍</m:t>
                        </m:r>
                      </m:e>
                      <m:sub>
                        <m:r>
                          <a:rPr lang="en-US" altLang="zh-CN" i="1">
                            <a:latin typeface="Cambria Math" panose="02040503050406030204" pitchFamily="18" charset="0"/>
                          </a:rPr>
                          <m:t>𝟏</m:t>
                        </m:r>
                        <m:r>
                          <a:rPr lang="zh-CN" altLang="en-US" b="0" i="1" smtClean="0">
                            <a:latin typeface="Cambria Math" panose="02040503050406030204" pitchFamily="18" charset="0"/>
                          </a:rPr>
                          <m:t>、</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𝝍</m:t>
                        </m:r>
                      </m:e>
                      <m:sub>
                        <m:r>
                          <a:rPr lang="en-US" altLang="zh-CN" i="1">
                            <a:latin typeface="Cambria Math" panose="02040503050406030204" pitchFamily="18" charset="0"/>
                          </a:rPr>
                          <m:t>𝟐</m:t>
                        </m:r>
                        <m:r>
                          <a:rPr lang="zh-CN" altLang="en-US" b="0" i="1" smtClean="0">
                            <a:latin typeface="Cambria Math" panose="02040503050406030204" pitchFamily="18" charset="0"/>
                          </a:rPr>
                          <m:t>、</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b="0" i="1" smtClean="0">
                            <a:latin typeface="Cambria Math" panose="02040503050406030204" pitchFamily="18" charset="0"/>
                          </a:rPr>
                          <m:t>、</m:t>
                        </m:r>
                        <m:r>
                          <a:rPr lang="zh-CN" altLang="en-US" i="1">
                            <a:latin typeface="Cambria Math" panose="02040503050406030204" pitchFamily="18" charset="0"/>
                          </a:rPr>
                          <m:t>𝝍</m:t>
                        </m:r>
                      </m:e>
                      <m:sub>
                        <m:r>
                          <a:rPr lang="en-US" altLang="zh-CN" i="1">
                            <a:latin typeface="Cambria Math" panose="02040503050406030204" pitchFamily="18" charset="0"/>
                          </a:rPr>
                          <m:t>𝒏</m:t>
                        </m:r>
                      </m:sub>
                    </m:sSub>
                  </m:oMath>
                </a14:m>
                <a:r>
                  <a:rPr lang="zh-CN" altLang="en-US" dirty="0"/>
                  <a:t>是体系可能的状态，那么它们的的线性组合</a:t>
                </a:r>
                <a14:m>
                  <m:oMath xmlns:m="http://schemas.openxmlformats.org/officeDocument/2006/math">
                    <m:r>
                      <a:rPr lang="zh-CN" altLang="en-US" i="1">
                        <a:latin typeface="Cambria Math" panose="02040503050406030204" pitchFamily="18" charset="0"/>
                      </a:rPr>
                      <m:t>𝝍</m:t>
                    </m:r>
                    <m:r>
                      <a:rPr lang="en-US" altLang="zh-CN" i="1">
                        <a:latin typeface="Cambria Math" panose="02040503050406030204" pitchFamily="18" charset="0"/>
                      </a:rPr>
                      <m:t>=</m:t>
                    </m:r>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𝒊</m:t>
                        </m:r>
                      </m:sub>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𝑪</m:t>
                            </m:r>
                          </m:e>
                          <m:sub>
                            <m:r>
                              <a:rPr lang="en-US" altLang="zh-CN" i="1">
                                <a:latin typeface="Cambria Math" panose="02040503050406030204" pitchFamily="18" charset="0"/>
                              </a:rPr>
                              <m:t>𝒊</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𝝍</m:t>
                            </m:r>
                          </m:e>
                          <m:sub>
                            <m:r>
                              <a:rPr lang="en-US" altLang="zh-CN" i="1">
                                <a:latin typeface="Cambria Math" panose="02040503050406030204" pitchFamily="18" charset="0"/>
                              </a:rPr>
                              <m:t>𝒊</m:t>
                            </m:r>
                          </m:sub>
                        </m:sSub>
                      </m:e>
                    </m:nary>
                  </m:oMath>
                </a14:m>
                <a:r>
                  <a:rPr lang="zh-CN" altLang="en-US" dirty="0"/>
                  <a:t>也是体系一个可能的状态 </a:t>
                </a:r>
                <a:endParaRPr lang="zh-CN" altLang="en-US"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685800" y="1447800"/>
                <a:ext cx="8077200" cy="4648200"/>
              </a:xfrm>
              <a:blipFill rotWithShape="1">
                <a:blip r:embed="rId1"/>
                <a:stretch>
                  <a:fillRect r="-4843"/>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graphicFrame>
        <p:nvGraphicFramePr>
          <p:cNvPr id="6" name="Object 3"/>
          <p:cNvGraphicFramePr>
            <a:graphicFrameLocks noChangeAspect="1"/>
          </p:cNvGraphicFramePr>
          <p:nvPr/>
        </p:nvGraphicFramePr>
        <p:xfrm>
          <a:off x="5901265" y="198447"/>
          <a:ext cx="3242735" cy="880804"/>
        </p:xfrm>
        <a:graphic>
          <a:graphicData uri="http://schemas.openxmlformats.org/presentationml/2006/ole">
            <mc:AlternateContent xmlns:mc="http://schemas.openxmlformats.org/markup-compatibility/2006">
              <mc:Choice xmlns:v="urn:schemas-microsoft-com:vml" Requires="v">
                <p:oleObj spid="_x0000_s7" name="Equation" r:id="rId2" imgW="1612900" imgH="482600" progId="Equation.3">
                  <p:embed/>
                </p:oleObj>
              </mc:Choice>
              <mc:Fallback>
                <p:oleObj name="Equation" r:id="rId2" imgW="1612900" imgH="482600" progId="Equation.3">
                  <p:embed/>
                  <p:pic>
                    <p:nvPicPr>
                      <p:cNvPr id="0"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265" y="198447"/>
                        <a:ext cx="3242735" cy="880804"/>
                      </a:xfrm>
                      <a:prstGeom prst="rect">
                        <a:avLst/>
                      </a:prstGeom>
                      <a:solidFill>
                        <a:srgbClr val="FFFF00"/>
                      </a:solidFill>
                      <a:ln>
                        <a:noFill/>
                      </a:ln>
                      <a:effectLst/>
                    </p:spPr>
                  </p:pic>
                </p:oleObj>
              </mc:Fallback>
            </mc:AlternateContent>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应用举例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371600"/>
            <a:ext cx="8382000" cy="4724400"/>
          </a:xfrm>
        </p:spPr>
        <p:txBody>
          <a:bodyPr>
            <a:normAutofit lnSpcReduction="10000"/>
          </a:bodyPr>
          <a:lstStyle/>
          <a:p>
            <a:pPr>
              <a:lnSpc>
                <a:spcPct val="100000"/>
              </a:lnSpc>
            </a:pPr>
            <a:r>
              <a:rPr lang="zh-CN" altLang="en-US" dirty="0"/>
              <a:t>应用步骤：</a:t>
            </a:r>
            <a:endParaRPr lang="en-US" altLang="zh-CN" dirty="0"/>
          </a:p>
          <a:p>
            <a:pPr lvl="1">
              <a:lnSpc>
                <a:spcPct val="100000"/>
              </a:lnSpc>
            </a:pPr>
            <a:r>
              <a:rPr lang="zh-CN" altLang="en-US" sz="3200" dirty="0"/>
              <a:t>确定粒子的哈密顿量；</a:t>
            </a:r>
            <a:endParaRPr lang="zh-CN" altLang="en-US" sz="3200" dirty="0"/>
          </a:p>
          <a:p>
            <a:pPr lvl="1">
              <a:lnSpc>
                <a:spcPct val="100000"/>
              </a:lnSpc>
            </a:pPr>
            <a:r>
              <a:rPr lang="zh-CN" altLang="en-US" sz="3200" dirty="0"/>
              <a:t>在全空间写出粒子的能量本征方程；</a:t>
            </a:r>
            <a:endParaRPr lang="zh-CN" altLang="en-US" sz="3200" dirty="0"/>
          </a:p>
          <a:p>
            <a:pPr lvl="1">
              <a:lnSpc>
                <a:spcPct val="100000"/>
              </a:lnSpc>
            </a:pPr>
            <a:r>
              <a:rPr lang="zh-CN" altLang="en-US" sz="3200" dirty="0"/>
              <a:t>利用波函数的自然条件确定确定能量本征值和波函数。</a:t>
            </a:r>
            <a:endParaRPr lang="zh-CN" altLang="en-US" sz="3200" dirty="0"/>
          </a:p>
          <a:p>
            <a:pPr>
              <a:lnSpc>
                <a:spcPct val="100000"/>
              </a:lnSpc>
            </a:pPr>
            <a:r>
              <a:rPr lang="zh-CN" altLang="en-US" dirty="0"/>
              <a:t>处理的问题：</a:t>
            </a:r>
            <a:endParaRPr lang="en-US" altLang="zh-CN" dirty="0"/>
          </a:p>
          <a:p>
            <a:pPr lvl="1">
              <a:lnSpc>
                <a:spcPct val="100000"/>
              </a:lnSpc>
            </a:pPr>
            <a:r>
              <a:rPr lang="zh-CN" altLang="en-US" sz="3200" dirty="0"/>
              <a:t>势阱中的粒子</a:t>
            </a:r>
            <a:r>
              <a:rPr lang="en-US" altLang="zh-CN" sz="3200" dirty="0"/>
              <a:t>——</a:t>
            </a:r>
            <a:r>
              <a:rPr lang="zh-CN" altLang="en-US" sz="3200" dirty="0"/>
              <a:t>粒子被束缚在某势场中；</a:t>
            </a:r>
            <a:endParaRPr lang="zh-CN" altLang="en-US" sz="3200" dirty="0"/>
          </a:p>
          <a:p>
            <a:pPr lvl="1">
              <a:lnSpc>
                <a:spcPct val="100000"/>
              </a:lnSpc>
            </a:pPr>
            <a:r>
              <a:rPr lang="zh-CN" altLang="en-US" sz="3200" dirty="0"/>
              <a:t>势垒对粒子的散射</a:t>
            </a:r>
            <a:r>
              <a:rPr lang="en-US" altLang="zh-CN" sz="3200" dirty="0"/>
              <a:t>——</a:t>
            </a:r>
            <a:r>
              <a:rPr lang="zh-CN" altLang="en-US" sz="3200" dirty="0"/>
              <a:t>自由粒子入射到某势场中。</a:t>
            </a:r>
            <a:endParaRPr lang="zh-CN" altLang="en-US" sz="32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几个讨论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17500" y="1752600"/>
            <a:ext cx="8594537" cy="4610100"/>
          </a:xfrm>
        </p:spPr>
        <p:txBody>
          <a:bodyPr>
            <a:normAutofit fontScale="92500" lnSpcReduction="10000"/>
          </a:bodyPr>
          <a:lstStyle/>
          <a:p>
            <a:r>
              <a:rPr lang="zh-CN" altLang="en-US" sz="2800" dirty="0">
                <a:latin typeface="Times New Roman" panose="02020603050405020304" pitchFamily="18" charset="0"/>
                <a:cs typeface="Times New Roman" panose="02020603050405020304" pitchFamily="18" charset="0"/>
              </a:rPr>
              <a:t>康普顿散射中还有原波长</a:t>
            </a:r>
            <a:r>
              <a:rPr lang="zh-CN" altLang="en-US" sz="28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8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zh-CN" altLang="en-US" sz="2800" dirty="0">
                <a:latin typeface="Times New Roman" panose="02020603050405020304" pitchFamily="18" charset="0"/>
                <a:cs typeface="Times New Roman" panose="02020603050405020304" pitchFamily="18" charset="0"/>
              </a:rPr>
              <a:t>成分？</a:t>
            </a:r>
            <a:endParaRPr lang="en-US" altLang="zh-CN" sz="2800" dirty="0">
              <a:latin typeface="Times New Roman" panose="02020603050405020304" pitchFamily="18" charset="0"/>
              <a:cs typeface="Times New Roman" panose="02020603050405020304" pitchFamily="18" charset="0"/>
            </a:endParaRPr>
          </a:p>
          <a:p>
            <a:pPr lvl="1"/>
            <a:r>
              <a:rPr lang="zh-CN" altLang="en-US" sz="2600" dirty="0">
                <a:latin typeface="Times New Roman" panose="02020603050405020304" pitchFamily="18" charset="0"/>
                <a:cs typeface="Times New Roman" panose="02020603050405020304" pitchFamily="18" charset="0"/>
              </a:rPr>
              <a:t>因 </a:t>
            </a:r>
            <a:r>
              <a:rPr lang="en-US" altLang="zh-CN" sz="2600" i="1" dirty="0">
                <a:latin typeface="Times New Roman" panose="02020603050405020304" pitchFamily="18" charset="0"/>
                <a:cs typeface="Times New Roman" panose="02020603050405020304" pitchFamily="18" charset="0"/>
              </a:rPr>
              <a:t>X</a:t>
            </a:r>
            <a:r>
              <a:rPr lang="en-US" altLang="zh-CN" sz="2600" dirty="0">
                <a:latin typeface="Times New Roman" panose="02020603050405020304" pitchFamily="18" charset="0"/>
                <a:cs typeface="Times New Roman" panose="02020603050405020304" pitchFamily="18" charset="0"/>
              </a:rPr>
              <a:t> </a:t>
            </a:r>
            <a:r>
              <a:rPr lang="zh-CN" altLang="en-US" sz="2600" dirty="0">
                <a:latin typeface="Times New Roman" panose="02020603050405020304" pitchFamily="18" charset="0"/>
                <a:cs typeface="Times New Roman" panose="02020603050405020304" pitchFamily="18" charset="0"/>
              </a:rPr>
              <a:t> 射线不与物质发生作用或与原子核发生作用，此时，</a:t>
            </a:r>
            <a:r>
              <a:rPr lang="en-US" altLang="zh-CN" sz="2600" i="1" dirty="0">
                <a:latin typeface="Times New Roman" panose="02020603050405020304" pitchFamily="18" charset="0"/>
                <a:cs typeface="Times New Roman" panose="02020603050405020304" pitchFamily="18" charset="0"/>
              </a:rPr>
              <a:t>m</a:t>
            </a:r>
            <a:r>
              <a:rPr lang="en-US" altLang="zh-CN" sz="2600" baseline="-25000" dirty="0">
                <a:latin typeface="Times New Roman" panose="02020603050405020304" pitchFamily="18" charset="0"/>
                <a:cs typeface="Times New Roman" panose="02020603050405020304" pitchFamily="18" charset="0"/>
              </a:rPr>
              <a:t>0</a:t>
            </a:r>
            <a:r>
              <a:rPr lang="zh-CN" altLang="en-US" sz="2600" dirty="0">
                <a:latin typeface="Times New Roman" panose="02020603050405020304" pitchFamily="18" charset="0"/>
                <a:cs typeface="Times New Roman" panose="02020603050405020304" pitchFamily="18" charset="0"/>
              </a:rPr>
              <a:t>是整个原子核的静止质量，不是很小的电子质量。</a:t>
            </a:r>
            <a:endParaRPr lang="en-US" altLang="zh-CN" sz="26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为什么康普顿效应中的电子不能像光电效应那样吸收光子而是散射光子？</a:t>
            </a:r>
            <a:endParaRPr lang="en-US" altLang="zh-CN"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为什么在光电效应中不考虑动量守恒？</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原子中电子的束缚能</a:t>
            </a:r>
            <a:r>
              <a:rPr lang="en-US" altLang="zh-CN" sz="2800"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为什么可见光观察不到康普顿效应？</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可见光波长</a:t>
            </a:r>
            <a:r>
              <a:rPr lang="en-US" altLang="zh-CN" sz="2800" dirty="0">
                <a:latin typeface="Times New Roman" panose="02020603050405020304" pitchFamily="18" charset="0"/>
                <a:cs typeface="Times New Roman" panose="02020603050405020304" pitchFamily="18" charset="0"/>
              </a:rPr>
              <a:t>~100nm)</a:t>
            </a:r>
            <a:endParaRPr lang="en-US" altLang="zh-CN"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不同能区的光子发生不同的作用（更高能量？正负电子产生）</a:t>
            </a:r>
            <a:endParaRPr lang="zh-CN" altLang="en-US" sz="2800" dirty="0">
              <a:latin typeface="Times New Roman" panose="02020603050405020304" pitchFamily="18" charset="0"/>
              <a:cs typeface="Times New Roman" panose="02020603050405020304" pitchFamily="18" charset="0"/>
            </a:endParaRPr>
          </a:p>
        </p:txBody>
      </p:sp>
      <p:graphicFrame>
        <p:nvGraphicFramePr>
          <p:cNvPr id="5" name="Object 35"/>
          <p:cNvGraphicFramePr>
            <a:graphicFrameLocks noChangeAspect="1"/>
          </p:cNvGraphicFramePr>
          <p:nvPr/>
        </p:nvGraphicFramePr>
        <p:xfrm>
          <a:off x="5938650" y="1066800"/>
          <a:ext cx="2973387" cy="1168400"/>
        </p:xfrm>
        <a:graphic>
          <a:graphicData uri="http://schemas.openxmlformats.org/presentationml/2006/ole">
            <mc:AlternateContent xmlns:mc="http://schemas.openxmlformats.org/markup-compatibility/2006">
              <mc:Choice xmlns:v="urn:schemas-microsoft-com:vml" Requires="v">
                <p:oleObj spid="_x0000_s6" name="公式" r:id="rId1" imgW="1280160" imgH="457200" progId="Equation.3">
                  <p:embed/>
                </p:oleObj>
              </mc:Choice>
              <mc:Fallback>
                <p:oleObj name="公式" r:id="rId1" imgW="1280160" imgH="457200" progId="Equation.3">
                  <p:embed/>
                  <p:pic>
                    <p:nvPicPr>
                      <p:cNvPr id="0" name="图片 5"/>
                      <p:cNvPicPr>
                        <a:picLocks noChangeAspect="1" noChangeArrowheads="1"/>
                      </p:cNvPicPr>
                      <p:nvPr/>
                    </p:nvPicPr>
                    <p:blipFill>
                      <a:blip r:embed="rId2"/>
                      <a:srcRect/>
                      <a:stretch>
                        <a:fillRect/>
                      </a:stretch>
                    </p:blipFill>
                    <p:spPr bwMode="auto">
                      <a:xfrm>
                        <a:off x="5938650" y="1066800"/>
                        <a:ext cx="2973387"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FF0000"/>
                </a:solidFill>
              </a:rPr>
              <a:t>例一</a:t>
            </a:r>
            <a:r>
              <a:rPr lang="zh-CN" altLang="en-US" dirty="0"/>
              <a:t>：一维无限深势阱</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pSp>
        <p:nvGrpSpPr>
          <p:cNvPr id="6" name="Group 13"/>
          <p:cNvGrpSpPr/>
          <p:nvPr/>
        </p:nvGrpSpPr>
        <p:grpSpPr bwMode="auto">
          <a:xfrm>
            <a:off x="320675" y="1143000"/>
            <a:ext cx="5775325" cy="2678113"/>
            <a:chOff x="128" y="266"/>
            <a:chExt cx="3638" cy="1687"/>
          </a:xfrm>
        </p:grpSpPr>
        <p:sp>
          <p:nvSpPr>
            <p:cNvPr id="7" name="Text Box 4"/>
            <p:cNvSpPr txBox="1">
              <a:spLocks noChangeArrowheads="1"/>
            </p:cNvSpPr>
            <p:nvPr/>
          </p:nvSpPr>
          <p:spPr bwMode="auto">
            <a:xfrm>
              <a:off x="128" y="266"/>
              <a:ext cx="3638" cy="1687"/>
            </a:xfrm>
            <a:prstGeom prst="rect">
              <a:avLst/>
            </a:prstGeom>
            <a:noFill/>
            <a:ln w="9525">
              <a:noFill/>
              <a:miter lim="800000"/>
            </a:ln>
          </p:spPr>
          <p:txBody>
            <a:bodyPr>
              <a:spAutoFit/>
            </a:bodyPr>
            <a:lstStyle/>
            <a:p>
              <a:r>
                <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一个粒子在如图所示的势场中运动，它的势能为</a:t>
              </a:r>
              <a:endPar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a:p>
              <a:endParaRPr lang="en-US" altLang="zh-CN" sz="20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a:p>
              <a:endParaRPr lang="zh-CN" altLang="en-US" sz="28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a:p>
              <a:r>
                <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这种势场称为一维无限深势阱。在一维无限深势阱中粒子如何运动？它的波函数如何？能量如何？ </a:t>
              </a:r>
              <a:endPar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8" name="Group 12"/>
            <p:cNvGrpSpPr/>
            <p:nvPr/>
          </p:nvGrpSpPr>
          <p:grpSpPr bwMode="auto">
            <a:xfrm>
              <a:off x="1494" y="668"/>
              <a:ext cx="1737" cy="483"/>
              <a:chOff x="1403" y="1536"/>
              <a:chExt cx="1737" cy="483"/>
            </a:xfrm>
          </p:grpSpPr>
          <p:graphicFrame>
            <p:nvGraphicFramePr>
              <p:cNvPr id="9" name="Object 6"/>
              <p:cNvGraphicFramePr>
                <a:graphicFrameLocks noChangeAspect="1"/>
              </p:cNvGraphicFramePr>
              <p:nvPr/>
            </p:nvGraphicFramePr>
            <p:xfrm>
              <a:off x="1403" y="1536"/>
              <a:ext cx="725" cy="483"/>
            </p:xfrm>
            <a:graphic>
              <a:graphicData uri="http://schemas.openxmlformats.org/presentationml/2006/ole">
                <mc:AlternateContent xmlns:mc="http://schemas.openxmlformats.org/markup-compatibility/2006">
                  <mc:Choice xmlns:v="urn:schemas-microsoft-com:vml" Requires="v">
                    <p:oleObj spid="_x0000_s3" name="Microsoft 公式 3.0" r:id="rId1" imgW="685800" imgH="457200" progId="Equation.3">
                      <p:embed/>
                    </p:oleObj>
                  </mc:Choice>
                  <mc:Fallback>
                    <p:oleObj name="Microsoft 公式 3.0" r:id="rId1" imgW="685800" imgH="4572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 y="1536"/>
                            <a:ext cx="725" cy="4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7"/>
              <p:cNvGraphicFramePr>
                <a:graphicFrameLocks noChangeAspect="1"/>
              </p:cNvGraphicFramePr>
              <p:nvPr/>
            </p:nvGraphicFramePr>
            <p:xfrm>
              <a:off x="2337" y="1536"/>
              <a:ext cx="803" cy="482"/>
            </p:xfrm>
            <a:graphic>
              <a:graphicData uri="http://schemas.openxmlformats.org/presentationml/2006/ole">
                <mc:AlternateContent xmlns:mc="http://schemas.openxmlformats.org/markup-compatibility/2006">
                  <mc:Choice xmlns:v="urn:schemas-microsoft-com:vml" Requires="v">
                    <p:oleObj spid="_x0000_s5" name="Microsoft 公式 3.0" r:id="rId3" imgW="711200" imgH="431800" progId="Equation.3">
                      <p:embed/>
                    </p:oleObj>
                  </mc:Choice>
                  <mc:Fallback>
                    <p:oleObj name="Microsoft 公式 3.0" r:id="rId3" imgW="711200" imgH="431800" progId="Equation.3">
                      <p:embed/>
                      <p:pic>
                        <p:nvPicPr>
                          <p:cNvPr id="0"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 y="1536"/>
                            <a:ext cx="803" cy="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1" name="Rectangle 11"/>
          <p:cNvSpPr>
            <a:spLocks noChangeArrowheads="1"/>
          </p:cNvSpPr>
          <p:nvPr/>
        </p:nvSpPr>
        <p:spPr bwMode="auto">
          <a:xfrm>
            <a:off x="0" y="3207257"/>
            <a:ext cx="492443" cy="584775"/>
          </a:xfrm>
          <a:prstGeom prst="rect">
            <a:avLst/>
          </a:prstGeom>
          <a:noFill/>
          <a:ln w="9525">
            <a:noFill/>
            <a:miter lim="800000"/>
          </a:ln>
        </p:spPr>
        <p:txBody>
          <a:bodyPr wrap="none" anchor="ctr">
            <a:spAutoFit/>
          </a:bodyPr>
          <a:lstStyle/>
          <a:p>
            <a:r>
              <a:rPr lang="en-US" altLang="zh-CN">
                <a:solidFill>
                  <a:srgbClr val="000099"/>
                </a:solidFill>
                <a:latin typeface="Times New Roman" panose="02020603050405020304" pitchFamily="18" charset="0"/>
                <a:ea typeface="华文楷体" panose="02010600040101010101" charset="-122"/>
                <a:cs typeface="Times New Roman" panose="02020603050405020304" pitchFamily="18" charset="0"/>
              </a:rPr>
              <a:t>   </a:t>
            </a:r>
            <a:endParaRPr lang="en-US" altLang="zh-CN" sz="360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12" name="Group 23"/>
          <p:cNvGrpSpPr/>
          <p:nvPr/>
        </p:nvGrpSpPr>
        <p:grpSpPr bwMode="auto">
          <a:xfrm>
            <a:off x="228600" y="3719513"/>
            <a:ext cx="5830888" cy="657225"/>
            <a:chOff x="0" y="1938"/>
            <a:chExt cx="3673" cy="414"/>
          </a:xfrm>
        </p:grpSpPr>
        <p:graphicFrame>
          <p:nvGraphicFramePr>
            <p:cNvPr id="13" name="Object 5"/>
            <p:cNvGraphicFramePr>
              <a:graphicFrameLocks noChangeAspect="1"/>
            </p:cNvGraphicFramePr>
            <p:nvPr/>
          </p:nvGraphicFramePr>
          <p:xfrm>
            <a:off x="3039" y="1938"/>
            <a:ext cx="634" cy="414"/>
          </p:xfrm>
          <a:graphic>
            <a:graphicData uri="http://schemas.openxmlformats.org/presentationml/2006/ole">
              <mc:AlternateContent xmlns:mc="http://schemas.openxmlformats.org/markup-compatibility/2006">
                <mc:Choice xmlns:v="urn:schemas-microsoft-com:vml" Requires="v">
                  <p:oleObj spid="_x0000_s14" name="Microsoft 公式 3.0" r:id="rId5" imgW="685800" imgH="444500" progId="Equation.3">
                    <p:embed/>
                  </p:oleObj>
                </mc:Choice>
                <mc:Fallback>
                  <p:oleObj name="Microsoft 公式 3.0" r:id="rId5" imgW="685800" imgH="444500" progId="Equation.3">
                    <p:embed/>
                    <p:pic>
                      <p:nvPicPr>
                        <p:cNvPr id="0" name="图片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9" y="1938"/>
                          <a:ext cx="634" cy="4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8"/>
            <p:cNvSpPr>
              <a:spLocks noChangeArrowheads="1"/>
            </p:cNvSpPr>
            <p:nvPr/>
          </p:nvSpPr>
          <p:spPr bwMode="auto">
            <a:xfrm>
              <a:off x="0" y="2011"/>
              <a:ext cx="3121" cy="291"/>
            </a:xfrm>
            <a:prstGeom prst="rect">
              <a:avLst/>
            </a:prstGeom>
            <a:noFill/>
            <a:ln w="9525">
              <a:noFill/>
              <a:miter lim="800000"/>
            </a:ln>
          </p:spPr>
          <p:txBody>
            <a:bodyPr wrap="none" anchor="ctr">
              <a:spAutoFit/>
            </a:bodyPr>
            <a:lstStyle/>
            <a:p>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解：</a:t>
              </a:r>
              <a:r>
                <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由于粒子做一维运动，所以有  </a:t>
              </a:r>
              <a:endPar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16" name="Group 25"/>
          <p:cNvGrpSpPr/>
          <p:nvPr/>
        </p:nvGrpSpPr>
        <p:grpSpPr bwMode="auto">
          <a:xfrm>
            <a:off x="539798" y="4246558"/>
            <a:ext cx="7110844" cy="415925"/>
            <a:chOff x="281" y="2534"/>
            <a:chExt cx="4651" cy="262"/>
          </a:xfrm>
        </p:grpSpPr>
        <p:graphicFrame>
          <p:nvGraphicFramePr>
            <p:cNvPr id="17" name="Object 4"/>
            <p:cNvGraphicFramePr>
              <a:graphicFrameLocks noChangeAspect="1"/>
            </p:cNvGraphicFramePr>
            <p:nvPr/>
          </p:nvGraphicFramePr>
          <p:xfrm>
            <a:off x="1224" y="2546"/>
            <a:ext cx="424" cy="241"/>
          </p:xfrm>
          <a:graphic>
            <a:graphicData uri="http://schemas.openxmlformats.org/presentationml/2006/ole">
              <mc:AlternateContent xmlns:mc="http://schemas.openxmlformats.org/markup-compatibility/2006">
                <mc:Choice xmlns:v="urn:schemas-microsoft-com:vml" Requires="v">
                  <p:oleObj spid="_x0000_s18" name="Microsoft 公式 3.0" r:id="rId7" imgW="354965" imgH="203200" progId="Equation.3">
                    <p:embed/>
                  </p:oleObj>
                </mc:Choice>
                <mc:Fallback>
                  <p:oleObj name="Microsoft 公式 3.0" r:id="rId7" imgW="354965" imgH="203200" progId="Equation.3">
                    <p:embed/>
                    <p:pic>
                      <p:nvPicPr>
                        <p:cNvPr id="0" name="图片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4" y="2546"/>
                          <a:ext cx="424" cy="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9"/>
            <p:cNvSpPr>
              <a:spLocks noChangeArrowheads="1"/>
            </p:cNvSpPr>
            <p:nvPr/>
          </p:nvSpPr>
          <p:spPr bwMode="auto">
            <a:xfrm>
              <a:off x="281" y="2534"/>
              <a:ext cx="1735" cy="252"/>
            </a:xfrm>
            <a:prstGeom prst="rect">
              <a:avLst/>
            </a:prstGeom>
            <a:noFill/>
            <a:ln w="9525">
              <a:noFill/>
              <a:miter lim="800000"/>
            </a:ln>
          </p:spPr>
          <p:txBody>
            <a:bodyPr anchor="ctr">
              <a:spAutoFit/>
            </a:bodyPr>
            <a:lstStyle/>
            <a:p>
              <a:r>
                <a:rPr lang="en-US" altLang="zh-CN" sz="20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0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由于势能</a:t>
              </a:r>
              <a:endParaRPr lang="zh-CN" altLang="en-US" sz="20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0" name="Rectangle 20"/>
            <p:cNvSpPr>
              <a:spLocks noChangeArrowheads="1"/>
            </p:cNvSpPr>
            <p:nvPr/>
          </p:nvSpPr>
          <p:spPr bwMode="auto">
            <a:xfrm>
              <a:off x="1423" y="2544"/>
              <a:ext cx="3509" cy="252"/>
            </a:xfrm>
            <a:prstGeom prst="rect">
              <a:avLst/>
            </a:prstGeom>
            <a:noFill/>
            <a:ln w="9525">
              <a:noFill/>
              <a:miter lim="800000"/>
            </a:ln>
          </p:spPr>
          <p:txBody>
            <a:bodyPr wrap="none" anchor="ctr">
              <a:spAutoFit/>
            </a:bodyPr>
            <a:lstStyle/>
            <a:p>
              <a:pPr indent="304800"/>
              <a:r>
                <a:rPr lang="zh-CN" altLang="en-US" sz="20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中不显含时间，故用定态薛定谔方程求解。</a:t>
              </a:r>
              <a:endParaRPr lang="zh-CN" altLang="en-US" sz="28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21" name="Group 27"/>
          <p:cNvGrpSpPr/>
          <p:nvPr/>
        </p:nvGrpSpPr>
        <p:grpSpPr bwMode="auto">
          <a:xfrm>
            <a:off x="1143000" y="5369176"/>
            <a:ext cx="5576888" cy="739776"/>
            <a:chOff x="533" y="3193"/>
            <a:chExt cx="3513" cy="466"/>
          </a:xfrm>
        </p:grpSpPr>
        <p:graphicFrame>
          <p:nvGraphicFramePr>
            <p:cNvPr id="22" name="Object 3"/>
            <p:cNvGraphicFramePr>
              <a:graphicFrameLocks noChangeAspect="1"/>
            </p:cNvGraphicFramePr>
            <p:nvPr/>
          </p:nvGraphicFramePr>
          <p:xfrm>
            <a:off x="2568" y="3193"/>
            <a:ext cx="1478" cy="441"/>
          </p:xfrm>
          <a:graphic>
            <a:graphicData uri="http://schemas.openxmlformats.org/presentationml/2006/ole">
              <mc:AlternateContent xmlns:mc="http://schemas.openxmlformats.org/markup-compatibility/2006">
                <mc:Choice xmlns:v="urn:schemas-microsoft-com:vml" Requires="v">
                  <p:oleObj spid="_x0000_s23" name="Microsoft 公式 3.0" r:id="rId9" imgW="1180465" imgH="355600" progId="Equation.3">
                    <p:embed/>
                  </p:oleObj>
                </mc:Choice>
                <mc:Fallback>
                  <p:oleObj name="Microsoft 公式 3.0" r:id="rId9" imgW="1180465" imgH="355600" progId="Equation.3">
                    <p:embed/>
                    <p:pic>
                      <p:nvPicPr>
                        <p:cNvPr id="0" name="图片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8" y="3193"/>
                          <a:ext cx="1478" cy="4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21"/>
            <p:cNvSpPr>
              <a:spLocks noChangeArrowheads="1"/>
            </p:cNvSpPr>
            <p:nvPr/>
          </p:nvSpPr>
          <p:spPr bwMode="auto">
            <a:xfrm>
              <a:off x="533" y="3368"/>
              <a:ext cx="1667" cy="291"/>
            </a:xfrm>
            <a:prstGeom prst="rect">
              <a:avLst/>
            </a:prstGeom>
            <a:noFill/>
            <a:ln w="9525">
              <a:noFill/>
              <a:miter lim="800000"/>
            </a:ln>
          </p:spPr>
          <p:txBody>
            <a:bodyPr wrap="none" anchor="ctr">
              <a:spAutoFit/>
            </a:bodyPr>
            <a:lstStyle/>
            <a:p>
              <a:r>
                <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方程的解为定态解</a:t>
              </a:r>
              <a:endPar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25" name="Group 28"/>
          <p:cNvGrpSpPr/>
          <p:nvPr/>
        </p:nvGrpSpPr>
        <p:grpSpPr bwMode="auto">
          <a:xfrm>
            <a:off x="800100" y="4572007"/>
            <a:ext cx="7680326" cy="857251"/>
            <a:chOff x="0" y="2613"/>
            <a:chExt cx="4838" cy="540"/>
          </a:xfrm>
        </p:grpSpPr>
        <p:graphicFrame>
          <p:nvGraphicFramePr>
            <p:cNvPr id="26" name="Object 2"/>
            <p:cNvGraphicFramePr>
              <a:graphicFrameLocks noChangeAspect="1"/>
            </p:cNvGraphicFramePr>
            <p:nvPr/>
          </p:nvGraphicFramePr>
          <p:xfrm>
            <a:off x="2466" y="2687"/>
            <a:ext cx="2372" cy="466"/>
          </p:xfrm>
          <a:graphic>
            <a:graphicData uri="http://schemas.openxmlformats.org/presentationml/2006/ole">
              <mc:AlternateContent xmlns:mc="http://schemas.openxmlformats.org/markup-compatibility/2006">
                <mc:Choice xmlns:v="urn:schemas-microsoft-com:vml" Requires="v">
                  <p:oleObj spid="_x0000_s27" name="Equation" r:id="rId11" imgW="2132965" imgH="419100" progId="Equation.3">
                    <p:embed/>
                  </p:oleObj>
                </mc:Choice>
                <mc:Fallback>
                  <p:oleObj name="Equation" r:id="rId11" imgW="2132965" imgH="419100" progId="Equation.3">
                    <p:embed/>
                    <p:pic>
                      <p:nvPicPr>
                        <p:cNvPr id="0" name="图片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 y="2687"/>
                          <a:ext cx="2372" cy="4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26"/>
            <p:cNvSpPr txBox="1">
              <a:spLocks noChangeArrowheads="1"/>
            </p:cNvSpPr>
            <p:nvPr/>
          </p:nvSpPr>
          <p:spPr bwMode="auto">
            <a:xfrm>
              <a:off x="0" y="2613"/>
              <a:ext cx="2990" cy="291"/>
            </a:xfrm>
            <a:prstGeom prst="rect">
              <a:avLst/>
            </a:prstGeom>
            <a:noFill/>
            <a:ln w="9525">
              <a:noFill/>
              <a:miter lim="800000"/>
            </a:ln>
          </p:spPr>
          <p:txBody>
            <a:bodyPr>
              <a:spAutoFit/>
            </a:bodyPr>
            <a:lstStyle/>
            <a:p>
              <a:r>
                <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因此一维定态薛定谔方程为</a:t>
              </a:r>
              <a:endParaRPr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43" name="组合 42"/>
          <p:cNvGrpSpPr/>
          <p:nvPr/>
        </p:nvGrpSpPr>
        <p:grpSpPr>
          <a:xfrm>
            <a:off x="6231515" y="1254921"/>
            <a:ext cx="2455285" cy="2174079"/>
            <a:chOff x="5989945" y="660163"/>
            <a:chExt cx="3067695" cy="2626684"/>
          </a:xfrm>
        </p:grpSpPr>
        <p:cxnSp>
          <p:nvCxnSpPr>
            <p:cNvPr id="29" name="直接箭头连接符 28"/>
            <p:cNvCxnSpPr/>
            <p:nvPr/>
          </p:nvCxnSpPr>
          <p:spPr bwMode="auto">
            <a:xfrm flipV="1">
              <a:off x="6286500" y="2851581"/>
              <a:ext cx="2743200" cy="550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直接箭头连接符 32"/>
            <p:cNvCxnSpPr/>
            <p:nvPr/>
          </p:nvCxnSpPr>
          <p:spPr bwMode="auto">
            <a:xfrm flipV="1">
              <a:off x="6924987" y="1102697"/>
              <a:ext cx="0" cy="1748883"/>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 name="直接箭头连接符 35"/>
            <p:cNvCxnSpPr/>
            <p:nvPr/>
          </p:nvCxnSpPr>
          <p:spPr bwMode="auto">
            <a:xfrm flipV="1">
              <a:off x="8024807" y="1102696"/>
              <a:ext cx="0" cy="1748883"/>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7" name="Rectangle 19"/>
            <p:cNvSpPr>
              <a:spLocks noChangeArrowheads="1"/>
            </p:cNvSpPr>
            <p:nvPr/>
          </p:nvSpPr>
          <p:spPr bwMode="auto">
            <a:xfrm>
              <a:off x="8699501" y="2348267"/>
              <a:ext cx="358139" cy="483406"/>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endParaRPr lang="zh-CN" altLang="en-US"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8" name="Rectangle 19"/>
            <p:cNvSpPr>
              <a:spLocks noChangeArrowheads="1"/>
            </p:cNvSpPr>
            <p:nvPr/>
          </p:nvSpPr>
          <p:spPr bwMode="auto">
            <a:xfrm>
              <a:off x="6745917" y="2800782"/>
              <a:ext cx="358139" cy="483406"/>
            </a:xfrm>
            <a:prstGeom prst="rect">
              <a:avLst/>
            </a:prstGeom>
            <a:noFill/>
            <a:ln w="9525">
              <a:noFill/>
              <a:miter lim="800000"/>
            </a:ln>
          </p:spPr>
          <p:txBody>
            <a:bodyPr wrap="square" anchor="ctr">
              <a:spAutoFit/>
            </a:bodyPr>
            <a:lstStyle/>
            <a:p>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0</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9" name="Rectangle 19"/>
            <p:cNvSpPr>
              <a:spLocks noChangeArrowheads="1"/>
            </p:cNvSpPr>
            <p:nvPr/>
          </p:nvSpPr>
          <p:spPr bwMode="auto">
            <a:xfrm>
              <a:off x="7860030" y="2803441"/>
              <a:ext cx="358139" cy="483406"/>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a</a:t>
              </a:r>
              <a:endParaRPr lang="zh-CN" altLang="en-US"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0" name="Rectangle 19"/>
            <p:cNvSpPr>
              <a:spLocks noChangeArrowheads="1"/>
            </p:cNvSpPr>
            <p:nvPr/>
          </p:nvSpPr>
          <p:spPr bwMode="auto">
            <a:xfrm>
              <a:off x="6503670" y="660163"/>
              <a:ext cx="861695" cy="483406"/>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1" name="Rectangle 19"/>
            <p:cNvSpPr>
              <a:spLocks noChangeArrowheads="1"/>
            </p:cNvSpPr>
            <p:nvPr/>
          </p:nvSpPr>
          <p:spPr bwMode="auto">
            <a:xfrm>
              <a:off x="5989945" y="1517153"/>
              <a:ext cx="940435" cy="483406"/>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2" name="Rectangle 19"/>
            <p:cNvSpPr>
              <a:spLocks noChangeArrowheads="1"/>
            </p:cNvSpPr>
            <p:nvPr/>
          </p:nvSpPr>
          <p:spPr bwMode="auto">
            <a:xfrm>
              <a:off x="7946697" y="1517153"/>
              <a:ext cx="940435" cy="483406"/>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30"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一维无限深势阱讨论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latin typeface="Times New Roman" panose="02020603050405020304" pitchFamily="18" charset="0"/>
                <a:ea typeface="华文楷体" panose="02010600040101010101" charset="-122"/>
                <a:cs typeface="Times New Roman" panose="02020603050405020304" pitchFamily="18" charset="0"/>
              </a:rPr>
            </a:fld>
            <a:endParaRPr lang="en-US" altLang="zh-CN"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6" name="Object 2"/>
          <p:cNvGraphicFramePr>
            <a:graphicFrameLocks noChangeAspect="1"/>
          </p:cNvGraphicFramePr>
          <p:nvPr/>
        </p:nvGraphicFramePr>
        <p:xfrm>
          <a:off x="5533285" y="1250280"/>
          <a:ext cx="2793157" cy="446112"/>
        </p:xfrm>
        <a:graphic>
          <a:graphicData uri="http://schemas.openxmlformats.org/presentationml/2006/ole">
            <mc:AlternateContent xmlns:mc="http://schemas.openxmlformats.org/markup-compatibility/2006">
              <mc:Choice xmlns:v="urn:schemas-microsoft-com:vml" Requires="v">
                <p:oleObj spid="_x0000_s2" name="Equation" r:id="rId1" imgW="2310765" imgH="317500" progId="Equation.3">
                  <p:embed/>
                </p:oleObj>
              </mc:Choice>
              <mc:Fallback>
                <p:oleObj name="Equation" r:id="rId1" imgW="2310765" imgH="3175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285" y="1250280"/>
                        <a:ext cx="2793157" cy="446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
          <p:cNvGraphicFramePr>
            <a:graphicFrameLocks noChangeAspect="1"/>
          </p:cNvGraphicFramePr>
          <p:nvPr/>
        </p:nvGraphicFramePr>
        <p:xfrm>
          <a:off x="1066800" y="1278725"/>
          <a:ext cx="3067021" cy="504355"/>
        </p:xfrm>
        <a:graphic>
          <a:graphicData uri="http://schemas.openxmlformats.org/presentationml/2006/ole">
            <mc:AlternateContent xmlns:mc="http://schemas.openxmlformats.org/markup-compatibility/2006">
              <mc:Choice xmlns:v="urn:schemas-microsoft-com:vml" Requires="v">
                <p:oleObj spid="_x0000_s3" name="Equation" r:id="rId3" imgW="3034665" imgH="419100" progId="Equation.3">
                  <p:embed/>
                </p:oleObj>
              </mc:Choice>
              <mc:Fallback>
                <p:oleObj name="Equation" r:id="rId3" imgW="3034665" imgH="419100" progId="Equation.3">
                  <p:embed/>
                  <p:pic>
                    <p:nvPicPr>
                      <p:cNvPr id="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78725"/>
                        <a:ext cx="3067021" cy="50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1210521" y="3401582"/>
          <a:ext cx="1546522" cy="890985"/>
        </p:xfrm>
        <a:graphic>
          <a:graphicData uri="http://schemas.openxmlformats.org/presentationml/2006/ole">
            <mc:AlternateContent xmlns:mc="http://schemas.openxmlformats.org/markup-compatibility/2006">
              <mc:Choice xmlns:v="urn:schemas-microsoft-com:vml" Requires="v">
                <p:oleObj spid="_x0000_s9" name="Equation" r:id="rId5" imgW="1421765" imgH="736600" progId="Equation.3">
                  <p:embed/>
                </p:oleObj>
              </mc:Choice>
              <mc:Fallback>
                <p:oleObj name="Equation" r:id="rId5" imgW="1421765" imgH="736600" progId="Equation.3">
                  <p:embed/>
                  <p:pic>
                    <p:nvPicPr>
                      <p:cNvPr id="0" name="图片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0521" y="3401582"/>
                        <a:ext cx="1546522" cy="8909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5"/>
          <p:cNvGraphicFramePr>
            <a:graphicFrameLocks noChangeAspect="1"/>
          </p:cNvGraphicFramePr>
          <p:nvPr/>
        </p:nvGraphicFramePr>
        <p:xfrm>
          <a:off x="1300637" y="1871538"/>
          <a:ext cx="2341445" cy="513353"/>
        </p:xfrm>
        <a:graphic>
          <a:graphicData uri="http://schemas.openxmlformats.org/presentationml/2006/ole">
            <mc:AlternateContent xmlns:mc="http://schemas.openxmlformats.org/markup-compatibility/2006">
              <mc:Choice xmlns:v="urn:schemas-microsoft-com:vml" Requires="v">
                <p:oleObj spid="_x0000_s11" name="Equation" r:id="rId7" imgW="1955800" imgH="368300" progId="Equation.3">
                  <p:embed/>
                </p:oleObj>
              </mc:Choice>
              <mc:Fallback>
                <p:oleObj name="Equation" r:id="rId7" imgW="1955800" imgH="368300" progId="Equation.3">
                  <p:embed/>
                  <p:pic>
                    <p:nvPicPr>
                      <p:cNvPr id="0" name="图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0637" y="1871538"/>
                        <a:ext cx="2341445" cy="5133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6"/>
          <p:cNvGraphicFramePr>
            <a:graphicFrameLocks noChangeAspect="1"/>
          </p:cNvGraphicFramePr>
          <p:nvPr/>
        </p:nvGraphicFramePr>
        <p:xfrm>
          <a:off x="2412637" y="2517852"/>
          <a:ext cx="2458890" cy="758799"/>
        </p:xfrm>
        <a:graphic>
          <a:graphicData uri="http://schemas.openxmlformats.org/presentationml/2006/ole">
            <mc:AlternateContent xmlns:mc="http://schemas.openxmlformats.org/markup-compatibility/2006">
              <mc:Choice xmlns:v="urn:schemas-microsoft-com:vml" Requires="v">
                <p:oleObj spid="_x0000_s13" name="Equation" r:id="rId9" imgW="2475865" imgH="762000" progId="Equation.3">
                  <p:embed/>
                </p:oleObj>
              </mc:Choice>
              <mc:Fallback>
                <p:oleObj name="Equation" r:id="rId9" imgW="2475865" imgH="762000" progId="Equation.3">
                  <p:embed/>
                  <p:pic>
                    <p:nvPicPr>
                      <p:cNvPr id="0" name="图片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2637" y="2517852"/>
                        <a:ext cx="2458890" cy="7587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7"/>
          <p:cNvGraphicFramePr>
            <a:graphicFrameLocks noChangeAspect="1"/>
          </p:cNvGraphicFramePr>
          <p:nvPr/>
        </p:nvGraphicFramePr>
        <p:xfrm>
          <a:off x="3101376" y="3406787"/>
          <a:ext cx="1806754" cy="832743"/>
        </p:xfrm>
        <a:graphic>
          <a:graphicData uri="http://schemas.openxmlformats.org/presentationml/2006/ole">
            <mc:AlternateContent xmlns:mc="http://schemas.openxmlformats.org/markup-compatibility/2006">
              <mc:Choice xmlns:v="urn:schemas-microsoft-com:vml" Requires="v">
                <p:oleObj spid="_x0000_s15" name="Equation" r:id="rId11" imgW="1764665" imgH="762000" progId="Equation.3">
                  <p:embed/>
                </p:oleObj>
              </mc:Choice>
              <mc:Fallback>
                <p:oleObj name="Equation" r:id="rId11" imgW="1764665" imgH="762000" progId="Equation.3">
                  <p:embed/>
                  <p:pic>
                    <p:nvPicPr>
                      <p:cNvPr id="0" name="图片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1376" y="3406787"/>
                        <a:ext cx="1806754" cy="8327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8"/>
          <p:cNvGraphicFramePr>
            <a:graphicFrameLocks noChangeAspect="1"/>
          </p:cNvGraphicFramePr>
          <p:nvPr/>
        </p:nvGraphicFramePr>
        <p:xfrm>
          <a:off x="2999516" y="4306433"/>
          <a:ext cx="4030047" cy="428193"/>
        </p:xfrm>
        <a:graphic>
          <a:graphicData uri="http://schemas.openxmlformats.org/presentationml/2006/ole">
            <mc:AlternateContent xmlns:mc="http://schemas.openxmlformats.org/markup-compatibility/2006">
              <mc:Choice xmlns:v="urn:schemas-microsoft-com:vml" Requires="v">
                <p:oleObj spid="_x0000_s17" name="公式" r:id="rId13" imgW="2565400" imgH="304800" progId="Equation.3">
                  <p:embed/>
                </p:oleObj>
              </mc:Choice>
              <mc:Fallback>
                <p:oleObj name="公式" r:id="rId13" imgW="2565400" imgH="304800" progId="Equation.3">
                  <p:embed/>
                  <p:pic>
                    <p:nvPicPr>
                      <p:cNvPr id="0" name="图片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99516" y="4306433"/>
                        <a:ext cx="4030047" cy="4281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9"/>
          <p:cNvSpPr>
            <a:spLocks noChangeArrowheads="1"/>
          </p:cNvSpPr>
          <p:nvPr/>
        </p:nvSpPr>
        <p:spPr bwMode="auto">
          <a:xfrm>
            <a:off x="1041703" y="4863981"/>
            <a:ext cx="7721297"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buFontTx/>
              <a:buBlip>
                <a:blip r:embed="rId15"/>
              </a:buBlip>
              <a:defRPr/>
            </a:pP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波函数的</a:t>
            </a:r>
            <a:r>
              <a:rPr lang="zh-CN" altLang="en-US" sz="2000" dirty="0">
                <a:solidFill>
                  <a:srgbClr val="CC0000"/>
                </a:solidFill>
                <a:latin typeface="Times New Roman" panose="02020603050405020304" pitchFamily="18" charset="0"/>
                <a:ea typeface="华文楷体" panose="02010600040101010101" charset="-122"/>
                <a:cs typeface="Times New Roman" panose="02020603050405020304" pitchFamily="18" charset="0"/>
              </a:rPr>
              <a:t>标准条件：</a:t>
            </a:r>
            <a:r>
              <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单值、有限和连续。用来确定</a:t>
            </a:r>
            <a:r>
              <a:rPr lang="zh-CN" altLang="en-US" sz="2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常数及得到能量量子化。（边界条件！）</a:t>
            </a:r>
            <a:endPar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9" name="Object 9"/>
          <p:cNvGraphicFramePr>
            <a:graphicFrameLocks noChangeAspect="1"/>
          </p:cNvGraphicFramePr>
          <p:nvPr/>
        </p:nvGraphicFramePr>
        <p:xfrm>
          <a:off x="1013128" y="5815408"/>
          <a:ext cx="3438517" cy="441321"/>
        </p:xfrm>
        <a:graphic>
          <a:graphicData uri="http://schemas.openxmlformats.org/presentationml/2006/ole">
            <mc:AlternateContent xmlns:mc="http://schemas.openxmlformats.org/markup-compatibility/2006">
              <mc:Choice xmlns:v="urn:schemas-microsoft-com:vml" Requires="v">
                <p:oleObj spid="_x0000_s20" name="Equation" r:id="rId16" imgW="2882265" imgH="342900" progId="Equation.3">
                  <p:embed/>
                </p:oleObj>
              </mc:Choice>
              <mc:Fallback>
                <p:oleObj name="Equation" r:id="rId16" imgW="2882265" imgH="342900" progId="Equation.3">
                  <p:embed/>
                  <p:pic>
                    <p:nvPicPr>
                      <p:cNvPr id="0" name="图片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3128" y="5815408"/>
                        <a:ext cx="3438517" cy="441321"/>
                      </a:xfrm>
                      <a:prstGeom prst="rect">
                        <a:avLst/>
                      </a:prstGeom>
                      <a:solidFill>
                        <a:srgbClr val="FF0000">
                          <a:alpha val="35000"/>
                        </a:srgbClr>
                      </a:solidFill>
                    </p:spPr>
                  </p:pic>
                </p:oleObj>
              </mc:Fallback>
            </mc:AlternateContent>
          </a:graphicData>
        </a:graphic>
      </p:graphicFrame>
      <p:graphicFrame>
        <p:nvGraphicFramePr>
          <p:cNvPr id="21" name="Object 10"/>
          <p:cNvGraphicFramePr>
            <a:graphicFrameLocks noChangeAspect="1"/>
          </p:cNvGraphicFramePr>
          <p:nvPr/>
        </p:nvGraphicFramePr>
        <p:xfrm>
          <a:off x="5588397" y="5761013"/>
          <a:ext cx="2515405" cy="495716"/>
        </p:xfrm>
        <a:graphic>
          <a:graphicData uri="http://schemas.openxmlformats.org/presentationml/2006/ole">
            <mc:AlternateContent xmlns:mc="http://schemas.openxmlformats.org/markup-compatibility/2006">
              <mc:Choice xmlns:v="urn:schemas-microsoft-com:vml" Requires="v">
                <p:oleObj spid="_x0000_s22" name="公式" r:id="rId18" imgW="1536065" imgH="304800" progId="Equation.3">
                  <p:embed/>
                </p:oleObj>
              </mc:Choice>
              <mc:Fallback>
                <p:oleObj name="公式" r:id="rId18" imgW="1536065" imgH="304800" progId="Equation.3">
                  <p:embed/>
                  <p:pic>
                    <p:nvPicPr>
                      <p:cNvPr id="0" name="图片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88397" y="5761013"/>
                        <a:ext cx="2515405" cy="4957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0" name="组合 29"/>
          <p:cNvGrpSpPr/>
          <p:nvPr/>
        </p:nvGrpSpPr>
        <p:grpSpPr>
          <a:xfrm>
            <a:off x="6014725" y="2004208"/>
            <a:ext cx="2394638" cy="1899719"/>
            <a:chOff x="5989945" y="175163"/>
            <a:chExt cx="3067695" cy="3596684"/>
          </a:xfrm>
        </p:grpSpPr>
        <p:cxnSp>
          <p:nvCxnSpPr>
            <p:cNvPr id="31" name="直接箭头连接符 30"/>
            <p:cNvCxnSpPr/>
            <p:nvPr/>
          </p:nvCxnSpPr>
          <p:spPr bwMode="auto">
            <a:xfrm flipV="1">
              <a:off x="6286500" y="2851581"/>
              <a:ext cx="2743200" cy="550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直接箭头连接符 31"/>
            <p:cNvCxnSpPr/>
            <p:nvPr/>
          </p:nvCxnSpPr>
          <p:spPr bwMode="auto">
            <a:xfrm flipV="1">
              <a:off x="6924987" y="1102697"/>
              <a:ext cx="0" cy="1748883"/>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直接箭头连接符 32"/>
            <p:cNvCxnSpPr/>
            <p:nvPr/>
          </p:nvCxnSpPr>
          <p:spPr bwMode="auto">
            <a:xfrm flipV="1">
              <a:off x="8024807" y="1102696"/>
              <a:ext cx="0" cy="1748883"/>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 name="Rectangle 19"/>
            <p:cNvSpPr>
              <a:spLocks noChangeArrowheads="1"/>
            </p:cNvSpPr>
            <p:nvPr/>
          </p:nvSpPr>
          <p:spPr bwMode="auto">
            <a:xfrm>
              <a:off x="8699501" y="1863267"/>
              <a:ext cx="358139" cy="1453407"/>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endParaRPr lang="zh-CN" altLang="en-US"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5" name="Rectangle 19"/>
            <p:cNvSpPr>
              <a:spLocks noChangeArrowheads="1"/>
            </p:cNvSpPr>
            <p:nvPr/>
          </p:nvSpPr>
          <p:spPr bwMode="auto">
            <a:xfrm>
              <a:off x="6745918" y="2315781"/>
              <a:ext cx="358139" cy="1453407"/>
            </a:xfrm>
            <a:prstGeom prst="rect">
              <a:avLst/>
            </a:prstGeom>
            <a:noFill/>
            <a:ln w="9525">
              <a:noFill/>
              <a:miter lim="800000"/>
            </a:ln>
          </p:spPr>
          <p:txBody>
            <a:bodyPr wrap="square" anchor="ctr">
              <a:spAutoFit/>
            </a:bodyPr>
            <a:lstStyle/>
            <a:p>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0</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6" name="Rectangle 19"/>
            <p:cNvSpPr>
              <a:spLocks noChangeArrowheads="1"/>
            </p:cNvSpPr>
            <p:nvPr/>
          </p:nvSpPr>
          <p:spPr bwMode="auto">
            <a:xfrm>
              <a:off x="7860029" y="2318440"/>
              <a:ext cx="358139" cy="1453407"/>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a</a:t>
              </a:r>
              <a:endParaRPr lang="zh-CN" altLang="en-US"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7" name="Rectangle 19"/>
            <p:cNvSpPr>
              <a:spLocks noChangeArrowheads="1"/>
            </p:cNvSpPr>
            <p:nvPr/>
          </p:nvSpPr>
          <p:spPr bwMode="auto">
            <a:xfrm>
              <a:off x="6503670" y="175163"/>
              <a:ext cx="861695" cy="1453407"/>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8" name="Rectangle 19"/>
            <p:cNvSpPr>
              <a:spLocks noChangeArrowheads="1"/>
            </p:cNvSpPr>
            <p:nvPr/>
          </p:nvSpPr>
          <p:spPr bwMode="auto">
            <a:xfrm>
              <a:off x="5989945" y="1032154"/>
              <a:ext cx="940435" cy="1453407"/>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9" name="Rectangle 19"/>
            <p:cNvSpPr>
              <a:spLocks noChangeArrowheads="1"/>
            </p:cNvSpPr>
            <p:nvPr/>
          </p:nvSpPr>
          <p:spPr bwMode="auto">
            <a:xfrm>
              <a:off x="7946698" y="1032154"/>
              <a:ext cx="940435" cy="1453407"/>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23"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一维无限深势阱讨论</a:t>
            </a:r>
            <a:endParaRPr lang="zh-CN" alt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graphicFrame>
        <p:nvGraphicFramePr>
          <p:cNvPr id="4" name="Object 2"/>
          <p:cNvGraphicFramePr>
            <a:graphicFrameLocks noChangeAspect="1"/>
          </p:cNvGraphicFramePr>
          <p:nvPr/>
        </p:nvGraphicFramePr>
        <p:xfrm>
          <a:off x="802640" y="1833562"/>
          <a:ext cx="4276969" cy="408843"/>
        </p:xfrm>
        <a:graphic>
          <a:graphicData uri="http://schemas.openxmlformats.org/presentationml/2006/ole">
            <mc:AlternateContent xmlns:mc="http://schemas.openxmlformats.org/markup-compatibility/2006">
              <mc:Choice xmlns:v="urn:schemas-microsoft-com:vml" Requires="v">
                <p:oleObj spid="_x0000_s5" name="公式" r:id="rId1" imgW="2463165" imgH="317500" progId="Equation.3">
                  <p:embed/>
                </p:oleObj>
              </mc:Choice>
              <mc:Fallback>
                <p:oleObj name="公式" r:id="rId1" imgW="2463165" imgH="317500" progId="Equation.3">
                  <p:embed/>
                  <p:pic>
                    <p:nvPicPr>
                      <p:cNvPr id="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0" y="1833562"/>
                        <a:ext cx="4276969" cy="408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3"/>
          <p:cNvGrpSpPr/>
          <p:nvPr/>
        </p:nvGrpSpPr>
        <p:grpSpPr bwMode="auto">
          <a:xfrm>
            <a:off x="802640" y="3124200"/>
            <a:ext cx="3962400" cy="817245"/>
            <a:chOff x="576" y="1825"/>
            <a:chExt cx="2832" cy="716"/>
          </a:xfrm>
        </p:grpSpPr>
        <p:graphicFrame>
          <p:nvGraphicFramePr>
            <p:cNvPr id="7" name="Object 14"/>
            <p:cNvGraphicFramePr>
              <a:graphicFrameLocks noChangeAspect="1"/>
            </p:cNvGraphicFramePr>
            <p:nvPr/>
          </p:nvGraphicFramePr>
          <p:xfrm>
            <a:off x="576" y="1843"/>
            <a:ext cx="1152" cy="698"/>
          </p:xfrm>
          <a:graphic>
            <a:graphicData uri="http://schemas.openxmlformats.org/presentationml/2006/ole">
              <mc:AlternateContent xmlns:mc="http://schemas.openxmlformats.org/markup-compatibility/2006">
                <mc:Choice xmlns:v="urn:schemas-microsoft-com:vml" Requires="v">
                  <p:oleObj spid="_x0000_s8" name="Equation" r:id="rId3" imgW="1421765" imgH="736600" progId="Equation.3">
                    <p:embed/>
                  </p:oleObj>
                </mc:Choice>
                <mc:Fallback>
                  <p:oleObj name="Equation" r:id="rId3" imgW="1421765" imgH="7366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843"/>
                          <a:ext cx="1152" cy="6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15"/>
            <p:cNvGraphicFramePr>
              <a:graphicFrameLocks noChangeAspect="1"/>
            </p:cNvGraphicFramePr>
            <p:nvPr/>
          </p:nvGraphicFramePr>
          <p:xfrm>
            <a:off x="2208" y="1825"/>
            <a:ext cx="1200" cy="648"/>
          </p:xfrm>
          <a:graphic>
            <a:graphicData uri="http://schemas.openxmlformats.org/presentationml/2006/ole">
              <mc:AlternateContent xmlns:mc="http://schemas.openxmlformats.org/markup-compatibility/2006">
                <mc:Choice xmlns:v="urn:schemas-microsoft-com:vml" Requires="v">
                  <p:oleObj spid="_x0000_s10" name="Equation" r:id="rId5" imgW="1346200" imgH="698500" progId="Equation.3">
                    <p:embed/>
                  </p:oleObj>
                </mc:Choice>
                <mc:Fallback>
                  <p:oleObj name="Equation" r:id="rId5" imgW="1346200" imgH="6985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 y="1825"/>
                          <a:ext cx="1200" cy="6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1" name="Group 6"/>
          <p:cNvGrpSpPr/>
          <p:nvPr/>
        </p:nvGrpSpPr>
        <p:grpSpPr bwMode="auto">
          <a:xfrm>
            <a:off x="497840" y="2341562"/>
            <a:ext cx="4633992" cy="709953"/>
            <a:chOff x="384" y="1136"/>
            <a:chExt cx="3312" cy="622"/>
          </a:xfrm>
        </p:grpSpPr>
        <p:graphicFrame>
          <p:nvGraphicFramePr>
            <p:cNvPr id="12" name="Object 13"/>
            <p:cNvGraphicFramePr>
              <a:graphicFrameLocks noChangeAspect="1"/>
            </p:cNvGraphicFramePr>
            <p:nvPr/>
          </p:nvGraphicFramePr>
          <p:xfrm>
            <a:off x="384" y="1136"/>
            <a:ext cx="2208" cy="622"/>
          </p:xfrm>
          <a:graphic>
            <a:graphicData uri="http://schemas.openxmlformats.org/presentationml/2006/ole">
              <mc:AlternateContent xmlns:mc="http://schemas.openxmlformats.org/markup-compatibility/2006">
                <mc:Choice xmlns:v="urn:schemas-microsoft-com:vml" Requires="v">
                  <p:oleObj spid="_x0000_s13" name="Equation" r:id="rId7" imgW="2565400" imgH="723900" progId="Equation.3">
                    <p:embed/>
                  </p:oleObj>
                </mc:Choice>
                <mc:Fallback>
                  <p:oleObj name="Equation" r:id="rId7" imgW="2565400" imgH="723900" progId="Equation.3">
                    <p:embed/>
                    <p:pic>
                      <p:nvPicPr>
                        <p:cNvPr id="0" name="图片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 y="1136"/>
                          <a:ext cx="2208" cy="6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8"/>
            <p:cNvSpPr>
              <a:spLocks noChangeArrowheads="1"/>
            </p:cNvSpPr>
            <p:nvPr/>
          </p:nvSpPr>
          <p:spPr bwMode="auto">
            <a:xfrm>
              <a:off x="2784" y="1221"/>
              <a:ext cx="912" cy="404"/>
            </a:xfrm>
            <a:prstGeom prst="rect">
              <a:avLst/>
            </a:prstGeom>
            <a:gradFill rotWithShape="0">
              <a:gsLst>
                <a:gs pos="0">
                  <a:schemeClr val="accent1"/>
                </a:gs>
                <a:gs pos="50000">
                  <a:srgbClr val="FFFFFF"/>
                </a:gs>
                <a:gs pos="100000">
                  <a:schemeClr val="accent1"/>
                </a:gs>
              </a:gsLst>
              <a:lin ang="5400000" scaled="1"/>
            </a:gradFill>
            <a:ln w="9525">
              <a:solidFill>
                <a:schemeClr val="tx2"/>
              </a:solidFill>
              <a:miter lim="800000"/>
            </a:ln>
            <a:effectLst/>
          </p:spPr>
          <p:txBody>
            <a:bodyPr>
              <a:spAutoFit/>
            </a:bodyPr>
            <a:lstStyle/>
            <a:p>
              <a:pPr algn="ctr" fontAlgn="auto">
                <a:spcBef>
                  <a:spcPct val="50000"/>
                </a:spcBef>
                <a:spcAft>
                  <a:spcPts val="0"/>
                </a:spcAft>
                <a:defRPr/>
              </a:pPr>
              <a:r>
                <a:rPr lang="zh-CN" altLang="en-US" sz="2400">
                  <a:solidFill>
                    <a:srgbClr val="CC0000"/>
                  </a:solidFill>
                  <a:latin typeface="Times New Roman" panose="02020603050405020304" pitchFamily="18" charset="0"/>
                  <a:ea typeface="华文楷体" panose="02010600040101010101" charset="-122"/>
                  <a:cs typeface="Times New Roman" panose="02020603050405020304" pitchFamily="18" charset="0"/>
                </a:rPr>
                <a:t>量子数</a:t>
              </a:r>
              <a:endParaRPr lang="zh-CN" altLang="en-US" sz="2400">
                <a:solidFill>
                  <a:srgbClr val="CC0000"/>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15" name="Group 9"/>
          <p:cNvGrpSpPr/>
          <p:nvPr/>
        </p:nvGrpSpPr>
        <p:grpSpPr bwMode="auto">
          <a:xfrm>
            <a:off x="345440" y="3810000"/>
            <a:ext cx="4791168" cy="927920"/>
            <a:chOff x="288" y="2466"/>
            <a:chExt cx="3816" cy="691"/>
          </a:xfrm>
        </p:grpSpPr>
        <p:sp>
          <p:nvSpPr>
            <p:cNvPr id="16" name="Text Box 10"/>
            <p:cNvSpPr txBox="1">
              <a:spLocks noChangeArrowheads="1"/>
            </p:cNvSpPr>
            <p:nvPr/>
          </p:nvSpPr>
          <p:spPr bwMode="auto">
            <a:xfrm>
              <a:off x="288" y="2640"/>
              <a:ext cx="3312" cy="330"/>
            </a:xfrm>
            <a:prstGeom prst="rect">
              <a:avLst/>
            </a:prstGeom>
            <a:noFill/>
            <a:ln w="9525">
              <a:noFill/>
              <a:miter lim="800000"/>
            </a:ln>
          </p:spPr>
          <p:txBody>
            <a:bodyPr>
              <a:spAutoFit/>
            </a:bodyPr>
            <a:lstStyle/>
            <a:p>
              <a:pPr>
                <a:spcBef>
                  <a:spcPct val="50000"/>
                </a:spcBef>
                <a:buFontTx/>
                <a:buBlip>
                  <a:blip r:embed="rId9"/>
                </a:buBlip>
              </a:pPr>
              <a:r>
                <a:rPr lang="en-US" altLang="zh-CN" sz="2800" dirty="0">
                  <a:solidFill>
                    <a:srgbClr val="CC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基态</a:t>
              </a:r>
              <a:r>
                <a:rPr lang="zh-CN" altLang="en-US" sz="2800" dirty="0">
                  <a:latin typeface="Times New Roman" panose="02020603050405020304" pitchFamily="18" charset="0"/>
                  <a:ea typeface="华文楷体" panose="02010600040101010101" charset="-122"/>
                  <a:cs typeface="Times New Roman" panose="02020603050405020304" pitchFamily="18" charset="0"/>
                </a:rPr>
                <a:t>能量</a:t>
              </a:r>
              <a:endParaRPr lang="zh-CN" altLang="en-US" sz="2800"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7" name="Object 12"/>
            <p:cNvGraphicFramePr>
              <a:graphicFrameLocks noChangeAspect="1"/>
            </p:cNvGraphicFramePr>
            <p:nvPr/>
          </p:nvGraphicFramePr>
          <p:xfrm>
            <a:off x="2098" y="2466"/>
            <a:ext cx="2006" cy="691"/>
          </p:xfrm>
          <a:graphic>
            <a:graphicData uri="http://schemas.openxmlformats.org/presentationml/2006/ole">
              <mc:AlternateContent xmlns:mc="http://schemas.openxmlformats.org/markup-compatibility/2006">
                <mc:Choice xmlns:v="urn:schemas-microsoft-com:vml" Requires="v">
                  <p:oleObj spid="_x0000_s18" name="Equation" r:id="rId10" imgW="2018665" imgH="698500" progId="Equation.3">
                    <p:embed/>
                  </p:oleObj>
                </mc:Choice>
                <mc:Fallback>
                  <p:oleObj name="Equation" r:id="rId10" imgW="2018665" imgH="698500" progId="Equation.3">
                    <p:embed/>
                    <p:pic>
                      <p:nvPicPr>
                        <p:cNvPr id="0" name="图片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8" y="2466"/>
                          <a:ext cx="2006" cy="6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9" name="Group 12"/>
          <p:cNvGrpSpPr/>
          <p:nvPr/>
        </p:nvGrpSpPr>
        <p:grpSpPr bwMode="auto">
          <a:xfrm>
            <a:off x="345440" y="4698722"/>
            <a:ext cx="6142038" cy="863600"/>
            <a:chOff x="288" y="3209"/>
            <a:chExt cx="3869" cy="544"/>
          </a:xfrm>
        </p:grpSpPr>
        <p:sp>
          <p:nvSpPr>
            <p:cNvPr id="20" name="Text Box 13"/>
            <p:cNvSpPr txBox="1">
              <a:spLocks noChangeArrowheads="1"/>
            </p:cNvSpPr>
            <p:nvPr/>
          </p:nvSpPr>
          <p:spPr bwMode="auto">
            <a:xfrm>
              <a:off x="288" y="3312"/>
              <a:ext cx="2784" cy="330"/>
            </a:xfrm>
            <a:prstGeom prst="rect">
              <a:avLst/>
            </a:prstGeom>
            <a:noFill/>
            <a:ln w="9525">
              <a:noFill/>
              <a:miter lim="800000"/>
            </a:ln>
          </p:spPr>
          <p:txBody>
            <a:bodyPr>
              <a:spAutoFit/>
            </a:bodyPr>
            <a:lstStyle/>
            <a:p>
              <a:pPr>
                <a:spcBef>
                  <a:spcPct val="50000"/>
                </a:spcBef>
                <a:buFontTx/>
                <a:buBlip>
                  <a:blip r:embed="rId9"/>
                </a:buBlip>
              </a:pPr>
              <a:r>
                <a:rPr lang="en-US" altLang="zh-CN" sz="2800" dirty="0">
                  <a:solidFill>
                    <a:srgbClr val="CC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激发态</a:t>
              </a:r>
              <a:r>
                <a:rPr lang="zh-CN" altLang="en-US" sz="2800" dirty="0">
                  <a:latin typeface="Times New Roman" panose="02020603050405020304" pitchFamily="18" charset="0"/>
                  <a:ea typeface="华文楷体" panose="02010600040101010101" charset="-122"/>
                  <a:cs typeface="Times New Roman" panose="02020603050405020304" pitchFamily="18" charset="0"/>
                </a:rPr>
                <a:t>能量</a:t>
              </a:r>
              <a:endParaRPr lang="zh-CN" altLang="en-US" sz="3600"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21" name="Object 11"/>
            <p:cNvGraphicFramePr>
              <a:graphicFrameLocks noChangeAspect="1"/>
            </p:cNvGraphicFramePr>
            <p:nvPr/>
          </p:nvGraphicFramePr>
          <p:xfrm>
            <a:off x="1923" y="3209"/>
            <a:ext cx="2234" cy="544"/>
          </p:xfrm>
          <a:graphic>
            <a:graphicData uri="http://schemas.openxmlformats.org/presentationml/2006/ole">
              <mc:AlternateContent xmlns:mc="http://schemas.openxmlformats.org/markup-compatibility/2006">
                <mc:Choice xmlns:v="urn:schemas-microsoft-com:vml" Requires="v">
                  <p:oleObj spid="_x0000_s22" name="Equation" r:id="rId12" imgW="2856865" imgH="698500" progId="Equation.3">
                    <p:embed/>
                  </p:oleObj>
                </mc:Choice>
                <mc:Fallback>
                  <p:oleObj name="Equation" r:id="rId12" imgW="2856865" imgH="698500" progId="Equation.3">
                    <p:embed/>
                    <p:pic>
                      <p:nvPicPr>
                        <p:cNvPr id="0" name="图片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3" y="3209"/>
                          <a:ext cx="2234" cy="5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3" name="Text Box 15"/>
          <p:cNvSpPr txBox="1">
            <a:spLocks noChangeArrowheads="1"/>
          </p:cNvSpPr>
          <p:nvPr/>
        </p:nvSpPr>
        <p:spPr bwMode="auto">
          <a:xfrm>
            <a:off x="345440" y="5649314"/>
            <a:ext cx="8229600" cy="523875"/>
          </a:xfrm>
          <a:prstGeom prst="rect">
            <a:avLst/>
          </a:prstGeom>
          <a:gradFill rotWithShape="0">
            <a:gsLst>
              <a:gs pos="0">
                <a:srgbClr val="FFEBFF"/>
              </a:gs>
              <a:gs pos="50000">
                <a:srgbClr val="FFFFFF"/>
              </a:gs>
              <a:gs pos="100000">
                <a:srgbClr val="FFEBFF"/>
              </a:gs>
            </a:gsLst>
            <a:lin ang="5400000" scaled="1"/>
          </a:gradFill>
          <a:ln w="12700">
            <a:solidFill>
              <a:srgbClr val="CC00CC"/>
            </a:solidFill>
            <a:miter lim="800000"/>
          </a:ln>
        </p:spPr>
        <p:txBody>
          <a:bodyPr>
            <a:spAutoFit/>
          </a:bodyPr>
          <a:lstStyle/>
          <a:p>
            <a:pPr>
              <a:spcBef>
                <a:spcPct val="50000"/>
              </a:spcBef>
              <a:buFontTx/>
              <a:buBlip>
                <a:blip r:embed="rId9"/>
              </a:buBlip>
            </a:pPr>
            <a:r>
              <a:rPr lang="en-US" altLang="zh-CN" sz="2800" dirty="0">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latin typeface="Times New Roman" panose="02020603050405020304" pitchFamily="18" charset="0"/>
                <a:ea typeface="华文楷体" panose="02010600040101010101" charset="-122"/>
                <a:cs typeface="Times New Roman" panose="02020603050405020304" pitchFamily="18" charset="0"/>
              </a:rPr>
              <a:t>一维无限深方势阱中粒子的</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能量</a:t>
            </a:r>
            <a:r>
              <a:rPr lang="zh-CN" altLang="en-US" sz="2800" dirty="0">
                <a:latin typeface="Times New Roman" panose="02020603050405020304" pitchFamily="18" charset="0"/>
                <a:ea typeface="华文楷体" panose="02010600040101010101" charset="-122"/>
                <a:cs typeface="Times New Roman" panose="02020603050405020304" pitchFamily="18" charset="0"/>
              </a:rPr>
              <a:t>是</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量子化</a:t>
            </a:r>
            <a:r>
              <a:rPr lang="zh-CN" altLang="en-US" sz="2800" dirty="0">
                <a:latin typeface="Times New Roman" panose="02020603050405020304" pitchFamily="18" charset="0"/>
                <a:ea typeface="华文楷体" panose="02010600040101010101" charset="-122"/>
                <a:cs typeface="Times New Roman" panose="02020603050405020304" pitchFamily="18" charset="0"/>
              </a:rPr>
              <a:t>的 ！</a:t>
            </a:r>
            <a:endParaRPr lang="en-US" altLang="zh-CN" sz="2800" dirty="0">
              <a:latin typeface="Times New Roman" panose="02020603050405020304" pitchFamily="18" charset="0"/>
              <a:ea typeface="华文楷体" panose="02010600040101010101" charset="-122"/>
              <a:cs typeface="Times New Roman" panose="02020603050405020304" pitchFamily="18" charset="0"/>
            </a:endParaRPr>
          </a:p>
        </p:txBody>
      </p:sp>
      <p:grpSp>
        <p:nvGrpSpPr>
          <p:cNvPr id="24" name="Group 16"/>
          <p:cNvGrpSpPr/>
          <p:nvPr/>
        </p:nvGrpSpPr>
        <p:grpSpPr bwMode="auto">
          <a:xfrm>
            <a:off x="802640" y="1223962"/>
            <a:ext cx="6380135" cy="376663"/>
            <a:chOff x="576" y="432"/>
            <a:chExt cx="4560" cy="330"/>
          </a:xfrm>
        </p:grpSpPr>
        <p:graphicFrame>
          <p:nvGraphicFramePr>
            <p:cNvPr id="25" name="Object 9"/>
            <p:cNvGraphicFramePr>
              <a:graphicFrameLocks noChangeAspect="1"/>
            </p:cNvGraphicFramePr>
            <p:nvPr/>
          </p:nvGraphicFramePr>
          <p:xfrm>
            <a:off x="576" y="432"/>
            <a:ext cx="2654" cy="330"/>
          </p:xfrm>
          <a:graphic>
            <a:graphicData uri="http://schemas.openxmlformats.org/presentationml/2006/ole">
              <mc:AlternateContent xmlns:mc="http://schemas.openxmlformats.org/markup-compatibility/2006">
                <mc:Choice xmlns:v="urn:schemas-microsoft-com:vml" Requires="v">
                  <p:oleObj spid="_x0000_s26" name="Equation" r:id="rId14" imgW="2437765" imgH="304800" progId="">
                    <p:embed/>
                  </p:oleObj>
                </mc:Choice>
                <mc:Fallback>
                  <p:oleObj name="Equation" r:id="rId14" imgW="2437765" imgH="304800" progId="">
                    <p:embed/>
                    <p:pic>
                      <p:nvPicPr>
                        <p:cNvPr id="0" name="图片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6" y="432"/>
                          <a:ext cx="2654" cy="3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10"/>
            <p:cNvGraphicFramePr>
              <a:graphicFrameLocks noChangeAspect="1"/>
            </p:cNvGraphicFramePr>
            <p:nvPr/>
          </p:nvGraphicFramePr>
          <p:xfrm>
            <a:off x="3744" y="432"/>
            <a:ext cx="1392" cy="295"/>
          </p:xfrm>
          <a:graphic>
            <a:graphicData uri="http://schemas.openxmlformats.org/presentationml/2006/ole">
              <mc:AlternateContent xmlns:mc="http://schemas.openxmlformats.org/markup-compatibility/2006">
                <mc:Choice xmlns:v="urn:schemas-microsoft-com:vml" Requires="v">
                  <p:oleObj spid="_x0000_s28" name="公式" r:id="rId16" imgW="1193165" imgH="254000" progId="">
                    <p:embed/>
                  </p:oleObj>
                </mc:Choice>
                <mc:Fallback>
                  <p:oleObj name="公式" r:id="rId16" imgW="1193165" imgH="254000" progId="">
                    <p:embed/>
                    <p:pic>
                      <p:nvPicPr>
                        <p:cNvPr id="0" name="图片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44" y="432"/>
                          <a:ext cx="1392"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5" name="组合 34"/>
          <p:cNvGrpSpPr/>
          <p:nvPr/>
        </p:nvGrpSpPr>
        <p:grpSpPr>
          <a:xfrm>
            <a:off x="5941685" y="1836512"/>
            <a:ext cx="3067695" cy="2666498"/>
            <a:chOff x="5989945" y="640256"/>
            <a:chExt cx="3067695" cy="2666498"/>
          </a:xfrm>
        </p:grpSpPr>
        <p:cxnSp>
          <p:nvCxnSpPr>
            <p:cNvPr id="36" name="直接箭头连接符 35"/>
            <p:cNvCxnSpPr/>
            <p:nvPr/>
          </p:nvCxnSpPr>
          <p:spPr bwMode="auto">
            <a:xfrm flipV="1">
              <a:off x="6286500" y="2851581"/>
              <a:ext cx="2743200" cy="550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直接箭头连接符 36"/>
            <p:cNvCxnSpPr/>
            <p:nvPr/>
          </p:nvCxnSpPr>
          <p:spPr bwMode="auto">
            <a:xfrm flipV="1">
              <a:off x="6924987" y="1102697"/>
              <a:ext cx="0" cy="1748883"/>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 name="直接箭头连接符 37"/>
            <p:cNvCxnSpPr/>
            <p:nvPr/>
          </p:nvCxnSpPr>
          <p:spPr bwMode="auto">
            <a:xfrm flipV="1">
              <a:off x="8024807" y="1102696"/>
              <a:ext cx="0" cy="1748883"/>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9" name="Rectangle 19"/>
            <p:cNvSpPr>
              <a:spLocks noChangeArrowheads="1"/>
            </p:cNvSpPr>
            <p:nvPr/>
          </p:nvSpPr>
          <p:spPr bwMode="auto">
            <a:xfrm>
              <a:off x="8699501" y="2328359"/>
              <a:ext cx="358139" cy="523220"/>
            </a:xfrm>
            <a:prstGeom prst="rect">
              <a:avLst/>
            </a:prstGeom>
            <a:noFill/>
            <a:ln w="9525">
              <a:noFill/>
              <a:miter lim="800000"/>
            </a:ln>
          </p:spPr>
          <p:txBody>
            <a:bodyPr wrap="square" anchor="ctr">
              <a:spAutoFit/>
            </a:bodyPr>
            <a:lstStyle/>
            <a:p>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endParaRPr lang="zh-CN" altLang="en-US"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0" name="Rectangle 19"/>
            <p:cNvSpPr>
              <a:spLocks noChangeArrowheads="1"/>
            </p:cNvSpPr>
            <p:nvPr/>
          </p:nvSpPr>
          <p:spPr bwMode="auto">
            <a:xfrm>
              <a:off x="6745917" y="2780874"/>
              <a:ext cx="358139" cy="523220"/>
            </a:xfrm>
            <a:prstGeom prst="rect">
              <a:avLst/>
            </a:prstGeom>
            <a:noFill/>
            <a:ln w="9525">
              <a:noFill/>
              <a:miter lim="800000"/>
            </a:ln>
          </p:spPr>
          <p:txBody>
            <a:bodyPr wrap="square" anchor="ctr">
              <a:spAutoFit/>
            </a:bodyPr>
            <a:lstStyle/>
            <a:p>
              <a:r>
                <a:rPr lang="en-US" altLang="zh-CN"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0</a:t>
              </a:r>
              <a:endParaRPr lang="zh-CN" altLang="en-US" sz="28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1" name="Rectangle 19"/>
            <p:cNvSpPr>
              <a:spLocks noChangeArrowheads="1"/>
            </p:cNvSpPr>
            <p:nvPr/>
          </p:nvSpPr>
          <p:spPr bwMode="auto">
            <a:xfrm>
              <a:off x="7860030" y="2783534"/>
              <a:ext cx="358139" cy="523220"/>
            </a:xfrm>
            <a:prstGeom prst="rect">
              <a:avLst/>
            </a:prstGeom>
            <a:noFill/>
            <a:ln w="9525">
              <a:noFill/>
              <a:miter lim="800000"/>
            </a:ln>
          </p:spPr>
          <p:txBody>
            <a:bodyPr wrap="square" anchor="ctr">
              <a:spAutoFit/>
            </a:bodyPr>
            <a:lstStyle/>
            <a:p>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a</a:t>
              </a:r>
              <a:endParaRPr lang="zh-CN" altLang="en-US"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2" name="Rectangle 19"/>
            <p:cNvSpPr>
              <a:spLocks noChangeArrowheads="1"/>
            </p:cNvSpPr>
            <p:nvPr/>
          </p:nvSpPr>
          <p:spPr bwMode="auto">
            <a:xfrm>
              <a:off x="6503670" y="640256"/>
              <a:ext cx="861695" cy="523220"/>
            </a:xfrm>
            <a:prstGeom prst="rect">
              <a:avLst/>
            </a:prstGeom>
            <a:noFill/>
            <a:ln w="9525">
              <a:noFill/>
              <a:miter lim="800000"/>
            </a:ln>
          </p:spPr>
          <p:txBody>
            <a:bodyPr wrap="square" anchor="ctr">
              <a:spAutoFit/>
            </a:bodyPr>
            <a:lstStyle/>
            <a:p>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r>
                <a:rPr lang="en-US" altLang="zh-CN"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8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3" name="Rectangle 19"/>
            <p:cNvSpPr>
              <a:spLocks noChangeArrowheads="1"/>
            </p:cNvSpPr>
            <p:nvPr/>
          </p:nvSpPr>
          <p:spPr bwMode="auto">
            <a:xfrm>
              <a:off x="5989945" y="1497246"/>
              <a:ext cx="940435" cy="523220"/>
            </a:xfrm>
            <a:prstGeom prst="rect">
              <a:avLst/>
            </a:prstGeom>
            <a:noFill/>
            <a:ln w="9525">
              <a:noFill/>
              <a:miter lim="800000"/>
            </a:ln>
          </p:spPr>
          <p:txBody>
            <a:bodyPr wrap="square" anchor="ctr">
              <a:spAutoFit/>
            </a:bodyPr>
            <a:lstStyle/>
            <a:p>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8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4" name="Rectangle 19"/>
            <p:cNvSpPr>
              <a:spLocks noChangeArrowheads="1"/>
            </p:cNvSpPr>
            <p:nvPr/>
          </p:nvSpPr>
          <p:spPr bwMode="auto">
            <a:xfrm>
              <a:off x="7946697" y="1497246"/>
              <a:ext cx="940435" cy="523220"/>
            </a:xfrm>
            <a:prstGeom prst="rect">
              <a:avLst/>
            </a:prstGeom>
            <a:noFill/>
            <a:ln w="9525">
              <a:noFill/>
              <a:miter lim="800000"/>
            </a:ln>
          </p:spPr>
          <p:txBody>
            <a:bodyPr wrap="square" anchor="ctr">
              <a:spAutoFit/>
            </a:bodyPr>
            <a:lstStyle/>
            <a:p>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8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29" name="Footer Placeholder 20"/>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一维无限深势阱讨论</a:t>
            </a:r>
            <a:endParaRPr lang="zh-CN" alt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graphicFrame>
        <p:nvGraphicFramePr>
          <p:cNvPr id="4" name="Object 4"/>
          <p:cNvGraphicFramePr>
            <a:graphicFrameLocks noChangeAspect="1"/>
          </p:cNvGraphicFramePr>
          <p:nvPr/>
        </p:nvGraphicFramePr>
        <p:xfrm>
          <a:off x="378521" y="1233380"/>
          <a:ext cx="2765287" cy="831998"/>
        </p:xfrm>
        <a:graphic>
          <a:graphicData uri="http://schemas.openxmlformats.org/presentationml/2006/ole">
            <mc:AlternateContent xmlns:mc="http://schemas.openxmlformats.org/markup-compatibility/2006">
              <mc:Choice xmlns:v="urn:schemas-microsoft-com:vml" Requires="v">
                <p:oleObj spid="_x0000_s5" name="Equation" r:id="rId1" imgW="1790065" imgH="609600" progId="Equation.3">
                  <p:embed/>
                </p:oleObj>
              </mc:Choice>
              <mc:Fallback>
                <p:oleObj name="Equation" r:id="rId1" imgW="1790065" imgH="609600" progId="Equation.3">
                  <p:embed/>
                  <p:pic>
                    <p:nvPicPr>
                      <p:cNvPr id="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21" y="1233380"/>
                        <a:ext cx="2765287" cy="8319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bwMode="auto">
          <a:xfrm>
            <a:off x="3276249" y="1118780"/>
            <a:ext cx="5486751" cy="862420"/>
            <a:chOff x="1246" y="2256"/>
            <a:chExt cx="3746" cy="498"/>
          </a:xfrm>
        </p:grpSpPr>
        <p:sp>
          <p:nvSpPr>
            <p:cNvPr id="7" name="Text Box 6"/>
            <p:cNvSpPr txBox="1">
              <a:spLocks noChangeArrowheads="1"/>
            </p:cNvSpPr>
            <p:nvPr/>
          </p:nvSpPr>
          <p:spPr bwMode="auto">
            <a:xfrm>
              <a:off x="1246" y="2374"/>
              <a:ext cx="1867" cy="330"/>
            </a:xfrm>
            <a:prstGeom prst="rect">
              <a:avLst/>
            </a:prstGeom>
            <a:noFill/>
            <a:ln w="9525">
              <a:noFill/>
              <a:miter lim="800000"/>
            </a:ln>
          </p:spPr>
          <p:txBody>
            <a:bodyPr wrap="square">
              <a:spAutoFit/>
            </a:bodyPr>
            <a:lstStyle/>
            <a:p>
              <a:pPr>
                <a:spcBef>
                  <a:spcPct val="50000"/>
                </a:spcBef>
              </a:pPr>
              <a:r>
                <a:rPr lang="zh-CN" altLang="en-US" sz="2800" dirty="0">
                  <a:solidFill>
                    <a:srgbClr val="0000FF"/>
                  </a:solidFill>
                  <a:latin typeface="华文楷体" panose="02010600040101010101" charset="-122"/>
                  <a:ea typeface="华文楷体" panose="02010600040101010101" charset="-122"/>
                  <a:cs typeface="Times New Roman" panose="02020603050405020304" pitchFamily="18" charset="0"/>
                </a:rPr>
                <a:t>归一化</a:t>
              </a:r>
              <a:r>
                <a:rPr lang="zh-CN" altLang="en-US" sz="2800" dirty="0">
                  <a:latin typeface="华文楷体" panose="02010600040101010101" charset="-122"/>
                  <a:ea typeface="华文楷体" panose="02010600040101010101" charset="-122"/>
                  <a:cs typeface="Times New Roman" panose="02020603050405020304" pitchFamily="18" charset="0"/>
                </a:rPr>
                <a:t>条件</a:t>
              </a:r>
              <a:endParaRPr lang="zh-CN" altLang="en-US" sz="2800" dirty="0">
                <a:latin typeface="华文楷体" panose="02010600040101010101" charset="-122"/>
                <a:ea typeface="华文楷体" panose="02010600040101010101" charset="-122"/>
                <a:cs typeface="Times New Roman" panose="02020603050405020304" pitchFamily="18" charset="0"/>
              </a:endParaRPr>
            </a:p>
          </p:txBody>
        </p:sp>
        <p:graphicFrame>
          <p:nvGraphicFramePr>
            <p:cNvPr id="8" name="Object 15"/>
            <p:cNvGraphicFramePr>
              <a:graphicFrameLocks noChangeAspect="1"/>
            </p:cNvGraphicFramePr>
            <p:nvPr/>
          </p:nvGraphicFramePr>
          <p:xfrm>
            <a:off x="2584" y="2256"/>
            <a:ext cx="2408" cy="498"/>
          </p:xfrm>
          <a:graphic>
            <a:graphicData uri="http://schemas.openxmlformats.org/presentationml/2006/ole">
              <mc:AlternateContent xmlns:mc="http://schemas.openxmlformats.org/markup-compatibility/2006">
                <mc:Choice xmlns:v="urn:schemas-microsoft-com:vml" Requires="v">
                  <p:oleObj spid="_x0000_s9" name="Equation" r:id="rId3" imgW="2488565" imgH="507365" progId="Equation.3">
                    <p:embed/>
                  </p:oleObj>
                </mc:Choice>
                <mc:Fallback>
                  <p:oleObj name="Equation" r:id="rId3" imgW="2488565" imgH="507365" progId="Equation.3">
                    <p:embed/>
                    <p:pic>
                      <p:nvPicPr>
                        <p:cNvPr id="0"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 y="2256"/>
                          <a:ext cx="2408" cy="4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0" name="Object 5"/>
          <p:cNvGraphicFramePr>
            <a:graphicFrameLocks noChangeAspect="1"/>
          </p:cNvGraphicFramePr>
          <p:nvPr/>
        </p:nvGraphicFramePr>
        <p:xfrm>
          <a:off x="1888342" y="2070261"/>
          <a:ext cx="3035936" cy="842779"/>
        </p:xfrm>
        <a:graphic>
          <a:graphicData uri="http://schemas.openxmlformats.org/presentationml/2006/ole">
            <mc:AlternateContent xmlns:mc="http://schemas.openxmlformats.org/markup-compatibility/2006">
              <mc:Choice xmlns:v="urn:schemas-microsoft-com:vml" Requires="v">
                <p:oleObj spid="_x0000_s11" name="Equation" r:id="rId5" imgW="2082165" imgH="609600" progId="Equation.3">
                  <p:embed/>
                </p:oleObj>
              </mc:Choice>
              <mc:Fallback>
                <p:oleObj name="Equation" r:id="rId5" imgW="2082165" imgH="609600" progId="Equation.3">
                  <p:embed/>
                  <p:pic>
                    <p:nvPicPr>
                      <p:cNvPr id="0"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8342" y="2070261"/>
                        <a:ext cx="3035936" cy="8427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p:nvGraphicFramePr>
        <p:xfrm>
          <a:off x="5266614" y="1966119"/>
          <a:ext cx="1219200" cy="985838"/>
        </p:xfrm>
        <a:graphic>
          <a:graphicData uri="http://schemas.openxmlformats.org/presentationml/2006/ole">
            <mc:AlternateContent xmlns:mc="http://schemas.openxmlformats.org/markup-compatibility/2006">
              <mc:Choice xmlns:v="urn:schemas-microsoft-com:vml" Requires="v">
                <p:oleObj spid="_x0000_s13" name="Equation" r:id="rId7" imgW="812165" imgH="660400" progId="Equation.3">
                  <p:embed/>
                </p:oleObj>
              </mc:Choice>
              <mc:Fallback>
                <p:oleObj name="Equation" r:id="rId7" imgW="812165" imgH="660400" progId="Equation.3">
                  <p:embed/>
                  <p:pic>
                    <p:nvPicPr>
                      <p:cNvPr id="0" name="图片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6614" y="1966119"/>
                        <a:ext cx="1219200"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62"/>
          <p:cNvGrpSpPr/>
          <p:nvPr/>
        </p:nvGrpSpPr>
        <p:grpSpPr bwMode="auto">
          <a:xfrm>
            <a:off x="381000" y="4419600"/>
            <a:ext cx="5462411" cy="824390"/>
            <a:chOff x="144" y="2442"/>
            <a:chExt cx="3871" cy="597"/>
          </a:xfrm>
        </p:grpSpPr>
        <p:graphicFrame>
          <p:nvGraphicFramePr>
            <p:cNvPr id="15" name="Object 8"/>
            <p:cNvGraphicFramePr>
              <a:graphicFrameLocks noChangeAspect="1"/>
            </p:cNvGraphicFramePr>
            <p:nvPr/>
          </p:nvGraphicFramePr>
          <p:xfrm>
            <a:off x="1999" y="2442"/>
            <a:ext cx="2016" cy="597"/>
          </p:xfrm>
          <a:graphic>
            <a:graphicData uri="http://schemas.openxmlformats.org/presentationml/2006/ole">
              <mc:AlternateContent xmlns:mc="http://schemas.openxmlformats.org/markup-compatibility/2006">
                <mc:Choice xmlns:v="urn:schemas-microsoft-com:vml" Requires="v">
                  <p:oleObj spid="_x0000_s16" name="Equation" r:id="rId9" imgW="2094865" imgH="609600" progId="Equation.3">
                    <p:embed/>
                  </p:oleObj>
                </mc:Choice>
                <mc:Fallback>
                  <p:oleObj name="Equation" r:id="rId9" imgW="2094865" imgH="609600" progId="Equation.3">
                    <p:embed/>
                    <p:pic>
                      <p:nvPicPr>
                        <p:cNvPr id="0" name="图片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9" y="2442"/>
                          <a:ext cx="2016" cy="5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43"/>
            <p:cNvSpPr txBox="1">
              <a:spLocks noChangeArrowheads="1"/>
            </p:cNvSpPr>
            <p:nvPr/>
          </p:nvSpPr>
          <p:spPr bwMode="auto">
            <a:xfrm>
              <a:off x="144" y="2553"/>
              <a:ext cx="2112" cy="330"/>
            </a:xfrm>
            <a:prstGeom prst="rect">
              <a:avLst/>
            </a:prstGeom>
            <a:noFill/>
            <a:ln w="9525">
              <a:noFill/>
              <a:miter lim="800000"/>
            </a:ln>
          </p:spPr>
          <p:txBody>
            <a:bodyPr>
              <a:spAutoFit/>
            </a:bodyPr>
            <a:lstStyle/>
            <a:p>
              <a:pPr>
                <a:spcBef>
                  <a:spcPct val="50000"/>
                </a:spcBef>
                <a:buFontTx/>
                <a:buBlip>
                  <a:blip r:embed="rId11"/>
                </a:buBlip>
              </a:pPr>
              <a:r>
                <a:rPr lang="en-US" altLang="zh-CN" sz="2800">
                  <a:latin typeface="Times New Roman" panose="02020603050405020304" pitchFamily="18" charset="0"/>
                  <a:ea typeface="华文楷体" panose="02010600040101010101" charset="-122"/>
                  <a:cs typeface="Times New Roman" panose="02020603050405020304" pitchFamily="18" charset="0"/>
                </a:rPr>
                <a:t>    </a:t>
              </a:r>
              <a:r>
                <a:rPr lang="zh-CN" altLang="en-US" sz="2800">
                  <a:latin typeface="Times New Roman" panose="02020603050405020304" pitchFamily="18" charset="0"/>
                  <a:ea typeface="华文楷体" panose="02010600040101010101" charset="-122"/>
                  <a:cs typeface="Times New Roman" panose="02020603050405020304" pitchFamily="18" charset="0"/>
                </a:rPr>
                <a:t>概率密度</a:t>
              </a:r>
              <a:endParaRPr lang="zh-CN" altLang="en-US" sz="2800">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18" name="Group 63"/>
          <p:cNvGrpSpPr/>
          <p:nvPr/>
        </p:nvGrpSpPr>
        <p:grpSpPr bwMode="auto">
          <a:xfrm>
            <a:off x="381000" y="5265737"/>
            <a:ext cx="3427413" cy="906463"/>
            <a:chOff x="288" y="3069"/>
            <a:chExt cx="2159" cy="571"/>
          </a:xfrm>
        </p:grpSpPr>
        <p:graphicFrame>
          <p:nvGraphicFramePr>
            <p:cNvPr id="19" name="Object 7"/>
            <p:cNvGraphicFramePr>
              <a:graphicFrameLocks noChangeAspect="1"/>
            </p:cNvGraphicFramePr>
            <p:nvPr/>
          </p:nvGraphicFramePr>
          <p:xfrm>
            <a:off x="1341" y="3069"/>
            <a:ext cx="1106" cy="571"/>
          </p:xfrm>
          <a:graphic>
            <a:graphicData uri="http://schemas.openxmlformats.org/presentationml/2006/ole">
              <mc:AlternateContent xmlns:mc="http://schemas.openxmlformats.org/markup-compatibility/2006">
                <mc:Choice xmlns:v="urn:schemas-microsoft-com:vml" Requires="v">
                  <p:oleObj spid="_x0000_s20" name="Equation" r:id="rId12" imgW="1447165" imgH="698500" progId="Equation.3">
                    <p:embed/>
                  </p:oleObj>
                </mc:Choice>
                <mc:Fallback>
                  <p:oleObj name="Equation" r:id="rId12" imgW="1447165" imgH="698500" progId="Equation.3">
                    <p:embed/>
                    <p:pic>
                      <p:nvPicPr>
                        <p:cNvPr id="0" name="图片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1" y="3069"/>
                          <a:ext cx="1106" cy="5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 Box 46"/>
            <p:cNvSpPr txBox="1">
              <a:spLocks noChangeArrowheads="1"/>
            </p:cNvSpPr>
            <p:nvPr/>
          </p:nvSpPr>
          <p:spPr bwMode="auto">
            <a:xfrm>
              <a:off x="288" y="3216"/>
              <a:ext cx="1440" cy="330"/>
            </a:xfrm>
            <a:prstGeom prst="rect">
              <a:avLst/>
            </a:prstGeom>
            <a:noFill/>
            <a:ln w="9525">
              <a:noFill/>
              <a:miter lim="800000"/>
            </a:ln>
          </p:spPr>
          <p:txBody>
            <a:bodyPr>
              <a:spAutoFit/>
            </a:bodyPr>
            <a:lstStyle/>
            <a:p>
              <a:pPr>
                <a:spcBef>
                  <a:spcPct val="50000"/>
                </a:spcBef>
                <a:buFontTx/>
                <a:buBlip>
                  <a:blip r:embed="rId11"/>
                </a:buBlip>
              </a:pPr>
              <a:r>
                <a:rPr lang="en-US" altLang="zh-CN" sz="2800" dirty="0">
                  <a:solidFill>
                    <a:srgbClr val="CC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能量</a:t>
              </a:r>
              <a:endPar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22" name="Group 65"/>
          <p:cNvGrpSpPr/>
          <p:nvPr/>
        </p:nvGrpSpPr>
        <p:grpSpPr bwMode="auto">
          <a:xfrm>
            <a:off x="365821" y="3044825"/>
            <a:ext cx="6346825" cy="1293813"/>
            <a:chOff x="-597" y="1690"/>
            <a:chExt cx="3998" cy="815"/>
          </a:xfrm>
        </p:grpSpPr>
        <p:sp>
          <p:nvSpPr>
            <p:cNvPr id="23" name="AutoShape 3"/>
            <p:cNvSpPr/>
            <p:nvPr/>
          </p:nvSpPr>
          <p:spPr bwMode="auto">
            <a:xfrm>
              <a:off x="1536" y="1785"/>
              <a:ext cx="144" cy="528"/>
            </a:xfrm>
            <a:prstGeom prst="leftBrace">
              <a:avLst>
                <a:gd name="adj1" fmla="val 30556"/>
                <a:gd name="adj2" fmla="val 50000"/>
              </a:avLst>
            </a:prstGeom>
            <a:noFill/>
            <a:ln w="19050">
              <a:solidFill>
                <a:srgbClr val="FF0000"/>
              </a:solidFill>
              <a:round/>
            </a:ln>
          </p:spPr>
          <p:txBody>
            <a:bodyPr wrap="none" anchor="ctr"/>
            <a:lstStyle/>
            <a:p>
              <a:endParaRPr lang="en-US" altLang="zh-CN" sz="280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24" name="Object 3"/>
            <p:cNvGraphicFramePr>
              <a:graphicFrameLocks noChangeAspect="1"/>
            </p:cNvGraphicFramePr>
            <p:nvPr/>
          </p:nvGraphicFramePr>
          <p:xfrm>
            <a:off x="1702" y="2059"/>
            <a:ext cx="1699" cy="446"/>
          </p:xfrm>
          <a:graphic>
            <a:graphicData uri="http://schemas.openxmlformats.org/presentationml/2006/ole">
              <mc:AlternateContent xmlns:mc="http://schemas.openxmlformats.org/markup-compatibility/2006">
                <mc:Choice xmlns:v="urn:schemas-microsoft-com:vml" Requires="v">
                  <p:oleObj spid="_x0000_s25" name="Equation" r:id="rId14" imgW="2615565" imgH="660400" progId="Equation.3">
                    <p:embed/>
                  </p:oleObj>
                </mc:Choice>
                <mc:Fallback>
                  <p:oleObj name="Equation" r:id="rId14" imgW="2615565" imgH="660400" progId="Equation.3">
                    <p:embed/>
                    <p:pic>
                      <p:nvPicPr>
                        <p:cNvPr id="0" name="图片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02" y="2059"/>
                          <a:ext cx="1699" cy="4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4"/>
            <p:cNvGraphicFramePr>
              <a:graphicFrameLocks noChangeAspect="1"/>
            </p:cNvGraphicFramePr>
            <p:nvPr/>
          </p:nvGraphicFramePr>
          <p:xfrm>
            <a:off x="816" y="1911"/>
            <a:ext cx="672" cy="306"/>
          </p:xfrm>
          <a:graphic>
            <a:graphicData uri="http://schemas.openxmlformats.org/presentationml/2006/ole">
              <mc:AlternateContent xmlns:mc="http://schemas.openxmlformats.org/markup-compatibility/2006">
                <mc:Choice xmlns:v="urn:schemas-microsoft-com:vml" Requires="v">
                  <p:oleObj spid="_x0000_s27" name="公式" r:id="rId16" imgW="723265" imgH="304800" progId="Equation.3">
                    <p:embed/>
                  </p:oleObj>
                </mc:Choice>
                <mc:Fallback>
                  <p:oleObj name="公式" r:id="rId16" imgW="723265" imgH="304800" progId="Equation.3">
                    <p:embed/>
                    <p:pic>
                      <p:nvPicPr>
                        <p:cNvPr id="0" name="图片 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 y="1911"/>
                          <a:ext cx="672" cy="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5"/>
            <p:cNvGraphicFramePr>
              <a:graphicFrameLocks noChangeAspect="1"/>
            </p:cNvGraphicFramePr>
            <p:nvPr/>
          </p:nvGraphicFramePr>
          <p:xfrm>
            <a:off x="1813" y="1690"/>
            <a:ext cx="1171" cy="194"/>
          </p:xfrm>
          <a:graphic>
            <a:graphicData uri="http://schemas.openxmlformats.org/presentationml/2006/ole">
              <mc:AlternateContent xmlns:mc="http://schemas.openxmlformats.org/markup-compatibility/2006">
                <mc:Choice xmlns:v="urn:schemas-microsoft-com:vml" Requires="v">
                  <p:oleObj spid="_x0000_s29" name="公式" r:id="rId18" imgW="1905000" imgH="317500" progId="Equation.3">
                    <p:embed/>
                  </p:oleObj>
                </mc:Choice>
                <mc:Fallback>
                  <p:oleObj name="公式" r:id="rId18" imgW="1905000" imgH="317500" progId="Equation.3">
                    <p:embed/>
                    <p:pic>
                      <p:nvPicPr>
                        <p:cNvPr id="0" name="图片 2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13" y="1690"/>
                          <a:ext cx="1171" cy="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 Box 49"/>
            <p:cNvSpPr txBox="1">
              <a:spLocks noChangeArrowheads="1"/>
            </p:cNvSpPr>
            <p:nvPr/>
          </p:nvSpPr>
          <p:spPr bwMode="auto">
            <a:xfrm>
              <a:off x="-597" y="1936"/>
              <a:ext cx="1728" cy="330"/>
            </a:xfrm>
            <a:prstGeom prst="rect">
              <a:avLst/>
            </a:prstGeom>
            <a:noFill/>
            <a:ln w="9525">
              <a:noFill/>
              <a:miter lim="800000"/>
            </a:ln>
          </p:spPr>
          <p:txBody>
            <a:bodyPr>
              <a:spAutoFit/>
            </a:bodyPr>
            <a:lstStyle/>
            <a:p>
              <a:pPr>
                <a:spcBef>
                  <a:spcPct val="50000"/>
                </a:spcBef>
                <a:buFontTx/>
                <a:buBlip>
                  <a:blip r:embed="rId11"/>
                </a:buBlip>
              </a:pPr>
              <a:r>
                <a:rPr lang="en-US" altLang="zh-CN" sz="2800" dirty="0">
                  <a:solidFill>
                    <a:srgbClr val="CC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波函数</a:t>
              </a:r>
              <a:endPar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31" name="Group 64"/>
          <p:cNvGrpSpPr/>
          <p:nvPr/>
        </p:nvGrpSpPr>
        <p:grpSpPr bwMode="auto">
          <a:xfrm>
            <a:off x="4273868" y="5530398"/>
            <a:ext cx="4130675" cy="523875"/>
            <a:chOff x="288" y="3792"/>
            <a:chExt cx="2602" cy="330"/>
          </a:xfrm>
        </p:grpSpPr>
        <p:graphicFrame>
          <p:nvGraphicFramePr>
            <p:cNvPr id="32" name="Object 2"/>
            <p:cNvGraphicFramePr>
              <a:graphicFrameLocks noChangeAspect="1"/>
            </p:cNvGraphicFramePr>
            <p:nvPr/>
          </p:nvGraphicFramePr>
          <p:xfrm>
            <a:off x="1570" y="3804"/>
            <a:ext cx="1320" cy="267"/>
          </p:xfrm>
          <a:graphic>
            <a:graphicData uri="http://schemas.openxmlformats.org/presentationml/2006/ole">
              <mc:AlternateContent xmlns:mc="http://schemas.openxmlformats.org/markup-compatibility/2006">
                <mc:Choice xmlns:v="urn:schemas-microsoft-com:vml" Requires="v">
                  <p:oleObj spid="_x0000_s33" name="公式" r:id="rId20" imgW="1167765" imgH="279400" progId="Equation.3">
                    <p:embed/>
                  </p:oleObj>
                </mc:Choice>
                <mc:Fallback>
                  <p:oleObj name="公式" r:id="rId20" imgW="1167765" imgH="279400" progId="Equation.3">
                    <p:embed/>
                    <p:pic>
                      <p:nvPicPr>
                        <p:cNvPr id="0" name="图片 3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0" y="3804"/>
                          <a:ext cx="1320"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 Box 55"/>
            <p:cNvSpPr txBox="1">
              <a:spLocks noChangeArrowheads="1"/>
            </p:cNvSpPr>
            <p:nvPr/>
          </p:nvSpPr>
          <p:spPr bwMode="auto">
            <a:xfrm>
              <a:off x="288" y="3792"/>
              <a:ext cx="1872" cy="330"/>
            </a:xfrm>
            <a:prstGeom prst="rect">
              <a:avLst/>
            </a:prstGeom>
            <a:noFill/>
            <a:ln w="9525">
              <a:noFill/>
              <a:miter lim="800000"/>
            </a:ln>
          </p:spPr>
          <p:txBody>
            <a:bodyPr>
              <a:spAutoFit/>
            </a:bodyPr>
            <a:lstStyle/>
            <a:p>
              <a:pPr>
                <a:spcBef>
                  <a:spcPct val="50000"/>
                </a:spcBef>
                <a:buFontTx/>
                <a:buBlip>
                  <a:blip r:embed="rId11"/>
                </a:buBlip>
              </a:pPr>
              <a:r>
                <a:rPr lang="en-US" altLang="zh-CN" sz="2800" dirty="0">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latin typeface="Times New Roman" panose="02020603050405020304" pitchFamily="18" charset="0"/>
                  <a:ea typeface="华文楷体" panose="02010600040101010101" charset="-122"/>
                  <a:cs typeface="Times New Roman" panose="02020603050405020304" pitchFamily="18" charset="0"/>
                </a:rPr>
                <a:t>量子数</a:t>
              </a:r>
              <a:endParaRPr lang="zh-CN" altLang="en-US" sz="2800" dirty="0">
                <a:latin typeface="Times New Roman" panose="02020603050405020304" pitchFamily="18" charset="0"/>
                <a:ea typeface="华文楷体" panose="02010600040101010101" charset="-122"/>
                <a:cs typeface="Times New Roman" panose="02020603050405020304" pitchFamily="18" charset="0"/>
              </a:endParaRPr>
            </a:p>
          </p:txBody>
        </p:sp>
      </p:grpSp>
      <p:sp>
        <p:nvSpPr>
          <p:cNvPr id="35" name="Footer Placeholder 2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概率幅和概率密度分布</a:t>
            </a:r>
            <a:endParaRPr lang="zh-CN" alt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grpSp>
        <p:nvGrpSpPr>
          <p:cNvPr id="4" name="Group 137"/>
          <p:cNvGrpSpPr/>
          <p:nvPr/>
        </p:nvGrpSpPr>
        <p:grpSpPr bwMode="auto">
          <a:xfrm>
            <a:off x="1143000" y="1203960"/>
            <a:ext cx="6951028" cy="5120640"/>
            <a:chOff x="432" y="480"/>
            <a:chExt cx="4849" cy="3600"/>
          </a:xfrm>
        </p:grpSpPr>
        <p:sp>
          <p:nvSpPr>
            <p:cNvPr id="5" name="Rectangle 2"/>
            <p:cNvSpPr>
              <a:spLocks noChangeArrowheads="1"/>
            </p:cNvSpPr>
            <p:nvPr/>
          </p:nvSpPr>
          <p:spPr bwMode="auto">
            <a:xfrm>
              <a:off x="432" y="480"/>
              <a:ext cx="4849" cy="3600"/>
            </a:xfrm>
            <a:prstGeom prst="rect">
              <a:avLst/>
            </a:prstGeom>
            <a:solidFill>
              <a:schemeClr val="bg1"/>
            </a:solidFill>
            <a:ln w="9525">
              <a:solidFill>
                <a:schemeClr val="tx2"/>
              </a:solidFill>
              <a:miter lim="800000"/>
            </a:ln>
          </p:spPr>
          <p:txBody>
            <a:bodyPr wrap="none" anchor="ctr"/>
            <a:lstStyle/>
            <a:p>
              <a:endParaRPr lang="en-US" altLang="zh-CN">
                <a:latin typeface="华文楷体" panose="02010600040101010101" charset="-122"/>
                <a:ea typeface="华文楷体" panose="02010600040101010101" charset="-122"/>
                <a:cs typeface="Times New Roman" panose="02020603050405020304" pitchFamily="18" charset="0"/>
              </a:endParaRPr>
            </a:p>
          </p:txBody>
        </p:sp>
        <p:sp>
          <p:nvSpPr>
            <p:cNvPr id="6" name="Line 3"/>
            <p:cNvSpPr>
              <a:spLocks noChangeShapeType="1"/>
            </p:cNvSpPr>
            <p:nvPr/>
          </p:nvSpPr>
          <p:spPr bwMode="auto">
            <a:xfrm>
              <a:off x="926" y="3276"/>
              <a:ext cx="1773" cy="0"/>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7" name="Line 6"/>
            <p:cNvSpPr>
              <a:spLocks noChangeShapeType="1"/>
            </p:cNvSpPr>
            <p:nvPr/>
          </p:nvSpPr>
          <p:spPr bwMode="auto">
            <a:xfrm>
              <a:off x="926" y="2645"/>
              <a:ext cx="1616" cy="0"/>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8" name="Line 13"/>
            <p:cNvSpPr>
              <a:spLocks noChangeShapeType="1"/>
            </p:cNvSpPr>
            <p:nvPr/>
          </p:nvSpPr>
          <p:spPr bwMode="auto">
            <a:xfrm>
              <a:off x="926" y="1631"/>
              <a:ext cx="1655" cy="0"/>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9" name="Line 33"/>
            <p:cNvSpPr>
              <a:spLocks noChangeShapeType="1"/>
            </p:cNvSpPr>
            <p:nvPr/>
          </p:nvSpPr>
          <p:spPr bwMode="auto">
            <a:xfrm flipV="1">
              <a:off x="1714" y="1080"/>
              <a:ext cx="0" cy="2587"/>
            </a:xfrm>
            <a:prstGeom prst="line">
              <a:avLst/>
            </a:prstGeom>
            <a:noFill/>
            <a:ln w="12700">
              <a:solidFill>
                <a:schemeClr val="tx1"/>
              </a:solidFill>
              <a:round/>
              <a:tailEnd type="triangle" w="sm" len="lg"/>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10" name="Rectangle 34"/>
            <p:cNvSpPr>
              <a:spLocks noChangeArrowheads="1"/>
            </p:cNvSpPr>
            <p:nvPr/>
          </p:nvSpPr>
          <p:spPr bwMode="auto">
            <a:xfrm>
              <a:off x="690" y="1221"/>
              <a:ext cx="236" cy="2446"/>
            </a:xfrm>
            <a:prstGeom prst="rect">
              <a:avLst/>
            </a:prstGeom>
            <a:solidFill>
              <a:schemeClr val="bg1"/>
            </a:solidFill>
            <a:ln w="9525">
              <a:noFill/>
              <a:miter lim="800000"/>
            </a:ln>
          </p:spPr>
          <p:txBody>
            <a:bodyPr wrap="none" anchor="ctr"/>
            <a:lstStyle/>
            <a:p>
              <a:endParaRPr lang="en-US" altLang="zh-CN">
                <a:latin typeface="华文楷体" panose="02010600040101010101" charset="-122"/>
                <a:ea typeface="华文楷体" panose="02010600040101010101" charset="-122"/>
                <a:cs typeface="Times New Roman" panose="02020603050405020304" pitchFamily="18" charset="0"/>
              </a:endParaRPr>
            </a:p>
          </p:txBody>
        </p:sp>
        <p:sp>
          <p:nvSpPr>
            <p:cNvPr id="11" name="Rectangle 35"/>
            <p:cNvSpPr>
              <a:spLocks noChangeArrowheads="1"/>
            </p:cNvSpPr>
            <p:nvPr/>
          </p:nvSpPr>
          <p:spPr bwMode="auto">
            <a:xfrm>
              <a:off x="2502" y="1221"/>
              <a:ext cx="236" cy="2446"/>
            </a:xfrm>
            <a:prstGeom prst="rect">
              <a:avLst/>
            </a:prstGeom>
            <a:solidFill>
              <a:schemeClr val="bg1"/>
            </a:solidFill>
            <a:ln w="9525">
              <a:noFill/>
              <a:miter lim="800000"/>
            </a:ln>
          </p:spPr>
          <p:txBody>
            <a:bodyPr wrap="none" anchor="ctr"/>
            <a:lstStyle/>
            <a:p>
              <a:endParaRPr lang="en-US" altLang="zh-CN">
                <a:latin typeface="华文楷体" panose="02010600040101010101" charset="-122"/>
                <a:ea typeface="华文楷体" panose="02010600040101010101" charset="-122"/>
                <a:cs typeface="Times New Roman" panose="02020603050405020304" pitchFamily="18" charset="0"/>
              </a:endParaRPr>
            </a:p>
          </p:txBody>
        </p:sp>
        <p:sp>
          <p:nvSpPr>
            <p:cNvPr id="12" name="Line 36"/>
            <p:cNvSpPr>
              <a:spLocks noChangeShapeType="1"/>
            </p:cNvSpPr>
            <p:nvPr/>
          </p:nvSpPr>
          <p:spPr bwMode="auto">
            <a:xfrm flipV="1">
              <a:off x="2484" y="1221"/>
              <a:ext cx="0" cy="2446"/>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13" name="Line 37"/>
            <p:cNvSpPr>
              <a:spLocks noChangeShapeType="1"/>
            </p:cNvSpPr>
            <p:nvPr/>
          </p:nvSpPr>
          <p:spPr bwMode="auto">
            <a:xfrm flipV="1">
              <a:off x="945" y="1218"/>
              <a:ext cx="0" cy="2446"/>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14" name="Line 38"/>
            <p:cNvSpPr>
              <a:spLocks noChangeShapeType="1"/>
            </p:cNvSpPr>
            <p:nvPr/>
          </p:nvSpPr>
          <p:spPr bwMode="auto">
            <a:xfrm>
              <a:off x="572" y="3667"/>
              <a:ext cx="2285" cy="0"/>
            </a:xfrm>
            <a:prstGeom prst="line">
              <a:avLst/>
            </a:prstGeom>
            <a:noFill/>
            <a:ln w="1905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aphicFrame>
          <p:nvGraphicFramePr>
            <p:cNvPr id="15" name="Object 2"/>
            <p:cNvGraphicFramePr>
              <a:graphicFrameLocks noChangeAspect="1"/>
            </p:cNvGraphicFramePr>
            <p:nvPr/>
          </p:nvGraphicFramePr>
          <p:xfrm>
            <a:off x="758" y="3658"/>
            <a:ext cx="420" cy="217"/>
          </p:xfrm>
          <a:graphic>
            <a:graphicData uri="http://schemas.openxmlformats.org/presentationml/2006/ole">
              <mc:AlternateContent xmlns:mc="http://schemas.openxmlformats.org/markup-compatibility/2006">
                <mc:Choice xmlns:v="urn:schemas-microsoft-com:vml" Requires="v">
                  <p:oleObj spid="_x0000_s16" name="公式" r:id="rId1" imgW="546100" imgH="241300" progId="Equation.3">
                    <p:embed/>
                  </p:oleObj>
                </mc:Choice>
                <mc:Fallback>
                  <p:oleObj name="公式" r:id="rId1" imgW="546100" imgH="241300" progId="Equation.3">
                    <p:embed/>
                    <p:pic>
                      <p:nvPicPr>
                        <p:cNvPr id="0" name="图片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 y="3658"/>
                          <a:ext cx="420" cy="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3"/>
            <p:cNvGraphicFramePr>
              <a:graphicFrameLocks noChangeAspect="1"/>
            </p:cNvGraphicFramePr>
            <p:nvPr/>
          </p:nvGraphicFramePr>
          <p:xfrm>
            <a:off x="1557" y="3658"/>
            <a:ext cx="287" cy="246"/>
          </p:xfrm>
          <a:graphic>
            <a:graphicData uri="http://schemas.openxmlformats.org/presentationml/2006/ole">
              <mc:AlternateContent xmlns:mc="http://schemas.openxmlformats.org/markup-compatibility/2006">
                <mc:Choice xmlns:v="urn:schemas-microsoft-com:vml" Requires="v">
                  <p:oleObj spid="_x0000_s18" name="公式" r:id="rId3" imgW="393065" imgH="317500" progId="Equation.3">
                    <p:embed/>
                  </p:oleObj>
                </mc:Choice>
                <mc:Fallback>
                  <p:oleObj name="公式" r:id="rId3" imgW="393065" imgH="317500" progId="Equation.3">
                    <p:embed/>
                    <p:pic>
                      <p:nvPicPr>
                        <p:cNvPr id="0" name="图片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 y="3658"/>
                          <a:ext cx="287" cy="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4"/>
            <p:cNvGraphicFramePr>
              <a:graphicFrameLocks noChangeAspect="1"/>
            </p:cNvGraphicFramePr>
            <p:nvPr/>
          </p:nvGraphicFramePr>
          <p:xfrm>
            <a:off x="2423" y="3658"/>
            <a:ext cx="198" cy="191"/>
          </p:xfrm>
          <a:graphic>
            <a:graphicData uri="http://schemas.openxmlformats.org/presentationml/2006/ole">
              <mc:AlternateContent xmlns:mc="http://schemas.openxmlformats.org/markup-compatibility/2006">
                <mc:Choice xmlns:v="urn:schemas-microsoft-com:vml" Requires="v">
                  <p:oleObj spid="_x0000_s20" name="公式" r:id="rId5" imgW="177800" imgH="190500" progId="Equation.3">
                    <p:embed/>
                  </p:oleObj>
                </mc:Choice>
                <mc:Fallback>
                  <p:oleObj name="公式" r:id="rId5" imgW="177800" imgH="190500" progId="Equation.3">
                    <p:embed/>
                    <p:pic>
                      <p:nvPicPr>
                        <p:cNvPr id="0" name="图片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3" y="3658"/>
                          <a:ext cx="198"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5"/>
            <p:cNvGraphicFramePr>
              <a:graphicFrameLocks noChangeAspect="1"/>
            </p:cNvGraphicFramePr>
            <p:nvPr/>
          </p:nvGraphicFramePr>
          <p:xfrm>
            <a:off x="489" y="3465"/>
            <a:ext cx="409" cy="210"/>
          </p:xfrm>
          <a:graphic>
            <a:graphicData uri="http://schemas.openxmlformats.org/presentationml/2006/ole">
              <mc:AlternateContent xmlns:mc="http://schemas.openxmlformats.org/markup-compatibility/2006">
                <mc:Choice xmlns:v="urn:schemas-microsoft-com:vml" Requires="v">
                  <p:oleObj spid="_x0000_s22" name="公式" r:id="rId7" imgW="507365" imgH="241300" progId="Equation.3">
                    <p:embed/>
                  </p:oleObj>
                </mc:Choice>
                <mc:Fallback>
                  <p:oleObj name="公式" r:id="rId7" imgW="507365" imgH="241300" progId="Equation.3">
                    <p:embed/>
                    <p:pic>
                      <p:nvPicPr>
                        <p:cNvPr id="0" name="图片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 y="3465"/>
                          <a:ext cx="409" cy="2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6"/>
            <p:cNvGraphicFramePr>
              <a:graphicFrameLocks noChangeAspect="1"/>
            </p:cNvGraphicFramePr>
            <p:nvPr/>
          </p:nvGraphicFramePr>
          <p:xfrm>
            <a:off x="525" y="3111"/>
            <a:ext cx="362" cy="214"/>
          </p:xfrm>
          <a:graphic>
            <a:graphicData uri="http://schemas.openxmlformats.org/presentationml/2006/ole">
              <mc:AlternateContent xmlns:mc="http://schemas.openxmlformats.org/markup-compatibility/2006">
                <mc:Choice xmlns:v="urn:schemas-microsoft-com:vml" Requires="v">
                  <p:oleObj spid="_x0000_s24" name="公式" r:id="rId9" imgW="558800" imgH="241300" progId="Equation.3">
                    <p:embed/>
                  </p:oleObj>
                </mc:Choice>
                <mc:Fallback>
                  <p:oleObj name="公式" r:id="rId9" imgW="558800" imgH="241300" progId="Equation.3">
                    <p:embed/>
                    <p:pic>
                      <p:nvPicPr>
                        <p:cNvPr id="0" name="图片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 y="3111"/>
                          <a:ext cx="362" cy="2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7"/>
            <p:cNvGraphicFramePr>
              <a:graphicFrameLocks noChangeAspect="1"/>
            </p:cNvGraphicFramePr>
            <p:nvPr/>
          </p:nvGraphicFramePr>
          <p:xfrm>
            <a:off x="525" y="2512"/>
            <a:ext cx="362" cy="214"/>
          </p:xfrm>
          <a:graphic>
            <a:graphicData uri="http://schemas.openxmlformats.org/presentationml/2006/ole">
              <mc:AlternateContent xmlns:mc="http://schemas.openxmlformats.org/markup-compatibility/2006">
                <mc:Choice xmlns:v="urn:schemas-microsoft-com:vml" Requires="v">
                  <p:oleObj spid="_x0000_s26" name="公式" r:id="rId11" imgW="533400" imgH="241300" progId="Equation.3">
                    <p:embed/>
                  </p:oleObj>
                </mc:Choice>
                <mc:Fallback>
                  <p:oleObj name="公式" r:id="rId11" imgW="533400" imgH="241300" progId="Equation.3">
                    <p:embed/>
                    <p:pic>
                      <p:nvPicPr>
                        <p:cNvPr id="0" name="图片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 y="2512"/>
                          <a:ext cx="362" cy="2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8"/>
            <p:cNvGraphicFramePr>
              <a:graphicFrameLocks noChangeAspect="1"/>
            </p:cNvGraphicFramePr>
            <p:nvPr/>
          </p:nvGraphicFramePr>
          <p:xfrm>
            <a:off x="525" y="1494"/>
            <a:ext cx="362" cy="215"/>
          </p:xfrm>
          <a:graphic>
            <a:graphicData uri="http://schemas.openxmlformats.org/presentationml/2006/ole">
              <mc:AlternateContent xmlns:mc="http://schemas.openxmlformats.org/markup-compatibility/2006">
                <mc:Choice xmlns:v="urn:schemas-microsoft-com:vml" Requires="v">
                  <p:oleObj spid="_x0000_s28" name="公式" r:id="rId13" imgW="558800" imgH="241300" progId="Equation.3">
                    <p:embed/>
                  </p:oleObj>
                </mc:Choice>
                <mc:Fallback>
                  <p:oleObj name="公式" r:id="rId13" imgW="558800" imgH="241300" progId="Equation.3">
                    <p:embed/>
                    <p:pic>
                      <p:nvPicPr>
                        <p:cNvPr id="0" name="图片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5" y="1494"/>
                          <a:ext cx="362" cy="2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Line 46"/>
            <p:cNvSpPr>
              <a:spLocks noChangeShapeType="1"/>
            </p:cNvSpPr>
            <p:nvPr/>
          </p:nvSpPr>
          <p:spPr bwMode="auto">
            <a:xfrm>
              <a:off x="926" y="3667"/>
              <a:ext cx="1576" cy="0"/>
            </a:xfrm>
            <a:prstGeom prst="line">
              <a:avLst/>
            </a:prstGeom>
            <a:noFill/>
            <a:ln w="1905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aphicFrame>
          <p:nvGraphicFramePr>
            <p:cNvPr id="30" name="Object 9"/>
            <p:cNvGraphicFramePr>
              <a:graphicFrameLocks noChangeAspect="1"/>
            </p:cNvGraphicFramePr>
            <p:nvPr/>
          </p:nvGraphicFramePr>
          <p:xfrm>
            <a:off x="1738" y="1032"/>
            <a:ext cx="308" cy="277"/>
          </p:xfrm>
          <a:graphic>
            <a:graphicData uri="http://schemas.openxmlformats.org/presentationml/2006/ole">
              <mc:AlternateContent xmlns:mc="http://schemas.openxmlformats.org/markup-compatibility/2006">
                <mc:Choice xmlns:v="urn:schemas-microsoft-com:vml" Requires="v">
                  <p:oleObj spid="_x0000_s31" name="Equation" r:id="rId15" imgW="304800" imgH="330200" progId="Equation.3">
                    <p:embed/>
                  </p:oleObj>
                </mc:Choice>
                <mc:Fallback>
                  <p:oleObj name="Equation" r:id="rId15" imgW="304800" imgH="330200" progId="Equation.3">
                    <p:embed/>
                    <p:pic>
                      <p:nvPicPr>
                        <p:cNvPr id="0" name="图片 3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 y="1032"/>
                          <a:ext cx="308" cy="2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Line 54"/>
            <p:cNvSpPr>
              <a:spLocks noChangeShapeType="1"/>
            </p:cNvSpPr>
            <p:nvPr/>
          </p:nvSpPr>
          <p:spPr bwMode="auto">
            <a:xfrm>
              <a:off x="3165" y="3295"/>
              <a:ext cx="1772" cy="0"/>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33" name="Line 57"/>
            <p:cNvSpPr>
              <a:spLocks noChangeShapeType="1"/>
            </p:cNvSpPr>
            <p:nvPr/>
          </p:nvSpPr>
          <p:spPr bwMode="auto">
            <a:xfrm>
              <a:off x="3165" y="2645"/>
              <a:ext cx="1615" cy="0"/>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34" name="Line 64"/>
            <p:cNvSpPr>
              <a:spLocks noChangeShapeType="1"/>
            </p:cNvSpPr>
            <p:nvPr/>
          </p:nvSpPr>
          <p:spPr bwMode="auto">
            <a:xfrm>
              <a:off x="3165" y="1631"/>
              <a:ext cx="1654" cy="0"/>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35" name="Line 84"/>
            <p:cNvSpPr>
              <a:spLocks noChangeShapeType="1"/>
            </p:cNvSpPr>
            <p:nvPr/>
          </p:nvSpPr>
          <p:spPr bwMode="auto">
            <a:xfrm flipV="1">
              <a:off x="3952" y="1080"/>
              <a:ext cx="0" cy="2587"/>
            </a:xfrm>
            <a:prstGeom prst="line">
              <a:avLst/>
            </a:prstGeom>
            <a:noFill/>
            <a:ln w="12700">
              <a:solidFill>
                <a:schemeClr val="tx1"/>
              </a:solidFill>
              <a:round/>
              <a:tailEnd type="triangle" w="sm" len="lg"/>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36" name="Line 87"/>
            <p:cNvSpPr>
              <a:spLocks noChangeShapeType="1"/>
            </p:cNvSpPr>
            <p:nvPr/>
          </p:nvSpPr>
          <p:spPr bwMode="auto">
            <a:xfrm flipV="1">
              <a:off x="4740" y="1221"/>
              <a:ext cx="0" cy="2446"/>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37" name="Line 88"/>
            <p:cNvSpPr>
              <a:spLocks noChangeShapeType="1"/>
            </p:cNvSpPr>
            <p:nvPr/>
          </p:nvSpPr>
          <p:spPr bwMode="auto">
            <a:xfrm flipV="1">
              <a:off x="3165" y="1221"/>
              <a:ext cx="0" cy="2446"/>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38" name="Line 89"/>
            <p:cNvSpPr>
              <a:spLocks noChangeShapeType="1"/>
            </p:cNvSpPr>
            <p:nvPr/>
          </p:nvSpPr>
          <p:spPr bwMode="auto">
            <a:xfrm>
              <a:off x="2825" y="3651"/>
              <a:ext cx="2285" cy="0"/>
            </a:xfrm>
            <a:prstGeom prst="line">
              <a:avLst/>
            </a:prstGeom>
            <a:noFill/>
            <a:ln w="1905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aphicFrame>
          <p:nvGraphicFramePr>
            <p:cNvPr id="39" name="Object 10"/>
            <p:cNvGraphicFramePr>
              <a:graphicFrameLocks noChangeAspect="1"/>
            </p:cNvGraphicFramePr>
            <p:nvPr/>
          </p:nvGraphicFramePr>
          <p:xfrm>
            <a:off x="2997" y="3658"/>
            <a:ext cx="419" cy="217"/>
          </p:xfrm>
          <a:graphic>
            <a:graphicData uri="http://schemas.openxmlformats.org/presentationml/2006/ole">
              <mc:AlternateContent xmlns:mc="http://schemas.openxmlformats.org/markup-compatibility/2006">
                <mc:Choice xmlns:v="urn:schemas-microsoft-com:vml" Requires="v">
                  <p:oleObj spid="_x0000_s40" name="公式" r:id="rId17" imgW="546100" imgH="241300" progId="Equation.3">
                    <p:embed/>
                  </p:oleObj>
                </mc:Choice>
                <mc:Fallback>
                  <p:oleObj name="公式" r:id="rId17" imgW="546100" imgH="241300" progId="Equation.3">
                    <p:embed/>
                    <p:pic>
                      <p:nvPicPr>
                        <p:cNvPr id="0" name="图片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 y="3658"/>
                          <a:ext cx="419" cy="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11"/>
            <p:cNvGraphicFramePr>
              <a:graphicFrameLocks noChangeAspect="1"/>
            </p:cNvGraphicFramePr>
            <p:nvPr/>
          </p:nvGraphicFramePr>
          <p:xfrm>
            <a:off x="3795" y="3658"/>
            <a:ext cx="288" cy="246"/>
          </p:xfrm>
          <a:graphic>
            <a:graphicData uri="http://schemas.openxmlformats.org/presentationml/2006/ole">
              <mc:AlternateContent xmlns:mc="http://schemas.openxmlformats.org/markup-compatibility/2006">
                <mc:Choice xmlns:v="urn:schemas-microsoft-com:vml" Requires="v">
                  <p:oleObj spid="_x0000_s42" name="公式" r:id="rId18" imgW="393065" imgH="317500" progId="Equation.3">
                    <p:embed/>
                  </p:oleObj>
                </mc:Choice>
                <mc:Fallback>
                  <p:oleObj name="公式" r:id="rId18" imgW="393065" imgH="317500" progId="Equation.3">
                    <p:embed/>
                    <p:pic>
                      <p:nvPicPr>
                        <p:cNvPr id="0" name="图片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 y="3658"/>
                          <a:ext cx="288" cy="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12"/>
            <p:cNvGraphicFramePr>
              <a:graphicFrameLocks noChangeAspect="1"/>
            </p:cNvGraphicFramePr>
            <p:nvPr/>
          </p:nvGraphicFramePr>
          <p:xfrm>
            <a:off x="4662" y="3658"/>
            <a:ext cx="197" cy="191"/>
          </p:xfrm>
          <a:graphic>
            <a:graphicData uri="http://schemas.openxmlformats.org/presentationml/2006/ole">
              <mc:AlternateContent xmlns:mc="http://schemas.openxmlformats.org/markup-compatibility/2006">
                <mc:Choice xmlns:v="urn:schemas-microsoft-com:vml" Requires="v">
                  <p:oleObj spid="_x0000_s44" name="公式" r:id="rId19" imgW="177800" imgH="190500" progId="Equation.3">
                    <p:embed/>
                  </p:oleObj>
                </mc:Choice>
                <mc:Fallback>
                  <p:oleObj name="公式" r:id="rId19" imgW="177800" imgH="190500" progId="Equation.3">
                    <p:embed/>
                    <p:pic>
                      <p:nvPicPr>
                        <p:cNvPr id="0" name="图片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2" y="3658"/>
                          <a:ext cx="197"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Line 97"/>
            <p:cNvSpPr>
              <a:spLocks noChangeShapeType="1"/>
            </p:cNvSpPr>
            <p:nvPr/>
          </p:nvSpPr>
          <p:spPr bwMode="auto">
            <a:xfrm>
              <a:off x="3183" y="3665"/>
              <a:ext cx="1576" cy="0"/>
            </a:xfrm>
            <a:prstGeom prst="line">
              <a:avLst/>
            </a:prstGeom>
            <a:noFill/>
            <a:ln w="12700">
              <a:solidFill>
                <a:schemeClr val="tx1"/>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aphicFrame>
          <p:nvGraphicFramePr>
            <p:cNvPr id="46" name="Object 13"/>
            <p:cNvGraphicFramePr>
              <a:graphicFrameLocks noChangeAspect="1"/>
            </p:cNvGraphicFramePr>
            <p:nvPr/>
          </p:nvGraphicFramePr>
          <p:xfrm>
            <a:off x="3976" y="1034"/>
            <a:ext cx="501" cy="351"/>
          </p:xfrm>
          <a:graphic>
            <a:graphicData uri="http://schemas.openxmlformats.org/presentationml/2006/ole">
              <mc:AlternateContent xmlns:mc="http://schemas.openxmlformats.org/markup-compatibility/2006">
                <mc:Choice xmlns:v="urn:schemas-microsoft-com:vml" Requires="v">
                  <p:oleObj spid="_x0000_s47" name="Equation" r:id="rId20" imgW="494665" imgH="419100" progId="Equation.3">
                    <p:embed/>
                  </p:oleObj>
                </mc:Choice>
                <mc:Fallback>
                  <p:oleObj name="Equation" r:id="rId20" imgW="494665" imgH="419100" progId="Equation.3">
                    <p:embed/>
                    <p:pic>
                      <p:nvPicPr>
                        <p:cNvPr id="0" name="图片 4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76" y="1034"/>
                          <a:ext cx="501" cy="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14"/>
            <p:cNvGraphicFramePr>
              <a:graphicFrameLocks noChangeAspect="1"/>
            </p:cNvGraphicFramePr>
            <p:nvPr/>
          </p:nvGraphicFramePr>
          <p:xfrm>
            <a:off x="665" y="480"/>
            <a:ext cx="1819" cy="554"/>
          </p:xfrm>
          <a:graphic>
            <a:graphicData uri="http://schemas.openxmlformats.org/presentationml/2006/ole">
              <mc:AlternateContent xmlns:mc="http://schemas.openxmlformats.org/markup-compatibility/2006">
                <mc:Choice xmlns:v="urn:schemas-microsoft-com:vml" Requires="v">
                  <p:oleObj spid="_x0000_s49" name="Equation" r:id="rId22" imgW="1790065" imgH="609600" progId="Equation.3">
                    <p:embed/>
                  </p:oleObj>
                </mc:Choice>
                <mc:Fallback>
                  <p:oleObj name="Equation" r:id="rId22" imgW="1790065" imgH="609600" progId="Equation.3">
                    <p:embed/>
                    <p:pic>
                      <p:nvPicPr>
                        <p:cNvPr id="0" name="图片 4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5" y="480"/>
                          <a:ext cx="1819" cy="554"/>
                        </a:xfrm>
                        <a:prstGeom prst="rect">
                          <a:avLst/>
                        </a:prstGeom>
                        <a:gradFill rotWithShape="0">
                          <a:gsLst>
                            <a:gs pos="0">
                              <a:schemeClr val="accent1"/>
                            </a:gs>
                            <a:gs pos="50000">
                              <a:srgbClr val="FFFFFF"/>
                            </a:gs>
                            <a:gs pos="100000">
                              <a:schemeClr val="accent1"/>
                            </a:gs>
                          </a:gsLst>
                          <a:lin ang="5400000" scaled="1"/>
                        </a:gradFill>
                        <a:ln w="9525">
                          <a:solidFill>
                            <a:schemeClr val="tx2"/>
                          </a:solidFill>
                          <a:miter lim="800000"/>
                          <a:headEnd/>
                          <a:tailEnd/>
                        </a:ln>
                      </p:spPr>
                    </p:pic>
                  </p:oleObj>
                </mc:Fallback>
              </mc:AlternateContent>
            </a:graphicData>
          </a:graphic>
        </p:graphicFrame>
        <p:graphicFrame>
          <p:nvGraphicFramePr>
            <p:cNvPr id="50" name="Object 15"/>
            <p:cNvGraphicFramePr>
              <a:graphicFrameLocks noChangeAspect="1"/>
            </p:cNvGraphicFramePr>
            <p:nvPr/>
          </p:nvGraphicFramePr>
          <p:xfrm>
            <a:off x="3136" y="480"/>
            <a:ext cx="1912" cy="554"/>
          </p:xfrm>
          <a:graphic>
            <a:graphicData uri="http://schemas.openxmlformats.org/presentationml/2006/ole">
              <mc:AlternateContent xmlns:mc="http://schemas.openxmlformats.org/markup-compatibility/2006">
                <mc:Choice xmlns:v="urn:schemas-microsoft-com:vml" Requires="v">
                  <p:oleObj spid="_x0000_s51" name="Equation" r:id="rId24" imgW="2094865" imgH="609600" progId="Equation.3">
                    <p:embed/>
                  </p:oleObj>
                </mc:Choice>
                <mc:Fallback>
                  <p:oleObj name="Equation" r:id="rId24" imgW="2094865" imgH="609600" progId="Equation.3">
                    <p:embed/>
                    <p:pic>
                      <p:nvPicPr>
                        <p:cNvPr id="0" name="图片 5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136" y="480"/>
                          <a:ext cx="1912" cy="554"/>
                        </a:xfrm>
                        <a:prstGeom prst="rect">
                          <a:avLst/>
                        </a:prstGeom>
                        <a:gradFill rotWithShape="0">
                          <a:gsLst>
                            <a:gs pos="0">
                              <a:srgbClr val="FFEBFF"/>
                            </a:gs>
                            <a:gs pos="50000">
                              <a:srgbClr val="FFFFFF"/>
                            </a:gs>
                            <a:gs pos="100000">
                              <a:srgbClr val="FFEBFF"/>
                            </a:gs>
                          </a:gsLst>
                          <a:lin ang="5400000" scaled="1"/>
                        </a:gradFill>
                        <a:ln w="9525">
                          <a:solidFill>
                            <a:srgbClr val="CC00CC"/>
                          </a:solidFill>
                          <a:miter lim="800000"/>
                          <a:headEnd/>
                          <a:tailEnd/>
                        </a:ln>
                      </p:spPr>
                    </p:pic>
                  </p:oleObj>
                </mc:Fallback>
              </mc:AlternateContent>
            </a:graphicData>
          </a:graphic>
        </p:graphicFrame>
        <p:grpSp>
          <p:nvGrpSpPr>
            <p:cNvPr id="52" name="Group 105"/>
            <p:cNvGrpSpPr/>
            <p:nvPr/>
          </p:nvGrpSpPr>
          <p:grpSpPr bwMode="auto">
            <a:xfrm>
              <a:off x="945" y="1495"/>
              <a:ext cx="1539" cy="277"/>
              <a:chOff x="192" y="3011"/>
              <a:chExt cx="3463" cy="986"/>
            </a:xfrm>
          </p:grpSpPr>
          <p:sp>
            <p:nvSpPr>
              <p:cNvPr id="70" name="Freeform 106"/>
              <p:cNvSpPr/>
              <p:nvPr/>
            </p:nvSpPr>
            <p:spPr bwMode="auto">
              <a:xfrm>
                <a:off x="192" y="3011"/>
                <a:ext cx="1735" cy="973"/>
              </a:xfrm>
              <a:custGeom>
                <a:avLst/>
                <a:gdLst>
                  <a:gd name="T0" fmla="*/ 0 w 1735"/>
                  <a:gd name="T1" fmla="*/ 487 h 973"/>
                  <a:gd name="T2" fmla="*/ 178 w 1735"/>
                  <a:gd name="T3" fmla="*/ 182 h 973"/>
                  <a:gd name="T4" fmla="*/ 444 w 1735"/>
                  <a:gd name="T5" fmla="*/ 4 h 973"/>
                  <a:gd name="T6" fmla="*/ 706 w 1735"/>
                  <a:gd name="T7" fmla="*/ 203 h 973"/>
                  <a:gd name="T8" fmla="*/ 871 w 1735"/>
                  <a:gd name="T9" fmla="*/ 491 h 973"/>
                  <a:gd name="T10" fmla="*/ 1035 w 1735"/>
                  <a:gd name="T11" fmla="*/ 772 h 973"/>
                  <a:gd name="T12" fmla="*/ 1310 w 1735"/>
                  <a:gd name="T13" fmla="*/ 971 h 973"/>
                  <a:gd name="T14" fmla="*/ 1570 w 1735"/>
                  <a:gd name="T15" fmla="*/ 786 h 973"/>
                  <a:gd name="T16" fmla="*/ 1735 w 1735"/>
                  <a:gd name="T17" fmla="*/ 48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0000FF"/>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71" name="Freeform 107"/>
              <p:cNvSpPr/>
              <p:nvPr/>
            </p:nvSpPr>
            <p:spPr bwMode="auto">
              <a:xfrm>
                <a:off x="1920" y="3024"/>
                <a:ext cx="1735" cy="973"/>
              </a:xfrm>
              <a:custGeom>
                <a:avLst/>
                <a:gdLst>
                  <a:gd name="T0" fmla="*/ 0 w 1735"/>
                  <a:gd name="T1" fmla="*/ 487 h 973"/>
                  <a:gd name="T2" fmla="*/ 178 w 1735"/>
                  <a:gd name="T3" fmla="*/ 182 h 973"/>
                  <a:gd name="T4" fmla="*/ 444 w 1735"/>
                  <a:gd name="T5" fmla="*/ 4 h 973"/>
                  <a:gd name="T6" fmla="*/ 706 w 1735"/>
                  <a:gd name="T7" fmla="*/ 203 h 973"/>
                  <a:gd name="T8" fmla="*/ 871 w 1735"/>
                  <a:gd name="T9" fmla="*/ 491 h 973"/>
                  <a:gd name="T10" fmla="*/ 1035 w 1735"/>
                  <a:gd name="T11" fmla="*/ 772 h 973"/>
                  <a:gd name="T12" fmla="*/ 1310 w 1735"/>
                  <a:gd name="T13" fmla="*/ 971 h 973"/>
                  <a:gd name="T14" fmla="*/ 1570 w 1735"/>
                  <a:gd name="T15" fmla="*/ 786 h 973"/>
                  <a:gd name="T16" fmla="*/ 1735 w 1735"/>
                  <a:gd name="T17" fmla="*/ 48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0000FF"/>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pSp>
        <p:grpSp>
          <p:nvGrpSpPr>
            <p:cNvPr id="53" name="Group 108"/>
            <p:cNvGrpSpPr/>
            <p:nvPr/>
          </p:nvGrpSpPr>
          <p:grpSpPr bwMode="auto">
            <a:xfrm>
              <a:off x="945" y="2511"/>
              <a:ext cx="1539" cy="277"/>
              <a:chOff x="0" y="2880"/>
              <a:chExt cx="2592" cy="960"/>
            </a:xfrm>
          </p:grpSpPr>
          <p:sp>
            <p:nvSpPr>
              <p:cNvPr id="68" name="Freeform 109"/>
              <p:cNvSpPr/>
              <p:nvPr/>
            </p:nvSpPr>
            <p:spPr bwMode="auto">
              <a:xfrm>
                <a:off x="1728" y="2880"/>
                <a:ext cx="864" cy="477"/>
              </a:xfrm>
              <a:custGeom>
                <a:avLst/>
                <a:gdLst>
                  <a:gd name="T0" fmla="*/ 0 w 864"/>
                  <a:gd name="T1" fmla="*/ 477 h 477"/>
                  <a:gd name="T2" fmla="*/ 184 w 864"/>
                  <a:gd name="T3" fmla="*/ 157 h 477"/>
                  <a:gd name="T4" fmla="*/ 432 w 864"/>
                  <a:gd name="T5" fmla="*/ 0 h 477"/>
                  <a:gd name="T6" fmla="*/ 680 w 864"/>
                  <a:gd name="T7" fmla="*/ 157 h 477"/>
                  <a:gd name="T8" fmla="*/ 864 w 864"/>
                  <a:gd name="T9" fmla="*/ 477 h 477"/>
                  <a:gd name="T10" fmla="*/ 0 60000 65536"/>
                  <a:gd name="T11" fmla="*/ 0 60000 65536"/>
                  <a:gd name="T12" fmla="*/ 0 60000 65536"/>
                  <a:gd name="T13" fmla="*/ 0 60000 65536"/>
                  <a:gd name="T14" fmla="*/ 0 60000 65536"/>
                  <a:gd name="T15" fmla="*/ 0 w 864"/>
                  <a:gd name="T16" fmla="*/ 0 h 477"/>
                  <a:gd name="T17" fmla="*/ 864 w 864"/>
                  <a:gd name="T18" fmla="*/ 477 h 477"/>
                </a:gdLst>
                <a:ahLst/>
                <a:cxnLst>
                  <a:cxn ang="T10">
                    <a:pos x="T0" y="T1"/>
                  </a:cxn>
                  <a:cxn ang="T11">
                    <a:pos x="T2" y="T3"/>
                  </a:cxn>
                  <a:cxn ang="T12">
                    <a:pos x="T4" y="T5"/>
                  </a:cxn>
                  <a:cxn ang="T13">
                    <a:pos x="T6" y="T7"/>
                  </a:cxn>
                  <a:cxn ang="T14">
                    <a:pos x="T8" y="T9"/>
                  </a:cxn>
                </a:cxnLst>
                <a:rect l="T15" t="T16" r="T17" b="T18"/>
                <a:pathLst>
                  <a:path w="864" h="477">
                    <a:moveTo>
                      <a:pt x="0" y="477"/>
                    </a:moveTo>
                    <a:cubicBezTo>
                      <a:pt x="31" y="424"/>
                      <a:pt x="112" y="236"/>
                      <a:pt x="184" y="157"/>
                    </a:cubicBezTo>
                    <a:cubicBezTo>
                      <a:pt x="256" y="78"/>
                      <a:pt x="349" y="0"/>
                      <a:pt x="432" y="0"/>
                    </a:cubicBezTo>
                    <a:cubicBezTo>
                      <a:pt x="515" y="0"/>
                      <a:pt x="608" y="78"/>
                      <a:pt x="680" y="157"/>
                    </a:cubicBezTo>
                    <a:cubicBezTo>
                      <a:pt x="752" y="236"/>
                      <a:pt x="826" y="410"/>
                      <a:pt x="864" y="477"/>
                    </a:cubicBezTo>
                  </a:path>
                </a:pathLst>
              </a:custGeom>
              <a:noFill/>
              <a:ln w="19050">
                <a:solidFill>
                  <a:srgbClr val="0000FF"/>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69" name="Freeform 110"/>
              <p:cNvSpPr/>
              <p:nvPr/>
            </p:nvSpPr>
            <p:spPr bwMode="auto">
              <a:xfrm>
                <a:off x="0" y="2880"/>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0000FF"/>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pSp>
        <p:sp>
          <p:nvSpPr>
            <p:cNvPr id="54" name="Freeform 111"/>
            <p:cNvSpPr/>
            <p:nvPr/>
          </p:nvSpPr>
          <p:spPr bwMode="auto">
            <a:xfrm>
              <a:off x="945" y="3157"/>
              <a:ext cx="1539" cy="231"/>
            </a:xfrm>
            <a:custGeom>
              <a:avLst/>
              <a:gdLst>
                <a:gd name="T0" fmla="*/ 0 w 1735"/>
                <a:gd name="T1" fmla="*/ 0 h 973"/>
                <a:gd name="T2" fmla="*/ 53 w 1735"/>
                <a:gd name="T3" fmla="*/ 0 h 973"/>
                <a:gd name="T4" fmla="*/ 134 w 1735"/>
                <a:gd name="T5" fmla="*/ 0 h 973"/>
                <a:gd name="T6" fmla="*/ 212 w 1735"/>
                <a:gd name="T7" fmla="*/ 0 h 973"/>
                <a:gd name="T8" fmla="*/ 263 w 1735"/>
                <a:gd name="T9" fmla="*/ 0 h 973"/>
                <a:gd name="T10" fmla="*/ 312 w 1735"/>
                <a:gd name="T11" fmla="*/ 0 h 973"/>
                <a:gd name="T12" fmla="*/ 396 w 1735"/>
                <a:gd name="T13" fmla="*/ 0 h 973"/>
                <a:gd name="T14" fmla="*/ 474 w 1735"/>
                <a:gd name="T15" fmla="*/ 0 h 973"/>
                <a:gd name="T16" fmla="*/ 523 w 1735"/>
                <a:gd name="T17" fmla="*/ 0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0000FF"/>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55" name="Freeform 112"/>
            <p:cNvSpPr/>
            <p:nvPr/>
          </p:nvSpPr>
          <p:spPr bwMode="auto">
            <a:xfrm>
              <a:off x="945" y="3526"/>
              <a:ext cx="1539" cy="136"/>
            </a:xfrm>
            <a:custGeom>
              <a:avLst/>
              <a:gdLst>
                <a:gd name="T0" fmla="*/ 0 w 864"/>
                <a:gd name="T1" fmla="*/ 0 h 477"/>
                <a:gd name="T2" fmla="*/ 59196 w 864"/>
                <a:gd name="T3" fmla="*/ 0 h 477"/>
                <a:gd name="T4" fmla="*/ 139048 w 864"/>
                <a:gd name="T5" fmla="*/ 0 h 477"/>
                <a:gd name="T6" fmla="*/ 218606 w 864"/>
                <a:gd name="T7" fmla="*/ 0 h 477"/>
                <a:gd name="T8" fmla="*/ 277768 w 864"/>
                <a:gd name="T9" fmla="*/ 0 h 477"/>
                <a:gd name="T10" fmla="*/ 0 60000 65536"/>
                <a:gd name="T11" fmla="*/ 0 60000 65536"/>
                <a:gd name="T12" fmla="*/ 0 60000 65536"/>
                <a:gd name="T13" fmla="*/ 0 60000 65536"/>
                <a:gd name="T14" fmla="*/ 0 60000 65536"/>
                <a:gd name="T15" fmla="*/ 0 w 864"/>
                <a:gd name="T16" fmla="*/ 0 h 477"/>
                <a:gd name="T17" fmla="*/ 864 w 864"/>
                <a:gd name="T18" fmla="*/ 477 h 477"/>
              </a:gdLst>
              <a:ahLst/>
              <a:cxnLst>
                <a:cxn ang="T10">
                  <a:pos x="T0" y="T1"/>
                </a:cxn>
                <a:cxn ang="T11">
                  <a:pos x="T2" y="T3"/>
                </a:cxn>
                <a:cxn ang="T12">
                  <a:pos x="T4" y="T5"/>
                </a:cxn>
                <a:cxn ang="T13">
                  <a:pos x="T6" y="T7"/>
                </a:cxn>
                <a:cxn ang="T14">
                  <a:pos x="T8" y="T9"/>
                </a:cxn>
              </a:cxnLst>
              <a:rect l="T15" t="T16" r="T17" b="T18"/>
              <a:pathLst>
                <a:path w="864" h="477">
                  <a:moveTo>
                    <a:pt x="0" y="477"/>
                  </a:moveTo>
                  <a:cubicBezTo>
                    <a:pt x="31" y="424"/>
                    <a:pt x="112" y="236"/>
                    <a:pt x="184" y="157"/>
                  </a:cubicBezTo>
                  <a:cubicBezTo>
                    <a:pt x="256" y="78"/>
                    <a:pt x="349" y="0"/>
                    <a:pt x="432" y="0"/>
                  </a:cubicBezTo>
                  <a:cubicBezTo>
                    <a:pt x="515" y="0"/>
                    <a:pt x="608" y="78"/>
                    <a:pt x="680" y="157"/>
                  </a:cubicBezTo>
                  <a:cubicBezTo>
                    <a:pt x="752" y="236"/>
                    <a:pt x="826" y="410"/>
                    <a:pt x="864" y="477"/>
                  </a:cubicBezTo>
                </a:path>
              </a:pathLst>
            </a:custGeom>
            <a:noFill/>
            <a:ln w="19050">
              <a:solidFill>
                <a:srgbClr val="0000FF"/>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pSp>
          <p:nvGrpSpPr>
            <p:cNvPr id="56" name="Group 113"/>
            <p:cNvGrpSpPr/>
            <p:nvPr/>
          </p:nvGrpSpPr>
          <p:grpSpPr bwMode="auto">
            <a:xfrm>
              <a:off x="3043" y="1403"/>
              <a:ext cx="1819" cy="231"/>
              <a:chOff x="-2016" y="2544"/>
              <a:chExt cx="7776" cy="969"/>
            </a:xfrm>
          </p:grpSpPr>
          <p:sp>
            <p:nvSpPr>
              <p:cNvPr id="63" name="Freeform 114"/>
              <p:cNvSpPr/>
              <p:nvPr/>
            </p:nvSpPr>
            <p:spPr bwMode="auto">
              <a:xfrm>
                <a:off x="-2016" y="3024"/>
                <a:ext cx="864" cy="489"/>
              </a:xfrm>
              <a:custGeom>
                <a:avLst/>
                <a:gdLst>
                  <a:gd name="T0" fmla="*/ 0 w 864"/>
                  <a:gd name="T1" fmla="*/ 0 h 489"/>
                  <a:gd name="T2" fmla="*/ 180 w 864"/>
                  <a:gd name="T3" fmla="*/ 308 h 489"/>
                  <a:gd name="T4" fmla="*/ 436 w 864"/>
                  <a:gd name="T5" fmla="*/ 484 h 489"/>
                  <a:gd name="T6" fmla="*/ 676 w 864"/>
                  <a:gd name="T7" fmla="*/ 340 h 489"/>
                  <a:gd name="T8" fmla="*/ 864 w 864"/>
                  <a:gd name="T9" fmla="*/ 0 h 489"/>
                  <a:gd name="T10" fmla="*/ 0 60000 65536"/>
                  <a:gd name="T11" fmla="*/ 0 60000 65536"/>
                  <a:gd name="T12" fmla="*/ 0 60000 65536"/>
                  <a:gd name="T13" fmla="*/ 0 60000 65536"/>
                  <a:gd name="T14" fmla="*/ 0 60000 65536"/>
                  <a:gd name="T15" fmla="*/ 0 w 864"/>
                  <a:gd name="T16" fmla="*/ 0 h 489"/>
                  <a:gd name="T17" fmla="*/ 864 w 864"/>
                  <a:gd name="T18" fmla="*/ 489 h 489"/>
                </a:gdLst>
                <a:ahLst/>
                <a:cxnLst>
                  <a:cxn ang="T10">
                    <a:pos x="T0" y="T1"/>
                  </a:cxn>
                  <a:cxn ang="T11">
                    <a:pos x="T2" y="T3"/>
                  </a:cxn>
                  <a:cxn ang="T12">
                    <a:pos x="T4" y="T5"/>
                  </a:cxn>
                  <a:cxn ang="T13">
                    <a:pos x="T6" y="T7"/>
                  </a:cxn>
                  <a:cxn ang="T14">
                    <a:pos x="T8" y="T9"/>
                  </a:cxn>
                </a:cxnLst>
                <a:rect l="T15" t="T16" r="T17" b="T18"/>
                <a:pathLst>
                  <a:path w="864" h="489">
                    <a:moveTo>
                      <a:pt x="0" y="0"/>
                    </a:moveTo>
                    <a:cubicBezTo>
                      <a:pt x="30" y="51"/>
                      <a:pt x="107" y="227"/>
                      <a:pt x="180" y="308"/>
                    </a:cubicBezTo>
                    <a:cubicBezTo>
                      <a:pt x="253" y="389"/>
                      <a:pt x="353" y="479"/>
                      <a:pt x="436" y="484"/>
                    </a:cubicBezTo>
                    <a:cubicBezTo>
                      <a:pt x="519" y="489"/>
                      <a:pt x="605" y="421"/>
                      <a:pt x="676" y="340"/>
                    </a:cubicBezTo>
                    <a:cubicBezTo>
                      <a:pt x="747" y="259"/>
                      <a:pt x="825" y="71"/>
                      <a:pt x="864" y="0"/>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64" name="Freeform 115"/>
              <p:cNvSpPr/>
              <p:nvPr/>
            </p:nvSpPr>
            <p:spPr bwMode="auto">
              <a:xfrm>
                <a:off x="-1152" y="2544"/>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65" name="Freeform 116"/>
              <p:cNvSpPr/>
              <p:nvPr/>
            </p:nvSpPr>
            <p:spPr bwMode="auto">
              <a:xfrm>
                <a:off x="576" y="2544"/>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66" name="Freeform 117"/>
              <p:cNvSpPr/>
              <p:nvPr/>
            </p:nvSpPr>
            <p:spPr bwMode="auto">
              <a:xfrm>
                <a:off x="2304" y="2544"/>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67" name="Freeform 118"/>
              <p:cNvSpPr/>
              <p:nvPr/>
            </p:nvSpPr>
            <p:spPr bwMode="auto">
              <a:xfrm>
                <a:off x="4032" y="2544"/>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pSp>
        <p:grpSp>
          <p:nvGrpSpPr>
            <p:cNvPr id="57" name="Group 121"/>
            <p:cNvGrpSpPr/>
            <p:nvPr/>
          </p:nvGrpSpPr>
          <p:grpSpPr bwMode="auto">
            <a:xfrm>
              <a:off x="3043" y="2418"/>
              <a:ext cx="1819" cy="231"/>
              <a:chOff x="-336" y="2592"/>
              <a:chExt cx="6048" cy="969"/>
            </a:xfrm>
          </p:grpSpPr>
          <p:sp>
            <p:nvSpPr>
              <p:cNvPr id="59" name="Freeform 122"/>
              <p:cNvSpPr/>
              <p:nvPr/>
            </p:nvSpPr>
            <p:spPr bwMode="auto">
              <a:xfrm>
                <a:off x="3984" y="2592"/>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60" name="Freeform 123"/>
              <p:cNvSpPr/>
              <p:nvPr/>
            </p:nvSpPr>
            <p:spPr bwMode="auto">
              <a:xfrm>
                <a:off x="2256" y="2592"/>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61" name="Freeform 124"/>
              <p:cNvSpPr/>
              <p:nvPr/>
            </p:nvSpPr>
            <p:spPr bwMode="auto">
              <a:xfrm>
                <a:off x="528" y="2592"/>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62" name="Freeform 125"/>
              <p:cNvSpPr/>
              <p:nvPr/>
            </p:nvSpPr>
            <p:spPr bwMode="auto">
              <a:xfrm>
                <a:off x="-336" y="3072"/>
                <a:ext cx="864" cy="489"/>
              </a:xfrm>
              <a:custGeom>
                <a:avLst/>
                <a:gdLst>
                  <a:gd name="T0" fmla="*/ 0 w 864"/>
                  <a:gd name="T1" fmla="*/ 0 h 489"/>
                  <a:gd name="T2" fmla="*/ 180 w 864"/>
                  <a:gd name="T3" fmla="*/ 308 h 489"/>
                  <a:gd name="T4" fmla="*/ 436 w 864"/>
                  <a:gd name="T5" fmla="*/ 484 h 489"/>
                  <a:gd name="T6" fmla="*/ 676 w 864"/>
                  <a:gd name="T7" fmla="*/ 340 h 489"/>
                  <a:gd name="T8" fmla="*/ 864 w 864"/>
                  <a:gd name="T9" fmla="*/ 0 h 489"/>
                  <a:gd name="T10" fmla="*/ 0 60000 65536"/>
                  <a:gd name="T11" fmla="*/ 0 60000 65536"/>
                  <a:gd name="T12" fmla="*/ 0 60000 65536"/>
                  <a:gd name="T13" fmla="*/ 0 60000 65536"/>
                  <a:gd name="T14" fmla="*/ 0 60000 65536"/>
                  <a:gd name="T15" fmla="*/ 0 w 864"/>
                  <a:gd name="T16" fmla="*/ 0 h 489"/>
                  <a:gd name="T17" fmla="*/ 864 w 864"/>
                  <a:gd name="T18" fmla="*/ 489 h 489"/>
                </a:gdLst>
                <a:ahLst/>
                <a:cxnLst>
                  <a:cxn ang="T10">
                    <a:pos x="T0" y="T1"/>
                  </a:cxn>
                  <a:cxn ang="T11">
                    <a:pos x="T2" y="T3"/>
                  </a:cxn>
                  <a:cxn ang="T12">
                    <a:pos x="T4" y="T5"/>
                  </a:cxn>
                  <a:cxn ang="T13">
                    <a:pos x="T6" y="T7"/>
                  </a:cxn>
                  <a:cxn ang="T14">
                    <a:pos x="T8" y="T9"/>
                  </a:cxn>
                </a:cxnLst>
                <a:rect l="T15" t="T16" r="T17" b="T18"/>
                <a:pathLst>
                  <a:path w="864" h="489">
                    <a:moveTo>
                      <a:pt x="0" y="0"/>
                    </a:moveTo>
                    <a:cubicBezTo>
                      <a:pt x="30" y="51"/>
                      <a:pt x="107" y="227"/>
                      <a:pt x="180" y="308"/>
                    </a:cubicBezTo>
                    <a:cubicBezTo>
                      <a:pt x="253" y="389"/>
                      <a:pt x="353" y="479"/>
                      <a:pt x="436" y="484"/>
                    </a:cubicBezTo>
                    <a:cubicBezTo>
                      <a:pt x="519" y="489"/>
                      <a:pt x="605" y="421"/>
                      <a:pt x="676" y="340"/>
                    </a:cubicBezTo>
                    <a:cubicBezTo>
                      <a:pt x="747" y="259"/>
                      <a:pt x="825" y="71"/>
                      <a:pt x="864" y="0"/>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pSp>
        <p:grpSp>
          <p:nvGrpSpPr>
            <p:cNvPr id="58" name="Group 126"/>
            <p:cNvGrpSpPr/>
            <p:nvPr/>
          </p:nvGrpSpPr>
          <p:grpSpPr bwMode="auto">
            <a:xfrm>
              <a:off x="2997" y="3065"/>
              <a:ext cx="1911" cy="230"/>
              <a:chOff x="48" y="2592"/>
              <a:chExt cx="4320" cy="969"/>
            </a:xfrm>
          </p:grpSpPr>
          <p:sp>
            <p:nvSpPr>
              <p:cNvPr id="72" name="Freeform 127"/>
              <p:cNvSpPr/>
              <p:nvPr/>
            </p:nvSpPr>
            <p:spPr bwMode="auto">
              <a:xfrm>
                <a:off x="912" y="2592"/>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73" name="Freeform 128"/>
              <p:cNvSpPr/>
              <p:nvPr/>
            </p:nvSpPr>
            <p:spPr bwMode="auto">
              <a:xfrm>
                <a:off x="2640" y="2592"/>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74" name="Freeform 129"/>
              <p:cNvSpPr/>
              <p:nvPr/>
            </p:nvSpPr>
            <p:spPr bwMode="auto">
              <a:xfrm>
                <a:off x="48" y="3072"/>
                <a:ext cx="864" cy="489"/>
              </a:xfrm>
              <a:custGeom>
                <a:avLst/>
                <a:gdLst>
                  <a:gd name="T0" fmla="*/ 0 w 864"/>
                  <a:gd name="T1" fmla="*/ 0 h 489"/>
                  <a:gd name="T2" fmla="*/ 180 w 864"/>
                  <a:gd name="T3" fmla="*/ 308 h 489"/>
                  <a:gd name="T4" fmla="*/ 436 w 864"/>
                  <a:gd name="T5" fmla="*/ 484 h 489"/>
                  <a:gd name="T6" fmla="*/ 676 w 864"/>
                  <a:gd name="T7" fmla="*/ 340 h 489"/>
                  <a:gd name="T8" fmla="*/ 864 w 864"/>
                  <a:gd name="T9" fmla="*/ 0 h 489"/>
                  <a:gd name="T10" fmla="*/ 0 60000 65536"/>
                  <a:gd name="T11" fmla="*/ 0 60000 65536"/>
                  <a:gd name="T12" fmla="*/ 0 60000 65536"/>
                  <a:gd name="T13" fmla="*/ 0 60000 65536"/>
                  <a:gd name="T14" fmla="*/ 0 60000 65536"/>
                  <a:gd name="T15" fmla="*/ 0 w 864"/>
                  <a:gd name="T16" fmla="*/ 0 h 489"/>
                  <a:gd name="T17" fmla="*/ 864 w 864"/>
                  <a:gd name="T18" fmla="*/ 489 h 489"/>
                </a:gdLst>
                <a:ahLst/>
                <a:cxnLst>
                  <a:cxn ang="T10">
                    <a:pos x="T0" y="T1"/>
                  </a:cxn>
                  <a:cxn ang="T11">
                    <a:pos x="T2" y="T3"/>
                  </a:cxn>
                  <a:cxn ang="T12">
                    <a:pos x="T4" y="T5"/>
                  </a:cxn>
                  <a:cxn ang="T13">
                    <a:pos x="T6" y="T7"/>
                  </a:cxn>
                  <a:cxn ang="T14">
                    <a:pos x="T8" y="T9"/>
                  </a:cxn>
                </a:cxnLst>
                <a:rect l="T15" t="T16" r="T17" b="T18"/>
                <a:pathLst>
                  <a:path w="864" h="489">
                    <a:moveTo>
                      <a:pt x="0" y="0"/>
                    </a:moveTo>
                    <a:cubicBezTo>
                      <a:pt x="30" y="51"/>
                      <a:pt x="107" y="227"/>
                      <a:pt x="180" y="308"/>
                    </a:cubicBezTo>
                    <a:cubicBezTo>
                      <a:pt x="253" y="389"/>
                      <a:pt x="353" y="479"/>
                      <a:pt x="436" y="484"/>
                    </a:cubicBezTo>
                    <a:cubicBezTo>
                      <a:pt x="519" y="489"/>
                      <a:pt x="605" y="421"/>
                      <a:pt x="676" y="340"/>
                    </a:cubicBezTo>
                    <a:cubicBezTo>
                      <a:pt x="747" y="259"/>
                      <a:pt x="825" y="71"/>
                      <a:pt x="864" y="0"/>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pSp>
        <p:grpSp>
          <p:nvGrpSpPr>
            <p:cNvPr id="75" name="Group 130"/>
            <p:cNvGrpSpPr/>
            <p:nvPr/>
          </p:nvGrpSpPr>
          <p:grpSpPr bwMode="auto">
            <a:xfrm>
              <a:off x="2763" y="3434"/>
              <a:ext cx="2378" cy="231"/>
              <a:chOff x="1008" y="2448"/>
              <a:chExt cx="2592" cy="969"/>
            </a:xfrm>
          </p:grpSpPr>
          <p:sp>
            <p:nvSpPr>
              <p:cNvPr id="76" name="Freeform 131"/>
              <p:cNvSpPr/>
              <p:nvPr/>
            </p:nvSpPr>
            <p:spPr bwMode="auto">
              <a:xfrm>
                <a:off x="1872" y="2448"/>
                <a:ext cx="1728" cy="960"/>
              </a:xfrm>
              <a:custGeom>
                <a:avLst/>
                <a:gdLst>
                  <a:gd name="T0" fmla="*/ 0 w 1735"/>
                  <a:gd name="T1" fmla="*/ 426 h 973"/>
                  <a:gd name="T2" fmla="*/ 168 w 1735"/>
                  <a:gd name="T3" fmla="*/ 162 h 973"/>
                  <a:gd name="T4" fmla="*/ 424 w 1735"/>
                  <a:gd name="T5" fmla="*/ 4 h 973"/>
                  <a:gd name="T6" fmla="*/ 676 w 1735"/>
                  <a:gd name="T7" fmla="*/ 177 h 973"/>
                  <a:gd name="T8" fmla="*/ 840 w 1735"/>
                  <a:gd name="T9" fmla="*/ 430 h 973"/>
                  <a:gd name="T10" fmla="*/ 995 w 1735"/>
                  <a:gd name="T11" fmla="*/ 675 h 973"/>
                  <a:gd name="T12" fmla="*/ 1260 w 1735"/>
                  <a:gd name="T13" fmla="*/ 849 h 973"/>
                  <a:gd name="T14" fmla="*/ 1510 w 1735"/>
                  <a:gd name="T15" fmla="*/ 687 h 973"/>
                  <a:gd name="T16" fmla="*/ 1665 w 1735"/>
                  <a:gd name="T17" fmla="*/ 424 h 9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5"/>
                  <a:gd name="T28" fmla="*/ 0 h 973"/>
                  <a:gd name="T29" fmla="*/ 1735 w 1735"/>
                  <a:gd name="T30" fmla="*/ 973 h 9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5" h="973">
                    <a:moveTo>
                      <a:pt x="0" y="487"/>
                    </a:moveTo>
                    <a:cubicBezTo>
                      <a:pt x="30" y="436"/>
                      <a:pt x="104" y="262"/>
                      <a:pt x="178" y="182"/>
                    </a:cubicBezTo>
                    <a:cubicBezTo>
                      <a:pt x="252" y="102"/>
                      <a:pt x="356" y="0"/>
                      <a:pt x="444" y="4"/>
                    </a:cubicBezTo>
                    <a:cubicBezTo>
                      <a:pt x="532" y="8"/>
                      <a:pt x="635" y="122"/>
                      <a:pt x="706" y="203"/>
                    </a:cubicBezTo>
                    <a:cubicBezTo>
                      <a:pt x="777" y="284"/>
                      <a:pt x="816" y="396"/>
                      <a:pt x="871" y="491"/>
                    </a:cubicBezTo>
                    <a:cubicBezTo>
                      <a:pt x="926" y="586"/>
                      <a:pt x="962" y="692"/>
                      <a:pt x="1035" y="772"/>
                    </a:cubicBezTo>
                    <a:cubicBezTo>
                      <a:pt x="1108" y="852"/>
                      <a:pt x="1221" y="969"/>
                      <a:pt x="1310" y="971"/>
                    </a:cubicBezTo>
                    <a:cubicBezTo>
                      <a:pt x="1399" y="973"/>
                      <a:pt x="1499" y="867"/>
                      <a:pt x="1570" y="786"/>
                    </a:cubicBezTo>
                    <a:cubicBezTo>
                      <a:pt x="1641" y="705"/>
                      <a:pt x="1701" y="547"/>
                      <a:pt x="1735" y="484"/>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sp>
            <p:nvSpPr>
              <p:cNvPr id="77" name="Freeform 132"/>
              <p:cNvSpPr/>
              <p:nvPr/>
            </p:nvSpPr>
            <p:spPr bwMode="auto">
              <a:xfrm>
                <a:off x="1008" y="2928"/>
                <a:ext cx="864" cy="489"/>
              </a:xfrm>
              <a:custGeom>
                <a:avLst/>
                <a:gdLst>
                  <a:gd name="T0" fmla="*/ 0 w 864"/>
                  <a:gd name="T1" fmla="*/ 0 h 489"/>
                  <a:gd name="T2" fmla="*/ 180 w 864"/>
                  <a:gd name="T3" fmla="*/ 308 h 489"/>
                  <a:gd name="T4" fmla="*/ 436 w 864"/>
                  <a:gd name="T5" fmla="*/ 484 h 489"/>
                  <a:gd name="T6" fmla="*/ 676 w 864"/>
                  <a:gd name="T7" fmla="*/ 340 h 489"/>
                  <a:gd name="T8" fmla="*/ 864 w 864"/>
                  <a:gd name="T9" fmla="*/ 0 h 489"/>
                  <a:gd name="T10" fmla="*/ 0 60000 65536"/>
                  <a:gd name="T11" fmla="*/ 0 60000 65536"/>
                  <a:gd name="T12" fmla="*/ 0 60000 65536"/>
                  <a:gd name="T13" fmla="*/ 0 60000 65536"/>
                  <a:gd name="T14" fmla="*/ 0 60000 65536"/>
                  <a:gd name="T15" fmla="*/ 0 w 864"/>
                  <a:gd name="T16" fmla="*/ 0 h 489"/>
                  <a:gd name="T17" fmla="*/ 864 w 864"/>
                  <a:gd name="T18" fmla="*/ 489 h 489"/>
                </a:gdLst>
                <a:ahLst/>
                <a:cxnLst>
                  <a:cxn ang="T10">
                    <a:pos x="T0" y="T1"/>
                  </a:cxn>
                  <a:cxn ang="T11">
                    <a:pos x="T2" y="T3"/>
                  </a:cxn>
                  <a:cxn ang="T12">
                    <a:pos x="T4" y="T5"/>
                  </a:cxn>
                  <a:cxn ang="T13">
                    <a:pos x="T6" y="T7"/>
                  </a:cxn>
                  <a:cxn ang="T14">
                    <a:pos x="T8" y="T9"/>
                  </a:cxn>
                </a:cxnLst>
                <a:rect l="T15" t="T16" r="T17" b="T18"/>
                <a:pathLst>
                  <a:path w="864" h="489">
                    <a:moveTo>
                      <a:pt x="0" y="0"/>
                    </a:moveTo>
                    <a:cubicBezTo>
                      <a:pt x="30" y="51"/>
                      <a:pt x="107" y="227"/>
                      <a:pt x="180" y="308"/>
                    </a:cubicBezTo>
                    <a:cubicBezTo>
                      <a:pt x="253" y="389"/>
                      <a:pt x="353" y="479"/>
                      <a:pt x="436" y="484"/>
                    </a:cubicBezTo>
                    <a:cubicBezTo>
                      <a:pt x="519" y="489"/>
                      <a:pt x="605" y="421"/>
                      <a:pt x="676" y="340"/>
                    </a:cubicBezTo>
                    <a:cubicBezTo>
                      <a:pt x="747" y="259"/>
                      <a:pt x="825" y="71"/>
                      <a:pt x="864" y="0"/>
                    </a:cubicBezTo>
                  </a:path>
                </a:pathLst>
              </a:custGeom>
              <a:noFill/>
              <a:ln w="19050">
                <a:solidFill>
                  <a:srgbClr val="FF0000"/>
                </a:solidFill>
                <a:round/>
              </a:ln>
            </p:spPr>
            <p:txBody>
              <a:bodyPr wrap="none" anchor="ctr"/>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pSp>
        <p:sp>
          <p:nvSpPr>
            <p:cNvPr id="78" name="Line 133"/>
            <p:cNvSpPr>
              <a:spLocks noChangeShapeType="1"/>
            </p:cNvSpPr>
            <p:nvPr/>
          </p:nvSpPr>
          <p:spPr bwMode="auto">
            <a:xfrm>
              <a:off x="2997" y="3988"/>
              <a:ext cx="1771" cy="0"/>
            </a:xfrm>
            <a:prstGeom prst="line">
              <a:avLst/>
            </a:prstGeom>
            <a:noFill/>
            <a:ln w="19050">
              <a:solidFill>
                <a:srgbClr val="FF0000"/>
              </a:solidFill>
              <a:round/>
            </a:ln>
          </p:spPr>
          <p:txBody>
            <a:bodyPr wrap="none"/>
            <a:lstStyle/>
            <a:p>
              <a:endParaRPr lang="zh-CN" altLang="en-US">
                <a:latin typeface="华文楷体" panose="02010600040101010101" charset="-122"/>
                <a:ea typeface="华文楷体" panose="02010600040101010101" charset="-122"/>
                <a:cs typeface="Times New Roman" panose="02020603050405020304" pitchFamily="18" charset="0"/>
              </a:endParaRPr>
            </a:p>
          </p:txBody>
        </p:sp>
        <p:graphicFrame>
          <p:nvGraphicFramePr>
            <p:cNvPr id="79" name="Object 16"/>
            <p:cNvGraphicFramePr>
              <a:graphicFrameLocks noChangeAspect="1"/>
            </p:cNvGraphicFramePr>
            <p:nvPr/>
          </p:nvGraphicFramePr>
          <p:xfrm>
            <a:off x="4768" y="3803"/>
            <a:ext cx="428" cy="269"/>
          </p:xfrm>
          <a:graphic>
            <a:graphicData uri="http://schemas.openxmlformats.org/presentationml/2006/ole">
              <mc:AlternateContent xmlns:mc="http://schemas.openxmlformats.org/markup-compatibility/2006">
                <mc:Choice xmlns:v="urn:schemas-microsoft-com:vml" Requires="v">
                  <p:oleObj spid="_x0000_s80" name="Equation" r:id="rId26" imgW="698500" imgH="368300" progId="Equation.3">
                    <p:embed/>
                  </p:oleObj>
                </mc:Choice>
                <mc:Fallback>
                  <p:oleObj name="Equation" r:id="rId26" imgW="698500" imgH="368300" progId="Equation.3">
                    <p:embed/>
                    <p:pic>
                      <p:nvPicPr>
                        <p:cNvPr id="0" name="图片 7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68" y="3803"/>
                          <a:ext cx="428" cy="2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Rectangle 85"/>
            <p:cNvSpPr>
              <a:spLocks noChangeArrowheads="1"/>
            </p:cNvSpPr>
            <p:nvPr/>
          </p:nvSpPr>
          <p:spPr bwMode="auto">
            <a:xfrm>
              <a:off x="2717" y="1221"/>
              <a:ext cx="448" cy="2490"/>
            </a:xfrm>
            <a:prstGeom prst="rect">
              <a:avLst/>
            </a:prstGeom>
            <a:solidFill>
              <a:schemeClr val="bg1"/>
            </a:solidFill>
            <a:ln w="9525">
              <a:noFill/>
              <a:miter lim="800000"/>
            </a:ln>
          </p:spPr>
          <p:txBody>
            <a:bodyPr wrap="none" anchor="ctr"/>
            <a:lstStyle/>
            <a:p>
              <a:endParaRPr lang="en-US" altLang="zh-CN">
                <a:latin typeface="华文楷体" panose="02010600040101010101" charset="-122"/>
                <a:ea typeface="华文楷体" panose="02010600040101010101" charset="-122"/>
                <a:cs typeface="Times New Roman" panose="02020603050405020304" pitchFamily="18" charset="0"/>
              </a:endParaRPr>
            </a:p>
          </p:txBody>
        </p:sp>
        <p:sp>
          <p:nvSpPr>
            <p:cNvPr id="82" name="Rectangle 86"/>
            <p:cNvSpPr>
              <a:spLocks noChangeArrowheads="1"/>
            </p:cNvSpPr>
            <p:nvPr/>
          </p:nvSpPr>
          <p:spPr bwMode="auto">
            <a:xfrm>
              <a:off x="4752" y="1218"/>
              <a:ext cx="439" cy="2446"/>
            </a:xfrm>
            <a:prstGeom prst="rect">
              <a:avLst/>
            </a:prstGeom>
            <a:solidFill>
              <a:schemeClr val="bg1"/>
            </a:solidFill>
            <a:ln w="9525">
              <a:noFill/>
              <a:miter lim="800000"/>
            </a:ln>
          </p:spPr>
          <p:txBody>
            <a:bodyPr wrap="none" anchor="ctr"/>
            <a:lstStyle/>
            <a:p>
              <a:endParaRPr lang="en-US" altLang="zh-CN">
                <a:latin typeface="华文楷体" panose="02010600040101010101" charset="-122"/>
                <a:ea typeface="华文楷体" panose="02010600040101010101" charset="-122"/>
                <a:cs typeface="Times New Roman" panose="02020603050405020304" pitchFamily="18" charset="0"/>
              </a:endParaRPr>
            </a:p>
          </p:txBody>
        </p:sp>
        <p:graphicFrame>
          <p:nvGraphicFramePr>
            <p:cNvPr id="83" name="Object 17"/>
            <p:cNvGraphicFramePr>
              <a:graphicFrameLocks noChangeAspect="1"/>
            </p:cNvGraphicFramePr>
            <p:nvPr/>
          </p:nvGraphicFramePr>
          <p:xfrm>
            <a:off x="4808" y="3408"/>
            <a:ext cx="280" cy="270"/>
          </p:xfrm>
          <a:graphic>
            <a:graphicData uri="http://schemas.openxmlformats.org/presentationml/2006/ole">
              <mc:AlternateContent xmlns:mc="http://schemas.openxmlformats.org/markup-compatibility/2006">
                <mc:Choice xmlns:v="urn:schemas-microsoft-com:vml" Requires="v">
                  <p:oleObj spid="_x0000_s84" name="公式" r:id="rId28" imgW="254000" imgH="316865" progId="Equation.3">
                    <p:embed/>
                  </p:oleObj>
                </mc:Choice>
                <mc:Fallback>
                  <p:oleObj name="公式" r:id="rId28" imgW="254000" imgH="316865" progId="Equation.3">
                    <p:embed/>
                    <p:pic>
                      <p:nvPicPr>
                        <p:cNvPr id="0" name="图片 8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08" y="3408"/>
                          <a:ext cx="280" cy="2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 name="Object 18"/>
            <p:cNvGraphicFramePr>
              <a:graphicFrameLocks noChangeAspect="1"/>
            </p:cNvGraphicFramePr>
            <p:nvPr/>
          </p:nvGraphicFramePr>
          <p:xfrm>
            <a:off x="4768" y="3111"/>
            <a:ext cx="327" cy="249"/>
          </p:xfrm>
          <a:graphic>
            <a:graphicData uri="http://schemas.openxmlformats.org/presentationml/2006/ole">
              <mc:AlternateContent xmlns:mc="http://schemas.openxmlformats.org/markup-compatibility/2006">
                <mc:Choice xmlns:v="urn:schemas-microsoft-com:vml" Requires="v">
                  <p:oleObj spid="_x0000_s86" name="公式" r:id="rId30" imgW="380365" imgH="317500" progId="Equation.3">
                    <p:embed/>
                  </p:oleObj>
                </mc:Choice>
                <mc:Fallback>
                  <p:oleObj name="公式" r:id="rId30" imgW="380365" imgH="317500" progId="Equation.3">
                    <p:embed/>
                    <p:pic>
                      <p:nvPicPr>
                        <p:cNvPr id="0" name="图片 8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68" y="3111"/>
                          <a:ext cx="327" cy="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7" name="Object 19"/>
            <p:cNvGraphicFramePr>
              <a:graphicFrameLocks noChangeAspect="1"/>
            </p:cNvGraphicFramePr>
            <p:nvPr/>
          </p:nvGraphicFramePr>
          <p:xfrm>
            <a:off x="4768" y="2472"/>
            <a:ext cx="327" cy="248"/>
          </p:xfrm>
          <a:graphic>
            <a:graphicData uri="http://schemas.openxmlformats.org/presentationml/2006/ole">
              <mc:AlternateContent xmlns:mc="http://schemas.openxmlformats.org/markup-compatibility/2006">
                <mc:Choice xmlns:v="urn:schemas-microsoft-com:vml" Requires="v">
                  <p:oleObj spid="_x0000_s88" name="公式" r:id="rId32" imgW="380365" imgH="317500" progId="Equation.3">
                    <p:embed/>
                  </p:oleObj>
                </mc:Choice>
                <mc:Fallback>
                  <p:oleObj name="公式" r:id="rId32" imgW="380365" imgH="317500" progId="Equation.3">
                    <p:embed/>
                    <p:pic>
                      <p:nvPicPr>
                        <p:cNvPr id="0" name="图片 87"/>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68" y="2472"/>
                          <a:ext cx="327" cy="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 name="Object 20"/>
            <p:cNvGraphicFramePr>
              <a:graphicFrameLocks noChangeAspect="1"/>
            </p:cNvGraphicFramePr>
            <p:nvPr/>
          </p:nvGraphicFramePr>
          <p:xfrm>
            <a:off x="4768" y="1489"/>
            <a:ext cx="373" cy="246"/>
          </p:xfrm>
          <a:graphic>
            <a:graphicData uri="http://schemas.openxmlformats.org/presentationml/2006/ole">
              <mc:AlternateContent xmlns:mc="http://schemas.openxmlformats.org/markup-compatibility/2006">
                <mc:Choice xmlns:v="urn:schemas-microsoft-com:vml" Requires="v">
                  <p:oleObj spid="_x0000_s90" name="公式" r:id="rId34" imgW="481965" imgH="317500" progId="Equation.3">
                    <p:embed/>
                  </p:oleObj>
                </mc:Choice>
                <mc:Fallback>
                  <p:oleObj name="公式" r:id="rId34" imgW="481965" imgH="317500" progId="Equation.3">
                    <p:embed/>
                    <p:pic>
                      <p:nvPicPr>
                        <p:cNvPr id="0" name="图片 89"/>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768" y="1489"/>
                          <a:ext cx="373" cy="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1" name="Footer Placeholder 7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2024</a:t>
            </a:r>
            <a:r>
              <a:rPr lang="zh-CN" altLang="en-US" dirty="0"/>
              <a:t>年春</a:t>
            </a:r>
            <a:endParaRPr lang="en-US" dirty="0"/>
          </a:p>
        </p:txBody>
      </p:sp>
      <p:sp>
        <p:nvSpPr>
          <p:cNvPr id="8" name="内容占位符 2"/>
          <p:cNvSpPr>
            <a:spLocks noGrp="1"/>
          </p:cNvSpPr>
          <p:nvPr>
            <p:ph idx="1"/>
          </p:nvPr>
        </p:nvSpPr>
        <p:spPr>
          <a:xfrm>
            <a:off x="685800" y="1295400"/>
            <a:ext cx="7620000" cy="4724400"/>
          </a:xfrm>
        </p:spPr>
        <p:txBody>
          <a:bodyPr>
            <a:normAutofit/>
          </a:bodyPr>
          <a:lstStyle/>
          <a:p>
            <a:pPr>
              <a:lnSpc>
                <a:spcPct val="110000"/>
              </a:lnSpc>
            </a:pPr>
            <a:r>
              <a:rPr lang="zh-CN" altLang="en-US" sz="2400" dirty="0"/>
              <a:t>量子力学的理解；薛定谔的猫</a:t>
            </a:r>
            <a:endParaRPr lang="en-US" altLang="zh-CN" sz="2400" dirty="0"/>
          </a:p>
          <a:p>
            <a:pPr>
              <a:lnSpc>
                <a:spcPct val="110000"/>
              </a:lnSpc>
            </a:pPr>
            <a:r>
              <a:rPr lang="zh-CN" altLang="en-US" sz="2400" dirty="0"/>
              <a:t>（含时、定态）薛定谔方程及理解</a:t>
            </a:r>
            <a:endParaRPr lang="en-US" altLang="zh-CN" sz="2400" dirty="0"/>
          </a:p>
          <a:p>
            <a:pPr>
              <a:lnSpc>
                <a:spcPct val="110000"/>
              </a:lnSpc>
            </a:pPr>
            <a:r>
              <a:rPr lang="zh-CN" altLang="en-US" sz="2400" dirty="0"/>
              <a:t>自由粒子波函数</a:t>
            </a:r>
            <a:endParaRPr lang="en-US" altLang="zh-CN" sz="2400" dirty="0"/>
          </a:p>
          <a:p>
            <a:pPr>
              <a:lnSpc>
                <a:spcPct val="110000"/>
              </a:lnSpc>
            </a:pPr>
            <a:r>
              <a:rPr lang="zh-CN" altLang="en-US" sz="2400" dirty="0"/>
              <a:t>一维无限深势阱</a:t>
            </a:r>
            <a:endParaRPr lang="en-US" altLang="zh-CN" sz="2400" dirty="0"/>
          </a:p>
          <a:p>
            <a:pPr>
              <a:lnSpc>
                <a:spcPct val="110000"/>
              </a:lnSpc>
            </a:pPr>
            <a:r>
              <a:rPr lang="zh-CN" altLang="en-US" sz="2400" dirty="0"/>
              <a:t>一维散射问题</a:t>
            </a:r>
            <a:endParaRPr lang="en-US" altLang="zh-CN" sz="2400" dirty="0"/>
          </a:p>
          <a:p>
            <a:pPr marL="15875" indent="0">
              <a:lnSpc>
                <a:spcPct val="110000"/>
              </a:lnSpc>
              <a:buNone/>
            </a:pPr>
            <a:endParaRPr lang="en-US" altLang="zh-CN" sz="2400" dirty="0"/>
          </a:p>
          <a:p>
            <a:pPr>
              <a:lnSpc>
                <a:spcPct val="110000"/>
              </a:lnSpc>
            </a:pPr>
            <a:endParaRPr lang="zh-CN" altLang="en-US" sz="24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有限深势阱</a:t>
            </a:r>
            <a:endParaRPr lang="zh-CN" alt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4" name="内容占位符 3"/>
          <p:cNvSpPr>
            <a:spLocks noGrp="1"/>
          </p:cNvSpPr>
          <p:nvPr>
            <p:ph idx="4294967295"/>
          </p:nvPr>
        </p:nvSpPr>
        <p:spPr>
          <a:xfrm>
            <a:off x="490537" y="1193076"/>
            <a:ext cx="8458200" cy="1082675"/>
          </a:xfrm>
        </p:spPr>
        <p:txBody>
          <a:bodyPr>
            <a:normAutofit/>
          </a:bodyPr>
          <a:lstStyle/>
          <a:p>
            <a:r>
              <a:rPr lang="zh-CN" altLang="en-US" sz="2800" dirty="0"/>
              <a:t>一维无限深势阱是实际情况的极端化和简化</a:t>
            </a:r>
            <a:endParaRPr lang="zh-CN" altLang="en-US" sz="2800" dirty="0"/>
          </a:p>
          <a:p>
            <a:r>
              <a:rPr lang="zh-CN" altLang="en-US" sz="2800" dirty="0"/>
              <a:t>实际情况的一些势阱：</a:t>
            </a:r>
            <a:endParaRPr lang="zh-CN" altLang="en-US" sz="2800" dirty="0"/>
          </a:p>
        </p:txBody>
      </p:sp>
      <p:grpSp>
        <p:nvGrpSpPr>
          <p:cNvPr id="5" name="Group 2"/>
          <p:cNvGrpSpPr/>
          <p:nvPr/>
        </p:nvGrpSpPr>
        <p:grpSpPr bwMode="auto">
          <a:xfrm>
            <a:off x="1361934" y="2231120"/>
            <a:ext cx="2805409" cy="1341209"/>
            <a:chOff x="624" y="1392"/>
            <a:chExt cx="2208" cy="874"/>
          </a:xfrm>
        </p:grpSpPr>
        <p:grpSp>
          <p:nvGrpSpPr>
            <p:cNvPr id="6" name="Group 3"/>
            <p:cNvGrpSpPr/>
            <p:nvPr/>
          </p:nvGrpSpPr>
          <p:grpSpPr bwMode="auto">
            <a:xfrm>
              <a:off x="624" y="1392"/>
              <a:ext cx="2208" cy="605"/>
              <a:chOff x="480" y="2256"/>
              <a:chExt cx="2208" cy="605"/>
            </a:xfrm>
          </p:grpSpPr>
          <p:grpSp>
            <p:nvGrpSpPr>
              <p:cNvPr id="8" name="Group 5"/>
              <p:cNvGrpSpPr/>
              <p:nvPr/>
            </p:nvGrpSpPr>
            <p:grpSpPr bwMode="auto">
              <a:xfrm>
                <a:off x="480" y="2256"/>
                <a:ext cx="1065" cy="605"/>
                <a:chOff x="480" y="3216"/>
                <a:chExt cx="1065" cy="605"/>
              </a:xfrm>
            </p:grpSpPr>
            <p:grpSp>
              <p:nvGrpSpPr>
                <p:cNvPr id="17" name="Group 5"/>
                <p:cNvGrpSpPr/>
                <p:nvPr/>
              </p:nvGrpSpPr>
              <p:grpSpPr bwMode="auto">
                <a:xfrm>
                  <a:off x="480" y="3216"/>
                  <a:ext cx="1065" cy="605"/>
                  <a:chOff x="519" y="3284"/>
                  <a:chExt cx="1065" cy="605"/>
                </a:xfrm>
              </p:grpSpPr>
              <p:sp>
                <p:nvSpPr>
                  <p:cNvPr id="25" name="Freeform 6"/>
                  <p:cNvSpPr/>
                  <p:nvPr/>
                </p:nvSpPr>
                <p:spPr bwMode="auto">
                  <a:xfrm>
                    <a:off x="519" y="3284"/>
                    <a:ext cx="820" cy="605"/>
                  </a:xfrm>
                  <a:custGeom>
                    <a:avLst/>
                    <a:gdLst>
                      <a:gd name="T0" fmla="*/ 0 w 820"/>
                      <a:gd name="T1" fmla="*/ 28 h 605"/>
                      <a:gd name="T2" fmla="*/ 93 w 820"/>
                      <a:gd name="T3" fmla="*/ 305 h 605"/>
                      <a:gd name="T4" fmla="*/ 127 w 820"/>
                      <a:gd name="T5" fmla="*/ 374 h 605"/>
                      <a:gd name="T6" fmla="*/ 162 w 820"/>
                      <a:gd name="T7" fmla="*/ 455 h 605"/>
                      <a:gd name="T8" fmla="*/ 208 w 820"/>
                      <a:gd name="T9" fmla="*/ 524 h 605"/>
                      <a:gd name="T10" fmla="*/ 312 w 820"/>
                      <a:gd name="T11" fmla="*/ 605 h 605"/>
                      <a:gd name="T12" fmla="*/ 427 w 820"/>
                      <a:gd name="T13" fmla="*/ 582 h 605"/>
                      <a:gd name="T14" fmla="*/ 485 w 820"/>
                      <a:gd name="T15" fmla="*/ 513 h 605"/>
                      <a:gd name="T16" fmla="*/ 543 w 820"/>
                      <a:gd name="T17" fmla="*/ 374 h 605"/>
                      <a:gd name="T18" fmla="*/ 589 w 820"/>
                      <a:gd name="T19" fmla="*/ 213 h 605"/>
                      <a:gd name="T20" fmla="*/ 658 w 820"/>
                      <a:gd name="T21" fmla="*/ 120 h 605"/>
                      <a:gd name="T22" fmla="*/ 681 w 820"/>
                      <a:gd name="T23" fmla="*/ 86 h 605"/>
                      <a:gd name="T24" fmla="*/ 773 w 820"/>
                      <a:gd name="T25" fmla="*/ 40 h 6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0"/>
                      <a:gd name="T40" fmla="*/ 0 h 605"/>
                      <a:gd name="T41" fmla="*/ 820 w 820"/>
                      <a:gd name="T42" fmla="*/ 605 h 6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0" h="605">
                        <a:moveTo>
                          <a:pt x="0" y="28"/>
                        </a:moveTo>
                        <a:cubicBezTo>
                          <a:pt x="31" y="118"/>
                          <a:pt x="40" y="224"/>
                          <a:pt x="93" y="305"/>
                        </a:cubicBezTo>
                        <a:cubicBezTo>
                          <a:pt x="134" y="435"/>
                          <a:pt x="68" y="238"/>
                          <a:pt x="127" y="374"/>
                        </a:cubicBezTo>
                        <a:cubicBezTo>
                          <a:pt x="172" y="478"/>
                          <a:pt x="105" y="371"/>
                          <a:pt x="162" y="455"/>
                        </a:cubicBezTo>
                        <a:cubicBezTo>
                          <a:pt x="181" y="515"/>
                          <a:pt x="160" y="469"/>
                          <a:pt x="208" y="524"/>
                        </a:cubicBezTo>
                        <a:cubicBezTo>
                          <a:pt x="247" y="569"/>
                          <a:pt x="256" y="587"/>
                          <a:pt x="312" y="605"/>
                        </a:cubicBezTo>
                        <a:cubicBezTo>
                          <a:pt x="312" y="605"/>
                          <a:pt x="408" y="598"/>
                          <a:pt x="427" y="582"/>
                        </a:cubicBezTo>
                        <a:cubicBezTo>
                          <a:pt x="450" y="563"/>
                          <a:pt x="463" y="534"/>
                          <a:pt x="485" y="513"/>
                        </a:cubicBezTo>
                        <a:cubicBezTo>
                          <a:pt x="501" y="463"/>
                          <a:pt x="526" y="426"/>
                          <a:pt x="543" y="374"/>
                        </a:cubicBezTo>
                        <a:cubicBezTo>
                          <a:pt x="560" y="323"/>
                          <a:pt x="563" y="260"/>
                          <a:pt x="589" y="213"/>
                        </a:cubicBezTo>
                        <a:cubicBezTo>
                          <a:pt x="658" y="91"/>
                          <a:pt x="609" y="181"/>
                          <a:pt x="658" y="120"/>
                        </a:cubicBezTo>
                        <a:cubicBezTo>
                          <a:pt x="667" y="109"/>
                          <a:pt x="669" y="93"/>
                          <a:pt x="681" y="86"/>
                        </a:cubicBezTo>
                        <a:cubicBezTo>
                          <a:pt x="820" y="0"/>
                          <a:pt x="706" y="107"/>
                          <a:pt x="773" y="40"/>
                        </a:cubicBezTo>
                      </a:path>
                    </a:pathLst>
                  </a:custGeom>
                  <a:noFill/>
                  <a:ln w="38100">
                    <a:solidFill>
                      <a:schemeClr val="tx1"/>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6" name="Line 7"/>
                  <p:cNvSpPr>
                    <a:spLocks noChangeShapeType="1"/>
                  </p:cNvSpPr>
                  <p:nvPr/>
                </p:nvSpPr>
                <p:spPr bwMode="auto">
                  <a:xfrm>
                    <a:off x="1296" y="3312"/>
                    <a:ext cx="288" cy="0"/>
                  </a:xfrm>
                  <a:prstGeom prst="line">
                    <a:avLst/>
                  </a:prstGeom>
                  <a:noFill/>
                  <a:ln w="28575">
                    <a:solidFill>
                      <a:schemeClr val="tx1"/>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18" name="Group 8"/>
                <p:cNvGrpSpPr/>
                <p:nvPr/>
              </p:nvGrpSpPr>
              <p:grpSpPr bwMode="auto">
                <a:xfrm>
                  <a:off x="624" y="3360"/>
                  <a:ext cx="432" cy="384"/>
                  <a:chOff x="624" y="3360"/>
                  <a:chExt cx="432" cy="384"/>
                </a:xfrm>
              </p:grpSpPr>
              <p:sp>
                <p:nvSpPr>
                  <p:cNvPr id="19" name="Oval 9"/>
                  <p:cNvSpPr>
                    <a:spLocks noChangeArrowheads="1"/>
                  </p:cNvSpPr>
                  <p:nvPr/>
                </p:nvSpPr>
                <p:spPr bwMode="auto">
                  <a:xfrm>
                    <a:off x="768" y="3552"/>
                    <a:ext cx="48" cy="48"/>
                  </a:xfrm>
                  <a:prstGeom prst="ellipse">
                    <a:avLst/>
                  </a:prstGeom>
                  <a:solidFill>
                    <a:srgbClr val="FFFF00"/>
                  </a:solidFill>
                  <a:ln w="9525">
                    <a:solidFill>
                      <a:schemeClr val="tx1"/>
                    </a:solidFill>
                    <a:round/>
                  </a:ln>
                </p:spPr>
                <p:txBody>
                  <a:bodyPr wrap="none" anchor="ctr"/>
                  <a:lstStyle/>
                  <a:p>
                    <a:endParaRPr lang="en-US" altLang="zh-CN">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0" name="Oval 10"/>
                  <p:cNvSpPr>
                    <a:spLocks noChangeArrowheads="1"/>
                  </p:cNvSpPr>
                  <p:nvPr/>
                </p:nvSpPr>
                <p:spPr bwMode="auto">
                  <a:xfrm>
                    <a:off x="912" y="3552"/>
                    <a:ext cx="48" cy="48"/>
                  </a:xfrm>
                  <a:prstGeom prst="ellipse">
                    <a:avLst/>
                  </a:prstGeom>
                  <a:solidFill>
                    <a:srgbClr val="FFFF00"/>
                  </a:solidFill>
                  <a:ln w="9525">
                    <a:solidFill>
                      <a:schemeClr val="tx1"/>
                    </a:solidFill>
                    <a:round/>
                  </a:ln>
                </p:spPr>
                <p:txBody>
                  <a:bodyPr wrap="none" anchor="ctr"/>
                  <a:lstStyle/>
                  <a:p>
                    <a:endParaRPr lang="en-US" altLang="zh-CN">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1" name="Oval 11"/>
                  <p:cNvSpPr>
                    <a:spLocks noChangeArrowheads="1"/>
                  </p:cNvSpPr>
                  <p:nvPr/>
                </p:nvSpPr>
                <p:spPr bwMode="auto">
                  <a:xfrm>
                    <a:off x="816" y="3696"/>
                    <a:ext cx="48" cy="48"/>
                  </a:xfrm>
                  <a:prstGeom prst="ellipse">
                    <a:avLst/>
                  </a:prstGeom>
                  <a:solidFill>
                    <a:srgbClr val="FFFF00"/>
                  </a:solidFill>
                  <a:ln w="9525">
                    <a:solidFill>
                      <a:schemeClr val="tx1"/>
                    </a:solidFill>
                    <a:round/>
                  </a:ln>
                </p:spPr>
                <p:txBody>
                  <a:bodyPr wrap="none" anchor="ctr"/>
                  <a:lstStyle/>
                  <a:p>
                    <a:endParaRPr lang="en-US" altLang="zh-CN">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2" name="Oval 12"/>
                  <p:cNvSpPr>
                    <a:spLocks noChangeArrowheads="1"/>
                  </p:cNvSpPr>
                  <p:nvPr/>
                </p:nvSpPr>
                <p:spPr bwMode="auto">
                  <a:xfrm>
                    <a:off x="624" y="3456"/>
                    <a:ext cx="48" cy="48"/>
                  </a:xfrm>
                  <a:prstGeom prst="ellipse">
                    <a:avLst/>
                  </a:prstGeom>
                  <a:solidFill>
                    <a:srgbClr val="FFFF00"/>
                  </a:solidFill>
                  <a:ln w="9525">
                    <a:solidFill>
                      <a:schemeClr val="tx1"/>
                    </a:solidFill>
                    <a:round/>
                  </a:ln>
                </p:spPr>
                <p:txBody>
                  <a:bodyPr wrap="none" anchor="ctr"/>
                  <a:lstStyle/>
                  <a:p>
                    <a:endParaRPr lang="en-US" altLang="zh-CN">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3" name="Oval 13"/>
                  <p:cNvSpPr>
                    <a:spLocks noChangeArrowheads="1"/>
                  </p:cNvSpPr>
                  <p:nvPr/>
                </p:nvSpPr>
                <p:spPr bwMode="auto">
                  <a:xfrm>
                    <a:off x="816" y="3408"/>
                    <a:ext cx="48" cy="48"/>
                  </a:xfrm>
                  <a:prstGeom prst="ellipse">
                    <a:avLst/>
                  </a:prstGeom>
                  <a:solidFill>
                    <a:srgbClr val="FFFF00"/>
                  </a:solidFill>
                  <a:ln w="9525">
                    <a:solidFill>
                      <a:schemeClr val="tx1"/>
                    </a:solidFill>
                    <a:round/>
                  </a:ln>
                </p:spPr>
                <p:txBody>
                  <a:bodyPr wrap="none" anchor="ctr"/>
                  <a:lstStyle/>
                  <a:p>
                    <a:endParaRPr lang="en-US" altLang="zh-CN">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4" name="Oval 14"/>
                  <p:cNvSpPr>
                    <a:spLocks noChangeArrowheads="1"/>
                  </p:cNvSpPr>
                  <p:nvPr/>
                </p:nvSpPr>
                <p:spPr bwMode="auto">
                  <a:xfrm>
                    <a:off x="1008" y="3360"/>
                    <a:ext cx="48" cy="48"/>
                  </a:xfrm>
                  <a:prstGeom prst="ellipse">
                    <a:avLst/>
                  </a:prstGeom>
                  <a:solidFill>
                    <a:srgbClr val="FFFF00"/>
                  </a:solidFill>
                  <a:ln w="9525">
                    <a:solidFill>
                      <a:schemeClr val="tx1"/>
                    </a:solidFill>
                    <a:round/>
                  </a:ln>
                </p:spPr>
                <p:txBody>
                  <a:bodyPr wrap="none" anchor="ctr"/>
                  <a:lstStyle/>
                  <a:p>
                    <a:endParaRPr lang="en-US" altLang="zh-CN">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grpSp>
          <p:grpSp>
            <p:nvGrpSpPr>
              <p:cNvPr id="9" name="Group 15"/>
              <p:cNvGrpSpPr/>
              <p:nvPr/>
            </p:nvGrpSpPr>
            <p:grpSpPr bwMode="auto">
              <a:xfrm>
                <a:off x="1392" y="2304"/>
                <a:ext cx="1296" cy="528"/>
                <a:chOff x="1392" y="3264"/>
                <a:chExt cx="1296" cy="528"/>
              </a:xfrm>
            </p:grpSpPr>
            <p:sp>
              <p:nvSpPr>
                <p:cNvPr id="10" name="AutoShape 16"/>
                <p:cNvSpPr>
                  <a:spLocks noChangeArrowheads="1"/>
                </p:cNvSpPr>
                <p:nvPr/>
              </p:nvSpPr>
              <p:spPr bwMode="auto">
                <a:xfrm>
                  <a:off x="1392" y="3552"/>
                  <a:ext cx="480" cy="96"/>
                </a:xfrm>
                <a:prstGeom prst="rightArrow">
                  <a:avLst>
                    <a:gd name="adj1" fmla="val 50000"/>
                    <a:gd name="adj2" fmla="val 125000"/>
                  </a:avLst>
                </a:prstGeom>
                <a:solidFill>
                  <a:schemeClr val="accent1"/>
                </a:solidFill>
                <a:ln w="9525">
                  <a:solidFill>
                    <a:schemeClr val="tx1"/>
                  </a:solidFill>
                  <a:miter lim="800000"/>
                </a:ln>
              </p:spPr>
              <p:txBody>
                <a:bodyPr wrap="none" anchor="ctr"/>
                <a:lstStyle/>
                <a:p>
                  <a:endParaRPr lang="en-US" altLang="zh-CN">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11" name="Group 17"/>
                <p:cNvGrpSpPr/>
                <p:nvPr/>
              </p:nvGrpSpPr>
              <p:grpSpPr bwMode="auto">
                <a:xfrm>
                  <a:off x="1968" y="3264"/>
                  <a:ext cx="720" cy="528"/>
                  <a:chOff x="1968" y="3264"/>
                  <a:chExt cx="720" cy="528"/>
                </a:xfrm>
              </p:grpSpPr>
              <p:sp>
                <p:nvSpPr>
                  <p:cNvPr id="12" name="Line 18"/>
                  <p:cNvSpPr>
                    <a:spLocks noChangeShapeType="1"/>
                  </p:cNvSpPr>
                  <p:nvPr/>
                </p:nvSpPr>
                <p:spPr bwMode="auto">
                  <a:xfrm>
                    <a:off x="2064" y="3264"/>
                    <a:ext cx="0" cy="528"/>
                  </a:xfrm>
                  <a:prstGeom prst="line">
                    <a:avLst/>
                  </a:prstGeom>
                  <a:noFill/>
                  <a:ln w="38100">
                    <a:solidFill>
                      <a:schemeClr val="tx1"/>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3" name="Line 19"/>
                  <p:cNvSpPr>
                    <a:spLocks noChangeShapeType="1"/>
                  </p:cNvSpPr>
                  <p:nvPr/>
                </p:nvSpPr>
                <p:spPr bwMode="auto">
                  <a:xfrm>
                    <a:off x="2064" y="3792"/>
                    <a:ext cx="528" cy="0"/>
                  </a:xfrm>
                  <a:prstGeom prst="line">
                    <a:avLst/>
                  </a:prstGeom>
                  <a:noFill/>
                  <a:ln w="38100">
                    <a:solidFill>
                      <a:schemeClr val="tx1"/>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4" name="Line 20"/>
                  <p:cNvSpPr>
                    <a:spLocks noChangeShapeType="1"/>
                  </p:cNvSpPr>
                  <p:nvPr/>
                </p:nvSpPr>
                <p:spPr bwMode="auto">
                  <a:xfrm>
                    <a:off x="2592" y="3264"/>
                    <a:ext cx="0" cy="528"/>
                  </a:xfrm>
                  <a:prstGeom prst="line">
                    <a:avLst/>
                  </a:prstGeom>
                  <a:noFill/>
                  <a:ln w="38100">
                    <a:solidFill>
                      <a:schemeClr val="tx1"/>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5" name="Line 21"/>
                  <p:cNvSpPr>
                    <a:spLocks noChangeShapeType="1"/>
                  </p:cNvSpPr>
                  <p:nvPr/>
                </p:nvSpPr>
                <p:spPr bwMode="auto">
                  <a:xfrm>
                    <a:off x="2592" y="3264"/>
                    <a:ext cx="96" cy="0"/>
                  </a:xfrm>
                  <a:prstGeom prst="line">
                    <a:avLst/>
                  </a:prstGeom>
                  <a:noFill/>
                  <a:ln w="38100">
                    <a:solidFill>
                      <a:schemeClr val="tx1"/>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6" name="Line 22"/>
                  <p:cNvSpPr>
                    <a:spLocks noChangeShapeType="1"/>
                  </p:cNvSpPr>
                  <p:nvPr/>
                </p:nvSpPr>
                <p:spPr bwMode="auto">
                  <a:xfrm>
                    <a:off x="1968" y="3264"/>
                    <a:ext cx="96" cy="0"/>
                  </a:xfrm>
                  <a:prstGeom prst="line">
                    <a:avLst/>
                  </a:prstGeom>
                  <a:noFill/>
                  <a:ln w="38100">
                    <a:solidFill>
                      <a:schemeClr val="tx1"/>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grpSp>
        </p:grpSp>
        <p:sp>
          <p:nvSpPr>
            <p:cNvPr id="7" name="Text Box 23"/>
            <p:cNvSpPr txBox="1">
              <a:spLocks noChangeArrowheads="1"/>
            </p:cNvSpPr>
            <p:nvPr/>
          </p:nvSpPr>
          <p:spPr bwMode="auto">
            <a:xfrm>
              <a:off x="853" y="1965"/>
              <a:ext cx="1968" cy="301"/>
            </a:xfrm>
            <a:prstGeom prst="rect">
              <a:avLst/>
            </a:prstGeom>
            <a:noFill/>
            <a:ln w="25400">
              <a:noFill/>
              <a:miter lim="800000"/>
            </a:ln>
          </p:spPr>
          <p:txBody>
            <a:bodyPr>
              <a:spAutoFit/>
            </a:bodyPr>
            <a:lstStyle/>
            <a:p>
              <a:pPr>
                <a:spcBef>
                  <a:spcPct val="50000"/>
                </a:spcBef>
              </a:pPr>
              <a:r>
                <a:rPr kumimoji="1" lang="zh-CN" altLang="en-US" sz="2400" b="1" dirty="0">
                  <a:solidFill>
                    <a:srgbClr val="000066"/>
                  </a:solidFill>
                  <a:latin typeface="Times New Roman" panose="02020603050405020304" pitchFamily="18" charset="0"/>
                  <a:ea typeface="华文楷体" panose="02010600040101010101" charset="-122"/>
                  <a:cs typeface="Times New Roman" panose="02020603050405020304" pitchFamily="18" charset="0"/>
                </a:rPr>
                <a:t>金属中的电子</a:t>
              </a:r>
              <a:endParaRPr kumimoji="1" lang="zh-CN" altLang="en-US" sz="2400" b="1"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27" name="Group 24"/>
          <p:cNvGrpSpPr/>
          <p:nvPr/>
        </p:nvGrpSpPr>
        <p:grpSpPr bwMode="auto">
          <a:xfrm>
            <a:off x="5448102" y="3308350"/>
            <a:ext cx="2781300" cy="1878013"/>
            <a:chOff x="1344" y="2401"/>
            <a:chExt cx="1752" cy="1183"/>
          </a:xfrm>
        </p:grpSpPr>
        <p:grpSp>
          <p:nvGrpSpPr>
            <p:cNvPr id="28" name="Group 25"/>
            <p:cNvGrpSpPr/>
            <p:nvPr/>
          </p:nvGrpSpPr>
          <p:grpSpPr bwMode="auto">
            <a:xfrm>
              <a:off x="1872" y="2401"/>
              <a:ext cx="1008" cy="913"/>
              <a:chOff x="3024" y="1056"/>
              <a:chExt cx="1008" cy="1200"/>
            </a:xfrm>
          </p:grpSpPr>
          <p:sp>
            <p:nvSpPr>
              <p:cNvPr id="34" name="Line 26"/>
              <p:cNvSpPr>
                <a:spLocks noChangeShapeType="1"/>
              </p:cNvSpPr>
              <p:nvPr/>
            </p:nvSpPr>
            <p:spPr bwMode="auto">
              <a:xfrm>
                <a:off x="3168" y="1104"/>
                <a:ext cx="0" cy="1152"/>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5" name="Line 27"/>
              <p:cNvSpPr>
                <a:spLocks noChangeShapeType="1"/>
              </p:cNvSpPr>
              <p:nvPr/>
            </p:nvSpPr>
            <p:spPr bwMode="auto">
              <a:xfrm>
                <a:off x="3168" y="2256"/>
                <a:ext cx="672" cy="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6" name="Line 28"/>
              <p:cNvSpPr>
                <a:spLocks noChangeShapeType="1"/>
              </p:cNvSpPr>
              <p:nvPr/>
            </p:nvSpPr>
            <p:spPr bwMode="auto">
              <a:xfrm>
                <a:off x="3840" y="1104"/>
                <a:ext cx="0" cy="1152"/>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7" name="Line 29"/>
              <p:cNvSpPr>
                <a:spLocks noChangeShapeType="1"/>
              </p:cNvSpPr>
              <p:nvPr/>
            </p:nvSpPr>
            <p:spPr bwMode="auto">
              <a:xfrm flipH="1">
                <a:off x="3024" y="1200"/>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8" name="Line 30"/>
              <p:cNvSpPr>
                <a:spLocks noChangeShapeType="1"/>
              </p:cNvSpPr>
              <p:nvPr/>
            </p:nvSpPr>
            <p:spPr bwMode="auto">
              <a:xfrm flipH="1">
                <a:off x="3024" y="1392"/>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9" name="Line 31"/>
              <p:cNvSpPr>
                <a:spLocks noChangeShapeType="1"/>
              </p:cNvSpPr>
              <p:nvPr/>
            </p:nvSpPr>
            <p:spPr bwMode="auto">
              <a:xfrm flipH="1">
                <a:off x="3024" y="1584"/>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0" name="Line 32"/>
              <p:cNvSpPr>
                <a:spLocks noChangeShapeType="1"/>
              </p:cNvSpPr>
              <p:nvPr/>
            </p:nvSpPr>
            <p:spPr bwMode="auto">
              <a:xfrm flipH="1">
                <a:off x="3024" y="1824"/>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1" name="Line 33"/>
              <p:cNvSpPr>
                <a:spLocks noChangeShapeType="1"/>
              </p:cNvSpPr>
              <p:nvPr/>
            </p:nvSpPr>
            <p:spPr bwMode="auto">
              <a:xfrm flipH="1">
                <a:off x="3024" y="2016"/>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2" name="Line 34"/>
              <p:cNvSpPr>
                <a:spLocks noChangeShapeType="1"/>
              </p:cNvSpPr>
              <p:nvPr/>
            </p:nvSpPr>
            <p:spPr bwMode="auto">
              <a:xfrm flipH="1">
                <a:off x="3840" y="1296"/>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3" name="Line 35"/>
              <p:cNvSpPr>
                <a:spLocks noChangeShapeType="1"/>
              </p:cNvSpPr>
              <p:nvPr/>
            </p:nvSpPr>
            <p:spPr bwMode="auto">
              <a:xfrm flipH="1">
                <a:off x="3840" y="1056"/>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4" name="Line 36"/>
              <p:cNvSpPr>
                <a:spLocks noChangeShapeType="1"/>
              </p:cNvSpPr>
              <p:nvPr/>
            </p:nvSpPr>
            <p:spPr bwMode="auto">
              <a:xfrm flipH="1">
                <a:off x="3840" y="1536"/>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5" name="Line 37"/>
              <p:cNvSpPr>
                <a:spLocks noChangeShapeType="1"/>
              </p:cNvSpPr>
              <p:nvPr/>
            </p:nvSpPr>
            <p:spPr bwMode="auto">
              <a:xfrm flipH="1">
                <a:off x="3840" y="1728"/>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6" name="Line 38"/>
              <p:cNvSpPr>
                <a:spLocks noChangeShapeType="1"/>
              </p:cNvSpPr>
              <p:nvPr/>
            </p:nvSpPr>
            <p:spPr bwMode="auto">
              <a:xfrm flipH="1">
                <a:off x="3840" y="1920"/>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7" name="Line 39"/>
              <p:cNvSpPr>
                <a:spLocks noChangeShapeType="1"/>
              </p:cNvSpPr>
              <p:nvPr/>
            </p:nvSpPr>
            <p:spPr bwMode="auto">
              <a:xfrm flipH="1">
                <a:off x="3888" y="2016"/>
                <a:ext cx="144" cy="240"/>
              </a:xfrm>
              <a:prstGeom prst="line">
                <a:avLst/>
              </a:prstGeom>
              <a:noFill/>
              <a:ln w="25400">
                <a:solidFill>
                  <a:srgbClr val="FF66FF"/>
                </a:solidFill>
                <a:round/>
              </a:ln>
            </p:spPr>
            <p:txBody>
              <a:bodyPr wrap="none" anchor="ct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29" name="Text Box 40"/>
            <p:cNvSpPr txBox="1">
              <a:spLocks noChangeArrowheads="1"/>
            </p:cNvSpPr>
            <p:nvPr/>
          </p:nvSpPr>
          <p:spPr bwMode="auto">
            <a:xfrm>
              <a:off x="2040" y="3293"/>
              <a:ext cx="1056" cy="291"/>
            </a:xfrm>
            <a:prstGeom prst="rect">
              <a:avLst/>
            </a:prstGeom>
            <a:noFill/>
            <a:ln w="25400">
              <a:noFill/>
              <a:miter lim="800000"/>
            </a:ln>
          </p:spPr>
          <p:txBody>
            <a:bodyPr>
              <a:spAutoFit/>
            </a:bodyPr>
            <a:lstStyle/>
            <a:p>
              <a:pPr>
                <a:spcBef>
                  <a:spcPct val="50000"/>
                </a:spcBef>
              </a:pPr>
              <a:r>
                <a:rPr kumimoji="1" lang="zh-CN" altLang="en-US" sz="2400" b="1">
                  <a:solidFill>
                    <a:srgbClr val="000066"/>
                  </a:solidFill>
                  <a:latin typeface="Times New Roman" panose="02020603050405020304" pitchFamily="18" charset="0"/>
                  <a:ea typeface="华文楷体" panose="02010600040101010101" charset="-122"/>
                  <a:cs typeface="Times New Roman" panose="02020603050405020304" pitchFamily="18" charset="0"/>
                </a:rPr>
                <a:t>方势阱</a:t>
              </a:r>
              <a:endParaRPr kumimoji="1" lang="zh-CN" altLang="en-US" sz="2400" b="1">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30" name="Object 2"/>
            <p:cNvGraphicFramePr>
              <a:graphicFrameLocks noChangeAspect="1"/>
            </p:cNvGraphicFramePr>
            <p:nvPr/>
          </p:nvGraphicFramePr>
          <p:xfrm>
            <a:off x="2088" y="3024"/>
            <a:ext cx="587" cy="237"/>
          </p:xfrm>
          <a:graphic>
            <a:graphicData uri="http://schemas.openxmlformats.org/presentationml/2006/ole">
              <mc:AlternateContent xmlns:mc="http://schemas.openxmlformats.org/markup-compatibility/2006">
                <mc:Choice xmlns:v="urn:schemas-microsoft-com:vml" Requires="v">
                  <p:oleObj spid="_x0000_s31" name="公式" r:id="rId1" imgW="571500" imgH="203200" progId="Equation.3">
                    <p:embed/>
                  </p:oleObj>
                </mc:Choice>
                <mc:Fallback>
                  <p:oleObj name="公式" r:id="rId1" imgW="571500" imgH="203200" progId="Equation.3">
                    <p:embed/>
                    <p:pic>
                      <p:nvPicPr>
                        <p:cNvPr id="0" name="图片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 y="3024"/>
                          <a:ext cx="587" cy="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2" name="Group 42"/>
            <p:cNvGrpSpPr/>
            <p:nvPr/>
          </p:nvGrpSpPr>
          <p:grpSpPr bwMode="auto">
            <a:xfrm>
              <a:off x="1344" y="2448"/>
              <a:ext cx="672" cy="274"/>
              <a:chOff x="1344" y="2448"/>
              <a:chExt cx="672" cy="274"/>
            </a:xfrm>
          </p:grpSpPr>
          <p:graphicFrame>
            <p:nvGraphicFramePr>
              <p:cNvPr id="33" name="Object 3"/>
              <p:cNvGraphicFramePr>
                <a:graphicFrameLocks noChangeAspect="1"/>
              </p:cNvGraphicFramePr>
              <p:nvPr/>
            </p:nvGraphicFramePr>
            <p:xfrm>
              <a:off x="1440" y="2448"/>
              <a:ext cx="397" cy="274"/>
            </p:xfrm>
            <a:graphic>
              <a:graphicData uri="http://schemas.openxmlformats.org/presentationml/2006/ole">
                <mc:AlternateContent xmlns:mc="http://schemas.openxmlformats.org/markup-compatibility/2006">
                  <mc:Choice xmlns:v="urn:schemas-microsoft-com:vml" Requires="v">
                    <p:oleObj spid="_x0000_s48" name="Equation" r:id="rId3" imgW="342900" imgH="203200" progId="Equation.3">
                      <p:embed/>
                    </p:oleObj>
                  </mc:Choice>
                  <mc:Fallback>
                    <p:oleObj name="Equation" r:id="rId3" imgW="342900" imgH="203200" progId="Equation.3">
                      <p:embed/>
                      <p:pic>
                        <p:nvPicPr>
                          <p:cNvPr id="0" name="图片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 y="2448"/>
                            <a:ext cx="397" cy="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Line 44"/>
              <p:cNvSpPr>
                <a:spLocks noChangeShapeType="1"/>
              </p:cNvSpPr>
              <p:nvPr/>
            </p:nvSpPr>
            <p:spPr bwMode="auto">
              <a:xfrm>
                <a:off x="1344" y="2448"/>
                <a:ext cx="672" cy="0"/>
              </a:xfrm>
              <a:prstGeom prst="line">
                <a:avLst/>
              </a:prstGeom>
              <a:noFill/>
              <a:ln w="25400">
                <a:solidFill>
                  <a:srgbClr val="FF66FF"/>
                </a:solidFill>
                <a:prstDash val="sysDot"/>
                <a:round/>
              </a:ln>
            </p:spPr>
            <p:txBody>
              <a:bodyPr/>
              <a:lstStyle/>
              <a:p>
                <a:endParaRPr lang="zh-CN" altLang="en-US">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grpSp>
      <p:grpSp>
        <p:nvGrpSpPr>
          <p:cNvPr id="50" name="Group 45"/>
          <p:cNvGrpSpPr/>
          <p:nvPr/>
        </p:nvGrpSpPr>
        <p:grpSpPr bwMode="auto">
          <a:xfrm>
            <a:off x="500062" y="5257800"/>
            <a:ext cx="3081338" cy="1066800"/>
            <a:chOff x="1008" y="2832"/>
            <a:chExt cx="1941" cy="672"/>
          </a:xfrm>
        </p:grpSpPr>
        <p:sp>
          <p:nvSpPr>
            <p:cNvPr id="51" name="Text Box 46"/>
            <p:cNvSpPr txBox="1">
              <a:spLocks noChangeArrowheads="1"/>
            </p:cNvSpPr>
            <p:nvPr/>
          </p:nvSpPr>
          <p:spPr bwMode="auto">
            <a:xfrm>
              <a:off x="1920" y="2832"/>
              <a:ext cx="1029" cy="523"/>
            </a:xfrm>
            <a:prstGeom prst="rect">
              <a:avLst/>
            </a:prstGeom>
            <a:noFill/>
            <a:ln w="9525">
              <a:noFill/>
              <a:miter lim="800000"/>
            </a:ln>
          </p:spPr>
          <p:txBody>
            <a:bodyPr wrap="square">
              <a:spAutoFit/>
            </a:bodyPr>
            <a:lstStyle/>
            <a:p>
              <a:pPr>
                <a:spcBef>
                  <a:spcPct val="50000"/>
                </a:spcBef>
              </a:pPr>
              <a:r>
                <a:rPr kumimoji="1" lang="zh-CN" altLang="en-US" sz="2400" b="1">
                  <a:solidFill>
                    <a:srgbClr val="000066"/>
                  </a:solidFill>
                  <a:latin typeface="Times New Roman" panose="02020603050405020304" pitchFamily="18" charset="0"/>
                  <a:ea typeface="华文楷体" panose="02010600040101010101" charset="-122"/>
                  <a:cs typeface="Times New Roman" panose="02020603050405020304" pitchFamily="18" charset="0"/>
                </a:rPr>
                <a:t>分子束缚在箱子内</a:t>
              </a:r>
              <a:endParaRPr kumimoji="1" lang="zh-CN" altLang="en-US" sz="2400" b="1">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2" name="AutoShape 47"/>
            <p:cNvSpPr>
              <a:spLocks noChangeArrowheads="1"/>
            </p:cNvSpPr>
            <p:nvPr/>
          </p:nvSpPr>
          <p:spPr bwMode="auto">
            <a:xfrm>
              <a:off x="1008" y="2880"/>
              <a:ext cx="624" cy="624"/>
            </a:xfrm>
            <a:prstGeom prst="cube">
              <a:avLst>
                <a:gd name="adj" fmla="val 30611"/>
              </a:avLst>
            </a:prstGeom>
            <a:noFill/>
            <a:ln w="28575">
              <a:solidFill>
                <a:schemeClr val="tx1"/>
              </a:solidFill>
              <a:miter lim="800000"/>
            </a:ln>
          </p:spPr>
          <p:txBody>
            <a:bodyPr wrap="none" anchor="ctr"/>
            <a:lstStyle/>
            <a:p>
              <a:endParaRPr lang="en-US" altLang="zh-CN" sz="280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53" name="Text Box 48"/>
          <p:cNvSpPr txBox="1">
            <a:spLocks noChangeArrowheads="1"/>
          </p:cNvSpPr>
          <p:nvPr/>
        </p:nvSpPr>
        <p:spPr bwMode="auto">
          <a:xfrm>
            <a:off x="762174" y="4953000"/>
            <a:ext cx="2133600" cy="400110"/>
          </a:xfrm>
          <a:prstGeom prst="rect">
            <a:avLst/>
          </a:prstGeom>
          <a:noFill/>
          <a:ln w="9525">
            <a:noFill/>
            <a:miter lim="800000"/>
          </a:ln>
        </p:spPr>
        <p:txBody>
          <a:bodyPr>
            <a:spAutoFit/>
          </a:bodyPr>
          <a:lstStyle/>
          <a:p>
            <a:pPr>
              <a:spcBef>
                <a:spcPct val="50000"/>
              </a:spcBef>
            </a:pPr>
            <a:r>
              <a:rPr kumimoji="1" lang="zh-CN" altLang="en-US" sz="20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三维方</a:t>
            </a:r>
            <a:r>
              <a:rPr lang="zh-CN" altLang="en-US" sz="2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势阱</a:t>
            </a:r>
            <a:endParaRPr kumimoji="1" lang="zh-CN" altLang="en-US" sz="2000" b="1"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4" name="矩形 53"/>
          <p:cNvSpPr/>
          <p:nvPr/>
        </p:nvSpPr>
        <p:spPr>
          <a:xfrm>
            <a:off x="4167343" y="5151479"/>
            <a:ext cx="4367057" cy="1200329"/>
          </a:xfrm>
          <a:prstGeom prst="rect">
            <a:avLst/>
          </a:prstGeom>
        </p:spPr>
        <p:txBody>
          <a:bodyPr wrap="square">
            <a:spAutoFit/>
          </a:bodyPr>
          <a:lstStyle/>
          <a:p>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氢原子中的电子</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就是在</a:t>
            </a:r>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三维库仑势阱</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中运动，不过“阱壁”不是直立的，而是按</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-1/r</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分布。</a:t>
            </a:r>
            <a:endPar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86" name="组合 85"/>
          <p:cNvGrpSpPr/>
          <p:nvPr/>
        </p:nvGrpSpPr>
        <p:grpSpPr>
          <a:xfrm>
            <a:off x="5121304" y="1561343"/>
            <a:ext cx="3455459" cy="1749905"/>
            <a:chOff x="5121304" y="1164064"/>
            <a:chExt cx="3455459" cy="1749905"/>
          </a:xfrm>
        </p:grpSpPr>
        <p:cxnSp>
          <p:nvCxnSpPr>
            <p:cNvPr id="55" name="直接箭头连接符 54"/>
            <p:cNvCxnSpPr/>
            <p:nvPr/>
          </p:nvCxnSpPr>
          <p:spPr bwMode="auto">
            <a:xfrm flipV="1">
              <a:off x="5627083" y="2520352"/>
              <a:ext cx="2743200" cy="550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6" name="直接箭头连接符 55"/>
            <p:cNvCxnSpPr/>
            <p:nvPr/>
          </p:nvCxnSpPr>
          <p:spPr bwMode="auto">
            <a:xfrm flipV="1">
              <a:off x="6265570" y="1645908"/>
              <a:ext cx="9530" cy="874444"/>
            </a:xfrm>
            <a:prstGeom prst="straightConnector1">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 name="直接箭头连接符 56"/>
            <p:cNvCxnSpPr/>
            <p:nvPr/>
          </p:nvCxnSpPr>
          <p:spPr bwMode="auto">
            <a:xfrm flipV="1">
              <a:off x="7365390" y="1645908"/>
              <a:ext cx="14292" cy="874443"/>
            </a:xfrm>
            <a:prstGeom prst="straightConnector1">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8" name="Rectangle 19"/>
            <p:cNvSpPr>
              <a:spLocks noChangeArrowheads="1"/>
            </p:cNvSpPr>
            <p:nvPr/>
          </p:nvSpPr>
          <p:spPr bwMode="auto">
            <a:xfrm>
              <a:off x="8040084" y="1997130"/>
              <a:ext cx="358139" cy="523220"/>
            </a:xfrm>
            <a:prstGeom prst="rect">
              <a:avLst/>
            </a:prstGeom>
            <a:noFill/>
            <a:ln w="9525">
              <a:noFill/>
              <a:miter lim="800000"/>
            </a:ln>
          </p:spPr>
          <p:txBody>
            <a:bodyPr wrap="square" anchor="ctr">
              <a:spAutoFit/>
            </a:bodyPr>
            <a:lstStyle/>
            <a:p>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endParaRPr lang="zh-CN" altLang="en-US"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9" name="Rectangle 19"/>
            <p:cNvSpPr>
              <a:spLocks noChangeArrowheads="1"/>
            </p:cNvSpPr>
            <p:nvPr/>
          </p:nvSpPr>
          <p:spPr bwMode="auto">
            <a:xfrm>
              <a:off x="6086500" y="2511199"/>
              <a:ext cx="358139" cy="400110"/>
            </a:xfrm>
            <a:prstGeom prst="rect">
              <a:avLst/>
            </a:prstGeom>
            <a:noFill/>
            <a:ln w="9525">
              <a:noFill/>
              <a:miter lim="800000"/>
            </a:ln>
          </p:spPr>
          <p:txBody>
            <a:bodyPr wrap="square" anchor="ctr">
              <a:spAutoFit/>
            </a:bodyPr>
            <a:lstStyle/>
            <a:p>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0</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60" name="Rectangle 19"/>
            <p:cNvSpPr>
              <a:spLocks noChangeArrowheads="1"/>
            </p:cNvSpPr>
            <p:nvPr/>
          </p:nvSpPr>
          <p:spPr bwMode="auto">
            <a:xfrm>
              <a:off x="7200613" y="2513859"/>
              <a:ext cx="358139" cy="400110"/>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a</a:t>
              </a:r>
              <a:endParaRPr lang="zh-CN" altLang="en-US"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61" name="Rectangle 19"/>
            <p:cNvSpPr>
              <a:spLocks noChangeArrowheads="1"/>
            </p:cNvSpPr>
            <p:nvPr/>
          </p:nvSpPr>
          <p:spPr bwMode="auto">
            <a:xfrm>
              <a:off x="6795527" y="1164064"/>
              <a:ext cx="763225" cy="400110"/>
            </a:xfrm>
            <a:prstGeom prst="rect">
              <a:avLst/>
            </a:prstGeom>
            <a:noFill/>
            <a:ln w="9525">
              <a:noFill/>
              <a:miter lim="800000"/>
            </a:ln>
          </p:spPr>
          <p:txBody>
            <a:bodyPr wrap="square" anchor="ctr">
              <a:spAutoFit/>
            </a:bodyPr>
            <a:lstStyle/>
            <a:p>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0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62" name="Rectangle 19"/>
            <p:cNvSpPr>
              <a:spLocks noChangeArrowheads="1"/>
            </p:cNvSpPr>
            <p:nvPr/>
          </p:nvSpPr>
          <p:spPr bwMode="auto">
            <a:xfrm>
              <a:off x="5121304" y="1416174"/>
              <a:ext cx="497628" cy="400110"/>
            </a:xfrm>
            <a:prstGeom prst="rect">
              <a:avLst/>
            </a:prstGeom>
            <a:noFill/>
            <a:ln w="9525">
              <a:noFill/>
              <a:miter lim="800000"/>
            </a:ln>
          </p:spPr>
          <p:txBody>
            <a:bodyPr wrap="square" anchor="ctr">
              <a:spAutoFit/>
            </a:bodyPr>
            <a:lstStyle/>
            <a:p>
              <a:r>
                <a:rPr lang="en-US" altLang="zh-CN" sz="2000" i="1"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baseline="-25000"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d</a:t>
              </a:r>
              <a:endParaRPr lang="zh-CN" altLang="en-US" sz="2000"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cxnSp>
          <p:nvCxnSpPr>
            <p:cNvPr id="66" name="直接箭头连接符 65"/>
            <p:cNvCxnSpPr/>
            <p:nvPr/>
          </p:nvCxnSpPr>
          <p:spPr bwMode="auto">
            <a:xfrm>
              <a:off x="5623652" y="1640408"/>
              <a:ext cx="660931" cy="5501"/>
            </a:xfrm>
            <a:prstGeom prst="straightConnector1">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3" name="直接箭头连接符 72"/>
            <p:cNvCxnSpPr/>
            <p:nvPr/>
          </p:nvCxnSpPr>
          <p:spPr bwMode="auto">
            <a:xfrm>
              <a:off x="7365390" y="1641650"/>
              <a:ext cx="660931" cy="5501"/>
            </a:xfrm>
            <a:prstGeom prst="straightConnector1">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直接箭头连接符 73"/>
            <p:cNvCxnSpPr/>
            <p:nvPr/>
          </p:nvCxnSpPr>
          <p:spPr bwMode="auto">
            <a:xfrm flipV="1">
              <a:off x="6823455" y="1359566"/>
              <a:ext cx="1508" cy="1160928"/>
            </a:xfrm>
            <a:prstGeom prst="straightConnector1">
              <a:avLst/>
            </a:prstGeom>
            <a:noFill/>
            <a:ln w="38100" cap="flat" cmpd="sng" algn="ctr">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6" name="Rectangle 19"/>
            <p:cNvSpPr>
              <a:spLocks noChangeArrowheads="1"/>
            </p:cNvSpPr>
            <p:nvPr/>
          </p:nvSpPr>
          <p:spPr bwMode="auto">
            <a:xfrm>
              <a:off x="8079135" y="1399698"/>
              <a:ext cx="497628" cy="400110"/>
            </a:xfrm>
            <a:prstGeom prst="rect">
              <a:avLst/>
            </a:prstGeom>
            <a:noFill/>
            <a:ln w="9525">
              <a:noFill/>
              <a:miter lim="800000"/>
            </a:ln>
          </p:spPr>
          <p:txBody>
            <a:bodyPr wrap="square" anchor="ctr">
              <a:spAutoFit/>
            </a:bodyPr>
            <a:lstStyle/>
            <a:p>
              <a:r>
                <a:rPr lang="en-US" altLang="zh-CN" sz="2000" i="1"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000" baseline="-25000"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d</a:t>
              </a:r>
              <a:endParaRPr lang="zh-CN" altLang="en-US" sz="2000"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cxnSp>
          <p:nvCxnSpPr>
            <p:cNvPr id="77" name="直接箭头连接符 76"/>
            <p:cNvCxnSpPr/>
            <p:nvPr/>
          </p:nvCxnSpPr>
          <p:spPr bwMode="auto">
            <a:xfrm>
              <a:off x="6256087" y="2263308"/>
              <a:ext cx="1123331" cy="0"/>
            </a:xfrm>
            <a:prstGeom prst="straightConnector1">
              <a:avLst/>
            </a:prstGeom>
            <a:noFill/>
            <a:ln w="254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0" name="Rectangle 19"/>
            <p:cNvSpPr>
              <a:spLocks noChangeArrowheads="1"/>
            </p:cNvSpPr>
            <p:nvPr/>
          </p:nvSpPr>
          <p:spPr bwMode="auto">
            <a:xfrm>
              <a:off x="6316344" y="2044374"/>
              <a:ext cx="497628" cy="400110"/>
            </a:xfrm>
            <a:prstGeom prst="rect">
              <a:avLst/>
            </a:prstGeom>
            <a:noFill/>
            <a:ln w="9525">
              <a:noFill/>
              <a:miter lim="800000"/>
            </a:ln>
          </p:spPr>
          <p:txBody>
            <a:bodyPr wrap="square" anchor="ctr">
              <a:spAutoFit/>
            </a:bodyPr>
            <a:lstStyle/>
            <a:p>
              <a:r>
                <a:rPr lang="en-US" altLang="zh-CN" sz="20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E</a:t>
              </a:r>
              <a:r>
                <a:rPr lang="en-US" altLang="zh-CN" sz="2000" baseline="-25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1</a:t>
              </a:r>
              <a:endParaRPr lang="zh-CN" altLang="en-US" sz="2000" baseline="-250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4" name="任意多边形 83"/>
            <p:cNvSpPr/>
            <p:nvPr/>
          </p:nvSpPr>
          <p:spPr bwMode="auto">
            <a:xfrm>
              <a:off x="5833241" y="1996893"/>
              <a:ext cx="2035822" cy="510797"/>
            </a:xfrm>
            <a:custGeom>
              <a:avLst/>
              <a:gdLst>
                <a:gd name="connsiteX0" fmla="*/ 0 w 2035822"/>
                <a:gd name="connsiteY0" fmla="*/ 494059 h 510797"/>
                <a:gd name="connsiteX1" fmla="*/ 294290 w 2035822"/>
                <a:gd name="connsiteY1" fmla="*/ 452017 h 510797"/>
                <a:gd name="connsiteX2" fmla="*/ 420414 w 2035822"/>
                <a:gd name="connsiteY2" fmla="*/ 273341 h 510797"/>
                <a:gd name="connsiteX3" fmla="*/ 683173 w 2035822"/>
                <a:gd name="connsiteY3" fmla="*/ 73645 h 510797"/>
                <a:gd name="connsiteX4" fmla="*/ 987973 w 2035822"/>
                <a:gd name="connsiteY4" fmla="*/ 73 h 510797"/>
                <a:gd name="connsiteX5" fmla="*/ 1324304 w 2035822"/>
                <a:gd name="connsiteY5" fmla="*/ 84155 h 510797"/>
                <a:gd name="connsiteX6" fmla="*/ 1587062 w 2035822"/>
                <a:gd name="connsiteY6" fmla="*/ 262831 h 510797"/>
                <a:gd name="connsiteX7" fmla="*/ 1734207 w 2035822"/>
                <a:gd name="connsiteY7" fmla="*/ 420486 h 510797"/>
                <a:gd name="connsiteX8" fmla="*/ 2017987 w 2035822"/>
                <a:gd name="connsiteY8" fmla="*/ 504569 h 510797"/>
                <a:gd name="connsiteX9" fmla="*/ 2007476 w 2035822"/>
                <a:gd name="connsiteY9" fmla="*/ 504569 h 510797"/>
                <a:gd name="connsiteX10" fmla="*/ 2007476 w 2035822"/>
                <a:gd name="connsiteY10" fmla="*/ 504569 h 510797"/>
                <a:gd name="connsiteX11" fmla="*/ 2007476 w 2035822"/>
                <a:gd name="connsiteY11" fmla="*/ 504569 h 510797"/>
                <a:gd name="connsiteX12" fmla="*/ 2007476 w 2035822"/>
                <a:gd name="connsiteY12" fmla="*/ 504569 h 510797"/>
                <a:gd name="connsiteX13" fmla="*/ 2007476 w 2035822"/>
                <a:gd name="connsiteY13" fmla="*/ 504569 h 510797"/>
                <a:gd name="connsiteX14" fmla="*/ 2007476 w 2035822"/>
                <a:gd name="connsiteY14" fmla="*/ 504569 h 510797"/>
                <a:gd name="connsiteX15" fmla="*/ 1996966 w 2035822"/>
                <a:gd name="connsiteY15" fmla="*/ 504569 h 5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5822" h="510797">
                  <a:moveTo>
                    <a:pt x="0" y="494059"/>
                  </a:moveTo>
                  <a:cubicBezTo>
                    <a:pt x="112110" y="491431"/>
                    <a:pt x="224221" y="488803"/>
                    <a:pt x="294290" y="452017"/>
                  </a:cubicBezTo>
                  <a:cubicBezTo>
                    <a:pt x="364359" y="415231"/>
                    <a:pt x="355600" y="336403"/>
                    <a:pt x="420414" y="273341"/>
                  </a:cubicBezTo>
                  <a:cubicBezTo>
                    <a:pt x="485228" y="210279"/>
                    <a:pt x="588580" y="119190"/>
                    <a:pt x="683173" y="73645"/>
                  </a:cubicBezTo>
                  <a:cubicBezTo>
                    <a:pt x="777766" y="28100"/>
                    <a:pt x="881118" y="-1679"/>
                    <a:pt x="987973" y="73"/>
                  </a:cubicBezTo>
                  <a:cubicBezTo>
                    <a:pt x="1094828" y="1825"/>
                    <a:pt x="1224456" y="40362"/>
                    <a:pt x="1324304" y="84155"/>
                  </a:cubicBezTo>
                  <a:cubicBezTo>
                    <a:pt x="1424152" y="127948"/>
                    <a:pt x="1518745" y="206776"/>
                    <a:pt x="1587062" y="262831"/>
                  </a:cubicBezTo>
                  <a:cubicBezTo>
                    <a:pt x="1655379" y="318886"/>
                    <a:pt x="1662386" y="380196"/>
                    <a:pt x="1734207" y="420486"/>
                  </a:cubicBezTo>
                  <a:cubicBezTo>
                    <a:pt x="1806028" y="460776"/>
                    <a:pt x="1972442" y="490555"/>
                    <a:pt x="2017987" y="504569"/>
                  </a:cubicBezTo>
                  <a:cubicBezTo>
                    <a:pt x="2063532" y="518583"/>
                    <a:pt x="2007476" y="504569"/>
                    <a:pt x="2007476" y="504569"/>
                  </a:cubicBezTo>
                  <a:lnTo>
                    <a:pt x="2007476" y="504569"/>
                  </a:lnTo>
                  <a:lnTo>
                    <a:pt x="2007476" y="504569"/>
                  </a:lnTo>
                  <a:lnTo>
                    <a:pt x="2007476" y="504569"/>
                  </a:lnTo>
                  <a:lnTo>
                    <a:pt x="2007476" y="504569"/>
                  </a:lnTo>
                  <a:lnTo>
                    <a:pt x="2007476" y="504569"/>
                  </a:lnTo>
                  <a:lnTo>
                    <a:pt x="1996966" y="504569"/>
                  </a:lnTo>
                </a:path>
              </a:pathLst>
            </a:custGeom>
            <a:noFill/>
            <a:ln w="127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pPr>
              <a:endParaRPr kumimoji="1" lang="zh-CN" altLang="en-US" sz="3200" b="1" i="0" u="none" strike="noStrike" cap="none" normalizeH="0" baseline="0">
                <a:ln>
                  <a:noFill/>
                </a:ln>
                <a:solidFill>
                  <a:schemeClr val="hlink"/>
                </a:solidFill>
                <a:effectLst/>
                <a:latin typeface="Arial" panose="020B0604020202020204" pitchFamily="34" charset="0"/>
                <a:ea typeface="MS PGothic" panose="020B0600070205080204" pitchFamily="34" charset="-128"/>
                <a:sym typeface="Symbol" panose="05050102010706020507" pitchFamily="18" charset="2"/>
              </a:endParaRPr>
            </a:p>
          </p:txBody>
        </p:sp>
        <p:sp>
          <p:nvSpPr>
            <p:cNvPr id="85" name="Rectangle 19"/>
            <p:cNvSpPr>
              <a:spLocks noChangeArrowheads="1"/>
            </p:cNvSpPr>
            <p:nvPr/>
          </p:nvSpPr>
          <p:spPr bwMode="auto">
            <a:xfrm>
              <a:off x="6770702" y="1694678"/>
              <a:ext cx="707600" cy="400110"/>
            </a:xfrm>
            <a:prstGeom prst="rect">
              <a:avLst/>
            </a:prstGeom>
            <a:noFill/>
            <a:ln w="9525">
              <a:noFill/>
              <a:miter lim="800000"/>
            </a:ln>
          </p:spPr>
          <p:txBody>
            <a:bodyPr wrap="square" anchor="ctr">
              <a:spAutoFit/>
            </a:bodyPr>
            <a:lstStyle/>
            <a:p>
              <a:r>
                <a:rPr lang="en-US" altLang="zh-CN" sz="20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en-US" altLang="zh-CN" sz="2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en-US" altLang="zh-CN" sz="20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x</a:t>
              </a:r>
              <a:r>
                <a:rPr lang="en-US" altLang="zh-CN" sz="2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000" baseline="-250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63" name="Footer Placeholder 5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64" name="图片 63"/>
          <p:cNvPicPr>
            <a:picLocks noChangeAspect="1"/>
          </p:cNvPicPr>
          <p:nvPr/>
        </p:nvPicPr>
        <p:blipFill>
          <a:blip r:embed="rId5"/>
          <a:stretch>
            <a:fillRect/>
          </a:stretch>
        </p:blipFill>
        <p:spPr>
          <a:xfrm>
            <a:off x="5362843" y="3294478"/>
            <a:ext cx="2734078" cy="1941357"/>
          </a:xfrm>
          <a:prstGeom prst="rect">
            <a:avLst/>
          </a:prstGeom>
        </p:spPr>
      </p:pic>
      <p:sp>
        <p:nvSpPr>
          <p:cNvPr id="65" name="矩形 64"/>
          <p:cNvSpPr/>
          <p:nvPr/>
        </p:nvSpPr>
        <p:spPr>
          <a:xfrm>
            <a:off x="228600" y="3459540"/>
            <a:ext cx="5482662" cy="1569660"/>
          </a:xfrm>
          <a:prstGeom prst="rect">
            <a:avLst/>
          </a:prstGeom>
        </p:spPr>
        <p:txBody>
          <a:bodyPr wrap="square">
            <a:spAutoFit/>
          </a:bodyPr>
          <a:lstStyle/>
          <a:p>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金属中的自由电子在各晶格结点</a:t>
            </a:r>
            <a:r>
              <a:rPr lang="en-US" altLang="zh-CN"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正离子</a:t>
            </a:r>
            <a:r>
              <a:rPr lang="en-US" altLang="zh-CN"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形成的“周期场”中运动，它们不会自发地逃出金属。可以粗略地认为粒子被无限高的势能壁束缚在金属之中。</a:t>
            </a:r>
            <a:endPar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一维散射问题</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81000" y="1066800"/>
            <a:ext cx="8077200" cy="1081438"/>
          </a:xfrm>
        </p:spPr>
        <p:txBody>
          <a:bodyPr>
            <a:noAutofit/>
          </a:bodyPr>
          <a:lstStyle/>
          <a:p>
            <a:pPr>
              <a:lnSpc>
                <a:spcPct val="100000"/>
              </a:lnSpc>
              <a:spcBef>
                <a:spcPts val="0"/>
              </a:spcBef>
            </a:pPr>
            <a:r>
              <a:rPr lang="zh-CN" altLang="en-US" sz="2400" dirty="0">
                <a:latin typeface="+mn-ea"/>
                <a:cs typeface="Times New Roman" panose="02020603050405020304" pitchFamily="18" charset="0"/>
              </a:rPr>
              <a:t>粒子以确定能量</a:t>
            </a:r>
            <a:r>
              <a:rPr lang="en-US" altLang="zh-CN" sz="2400" i="1" dirty="0">
                <a:latin typeface="+mn-ea"/>
                <a:cs typeface="Times New Roman" panose="02020603050405020304" pitchFamily="18" charset="0"/>
              </a:rPr>
              <a:t>E</a:t>
            </a:r>
            <a:r>
              <a:rPr lang="zh-CN" altLang="en-US" sz="2400" dirty="0">
                <a:latin typeface="+mn-ea"/>
                <a:cs typeface="Times New Roman" panose="02020603050405020304" pitchFamily="18" charset="0"/>
              </a:rPr>
              <a:t>从远处入射到某给定势场中，确定粒子的波函数和位置分布。</a:t>
            </a:r>
            <a:endParaRPr lang="en-US" altLang="zh-CN" sz="2400" dirty="0">
              <a:latin typeface="+mn-ea"/>
              <a:cs typeface="Times New Roman" panose="02020603050405020304" pitchFamily="18" charset="0"/>
            </a:endParaRPr>
          </a:p>
          <a:p>
            <a:pPr>
              <a:lnSpc>
                <a:spcPct val="100000"/>
              </a:lnSpc>
              <a:spcBef>
                <a:spcPts val="0"/>
              </a:spcBef>
            </a:pPr>
            <a:r>
              <a:rPr lang="zh-CN" altLang="en-US" sz="2400" dirty="0">
                <a:solidFill>
                  <a:srgbClr val="FF0000"/>
                </a:solidFill>
                <a:latin typeface="+mn-ea"/>
                <a:cs typeface="Times New Roman" panose="02020603050405020304" pitchFamily="18" charset="0"/>
              </a:rPr>
              <a:t>矩形台阶势垒</a:t>
            </a:r>
            <a:r>
              <a:rPr lang="zh-CN" altLang="en-US" sz="2400" dirty="0">
                <a:latin typeface="+mn-ea"/>
                <a:cs typeface="Times New Roman" panose="02020603050405020304" pitchFamily="18" charset="0"/>
              </a:rPr>
              <a:t>（实际金属中的电子在表面处遇到的势是有限高的）</a:t>
            </a:r>
            <a:endParaRPr lang="zh-CN" altLang="en-US" sz="2400" dirty="0">
              <a:latin typeface="+mn-ea"/>
              <a:cs typeface="Times New Roman" panose="02020603050405020304" pitchFamily="18" charset="0"/>
            </a:endParaRPr>
          </a:p>
        </p:txBody>
      </p:sp>
      <p:graphicFrame>
        <p:nvGraphicFramePr>
          <p:cNvPr id="5" name="Object 2"/>
          <p:cNvGraphicFramePr>
            <a:graphicFrameLocks noChangeAspect="1"/>
          </p:cNvGraphicFramePr>
          <p:nvPr/>
        </p:nvGraphicFramePr>
        <p:xfrm>
          <a:off x="1219200" y="2637970"/>
          <a:ext cx="2944286" cy="1296713"/>
        </p:xfrm>
        <a:graphic>
          <a:graphicData uri="http://schemas.openxmlformats.org/presentationml/2006/ole">
            <mc:AlternateContent xmlns:mc="http://schemas.openxmlformats.org/markup-compatibility/2006">
              <mc:Choice xmlns:v="urn:schemas-microsoft-com:vml" Requires="v">
                <p:oleObj spid="_x0000_s6" name="Equation" r:id="rId1" imgW="1270000" imgH="558800" progId="Equation.3">
                  <p:embed/>
                </p:oleObj>
              </mc:Choice>
              <mc:Fallback>
                <p:oleObj name="Equation" r:id="rId1" imgW="1270000" imgH="5588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637970"/>
                        <a:ext cx="2944286" cy="1296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4" name="Group 23"/>
          <p:cNvGrpSpPr/>
          <p:nvPr/>
        </p:nvGrpSpPr>
        <p:grpSpPr>
          <a:xfrm>
            <a:off x="5606397" y="2286000"/>
            <a:ext cx="2928003" cy="2549525"/>
            <a:chOff x="5150784" y="2328818"/>
            <a:chExt cx="2928003" cy="2549525"/>
          </a:xfrm>
        </p:grpSpPr>
        <p:grpSp>
          <p:nvGrpSpPr>
            <p:cNvPr id="7" name="Group 32"/>
            <p:cNvGrpSpPr/>
            <p:nvPr/>
          </p:nvGrpSpPr>
          <p:grpSpPr bwMode="auto">
            <a:xfrm>
              <a:off x="5451474" y="2328818"/>
              <a:ext cx="2627313" cy="2549525"/>
              <a:chOff x="3774" y="2568"/>
              <a:chExt cx="1655" cy="1606"/>
            </a:xfrm>
          </p:grpSpPr>
          <p:grpSp>
            <p:nvGrpSpPr>
              <p:cNvPr id="8" name="Group 28"/>
              <p:cNvGrpSpPr/>
              <p:nvPr/>
            </p:nvGrpSpPr>
            <p:grpSpPr bwMode="auto">
              <a:xfrm>
                <a:off x="3774" y="2568"/>
                <a:ext cx="1655" cy="1220"/>
                <a:chOff x="3750" y="1428"/>
                <a:chExt cx="1655" cy="1220"/>
              </a:xfrm>
            </p:grpSpPr>
            <p:cxnSp>
              <p:nvCxnSpPr>
                <p:cNvPr id="9" name="AutoShape 13"/>
                <p:cNvCxnSpPr>
                  <a:cxnSpLocks noChangeShapeType="1"/>
                </p:cNvCxnSpPr>
                <p:nvPr/>
              </p:nvCxnSpPr>
              <p:spPr bwMode="auto">
                <a:xfrm flipV="1">
                  <a:off x="3750" y="1788"/>
                  <a:ext cx="1500" cy="820"/>
                </a:xfrm>
                <a:prstGeom prst="bentConnector3">
                  <a:avLst>
                    <a:gd name="adj1" fmla="val 50000"/>
                  </a:avLst>
                </a:prstGeom>
                <a:noFill/>
                <a:ln w="50800">
                  <a:solidFill>
                    <a:schemeClr val="accent2"/>
                  </a:solidFill>
                  <a:miter lim="800000"/>
                </a:ln>
              </p:spPr>
            </p:cxnSp>
            <p:sp>
              <p:nvSpPr>
                <p:cNvPr id="10" name="Line 14"/>
                <p:cNvSpPr>
                  <a:spLocks noChangeShapeType="1"/>
                </p:cNvSpPr>
                <p:nvPr/>
              </p:nvSpPr>
              <p:spPr bwMode="auto">
                <a:xfrm>
                  <a:off x="3750" y="2609"/>
                  <a:ext cx="1649" cy="0"/>
                </a:xfrm>
                <a:prstGeom prst="line">
                  <a:avLst/>
                </a:prstGeom>
                <a:noFill/>
                <a:ln w="38100">
                  <a:solidFill>
                    <a:schemeClr val="tx1"/>
                  </a:solidFill>
                  <a:round/>
                  <a:tailEnd type="triangle" w="med" len="med"/>
                </a:ln>
              </p:spPr>
              <p:txBody>
                <a:bodyPr>
                  <a:spAutoFit/>
                </a:bodyPr>
                <a:lstStyle/>
                <a:p>
                  <a:endParaRPr lang="zh-CN" altLang="en-US">
                    <a:latin typeface="Times New Roman" panose="02020603050405020304" pitchFamily="18" charset="0"/>
                    <a:cs typeface="Times New Roman" panose="02020603050405020304" pitchFamily="18" charset="0"/>
                  </a:endParaRPr>
                </a:p>
              </p:txBody>
            </p:sp>
            <p:sp>
              <p:nvSpPr>
                <p:cNvPr id="11" name="Line 15"/>
                <p:cNvSpPr>
                  <a:spLocks noChangeShapeType="1"/>
                </p:cNvSpPr>
                <p:nvPr/>
              </p:nvSpPr>
              <p:spPr bwMode="auto">
                <a:xfrm flipV="1">
                  <a:off x="4505" y="1483"/>
                  <a:ext cx="0" cy="1138"/>
                </a:xfrm>
                <a:prstGeom prst="line">
                  <a:avLst/>
                </a:prstGeom>
                <a:noFill/>
                <a:ln w="38100">
                  <a:solidFill>
                    <a:schemeClr val="tx1"/>
                  </a:solidFill>
                  <a:round/>
                  <a:tailEnd type="triangle" w="med" len="med"/>
                </a:ln>
              </p:spPr>
              <p:txBody>
                <a:bodyPr>
                  <a:spAutoFit/>
                </a:bodyPr>
                <a:lstStyle/>
                <a:p>
                  <a:endParaRPr lang="zh-CN" altLang="en-US">
                    <a:latin typeface="Times New Roman" panose="02020603050405020304" pitchFamily="18" charset="0"/>
                    <a:cs typeface="Times New Roman" panose="02020603050405020304" pitchFamily="18" charset="0"/>
                  </a:endParaRPr>
                </a:p>
              </p:txBody>
            </p:sp>
            <p:sp>
              <p:nvSpPr>
                <p:cNvPr id="12" name="Rectangle 16"/>
                <p:cNvSpPr>
                  <a:spLocks noChangeArrowheads="1"/>
                </p:cNvSpPr>
                <p:nvPr/>
              </p:nvSpPr>
              <p:spPr bwMode="auto">
                <a:xfrm>
                  <a:off x="3900" y="1454"/>
                  <a:ext cx="483" cy="291"/>
                </a:xfrm>
                <a:prstGeom prst="rect">
                  <a:avLst/>
                </a:prstGeom>
                <a:noFill/>
                <a:ln w="12700">
                  <a:noFill/>
                  <a:miter lim="800000"/>
                </a:ln>
              </p:spPr>
              <p:txBody>
                <a:bodyPr wrap="none">
                  <a:spAutoFit/>
                </a:bodyPr>
                <a:lstStyle/>
                <a:p>
                  <a:r>
                    <a:rPr lang="en-GB" altLang="zh-CN" sz="2400"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U</a:t>
                  </a:r>
                  <a:r>
                    <a:rPr lang="en-GB" altLang="zh-CN" sz="24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a:t>
                  </a:r>
                  <a:r>
                    <a:rPr lang="en-GB" altLang="zh-CN" sz="2400"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x</a:t>
                  </a:r>
                  <a:r>
                    <a:rPr lang="en-GB" altLang="zh-CN" sz="24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a:t>
                  </a:r>
                  <a:endParaRPr lang="en-US" altLang="zh-CN" sz="24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Rectangle 17"/>
                <p:cNvSpPr>
                  <a:spLocks noChangeArrowheads="1"/>
                </p:cNvSpPr>
                <p:nvPr/>
              </p:nvSpPr>
              <p:spPr bwMode="auto">
                <a:xfrm>
                  <a:off x="5100" y="2280"/>
                  <a:ext cx="305" cy="368"/>
                </a:xfrm>
                <a:prstGeom prst="rect">
                  <a:avLst/>
                </a:prstGeom>
                <a:noFill/>
                <a:ln w="12700">
                  <a:noFill/>
                  <a:miter lim="800000"/>
                </a:ln>
              </p:spPr>
              <p:txBody>
                <a:bodyPr>
                  <a:spAutoFit/>
                </a:bodyPr>
                <a:lstStyle/>
                <a:p>
                  <a:r>
                    <a:rPr lang="en-GB" altLang="zh-CN"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x</a:t>
                  </a:r>
                  <a:endParaRPr lang="en-US" altLang="zh-CN"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4" name="Rectangle 18"/>
                <p:cNvSpPr>
                  <a:spLocks noChangeArrowheads="1"/>
                </p:cNvSpPr>
                <p:nvPr/>
              </p:nvSpPr>
              <p:spPr bwMode="auto">
                <a:xfrm>
                  <a:off x="4620" y="1428"/>
                  <a:ext cx="779" cy="291"/>
                </a:xfrm>
                <a:prstGeom prst="rect">
                  <a:avLst/>
                </a:prstGeom>
                <a:noFill/>
                <a:ln w="12700">
                  <a:noFill/>
                  <a:miter lim="800000"/>
                </a:ln>
              </p:spPr>
              <p:txBody>
                <a:bodyPr wrap="square">
                  <a:spAutoFit/>
                </a:bodyPr>
                <a:lstStyle/>
                <a:p>
                  <a:r>
                    <a:rPr lang="en-GB" altLang="zh-CN" sz="2400"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U=U</a:t>
                  </a:r>
                  <a:r>
                    <a:rPr lang="en-GB" altLang="zh-CN" sz="2400" baseline="-250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5" name="Rectangle 19"/>
                <p:cNvSpPr>
                  <a:spLocks noChangeArrowheads="1"/>
                </p:cNvSpPr>
                <p:nvPr/>
              </p:nvSpPr>
              <p:spPr bwMode="auto">
                <a:xfrm>
                  <a:off x="3792" y="2256"/>
                  <a:ext cx="710"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U=</a:t>
                  </a:r>
                  <a:r>
                    <a:rPr lang="en-GB" altLang="zh-CN" sz="24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16" name="Rectangle 31"/>
              <p:cNvSpPr>
                <a:spLocks noChangeArrowheads="1"/>
              </p:cNvSpPr>
              <p:nvPr/>
            </p:nvSpPr>
            <p:spPr bwMode="auto">
              <a:xfrm>
                <a:off x="4428" y="3806"/>
                <a:ext cx="246" cy="368"/>
              </a:xfrm>
              <a:prstGeom prst="rect">
                <a:avLst/>
              </a:prstGeom>
              <a:noFill/>
              <a:ln w="12700">
                <a:noFill/>
                <a:miter lim="800000"/>
              </a:ln>
            </p:spPr>
            <p:txBody>
              <a:bodyPr wrap="none">
                <a:spAutoFit/>
              </a:bodyPr>
              <a:lstStyle/>
              <a:p>
                <a:r>
                  <a:rPr lang="en-GB" altLang="zh-CN"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o</a:t>
                </a:r>
                <a:endParaRPr lang="en-US" altLang="zh-CN"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17" name="Group 27"/>
            <p:cNvGrpSpPr/>
            <p:nvPr/>
          </p:nvGrpSpPr>
          <p:grpSpPr bwMode="auto">
            <a:xfrm>
              <a:off x="5150784" y="2913868"/>
              <a:ext cx="1390650" cy="620713"/>
              <a:chOff x="3636" y="1836"/>
              <a:chExt cx="876" cy="391"/>
            </a:xfrm>
          </p:grpSpPr>
          <p:grpSp>
            <p:nvGrpSpPr>
              <p:cNvPr id="18" name="Group 24"/>
              <p:cNvGrpSpPr/>
              <p:nvPr/>
            </p:nvGrpSpPr>
            <p:grpSpPr bwMode="auto">
              <a:xfrm>
                <a:off x="3636" y="2083"/>
                <a:ext cx="252" cy="144"/>
                <a:chOff x="3612" y="2131"/>
                <a:chExt cx="252" cy="144"/>
              </a:xfrm>
            </p:grpSpPr>
            <p:sp>
              <p:nvSpPr>
                <p:cNvPr id="20" name="Oval 22"/>
                <p:cNvSpPr>
                  <a:spLocks noChangeArrowheads="1"/>
                </p:cNvSpPr>
                <p:nvPr/>
              </p:nvSpPr>
              <p:spPr bwMode="auto">
                <a:xfrm>
                  <a:off x="3612" y="2131"/>
                  <a:ext cx="120" cy="144"/>
                </a:xfrm>
                <a:prstGeom prst="ellipse">
                  <a:avLst/>
                </a:prstGeom>
                <a:gradFill rotWithShape="0">
                  <a:gsLst>
                    <a:gs pos="0">
                      <a:srgbClr val="FF3300"/>
                    </a:gs>
                    <a:gs pos="100000">
                      <a:srgbClr val="761800"/>
                    </a:gs>
                  </a:gsLst>
                  <a:path path="shape">
                    <a:fillToRect l="50000" t="50000" r="50000" b="50000"/>
                  </a:path>
                </a:gradFill>
                <a:ln w="12700">
                  <a:solidFill>
                    <a:srgbClr val="FF0000"/>
                  </a:solidFill>
                  <a:round/>
                </a:ln>
              </p:spPr>
              <p:txBody>
                <a:bodyPr wrap="square" anchor="ctr">
                  <a:spAutoFit/>
                </a:bodyPr>
                <a:lstStyle/>
                <a:p>
                  <a:endParaRPr lang="zh-CN" altLang="en-US" dirty="0">
                    <a:latin typeface="华文楷体" panose="02010600040101010101" charset="-122"/>
                    <a:ea typeface="华文楷体" panose="02010600040101010101" charset="-122"/>
                    <a:cs typeface="Times New Roman" panose="02020603050405020304" pitchFamily="18" charset="0"/>
                  </a:endParaRPr>
                </a:p>
              </p:txBody>
            </p:sp>
            <p:sp>
              <p:nvSpPr>
                <p:cNvPr id="21" name="Line 23"/>
                <p:cNvSpPr>
                  <a:spLocks noChangeShapeType="1"/>
                </p:cNvSpPr>
                <p:nvPr/>
              </p:nvSpPr>
              <p:spPr bwMode="auto">
                <a:xfrm>
                  <a:off x="3708" y="2214"/>
                  <a:ext cx="156" cy="0"/>
                </a:xfrm>
                <a:prstGeom prst="line">
                  <a:avLst/>
                </a:prstGeom>
                <a:noFill/>
                <a:ln w="12700">
                  <a:solidFill>
                    <a:schemeClr val="tx1"/>
                  </a:solidFill>
                  <a:round/>
                  <a:tailEnd type="triangle" w="med" len="med"/>
                </a:ln>
              </p:spPr>
              <p:txBody>
                <a:bodyPr>
                  <a:spAutoFit/>
                </a:bodyPr>
                <a:lstStyle/>
                <a:p>
                  <a:endParaRPr lang="zh-CN" altLang="en-US">
                    <a:latin typeface="Times New Roman" panose="02020603050405020304" pitchFamily="18" charset="0"/>
                    <a:cs typeface="Times New Roman" panose="02020603050405020304" pitchFamily="18" charset="0"/>
                  </a:endParaRPr>
                </a:p>
              </p:txBody>
            </p:sp>
          </p:grpSp>
          <p:sp>
            <p:nvSpPr>
              <p:cNvPr id="19" name="Line 25"/>
              <p:cNvSpPr>
                <a:spLocks noChangeShapeType="1"/>
              </p:cNvSpPr>
              <p:nvPr/>
            </p:nvSpPr>
            <p:spPr bwMode="auto">
              <a:xfrm>
                <a:off x="3900" y="2166"/>
                <a:ext cx="612" cy="0"/>
              </a:xfrm>
              <a:prstGeom prst="line">
                <a:avLst/>
              </a:prstGeom>
              <a:noFill/>
              <a:ln w="12700">
                <a:solidFill>
                  <a:schemeClr val="tx1"/>
                </a:solidFill>
                <a:prstDash val="dash"/>
                <a:round/>
              </a:ln>
            </p:spPr>
            <p:txBody>
              <a:bodyPr>
                <a:spAutoFit/>
              </a:bodyPr>
              <a:lstStyle/>
              <a:p>
                <a:endParaRPr lang="zh-CN" altLang="en-US">
                  <a:latin typeface="Times New Roman" panose="02020603050405020304" pitchFamily="18" charset="0"/>
                  <a:cs typeface="Times New Roman" panose="02020603050405020304" pitchFamily="18" charset="0"/>
                </a:endParaRPr>
              </a:p>
            </p:txBody>
          </p:sp>
          <p:sp>
            <p:nvSpPr>
              <p:cNvPr id="22" name="Rectangle 26"/>
              <p:cNvSpPr>
                <a:spLocks noChangeArrowheads="1"/>
              </p:cNvSpPr>
              <p:nvPr/>
            </p:nvSpPr>
            <p:spPr bwMode="auto">
              <a:xfrm>
                <a:off x="3780" y="1836"/>
                <a:ext cx="710"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E </a:t>
                </a:r>
                <a:r>
                  <a:rPr lang="en-GB" altLang="zh-CN" sz="24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&lt;</a:t>
                </a:r>
                <a:r>
                  <a:rPr lang="en-GB" altLang="zh-CN" sz="2400" i="1"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U</a:t>
                </a:r>
                <a:r>
                  <a:rPr lang="en-GB" altLang="zh-CN" sz="2400" baseline="-250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grpSp>
      <p:sp>
        <p:nvSpPr>
          <p:cNvPr id="23" name="内容占位符 2"/>
          <p:cNvSpPr txBox="1"/>
          <p:nvPr/>
        </p:nvSpPr>
        <p:spPr bwMode="auto">
          <a:xfrm>
            <a:off x="442912" y="3905295"/>
            <a:ext cx="8458200" cy="232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Times New Roman" panose="02020603050405020304" pitchFamily="18" charset="0"/>
                <a:ea typeface="华文楷体" panose="02010600040101010101" charset="-122"/>
                <a:cs typeface="Times New Roman" panose="02020603050405020304" pitchFamily="18" charset="0"/>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Times New Roman" panose="02020603050405020304" pitchFamily="18" charset="0"/>
                <a:ea typeface="华文楷体" panose="02010600040101010101" charset="-122"/>
                <a:cs typeface="Times New Roman" panose="02020603050405020304" pitchFamily="18" charset="0"/>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Times New Roman" panose="02020603050405020304" pitchFamily="18" charset="0"/>
                <a:ea typeface="华文楷体" panose="02010600040101010101" charset="-122"/>
                <a:cs typeface="Times New Roman" panose="02020603050405020304" pitchFamily="18" charset="0"/>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FF0000"/>
                </a:solidFill>
                <a:latin typeface="Times New Roman" panose="02020603050405020304" pitchFamily="18" charset="0"/>
                <a:ea typeface="华文楷体" panose="02010600040101010101" charset="-122"/>
                <a:cs typeface="Times New Roman" panose="02020603050405020304" pitchFamily="18" charset="0"/>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Times New Roman" panose="02020603050405020304" pitchFamily="18" charset="0"/>
                <a:ea typeface="华文楷体" panose="02010600040101010101" charset="-122"/>
                <a:cs typeface="Times New Roman" panose="02020603050405020304" pitchFamily="18" charset="0"/>
              </a:defRPr>
            </a:lvl5pPr>
            <a:lvl6pPr marL="25146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9pPr>
          </a:lstStyle>
          <a:p>
            <a:pPr>
              <a:buFont typeface="Arial" panose="020B0604020202020204" pitchFamily="34" charset="0"/>
              <a:buChar char="•"/>
            </a:pPr>
            <a:r>
              <a:rPr kumimoji="0" lang="zh-CN" altLang="en-US" sz="2800" kern="0" dirty="0">
                <a:solidFill>
                  <a:schemeClr val="tx1"/>
                </a:solidFill>
              </a:rPr>
              <a:t>按照经典力学：</a:t>
            </a:r>
            <a:endParaRPr kumimoji="0" lang="zh-CN" altLang="en-US" sz="2800" kern="0" dirty="0">
              <a:solidFill>
                <a:schemeClr val="tx1"/>
              </a:solidFill>
            </a:endParaRPr>
          </a:p>
          <a:p>
            <a:pPr lvl="1">
              <a:buFont typeface="Wingdings" panose="05000000000000000000" pitchFamily="2" charset="2"/>
              <a:buChar char="ü"/>
            </a:pPr>
            <a:r>
              <a:rPr kumimoji="0" lang="zh-CN" altLang="en-US" sz="2400" kern="0" dirty="0">
                <a:solidFill>
                  <a:schemeClr val="tx1"/>
                </a:solidFill>
              </a:rPr>
              <a:t>当</a:t>
            </a:r>
            <a:r>
              <a:rPr kumimoji="0" lang="en-US" altLang="zh-CN" sz="2400" i="1" kern="0" dirty="0">
                <a:solidFill>
                  <a:schemeClr val="tx1"/>
                </a:solidFill>
              </a:rPr>
              <a:t>E</a:t>
            </a:r>
            <a:r>
              <a:rPr kumimoji="0" lang="en-US" altLang="zh-CN" sz="2400" kern="0" dirty="0">
                <a:solidFill>
                  <a:schemeClr val="tx1"/>
                </a:solidFill>
              </a:rPr>
              <a:t>&gt;</a:t>
            </a:r>
            <a:r>
              <a:rPr kumimoji="0" lang="en-US" altLang="zh-CN" sz="2400" i="1" kern="0" dirty="0">
                <a:solidFill>
                  <a:schemeClr val="tx1"/>
                </a:solidFill>
              </a:rPr>
              <a:t>U</a:t>
            </a:r>
            <a:r>
              <a:rPr kumimoji="0" lang="en-US" altLang="zh-CN" sz="2400" kern="0" baseline="-25000" dirty="0">
                <a:solidFill>
                  <a:schemeClr val="tx1"/>
                </a:solidFill>
              </a:rPr>
              <a:t>0</a:t>
            </a:r>
            <a:r>
              <a:rPr kumimoji="0" lang="zh-CN" altLang="en-US" sz="2400" kern="0" dirty="0">
                <a:solidFill>
                  <a:schemeClr val="tx1"/>
                </a:solidFill>
              </a:rPr>
              <a:t>时，粒子可以进入</a:t>
            </a:r>
            <a:r>
              <a:rPr kumimoji="0" lang="en-US" altLang="zh-CN" sz="2400" i="1" kern="0" dirty="0">
                <a:solidFill>
                  <a:schemeClr val="tx1"/>
                </a:solidFill>
              </a:rPr>
              <a:t>x</a:t>
            </a:r>
            <a:r>
              <a:rPr kumimoji="0" lang="en-US" altLang="zh-CN" sz="2400" kern="0" dirty="0">
                <a:solidFill>
                  <a:schemeClr val="tx1"/>
                </a:solidFill>
              </a:rPr>
              <a:t>&gt;0</a:t>
            </a:r>
            <a:r>
              <a:rPr kumimoji="0" lang="zh-CN" altLang="en-US" sz="2400" kern="0" dirty="0">
                <a:solidFill>
                  <a:schemeClr val="tx1"/>
                </a:solidFill>
              </a:rPr>
              <a:t>区；</a:t>
            </a:r>
            <a:endParaRPr kumimoji="0" lang="en-US" altLang="zh-CN" sz="2400" kern="0" dirty="0">
              <a:solidFill>
                <a:schemeClr val="tx1"/>
              </a:solidFill>
            </a:endParaRPr>
          </a:p>
          <a:p>
            <a:pPr lvl="1">
              <a:buFont typeface="Wingdings" panose="05000000000000000000" pitchFamily="2" charset="2"/>
              <a:buChar char="ü"/>
            </a:pPr>
            <a:r>
              <a:rPr kumimoji="0" lang="zh-CN" altLang="en-US" sz="2400" kern="0" dirty="0">
                <a:solidFill>
                  <a:schemeClr val="tx1"/>
                </a:solidFill>
              </a:rPr>
              <a:t>当</a:t>
            </a:r>
            <a:r>
              <a:rPr kumimoji="0" lang="en-US" altLang="zh-CN" sz="2400" i="1" kern="0" dirty="0">
                <a:solidFill>
                  <a:schemeClr val="tx1"/>
                </a:solidFill>
              </a:rPr>
              <a:t>E</a:t>
            </a:r>
            <a:r>
              <a:rPr kumimoji="0" lang="en-US" altLang="zh-CN" sz="2400" kern="0" dirty="0">
                <a:solidFill>
                  <a:schemeClr val="tx1"/>
                </a:solidFill>
              </a:rPr>
              <a:t>&lt;</a:t>
            </a:r>
            <a:r>
              <a:rPr kumimoji="0" lang="en-US" altLang="zh-CN" sz="2400" i="1" kern="0" dirty="0">
                <a:solidFill>
                  <a:schemeClr val="tx1"/>
                </a:solidFill>
              </a:rPr>
              <a:t>U</a:t>
            </a:r>
            <a:r>
              <a:rPr kumimoji="0" lang="en-US" altLang="zh-CN" sz="2400" kern="0" baseline="-25000" dirty="0">
                <a:solidFill>
                  <a:schemeClr val="tx1"/>
                </a:solidFill>
              </a:rPr>
              <a:t>0</a:t>
            </a:r>
            <a:r>
              <a:rPr kumimoji="0" lang="zh-CN" altLang="en-US" sz="2400" kern="0" dirty="0">
                <a:solidFill>
                  <a:schemeClr val="tx1"/>
                </a:solidFill>
              </a:rPr>
              <a:t>时，粒子不可能进入</a:t>
            </a:r>
            <a:r>
              <a:rPr kumimoji="0" lang="en-US" altLang="zh-CN" sz="2400" i="1" kern="0" dirty="0">
                <a:solidFill>
                  <a:schemeClr val="tx1"/>
                </a:solidFill>
              </a:rPr>
              <a:t>x</a:t>
            </a:r>
            <a:r>
              <a:rPr kumimoji="0" lang="en-US" altLang="zh-CN" sz="2400" kern="0" dirty="0">
                <a:solidFill>
                  <a:schemeClr val="tx1"/>
                </a:solidFill>
              </a:rPr>
              <a:t>&gt;0</a:t>
            </a:r>
            <a:r>
              <a:rPr kumimoji="0" lang="zh-CN" altLang="en-US" sz="2400" kern="0" dirty="0">
                <a:solidFill>
                  <a:schemeClr val="tx1"/>
                </a:solidFill>
              </a:rPr>
              <a:t>区，在垒壁处粒子被反弹回</a:t>
            </a:r>
            <a:r>
              <a:rPr kumimoji="0" lang="en-US" altLang="zh-CN" sz="2400" i="1" kern="0" dirty="0">
                <a:solidFill>
                  <a:schemeClr val="tx1"/>
                </a:solidFill>
              </a:rPr>
              <a:t>x</a:t>
            </a:r>
            <a:r>
              <a:rPr kumimoji="0" lang="en-US" altLang="zh-CN" sz="2400" kern="0" dirty="0">
                <a:solidFill>
                  <a:schemeClr val="tx1"/>
                </a:solidFill>
              </a:rPr>
              <a:t>&lt;0</a:t>
            </a:r>
            <a:r>
              <a:rPr kumimoji="0" lang="zh-CN" altLang="en-US" sz="2400" kern="0" dirty="0">
                <a:solidFill>
                  <a:schemeClr val="tx1"/>
                </a:solidFill>
              </a:rPr>
              <a:t>区。</a:t>
            </a:r>
            <a:endParaRPr kumimoji="0" lang="en-US" altLang="zh-CN" sz="3200" kern="0" dirty="0">
              <a:solidFill>
                <a:schemeClr val="tx1"/>
              </a:solidFill>
            </a:endParaRPr>
          </a:p>
          <a:p>
            <a:pPr>
              <a:buFont typeface="Arial" panose="020B0604020202020204" pitchFamily="34" charset="0"/>
              <a:buChar char="•"/>
            </a:pPr>
            <a:r>
              <a:rPr kumimoji="0" lang="zh-CN" altLang="en-US" sz="2800" kern="0" dirty="0">
                <a:solidFill>
                  <a:schemeClr val="tx1"/>
                </a:solidFill>
              </a:rPr>
              <a:t>量子力学结果如何？</a:t>
            </a:r>
            <a:endParaRPr kumimoji="0" lang="zh-CN" altLang="en-US" sz="2800" kern="0" dirty="0">
              <a:solidFill>
                <a:schemeClr val="tx1"/>
              </a:solidFill>
            </a:endParaRPr>
          </a:p>
          <a:p>
            <a:endParaRPr kumimoji="0" lang="zh-CN" altLang="en-US" sz="2800" kern="0" dirty="0"/>
          </a:p>
        </p:txBody>
      </p:sp>
      <p:sp>
        <p:nvSpPr>
          <p:cNvPr id="25" name="Footer Placeholder 2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一维散射问题的量子力学解</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25" name="Rectangle 5"/>
          <p:cNvSpPr>
            <a:spLocks noChangeArrowheads="1"/>
          </p:cNvSpPr>
          <p:nvPr/>
        </p:nvSpPr>
        <p:spPr bwMode="auto">
          <a:xfrm>
            <a:off x="268826" y="4061565"/>
            <a:ext cx="2810669" cy="584775"/>
          </a:xfrm>
          <a:prstGeom prst="rect">
            <a:avLst/>
          </a:prstGeom>
          <a:noFill/>
          <a:ln w="12700">
            <a:noFill/>
            <a:miter lim="800000"/>
          </a:ln>
        </p:spPr>
        <p:txBody>
          <a:bodyPr wrap="square">
            <a:spAutoFit/>
          </a:bodyPr>
          <a:lstStyle/>
          <a:p>
            <a:r>
              <a:rPr lang="zh-CN" altLang="en-US" dirty="0">
                <a:solidFill>
                  <a:srgbClr val="000066"/>
                </a:solidFill>
                <a:latin typeface="Times New Roman" panose="02020603050405020304" pitchFamily="18" charset="0"/>
                <a:ea typeface="华文楷体" panose="02010600040101010101" charset="-122"/>
                <a:cs typeface="Times New Roman" panose="02020603050405020304" pitchFamily="18" charset="0"/>
              </a:rPr>
              <a:t>波函数的通解</a:t>
            </a:r>
            <a:endParaRPr lang="zh-CN" altLang="en-US"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26" name="Object 3"/>
          <p:cNvGraphicFramePr>
            <a:graphicFrameLocks noChangeAspect="1"/>
          </p:cNvGraphicFramePr>
          <p:nvPr/>
        </p:nvGraphicFramePr>
        <p:xfrm>
          <a:off x="3297214" y="3799607"/>
          <a:ext cx="4308847" cy="1310358"/>
        </p:xfrm>
        <a:graphic>
          <a:graphicData uri="http://schemas.openxmlformats.org/presentationml/2006/ole">
            <mc:AlternateContent xmlns:mc="http://schemas.openxmlformats.org/markup-compatibility/2006">
              <mc:Choice xmlns:v="urn:schemas-microsoft-com:vml" Requires="v">
                <p:oleObj spid="_x0000_s3" name="Equation" r:id="rId1" imgW="1434465" imgH="558800" progId="Equation.3">
                  <p:embed/>
                </p:oleObj>
              </mc:Choice>
              <mc:Fallback>
                <p:oleObj name="Equation" r:id="rId1" imgW="1434465" imgH="5588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214" y="3799607"/>
                        <a:ext cx="4308847" cy="1310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8"/>
          <p:cNvSpPr>
            <a:spLocks noChangeArrowheads="1"/>
          </p:cNvSpPr>
          <p:nvPr/>
        </p:nvSpPr>
        <p:spPr bwMode="auto">
          <a:xfrm>
            <a:off x="1125786" y="5501864"/>
            <a:ext cx="4342856" cy="523220"/>
          </a:xfrm>
          <a:prstGeom prst="rect">
            <a:avLst/>
          </a:prstGeom>
          <a:noFill/>
          <a:ln w="12700">
            <a:noFill/>
            <a:miter lim="800000"/>
          </a:ln>
        </p:spPr>
        <p:txBody>
          <a:bodyPr wrap="none">
            <a:spAutoFit/>
          </a:bodyPr>
          <a:lstStyle/>
          <a:p>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当</a:t>
            </a:r>
            <a:r>
              <a:rPr lang="en-GB" altLang="zh-CN"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x</a:t>
            </a:r>
            <a:r>
              <a:rPr lang="en-GB"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en-GB" altLang="zh-CN"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zh-CN" altLang="en-GB"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由波</a:t>
            </a:r>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函数</a:t>
            </a:r>
            <a:r>
              <a:rPr lang="en-GB" altLang="zh-CN"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Φ</a:t>
            </a:r>
            <a:r>
              <a:rPr lang="en-GB" altLang="zh-CN" sz="2800" baseline="-250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2</a:t>
            </a:r>
            <a:r>
              <a:rPr lang="zh-CN" altLang="en-GB"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有限</a:t>
            </a:r>
            <a:endPar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8" name="AutoShape 9"/>
          <p:cNvSpPr>
            <a:spLocks noChangeArrowheads="1"/>
          </p:cNvSpPr>
          <p:nvPr/>
        </p:nvSpPr>
        <p:spPr bwMode="auto">
          <a:xfrm>
            <a:off x="5369174" y="5668552"/>
            <a:ext cx="1066800" cy="152400"/>
          </a:xfrm>
          <a:prstGeom prst="rightArrow">
            <a:avLst>
              <a:gd name="adj1" fmla="val 50000"/>
              <a:gd name="adj2" fmla="val 175000"/>
            </a:avLst>
          </a:prstGeom>
          <a:solidFill>
            <a:schemeClr val="accent1"/>
          </a:solidFill>
          <a:ln w="12700">
            <a:noFill/>
            <a:miter lim="800000"/>
          </a:ln>
        </p:spPr>
        <p:txBody>
          <a:bodyPr wrap="none" anchor="ct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9" name="Rectangle 10"/>
          <p:cNvSpPr>
            <a:spLocks noChangeArrowheads="1"/>
          </p:cNvSpPr>
          <p:nvPr/>
        </p:nvSpPr>
        <p:spPr bwMode="auto">
          <a:xfrm>
            <a:off x="6640761" y="5465352"/>
            <a:ext cx="1062038" cy="523875"/>
          </a:xfrm>
          <a:prstGeom prst="rect">
            <a:avLst/>
          </a:prstGeom>
          <a:noFill/>
          <a:ln w="12700">
            <a:noFill/>
            <a:miter lim="800000"/>
          </a:ln>
        </p:spPr>
        <p:txBody>
          <a:bodyPr>
            <a:spAutoFit/>
          </a:bodyPr>
          <a:lstStyle/>
          <a:p>
            <a:r>
              <a:rPr lang="en-GB" altLang="zh-CN"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D=0</a:t>
            </a:r>
            <a:endParaRPr lang="en-US" altLang="zh-CN"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0" name="Footer Placeholder 29"/>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31" name="图片 30"/>
          <p:cNvPicPr>
            <a:picLocks noChangeAspect="1"/>
          </p:cNvPicPr>
          <p:nvPr/>
        </p:nvPicPr>
        <p:blipFill>
          <a:blip r:embed="rId3"/>
          <a:stretch>
            <a:fillRect/>
          </a:stretch>
        </p:blipFill>
        <p:spPr>
          <a:xfrm>
            <a:off x="268826" y="1234616"/>
            <a:ext cx="8557343" cy="2564991"/>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一维散射波函数的物理图像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aphicFrame>
        <p:nvGraphicFramePr>
          <p:cNvPr id="27" name="Object 2"/>
          <p:cNvGraphicFramePr>
            <a:graphicFrameLocks noChangeAspect="1"/>
          </p:cNvGraphicFramePr>
          <p:nvPr/>
        </p:nvGraphicFramePr>
        <p:xfrm>
          <a:off x="2062999" y="1778750"/>
          <a:ext cx="4264178" cy="1296024"/>
        </p:xfrm>
        <a:graphic>
          <a:graphicData uri="http://schemas.openxmlformats.org/presentationml/2006/ole">
            <mc:AlternateContent xmlns:mc="http://schemas.openxmlformats.org/markup-compatibility/2006">
              <mc:Choice xmlns:v="urn:schemas-microsoft-com:vml" Requires="v">
                <p:oleObj spid="_x0000_s3" name="Equation" r:id="rId1" imgW="1434465" imgH="558800" progId="Equation.3">
                  <p:embed/>
                </p:oleObj>
              </mc:Choice>
              <mc:Fallback>
                <p:oleObj name="Equation" r:id="rId1" imgW="1434465" imgH="5588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999" y="1778750"/>
                        <a:ext cx="4264178" cy="12960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3"/>
          <p:cNvSpPr>
            <a:spLocks noChangeArrowheads="1"/>
          </p:cNvSpPr>
          <p:nvPr/>
        </p:nvSpPr>
        <p:spPr bwMode="auto">
          <a:xfrm>
            <a:off x="253331" y="2928946"/>
            <a:ext cx="4523312" cy="584775"/>
          </a:xfrm>
          <a:prstGeom prst="rect">
            <a:avLst/>
          </a:prstGeom>
          <a:noFill/>
          <a:ln w="12700">
            <a:noFill/>
            <a:miter lim="800000"/>
          </a:ln>
        </p:spPr>
        <p:txBody>
          <a:bodyPr wrap="square">
            <a:spAutoFit/>
          </a:bodyPr>
          <a:lstStyle/>
          <a:p>
            <a:r>
              <a:rPr lang="zh-CN" altLang="en-US" dirty="0">
                <a:solidFill>
                  <a:srgbClr val="000066"/>
                </a:solidFill>
                <a:latin typeface="Times New Roman" panose="02020603050405020304" pitchFamily="18" charset="0"/>
                <a:ea typeface="华文楷体" panose="02010600040101010101" charset="-122"/>
                <a:cs typeface="Times New Roman" panose="02020603050405020304" pitchFamily="18" charset="0"/>
              </a:rPr>
              <a:t>波函数各部分的含义：</a:t>
            </a:r>
            <a:endParaRPr lang="zh-CN" altLang="en-US"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9" name="Rectangle 4"/>
          <p:cNvSpPr>
            <a:spLocks noChangeArrowheads="1"/>
          </p:cNvSpPr>
          <p:nvPr/>
        </p:nvSpPr>
        <p:spPr bwMode="auto">
          <a:xfrm>
            <a:off x="253331" y="1143000"/>
            <a:ext cx="5519460" cy="584775"/>
          </a:xfrm>
          <a:prstGeom prst="rect">
            <a:avLst/>
          </a:prstGeom>
          <a:noFill/>
          <a:ln w="12700">
            <a:noFill/>
            <a:miter lim="800000"/>
          </a:ln>
        </p:spPr>
        <p:txBody>
          <a:bodyPr wrap="none">
            <a:spAutoFit/>
          </a:bodyPr>
          <a:lstStyle/>
          <a:p>
            <a:r>
              <a:rPr lang="zh-CN" altLang="en-GB" dirty="0">
                <a:solidFill>
                  <a:srgbClr val="000066"/>
                </a:solidFill>
                <a:latin typeface="Times New Roman" panose="02020603050405020304" pitchFamily="18" charset="0"/>
                <a:ea typeface="华文楷体" panose="02010600040101010101" charset="-122"/>
                <a:cs typeface="Times New Roman" panose="02020603050405020304" pitchFamily="18" charset="0"/>
              </a:rPr>
              <a:t>在两个区域的波</a:t>
            </a:r>
            <a:r>
              <a:rPr lang="zh-CN" altLang="en-US" dirty="0">
                <a:solidFill>
                  <a:srgbClr val="000066"/>
                </a:solidFill>
                <a:latin typeface="Times New Roman" panose="02020603050405020304" pitchFamily="18" charset="0"/>
                <a:ea typeface="华文楷体" panose="02010600040101010101" charset="-122"/>
                <a:cs typeface="Times New Roman" panose="02020603050405020304" pitchFamily="18" charset="0"/>
              </a:rPr>
              <a:t>函数分别</a:t>
            </a:r>
            <a:r>
              <a:rPr lang="zh-CN" altLang="en-GB" dirty="0">
                <a:solidFill>
                  <a:srgbClr val="000066"/>
                </a:solidFill>
                <a:latin typeface="Times New Roman" panose="02020603050405020304" pitchFamily="18" charset="0"/>
                <a:ea typeface="华文楷体" panose="02010600040101010101" charset="-122"/>
                <a:cs typeface="Times New Roman" panose="02020603050405020304" pitchFamily="18" charset="0"/>
              </a:rPr>
              <a:t>为：</a:t>
            </a:r>
            <a:endParaRPr lang="zh-CN" altLang="en-US"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1" name="Rectangle 3"/>
          <p:cNvSpPr>
            <a:spLocks noChangeArrowheads="1"/>
          </p:cNvSpPr>
          <p:nvPr/>
        </p:nvSpPr>
        <p:spPr bwMode="auto">
          <a:xfrm>
            <a:off x="253331" y="5867400"/>
            <a:ext cx="9119270" cy="461665"/>
          </a:xfrm>
          <a:prstGeom prst="rect">
            <a:avLst/>
          </a:prstGeom>
          <a:noFill/>
          <a:ln w="12700">
            <a:noFill/>
            <a:miter lim="800000"/>
          </a:ln>
        </p:spPr>
        <p:txBody>
          <a:bodyPr wrap="square">
            <a:spAutoFit/>
          </a:bodyPr>
          <a:lstStyle/>
          <a:p>
            <a:pPr marL="1717675" indent="-1717675">
              <a:spcBef>
                <a:spcPct val="50000"/>
              </a:spcBef>
            </a:pP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量子理论：粒子可以透入势垒，进入</a:t>
            </a:r>
            <a:r>
              <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U&gt;E</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（总能量小于</a:t>
            </a:r>
            <a:r>
              <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）区域。</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2" name="Rectangle 4"/>
          <p:cNvSpPr>
            <a:spLocks noChangeArrowheads="1"/>
          </p:cNvSpPr>
          <p:nvPr/>
        </p:nvSpPr>
        <p:spPr bwMode="auto">
          <a:xfrm>
            <a:off x="253331" y="5136525"/>
            <a:ext cx="8637332" cy="830997"/>
          </a:xfrm>
          <a:prstGeom prst="rect">
            <a:avLst/>
          </a:prstGeom>
          <a:noFill/>
          <a:ln w="12700">
            <a:noFill/>
            <a:miter lim="800000"/>
          </a:ln>
        </p:spPr>
        <p:txBody>
          <a:bodyPr wrap="square">
            <a:spAutoFit/>
          </a:bodyPr>
          <a:lstStyle/>
          <a:p>
            <a:pPr marL="1530350" indent="-1530350" eaLnBrk="0" hangingPunct="0">
              <a:spcBef>
                <a:spcPct val="50000"/>
              </a:spcBef>
            </a:pP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经典理论：因为粒子的动能不可能小于零，所以粒子不能进入</a:t>
            </a:r>
            <a:r>
              <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a:t>
            </a:r>
            <a:r>
              <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&gt;</a:t>
            </a:r>
            <a:r>
              <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E</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（总能量小于</a:t>
            </a:r>
            <a:r>
              <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）区域。</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15" name="Group 43"/>
          <p:cNvGrpSpPr/>
          <p:nvPr/>
        </p:nvGrpSpPr>
        <p:grpSpPr bwMode="auto">
          <a:xfrm>
            <a:off x="1868299" y="3474468"/>
            <a:ext cx="4162426" cy="593725"/>
            <a:chOff x="692" y="2711"/>
            <a:chExt cx="2622" cy="374"/>
          </a:xfrm>
        </p:grpSpPr>
        <p:graphicFrame>
          <p:nvGraphicFramePr>
            <p:cNvPr id="16" name="Object 5"/>
            <p:cNvGraphicFramePr>
              <a:graphicFrameLocks noChangeAspect="1"/>
            </p:cNvGraphicFramePr>
            <p:nvPr/>
          </p:nvGraphicFramePr>
          <p:xfrm>
            <a:off x="692" y="2711"/>
            <a:ext cx="894" cy="329"/>
          </p:xfrm>
          <a:graphic>
            <a:graphicData uri="http://schemas.openxmlformats.org/presentationml/2006/ole">
              <mc:AlternateContent xmlns:mc="http://schemas.openxmlformats.org/markup-compatibility/2006">
                <mc:Choice xmlns:v="urn:schemas-microsoft-com:vml" Requires="v">
                  <p:oleObj spid="_x0000_s5" name="Equation" r:id="rId3" imgW="431165" imgH="203200" progId="Equation.3">
                    <p:embed/>
                  </p:oleObj>
                </mc:Choice>
                <mc:Fallback>
                  <p:oleObj name="Equation" r:id="rId3" imgW="431165" imgH="203200" progId="Equation.3">
                    <p:embed/>
                    <p:pic>
                      <p:nvPicPr>
                        <p:cNvPr id="0"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 y="2711"/>
                          <a:ext cx="894" cy="3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19"/>
            <p:cNvSpPr txBox="1">
              <a:spLocks noChangeArrowheads="1"/>
            </p:cNvSpPr>
            <p:nvPr/>
          </p:nvSpPr>
          <p:spPr bwMode="auto">
            <a:xfrm>
              <a:off x="1498" y="2727"/>
              <a:ext cx="698" cy="291"/>
            </a:xfrm>
            <a:prstGeom prst="rect">
              <a:avLst/>
            </a:prstGeom>
            <a:noFill/>
            <a:ln w="12700">
              <a:noFill/>
              <a:miter lim="800000"/>
            </a:ln>
          </p:spPr>
          <p:txBody>
            <a:bodyPr wrap="none">
              <a:spAutoFit/>
            </a:bodyPr>
            <a:lstStyle/>
            <a:p>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入射波</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8" name="Freeform 33"/>
            <p:cNvSpPr/>
            <p:nvPr/>
          </p:nvSpPr>
          <p:spPr bwMode="auto">
            <a:xfrm>
              <a:off x="2419" y="2717"/>
              <a:ext cx="895" cy="368"/>
            </a:xfrm>
            <a:custGeom>
              <a:avLst/>
              <a:gdLst>
                <a:gd name="T0" fmla="*/ 0 w 2103"/>
                <a:gd name="T1" fmla="*/ 467 h 274"/>
                <a:gd name="T2" fmla="*/ 0 w 2103"/>
                <a:gd name="T3" fmla="*/ 0 h 274"/>
                <a:gd name="T4" fmla="*/ 0 w 2103"/>
                <a:gd name="T5" fmla="*/ 467 h 274"/>
                <a:gd name="T6" fmla="*/ 0 w 2103"/>
                <a:gd name="T7" fmla="*/ 0 h 274"/>
                <a:gd name="T8" fmla="*/ 0 w 2103"/>
                <a:gd name="T9" fmla="*/ 467 h 274"/>
                <a:gd name="T10" fmla="*/ 0 w 2103"/>
                <a:gd name="T11" fmla="*/ 0 h 274"/>
                <a:gd name="T12" fmla="*/ 0 w 2103"/>
                <a:gd name="T13" fmla="*/ 467 h 274"/>
                <a:gd name="T14" fmla="*/ 0 w 2103"/>
                <a:gd name="T15" fmla="*/ 0 h 274"/>
                <a:gd name="T16" fmla="*/ 0 w 2103"/>
                <a:gd name="T17" fmla="*/ 467 h 274"/>
                <a:gd name="T18" fmla="*/ 0 w 2103"/>
                <a:gd name="T19" fmla="*/ 201 h 274"/>
                <a:gd name="T20" fmla="*/ 0 w 2103"/>
                <a:gd name="T21" fmla="*/ 201 h 2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3"/>
                <a:gd name="T34" fmla="*/ 0 h 274"/>
                <a:gd name="T35" fmla="*/ 2103 w 2103"/>
                <a:gd name="T36" fmla="*/ 274 h 2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3" h="274">
                  <a:moveTo>
                    <a:pt x="0" y="256"/>
                  </a:moveTo>
                  <a:cubicBezTo>
                    <a:pt x="73" y="128"/>
                    <a:pt x="146" y="0"/>
                    <a:pt x="219" y="0"/>
                  </a:cubicBezTo>
                  <a:cubicBezTo>
                    <a:pt x="292" y="0"/>
                    <a:pt x="363" y="256"/>
                    <a:pt x="439" y="256"/>
                  </a:cubicBezTo>
                  <a:cubicBezTo>
                    <a:pt x="515" y="256"/>
                    <a:pt x="600" y="0"/>
                    <a:pt x="676" y="0"/>
                  </a:cubicBezTo>
                  <a:cubicBezTo>
                    <a:pt x="752" y="0"/>
                    <a:pt x="820" y="256"/>
                    <a:pt x="896" y="256"/>
                  </a:cubicBezTo>
                  <a:cubicBezTo>
                    <a:pt x="972" y="256"/>
                    <a:pt x="1057" y="0"/>
                    <a:pt x="1133" y="0"/>
                  </a:cubicBezTo>
                  <a:cubicBezTo>
                    <a:pt x="1209" y="0"/>
                    <a:pt x="1280" y="256"/>
                    <a:pt x="1353" y="256"/>
                  </a:cubicBezTo>
                  <a:cubicBezTo>
                    <a:pt x="1426" y="256"/>
                    <a:pt x="1499" y="0"/>
                    <a:pt x="1572" y="0"/>
                  </a:cubicBezTo>
                  <a:cubicBezTo>
                    <a:pt x="1645" y="0"/>
                    <a:pt x="1731" y="238"/>
                    <a:pt x="1792" y="256"/>
                  </a:cubicBezTo>
                  <a:cubicBezTo>
                    <a:pt x="1853" y="274"/>
                    <a:pt x="1886" y="134"/>
                    <a:pt x="1938" y="110"/>
                  </a:cubicBezTo>
                  <a:cubicBezTo>
                    <a:pt x="1990" y="86"/>
                    <a:pt x="2046" y="98"/>
                    <a:pt x="2103" y="110"/>
                  </a:cubicBezTo>
                </a:path>
              </a:pathLst>
            </a:custGeom>
            <a:noFill/>
            <a:ln w="38100">
              <a:solidFill>
                <a:schemeClr val="tx1"/>
              </a:solidFill>
              <a:round/>
              <a:tailEnd type="triangle" w="med" len="me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19" name="Group 44"/>
          <p:cNvGrpSpPr/>
          <p:nvPr/>
        </p:nvGrpSpPr>
        <p:grpSpPr bwMode="auto">
          <a:xfrm>
            <a:off x="1953230" y="4068824"/>
            <a:ext cx="3937000" cy="584200"/>
            <a:chOff x="764" y="3090"/>
            <a:chExt cx="2480" cy="368"/>
          </a:xfrm>
        </p:grpSpPr>
        <p:graphicFrame>
          <p:nvGraphicFramePr>
            <p:cNvPr id="20" name="Object 4"/>
            <p:cNvGraphicFramePr>
              <a:graphicFrameLocks noChangeAspect="1"/>
            </p:cNvGraphicFramePr>
            <p:nvPr/>
          </p:nvGraphicFramePr>
          <p:xfrm>
            <a:off x="764" y="3140"/>
            <a:ext cx="765" cy="276"/>
          </p:xfrm>
          <a:graphic>
            <a:graphicData uri="http://schemas.openxmlformats.org/presentationml/2006/ole">
              <mc:AlternateContent xmlns:mc="http://schemas.openxmlformats.org/markup-compatibility/2006">
                <mc:Choice xmlns:v="urn:schemas-microsoft-com:vml" Requires="v">
                  <p:oleObj spid="_x0000_s6" name="Equation" r:id="rId5" imgW="418465" imgH="203200" progId="Equation.3">
                    <p:embed/>
                  </p:oleObj>
                </mc:Choice>
                <mc:Fallback>
                  <p:oleObj name="Equation" r:id="rId5" imgW="418465" imgH="203200" progId="Equation.3">
                    <p:embed/>
                    <p:pic>
                      <p:nvPicPr>
                        <p:cNvPr id="0"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 y="3140"/>
                          <a:ext cx="765" cy="2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 Box 21"/>
            <p:cNvSpPr txBox="1">
              <a:spLocks noChangeArrowheads="1"/>
            </p:cNvSpPr>
            <p:nvPr/>
          </p:nvSpPr>
          <p:spPr bwMode="auto">
            <a:xfrm>
              <a:off x="1499" y="3127"/>
              <a:ext cx="698" cy="291"/>
            </a:xfrm>
            <a:prstGeom prst="rect">
              <a:avLst/>
            </a:prstGeom>
            <a:noFill/>
            <a:ln w="12700">
              <a:noFill/>
              <a:miter lim="800000"/>
            </a:ln>
          </p:spPr>
          <p:txBody>
            <a:bodyPr wrap="none">
              <a:spAutoFit/>
            </a:bodyPr>
            <a:lstStyle/>
            <a:p>
              <a:r>
                <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rPr>
                <a:t>反射波</a:t>
              </a: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2" name="Freeform 34"/>
            <p:cNvSpPr/>
            <p:nvPr/>
          </p:nvSpPr>
          <p:spPr bwMode="auto">
            <a:xfrm rot="10733280">
              <a:off x="2403" y="3090"/>
              <a:ext cx="841" cy="368"/>
            </a:xfrm>
            <a:custGeom>
              <a:avLst/>
              <a:gdLst>
                <a:gd name="T0" fmla="*/ 0 w 2103"/>
                <a:gd name="T1" fmla="*/ 467 h 274"/>
                <a:gd name="T2" fmla="*/ 0 w 2103"/>
                <a:gd name="T3" fmla="*/ 0 h 274"/>
                <a:gd name="T4" fmla="*/ 0 w 2103"/>
                <a:gd name="T5" fmla="*/ 467 h 274"/>
                <a:gd name="T6" fmla="*/ 0 w 2103"/>
                <a:gd name="T7" fmla="*/ 0 h 274"/>
                <a:gd name="T8" fmla="*/ 0 w 2103"/>
                <a:gd name="T9" fmla="*/ 467 h 274"/>
                <a:gd name="T10" fmla="*/ 0 w 2103"/>
                <a:gd name="T11" fmla="*/ 0 h 274"/>
                <a:gd name="T12" fmla="*/ 0 w 2103"/>
                <a:gd name="T13" fmla="*/ 467 h 274"/>
                <a:gd name="T14" fmla="*/ 0 w 2103"/>
                <a:gd name="T15" fmla="*/ 0 h 274"/>
                <a:gd name="T16" fmla="*/ 0 w 2103"/>
                <a:gd name="T17" fmla="*/ 467 h 274"/>
                <a:gd name="T18" fmla="*/ 0 w 2103"/>
                <a:gd name="T19" fmla="*/ 201 h 274"/>
                <a:gd name="T20" fmla="*/ 0 w 2103"/>
                <a:gd name="T21" fmla="*/ 201 h 2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3"/>
                <a:gd name="T34" fmla="*/ 0 h 274"/>
                <a:gd name="T35" fmla="*/ 2103 w 2103"/>
                <a:gd name="T36" fmla="*/ 274 h 2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3" h="274">
                  <a:moveTo>
                    <a:pt x="0" y="256"/>
                  </a:moveTo>
                  <a:cubicBezTo>
                    <a:pt x="73" y="128"/>
                    <a:pt x="146" y="0"/>
                    <a:pt x="219" y="0"/>
                  </a:cubicBezTo>
                  <a:cubicBezTo>
                    <a:pt x="292" y="0"/>
                    <a:pt x="363" y="256"/>
                    <a:pt x="439" y="256"/>
                  </a:cubicBezTo>
                  <a:cubicBezTo>
                    <a:pt x="515" y="256"/>
                    <a:pt x="600" y="0"/>
                    <a:pt x="676" y="0"/>
                  </a:cubicBezTo>
                  <a:cubicBezTo>
                    <a:pt x="752" y="0"/>
                    <a:pt x="820" y="256"/>
                    <a:pt x="896" y="256"/>
                  </a:cubicBezTo>
                  <a:cubicBezTo>
                    <a:pt x="972" y="256"/>
                    <a:pt x="1057" y="0"/>
                    <a:pt x="1133" y="0"/>
                  </a:cubicBezTo>
                  <a:cubicBezTo>
                    <a:pt x="1209" y="0"/>
                    <a:pt x="1280" y="256"/>
                    <a:pt x="1353" y="256"/>
                  </a:cubicBezTo>
                  <a:cubicBezTo>
                    <a:pt x="1426" y="256"/>
                    <a:pt x="1499" y="0"/>
                    <a:pt x="1572" y="0"/>
                  </a:cubicBezTo>
                  <a:cubicBezTo>
                    <a:pt x="1645" y="0"/>
                    <a:pt x="1731" y="238"/>
                    <a:pt x="1792" y="256"/>
                  </a:cubicBezTo>
                  <a:cubicBezTo>
                    <a:pt x="1853" y="274"/>
                    <a:pt x="1886" y="134"/>
                    <a:pt x="1938" y="110"/>
                  </a:cubicBezTo>
                  <a:cubicBezTo>
                    <a:pt x="1990" y="86"/>
                    <a:pt x="2046" y="98"/>
                    <a:pt x="2103" y="110"/>
                  </a:cubicBezTo>
                </a:path>
              </a:pathLst>
            </a:custGeom>
            <a:noFill/>
            <a:ln w="38100">
              <a:solidFill>
                <a:schemeClr val="tx1"/>
              </a:solidFill>
              <a:round/>
              <a:tailEnd type="triangle" w="med" len="me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7" name="Group 4"/>
          <p:cNvGrpSpPr/>
          <p:nvPr/>
        </p:nvGrpSpPr>
        <p:grpSpPr>
          <a:xfrm>
            <a:off x="4927420" y="2767857"/>
            <a:ext cx="3927462" cy="2541491"/>
            <a:chOff x="4927420" y="2767857"/>
            <a:chExt cx="3927462" cy="2541491"/>
          </a:xfrm>
        </p:grpSpPr>
        <p:grpSp>
          <p:nvGrpSpPr>
            <p:cNvPr id="33" name="Group 5"/>
            <p:cNvGrpSpPr/>
            <p:nvPr/>
          </p:nvGrpSpPr>
          <p:grpSpPr bwMode="auto">
            <a:xfrm>
              <a:off x="4927420" y="2767857"/>
              <a:ext cx="2857500" cy="2541491"/>
              <a:chOff x="3942" y="836"/>
              <a:chExt cx="1655" cy="1415"/>
            </a:xfrm>
          </p:grpSpPr>
          <p:grpSp>
            <p:nvGrpSpPr>
              <p:cNvPr id="34" name="Group 6"/>
              <p:cNvGrpSpPr/>
              <p:nvPr/>
            </p:nvGrpSpPr>
            <p:grpSpPr bwMode="auto">
              <a:xfrm>
                <a:off x="3942" y="836"/>
                <a:ext cx="1655" cy="1173"/>
                <a:chOff x="3750" y="1448"/>
                <a:chExt cx="1655" cy="1173"/>
              </a:xfrm>
            </p:grpSpPr>
            <p:cxnSp>
              <p:nvCxnSpPr>
                <p:cNvPr id="36" name="AutoShape 7"/>
                <p:cNvCxnSpPr>
                  <a:cxnSpLocks noChangeShapeType="1"/>
                </p:cNvCxnSpPr>
                <p:nvPr/>
              </p:nvCxnSpPr>
              <p:spPr bwMode="auto">
                <a:xfrm flipV="1">
                  <a:off x="3750" y="1788"/>
                  <a:ext cx="1500" cy="820"/>
                </a:xfrm>
                <a:prstGeom prst="bentConnector3">
                  <a:avLst>
                    <a:gd name="adj1" fmla="val 50000"/>
                  </a:avLst>
                </a:prstGeom>
                <a:noFill/>
                <a:ln w="50800">
                  <a:solidFill>
                    <a:schemeClr val="accent2"/>
                  </a:solidFill>
                  <a:miter lim="800000"/>
                </a:ln>
              </p:spPr>
            </p:cxnSp>
            <p:sp>
              <p:nvSpPr>
                <p:cNvPr id="37" name="Line 8"/>
                <p:cNvSpPr>
                  <a:spLocks noChangeShapeType="1"/>
                </p:cNvSpPr>
                <p:nvPr/>
              </p:nvSpPr>
              <p:spPr bwMode="auto">
                <a:xfrm>
                  <a:off x="3750" y="2609"/>
                  <a:ext cx="1649" cy="0"/>
                </a:xfrm>
                <a:prstGeom prst="line">
                  <a:avLst/>
                </a:prstGeom>
                <a:noFill/>
                <a:ln w="38100">
                  <a:solidFill>
                    <a:schemeClr val="tx1"/>
                  </a:solidFill>
                  <a:round/>
                  <a:tailEnd type="triangle" w="med" len="me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8" name="Line 9"/>
                <p:cNvSpPr>
                  <a:spLocks noChangeShapeType="1"/>
                </p:cNvSpPr>
                <p:nvPr/>
              </p:nvSpPr>
              <p:spPr bwMode="auto">
                <a:xfrm flipV="1">
                  <a:off x="4505" y="1483"/>
                  <a:ext cx="0" cy="1138"/>
                </a:xfrm>
                <a:prstGeom prst="line">
                  <a:avLst/>
                </a:prstGeom>
                <a:noFill/>
                <a:ln w="38100">
                  <a:solidFill>
                    <a:schemeClr val="tx1"/>
                  </a:solidFill>
                  <a:round/>
                  <a:tailEnd type="triangle" w="med" len="me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9" name="Rectangle 10"/>
                <p:cNvSpPr>
                  <a:spLocks noChangeArrowheads="1"/>
                </p:cNvSpPr>
                <p:nvPr/>
              </p:nvSpPr>
              <p:spPr bwMode="auto">
                <a:xfrm>
                  <a:off x="4056" y="1448"/>
                  <a:ext cx="444" cy="257"/>
                </a:xfrm>
                <a:prstGeom prst="rect">
                  <a:avLst/>
                </a:prstGeom>
                <a:noFill/>
                <a:ln w="12700">
                  <a:noFill/>
                  <a:miter lim="800000"/>
                </a:ln>
              </p:spPr>
              <p:txBody>
                <a:bodyPr wrap="none">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a:t>
                  </a:r>
                  <a:r>
                    <a:rPr lang="en-GB"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x</a:t>
                  </a:r>
                  <a:r>
                    <a:rPr lang="en-GB"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0" name="Rectangle 11"/>
                <p:cNvSpPr>
                  <a:spLocks noChangeArrowheads="1"/>
                </p:cNvSpPr>
                <p:nvPr/>
              </p:nvSpPr>
              <p:spPr bwMode="auto">
                <a:xfrm>
                  <a:off x="5100" y="2279"/>
                  <a:ext cx="305" cy="326"/>
                </a:xfrm>
                <a:prstGeom prst="rect">
                  <a:avLst/>
                </a:prstGeom>
                <a:noFill/>
                <a:ln w="12700">
                  <a:noFill/>
                  <a:miter lim="800000"/>
                </a:ln>
              </p:spPr>
              <p:txBody>
                <a:bodyPr>
                  <a:spAutoFit/>
                </a:bodyPr>
                <a:lstStyle/>
                <a:p>
                  <a:r>
                    <a:rPr lang="en-GB" altLang="zh-CN" i="1">
                      <a:solidFill>
                        <a:srgbClr val="0000FF"/>
                      </a:solidFill>
                      <a:latin typeface="Times New Roman" panose="02020603050405020304" pitchFamily="18" charset="0"/>
                      <a:ea typeface="华文楷体" panose="02010600040101010101" charset="-122"/>
                      <a:cs typeface="Times New Roman" panose="02020603050405020304" pitchFamily="18" charset="0"/>
                    </a:rPr>
                    <a:t>x</a:t>
                  </a:r>
                  <a:endParaRPr lang="en-US" altLang="zh-CN" i="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1" name="Rectangle 12"/>
                <p:cNvSpPr>
                  <a:spLocks noChangeArrowheads="1"/>
                </p:cNvSpPr>
                <p:nvPr/>
              </p:nvSpPr>
              <p:spPr bwMode="auto">
                <a:xfrm>
                  <a:off x="4625" y="1551"/>
                  <a:ext cx="710" cy="257"/>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U=U</a:t>
                  </a:r>
                  <a:r>
                    <a:rPr lang="en-GB" altLang="zh-CN" sz="2400" baseline="-25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2" name="Rectangle 13"/>
                <p:cNvSpPr>
                  <a:spLocks noChangeArrowheads="1"/>
                </p:cNvSpPr>
                <p:nvPr/>
              </p:nvSpPr>
              <p:spPr bwMode="auto">
                <a:xfrm>
                  <a:off x="3792" y="2255"/>
                  <a:ext cx="710" cy="326"/>
                </a:xfrm>
                <a:prstGeom prst="rect">
                  <a:avLst/>
                </a:prstGeom>
                <a:noFill/>
                <a:ln w="12700">
                  <a:noFill/>
                  <a:miter lim="800000"/>
                </a:ln>
              </p:spPr>
              <p:txBody>
                <a:bodyPr>
                  <a:spAutoFit/>
                </a:bodyPr>
                <a:lstStyle/>
                <a:p>
                  <a:endParaRPr lang="zh-CN" altLang="zh-CN" i="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35" name="Rectangle 14"/>
              <p:cNvSpPr>
                <a:spLocks noChangeArrowheads="1"/>
              </p:cNvSpPr>
              <p:nvPr/>
            </p:nvSpPr>
            <p:spPr bwMode="auto">
              <a:xfrm>
                <a:off x="4566" y="1925"/>
                <a:ext cx="229" cy="326"/>
              </a:xfrm>
              <a:prstGeom prst="rect">
                <a:avLst/>
              </a:prstGeom>
              <a:noFill/>
              <a:ln w="12700">
                <a:noFill/>
                <a:miter lim="800000"/>
              </a:ln>
            </p:spPr>
            <p:txBody>
              <a:bodyPr wrap="none">
                <a:spAutoFit/>
              </a:bodyPr>
              <a:lstStyle/>
              <a:p>
                <a:r>
                  <a:rPr lang="en-GB" altLang="zh-CN" i="1">
                    <a:solidFill>
                      <a:srgbClr val="0000FF"/>
                    </a:solidFill>
                    <a:latin typeface="Times New Roman" panose="02020603050405020304" pitchFamily="18" charset="0"/>
                    <a:ea typeface="华文楷体" panose="02010600040101010101" charset="-122"/>
                    <a:cs typeface="Times New Roman" panose="02020603050405020304" pitchFamily="18" charset="0"/>
                  </a:rPr>
                  <a:t>o</a:t>
                </a:r>
                <a:endParaRPr lang="en-US" altLang="zh-CN" i="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43" name="Group 42"/>
            <p:cNvGrpSpPr/>
            <p:nvPr/>
          </p:nvGrpSpPr>
          <p:grpSpPr bwMode="auto">
            <a:xfrm>
              <a:off x="6246620" y="3388968"/>
              <a:ext cx="2608262" cy="1085851"/>
              <a:chOff x="3419" y="2692"/>
              <a:chExt cx="1643" cy="684"/>
            </a:xfrm>
          </p:grpSpPr>
          <p:graphicFrame>
            <p:nvGraphicFramePr>
              <p:cNvPr id="44" name="Object 3"/>
              <p:cNvGraphicFramePr>
                <a:graphicFrameLocks noChangeAspect="1"/>
              </p:cNvGraphicFramePr>
              <p:nvPr/>
            </p:nvGraphicFramePr>
            <p:xfrm>
              <a:off x="4248" y="2699"/>
              <a:ext cx="814" cy="318"/>
            </p:xfrm>
            <a:graphic>
              <a:graphicData uri="http://schemas.openxmlformats.org/presentationml/2006/ole">
                <mc:AlternateContent xmlns:mc="http://schemas.openxmlformats.org/markup-compatibility/2006">
                  <mc:Choice xmlns:v="urn:schemas-microsoft-com:vml" Requires="v">
                    <p:oleObj spid="_x0000_s8" name="Equation" r:id="rId7" imgW="405765" imgH="203200" progId="Equation.3">
                      <p:embed/>
                    </p:oleObj>
                  </mc:Choice>
                  <mc:Fallback>
                    <p:oleObj name="Equation" r:id="rId7" imgW="405765" imgH="203200" progId="Equation.3">
                      <p:embed/>
                      <p:pic>
                        <p:nvPicPr>
                          <p:cNvPr id="0" name="图片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8" y="2699"/>
                            <a:ext cx="814" cy="3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 Box 37"/>
              <p:cNvSpPr txBox="1">
                <a:spLocks noChangeArrowheads="1"/>
              </p:cNvSpPr>
              <p:nvPr/>
            </p:nvSpPr>
            <p:spPr bwMode="auto">
              <a:xfrm>
                <a:off x="3489" y="2692"/>
                <a:ext cx="698" cy="291"/>
              </a:xfrm>
              <a:prstGeom prst="rect">
                <a:avLst/>
              </a:prstGeom>
              <a:noFill/>
              <a:ln w="12700">
                <a:noFill/>
                <a:miter lim="800000"/>
              </a:ln>
            </p:spPr>
            <p:txBody>
              <a:bodyPr wrap="none">
                <a:spAutoFit/>
              </a:bodyPr>
              <a:lstStyle/>
              <a:p>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衰减波</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6" name="Freeform 41"/>
              <p:cNvSpPr/>
              <p:nvPr/>
            </p:nvSpPr>
            <p:spPr bwMode="auto">
              <a:xfrm>
                <a:off x="3419" y="3008"/>
                <a:ext cx="567" cy="368"/>
              </a:xfrm>
              <a:custGeom>
                <a:avLst/>
                <a:gdLst>
                  <a:gd name="T0" fmla="*/ 0 w 567"/>
                  <a:gd name="T1" fmla="*/ 0 h 161"/>
                  <a:gd name="T2" fmla="*/ 74 w 567"/>
                  <a:gd name="T3" fmla="*/ 55 h 161"/>
                  <a:gd name="T4" fmla="*/ 202 w 567"/>
                  <a:gd name="T5" fmla="*/ 146 h 161"/>
                  <a:gd name="T6" fmla="*/ 567 w 567"/>
                  <a:gd name="T7" fmla="*/ 146 h 161"/>
                  <a:gd name="T8" fmla="*/ 0 60000 65536"/>
                  <a:gd name="T9" fmla="*/ 0 60000 65536"/>
                  <a:gd name="T10" fmla="*/ 0 60000 65536"/>
                  <a:gd name="T11" fmla="*/ 0 60000 65536"/>
                  <a:gd name="T12" fmla="*/ 0 w 567"/>
                  <a:gd name="T13" fmla="*/ 0 h 161"/>
                  <a:gd name="T14" fmla="*/ 567 w 567"/>
                  <a:gd name="T15" fmla="*/ 161 h 161"/>
                </a:gdLst>
                <a:ahLst/>
                <a:cxnLst>
                  <a:cxn ang="T8">
                    <a:pos x="T0" y="T1"/>
                  </a:cxn>
                  <a:cxn ang="T9">
                    <a:pos x="T2" y="T3"/>
                  </a:cxn>
                  <a:cxn ang="T10">
                    <a:pos x="T4" y="T5"/>
                  </a:cxn>
                  <a:cxn ang="T11">
                    <a:pos x="T6" y="T7"/>
                  </a:cxn>
                </a:cxnLst>
                <a:rect l="T12" t="T13" r="T14" b="T15"/>
                <a:pathLst>
                  <a:path w="567" h="161">
                    <a:moveTo>
                      <a:pt x="0" y="0"/>
                    </a:moveTo>
                    <a:cubicBezTo>
                      <a:pt x="20" y="15"/>
                      <a:pt x="40" y="31"/>
                      <a:pt x="74" y="55"/>
                    </a:cubicBezTo>
                    <a:cubicBezTo>
                      <a:pt x="108" y="79"/>
                      <a:pt x="120" y="131"/>
                      <a:pt x="202" y="146"/>
                    </a:cubicBezTo>
                    <a:cubicBezTo>
                      <a:pt x="284" y="161"/>
                      <a:pt x="425" y="153"/>
                      <a:pt x="567" y="146"/>
                    </a:cubicBezTo>
                  </a:path>
                </a:pathLst>
              </a:custGeom>
              <a:noFill/>
              <a:ln w="38100">
                <a:solidFill>
                  <a:schemeClr val="tx1"/>
                </a:solidFill>
                <a:round/>
                <a:tailEnd type="triangle" w="med" len="me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sp>
        <p:nvSpPr>
          <p:cNvPr id="9"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康普顿散射实验的意义</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762000" y="1371600"/>
            <a:ext cx="7620000" cy="4648200"/>
          </a:xfrm>
        </p:spPr>
        <p:txBody>
          <a:bodyPr>
            <a:normAutofit fontScale="92500"/>
          </a:bodyPr>
          <a:lstStyle/>
          <a:p>
            <a:r>
              <a:rPr lang="zh-CN" altLang="en-US" dirty="0">
                <a:latin typeface="Times New Roman" panose="02020603050405020304" pitchFamily="18" charset="0"/>
                <a:cs typeface="Times New Roman" panose="02020603050405020304" pitchFamily="18" charset="0"/>
              </a:rPr>
              <a:t>支持了“光量子”概念，进一步证实了</a:t>
            </a:r>
            <a:endParaRPr lang="en-US" altLang="zh-CN" dirty="0">
              <a:latin typeface="Times New Roman" panose="02020603050405020304" pitchFamily="18" charset="0"/>
              <a:cs typeface="Times New Roman" panose="02020603050405020304" pitchFamily="18" charset="0"/>
            </a:endParaRPr>
          </a:p>
          <a:p>
            <a:pPr marL="0" indent="0">
              <a:buNone/>
            </a:pPr>
            <a:r>
              <a:rPr lang="en-US" altLang="zh-CN" i="1" dirty="0">
                <a:solidFill>
                  <a:srgbClr val="FF0000"/>
                </a:solidFill>
                <a:latin typeface="Times New Roman" panose="02020603050405020304" pitchFamily="18" charset="0"/>
                <a:cs typeface="Times New Roman" panose="02020603050405020304" pitchFamily="18" charset="0"/>
              </a:rPr>
              <a:t>                          E</a:t>
            </a:r>
            <a:r>
              <a:rPr lang="en-US" altLang="zh-CN" dirty="0">
                <a:solidFill>
                  <a:srgbClr val="FF0000"/>
                </a:solidFill>
                <a:latin typeface="Times New Roman" panose="02020603050405020304" pitchFamily="18" charset="0"/>
                <a:cs typeface="Times New Roman" panose="02020603050405020304" pitchFamily="18" charset="0"/>
              </a:rPr>
              <a:t>=</a:t>
            </a:r>
            <a:r>
              <a:rPr lang="en-US" altLang="zh-CN" i="1" dirty="0">
                <a:solidFill>
                  <a:srgbClr val="FF0000"/>
                </a:solidFill>
                <a:latin typeface="Times New Roman" panose="02020603050405020304" pitchFamily="18" charset="0"/>
                <a:cs typeface="Times New Roman" panose="02020603050405020304" pitchFamily="18" charset="0"/>
              </a:rPr>
              <a:t>h</a:t>
            </a:r>
            <a:r>
              <a:rPr lang="en-US" altLang="zh-CN"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endParaRPr lang="zh-CN" altLang="en-US" i="1" dirty="0">
              <a:solidFill>
                <a:srgbClr val="FF0000"/>
              </a:solidFill>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首次实验证实了爱因斯坦提出的“光量子具有动量”的假设</a:t>
            </a:r>
            <a:endParaRPr lang="en-US" altLang="zh-CN" dirty="0">
              <a:latin typeface="Times New Roman" panose="02020603050405020304" pitchFamily="18" charset="0"/>
              <a:cs typeface="Times New Roman" panose="02020603050405020304" pitchFamily="18" charset="0"/>
            </a:endParaRPr>
          </a:p>
          <a:p>
            <a:pPr marL="0" indent="0">
              <a:buNone/>
            </a:pPr>
            <a:r>
              <a:rPr kumimoji="1" lang="en-US" altLang="zh-CN" i="1" dirty="0">
                <a:solidFill>
                  <a:srgbClr val="FF0000"/>
                </a:solidFill>
                <a:latin typeface="Times New Roman" panose="02020603050405020304" pitchFamily="18" charset="0"/>
                <a:ea typeface="宋体" panose="02010600030101010101" pitchFamily="2" charset="-122"/>
                <a:cs typeface="宋体" panose="02010600030101010101" pitchFamily="2" charset="-122"/>
              </a:rPr>
              <a:t>              p = </a:t>
            </a:r>
            <a:r>
              <a:rPr kumimoji="1" lang="en-US" altLang="zh-CN" i="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E</a:t>
            </a:r>
            <a:r>
              <a:rPr kumimoji="1" lang="en-US" altLang="zh-CN" i="1" dirty="0">
                <a:solidFill>
                  <a:srgbClr val="FF0000"/>
                </a:solidFill>
                <a:latin typeface="Times New Roman" panose="02020603050405020304" pitchFamily="18" charset="0"/>
                <a:ea typeface="宋体" panose="02010600030101010101" pitchFamily="2" charset="-122"/>
                <a:cs typeface="宋体" panose="02010600030101010101" pitchFamily="2" charset="-122"/>
              </a:rPr>
              <a:t>/c = h</a:t>
            </a:r>
            <a:r>
              <a:rPr kumimoji="1" lang="en-US" altLang="zh-CN" i="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pitchFamily="18" charset="2"/>
              </a:rPr>
              <a:t></a:t>
            </a:r>
            <a:r>
              <a:rPr kumimoji="1" lang="en-US" altLang="zh-CN" i="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/c = h /</a:t>
            </a:r>
            <a:endParaRPr kumimoji="1" lang="en-US" altLang="zh-CN" i="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endParaRPr>
          </a:p>
          <a:p>
            <a:r>
              <a:rPr lang="zh-CN" altLang="en-US" dirty="0">
                <a:latin typeface="Times New Roman" panose="02020603050405020304" pitchFamily="18" charset="0"/>
                <a:cs typeface="Times New Roman" panose="02020603050405020304" pitchFamily="18" charset="0"/>
              </a:rPr>
              <a:t>证实了在微观领域的单个碰撞事件中，动量和能量守恒定律仍然是成立的。</a:t>
            </a:r>
            <a:endParaRPr lang="zh-CN" altLang="en-US" dirty="0">
              <a:latin typeface="Times New Roman" panose="02020603050405020304" pitchFamily="18" charset="0"/>
              <a:cs typeface="Times New Roman" panose="02020603050405020304" pitchFamily="18" charset="0"/>
            </a:endParaRPr>
          </a:p>
          <a:p>
            <a:r>
              <a:rPr kumimoji="1" lang="zh-CN" altLang="en-US" dirty="0">
                <a:solidFill>
                  <a:srgbClr val="0000FF"/>
                </a:solidFill>
                <a:latin typeface="Times New Roman" panose="02020603050405020304" pitchFamily="18" charset="0"/>
                <a:cs typeface="Times New Roman" panose="02020603050405020304" pitchFamily="18" charset="0"/>
              </a:rPr>
              <a:t>康普顿获得</a:t>
            </a:r>
            <a:r>
              <a:rPr kumimoji="1" lang="en-US" altLang="zh-CN" dirty="0">
                <a:solidFill>
                  <a:srgbClr val="0000FF"/>
                </a:solidFill>
                <a:latin typeface="Times New Roman" panose="02020603050405020304" pitchFamily="18" charset="0"/>
                <a:cs typeface="Times New Roman" panose="02020603050405020304" pitchFamily="18" charset="0"/>
              </a:rPr>
              <a:t>1927</a:t>
            </a:r>
            <a:r>
              <a:rPr kumimoji="1" lang="zh-CN" altLang="en-US" dirty="0">
                <a:solidFill>
                  <a:srgbClr val="0000FF"/>
                </a:solidFill>
                <a:latin typeface="Times New Roman" panose="02020603050405020304" pitchFamily="18" charset="0"/>
                <a:cs typeface="Times New Roman" panose="02020603050405020304" pitchFamily="18" charset="0"/>
              </a:rPr>
              <a:t>年诺贝尔物理学奖。</a:t>
            </a:r>
            <a:endParaRPr kumimoji="1" lang="zh-CN" altLang="en-US" dirty="0">
              <a:solidFill>
                <a:srgbClr val="0000FF"/>
              </a:solidFill>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一维散射（量子隧道效应）</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148103" y="1264398"/>
            <a:ext cx="5060950" cy="1487488"/>
          </a:xfrm>
        </p:spPr>
        <p:txBody>
          <a:bodyPr/>
          <a:lstStyle/>
          <a:p>
            <a:pPr>
              <a:lnSpc>
                <a:spcPct val="100000"/>
              </a:lnSpc>
              <a:spcBef>
                <a:spcPts val="0"/>
              </a:spcBef>
            </a:pPr>
            <a:r>
              <a:rPr lang="zh-CN" altLang="en-US" sz="2400" dirty="0"/>
              <a:t>隧道效应（势垒贯穿） </a:t>
            </a:r>
            <a:endParaRPr lang="en-US" altLang="zh-CN" sz="2400" dirty="0"/>
          </a:p>
          <a:p>
            <a:pPr>
              <a:lnSpc>
                <a:spcPct val="100000"/>
              </a:lnSpc>
              <a:spcBef>
                <a:spcPts val="0"/>
              </a:spcBef>
            </a:pPr>
            <a:r>
              <a:rPr lang="zh-CN" altLang="en-US" sz="2400" dirty="0"/>
              <a:t>自由粒子处遇到的势是有限高和有限宽的势垒：</a:t>
            </a:r>
            <a:endParaRPr lang="zh-CN" altLang="en-US" sz="2400" dirty="0"/>
          </a:p>
        </p:txBody>
      </p:sp>
      <p:grpSp>
        <p:nvGrpSpPr>
          <p:cNvPr id="21" name="组合 20"/>
          <p:cNvGrpSpPr/>
          <p:nvPr/>
        </p:nvGrpSpPr>
        <p:grpSpPr>
          <a:xfrm>
            <a:off x="5775488" y="1481137"/>
            <a:ext cx="3133725" cy="2252663"/>
            <a:chOff x="5722938" y="4027489"/>
            <a:chExt cx="3133725" cy="2252663"/>
          </a:xfrm>
        </p:grpSpPr>
        <p:grpSp>
          <p:nvGrpSpPr>
            <p:cNvPr id="5" name="Group 7"/>
            <p:cNvGrpSpPr/>
            <p:nvPr/>
          </p:nvGrpSpPr>
          <p:grpSpPr bwMode="auto">
            <a:xfrm>
              <a:off x="5722938" y="4752975"/>
              <a:ext cx="1274762" cy="654050"/>
              <a:chOff x="3636" y="1836"/>
              <a:chExt cx="876" cy="412"/>
            </a:xfrm>
          </p:grpSpPr>
          <p:grpSp>
            <p:nvGrpSpPr>
              <p:cNvPr id="6" name="Group 8"/>
              <p:cNvGrpSpPr/>
              <p:nvPr/>
            </p:nvGrpSpPr>
            <p:grpSpPr bwMode="auto">
              <a:xfrm>
                <a:off x="3636" y="2102"/>
                <a:ext cx="252" cy="146"/>
                <a:chOff x="3612" y="2150"/>
                <a:chExt cx="252" cy="146"/>
              </a:xfrm>
            </p:grpSpPr>
            <p:sp>
              <p:nvSpPr>
                <p:cNvPr id="9" name="Oval 9"/>
                <p:cNvSpPr>
                  <a:spLocks noChangeArrowheads="1"/>
                </p:cNvSpPr>
                <p:nvPr/>
              </p:nvSpPr>
              <p:spPr bwMode="auto">
                <a:xfrm>
                  <a:off x="3612" y="2150"/>
                  <a:ext cx="158" cy="146"/>
                </a:xfrm>
                <a:prstGeom prst="ellipse">
                  <a:avLst/>
                </a:prstGeom>
                <a:gradFill rotWithShape="0">
                  <a:gsLst>
                    <a:gs pos="0">
                      <a:srgbClr val="FF3300"/>
                    </a:gs>
                    <a:gs pos="100000">
                      <a:srgbClr val="761800"/>
                    </a:gs>
                  </a:gsLst>
                  <a:path path="shape">
                    <a:fillToRect l="50000" t="50000" r="50000" b="50000"/>
                  </a:path>
                </a:gradFill>
                <a:ln w="12700">
                  <a:solidFill>
                    <a:srgbClr val="FF0000"/>
                  </a:solidFill>
                  <a:round/>
                </a:ln>
              </p:spPr>
              <p:txBody>
                <a:bodyPr wrap="square" anchor="ct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sp>
              <p:nvSpPr>
                <p:cNvPr id="10" name="Line 10"/>
                <p:cNvSpPr>
                  <a:spLocks noChangeShapeType="1"/>
                </p:cNvSpPr>
                <p:nvPr/>
              </p:nvSpPr>
              <p:spPr bwMode="auto">
                <a:xfrm>
                  <a:off x="3708" y="2214"/>
                  <a:ext cx="156" cy="0"/>
                </a:xfrm>
                <a:prstGeom prst="line">
                  <a:avLst/>
                </a:prstGeom>
                <a:noFill/>
                <a:ln w="12700">
                  <a:solidFill>
                    <a:schemeClr val="tx1"/>
                  </a:solidFill>
                  <a:round/>
                  <a:tailEnd type="triangle" w="med" len="med"/>
                </a:ln>
              </p:spPr>
              <p:txBody>
                <a:bodyP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grpSp>
          <p:sp>
            <p:nvSpPr>
              <p:cNvPr id="7" name="Line 11"/>
              <p:cNvSpPr>
                <a:spLocks noChangeShapeType="1"/>
              </p:cNvSpPr>
              <p:nvPr/>
            </p:nvSpPr>
            <p:spPr bwMode="auto">
              <a:xfrm>
                <a:off x="3900" y="2166"/>
                <a:ext cx="612" cy="0"/>
              </a:xfrm>
              <a:prstGeom prst="line">
                <a:avLst/>
              </a:prstGeom>
              <a:noFill/>
              <a:ln w="12700">
                <a:solidFill>
                  <a:schemeClr val="tx1"/>
                </a:solidFill>
                <a:prstDash val="dash"/>
                <a:round/>
              </a:ln>
            </p:spPr>
            <p:txBody>
              <a:bodyP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sp>
            <p:nvSpPr>
              <p:cNvPr id="8" name="Rectangle 12"/>
              <p:cNvSpPr>
                <a:spLocks noChangeArrowheads="1"/>
              </p:cNvSpPr>
              <p:nvPr/>
            </p:nvSpPr>
            <p:spPr bwMode="auto">
              <a:xfrm>
                <a:off x="3780" y="1836"/>
                <a:ext cx="710"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E&lt;U</a:t>
                </a:r>
                <a:r>
                  <a:rPr lang="en-GB" altLang="zh-CN" sz="2400" baseline="-25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11" name="Group 34"/>
            <p:cNvGrpSpPr/>
            <p:nvPr/>
          </p:nvGrpSpPr>
          <p:grpSpPr bwMode="auto">
            <a:xfrm>
              <a:off x="5892800" y="4027489"/>
              <a:ext cx="2963863" cy="2252663"/>
              <a:chOff x="3712" y="2537"/>
              <a:chExt cx="1867" cy="1419"/>
            </a:xfrm>
          </p:grpSpPr>
          <p:cxnSp>
            <p:nvCxnSpPr>
              <p:cNvPr id="12" name="AutoShape 16"/>
              <p:cNvCxnSpPr>
                <a:cxnSpLocks noChangeShapeType="1"/>
              </p:cNvCxnSpPr>
              <p:nvPr/>
            </p:nvCxnSpPr>
            <p:spPr bwMode="auto">
              <a:xfrm flipV="1">
                <a:off x="3899" y="2873"/>
                <a:ext cx="1184" cy="838"/>
              </a:xfrm>
              <a:prstGeom prst="bentConnector3">
                <a:avLst>
                  <a:gd name="adj1" fmla="val 51569"/>
                </a:avLst>
              </a:prstGeom>
              <a:noFill/>
              <a:ln w="50800">
                <a:solidFill>
                  <a:schemeClr val="accent2"/>
                </a:solidFill>
                <a:miter lim="800000"/>
              </a:ln>
            </p:spPr>
          </p:cxnSp>
          <p:sp>
            <p:nvSpPr>
              <p:cNvPr id="13" name="Line 17"/>
              <p:cNvSpPr>
                <a:spLocks noChangeShapeType="1"/>
              </p:cNvSpPr>
              <p:nvPr/>
            </p:nvSpPr>
            <p:spPr bwMode="auto">
              <a:xfrm>
                <a:off x="3712" y="3718"/>
                <a:ext cx="1808" cy="0"/>
              </a:xfrm>
              <a:prstGeom prst="line">
                <a:avLst/>
              </a:prstGeom>
              <a:noFill/>
              <a:ln w="38100">
                <a:solidFill>
                  <a:schemeClr val="tx1"/>
                </a:solidFill>
                <a:round/>
                <a:tailEnd type="triangle" w="med" len="med"/>
              </a:ln>
            </p:spPr>
            <p:txBody>
              <a:bodyP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sp>
            <p:nvSpPr>
              <p:cNvPr id="14" name="Line 18"/>
              <p:cNvSpPr>
                <a:spLocks noChangeShapeType="1"/>
              </p:cNvSpPr>
              <p:nvPr/>
            </p:nvSpPr>
            <p:spPr bwMode="auto">
              <a:xfrm flipV="1">
                <a:off x="4509" y="2568"/>
                <a:ext cx="0" cy="1138"/>
              </a:xfrm>
              <a:prstGeom prst="line">
                <a:avLst/>
              </a:prstGeom>
              <a:noFill/>
              <a:ln w="38100">
                <a:solidFill>
                  <a:schemeClr val="tx1"/>
                </a:solidFill>
                <a:round/>
                <a:tailEnd type="triangle" w="med" len="med"/>
              </a:ln>
            </p:spPr>
            <p:txBody>
              <a:bodyP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sp>
            <p:nvSpPr>
              <p:cNvPr id="15" name="Rectangle 20"/>
              <p:cNvSpPr>
                <a:spLocks noChangeArrowheads="1"/>
              </p:cNvSpPr>
              <p:nvPr/>
            </p:nvSpPr>
            <p:spPr bwMode="auto">
              <a:xfrm>
                <a:off x="5245" y="3365"/>
                <a:ext cx="334" cy="291"/>
              </a:xfrm>
              <a:prstGeom prst="rect">
                <a:avLst/>
              </a:prstGeom>
              <a:noFill/>
              <a:ln w="12700">
                <a:noFill/>
                <a:miter lim="800000"/>
              </a:ln>
            </p:spPr>
            <p:txBody>
              <a:bodyPr>
                <a:spAutoFit/>
              </a:bodyPr>
              <a:lstStyle/>
              <a:p>
                <a:r>
                  <a:rPr lang="en-GB" altLang="zh-CN" sz="2400" i="1">
                    <a:solidFill>
                      <a:srgbClr val="0000FF"/>
                    </a:solidFill>
                    <a:latin typeface="Times New Roman" panose="02020603050405020304" pitchFamily="18" charset="0"/>
                    <a:ea typeface="华文楷体" panose="02010600040101010101" charset="-122"/>
                    <a:cs typeface="Times New Roman" panose="02020603050405020304" pitchFamily="18" charset="0"/>
                  </a:rPr>
                  <a:t>x</a:t>
                </a:r>
                <a:endParaRPr lang="en-US" altLang="zh-CN" sz="2400" i="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6" name="Rectangle 21"/>
              <p:cNvSpPr>
                <a:spLocks noChangeArrowheads="1"/>
              </p:cNvSpPr>
              <p:nvPr/>
            </p:nvSpPr>
            <p:spPr bwMode="auto">
              <a:xfrm>
                <a:off x="4547" y="2537"/>
                <a:ext cx="647"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U=U</a:t>
                </a:r>
                <a:r>
                  <a:rPr lang="en-GB" altLang="zh-CN" sz="2400" baseline="-25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7" name="Rectangle 22"/>
              <p:cNvSpPr>
                <a:spLocks noChangeArrowheads="1"/>
              </p:cNvSpPr>
              <p:nvPr/>
            </p:nvSpPr>
            <p:spPr bwMode="auto">
              <a:xfrm>
                <a:off x="3758" y="3365"/>
                <a:ext cx="778" cy="291"/>
              </a:xfrm>
              <a:prstGeom prst="rect">
                <a:avLst/>
              </a:prstGeom>
              <a:noFill/>
              <a:ln w="12700">
                <a:noFill/>
                <a:miter lim="800000"/>
              </a:ln>
            </p:spPr>
            <p:txBody>
              <a:bodyPr>
                <a:spAutoFit/>
              </a:bodyPr>
              <a:lstStyle/>
              <a:p>
                <a:r>
                  <a:rPr lang="en-GB" altLang="zh-CN" sz="2400" i="1">
                    <a:solidFill>
                      <a:srgbClr val="0000FF"/>
                    </a:solidFill>
                    <a:latin typeface="Times New Roman" panose="02020603050405020304" pitchFamily="18" charset="0"/>
                    <a:ea typeface="华文楷体" panose="02010600040101010101" charset="-122"/>
                    <a:cs typeface="Times New Roman" panose="02020603050405020304" pitchFamily="18" charset="0"/>
                  </a:rPr>
                  <a:t>U= </a:t>
                </a:r>
                <a:r>
                  <a:rPr lang="en-GB" altLang="zh-CN" sz="240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8" name="Rectangle 23"/>
              <p:cNvSpPr>
                <a:spLocks noChangeArrowheads="1"/>
              </p:cNvSpPr>
              <p:nvPr/>
            </p:nvSpPr>
            <p:spPr bwMode="auto">
              <a:xfrm>
                <a:off x="4337" y="3665"/>
                <a:ext cx="321" cy="291"/>
              </a:xfrm>
              <a:prstGeom prst="rect">
                <a:avLst/>
              </a:prstGeom>
              <a:noFill/>
              <a:ln w="12700">
                <a:noFill/>
                <a:miter lim="800000"/>
              </a:ln>
            </p:spPr>
            <p:txBody>
              <a:bodyPr>
                <a:spAutoFit/>
              </a:bodyPr>
              <a:lstStyle/>
              <a:p>
                <a:r>
                  <a:rPr lang="en-GB" altLang="zh-CN" sz="240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cxnSp>
            <p:nvCxnSpPr>
              <p:cNvPr id="19" name="AutoShape 25"/>
              <p:cNvCxnSpPr>
                <a:cxnSpLocks noChangeShapeType="1"/>
              </p:cNvCxnSpPr>
              <p:nvPr/>
            </p:nvCxnSpPr>
            <p:spPr bwMode="auto">
              <a:xfrm rot="16200000" flipH="1">
                <a:off x="4825" y="3121"/>
                <a:ext cx="835" cy="366"/>
              </a:xfrm>
              <a:prstGeom prst="bentConnector3">
                <a:avLst>
                  <a:gd name="adj1" fmla="val 100236"/>
                </a:avLst>
              </a:prstGeom>
              <a:noFill/>
              <a:ln w="38100">
                <a:solidFill>
                  <a:srgbClr val="0000CC"/>
                </a:solidFill>
                <a:miter lim="800000"/>
              </a:ln>
            </p:spPr>
          </p:cxnSp>
          <p:sp>
            <p:nvSpPr>
              <p:cNvPr id="20" name="Rectangle 27"/>
              <p:cNvSpPr>
                <a:spLocks noChangeArrowheads="1"/>
              </p:cNvSpPr>
              <p:nvPr/>
            </p:nvSpPr>
            <p:spPr bwMode="auto">
              <a:xfrm>
                <a:off x="4889" y="3665"/>
                <a:ext cx="335"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a</a:t>
                </a:r>
                <a:endPar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graphicFrame>
        <p:nvGraphicFramePr>
          <p:cNvPr id="22" name="Object 2"/>
          <p:cNvGraphicFramePr>
            <a:graphicFrameLocks noChangeAspect="1"/>
          </p:cNvGraphicFramePr>
          <p:nvPr/>
        </p:nvGraphicFramePr>
        <p:xfrm>
          <a:off x="726896" y="2564682"/>
          <a:ext cx="3353405" cy="975598"/>
        </p:xfrm>
        <a:graphic>
          <a:graphicData uri="http://schemas.openxmlformats.org/presentationml/2006/ole">
            <mc:AlternateContent xmlns:mc="http://schemas.openxmlformats.org/markup-compatibility/2006">
              <mc:Choice xmlns:v="urn:schemas-microsoft-com:vml" Requires="v">
                <p:oleObj spid="_x0000_s23" name="Equation" r:id="rId1" imgW="1713865" imgH="457200" progId="Equation.3">
                  <p:embed/>
                </p:oleObj>
              </mc:Choice>
              <mc:Fallback>
                <p:oleObj name="Equation" r:id="rId1" imgW="1713865" imgH="457200" progId="Equation.3">
                  <p:embed/>
                  <p:pic>
                    <p:nvPicPr>
                      <p:cNvPr id="0" name="图片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896" y="2564682"/>
                        <a:ext cx="3353405" cy="9755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
          <p:cNvGraphicFramePr>
            <a:graphicFrameLocks noChangeAspect="1"/>
          </p:cNvGraphicFramePr>
          <p:nvPr/>
        </p:nvGraphicFramePr>
        <p:xfrm>
          <a:off x="395096" y="3880035"/>
          <a:ext cx="3068637" cy="497385"/>
        </p:xfrm>
        <a:graphic>
          <a:graphicData uri="http://schemas.openxmlformats.org/presentationml/2006/ole">
            <mc:AlternateContent xmlns:mc="http://schemas.openxmlformats.org/markup-compatibility/2006">
              <mc:Choice xmlns:v="urn:schemas-microsoft-com:vml" Requires="v">
                <p:oleObj spid="_x0000_s25" name="Equation" r:id="rId3" imgW="2183765" imgH="355600" progId="Equation.3">
                  <p:embed/>
                </p:oleObj>
              </mc:Choice>
              <mc:Fallback>
                <p:oleObj name="Equation" r:id="rId3" imgW="2183765" imgH="355600" progId="Equation.3">
                  <p:embed/>
                  <p:pic>
                    <p:nvPicPr>
                      <p:cNvPr id="0" name="图片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096" y="3880035"/>
                        <a:ext cx="3068637" cy="49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 name="Object 3"/>
          <p:cNvGraphicFramePr>
            <a:graphicFrameLocks noChangeAspect="1"/>
          </p:cNvGraphicFramePr>
          <p:nvPr/>
        </p:nvGraphicFramePr>
        <p:xfrm>
          <a:off x="2703503" y="5550795"/>
          <a:ext cx="1990888" cy="774693"/>
        </p:xfrm>
        <a:graphic>
          <a:graphicData uri="http://schemas.openxmlformats.org/presentationml/2006/ole">
            <mc:AlternateContent xmlns:mc="http://schemas.openxmlformats.org/markup-compatibility/2006">
              <mc:Choice xmlns:v="urn:schemas-microsoft-com:vml" Requires="v">
                <p:oleObj spid="_x0000_s27" name="Equation" r:id="rId5" imgW="1142365" imgH="444500" progId="Equation.3">
                  <p:embed/>
                </p:oleObj>
              </mc:Choice>
              <mc:Fallback>
                <p:oleObj name="Equation" r:id="rId5" imgW="1142365" imgH="444500" progId="Equation.3">
                  <p:embed/>
                  <p:pic>
                    <p:nvPicPr>
                      <p:cNvPr id="0" name="图片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3503" y="5550795"/>
                        <a:ext cx="1990888" cy="7746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4"/>
          <p:cNvGraphicFramePr>
            <a:graphicFrameLocks noChangeAspect="1"/>
          </p:cNvGraphicFramePr>
          <p:nvPr/>
        </p:nvGraphicFramePr>
        <p:xfrm>
          <a:off x="1154778" y="5514738"/>
          <a:ext cx="1295680" cy="809531"/>
        </p:xfrm>
        <a:graphic>
          <a:graphicData uri="http://schemas.openxmlformats.org/presentationml/2006/ole">
            <mc:AlternateContent xmlns:mc="http://schemas.openxmlformats.org/markup-compatibility/2006">
              <mc:Choice xmlns:v="urn:schemas-microsoft-com:vml" Requires="v">
                <p:oleObj spid="_x0000_s29" name="Equation" r:id="rId7" imgW="711200" imgH="444500" progId="Equation.3">
                  <p:embed/>
                </p:oleObj>
              </mc:Choice>
              <mc:Fallback>
                <p:oleObj name="Equation" r:id="rId7" imgW="711200" imgH="444500" progId="Equation.3">
                  <p:embed/>
                  <p:pic>
                    <p:nvPicPr>
                      <p:cNvPr id="0" name="图片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778" y="5514738"/>
                        <a:ext cx="1295680" cy="809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5"/>
          <p:cNvGraphicFramePr>
            <a:graphicFrameLocks noChangeAspect="1"/>
          </p:cNvGraphicFramePr>
          <p:nvPr/>
        </p:nvGraphicFramePr>
        <p:xfrm>
          <a:off x="395096" y="4385400"/>
          <a:ext cx="3073892" cy="487179"/>
        </p:xfrm>
        <a:graphic>
          <a:graphicData uri="http://schemas.openxmlformats.org/presentationml/2006/ole">
            <mc:AlternateContent xmlns:mc="http://schemas.openxmlformats.org/markup-compatibility/2006">
              <mc:Choice xmlns:v="urn:schemas-microsoft-com:vml" Requires="v">
                <p:oleObj spid="_x0000_s31" name="Equation" r:id="rId9" imgW="2235200" imgH="355600" progId="Equation.3">
                  <p:embed/>
                </p:oleObj>
              </mc:Choice>
              <mc:Fallback>
                <p:oleObj name="Equation" r:id="rId9" imgW="2235200" imgH="355600" progId="Equation.3">
                  <p:embed/>
                  <p:pic>
                    <p:nvPicPr>
                      <p:cNvPr id="0" name="图片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096" y="4385400"/>
                        <a:ext cx="3073892" cy="48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 name="Object 6"/>
          <p:cNvGraphicFramePr>
            <a:graphicFrameLocks noChangeAspect="1"/>
          </p:cNvGraphicFramePr>
          <p:nvPr/>
        </p:nvGraphicFramePr>
        <p:xfrm>
          <a:off x="398381" y="4920994"/>
          <a:ext cx="1883322" cy="489206"/>
        </p:xfrm>
        <a:graphic>
          <a:graphicData uri="http://schemas.openxmlformats.org/presentationml/2006/ole">
            <mc:AlternateContent xmlns:mc="http://schemas.openxmlformats.org/markup-compatibility/2006">
              <mc:Choice xmlns:v="urn:schemas-microsoft-com:vml" Requires="v">
                <p:oleObj spid="_x0000_s33" name="Equation" r:id="rId11" imgW="1358900" imgH="355600" progId="Equation.3">
                  <p:embed/>
                </p:oleObj>
              </mc:Choice>
              <mc:Fallback>
                <p:oleObj name="Equation" r:id="rId11" imgW="1358900" imgH="355600" progId="Equation.3">
                  <p:embed/>
                  <p:pic>
                    <p:nvPicPr>
                      <p:cNvPr id="0" name="图片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381" y="4920994"/>
                        <a:ext cx="1883322" cy="48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4" name="Text Box 38"/>
          <p:cNvSpPr txBox="1">
            <a:spLocks noChangeArrowheads="1"/>
          </p:cNvSpPr>
          <p:nvPr/>
        </p:nvSpPr>
        <p:spPr bwMode="auto">
          <a:xfrm>
            <a:off x="2289043" y="5003925"/>
            <a:ext cx="3617103" cy="400110"/>
          </a:xfrm>
          <a:prstGeom prst="rect">
            <a:avLst/>
          </a:prstGeom>
          <a:noFill/>
          <a:ln w="28575">
            <a:noFill/>
            <a:miter lim="800000"/>
          </a:ln>
        </p:spPr>
        <p:txBody>
          <a:bodyPr wrap="square">
            <a:spAutoFit/>
          </a:bodyPr>
          <a:lstStyle/>
          <a:p>
            <a:r>
              <a:rPr lang="zh-CN" altLang="en-US" sz="2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透射波（只有向右传播的波）</a:t>
            </a:r>
            <a:endParaRPr lang="zh-CN" altLang="en-US" sz="20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5" name="Text Box 39"/>
          <p:cNvSpPr txBox="1">
            <a:spLocks noChangeArrowheads="1"/>
          </p:cNvSpPr>
          <p:nvPr/>
        </p:nvSpPr>
        <p:spPr bwMode="auto">
          <a:xfrm>
            <a:off x="197424" y="3424237"/>
            <a:ext cx="5741987" cy="461963"/>
          </a:xfrm>
          <a:prstGeom prst="rect">
            <a:avLst/>
          </a:prstGeom>
          <a:noFill/>
          <a:ln w="28575">
            <a:noFill/>
            <a:miter lim="800000"/>
          </a:ln>
        </p:spPr>
        <p:txBody>
          <a:bodyPr>
            <a:spAutoFit/>
          </a:bodyPr>
          <a:lstStyle/>
          <a:p>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利用薛定谔方程可以求得波函数：</a:t>
            </a:r>
            <a:endPar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6" name="Text Box 55"/>
          <p:cNvSpPr txBox="1">
            <a:spLocks noChangeArrowheads="1"/>
          </p:cNvSpPr>
          <p:nvPr/>
        </p:nvSpPr>
        <p:spPr bwMode="auto">
          <a:xfrm>
            <a:off x="3504469" y="3890096"/>
            <a:ext cx="1905731" cy="369332"/>
          </a:xfrm>
          <a:prstGeom prst="rect">
            <a:avLst/>
          </a:prstGeom>
          <a:noFill/>
          <a:ln w="28575">
            <a:noFill/>
            <a:miter lim="800000"/>
          </a:ln>
        </p:spPr>
        <p:txBody>
          <a:bodyPr wrap="square">
            <a:spAutoFit/>
          </a:bodyPr>
          <a:lstStyle/>
          <a:p>
            <a:r>
              <a:rPr lang="zh-CN" altLang="en-US" sz="18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入射波</a:t>
            </a:r>
            <a:r>
              <a:rPr lang="en-US" altLang="zh-CN" sz="18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sz="18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反射波</a:t>
            </a:r>
            <a:endParaRPr lang="zh-CN" altLang="en-US" sz="18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7" name="Text Box 56"/>
          <p:cNvSpPr txBox="1">
            <a:spLocks noChangeArrowheads="1"/>
          </p:cNvSpPr>
          <p:nvPr/>
        </p:nvSpPr>
        <p:spPr bwMode="auto">
          <a:xfrm>
            <a:off x="3577103" y="4445585"/>
            <a:ext cx="1534169" cy="369332"/>
          </a:xfrm>
          <a:prstGeom prst="rect">
            <a:avLst/>
          </a:prstGeom>
          <a:noFill/>
          <a:ln w="28575">
            <a:noFill/>
            <a:miter lim="800000"/>
          </a:ln>
        </p:spPr>
        <p:txBody>
          <a:bodyPr wrap="square">
            <a:spAutoFit/>
          </a:bodyPr>
          <a:lstStyle/>
          <a:p>
            <a:r>
              <a:rPr lang="zh-CN" altLang="en-US" sz="18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指数衰减波</a:t>
            </a:r>
            <a:endParaRPr lang="zh-CN" altLang="en-US" sz="18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8" name="Rectangle 57"/>
          <p:cNvSpPr>
            <a:spLocks noChangeArrowheads="1"/>
          </p:cNvSpPr>
          <p:nvPr/>
        </p:nvSpPr>
        <p:spPr bwMode="auto">
          <a:xfrm>
            <a:off x="368066" y="5719448"/>
            <a:ext cx="697627" cy="400110"/>
          </a:xfrm>
          <a:prstGeom prst="rect">
            <a:avLst/>
          </a:prstGeom>
          <a:noFill/>
          <a:ln w="12700">
            <a:noFill/>
            <a:miter lim="800000"/>
          </a:ln>
        </p:spPr>
        <p:txBody>
          <a:bodyPr wrap="none">
            <a:spAutoFit/>
          </a:bodyPr>
          <a:lstStyle/>
          <a:p>
            <a:r>
              <a:rPr lang="zh-CN" altLang="en-US" sz="20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其中</a:t>
            </a:r>
            <a:endParaRPr lang="zh-CN" altLang="en-US" sz="20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9" name="Rectangle 58"/>
          <p:cNvSpPr>
            <a:spLocks noChangeArrowheads="1"/>
          </p:cNvSpPr>
          <p:nvPr/>
        </p:nvSpPr>
        <p:spPr bwMode="auto">
          <a:xfrm>
            <a:off x="5640935" y="3925640"/>
            <a:ext cx="3479030" cy="830997"/>
          </a:xfrm>
          <a:prstGeom prst="rect">
            <a:avLst/>
          </a:prstGeom>
          <a:noFill/>
          <a:ln w="12700">
            <a:noFill/>
            <a:miter lim="800000"/>
          </a:ln>
        </p:spPr>
        <p:txBody>
          <a:bodyPr wrap="square">
            <a:spAutoFit/>
          </a:bodyPr>
          <a:lstStyle/>
          <a:p>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待定常数 </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B</a:t>
            </a:r>
            <a:r>
              <a:rPr lang="zh-CN" altLang="en-US"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C</a:t>
            </a:r>
            <a:r>
              <a:rPr lang="zh-CN" altLang="en-US"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D</a:t>
            </a:r>
            <a:r>
              <a:rPr lang="zh-CN" altLang="en-US"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F</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由下列边界条件确定：</a:t>
            </a:r>
            <a:endPar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40" name="Group 39"/>
          <p:cNvGrpSpPr/>
          <p:nvPr/>
        </p:nvGrpSpPr>
        <p:grpSpPr>
          <a:xfrm>
            <a:off x="5791200" y="4911600"/>
            <a:ext cx="2962209" cy="879600"/>
            <a:chOff x="5822128" y="5011433"/>
            <a:chExt cx="2962209" cy="879600"/>
          </a:xfrm>
        </p:grpSpPr>
        <p:graphicFrame>
          <p:nvGraphicFramePr>
            <p:cNvPr id="41" name="Object 7"/>
            <p:cNvGraphicFramePr>
              <a:graphicFrameLocks noChangeAspect="1"/>
            </p:cNvGraphicFramePr>
            <p:nvPr/>
          </p:nvGraphicFramePr>
          <p:xfrm>
            <a:off x="5840568" y="5011433"/>
            <a:ext cx="1352801" cy="310696"/>
          </p:xfrm>
          <a:graphic>
            <a:graphicData uri="http://schemas.openxmlformats.org/presentationml/2006/ole">
              <mc:AlternateContent xmlns:mc="http://schemas.openxmlformats.org/markup-compatibility/2006">
                <mc:Choice xmlns:v="urn:schemas-microsoft-com:vml" Requires="v">
                  <p:oleObj spid="_x0000_s42" name="Equation" r:id="rId13" imgW="1155065" imgH="266700" progId="Equation.3">
                    <p:embed/>
                  </p:oleObj>
                </mc:Choice>
                <mc:Fallback>
                  <p:oleObj name="Equation" r:id="rId13" imgW="1155065" imgH="266700" progId="Equation.3">
                    <p:embed/>
                    <p:pic>
                      <p:nvPicPr>
                        <p:cNvPr id="0" name="图片 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40568" y="5011433"/>
                          <a:ext cx="1352801" cy="31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 name="Object 8"/>
            <p:cNvGraphicFramePr>
              <a:graphicFrameLocks noChangeAspect="1"/>
            </p:cNvGraphicFramePr>
            <p:nvPr/>
          </p:nvGraphicFramePr>
          <p:xfrm>
            <a:off x="5822128" y="5550795"/>
            <a:ext cx="1384379" cy="339219"/>
          </p:xfrm>
          <a:graphic>
            <a:graphicData uri="http://schemas.openxmlformats.org/presentationml/2006/ole">
              <mc:AlternateContent xmlns:mc="http://schemas.openxmlformats.org/markup-compatibility/2006">
                <mc:Choice xmlns:v="urn:schemas-microsoft-com:vml" Requires="v">
                  <p:oleObj spid="_x0000_s44" name="Equation" r:id="rId15" imgW="1180465" imgH="292100" progId="Equation.3">
                    <p:embed/>
                  </p:oleObj>
                </mc:Choice>
                <mc:Fallback>
                  <p:oleObj name="Equation" r:id="rId15" imgW="1180465" imgH="292100" progId="Equation.3">
                    <p:embed/>
                    <p:pic>
                      <p:nvPicPr>
                        <p:cNvPr id="0" name="图片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22128" y="5550795"/>
                          <a:ext cx="1384379" cy="33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5" name="Object 9"/>
            <p:cNvGraphicFramePr>
              <a:graphicFrameLocks noChangeAspect="1"/>
            </p:cNvGraphicFramePr>
            <p:nvPr/>
          </p:nvGraphicFramePr>
          <p:xfrm>
            <a:off x="7384677" y="5011433"/>
            <a:ext cx="1398641" cy="310696"/>
          </p:xfrm>
          <a:graphic>
            <a:graphicData uri="http://schemas.openxmlformats.org/presentationml/2006/ole">
              <mc:AlternateContent xmlns:mc="http://schemas.openxmlformats.org/markup-compatibility/2006">
                <mc:Choice xmlns:v="urn:schemas-microsoft-com:vml" Requires="v">
                  <p:oleObj spid="_x0000_s46" name="Equation" r:id="rId17" imgW="1193165" imgH="266700" progId="Equation.3">
                    <p:embed/>
                  </p:oleObj>
                </mc:Choice>
                <mc:Fallback>
                  <p:oleObj name="Equation" r:id="rId17" imgW="1193165" imgH="266700" progId="Equation.3">
                    <p:embed/>
                    <p:pic>
                      <p:nvPicPr>
                        <p:cNvPr id="0" name="图片 4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84677" y="5011433"/>
                          <a:ext cx="1398641" cy="31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 name="Object 10"/>
            <p:cNvGraphicFramePr>
              <a:graphicFrameLocks noChangeAspect="1"/>
            </p:cNvGraphicFramePr>
            <p:nvPr/>
          </p:nvGraphicFramePr>
          <p:xfrm>
            <a:off x="7384677" y="5550795"/>
            <a:ext cx="1399660" cy="340238"/>
          </p:xfrm>
          <a:graphic>
            <a:graphicData uri="http://schemas.openxmlformats.org/presentationml/2006/ole">
              <mc:AlternateContent xmlns:mc="http://schemas.openxmlformats.org/markup-compatibility/2006">
                <mc:Choice xmlns:v="urn:schemas-microsoft-com:vml" Requires="v">
                  <p:oleObj spid="_x0000_s48" name="Equation" r:id="rId19" imgW="1193165" imgH="292100" progId="Equation.3">
                    <p:embed/>
                  </p:oleObj>
                </mc:Choice>
                <mc:Fallback>
                  <p:oleObj name="Equation" r:id="rId19" imgW="1193165" imgH="292100" progId="Equation.3">
                    <p:embed/>
                    <p:pic>
                      <p:nvPicPr>
                        <p:cNvPr id="0" name="图片 4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84677" y="5550795"/>
                          <a:ext cx="1399660" cy="34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49" name="Rectangle 57"/>
          <p:cNvSpPr>
            <a:spLocks noChangeArrowheads="1"/>
          </p:cNvSpPr>
          <p:nvPr/>
        </p:nvSpPr>
        <p:spPr bwMode="auto">
          <a:xfrm>
            <a:off x="5985038" y="5848841"/>
            <a:ext cx="2752677" cy="523220"/>
          </a:xfrm>
          <a:prstGeom prst="rect">
            <a:avLst/>
          </a:prstGeom>
          <a:noFill/>
          <a:ln w="12700">
            <a:noFill/>
            <a:miter lim="800000"/>
          </a:ln>
        </p:spPr>
        <p:txBody>
          <a:bodyPr wrap="none">
            <a:spAutoFit/>
          </a:bodyPr>
          <a:lstStyle/>
          <a:p>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归一化条件  </a:t>
            </a:r>
            <a:r>
              <a:rPr lang="en-US" altLang="zh-CN"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a:t>
            </a:r>
            <a:endParaRPr lang="zh-CN" altLang="en-US"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0" name="Footer Placeholder 3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粒子穿透势垒的概率（隧道效应）</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5" name="Rectangle 3"/>
              <p:cNvSpPr>
                <a:spLocks noChangeArrowheads="1"/>
              </p:cNvSpPr>
              <p:nvPr/>
            </p:nvSpPr>
            <p:spPr bwMode="auto">
              <a:xfrm>
                <a:off x="304800" y="1146910"/>
                <a:ext cx="5604755" cy="717248"/>
              </a:xfrm>
              <a:prstGeom prst="rect">
                <a:avLst/>
              </a:prstGeom>
              <a:noFill/>
              <a:ln w="12700">
                <a:noFill/>
                <a:miter lim="800000"/>
              </a:ln>
            </p:spPr>
            <p:txBody>
              <a:bodyPr wrap="square">
                <a:spAutoFit/>
              </a:bodyPr>
              <a:lstStyle/>
              <a:p>
                <a:pPr algn="just"/>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透射系数</a:t>
                </a:r>
                <a14:m>
                  <m:oMath xmlns:m="http://schemas.openxmlformats.org/officeDocument/2006/math">
                    <m: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t>𝑻</m:t>
                    </m:r>
                    <m: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t>=</m:t>
                    </m:r>
                    <m:f>
                      <m:fPr>
                        <m:ctrlP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ctrlPr>
                      </m:fPr>
                      <m:num>
                        <m:sSup>
                          <m:sSupPr>
                            <m:ctrlP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ctrlPr>
                          </m:sSupPr>
                          <m:e>
                            <m:d>
                              <m:dPr>
                                <m:begChr m:val="|"/>
                                <m:endChr m:val="|"/>
                                <m:ctrlP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ctrlPr>
                              </m:dPr>
                              <m:e>
                                <m: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t>𝑪</m:t>
                                </m:r>
                              </m:e>
                            </m:d>
                          </m:e>
                          <m:sup>
                            <m: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t>𝟐</m:t>
                            </m:r>
                          </m:sup>
                        </m:sSup>
                      </m:num>
                      <m:den>
                        <m:sSup>
                          <m:sSupPr>
                            <m:ctrlP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ctrlPr>
                          </m:sSupPr>
                          <m:e>
                            <m:d>
                              <m:dPr>
                                <m:begChr m:val="|"/>
                                <m:endChr m:val="|"/>
                                <m:ctrlP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ctrlPr>
                              </m:dPr>
                              <m:e>
                                <m: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t>𝑨</m:t>
                                </m:r>
                              </m:e>
                            </m:d>
                          </m:e>
                          <m:sup>
                            <m:r>
                              <a:rPr lang="en-US" altLang="zh-CN" sz="2400" b="1" i="1" smtClean="0">
                                <a:solidFill>
                                  <a:schemeClr val="tx1"/>
                                </a:solidFill>
                                <a:latin typeface="Cambria Math" panose="02040503050406030204" pitchFamily="18" charset="0"/>
                                <a:ea typeface="华文楷体" panose="02010600040101010101" charset="-122"/>
                                <a:cs typeface="Times New Roman" panose="02020603050405020304" pitchFamily="18" charset="0"/>
                              </a:rPr>
                              <m:t>𝟐</m:t>
                            </m:r>
                          </m:sup>
                        </m:sSup>
                      </m:den>
                    </m:f>
                  </m:oMath>
                </a14:m>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：粒子穿透势垒的概率</a:t>
                </a:r>
                <a:endPar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mc:Choice>
        <mc:Fallback>
          <p:sp>
            <p:nvSpPr>
              <p:cNvPr id="5" name="Rectangle 3"/>
              <p:cNvSpPr>
                <a:spLocks noRot="1" noChangeAspect="1" noMove="1" noResize="1" noEditPoints="1" noAdjustHandles="1" noChangeArrowheads="1" noChangeShapeType="1" noTextEdit="1"/>
              </p:cNvSpPr>
              <p:nvPr/>
            </p:nvSpPr>
            <p:spPr bwMode="auto">
              <a:xfrm>
                <a:off x="304800" y="1146910"/>
                <a:ext cx="5604755" cy="717248"/>
              </a:xfrm>
              <a:prstGeom prst="rect">
                <a:avLst/>
              </a:prstGeom>
              <a:blipFill rotWithShape="1">
                <a:blip r:embed="rId1"/>
                <a:stretch>
                  <a:fillRect t="-14" r="4" b="60"/>
                </a:stretch>
              </a:blipFill>
              <a:ln w="12700">
                <a:noFill/>
                <a:miter lim="800000"/>
              </a:ln>
            </p:spPr>
            <p:txBody>
              <a:bodyPr/>
              <a:lstStyle/>
              <a:p>
                <a:r>
                  <a:rPr lang="zh-CN" altLang="en-US">
                    <a:noFill/>
                  </a:rPr>
                  <a:t> </a:t>
                </a:r>
              </a:p>
            </p:txBody>
          </p:sp>
        </mc:Fallback>
      </mc:AlternateContent>
      <p:sp>
        <p:nvSpPr>
          <p:cNvPr id="16" name="Rectangle 14"/>
          <p:cNvSpPr>
            <a:spLocks noChangeArrowheads="1"/>
          </p:cNvSpPr>
          <p:nvPr/>
        </p:nvSpPr>
        <p:spPr bwMode="auto">
          <a:xfrm>
            <a:off x="333375" y="2128837"/>
            <a:ext cx="1724025" cy="461963"/>
          </a:xfrm>
          <a:prstGeom prst="rect">
            <a:avLst/>
          </a:prstGeom>
          <a:noFill/>
          <a:ln w="12700">
            <a:noFill/>
            <a:miter lim="800000"/>
          </a:ln>
        </p:spPr>
        <p:txBody>
          <a:bodyPr wrap="none">
            <a:spAutoFit/>
          </a:bodyPr>
          <a:lstStyle/>
          <a:p>
            <a:r>
              <a:rPr lang="zh-CN" altLang="en-GB"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可以证明：</a:t>
            </a:r>
            <a:endPar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23" name="组合 22"/>
          <p:cNvGrpSpPr/>
          <p:nvPr/>
        </p:nvGrpSpPr>
        <p:grpSpPr>
          <a:xfrm>
            <a:off x="5334000" y="1237922"/>
            <a:ext cx="3695700" cy="2252663"/>
            <a:chOff x="5082410" y="994052"/>
            <a:chExt cx="3695700" cy="2252663"/>
          </a:xfrm>
        </p:grpSpPr>
        <p:grpSp>
          <p:nvGrpSpPr>
            <p:cNvPr id="6" name="Group 4"/>
            <p:cNvGrpSpPr/>
            <p:nvPr/>
          </p:nvGrpSpPr>
          <p:grpSpPr bwMode="auto">
            <a:xfrm>
              <a:off x="5588823" y="994052"/>
              <a:ext cx="2846327" cy="2252663"/>
              <a:chOff x="3712" y="2537"/>
              <a:chExt cx="1729" cy="1419"/>
            </a:xfrm>
          </p:grpSpPr>
          <p:cxnSp>
            <p:nvCxnSpPr>
              <p:cNvPr id="7" name="AutoShape 5"/>
              <p:cNvCxnSpPr>
                <a:cxnSpLocks noChangeShapeType="1"/>
              </p:cNvCxnSpPr>
              <p:nvPr/>
            </p:nvCxnSpPr>
            <p:spPr bwMode="auto">
              <a:xfrm flipV="1">
                <a:off x="3883" y="2873"/>
                <a:ext cx="1080" cy="838"/>
              </a:xfrm>
              <a:prstGeom prst="bentConnector3">
                <a:avLst>
                  <a:gd name="adj1" fmla="val 51569"/>
                </a:avLst>
              </a:prstGeom>
              <a:noFill/>
              <a:ln w="50800">
                <a:solidFill>
                  <a:schemeClr val="accent2"/>
                </a:solidFill>
                <a:miter lim="800000"/>
              </a:ln>
            </p:spPr>
          </p:cxnSp>
          <p:sp>
            <p:nvSpPr>
              <p:cNvPr id="8" name="Line 6"/>
              <p:cNvSpPr>
                <a:spLocks noChangeShapeType="1"/>
              </p:cNvSpPr>
              <p:nvPr/>
            </p:nvSpPr>
            <p:spPr bwMode="auto">
              <a:xfrm>
                <a:off x="3712" y="3718"/>
                <a:ext cx="1649" cy="0"/>
              </a:xfrm>
              <a:prstGeom prst="line">
                <a:avLst/>
              </a:prstGeom>
              <a:noFill/>
              <a:ln w="38100">
                <a:solidFill>
                  <a:schemeClr val="tx1"/>
                </a:solidFill>
                <a:round/>
                <a:tailEnd type="triangle" w="med" len="me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 name="Line 7"/>
              <p:cNvSpPr>
                <a:spLocks noChangeShapeType="1"/>
              </p:cNvSpPr>
              <p:nvPr/>
            </p:nvSpPr>
            <p:spPr bwMode="auto">
              <a:xfrm flipV="1">
                <a:off x="4455" y="2568"/>
                <a:ext cx="0" cy="1138"/>
              </a:xfrm>
              <a:prstGeom prst="line">
                <a:avLst/>
              </a:prstGeom>
              <a:noFill/>
              <a:ln w="38100">
                <a:solidFill>
                  <a:schemeClr val="tx1"/>
                </a:solidFill>
                <a:round/>
                <a:tailEnd type="triangle" w="med" len="me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 name="Rectangle 8"/>
              <p:cNvSpPr>
                <a:spLocks noChangeArrowheads="1"/>
              </p:cNvSpPr>
              <p:nvPr/>
            </p:nvSpPr>
            <p:spPr bwMode="auto">
              <a:xfrm>
                <a:off x="5136" y="3459"/>
                <a:ext cx="305"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x</a:t>
                </a:r>
                <a:endPar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1" name="Rectangle 9"/>
              <p:cNvSpPr>
                <a:spLocks noChangeArrowheads="1"/>
              </p:cNvSpPr>
              <p:nvPr/>
            </p:nvSpPr>
            <p:spPr bwMode="auto">
              <a:xfrm>
                <a:off x="4474" y="2537"/>
                <a:ext cx="590"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U=U</a:t>
                </a:r>
                <a:r>
                  <a:rPr lang="en-GB" altLang="zh-CN" sz="2400" baseline="-25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2" name="Rectangle 10"/>
              <p:cNvSpPr>
                <a:spLocks noChangeArrowheads="1"/>
              </p:cNvSpPr>
              <p:nvPr/>
            </p:nvSpPr>
            <p:spPr bwMode="auto">
              <a:xfrm>
                <a:off x="3754" y="3365"/>
                <a:ext cx="710"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a:t>
                </a:r>
                <a:r>
                  <a:rPr lang="en-GB"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3" name="Rectangle 11"/>
              <p:cNvSpPr>
                <a:spLocks noChangeArrowheads="1"/>
              </p:cNvSpPr>
              <p:nvPr/>
            </p:nvSpPr>
            <p:spPr bwMode="auto">
              <a:xfrm>
                <a:off x="4353" y="3665"/>
                <a:ext cx="293" cy="291"/>
              </a:xfrm>
              <a:prstGeom prst="rect">
                <a:avLst/>
              </a:prstGeom>
              <a:noFill/>
              <a:ln w="12700">
                <a:noFill/>
                <a:miter lim="800000"/>
              </a:ln>
            </p:spPr>
            <p:txBody>
              <a:bodyPr>
                <a:spAutoFit/>
              </a:bodyPr>
              <a:lstStyle/>
              <a:p>
                <a:r>
                  <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cxnSp>
            <p:nvCxnSpPr>
              <p:cNvPr id="14" name="AutoShape 12"/>
              <p:cNvCxnSpPr>
                <a:cxnSpLocks noChangeShapeType="1"/>
              </p:cNvCxnSpPr>
              <p:nvPr/>
            </p:nvCxnSpPr>
            <p:spPr bwMode="auto">
              <a:xfrm rot="16200000" flipH="1">
                <a:off x="4691" y="3137"/>
                <a:ext cx="835" cy="333"/>
              </a:xfrm>
              <a:prstGeom prst="bentConnector3">
                <a:avLst>
                  <a:gd name="adj1" fmla="val 100236"/>
                </a:avLst>
              </a:prstGeom>
              <a:noFill/>
              <a:ln w="38100">
                <a:solidFill>
                  <a:srgbClr val="0000CC"/>
                </a:solidFill>
                <a:miter lim="800000"/>
              </a:ln>
            </p:spPr>
          </p:cxnSp>
          <p:sp>
            <p:nvSpPr>
              <p:cNvPr id="15" name="Rectangle 13"/>
              <p:cNvSpPr>
                <a:spLocks noChangeArrowheads="1"/>
              </p:cNvSpPr>
              <p:nvPr/>
            </p:nvSpPr>
            <p:spPr bwMode="auto">
              <a:xfrm>
                <a:off x="4786" y="3665"/>
                <a:ext cx="305"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a</a:t>
                </a:r>
                <a:endPar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17" name="Freeform 25"/>
            <p:cNvSpPr/>
            <p:nvPr/>
          </p:nvSpPr>
          <p:spPr bwMode="auto">
            <a:xfrm>
              <a:off x="5314068" y="1757368"/>
              <a:ext cx="3390900" cy="584775"/>
            </a:xfrm>
            <a:custGeom>
              <a:avLst/>
              <a:gdLst>
                <a:gd name="T0" fmla="*/ 0 w 2304"/>
                <a:gd name="T1" fmla="*/ 2147483647 h 514"/>
                <a:gd name="T2" fmla="*/ 2147483647 w 2304"/>
                <a:gd name="T3" fmla="*/ 2147483647 h 514"/>
                <a:gd name="T4" fmla="*/ 2147483647 w 2304"/>
                <a:gd name="T5" fmla="*/ 2147483647 h 514"/>
                <a:gd name="T6" fmla="*/ 2147483647 w 2304"/>
                <a:gd name="T7" fmla="*/ 2147483647 h 514"/>
                <a:gd name="T8" fmla="*/ 2147483647 w 2304"/>
                <a:gd name="T9" fmla="*/ 2147483647 h 514"/>
                <a:gd name="T10" fmla="*/ 2147483647 w 2304"/>
                <a:gd name="T11" fmla="*/ 2147483647 h 514"/>
                <a:gd name="T12" fmla="*/ 2147483647 w 2304"/>
                <a:gd name="T13" fmla="*/ 2147483647 h 514"/>
                <a:gd name="T14" fmla="*/ 2147483647 w 2304"/>
                <a:gd name="T15" fmla="*/ 2147483647 h 514"/>
                <a:gd name="T16" fmla="*/ 2147483647 w 2304"/>
                <a:gd name="T17" fmla="*/ 2147483647 h 514"/>
                <a:gd name="T18" fmla="*/ 2147483647 w 2304"/>
                <a:gd name="T19" fmla="*/ 2147483647 h 514"/>
                <a:gd name="T20" fmla="*/ 2147483647 w 2304"/>
                <a:gd name="T21" fmla="*/ 2147483647 h 514"/>
                <a:gd name="T22" fmla="*/ 2147483647 w 2304"/>
                <a:gd name="T23" fmla="*/ 2147483647 h 514"/>
                <a:gd name="T24" fmla="*/ 2147483647 w 2304"/>
                <a:gd name="T25" fmla="*/ 2147483647 h 514"/>
                <a:gd name="T26" fmla="*/ 2147483647 w 2304"/>
                <a:gd name="T27" fmla="*/ 2147483647 h 514"/>
                <a:gd name="T28" fmla="*/ 2147483647 w 2304"/>
                <a:gd name="T29" fmla="*/ 2147483647 h 514"/>
                <a:gd name="T30" fmla="*/ 2147483647 w 2304"/>
                <a:gd name="T31" fmla="*/ 2147483647 h 5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4"/>
                <a:gd name="T49" fmla="*/ 0 h 514"/>
                <a:gd name="T50" fmla="*/ 2304 w 2304"/>
                <a:gd name="T51" fmla="*/ 514 h 5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4" h="514">
                  <a:moveTo>
                    <a:pt x="0" y="46"/>
                  </a:moveTo>
                  <a:cubicBezTo>
                    <a:pt x="39" y="280"/>
                    <a:pt x="78" y="514"/>
                    <a:pt x="120" y="514"/>
                  </a:cubicBezTo>
                  <a:cubicBezTo>
                    <a:pt x="162" y="514"/>
                    <a:pt x="208" y="46"/>
                    <a:pt x="252" y="46"/>
                  </a:cubicBezTo>
                  <a:cubicBezTo>
                    <a:pt x="296" y="46"/>
                    <a:pt x="342" y="514"/>
                    <a:pt x="384" y="514"/>
                  </a:cubicBezTo>
                  <a:cubicBezTo>
                    <a:pt x="426" y="514"/>
                    <a:pt x="464" y="46"/>
                    <a:pt x="504" y="46"/>
                  </a:cubicBezTo>
                  <a:cubicBezTo>
                    <a:pt x="544" y="46"/>
                    <a:pt x="584" y="514"/>
                    <a:pt x="624" y="514"/>
                  </a:cubicBezTo>
                  <a:cubicBezTo>
                    <a:pt x="664" y="514"/>
                    <a:pt x="706" y="46"/>
                    <a:pt x="744" y="46"/>
                  </a:cubicBezTo>
                  <a:cubicBezTo>
                    <a:pt x="782" y="46"/>
                    <a:pt x="812" y="514"/>
                    <a:pt x="852" y="514"/>
                  </a:cubicBezTo>
                  <a:cubicBezTo>
                    <a:pt x="892" y="514"/>
                    <a:pt x="878" y="92"/>
                    <a:pt x="984" y="46"/>
                  </a:cubicBezTo>
                  <a:cubicBezTo>
                    <a:pt x="1090" y="0"/>
                    <a:pt x="1380" y="182"/>
                    <a:pt x="1488" y="238"/>
                  </a:cubicBezTo>
                  <a:cubicBezTo>
                    <a:pt x="1596" y="294"/>
                    <a:pt x="1586" y="390"/>
                    <a:pt x="1632" y="382"/>
                  </a:cubicBezTo>
                  <a:cubicBezTo>
                    <a:pt x="1678" y="374"/>
                    <a:pt x="1720" y="190"/>
                    <a:pt x="1764" y="190"/>
                  </a:cubicBezTo>
                  <a:cubicBezTo>
                    <a:pt x="1808" y="190"/>
                    <a:pt x="1850" y="382"/>
                    <a:pt x="1896" y="382"/>
                  </a:cubicBezTo>
                  <a:cubicBezTo>
                    <a:pt x="1942" y="382"/>
                    <a:pt x="1996" y="190"/>
                    <a:pt x="2040" y="190"/>
                  </a:cubicBezTo>
                  <a:cubicBezTo>
                    <a:pt x="2084" y="190"/>
                    <a:pt x="2116" y="382"/>
                    <a:pt x="2160" y="382"/>
                  </a:cubicBezTo>
                  <a:cubicBezTo>
                    <a:pt x="2204" y="382"/>
                    <a:pt x="2280" y="222"/>
                    <a:pt x="2304" y="190"/>
                  </a:cubicBezTo>
                </a:path>
              </a:pathLst>
            </a:custGeom>
            <a:noFill/>
            <a:ln w="38100">
              <a:solidFill>
                <a:schemeClr val="tx1"/>
              </a:solidFill>
              <a:roun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18" name="Group 28"/>
            <p:cNvGrpSpPr/>
            <p:nvPr/>
          </p:nvGrpSpPr>
          <p:grpSpPr bwMode="auto">
            <a:xfrm>
              <a:off x="5082410" y="1214713"/>
              <a:ext cx="3695700" cy="860425"/>
              <a:chOff x="3228" y="646"/>
              <a:chExt cx="2328" cy="542"/>
            </a:xfrm>
          </p:grpSpPr>
          <p:sp>
            <p:nvSpPr>
              <p:cNvPr id="19" name="Line 26"/>
              <p:cNvSpPr>
                <a:spLocks noChangeShapeType="1"/>
              </p:cNvSpPr>
              <p:nvPr/>
            </p:nvSpPr>
            <p:spPr bwMode="auto">
              <a:xfrm flipV="1">
                <a:off x="3228" y="1188"/>
                <a:ext cx="2328" cy="0"/>
              </a:xfrm>
              <a:prstGeom prst="line">
                <a:avLst/>
              </a:prstGeom>
              <a:noFill/>
              <a:ln w="38100">
                <a:solidFill>
                  <a:schemeClr val="tx1"/>
                </a:solidFill>
                <a:roun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0" name="Text Box 27"/>
              <p:cNvSpPr txBox="1">
                <a:spLocks noChangeArrowheads="1"/>
              </p:cNvSpPr>
              <p:nvPr/>
            </p:nvSpPr>
            <p:spPr bwMode="auto">
              <a:xfrm>
                <a:off x="3446" y="646"/>
                <a:ext cx="496" cy="291"/>
              </a:xfrm>
              <a:prstGeom prst="rect">
                <a:avLst/>
              </a:prstGeom>
              <a:noFill/>
              <a:ln w="12700">
                <a:noFill/>
                <a:miter lim="800000"/>
              </a:ln>
            </p:spPr>
            <p:txBody>
              <a:bodyPr wrap="none">
                <a:spAutoFit/>
              </a:bodyPr>
              <a:lstStyle/>
              <a:p>
                <a:r>
                  <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Φ</a:t>
                </a:r>
                <a:r>
                  <a:rPr lang="en-GB"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x</a:t>
                </a:r>
                <a:r>
                  <a:rPr lang="en-GB"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sp>
        <p:nvSpPr>
          <p:cNvPr id="21" name="Text Box 29"/>
          <p:cNvSpPr txBox="1">
            <a:spLocks noChangeArrowheads="1"/>
          </p:cNvSpPr>
          <p:nvPr/>
        </p:nvSpPr>
        <p:spPr bwMode="auto">
          <a:xfrm>
            <a:off x="304799" y="2536541"/>
            <a:ext cx="5015407" cy="830997"/>
          </a:xfrm>
          <a:prstGeom prst="rect">
            <a:avLst/>
          </a:prstGeom>
          <a:noFill/>
          <a:ln w="9525">
            <a:noFill/>
            <a:miter lim="800000"/>
          </a:ln>
        </p:spPr>
        <p:txBody>
          <a:bodyPr wrap="square">
            <a:spAutoFit/>
          </a:bodyPr>
          <a:lstStyle/>
          <a:p>
            <a:pPr indent="12700"/>
            <a:r>
              <a:rPr lang="zh-CN" altLang="en-GB"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可见：</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m</a:t>
            </a:r>
            <a:r>
              <a:rPr lang="zh-CN" altLang="en-US"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a:t>
            </a:r>
            <a:r>
              <a:rPr lang="zh-CN" altLang="en-US"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 U</a:t>
            </a:r>
            <a:r>
              <a:rPr lang="en-US" altLang="zh-CN" sz="2400" baseline="-250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0</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 – E )</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越小，则穿透率 </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T</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越大。</a:t>
            </a:r>
            <a:endPar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22" name="Object 29"/>
          <p:cNvGraphicFramePr>
            <a:graphicFrameLocks noChangeAspect="1"/>
          </p:cNvGraphicFramePr>
          <p:nvPr/>
        </p:nvGraphicFramePr>
        <p:xfrm>
          <a:off x="1794139" y="1662072"/>
          <a:ext cx="2958496" cy="902155"/>
        </p:xfrm>
        <a:graphic>
          <a:graphicData uri="http://schemas.openxmlformats.org/presentationml/2006/ole">
            <mc:AlternateContent xmlns:mc="http://schemas.openxmlformats.org/markup-compatibility/2006">
              <mc:Choice xmlns:v="urn:schemas-microsoft-com:vml" Requires="v">
                <p:oleObj spid="_x0000_s3" name="Equation" r:id="rId2" imgW="1041400" imgH="317500" progId="Equation.3">
                  <p:embed/>
                </p:oleObj>
              </mc:Choice>
              <mc:Fallback>
                <p:oleObj name="Equation" r:id="rId2" imgW="1041400" imgH="317500" progId="Equation.3">
                  <p:embed/>
                  <p:pic>
                    <p:nvPicPr>
                      <p:cNvPr id="0"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139" y="1662072"/>
                        <a:ext cx="2958496" cy="9021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 Box 16"/>
          <p:cNvSpPr txBox="1">
            <a:spLocks noChangeArrowheads="1"/>
          </p:cNvSpPr>
          <p:nvPr/>
        </p:nvSpPr>
        <p:spPr bwMode="auto">
          <a:xfrm>
            <a:off x="304800" y="3524071"/>
            <a:ext cx="8490841" cy="1200329"/>
          </a:xfrm>
          <a:prstGeom prst="rect">
            <a:avLst/>
          </a:prstGeom>
          <a:noFill/>
          <a:ln w="9525">
            <a:noFill/>
            <a:miter lim="800000"/>
          </a:ln>
        </p:spPr>
        <p:txBody>
          <a:bodyPr wrap="square">
            <a:spAutoFit/>
          </a:bodyPr>
          <a:lstStyle/>
          <a:p>
            <a:pPr>
              <a:spcBef>
                <a:spcPts val="0"/>
              </a:spcBef>
            </a:pP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粒子的能量虽不足以超越势垒 </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但在势垒中似乎有一个隧道</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能使少量粒子穿过而进入</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x </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&gt; </a:t>
            </a:r>
            <a:r>
              <a:rPr lang="en-US" altLang="zh-CN" sz="24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a</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的区域 </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隧道效应</a:t>
            </a:r>
            <a:endPar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a:p>
            <a:pPr>
              <a:spcBef>
                <a:spcPts val="0"/>
              </a:spcBef>
            </a:pPr>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隧道效应的本质：</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微观粒子的波粒二象性。 </a:t>
            </a:r>
            <a:endPar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5" name="Text Box 31"/>
          <p:cNvSpPr txBox="1">
            <a:spLocks noChangeArrowheads="1"/>
          </p:cNvSpPr>
          <p:nvPr/>
        </p:nvSpPr>
        <p:spPr bwMode="auto">
          <a:xfrm>
            <a:off x="113157" y="5372966"/>
            <a:ext cx="7248898" cy="461665"/>
          </a:xfrm>
          <a:prstGeom prst="rect">
            <a:avLst/>
          </a:prstGeom>
          <a:noFill/>
          <a:ln w="28575">
            <a:noFill/>
            <a:miter lim="800000"/>
          </a:ln>
        </p:spPr>
        <p:txBody>
          <a:bodyPr wrap="square">
            <a:spAutoFit/>
          </a:bodyPr>
          <a:lstStyle/>
          <a:p>
            <a:pPr algn="just"/>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向墙壁上扔一球，按经典力学该球被墙壁反弹回来；</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6" name="Text Box 32"/>
          <p:cNvSpPr txBox="1">
            <a:spLocks noChangeArrowheads="1"/>
          </p:cNvSpPr>
          <p:nvPr/>
        </p:nvSpPr>
        <p:spPr bwMode="auto">
          <a:xfrm>
            <a:off x="256405" y="4648200"/>
            <a:ext cx="8356600" cy="830997"/>
          </a:xfrm>
          <a:prstGeom prst="rect">
            <a:avLst/>
          </a:prstGeom>
          <a:noFill/>
          <a:ln w="28575">
            <a:noFill/>
            <a:miter lim="800000"/>
          </a:ln>
        </p:spPr>
        <p:txBody>
          <a:bodyPr>
            <a:spAutoFit/>
          </a:bodyPr>
          <a:lstStyle/>
          <a:p>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例如：电子</a:t>
            </a:r>
            <a:r>
              <a:rPr lang="zh-CN" altLang="en-GB"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a</a:t>
            </a:r>
            <a:r>
              <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=2×10</a:t>
            </a:r>
            <a:r>
              <a:rPr lang="en-US" altLang="zh-CN" sz="2400"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-10</a:t>
            </a:r>
            <a:r>
              <a:rPr lang="en-GB"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m</a:t>
            </a:r>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 (U</a:t>
            </a:r>
            <a:r>
              <a:rPr lang="en-US" altLang="zh-CN" sz="2400" baseline="-25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0</a:t>
            </a:r>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-E) </a:t>
            </a:r>
            <a:r>
              <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 1</a:t>
            </a:r>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eV</a:t>
            </a:r>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 →</a:t>
            </a:r>
            <a:r>
              <a:rPr lang="en-GB"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T≈</a:t>
            </a:r>
            <a:r>
              <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0.81</a:t>
            </a:r>
            <a:endPar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质子</a:t>
            </a:r>
            <a:r>
              <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T≈</a:t>
            </a:r>
            <a:r>
              <a:rPr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10</a:t>
            </a:r>
            <a:r>
              <a:rPr lang="en-US" altLang="zh-CN" sz="2400"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-38</a:t>
            </a:r>
            <a:endParaRPr lang="en-US" altLang="zh-CN" sz="2400"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7" name="Rectangle 35"/>
          <p:cNvSpPr>
            <a:spLocks noChangeArrowheads="1"/>
          </p:cNvSpPr>
          <p:nvPr/>
        </p:nvSpPr>
        <p:spPr bwMode="auto">
          <a:xfrm>
            <a:off x="107832" y="5849772"/>
            <a:ext cx="9289605" cy="461665"/>
          </a:xfrm>
          <a:prstGeom prst="rect">
            <a:avLst/>
          </a:prstGeom>
          <a:noFill/>
          <a:ln w="12700">
            <a:noFill/>
            <a:miter lim="800000"/>
          </a:ln>
        </p:spPr>
        <p:txBody>
          <a:bodyPr wrap="square">
            <a:spAutoFit/>
          </a:bodyPr>
          <a:lstStyle/>
          <a:p>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但按量子力学小球有可能进入墙壁中（当</a:t>
            </a:r>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m </a:t>
            </a:r>
            <a:r>
              <a:rPr lang="zh-CN" altLang="en-GB"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很大时</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T </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可能很小）</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28" name="Group 43"/>
          <p:cNvGrpSpPr/>
          <p:nvPr/>
        </p:nvGrpSpPr>
        <p:grpSpPr bwMode="auto">
          <a:xfrm>
            <a:off x="7377727" y="4507957"/>
            <a:ext cx="1274763" cy="1137182"/>
            <a:chOff x="4225" y="3354"/>
            <a:chExt cx="803" cy="477"/>
          </a:xfrm>
        </p:grpSpPr>
        <p:sp>
          <p:nvSpPr>
            <p:cNvPr id="29" name="Rectangle 38"/>
            <p:cNvSpPr>
              <a:spLocks noChangeArrowheads="1"/>
            </p:cNvSpPr>
            <p:nvPr/>
          </p:nvSpPr>
          <p:spPr bwMode="auto">
            <a:xfrm>
              <a:off x="4225" y="3372"/>
              <a:ext cx="239" cy="459"/>
            </a:xfrm>
            <a:prstGeom prst="rect">
              <a:avLst/>
            </a:prstGeom>
            <a:solidFill>
              <a:srgbClr val="008080"/>
            </a:solidFill>
            <a:ln w="9525">
              <a:miter lim="800000"/>
            </a:ln>
            <a:scene3d>
              <a:camera prst="legacyObliqueTopRight"/>
              <a:lightRig rig="legacyFlat3" dir="b"/>
            </a:scene3d>
            <a:sp3d extrusionH="887400" prstMaterial="legacyMatte">
              <a:bevelT w="13500" h="13500" prst="angle"/>
              <a:bevelB w="13500" h="13500" prst="angle"/>
              <a:extrusionClr>
                <a:srgbClr val="008080"/>
              </a:extrusionClr>
            </a:sp3d>
          </p:spPr>
          <p:txBody>
            <a:bodyPr wrap="square" anchor="ctr">
              <a:spAutoFit/>
              <a:flatTx/>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0" name="Oval 39"/>
            <p:cNvSpPr>
              <a:spLocks noChangeArrowheads="1"/>
            </p:cNvSpPr>
            <p:nvPr/>
          </p:nvSpPr>
          <p:spPr bwMode="auto">
            <a:xfrm>
              <a:off x="4944" y="3722"/>
              <a:ext cx="84" cy="66"/>
            </a:xfrm>
            <a:prstGeom prst="ellipse">
              <a:avLst/>
            </a:prstGeom>
            <a:gradFill rotWithShape="0">
              <a:gsLst>
                <a:gs pos="0">
                  <a:srgbClr val="FF9900"/>
                </a:gs>
                <a:gs pos="100000">
                  <a:srgbClr val="764700"/>
                </a:gs>
              </a:gsLst>
              <a:path path="shape">
                <a:fillToRect l="50000" t="50000" r="50000" b="50000"/>
              </a:path>
            </a:gradFill>
            <a:ln w="38100">
              <a:solidFill>
                <a:schemeClr val="tx1"/>
              </a:solidFill>
              <a:round/>
            </a:ln>
          </p:spPr>
          <p:txBody>
            <a:bodyPr wrap="square" anchor="ct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1" name="Line 40"/>
            <p:cNvSpPr>
              <a:spLocks noChangeShapeType="1"/>
            </p:cNvSpPr>
            <p:nvPr/>
          </p:nvSpPr>
          <p:spPr bwMode="auto">
            <a:xfrm flipH="1" flipV="1">
              <a:off x="4824" y="3666"/>
              <a:ext cx="120" cy="72"/>
            </a:xfrm>
            <a:prstGeom prst="line">
              <a:avLst/>
            </a:prstGeom>
            <a:noFill/>
            <a:ln w="38100">
              <a:solidFill>
                <a:schemeClr val="tx1"/>
              </a:solidFill>
              <a:round/>
              <a:tailEnd type="triangle" w="med" len="me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2" name="Line 41"/>
            <p:cNvSpPr>
              <a:spLocks noChangeShapeType="1"/>
            </p:cNvSpPr>
            <p:nvPr/>
          </p:nvSpPr>
          <p:spPr bwMode="auto">
            <a:xfrm flipH="1" flipV="1">
              <a:off x="4548" y="3522"/>
              <a:ext cx="288" cy="156"/>
            </a:xfrm>
            <a:prstGeom prst="line">
              <a:avLst/>
            </a:prstGeom>
            <a:noFill/>
            <a:ln w="38100">
              <a:solidFill>
                <a:srgbClr val="00CCFF"/>
              </a:solidFill>
              <a:prstDash val="sysDot"/>
              <a:roun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3" name="Line 42"/>
            <p:cNvSpPr>
              <a:spLocks noChangeShapeType="1"/>
            </p:cNvSpPr>
            <p:nvPr/>
          </p:nvSpPr>
          <p:spPr bwMode="auto">
            <a:xfrm flipH="1">
              <a:off x="4548" y="3354"/>
              <a:ext cx="396" cy="168"/>
            </a:xfrm>
            <a:prstGeom prst="line">
              <a:avLst/>
            </a:prstGeom>
            <a:noFill/>
            <a:ln w="38100">
              <a:solidFill>
                <a:srgbClr val="00CCFF"/>
              </a:solidFill>
              <a:prstDash val="sysDot"/>
              <a:round/>
            </a:ln>
          </p:spPr>
          <p:txBody>
            <a:bodyPr>
              <a:spAutoFit/>
            </a:bodyPr>
            <a:lstStyle/>
            <a:p>
              <a:endParaRPr lang="zh-CN" altLang="en-US">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34"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35" name="图片 34"/>
          <p:cNvPicPr>
            <a:picLocks noChangeAspect="1"/>
          </p:cNvPicPr>
          <p:nvPr/>
        </p:nvPicPr>
        <p:blipFill>
          <a:blip r:embed="rId4"/>
          <a:stretch>
            <a:fillRect/>
          </a:stretch>
        </p:blipFill>
        <p:spPr>
          <a:xfrm>
            <a:off x="0" y="0"/>
            <a:ext cx="9144000" cy="68580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计算实例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36" name="图片 35"/>
          <p:cNvPicPr>
            <a:picLocks noChangeAspect="1"/>
          </p:cNvPicPr>
          <p:nvPr/>
        </p:nvPicPr>
        <p:blipFill>
          <a:blip r:embed="rId1"/>
          <a:stretch>
            <a:fillRect/>
          </a:stretch>
        </p:blipFill>
        <p:spPr>
          <a:xfrm>
            <a:off x="1515518" y="2384766"/>
            <a:ext cx="3683000" cy="736600"/>
          </a:xfrm>
          <a:prstGeom prst="rect">
            <a:avLst/>
          </a:prstGeom>
        </p:spPr>
      </p:pic>
      <p:grpSp>
        <p:nvGrpSpPr>
          <p:cNvPr id="37" name="组合 36"/>
          <p:cNvGrpSpPr/>
          <p:nvPr/>
        </p:nvGrpSpPr>
        <p:grpSpPr>
          <a:xfrm>
            <a:off x="5476875" y="1481137"/>
            <a:ext cx="3133725" cy="2252663"/>
            <a:chOff x="5722938" y="4027489"/>
            <a:chExt cx="3133725" cy="2252663"/>
          </a:xfrm>
        </p:grpSpPr>
        <p:grpSp>
          <p:nvGrpSpPr>
            <p:cNvPr id="38" name="Group 7"/>
            <p:cNvGrpSpPr/>
            <p:nvPr/>
          </p:nvGrpSpPr>
          <p:grpSpPr bwMode="auto">
            <a:xfrm>
              <a:off x="5722938" y="4752975"/>
              <a:ext cx="1274762" cy="654050"/>
              <a:chOff x="3636" y="1836"/>
              <a:chExt cx="876" cy="412"/>
            </a:xfrm>
          </p:grpSpPr>
          <p:grpSp>
            <p:nvGrpSpPr>
              <p:cNvPr id="49" name="Group 8"/>
              <p:cNvGrpSpPr/>
              <p:nvPr/>
            </p:nvGrpSpPr>
            <p:grpSpPr bwMode="auto">
              <a:xfrm>
                <a:off x="3636" y="2102"/>
                <a:ext cx="252" cy="146"/>
                <a:chOff x="3612" y="2150"/>
                <a:chExt cx="252" cy="146"/>
              </a:xfrm>
            </p:grpSpPr>
            <p:sp>
              <p:nvSpPr>
                <p:cNvPr id="52" name="Oval 9"/>
                <p:cNvSpPr>
                  <a:spLocks noChangeArrowheads="1"/>
                </p:cNvSpPr>
                <p:nvPr/>
              </p:nvSpPr>
              <p:spPr bwMode="auto">
                <a:xfrm>
                  <a:off x="3612" y="2150"/>
                  <a:ext cx="158" cy="146"/>
                </a:xfrm>
                <a:prstGeom prst="ellipse">
                  <a:avLst/>
                </a:prstGeom>
                <a:gradFill rotWithShape="0">
                  <a:gsLst>
                    <a:gs pos="0">
                      <a:srgbClr val="FF3300"/>
                    </a:gs>
                    <a:gs pos="100000">
                      <a:srgbClr val="761800"/>
                    </a:gs>
                  </a:gsLst>
                  <a:path path="shape">
                    <a:fillToRect l="50000" t="50000" r="50000" b="50000"/>
                  </a:path>
                </a:gradFill>
                <a:ln w="12700">
                  <a:solidFill>
                    <a:srgbClr val="FF0000"/>
                  </a:solidFill>
                  <a:round/>
                </a:ln>
              </p:spPr>
              <p:txBody>
                <a:bodyPr wrap="square" anchor="ct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sp>
              <p:nvSpPr>
                <p:cNvPr id="53" name="Line 10"/>
                <p:cNvSpPr>
                  <a:spLocks noChangeShapeType="1"/>
                </p:cNvSpPr>
                <p:nvPr/>
              </p:nvSpPr>
              <p:spPr bwMode="auto">
                <a:xfrm>
                  <a:off x="3708" y="2214"/>
                  <a:ext cx="156" cy="0"/>
                </a:xfrm>
                <a:prstGeom prst="line">
                  <a:avLst/>
                </a:prstGeom>
                <a:noFill/>
                <a:ln w="12700">
                  <a:solidFill>
                    <a:schemeClr val="tx1"/>
                  </a:solidFill>
                  <a:round/>
                  <a:tailEnd type="triangle" w="med" len="med"/>
                </a:ln>
              </p:spPr>
              <p:txBody>
                <a:bodyP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grpSp>
          <p:sp>
            <p:nvSpPr>
              <p:cNvPr id="50" name="Line 11"/>
              <p:cNvSpPr>
                <a:spLocks noChangeShapeType="1"/>
              </p:cNvSpPr>
              <p:nvPr/>
            </p:nvSpPr>
            <p:spPr bwMode="auto">
              <a:xfrm>
                <a:off x="3900" y="2166"/>
                <a:ext cx="612" cy="0"/>
              </a:xfrm>
              <a:prstGeom prst="line">
                <a:avLst/>
              </a:prstGeom>
              <a:noFill/>
              <a:ln w="12700">
                <a:solidFill>
                  <a:schemeClr val="tx1"/>
                </a:solidFill>
                <a:prstDash val="dash"/>
                <a:round/>
              </a:ln>
            </p:spPr>
            <p:txBody>
              <a:bodyP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sp>
            <p:nvSpPr>
              <p:cNvPr id="51" name="Rectangle 12"/>
              <p:cNvSpPr>
                <a:spLocks noChangeArrowheads="1"/>
              </p:cNvSpPr>
              <p:nvPr/>
            </p:nvSpPr>
            <p:spPr bwMode="auto">
              <a:xfrm>
                <a:off x="3780" y="1836"/>
                <a:ext cx="710"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E&lt;U</a:t>
                </a:r>
                <a:r>
                  <a:rPr lang="en-GB" altLang="zh-CN" sz="2400" baseline="-25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39" name="Group 34"/>
            <p:cNvGrpSpPr/>
            <p:nvPr/>
          </p:nvGrpSpPr>
          <p:grpSpPr bwMode="auto">
            <a:xfrm>
              <a:off x="5892800" y="4027489"/>
              <a:ext cx="2963863" cy="2252663"/>
              <a:chOff x="3712" y="2537"/>
              <a:chExt cx="1867" cy="1419"/>
            </a:xfrm>
          </p:grpSpPr>
          <p:cxnSp>
            <p:nvCxnSpPr>
              <p:cNvPr id="40" name="AutoShape 16"/>
              <p:cNvCxnSpPr>
                <a:cxnSpLocks noChangeShapeType="1"/>
              </p:cNvCxnSpPr>
              <p:nvPr/>
            </p:nvCxnSpPr>
            <p:spPr bwMode="auto">
              <a:xfrm flipV="1">
                <a:off x="3899" y="2873"/>
                <a:ext cx="1184" cy="838"/>
              </a:xfrm>
              <a:prstGeom prst="bentConnector3">
                <a:avLst>
                  <a:gd name="adj1" fmla="val 51569"/>
                </a:avLst>
              </a:prstGeom>
              <a:noFill/>
              <a:ln w="50800">
                <a:solidFill>
                  <a:schemeClr val="accent2"/>
                </a:solidFill>
                <a:miter lim="800000"/>
              </a:ln>
            </p:spPr>
          </p:cxnSp>
          <p:sp>
            <p:nvSpPr>
              <p:cNvPr id="41" name="Line 17"/>
              <p:cNvSpPr>
                <a:spLocks noChangeShapeType="1"/>
              </p:cNvSpPr>
              <p:nvPr/>
            </p:nvSpPr>
            <p:spPr bwMode="auto">
              <a:xfrm>
                <a:off x="3712" y="3718"/>
                <a:ext cx="1808" cy="0"/>
              </a:xfrm>
              <a:prstGeom prst="line">
                <a:avLst/>
              </a:prstGeom>
              <a:noFill/>
              <a:ln w="38100">
                <a:solidFill>
                  <a:schemeClr val="tx1"/>
                </a:solidFill>
                <a:round/>
                <a:tailEnd type="triangle" w="med" len="med"/>
              </a:ln>
            </p:spPr>
            <p:txBody>
              <a:bodyP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sp>
            <p:nvSpPr>
              <p:cNvPr id="42" name="Line 18"/>
              <p:cNvSpPr>
                <a:spLocks noChangeShapeType="1"/>
              </p:cNvSpPr>
              <p:nvPr/>
            </p:nvSpPr>
            <p:spPr bwMode="auto">
              <a:xfrm flipV="1">
                <a:off x="4509" y="2568"/>
                <a:ext cx="0" cy="1138"/>
              </a:xfrm>
              <a:prstGeom prst="line">
                <a:avLst/>
              </a:prstGeom>
              <a:noFill/>
              <a:ln w="38100">
                <a:solidFill>
                  <a:schemeClr val="tx1"/>
                </a:solidFill>
                <a:round/>
                <a:tailEnd type="triangle" w="med" len="med"/>
              </a:ln>
            </p:spPr>
            <p:txBody>
              <a:bodyPr>
                <a:spAutoFit/>
              </a:bodyPr>
              <a:lstStyle/>
              <a:p>
                <a:endParaRPr lang="zh-CN" altLang="en-US" sz="2400">
                  <a:solidFill>
                    <a:srgbClr val="0000FF"/>
                  </a:solidFill>
                  <a:latin typeface="华文楷体" panose="02010600040101010101" charset="-122"/>
                  <a:ea typeface="华文楷体" panose="02010600040101010101" charset="-122"/>
                  <a:cs typeface="Times New Roman" panose="02020603050405020304" pitchFamily="18" charset="0"/>
                </a:endParaRPr>
              </a:p>
            </p:txBody>
          </p:sp>
          <p:sp>
            <p:nvSpPr>
              <p:cNvPr id="43" name="Rectangle 20"/>
              <p:cNvSpPr>
                <a:spLocks noChangeArrowheads="1"/>
              </p:cNvSpPr>
              <p:nvPr/>
            </p:nvSpPr>
            <p:spPr bwMode="auto">
              <a:xfrm>
                <a:off x="5245" y="3365"/>
                <a:ext cx="334" cy="291"/>
              </a:xfrm>
              <a:prstGeom prst="rect">
                <a:avLst/>
              </a:prstGeom>
              <a:noFill/>
              <a:ln w="12700">
                <a:noFill/>
                <a:miter lim="800000"/>
              </a:ln>
            </p:spPr>
            <p:txBody>
              <a:bodyPr>
                <a:spAutoFit/>
              </a:bodyPr>
              <a:lstStyle/>
              <a:p>
                <a:r>
                  <a:rPr lang="en-GB" altLang="zh-CN" sz="2400" i="1">
                    <a:solidFill>
                      <a:srgbClr val="0000FF"/>
                    </a:solidFill>
                    <a:latin typeface="Times New Roman" panose="02020603050405020304" pitchFamily="18" charset="0"/>
                    <a:ea typeface="华文楷体" panose="02010600040101010101" charset="-122"/>
                    <a:cs typeface="Times New Roman" panose="02020603050405020304" pitchFamily="18" charset="0"/>
                  </a:rPr>
                  <a:t>x</a:t>
                </a:r>
                <a:endParaRPr lang="en-US" altLang="zh-CN" sz="2400" i="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4" name="Rectangle 21"/>
              <p:cNvSpPr>
                <a:spLocks noChangeArrowheads="1"/>
              </p:cNvSpPr>
              <p:nvPr/>
            </p:nvSpPr>
            <p:spPr bwMode="auto">
              <a:xfrm>
                <a:off x="4547" y="2537"/>
                <a:ext cx="647"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U=U</a:t>
                </a:r>
                <a:r>
                  <a:rPr lang="en-GB" altLang="zh-CN" sz="2400" baseline="-25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5" name="Rectangle 22"/>
              <p:cNvSpPr>
                <a:spLocks noChangeArrowheads="1"/>
              </p:cNvSpPr>
              <p:nvPr/>
            </p:nvSpPr>
            <p:spPr bwMode="auto">
              <a:xfrm>
                <a:off x="3758" y="3365"/>
                <a:ext cx="778" cy="291"/>
              </a:xfrm>
              <a:prstGeom prst="rect">
                <a:avLst/>
              </a:prstGeom>
              <a:noFill/>
              <a:ln w="12700">
                <a:noFill/>
                <a:miter lim="800000"/>
              </a:ln>
            </p:spPr>
            <p:txBody>
              <a:bodyPr>
                <a:spAutoFit/>
              </a:bodyPr>
              <a:lstStyle/>
              <a:p>
                <a:r>
                  <a:rPr lang="en-GB" altLang="zh-CN" sz="2400" i="1">
                    <a:solidFill>
                      <a:srgbClr val="0000FF"/>
                    </a:solidFill>
                    <a:latin typeface="Times New Roman" panose="02020603050405020304" pitchFamily="18" charset="0"/>
                    <a:ea typeface="华文楷体" panose="02010600040101010101" charset="-122"/>
                    <a:cs typeface="Times New Roman" panose="02020603050405020304" pitchFamily="18" charset="0"/>
                  </a:rPr>
                  <a:t>U= </a:t>
                </a:r>
                <a:r>
                  <a:rPr lang="en-GB" altLang="zh-CN" sz="240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6" name="Rectangle 23"/>
              <p:cNvSpPr>
                <a:spLocks noChangeArrowheads="1"/>
              </p:cNvSpPr>
              <p:nvPr/>
            </p:nvSpPr>
            <p:spPr bwMode="auto">
              <a:xfrm>
                <a:off x="4337" y="3665"/>
                <a:ext cx="321" cy="291"/>
              </a:xfrm>
              <a:prstGeom prst="rect">
                <a:avLst/>
              </a:prstGeom>
              <a:noFill/>
              <a:ln w="12700">
                <a:noFill/>
                <a:miter lim="800000"/>
              </a:ln>
            </p:spPr>
            <p:txBody>
              <a:bodyPr>
                <a:spAutoFit/>
              </a:bodyPr>
              <a:lstStyle/>
              <a:p>
                <a:r>
                  <a:rPr lang="en-GB" altLang="zh-CN" sz="240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cxnSp>
            <p:nvCxnSpPr>
              <p:cNvPr id="47" name="AutoShape 25"/>
              <p:cNvCxnSpPr>
                <a:cxnSpLocks noChangeShapeType="1"/>
              </p:cNvCxnSpPr>
              <p:nvPr/>
            </p:nvCxnSpPr>
            <p:spPr bwMode="auto">
              <a:xfrm rot="16200000" flipH="1">
                <a:off x="4825" y="3121"/>
                <a:ext cx="835" cy="366"/>
              </a:xfrm>
              <a:prstGeom prst="bentConnector3">
                <a:avLst>
                  <a:gd name="adj1" fmla="val 100236"/>
                </a:avLst>
              </a:prstGeom>
              <a:noFill/>
              <a:ln w="38100">
                <a:solidFill>
                  <a:srgbClr val="0000CC"/>
                </a:solidFill>
                <a:miter lim="800000"/>
              </a:ln>
            </p:spPr>
          </p:cxnSp>
          <p:sp>
            <p:nvSpPr>
              <p:cNvPr id="48" name="Rectangle 27"/>
              <p:cNvSpPr>
                <a:spLocks noChangeArrowheads="1"/>
              </p:cNvSpPr>
              <p:nvPr/>
            </p:nvSpPr>
            <p:spPr bwMode="auto">
              <a:xfrm>
                <a:off x="4889" y="3665"/>
                <a:ext cx="335" cy="291"/>
              </a:xfrm>
              <a:prstGeom prst="rect">
                <a:avLst/>
              </a:prstGeom>
              <a:noFill/>
              <a:ln w="12700">
                <a:noFill/>
                <a:miter lim="800000"/>
              </a:ln>
            </p:spPr>
            <p:txBody>
              <a:bodyPr>
                <a:spAutoFit/>
              </a:bodyPr>
              <a:lstStyle/>
              <a:p>
                <a:r>
                  <a:rPr lang="en-GB"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a</a:t>
                </a:r>
                <a:endPar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pic>
        <p:nvPicPr>
          <p:cNvPr id="54" name="图片 53"/>
          <p:cNvPicPr>
            <a:picLocks noChangeAspect="1"/>
          </p:cNvPicPr>
          <p:nvPr/>
        </p:nvPicPr>
        <p:blipFill>
          <a:blip r:embed="rId2"/>
          <a:stretch>
            <a:fillRect/>
          </a:stretch>
        </p:blipFill>
        <p:spPr>
          <a:xfrm>
            <a:off x="1474443" y="1204551"/>
            <a:ext cx="3035300" cy="1244600"/>
          </a:xfrm>
          <a:prstGeom prst="rect">
            <a:avLst/>
          </a:prstGeom>
        </p:spPr>
      </p:pic>
      <p:pic>
        <p:nvPicPr>
          <p:cNvPr id="55" name="图片 54"/>
          <p:cNvPicPr>
            <a:picLocks noChangeAspect="1"/>
          </p:cNvPicPr>
          <p:nvPr/>
        </p:nvPicPr>
        <p:blipFill>
          <a:blip r:embed="rId3"/>
          <a:stretch>
            <a:fillRect/>
          </a:stretch>
        </p:blipFill>
        <p:spPr>
          <a:xfrm>
            <a:off x="369281" y="3653611"/>
            <a:ext cx="6146800" cy="914400"/>
          </a:xfrm>
          <a:prstGeom prst="rect">
            <a:avLst/>
          </a:prstGeom>
        </p:spPr>
      </p:pic>
      <p:sp>
        <p:nvSpPr>
          <p:cNvPr id="56" name="矩形 55"/>
          <p:cNvSpPr/>
          <p:nvPr/>
        </p:nvSpPr>
        <p:spPr>
          <a:xfrm>
            <a:off x="352879" y="1292928"/>
            <a:ext cx="1088760" cy="400110"/>
          </a:xfrm>
          <a:prstGeom prst="rect">
            <a:avLst/>
          </a:prstGeom>
        </p:spPr>
        <p:txBody>
          <a:bodyPr wrap="none">
            <a:spAutoFit/>
          </a:bodyPr>
          <a:lstStyle/>
          <a:p>
            <a:r>
              <a:rPr lang="zh-CN" altLang="en-US" sz="2000" dirty="0"/>
              <a:t>波函数：</a:t>
            </a:r>
            <a:endParaRPr lang="zh-CN" altLang="en-US" sz="2000" dirty="0"/>
          </a:p>
        </p:txBody>
      </p:sp>
      <p:sp>
        <p:nvSpPr>
          <p:cNvPr id="57" name="矩形 56"/>
          <p:cNvSpPr/>
          <p:nvPr/>
        </p:nvSpPr>
        <p:spPr>
          <a:xfrm>
            <a:off x="369281" y="2384766"/>
            <a:ext cx="1415772" cy="400110"/>
          </a:xfrm>
          <a:prstGeom prst="rect">
            <a:avLst/>
          </a:prstGeom>
        </p:spPr>
        <p:txBody>
          <a:bodyPr wrap="none">
            <a:spAutoFit/>
          </a:bodyPr>
          <a:lstStyle/>
          <a:p>
            <a:r>
              <a:rPr lang="zh-CN" altLang="en-US" sz="2000" dirty="0"/>
              <a:t>边界条件： </a:t>
            </a:r>
            <a:endParaRPr lang="zh-CN" altLang="en-US" sz="2000" dirty="0"/>
          </a:p>
        </p:txBody>
      </p:sp>
      <p:sp>
        <p:nvSpPr>
          <p:cNvPr id="58" name="矩形 57"/>
          <p:cNvSpPr/>
          <p:nvPr/>
        </p:nvSpPr>
        <p:spPr>
          <a:xfrm>
            <a:off x="457200" y="3653611"/>
            <a:ext cx="26670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下箭头 58"/>
          <p:cNvSpPr/>
          <p:nvPr/>
        </p:nvSpPr>
        <p:spPr>
          <a:xfrm>
            <a:off x="1714521" y="4724400"/>
            <a:ext cx="266679"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0" name="图片 59"/>
          <p:cNvPicPr>
            <a:picLocks noChangeAspect="1"/>
          </p:cNvPicPr>
          <p:nvPr/>
        </p:nvPicPr>
        <p:blipFill>
          <a:blip r:embed="rId4"/>
          <a:stretch>
            <a:fillRect/>
          </a:stretch>
        </p:blipFill>
        <p:spPr>
          <a:xfrm>
            <a:off x="7721" y="5360949"/>
            <a:ext cx="3708400" cy="901700"/>
          </a:xfrm>
          <a:prstGeom prst="rect">
            <a:avLst/>
          </a:prstGeom>
        </p:spPr>
      </p:pic>
      <p:sp>
        <p:nvSpPr>
          <p:cNvPr id="61" name="下箭头 60"/>
          <p:cNvSpPr/>
          <p:nvPr/>
        </p:nvSpPr>
        <p:spPr>
          <a:xfrm>
            <a:off x="5651380" y="4577557"/>
            <a:ext cx="266679"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2" name="图片 61"/>
          <p:cNvPicPr>
            <a:picLocks noChangeAspect="1"/>
          </p:cNvPicPr>
          <p:nvPr/>
        </p:nvPicPr>
        <p:blipFill>
          <a:blip r:embed="rId5"/>
          <a:stretch>
            <a:fillRect/>
          </a:stretch>
        </p:blipFill>
        <p:spPr>
          <a:xfrm>
            <a:off x="4286109" y="5323367"/>
            <a:ext cx="3263900" cy="901700"/>
          </a:xfrm>
          <a:prstGeom prst="rect">
            <a:avLst/>
          </a:prstGeom>
        </p:spPr>
      </p:pic>
      <p:pic>
        <p:nvPicPr>
          <p:cNvPr id="63" name="图片 62"/>
          <p:cNvPicPr>
            <a:picLocks noChangeAspect="1"/>
          </p:cNvPicPr>
          <p:nvPr/>
        </p:nvPicPr>
        <p:blipFill>
          <a:blip r:embed="rId6"/>
          <a:stretch>
            <a:fillRect/>
          </a:stretch>
        </p:blipFill>
        <p:spPr>
          <a:xfrm>
            <a:off x="7286653" y="4229102"/>
            <a:ext cx="1816100" cy="774700"/>
          </a:xfrm>
          <a:prstGeom prst="rect">
            <a:avLst/>
          </a:prstGeom>
        </p:spPr>
      </p:pic>
      <p:cxnSp>
        <p:nvCxnSpPr>
          <p:cNvPr id="65" name="直线箭头连接符 64"/>
          <p:cNvCxnSpPr/>
          <p:nvPr/>
        </p:nvCxnSpPr>
        <p:spPr>
          <a:xfrm flipV="1">
            <a:off x="6972300" y="5003802"/>
            <a:ext cx="314353" cy="357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7359065" y="3851278"/>
            <a:ext cx="1632178" cy="400110"/>
          </a:xfrm>
          <a:prstGeom prst="rect">
            <a:avLst/>
          </a:prstGeom>
        </p:spPr>
        <p:txBody>
          <a:bodyPr wrap="none">
            <a:spAutoFit/>
          </a:bodyPr>
          <a:lstStyle/>
          <a:p>
            <a:r>
              <a:rPr lang="en-US" altLang="zh-CN" sz="2000" dirty="0"/>
              <a:t>F!=0,</a:t>
            </a:r>
            <a:r>
              <a:rPr lang="zh-CN" altLang="en-US" sz="2000" dirty="0"/>
              <a:t> 但压低</a:t>
            </a:r>
            <a:endParaRPr lang="zh-CN" altLang="en-US" sz="2000" dirty="0"/>
          </a:p>
        </p:txBody>
      </p:sp>
      <p:sp>
        <p:nvSpPr>
          <p:cNvPr id="67" name="矩形 66"/>
          <p:cNvSpPr/>
          <p:nvPr/>
        </p:nvSpPr>
        <p:spPr>
          <a:xfrm>
            <a:off x="7359065" y="5082874"/>
            <a:ext cx="1743687" cy="707886"/>
          </a:xfrm>
          <a:prstGeom prst="rect">
            <a:avLst/>
          </a:prstGeom>
        </p:spPr>
        <p:txBody>
          <a:bodyPr wrap="square">
            <a:spAutoFit/>
          </a:bodyPr>
          <a:lstStyle/>
          <a:p>
            <a:r>
              <a:rPr lang="en-US" altLang="zh-CN" sz="2000" dirty="0"/>
              <a:t>F</a:t>
            </a:r>
            <a:r>
              <a:rPr lang="zh-CN" altLang="en-US" sz="2000" dirty="0"/>
              <a:t>与</a:t>
            </a:r>
            <a:r>
              <a:rPr lang="en-US" altLang="zh-CN" sz="2000" dirty="0"/>
              <a:t>D</a:t>
            </a:r>
            <a:r>
              <a:rPr lang="zh-CN" altLang="en-US" sz="2000" dirty="0"/>
              <a:t>之间差了一个复相角</a:t>
            </a:r>
            <a:endParaRPr lang="zh-CN" altLang="en-US" sz="20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计算实例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60" name="图片 59"/>
          <p:cNvPicPr>
            <a:picLocks noChangeAspect="1"/>
          </p:cNvPicPr>
          <p:nvPr/>
        </p:nvPicPr>
        <p:blipFill>
          <a:blip r:embed="rId1"/>
          <a:stretch>
            <a:fillRect/>
          </a:stretch>
        </p:blipFill>
        <p:spPr>
          <a:xfrm>
            <a:off x="34636" y="1225319"/>
            <a:ext cx="3708400" cy="901700"/>
          </a:xfrm>
          <a:prstGeom prst="rect">
            <a:avLst/>
          </a:prstGeom>
        </p:spPr>
      </p:pic>
      <p:pic>
        <p:nvPicPr>
          <p:cNvPr id="62" name="图片 61"/>
          <p:cNvPicPr>
            <a:picLocks noChangeAspect="1"/>
          </p:cNvPicPr>
          <p:nvPr/>
        </p:nvPicPr>
        <p:blipFill>
          <a:blip r:embed="rId2"/>
          <a:stretch>
            <a:fillRect/>
          </a:stretch>
        </p:blipFill>
        <p:spPr>
          <a:xfrm>
            <a:off x="4562799" y="1225319"/>
            <a:ext cx="3263900" cy="901700"/>
          </a:xfrm>
          <a:prstGeom prst="rect">
            <a:avLst/>
          </a:prstGeom>
        </p:spPr>
      </p:pic>
      <p:sp>
        <p:nvSpPr>
          <p:cNvPr id="5" name="下箭头 4"/>
          <p:cNvSpPr/>
          <p:nvPr/>
        </p:nvSpPr>
        <p:spPr>
          <a:xfrm>
            <a:off x="4114800" y="2127019"/>
            <a:ext cx="152400" cy="5399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p:cNvPicPr>
            <a:picLocks noChangeAspect="1"/>
          </p:cNvPicPr>
          <p:nvPr/>
        </p:nvPicPr>
        <p:blipFill>
          <a:blip r:embed="rId3"/>
          <a:stretch>
            <a:fillRect/>
          </a:stretch>
        </p:blipFill>
        <p:spPr>
          <a:xfrm>
            <a:off x="2381250" y="2759294"/>
            <a:ext cx="3619500" cy="673100"/>
          </a:xfrm>
          <a:prstGeom prst="rect">
            <a:avLst/>
          </a:prstGeom>
        </p:spPr>
      </p:pic>
      <p:pic>
        <p:nvPicPr>
          <p:cNvPr id="8" name="图片 7"/>
          <p:cNvPicPr>
            <a:picLocks noChangeAspect="1"/>
          </p:cNvPicPr>
          <p:nvPr/>
        </p:nvPicPr>
        <p:blipFill>
          <a:blip r:embed="rId4"/>
          <a:stretch>
            <a:fillRect/>
          </a:stretch>
        </p:blipFill>
        <p:spPr>
          <a:xfrm>
            <a:off x="5548399" y="2369230"/>
            <a:ext cx="2895600" cy="569468"/>
          </a:xfrm>
          <a:prstGeom prst="rect">
            <a:avLst/>
          </a:prstGeom>
        </p:spPr>
      </p:pic>
      <p:sp>
        <p:nvSpPr>
          <p:cNvPr id="63" name="矩形 62"/>
          <p:cNvSpPr/>
          <p:nvPr/>
        </p:nvSpPr>
        <p:spPr>
          <a:xfrm>
            <a:off x="304800" y="3505200"/>
            <a:ext cx="643125" cy="400110"/>
          </a:xfrm>
          <a:prstGeom prst="rect">
            <a:avLst/>
          </a:prstGeom>
        </p:spPr>
        <p:txBody>
          <a:bodyPr wrap="none">
            <a:spAutoFit/>
          </a:bodyPr>
          <a:lstStyle/>
          <a:p>
            <a:r>
              <a:rPr lang="zh-CN" altLang="en-US" sz="2000" dirty="0"/>
              <a:t>若： </a:t>
            </a:r>
            <a:endParaRPr lang="zh-CN" altLang="en-US" sz="2000" dirty="0"/>
          </a:p>
        </p:txBody>
      </p:sp>
      <p:pic>
        <p:nvPicPr>
          <p:cNvPr id="10" name="图片 9"/>
          <p:cNvPicPr>
            <a:picLocks noChangeAspect="1"/>
          </p:cNvPicPr>
          <p:nvPr/>
        </p:nvPicPr>
        <p:blipFill>
          <a:blip r:embed="rId5"/>
          <a:stretch>
            <a:fillRect/>
          </a:stretch>
        </p:blipFill>
        <p:spPr>
          <a:xfrm>
            <a:off x="785249" y="3435858"/>
            <a:ext cx="1384300" cy="508000"/>
          </a:xfrm>
          <a:prstGeom prst="rect">
            <a:avLst/>
          </a:prstGeom>
        </p:spPr>
      </p:pic>
      <p:pic>
        <p:nvPicPr>
          <p:cNvPr id="11" name="图片 10"/>
          <p:cNvPicPr>
            <a:picLocks noChangeAspect="1"/>
          </p:cNvPicPr>
          <p:nvPr/>
        </p:nvPicPr>
        <p:blipFill>
          <a:blip r:embed="rId6"/>
          <a:stretch>
            <a:fillRect/>
          </a:stretch>
        </p:blipFill>
        <p:spPr>
          <a:xfrm>
            <a:off x="2324100" y="3505200"/>
            <a:ext cx="2476500" cy="698500"/>
          </a:xfrm>
          <a:prstGeom prst="rect">
            <a:avLst/>
          </a:prstGeom>
        </p:spPr>
      </p:pic>
      <p:pic>
        <p:nvPicPr>
          <p:cNvPr id="12" name="图片 11"/>
          <p:cNvPicPr>
            <a:picLocks noChangeAspect="1"/>
          </p:cNvPicPr>
          <p:nvPr/>
        </p:nvPicPr>
        <p:blipFill>
          <a:blip r:embed="rId7"/>
          <a:stretch>
            <a:fillRect/>
          </a:stretch>
        </p:blipFill>
        <p:spPr>
          <a:xfrm>
            <a:off x="778322" y="4541843"/>
            <a:ext cx="3949700" cy="635000"/>
          </a:xfrm>
          <a:prstGeom prst="rect">
            <a:avLst/>
          </a:prstGeom>
        </p:spPr>
      </p:pic>
      <p:sp>
        <p:nvSpPr>
          <p:cNvPr id="64" name="矩形 63"/>
          <p:cNvSpPr/>
          <p:nvPr/>
        </p:nvSpPr>
        <p:spPr>
          <a:xfrm>
            <a:off x="5029200" y="4659288"/>
            <a:ext cx="1750800" cy="400110"/>
          </a:xfrm>
          <a:prstGeom prst="rect">
            <a:avLst/>
          </a:prstGeom>
        </p:spPr>
        <p:txBody>
          <a:bodyPr wrap="none">
            <a:spAutoFit/>
          </a:bodyPr>
          <a:lstStyle/>
          <a:p>
            <a:r>
              <a:rPr lang="en-US" altLang="zh-CN" sz="2000" dirty="0"/>
              <a:t>T</a:t>
            </a:r>
            <a:r>
              <a:rPr lang="en-US" altLang="zh-CN" sz="2000" baseline="-25000" dirty="0"/>
              <a:t>0</a:t>
            </a:r>
            <a:r>
              <a:rPr lang="zh-CN" altLang="en-US" sz="2000" dirty="0"/>
              <a:t> 在</a:t>
            </a:r>
            <a:r>
              <a:rPr lang="en-US" altLang="zh-CN" sz="2000" dirty="0"/>
              <a:t>1</a:t>
            </a:r>
            <a:r>
              <a:rPr lang="zh-CN" altLang="en-US" sz="2000" dirty="0"/>
              <a:t>的量级 </a:t>
            </a:r>
            <a:endParaRPr lang="zh-CN" altLang="en-US" sz="20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计算实例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5" name="Rectangle 3"/>
              <p:cNvSpPr>
                <a:spLocks noChangeArrowheads="1"/>
              </p:cNvSpPr>
              <p:nvPr/>
            </p:nvSpPr>
            <p:spPr bwMode="auto">
              <a:xfrm>
                <a:off x="426684" y="1371600"/>
                <a:ext cx="7269516" cy="480003"/>
              </a:xfrm>
              <a:prstGeom prst="rect">
                <a:avLst/>
              </a:prstGeom>
              <a:noFill/>
              <a:ln w="12700">
                <a:noFill/>
                <a:miter lim="800000"/>
              </a:ln>
            </p:spPr>
            <p:txBody>
              <a:bodyPr wrap="square">
                <a:spAutoFit/>
              </a:bodyPr>
              <a:lstStyle/>
              <a:p>
                <a:pPr algn="just"/>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电子能量为</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10</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eV</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，势垒为</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11</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eV,</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宽度为</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5</a:t>
                </a:r>
                <a14:m>
                  <m:oMath xmlns:m="http://schemas.openxmlformats.org/officeDocument/2006/math">
                    <m:r>
                      <a:rPr lang="en-US" altLang="zh-CN" sz="2400" i="1" smtClean="0">
                        <a:solidFill>
                          <a:srgbClr val="000066"/>
                        </a:solidFill>
                        <a:latin typeface="Cambria Math" panose="02040503050406030204" pitchFamily="18" charset="0"/>
                        <a:ea typeface="Cambria Math" panose="02040503050406030204" pitchFamily="18" charset="0"/>
                        <a:cs typeface="Times New Roman" panose="02020603050405020304" pitchFamily="18" charset="0"/>
                      </a:rPr>
                      <m:t>Å</m:t>
                    </m:r>
                  </m:oMath>
                </a14:m>
                <a:endPar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mc:Choice>
        <mc:Fallback>
          <p:sp>
            <p:nvSpPr>
              <p:cNvPr id="5" name="Rectangle 3"/>
              <p:cNvSpPr>
                <a:spLocks noRot="1" noChangeAspect="1" noMove="1" noResize="1" noEditPoints="1" noAdjustHandles="1" noChangeArrowheads="1" noChangeShapeType="1" noTextEdit="1"/>
              </p:cNvSpPr>
              <p:nvPr/>
            </p:nvSpPr>
            <p:spPr bwMode="auto">
              <a:xfrm>
                <a:off x="426684" y="1371600"/>
                <a:ext cx="7269516" cy="480003"/>
              </a:xfrm>
              <a:prstGeom prst="rect">
                <a:avLst/>
              </a:prstGeom>
              <a:blipFill rotWithShape="1">
                <a:blip r:embed="rId1"/>
                <a:stretch>
                  <a:fillRect l="-8" b="120"/>
                </a:stretch>
              </a:blipFill>
              <a:ln w="12700">
                <a:noFill/>
                <a:miter lim="800000"/>
              </a:ln>
            </p:spPr>
            <p:txBody>
              <a:bodyPr/>
              <a:lstStyle/>
              <a:p>
                <a:r>
                  <a:rPr lang="zh-CN" altLang="en-US">
                    <a:noFill/>
                  </a:rPr>
                  <a:t> </a:t>
                </a:r>
              </a:p>
            </p:txBody>
          </p:sp>
        </mc:Fallback>
      </mc:AlternateContent>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6" name="图片 5"/>
          <p:cNvPicPr>
            <a:picLocks noChangeAspect="1"/>
          </p:cNvPicPr>
          <p:nvPr/>
        </p:nvPicPr>
        <p:blipFill>
          <a:blip r:embed="rId2"/>
          <a:stretch>
            <a:fillRect/>
          </a:stretch>
        </p:blipFill>
        <p:spPr>
          <a:xfrm>
            <a:off x="304800" y="2514600"/>
            <a:ext cx="4539589" cy="2209800"/>
          </a:xfrm>
          <a:prstGeom prst="rect">
            <a:avLst/>
          </a:prstGeom>
        </p:spPr>
      </p:pic>
      <p:pic>
        <p:nvPicPr>
          <p:cNvPr id="7" name="图片 6"/>
          <p:cNvPicPr>
            <a:picLocks noChangeAspect="1"/>
          </p:cNvPicPr>
          <p:nvPr/>
        </p:nvPicPr>
        <p:blipFill>
          <a:blip r:embed="rId3"/>
          <a:stretch>
            <a:fillRect/>
          </a:stretch>
        </p:blipFill>
        <p:spPr>
          <a:xfrm>
            <a:off x="4478079" y="2292350"/>
            <a:ext cx="4163828" cy="2355850"/>
          </a:xfrm>
          <a:prstGeom prst="rect">
            <a:avLst/>
          </a:prstGeom>
        </p:spPr>
      </p:pic>
      <p:sp>
        <p:nvSpPr>
          <p:cNvPr id="8" name="矩形 7"/>
          <p:cNvSpPr/>
          <p:nvPr/>
        </p:nvSpPr>
        <p:spPr>
          <a:xfrm>
            <a:off x="1759236" y="2820320"/>
            <a:ext cx="1005403" cy="584775"/>
          </a:xfrm>
          <a:prstGeom prst="rect">
            <a:avLst/>
          </a:prstGeom>
        </p:spPr>
        <p:txBody>
          <a:bodyPr wrap="none">
            <a:spAutoFit/>
          </a:bodyPr>
          <a:lstStyle/>
          <a:p>
            <a:r>
              <a:rPr lang="zh-CN" altLang="en-US" dirty="0">
                <a:solidFill>
                  <a:srgbClr val="000066"/>
                </a:solidFill>
                <a:latin typeface="Times New Roman" panose="02020603050405020304" pitchFamily="18" charset="0"/>
                <a:ea typeface="华文楷体" panose="02010600040101010101" charset="-122"/>
                <a:cs typeface="Times New Roman" panose="02020603050405020304" pitchFamily="18" charset="0"/>
              </a:rPr>
              <a:t>隧穿</a:t>
            </a:r>
            <a:endParaRPr lang="zh-CN" altLang="en-US" dirty="0"/>
          </a:p>
        </p:txBody>
      </p:sp>
      <p:sp>
        <p:nvSpPr>
          <p:cNvPr id="10" name="矩形 9"/>
          <p:cNvSpPr/>
          <p:nvPr/>
        </p:nvSpPr>
        <p:spPr>
          <a:xfrm>
            <a:off x="5552426" y="2820319"/>
            <a:ext cx="1027845" cy="584775"/>
          </a:xfrm>
          <a:prstGeom prst="rect">
            <a:avLst/>
          </a:prstGeom>
        </p:spPr>
        <p:txBody>
          <a:bodyPr wrap="none">
            <a:spAutoFit/>
          </a:bodyPr>
          <a:lstStyle/>
          <a:p>
            <a:r>
              <a:rPr lang="zh-CN" altLang="en-US" dirty="0">
                <a:solidFill>
                  <a:srgbClr val="000066"/>
                </a:solidFill>
                <a:latin typeface="Times New Roman" panose="02020603050405020304" pitchFamily="18" charset="0"/>
                <a:ea typeface="华文楷体" panose="02010600040101010101" charset="-122"/>
                <a:cs typeface="Times New Roman" panose="02020603050405020304" pitchFamily="18" charset="0"/>
              </a:rPr>
              <a:t>反射</a:t>
            </a:r>
            <a:endParaRPr lang="zh-CN" alt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计算实例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5" name="Rectangle 3"/>
              <p:cNvSpPr>
                <a:spLocks noChangeArrowheads="1"/>
              </p:cNvSpPr>
              <p:nvPr/>
            </p:nvSpPr>
            <p:spPr bwMode="auto">
              <a:xfrm>
                <a:off x="426684" y="1371600"/>
                <a:ext cx="7269516" cy="480003"/>
              </a:xfrm>
              <a:prstGeom prst="rect">
                <a:avLst/>
              </a:prstGeom>
              <a:noFill/>
              <a:ln w="12700">
                <a:noFill/>
                <a:miter lim="800000"/>
              </a:ln>
            </p:spPr>
            <p:txBody>
              <a:bodyPr wrap="square">
                <a:spAutoFit/>
              </a:bodyPr>
              <a:lstStyle/>
              <a:p>
                <a:pPr algn="just"/>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电子能量为</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10</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eV</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，势垒为</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11</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eV,</a:t>
                </a:r>
                <a:r>
                  <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宽度为</a:t>
                </a:r>
                <a:r>
                  <a:rPr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5</a:t>
                </a:r>
                <a14:m>
                  <m:oMath xmlns:m="http://schemas.openxmlformats.org/officeDocument/2006/math">
                    <m:r>
                      <a:rPr lang="en-US" altLang="zh-CN" sz="2400" i="1" smtClean="0">
                        <a:solidFill>
                          <a:srgbClr val="000066"/>
                        </a:solidFill>
                        <a:latin typeface="Cambria Math" panose="02040503050406030204" pitchFamily="18" charset="0"/>
                        <a:ea typeface="Cambria Math" panose="02040503050406030204" pitchFamily="18" charset="0"/>
                        <a:cs typeface="Times New Roman" panose="02020603050405020304" pitchFamily="18" charset="0"/>
                      </a:rPr>
                      <m:t>Å</m:t>
                    </m:r>
                  </m:oMath>
                </a14:m>
                <a:endParaRPr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mc:Choice>
        <mc:Fallback>
          <p:sp>
            <p:nvSpPr>
              <p:cNvPr id="5" name="Rectangle 3"/>
              <p:cNvSpPr>
                <a:spLocks noRot="1" noChangeAspect="1" noMove="1" noResize="1" noEditPoints="1" noAdjustHandles="1" noChangeArrowheads="1" noChangeShapeType="1" noTextEdit="1"/>
              </p:cNvSpPr>
              <p:nvPr/>
            </p:nvSpPr>
            <p:spPr bwMode="auto">
              <a:xfrm>
                <a:off x="426684" y="1371600"/>
                <a:ext cx="7269516" cy="480003"/>
              </a:xfrm>
              <a:prstGeom prst="rect">
                <a:avLst/>
              </a:prstGeom>
              <a:blipFill rotWithShape="1">
                <a:blip r:embed="rId1"/>
                <a:stretch>
                  <a:fillRect l="-8" b="120"/>
                </a:stretch>
              </a:blipFill>
              <a:ln w="12700">
                <a:noFill/>
                <a:miter lim="800000"/>
              </a:ln>
            </p:spPr>
            <p:txBody>
              <a:bodyPr/>
              <a:lstStyle/>
              <a:p>
                <a:r>
                  <a:rPr lang="zh-CN" altLang="en-US">
                    <a:noFill/>
                  </a:rPr>
                  <a:t> </a:t>
                </a:r>
              </a:p>
            </p:txBody>
          </p:sp>
        </mc:Fallback>
      </mc:AlternateContent>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9" name="图片 8"/>
          <p:cNvPicPr>
            <a:picLocks noChangeAspect="1"/>
          </p:cNvPicPr>
          <p:nvPr/>
        </p:nvPicPr>
        <p:blipFill>
          <a:blip r:embed="rId2"/>
          <a:stretch>
            <a:fillRect/>
          </a:stretch>
        </p:blipFill>
        <p:spPr>
          <a:xfrm>
            <a:off x="1128626" y="1858530"/>
            <a:ext cx="6781800" cy="4344018"/>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1"/>
            <a:ext cx="8458200" cy="1025525"/>
          </a:xfrm>
        </p:spPr>
        <p:txBody>
          <a:bodyPr/>
          <a:lstStyle/>
          <a:p>
            <a:r>
              <a:rPr lang="en-US" altLang="zh-CN" sz="2800" dirty="0"/>
              <a:t>Reflection and </a:t>
            </a:r>
            <a:r>
              <a:rPr lang="en-US" altLang="zh-CN" sz="2800" dirty="0" err="1"/>
              <a:t>tunnelling</a:t>
            </a:r>
            <a:r>
              <a:rPr lang="en-US" altLang="zh-CN" sz="2800" dirty="0"/>
              <a:t> of an electron </a:t>
            </a:r>
            <a:r>
              <a:rPr lang="en-US" altLang="zh-CN" sz="2800" dirty="0" err="1"/>
              <a:t>wavepacket</a:t>
            </a:r>
            <a:r>
              <a:rPr lang="en-US" altLang="zh-CN" sz="2800" dirty="0"/>
              <a:t> directed at a potential barrier</a:t>
            </a:r>
            <a:endParaRPr kumimoji="1" lang="zh-CN" altLang="en-US" sz="2800" dirty="0"/>
          </a:p>
        </p:txBody>
      </p:sp>
      <p:sp>
        <p:nvSpPr>
          <p:cNvPr id="4" name="幻灯片编号占位符 3"/>
          <p:cNvSpPr>
            <a:spLocks noGrp="1"/>
          </p:cNvSpPr>
          <p:nvPr>
            <p:ph type="sldNum" sz="quarter" idx="2"/>
          </p:nvPr>
        </p:nvSpPr>
        <p:spPr/>
        <p:txBody>
          <a:bodyPr/>
          <a:lstStyle/>
          <a:p>
            <a:pPr lvl="0"/>
            <a:fld id="{86CB4B4D-7CA3-9044-876B-883B54F8677D}" type="slidenum">
              <a:rPr lang="en-US" altLang="zh-CN" smtClean="0"/>
            </a:fld>
            <a:endParaRPr lang="zh-CN" altLang="en-US"/>
          </a:p>
        </p:txBody>
      </p:sp>
      <p:pic>
        <p:nvPicPr>
          <p:cNvPr id="5" name="Picture 5" descr="EffetTunnel"/>
          <p:cNvPicPr>
            <a:picLocks noChangeAspect="1" noChangeArrowheads="1"/>
          </p:cNvPicPr>
          <p:nvPr/>
        </p:nvPicPr>
        <p:blipFill>
          <a:blip r:embed="rId1"/>
          <a:srcRect/>
          <a:stretch>
            <a:fillRect/>
          </a:stretch>
        </p:blipFill>
        <p:spPr bwMode="auto">
          <a:xfrm>
            <a:off x="228600" y="1050925"/>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5651500" y="1296988"/>
            <a:ext cx="3340100"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en-US" altLang="zh-C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bright spot moving to the left is the reflected part of the </a:t>
            </a:r>
            <a:r>
              <a:rPr lang="en-US" altLang="zh-C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wavepacket</a:t>
            </a:r>
            <a:r>
              <a:rPr lang="en-US" altLang="zh-C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ct val="20000"/>
              </a:spcBef>
              <a:buFontTx/>
              <a:buChar char="•"/>
              <a:defRPr/>
            </a:pPr>
            <a:r>
              <a:rPr lang="en-US" altLang="zh-C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very dim spot can be seen moving to the right of the barrier. This is the small fraction of the </a:t>
            </a:r>
            <a:r>
              <a:rPr lang="en-US" altLang="zh-C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wavepacket</a:t>
            </a:r>
            <a:r>
              <a:rPr lang="en-US" altLang="zh-C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that tunnels through the classically forbidden barrier. </a:t>
            </a:r>
            <a:endParaRPr lang="en-US" altLang="zh-C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ct val="20000"/>
              </a:spcBef>
              <a:buFontTx/>
              <a:buChar char="•"/>
              <a:defRPr/>
            </a:pPr>
            <a:r>
              <a:rPr lang="en-US" altLang="zh-C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Also notice the interference fringes between the incoming and reflected waves. </a:t>
            </a:r>
            <a:endParaRPr lang="en-US" altLang="zh-C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量子隧道效应的应用</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87104" y="1340431"/>
            <a:ext cx="5219700" cy="4954577"/>
          </a:xfrm>
        </p:spPr>
        <p:txBody>
          <a:bodyPr>
            <a:normAutofit lnSpcReduction="10000"/>
          </a:bodyPr>
          <a:lstStyle/>
          <a:p>
            <a:r>
              <a:rPr lang="zh-CN" altLang="en-US" sz="2800" dirty="0"/>
              <a:t>放射性原子核的</a:t>
            </a:r>
            <a:r>
              <a:rPr lang="en-US" altLang="zh-CN" sz="2800" dirty="0"/>
              <a:t>α</a:t>
            </a:r>
            <a:r>
              <a:rPr lang="zh-CN" altLang="en-US" sz="2800" dirty="0"/>
              <a:t>粒子衰变现象。</a:t>
            </a:r>
            <a:endParaRPr lang="en-US" altLang="zh-CN" sz="2800" dirty="0"/>
          </a:p>
          <a:p>
            <a:r>
              <a:rPr kumimoji="1" lang="zh-CN" altLang="en-US" sz="2800" dirty="0"/>
              <a:t>热核反应所释放的核能是两个带正电的核，如</a:t>
            </a:r>
            <a:r>
              <a:rPr kumimoji="1" lang="en-US" altLang="zh-CN" sz="2800" baseline="30000" dirty="0"/>
              <a:t>2</a:t>
            </a:r>
            <a:r>
              <a:rPr kumimoji="1" lang="en-US" altLang="zh-CN" sz="2800" dirty="0"/>
              <a:t>H</a:t>
            </a:r>
            <a:r>
              <a:rPr kumimoji="1" lang="zh-CN" altLang="en-US" sz="2800" dirty="0"/>
              <a:t>和</a:t>
            </a:r>
            <a:r>
              <a:rPr kumimoji="1" lang="en-US" altLang="zh-CN" sz="2800" baseline="30000" dirty="0"/>
              <a:t>3</a:t>
            </a:r>
            <a:r>
              <a:rPr kumimoji="1" lang="en-US" altLang="zh-CN" sz="2800" dirty="0"/>
              <a:t>H</a:t>
            </a:r>
            <a:r>
              <a:rPr kumimoji="1" lang="zh-CN" altLang="en-US" sz="2800" dirty="0"/>
              <a:t>，聚合时产生的。</a:t>
            </a:r>
            <a:endParaRPr kumimoji="1" lang="en-US" altLang="zh-CN" sz="2800" dirty="0"/>
          </a:p>
          <a:p>
            <a:r>
              <a:rPr kumimoji="1" lang="zh-CN" altLang="en-US" sz="2800" dirty="0"/>
              <a:t>隧道二极管就是通过控制势垒高度，利用电子的隧道效应制成的微电子器件，它具有极快</a:t>
            </a:r>
            <a:r>
              <a:rPr kumimoji="1" lang="en-US" altLang="zh-CN" sz="2800" dirty="0"/>
              <a:t>(5ps</a:t>
            </a:r>
            <a:r>
              <a:rPr kumimoji="1" lang="zh-CN" altLang="en-US" sz="2800" dirty="0"/>
              <a:t>以内</a:t>
            </a:r>
            <a:r>
              <a:rPr kumimoji="1" lang="en-US" altLang="zh-CN" sz="2800" dirty="0"/>
              <a:t>)</a:t>
            </a:r>
            <a:r>
              <a:rPr kumimoji="1" lang="zh-CN" altLang="en-US" sz="2800" dirty="0"/>
              <a:t>的开关速度，被广泛地用于需要快速响应过程。</a:t>
            </a:r>
            <a:endParaRPr kumimoji="1" lang="en-US" altLang="zh-CN" sz="2800" dirty="0"/>
          </a:p>
          <a:p>
            <a:r>
              <a:rPr kumimoji="1" lang="zh-CN" altLang="en-US" sz="2800" dirty="0"/>
              <a:t>利用电子的隧道效应 </a:t>
            </a:r>
            <a:r>
              <a:rPr kumimoji="1" lang="zh-CN" altLang="en-US" sz="2800" dirty="0">
                <a:sym typeface="Symbol" panose="05050102010706020507" pitchFamily="18" charset="2"/>
              </a:rPr>
              <a:t> </a:t>
            </a:r>
            <a:r>
              <a:rPr kumimoji="1" lang="zh-CN" altLang="en-US" sz="2800" dirty="0"/>
              <a:t>扫描隧穿显微镜（</a:t>
            </a:r>
            <a:r>
              <a:rPr kumimoji="1" lang="en-US" altLang="zh-CN" sz="2800" dirty="0"/>
              <a:t>STM</a:t>
            </a:r>
            <a:r>
              <a:rPr kumimoji="1" lang="zh-CN" altLang="en-US" sz="2800" dirty="0"/>
              <a:t>），可观测固体表面原子排列的状况 。</a:t>
            </a:r>
            <a:endParaRPr kumimoji="1" lang="en-US" altLang="zh-CN" sz="2800" dirty="0"/>
          </a:p>
          <a:p>
            <a:endParaRPr kumimoji="1" lang="zh-CN" altLang="en-US" sz="2800" dirty="0"/>
          </a:p>
          <a:p>
            <a:endParaRPr kumimoji="1" lang="en-US" altLang="zh-CN" sz="2800" dirty="0"/>
          </a:p>
        </p:txBody>
      </p:sp>
      <p:grpSp>
        <p:nvGrpSpPr>
          <p:cNvPr id="5" name="Group 39"/>
          <p:cNvGrpSpPr/>
          <p:nvPr/>
        </p:nvGrpSpPr>
        <p:grpSpPr bwMode="auto">
          <a:xfrm>
            <a:off x="5562600" y="1297963"/>
            <a:ext cx="3432768" cy="2816837"/>
            <a:chOff x="2544" y="1056"/>
            <a:chExt cx="3108" cy="3175"/>
          </a:xfrm>
        </p:grpSpPr>
        <p:sp>
          <p:nvSpPr>
            <p:cNvPr id="6" name="Text Box 16"/>
            <p:cNvSpPr txBox="1">
              <a:spLocks noChangeArrowheads="1"/>
            </p:cNvSpPr>
            <p:nvPr/>
          </p:nvSpPr>
          <p:spPr bwMode="auto">
            <a:xfrm>
              <a:off x="5376" y="3111"/>
              <a:ext cx="240" cy="451"/>
            </a:xfrm>
            <a:prstGeom prst="rect">
              <a:avLst/>
            </a:prstGeom>
            <a:noFill/>
            <a:ln w="9525">
              <a:noFill/>
              <a:miter lim="800000"/>
            </a:ln>
            <a:effectLst/>
          </p:spPr>
          <p:txBody>
            <a:bodyPr>
              <a:spAutoFit/>
            </a:bodyPr>
            <a:lstStyle/>
            <a:p>
              <a:pPr>
                <a:spcBef>
                  <a:spcPct val="50000"/>
                </a:spcBef>
              </a:pPr>
              <a:r>
                <a:rPr lang="en-US" altLang="zh-CN" sz="2000" b="1"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r</a:t>
              </a:r>
              <a:endParaRPr lang="en-US" altLang="zh-CN" sz="20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7" name="Object 17"/>
            <p:cNvGraphicFramePr>
              <a:graphicFrameLocks noChangeAspect="1"/>
            </p:cNvGraphicFramePr>
            <p:nvPr/>
          </p:nvGraphicFramePr>
          <p:xfrm>
            <a:off x="2844" y="2275"/>
            <a:ext cx="71" cy="135"/>
          </p:xfrm>
          <a:graphic>
            <a:graphicData uri="http://schemas.openxmlformats.org/presentationml/2006/ole">
              <mc:AlternateContent xmlns:mc="http://schemas.openxmlformats.org/markup-compatibility/2006">
                <mc:Choice xmlns:v="urn:schemas-microsoft-com:vml" Requires="v">
                  <p:oleObj spid="_x0000_s8" name="公式" r:id="rId1" imgW="114300" imgH="215900" progId="Equation.3">
                    <p:embed/>
                  </p:oleObj>
                </mc:Choice>
                <mc:Fallback>
                  <p:oleObj name="公式" r:id="rId1" imgW="114300" imgH="215900" progId="Equation.3">
                    <p:embed/>
                    <p:pic>
                      <p:nvPicPr>
                        <p:cNvPr id="0"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 y="2275"/>
                          <a:ext cx="71" cy="1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Line 18"/>
            <p:cNvSpPr>
              <a:spLocks noChangeShapeType="1"/>
            </p:cNvSpPr>
            <p:nvPr/>
          </p:nvSpPr>
          <p:spPr bwMode="auto">
            <a:xfrm>
              <a:off x="2784" y="3159"/>
              <a:ext cx="2784" cy="0"/>
            </a:xfrm>
            <a:prstGeom prst="line">
              <a:avLst/>
            </a:prstGeom>
            <a:noFill/>
            <a:ln w="28575">
              <a:solidFill>
                <a:srgbClr val="000000"/>
              </a:solidFill>
              <a:round/>
              <a:tailEnd type="arrow" w="med" len="med"/>
            </a:ln>
            <a:effectLst/>
          </p:spPr>
          <p:txBody>
            <a:bodyPr wrap="none" anchor="ctr"/>
            <a:lstStyle/>
            <a:p>
              <a:endParaRPr lang="zh-CN" altLang="en-US" sz="20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 name="Line 19"/>
            <p:cNvSpPr>
              <a:spLocks noChangeShapeType="1"/>
            </p:cNvSpPr>
            <p:nvPr/>
          </p:nvSpPr>
          <p:spPr bwMode="auto">
            <a:xfrm>
              <a:off x="3360" y="1107"/>
              <a:ext cx="0" cy="2880"/>
            </a:xfrm>
            <a:prstGeom prst="line">
              <a:avLst/>
            </a:prstGeom>
            <a:noFill/>
            <a:ln w="28575">
              <a:solidFill>
                <a:srgbClr val="000000"/>
              </a:solidFill>
              <a:round/>
              <a:headEnd type="arrow" w="med" len="med"/>
            </a:ln>
            <a:effectLst/>
          </p:spPr>
          <p:txBody>
            <a:bodyPr wrap="none" anchor="ctr"/>
            <a:lstStyle/>
            <a:p>
              <a:endParaRPr lang="zh-CN" altLang="en-US" sz="20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1" name="Line 20"/>
            <p:cNvSpPr>
              <a:spLocks noChangeShapeType="1"/>
            </p:cNvSpPr>
            <p:nvPr/>
          </p:nvSpPr>
          <p:spPr bwMode="auto">
            <a:xfrm>
              <a:off x="3888" y="1767"/>
              <a:ext cx="0" cy="2208"/>
            </a:xfrm>
            <a:prstGeom prst="line">
              <a:avLst/>
            </a:prstGeom>
            <a:noFill/>
            <a:ln w="19050">
              <a:solidFill>
                <a:srgbClr val="000000"/>
              </a:solidFill>
              <a:round/>
            </a:ln>
            <a:effectLst/>
          </p:spPr>
          <p:txBody>
            <a:bodyPr wrap="none" anchor="ctr"/>
            <a:lstStyle/>
            <a:p>
              <a:endParaRPr lang="zh-CN" altLang="en-US" sz="20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2" name="Freeform 21"/>
            <p:cNvSpPr/>
            <p:nvPr/>
          </p:nvSpPr>
          <p:spPr bwMode="auto">
            <a:xfrm>
              <a:off x="3888" y="1575"/>
              <a:ext cx="1632" cy="1544"/>
            </a:xfrm>
            <a:custGeom>
              <a:avLst/>
              <a:gdLst/>
              <a:ahLst/>
              <a:cxnLst>
                <a:cxn ang="0">
                  <a:pos x="0" y="192"/>
                </a:cxn>
                <a:cxn ang="0">
                  <a:pos x="48" y="48"/>
                </a:cxn>
                <a:cxn ang="0">
                  <a:pos x="144" y="480"/>
                </a:cxn>
                <a:cxn ang="0">
                  <a:pos x="288" y="864"/>
                </a:cxn>
                <a:cxn ang="0">
                  <a:pos x="480" y="1152"/>
                </a:cxn>
                <a:cxn ang="0">
                  <a:pos x="768" y="1392"/>
                </a:cxn>
                <a:cxn ang="0">
                  <a:pos x="1104" y="1488"/>
                </a:cxn>
                <a:cxn ang="0">
                  <a:pos x="1536" y="1536"/>
                </a:cxn>
                <a:cxn ang="0">
                  <a:pos x="1632" y="1536"/>
                </a:cxn>
              </a:cxnLst>
              <a:rect l="0" t="0" r="r" b="b"/>
              <a:pathLst>
                <a:path w="1632" h="1544">
                  <a:moveTo>
                    <a:pt x="0" y="192"/>
                  </a:moveTo>
                  <a:cubicBezTo>
                    <a:pt x="12" y="96"/>
                    <a:pt x="24" y="0"/>
                    <a:pt x="48" y="48"/>
                  </a:cubicBezTo>
                  <a:cubicBezTo>
                    <a:pt x="72" y="96"/>
                    <a:pt x="104" y="344"/>
                    <a:pt x="144" y="480"/>
                  </a:cubicBezTo>
                  <a:cubicBezTo>
                    <a:pt x="184" y="616"/>
                    <a:pt x="232" y="752"/>
                    <a:pt x="288" y="864"/>
                  </a:cubicBezTo>
                  <a:cubicBezTo>
                    <a:pt x="344" y="976"/>
                    <a:pt x="400" y="1064"/>
                    <a:pt x="480" y="1152"/>
                  </a:cubicBezTo>
                  <a:cubicBezTo>
                    <a:pt x="560" y="1240"/>
                    <a:pt x="664" y="1336"/>
                    <a:pt x="768" y="1392"/>
                  </a:cubicBezTo>
                  <a:cubicBezTo>
                    <a:pt x="872" y="1448"/>
                    <a:pt x="976" y="1464"/>
                    <a:pt x="1104" y="1488"/>
                  </a:cubicBezTo>
                  <a:cubicBezTo>
                    <a:pt x="1232" y="1512"/>
                    <a:pt x="1448" y="1528"/>
                    <a:pt x="1536" y="1536"/>
                  </a:cubicBezTo>
                  <a:cubicBezTo>
                    <a:pt x="1624" y="1544"/>
                    <a:pt x="1628" y="1540"/>
                    <a:pt x="1632" y="1536"/>
                  </a:cubicBezTo>
                </a:path>
              </a:pathLst>
            </a:custGeom>
            <a:noFill/>
            <a:ln w="19050" cap="flat" cmpd="sng">
              <a:solidFill>
                <a:srgbClr val="000000"/>
              </a:solidFill>
              <a:prstDash val="solid"/>
              <a:round/>
            </a:ln>
            <a:effectLst/>
          </p:spPr>
          <p:txBody>
            <a:bodyPr wrap="none" anchor="ctr"/>
            <a:lstStyle/>
            <a:p>
              <a:endParaRPr lang="zh-CN" altLang="en-US" sz="20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3" name="Line 22"/>
            <p:cNvSpPr>
              <a:spLocks noChangeShapeType="1"/>
            </p:cNvSpPr>
            <p:nvPr/>
          </p:nvSpPr>
          <p:spPr bwMode="auto">
            <a:xfrm>
              <a:off x="3360" y="1623"/>
              <a:ext cx="576" cy="0"/>
            </a:xfrm>
            <a:prstGeom prst="line">
              <a:avLst/>
            </a:prstGeom>
            <a:noFill/>
            <a:ln w="9525">
              <a:solidFill>
                <a:srgbClr val="000000"/>
              </a:solidFill>
              <a:prstDash val="dash"/>
              <a:round/>
            </a:ln>
            <a:effectLst/>
          </p:spPr>
          <p:txBody>
            <a:bodyPr wrap="none" anchor="ctr"/>
            <a:lstStyle/>
            <a:p>
              <a:endParaRPr lang="zh-CN" altLang="en-US" sz="20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4" name="Line 23"/>
            <p:cNvSpPr>
              <a:spLocks noChangeShapeType="1"/>
            </p:cNvSpPr>
            <p:nvPr/>
          </p:nvSpPr>
          <p:spPr bwMode="auto">
            <a:xfrm>
              <a:off x="4512" y="2871"/>
              <a:ext cx="768" cy="0"/>
            </a:xfrm>
            <a:prstGeom prst="line">
              <a:avLst/>
            </a:prstGeom>
            <a:noFill/>
            <a:ln w="19050">
              <a:solidFill>
                <a:srgbClr val="000000"/>
              </a:solidFill>
              <a:round/>
              <a:tailEnd type="triangle" w="med" len="med"/>
            </a:ln>
            <a:effectLst/>
          </p:spPr>
          <p:txBody>
            <a:bodyPr wrap="none" anchor="ctr"/>
            <a:lstStyle/>
            <a:p>
              <a:endParaRPr lang="zh-CN" altLang="en-US" sz="20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5" name="Line 24"/>
            <p:cNvSpPr>
              <a:spLocks noChangeShapeType="1"/>
            </p:cNvSpPr>
            <p:nvPr/>
          </p:nvSpPr>
          <p:spPr bwMode="auto">
            <a:xfrm>
              <a:off x="3360" y="2871"/>
              <a:ext cx="528" cy="0"/>
            </a:xfrm>
            <a:prstGeom prst="line">
              <a:avLst/>
            </a:prstGeom>
            <a:noFill/>
            <a:ln w="19050">
              <a:solidFill>
                <a:srgbClr val="000000"/>
              </a:solidFill>
              <a:round/>
            </a:ln>
            <a:effectLst/>
          </p:spPr>
          <p:txBody>
            <a:bodyPr wrap="none" anchor="ctr"/>
            <a:lstStyle/>
            <a:p>
              <a:endParaRPr lang="zh-CN" altLang="en-US" sz="20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6" name="Text Box 25"/>
            <p:cNvSpPr txBox="1">
              <a:spLocks noChangeArrowheads="1"/>
            </p:cNvSpPr>
            <p:nvPr/>
          </p:nvSpPr>
          <p:spPr bwMode="auto">
            <a:xfrm>
              <a:off x="3888" y="3111"/>
              <a:ext cx="336" cy="451"/>
            </a:xfrm>
            <a:prstGeom prst="rect">
              <a:avLst/>
            </a:prstGeom>
            <a:noFill/>
            <a:ln w="9525">
              <a:noFill/>
              <a:miter lim="800000"/>
            </a:ln>
            <a:effectLst/>
          </p:spPr>
          <p:txBody>
            <a:bodyPr>
              <a:spAutoFit/>
            </a:bodyPr>
            <a:lstStyle/>
            <a:p>
              <a:pPr>
                <a:spcBef>
                  <a:spcPct val="50000"/>
                </a:spcBef>
              </a:pPr>
              <a:r>
                <a:rPr lang="en-US" altLang="zh-CN" sz="2000" b="1"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R</a:t>
              </a:r>
              <a:endParaRPr lang="en-US" altLang="zh-CN" sz="2000" b="1" i="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7" name="Line 26"/>
            <p:cNvSpPr>
              <a:spLocks noChangeShapeType="1"/>
            </p:cNvSpPr>
            <p:nvPr/>
          </p:nvSpPr>
          <p:spPr bwMode="auto">
            <a:xfrm>
              <a:off x="3360" y="3975"/>
              <a:ext cx="528" cy="0"/>
            </a:xfrm>
            <a:prstGeom prst="line">
              <a:avLst/>
            </a:prstGeom>
            <a:noFill/>
            <a:ln w="9525">
              <a:solidFill>
                <a:srgbClr val="000000"/>
              </a:solidFill>
              <a:round/>
            </a:ln>
            <a:effectLst/>
          </p:spPr>
          <p:txBody>
            <a:bodyPr wrap="none" anchor="ctr"/>
            <a:lstStyle/>
            <a:p>
              <a:endParaRPr lang="zh-CN" altLang="en-US" sz="20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8" name="Text Box 27"/>
            <p:cNvSpPr txBox="1">
              <a:spLocks noChangeArrowheads="1"/>
            </p:cNvSpPr>
            <p:nvPr/>
          </p:nvSpPr>
          <p:spPr bwMode="auto">
            <a:xfrm>
              <a:off x="2928" y="1056"/>
              <a:ext cx="576" cy="451"/>
            </a:xfrm>
            <a:prstGeom prst="rect">
              <a:avLst/>
            </a:prstGeom>
            <a:noFill/>
            <a:ln w="9525">
              <a:noFill/>
              <a:miter lim="800000"/>
            </a:ln>
            <a:effectLst/>
          </p:spPr>
          <p:txBody>
            <a:bodyPr>
              <a:spAutoFit/>
            </a:bodyPr>
            <a:lstStyle/>
            <a:p>
              <a:pPr algn="ctr">
                <a:spcBef>
                  <a:spcPct val="50000"/>
                </a:spcBef>
              </a:pPr>
              <a:r>
                <a:rPr lang="en-US" altLang="zh-CN" sz="2000" b="1"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U</a:t>
              </a:r>
              <a:endParaRPr lang="en-US" altLang="zh-CN" sz="20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9" name="Text Box 28"/>
            <p:cNvSpPr txBox="1">
              <a:spLocks noChangeArrowheads="1"/>
            </p:cNvSpPr>
            <p:nvPr/>
          </p:nvSpPr>
          <p:spPr bwMode="auto">
            <a:xfrm>
              <a:off x="2544" y="1479"/>
              <a:ext cx="864" cy="382"/>
            </a:xfrm>
            <a:prstGeom prst="rect">
              <a:avLst/>
            </a:prstGeom>
            <a:noFill/>
            <a:ln w="9525">
              <a:noFill/>
              <a:miter lim="800000"/>
            </a:ln>
            <a:effectLst/>
          </p:spPr>
          <p:txBody>
            <a:bodyPr>
              <a:spAutoFit/>
            </a:bodyPr>
            <a:lstStyle/>
            <a:p>
              <a:pPr algn="ctr">
                <a:spcBef>
                  <a:spcPct val="50000"/>
                </a:spcBef>
              </a:pPr>
              <a:r>
                <a:rPr lang="en-US" altLang="zh-CN" sz="16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35MeV</a:t>
              </a:r>
              <a:endParaRPr lang="en-US" altLang="zh-CN" sz="16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0" name="Text Box 29"/>
            <p:cNvSpPr txBox="1">
              <a:spLocks noChangeArrowheads="1"/>
            </p:cNvSpPr>
            <p:nvPr/>
          </p:nvSpPr>
          <p:spPr bwMode="auto">
            <a:xfrm>
              <a:off x="4272" y="2535"/>
              <a:ext cx="1200" cy="416"/>
            </a:xfrm>
            <a:prstGeom prst="rect">
              <a:avLst/>
            </a:prstGeom>
            <a:noFill/>
            <a:ln w="9525">
              <a:noFill/>
              <a:miter lim="800000"/>
            </a:ln>
            <a:effectLst/>
          </p:spPr>
          <p:txBody>
            <a:bodyPr>
              <a:spAutoFit/>
            </a:bodyPr>
            <a:lstStyle/>
            <a:p>
              <a:pPr algn="ctr">
                <a:spcBef>
                  <a:spcPct val="50000"/>
                </a:spcBef>
              </a:pPr>
              <a:r>
                <a:rPr lang="en-US" altLang="zh-CN" sz="1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4.25MeV</a:t>
              </a:r>
              <a:endParaRPr lang="en-US" altLang="zh-CN" sz="1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1" name="Rectangle 30"/>
            <p:cNvSpPr>
              <a:spLocks noChangeArrowheads="1"/>
            </p:cNvSpPr>
            <p:nvPr/>
          </p:nvSpPr>
          <p:spPr bwMode="auto">
            <a:xfrm>
              <a:off x="5172" y="2679"/>
              <a:ext cx="480" cy="416"/>
            </a:xfrm>
            <a:prstGeom prst="rect">
              <a:avLst/>
            </a:prstGeom>
            <a:noFill/>
            <a:ln w="9525">
              <a:noFill/>
              <a:miter lim="800000"/>
            </a:ln>
            <a:effectLst/>
          </p:spPr>
          <p:txBody>
            <a:bodyPr>
              <a:spAutoFit/>
            </a:bodyPr>
            <a:lstStyle/>
            <a:p>
              <a:pPr algn="ctr"/>
              <a:r>
                <a:rPr lang="en-US" altLang="zh-CN" sz="1800" b="1" i="1"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endParaRPr lang="en-US" altLang="zh-CN" sz="1800" b="1"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endParaRPr>
            </a:p>
          </p:txBody>
        </p:sp>
        <p:graphicFrame>
          <p:nvGraphicFramePr>
            <p:cNvPr id="22" name="Object 31"/>
            <p:cNvGraphicFramePr>
              <a:graphicFrameLocks noChangeAspect="1"/>
            </p:cNvGraphicFramePr>
            <p:nvPr/>
          </p:nvGraphicFramePr>
          <p:xfrm>
            <a:off x="2852" y="2283"/>
            <a:ext cx="55" cy="120"/>
          </p:xfrm>
          <a:graphic>
            <a:graphicData uri="http://schemas.openxmlformats.org/presentationml/2006/ole">
              <mc:AlternateContent xmlns:mc="http://schemas.openxmlformats.org/markup-compatibility/2006">
                <mc:Choice xmlns:v="urn:schemas-microsoft-com:vml" Requires="v">
                  <p:oleObj spid="_x0000_s23" name="公式" r:id="rId3" imgW="88900" imgH="190500" progId="Equation.3">
                    <p:embed/>
                  </p:oleObj>
                </mc:Choice>
                <mc:Fallback>
                  <p:oleObj name="公式" r:id="rId3" imgW="88900" imgH="190500" progId="Equation.3">
                    <p:embed/>
                    <p:pic>
                      <p:nvPicPr>
                        <p:cNvPr id="0" name="图片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 y="2283"/>
                          <a:ext cx="55"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32"/>
            <p:cNvGraphicFramePr>
              <a:graphicFrameLocks noChangeAspect="1"/>
            </p:cNvGraphicFramePr>
            <p:nvPr/>
          </p:nvGraphicFramePr>
          <p:xfrm>
            <a:off x="2844" y="2275"/>
            <a:ext cx="71" cy="135"/>
          </p:xfrm>
          <a:graphic>
            <a:graphicData uri="http://schemas.openxmlformats.org/presentationml/2006/ole">
              <mc:AlternateContent xmlns:mc="http://schemas.openxmlformats.org/markup-compatibility/2006">
                <mc:Choice xmlns:v="urn:schemas-microsoft-com:vml" Requires="v">
                  <p:oleObj spid="_x0000_s25" name="公式" r:id="rId5" imgW="114300" imgH="215900" progId="Equation.3">
                    <p:embed/>
                  </p:oleObj>
                </mc:Choice>
                <mc:Fallback>
                  <p:oleObj name="公式" r:id="rId5" imgW="114300" imgH="215900" progId="Equation.3">
                    <p:embed/>
                    <p:pic>
                      <p:nvPicPr>
                        <p:cNvPr id="0" name="图片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 y="2275"/>
                          <a:ext cx="71" cy="1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33"/>
            <p:cNvGraphicFramePr>
              <a:graphicFrameLocks noChangeAspect="1"/>
            </p:cNvGraphicFramePr>
            <p:nvPr/>
          </p:nvGraphicFramePr>
          <p:xfrm>
            <a:off x="2844" y="2275"/>
            <a:ext cx="71" cy="135"/>
          </p:xfrm>
          <a:graphic>
            <a:graphicData uri="http://schemas.openxmlformats.org/presentationml/2006/ole">
              <mc:AlternateContent xmlns:mc="http://schemas.openxmlformats.org/markup-compatibility/2006">
                <mc:Choice xmlns:v="urn:schemas-microsoft-com:vml" Requires="v">
                  <p:oleObj spid="_x0000_s27" name="公式" r:id="rId6" imgW="114300" imgH="215900" progId="Equation.3">
                    <p:embed/>
                  </p:oleObj>
                </mc:Choice>
                <mc:Fallback>
                  <p:oleObj name="公式" r:id="rId6" imgW="114300" imgH="215900" progId="Equation.3">
                    <p:embed/>
                    <p:pic>
                      <p:nvPicPr>
                        <p:cNvPr id="0" name="图片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 y="2275"/>
                          <a:ext cx="71" cy="1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34"/>
            <p:cNvGraphicFramePr>
              <a:graphicFrameLocks noChangeAspect="1"/>
            </p:cNvGraphicFramePr>
            <p:nvPr/>
          </p:nvGraphicFramePr>
          <p:xfrm>
            <a:off x="2844" y="2275"/>
            <a:ext cx="71" cy="135"/>
          </p:xfrm>
          <a:graphic>
            <a:graphicData uri="http://schemas.openxmlformats.org/presentationml/2006/ole">
              <mc:AlternateContent xmlns:mc="http://schemas.openxmlformats.org/markup-compatibility/2006">
                <mc:Choice xmlns:v="urn:schemas-microsoft-com:vml" Requires="v">
                  <p:oleObj spid="_x0000_s29" name="公式" r:id="rId7" imgW="114300" imgH="215900" progId="Equation.3">
                    <p:embed/>
                  </p:oleObj>
                </mc:Choice>
                <mc:Fallback>
                  <p:oleObj name="公式" r:id="rId7" imgW="114300" imgH="215900" progId="Equation.3">
                    <p:embed/>
                    <p:pic>
                      <p:nvPicPr>
                        <p:cNvPr id="0" name="图片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 y="2275"/>
                          <a:ext cx="71" cy="1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35"/>
            <p:cNvGraphicFramePr>
              <a:graphicFrameLocks noChangeAspect="1"/>
            </p:cNvGraphicFramePr>
            <p:nvPr/>
          </p:nvGraphicFramePr>
          <p:xfrm>
            <a:off x="2844" y="2275"/>
            <a:ext cx="71" cy="135"/>
          </p:xfrm>
          <a:graphic>
            <a:graphicData uri="http://schemas.openxmlformats.org/presentationml/2006/ole">
              <mc:AlternateContent xmlns:mc="http://schemas.openxmlformats.org/markup-compatibility/2006">
                <mc:Choice xmlns:v="urn:schemas-microsoft-com:vml" Requires="v">
                  <p:oleObj spid="_x0000_s31" name="公式" r:id="rId8" imgW="114300" imgH="215900" progId="Equation.3">
                    <p:embed/>
                  </p:oleObj>
                </mc:Choice>
                <mc:Fallback>
                  <p:oleObj name="公式" r:id="rId8" imgW="114300" imgH="215900" progId="Equation.3">
                    <p:embed/>
                    <p:pic>
                      <p:nvPicPr>
                        <p:cNvPr id="0" name="图片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 y="2275"/>
                          <a:ext cx="71" cy="1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 Box 36"/>
            <p:cNvSpPr txBox="1">
              <a:spLocks noChangeArrowheads="1"/>
            </p:cNvSpPr>
            <p:nvPr/>
          </p:nvSpPr>
          <p:spPr bwMode="auto">
            <a:xfrm>
              <a:off x="3024" y="3120"/>
              <a:ext cx="432" cy="451"/>
            </a:xfrm>
            <a:prstGeom prst="rect">
              <a:avLst/>
            </a:prstGeom>
            <a:noFill/>
            <a:ln w="9525">
              <a:noFill/>
              <a:miter lim="800000"/>
            </a:ln>
            <a:effectLst/>
          </p:spPr>
          <p:txBody>
            <a:bodyPr>
              <a:spAutoFit/>
            </a:bodyPr>
            <a:lstStyle/>
            <a:p>
              <a:pPr algn="ctr">
                <a:spcBef>
                  <a:spcPct val="50000"/>
                </a:spcBef>
              </a:pPr>
              <a:r>
                <a:rPr lang="en-US" altLang="zh-CN" sz="20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0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3" name="Text Box 37"/>
            <p:cNvSpPr txBox="1">
              <a:spLocks noChangeArrowheads="1"/>
            </p:cNvSpPr>
            <p:nvPr/>
          </p:nvSpPr>
          <p:spPr bwMode="auto">
            <a:xfrm>
              <a:off x="3912" y="3780"/>
              <a:ext cx="1363" cy="451"/>
            </a:xfrm>
            <a:prstGeom prst="rect">
              <a:avLst/>
            </a:prstGeom>
            <a:noFill/>
            <a:ln w="9525">
              <a:noFill/>
              <a:miter lim="800000"/>
            </a:ln>
            <a:effectLst/>
          </p:spPr>
          <p:txBody>
            <a:bodyPr wrap="square">
              <a:spAutoFit/>
            </a:bodyPr>
            <a:lstStyle/>
            <a:p>
              <a:pPr>
                <a:spcBef>
                  <a:spcPct val="50000"/>
                </a:spcBef>
              </a:pPr>
              <a:r>
                <a:rPr lang="zh-CN" altLang="en-US" sz="20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核力势能</a:t>
              </a:r>
              <a:endParaRPr lang="zh-CN" altLang="en-US" sz="20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4" name="Text Box 38"/>
            <p:cNvSpPr txBox="1">
              <a:spLocks noChangeArrowheads="1"/>
            </p:cNvSpPr>
            <p:nvPr/>
          </p:nvSpPr>
          <p:spPr bwMode="auto">
            <a:xfrm>
              <a:off x="4008" y="1548"/>
              <a:ext cx="1296" cy="451"/>
            </a:xfrm>
            <a:prstGeom prst="rect">
              <a:avLst/>
            </a:prstGeom>
            <a:noFill/>
            <a:ln w="9525">
              <a:noFill/>
              <a:miter lim="800000"/>
            </a:ln>
            <a:effectLst/>
          </p:spPr>
          <p:txBody>
            <a:bodyPr>
              <a:spAutoFit/>
            </a:bodyPr>
            <a:lstStyle/>
            <a:p>
              <a:pPr>
                <a:spcBef>
                  <a:spcPct val="50000"/>
                </a:spcBef>
              </a:pPr>
              <a:r>
                <a:rPr lang="zh-CN" altLang="en-US" sz="20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库仑势能</a:t>
              </a:r>
              <a:endParaRPr lang="zh-CN" altLang="en-US" sz="20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35" name="Group 3"/>
          <p:cNvGrpSpPr/>
          <p:nvPr/>
        </p:nvGrpSpPr>
        <p:grpSpPr bwMode="auto">
          <a:xfrm>
            <a:off x="6092757" y="4287636"/>
            <a:ext cx="2416690" cy="1963741"/>
            <a:chOff x="260350" y="1073150"/>
            <a:chExt cx="4200525" cy="3613394"/>
          </a:xfrm>
        </p:grpSpPr>
        <p:pic>
          <p:nvPicPr>
            <p:cNvPr id="36" name="Picture 9" descr="Blue Nickel"/>
            <p:cNvPicPr>
              <a:picLocks noChangeAspect="1" noChangeArrowheads="1"/>
            </p:cNvPicPr>
            <p:nvPr/>
          </p:nvPicPr>
          <p:blipFill>
            <a:blip r:embed="rId9" cstate="print"/>
            <a:srcRect/>
            <a:stretch>
              <a:fillRect/>
            </a:stretch>
          </p:blipFill>
          <p:spPr bwMode="auto">
            <a:xfrm>
              <a:off x="260350" y="1073150"/>
              <a:ext cx="4200525" cy="3360738"/>
            </a:xfrm>
            <a:prstGeom prst="rect">
              <a:avLst/>
            </a:prstGeom>
            <a:noFill/>
            <a:ln w="9525">
              <a:noFill/>
              <a:miter lim="800000"/>
              <a:headEnd/>
              <a:tailEnd/>
            </a:ln>
          </p:spPr>
        </p:pic>
        <p:sp>
          <p:nvSpPr>
            <p:cNvPr id="37" name="Rectangle 10"/>
            <p:cNvSpPr>
              <a:spLocks noChangeArrowheads="1"/>
            </p:cNvSpPr>
            <p:nvPr/>
          </p:nvSpPr>
          <p:spPr bwMode="auto">
            <a:xfrm>
              <a:off x="1679157" y="4120217"/>
              <a:ext cx="1883841" cy="56632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Bef>
                  <a:spcPct val="50000"/>
                </a:spcBef>
                <a:defRPr/>
              </a:pPr>
              <a:r>
                <a:rPr lang="en-US" altLang="zh-CN" sz="1400" dirty="0">
                  <a:latin typeface="Times New Roman" panose="02020603050405020304" pitchFamily="18" charset="0"/>
                </a:rPr>
                <a:t>Blue Nickel</a:t>
              </a:r>
              <a:endParaRPr lang="en-US" altLang="zh-CN" sz="1400" dirty="0">
                <a:latin typeface="Times New Roman" panose="02020603050405020304" pitchFamily="18" charset="0"/>
              </a:endParaRPr>
            </a:p>
          </p:txBody>
        </p:sp>
      </p:grpSp>
      <p:sp>
        <p:nvSpPr>
          <p:cNvPr id="38" name="Footer Placeholder 3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扫描隧穿显微镜（</a:t>
            </a:r>
            <a:r>
              <a:rPr lang="en-US" altLang="zh-CN" dirty="0"/>
              <a:t>STM</a:t>
            </a:r>
            <a:r>
              <a:rPr lang="zh-CN" altLang="en-US" dirty="0"/>
              <a:t>）</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800" y="1238749"/>
            <a:ext cx="8115300" cy="2316014"/>
          </a:xfrm>
        </p:spPr>
        <p:txBody>
          <a:bodyPr>
            <a:normAutofit fontScale="92500" lnSpcReduction="10000"/>
          </a:bodyPr>
          <a:lstStyle/>
          <a:p>
            <a:pPr>
              <a:lnSpc>
                <a:spcPct val="110000"/>
              </a:lnSpc>
              <a:spcBef>
                <a:spcPts val="0"/>
              </a:spcBef>
              <a:spcAft>
                <a:spcPts val="0"/>
              </a:spcAft>
            </a:pPr>
            <a:r>
              <a:rPr lang="zh-CN" altLang="en-US" sz="2800" dirty="0">
                <a:latin typeface="Times New Roman" panose="02020603050405020304" pitchFamily="18" charset="0"/>
                <a:ea typeface="Times New Roman" panose="02020603050405020304" pitchFamily="18" charset="0"/>
                <a:cs typeface="Times New Roman" panose="02020603050405020304" pitchFamily="18" charset="0"/>
              </a:rPr>
              <a:t>扫描隧穿显微镜</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(Scanning Tunneling Microscope)</a:t>
            </a:r>
            <a:r>
              <a:rPr lang="zh-CN" altLang="en-US" sz="2800" dirty="0">
                <a:latin typeface="Times New Roman" panose="02020603050405020304" pitchFamily="18" charset="0"/>
                <a:ea typeface="Times New Roman" panose="02020603050405020304" pitchFamily="18" charset="0"/>
                <a:cs typeface="Times New Roman" panose="02020603050405020304" pitchFamily="18" charset="0"/>
              </a:rPr>
              <a:t>是可以观测原子的超高倍显微镜。</a:t>
            </a:r>
            <a:endParaRPr lang="zh-CN" alt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spcBef>
                <a:spcPts val="0"/>
              </a:spcBef>
              <a:spcAft>
                <a:spcPts val="0"/>
              </a:spcAft>
            </a:pP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STM</a:t>
            </a:r>
            <a:r>
              <a:rPr lang="zh-CN" altLang="en-US" sz="2800" dirty="0">
                <a:latin typeface="Times New Roman" panose="02020603050405020304" pitchFamily="18" charset="0"/>
                <a:ea typeface="Times New Roman" panose="02020603050405020304" pitchFamily="18" charset="0"/>
                <a:cs typeface="Times New Roman" panose="02020603050405020304" pitchFamily="18" charset="0"/>
              </a:rPr>
              <a:t>原理</a:t>
            </a:r>
            <a:endParaRPr lang="zh-CN" alt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lvl="1">
              <a:lnSpc>
                <a:spcPct val="110000"/>
              </a:lnSpc>
              <a:spcBef>
                <a:spcPts val="0"/>
              </a:spcBef>
              <a:spcAft>
                <a:spcPts val="0"/>
              </a:spcAft>
            </a:pP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利用探针在样品表面扫描时，样品表面和针尖之间间距有间隙，形成了电子的势垒，间隙越小势垒宽度越窄，隧道电流</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I </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越大。</a:t>
            </a:r>
            <a:endParaRPr lang="zh-C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lvl="1">
              <a:lnSpc>
                <a:spcPct val="110000"/>
              </a:lnSpc>
              <a:spcBef>
                <a:spcPts val="0"/>
              </a:spcBef>
              <a:spcAft>
                <a:spcPts val="0"/>
              </a:spcAft>
            </a:pP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隧道电流</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I</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样品和针尖间距离</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S</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的关系</a:t>
            </a:r>
            <a:endParaRPr lang="zh-C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Object 2"/>
          <p:cNvGraphicFramePr>
            <a:graphicFrameLocks noChangeAspect="1"/>
          </p:cNvGraphicFramePr>
          <p:nvPr/>
        </p:nvGraphicFramePr>
        <p:xfrm>
          <a:off x="609600" y="3446197"/>
          <a:ext cx="2100263" cy="545584"/>
        </p:xfrm>
        <a:graphic>
          <a:graphicData uri="http://schemas.openxmlformats.org/presentationml/2006/ole">
            <mc:AlternateContent xmlns:mc="http://schemas.openxmlformats.org/markup-compatibility/2006">
              <mc:Choice xmlns:v="urn:schemas-microsoft-com:vml" Requires="v">
                <p:oleObj spid="_x0000_s6" name="Equation" r:id="rId1" imgW="774700" imgH="228600" progId="Equation.3">
                  <p:embed/>
                </p:oleObj>
              </mc:Choice>
              <mc:Fallback>
                <p:oleObj name="Equation" r:id="rId1" imgW="774700" imgH="2286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46197"/>
                        <a:ext cx="2100263" cy="54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34"/>
          <p:cNvSpPr txBox="1">
            <a:spLocks noChangeArrowheads="1"/>
          </p:cNvSpPr>
          <p:nvPr/>
        </p:nvSpPr>
        <p:spPr bwMode="auto">
          <a:xfrm>
            <a:off x="748356" y="4038600"/>
            <a:ext cx="5000472" cy="1570037"/>
          </a:xfrm>
          <a:prstGeom prst="rect">
            <a:avLst/>
          </a:prstGeom>
          <a:noFill/>
          <a:ln w="9525">
            <a:noFill/>
            <a:miter lim="800000"/>
          </a:ln>
        </p:spPr>
        <p:txBody>
          <a:bodyPr wrap="square">
            <a:spAutoFit/>
          </a:bodyPr>
          <a:lstStyle/>
          <a:p>
            <a:r>
              <a:rPr lang="en-US" altLang="zh-CN" sz="24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S</a:t>
            </a:r>
            <a:r>
              <a:rPr lang="en-US" altLang="zh-CN"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 — </a:t>
            </a:r>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样品和针尖间的距离</a:t>
            </a:r>
            <a:endPar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a:p>
            <a:r>
              <a:rPr lang="en-US" altLang="zh-CN" sz="24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 </a:t>
            </a:r>
            <a:r>
              <a:rPr lang="en-US" altLang="zh-CN"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加在样品和针尖间的微小电压</a:t>
            </a:r>
            <a:endPar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a:p>
            <a:r>
              <a:rPr lang="en-US" altLang="zh-CN" sz="24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A </a:t>
            </a:r>
            <a:r>
              <a:rPr lang="en-US" altLang="zh-CN"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常数</a:t>
            </a:r>
            <a:endPar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a:p>
            <a:r>
              <a:rPr lang="zh-CN" altLang="en-US" sz="2400" i="1" dirty="0">
                <a:solidFill>
                  <a:schemeClr val="tx1"/>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 </a:t>
            </a:r>
            <a:r>
              <a:rPr lang="en-US" altLang="zh-CN"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平均势垒高度</a:t>
            </a:r>
            <a:endPar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 name="矩形 7"/>
          <p:cNvSpPr/>
          <p:nvPr/>
        </p:nvSpPr>
        <p:spPr>
          <a:xfrm>
            <a:off x="507796" y="5470326"/>
            <a:ext cx="5191230" cy="830997"/>
          </a:xfrm>
          <a:prstGeom prst="rect">
            <a:avLst/>
          </a:prstGeom>
        </p:spPr>
        <p:txBody>
          <a:bodyPr wrap="square">
            <a:spAutoFit/>
          </a:bodyPr>
          <a:lstStyle/>
          <a:p>
            <a:pPr fontAlgn="auto">
              <a:spcBef>
                <a:spcPts val="0"/>
              </a:spcBef>
              <a:spcAft>
                <a:spcPts val="0"/>
              </a:spcAft>
              <a:defRPr/>
            </a:pP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通过测量电路中的电流，反推出距离</a:t>
            </a:r>
            <a:r>
              <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S</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，绘出样品表面形貌图（立体图）</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9" name="Group 61"/>
          <p:cNvGrpSpPr/>
          <p:nvPr/>
        </p:nvGrpSpPr>
        <p:grpSpPr bwMode="auto">
          <a:xfrm>
            <a:off x="5976902" y="3408983"/>
            <a:ext cx="2870200" cy="2681288"/>
            <a:chOff x="3600" y="2500"/>
            <a:chExt cx="4521" cy="4223"/>
          </a:xfrm>
        </p:grpSpPr>
        <p:grpSp>
          <p:nvGrpSpPr>
            <p:cNvPr id="10" name="Group 62"/>
            <p:cNvGrpSpPr/>
            <p:nvPr/>
          </p:nvGrpSpPr>
          <p:grpSpPr bwMode="auto">
            <a:xfrm>
              <a:off x="3600" y="2500"/>
              <a:ext cx="4521" cy="2021"/>
              <a:chOff x="5" y="0"/>
              <a:chExt cx="19987" cy="20002"/>
            </a:xfrm>
          </p:grpSpPr>
          <p:grpSp>
            <p:nvGrpSpPr>
              <p:cNvPr id="44" name="Group 63"/>
              <p:cNvGrpSpPr/>
              <p:nvPr/>
            </p:nvGrpSpPr>
            <p:grpSpPr bwMode="auto">
              <a:xfrm>
                <a:off x="5" y="0"/>
                <a:ext cx="18572" cy="20002"/>
                <a:chOff x="10" y="0"/>
                <a:chExt cx="19974" cy="20002"/>
              </a:xfrm>
            </p:grpSpPr>
            <p:grpSp>
              <p:nvGrpSpPr>
                <p:cNvPr id="46" name="Group 64"/>
                <p:cNvGrpSpPr/>
                <p:nvPr/>
              </p:nvGrpSpPr>
              <p:grpSpPr bwMode="auto">
                <a:xfrm>
                  <a:off x="3148" y="7115"/>
                  <a:ext cx="4569" cy="3572"/>
                  <a:chOff x="27" y="0"/>
                  <a:chExt cx="19973" cy="19988"/>
                </a:xfrm>
              </p:grpSpPr>
              <p:sp>
                <p:nvSpPr>
                  <p:cNvPr id="91" name="Oval 65"/>
                  <p:cNvSpPr>
                    <a:spLocks noChangeArrowheads="1"/>
                  </p:cNvSpPr>
                  <p:nvPr/>
                </p:nvSpPr>
                <p:spPr bwMode="auto">
                  <a:xfrm>
                    <a:off x="18317" y="0"/>
                    <a:ext cx="1683" cy="10022"/>
                  </a:xfrm>
                  <a:prstGeom prst="ellipse">
                    <a:avLst/>
                  </a:prstGeom>
                  <a:solidFill>
                    <a:srgbClr val="FFFF00"/>
                  </a:solidFill>
                  <a:ln w="25400">
                    <a:solidFill>
                      <a:srgbClr val="0000FF"/>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92" name="Line 66"/>
                  <p:cNvSpPr>
                    <a:spLocks noChangeShapeType="1"/>
                  </p:cNvSpPr>
                  <p:nvPr/>
                </p:nvSpPr>
                <p:spPr bwMode="auto">
                  <a:xfrm flipV="1">
                    <a:off x="2938" y="1114"/>
                    <a:ext cx="15816" cy="11118"/>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93" name="Line 67"/>
                  <p:cNvSpPr>
                    <a:spLocks noChangeShapeType="1"/>
                  </p:cNvSpPr>
                  <p:nvPr/>
                </p:nvSpPr>
                <p:spPr bwMode="auto">
                  <a:xfrm flipV="1">
                    <a:off x="3769" y="9966"/>
                    <a:ext cx="14565" cy="10022"/>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94" name="Line 68"/>
                  <p:cNvSpPr>
                    <a:spLocks noChangeShapeType="1"/>
                  </p:cNvSpPr>
                  <p:nvPr/>
                </p:nvSpPr>
                <p:spPr bwMode="auto">
                  <a:xfrm flipV="1">
                    <a:off x="27" y="12176"/>
                    <a:ext cx="2928" cy="6698"/>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95" name="Line 69"/>
                  <p:cNvSpPr>
                    <a:spLocks noChangeShapeType="1"/>
                  </p:cNvSpPr>
                  <p:nvPr/>
                </p:nvSpPr>
                <p:spPr bwMode="auto">
                  <a:xfrm>
                    <a:off x="27" y="19932"/>
                    <a:ext cx="3349" cy="56"/>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47" name="Group 70"/>
                <p:cNvGrpSpPr/>
                <p:nvPr/>
              </p:nvGrpSpPr>
              <p:grpSpPr bwMode="auto">
                <a:xfrm>
                  <a:off x="6572" y="0"/>
                  <a:ext cx="13412" cy="11302"/>
                  <a:chOff x="0" y="0"/>
                  <a:chExt cx="20118" cy="20002"/>
                </a:xfrm>
              </p:grpSpPr>
              <p:sp>
                <p:nvSpPr>
                  <p:cNvPr id="73" name="Line 71"/>
                  <p:cNvSpPr>
                    <a:spLocks noChangeShapeType="1"/>
                  </p:cNvSpPr>
                  <p:nvPr/>
                </p:nvSpPr>
                <p:spPr bwMode="auto">
                  <a:xfrm>
                    <a:off x="0" y="366"/>
                    <a:ext cx="6" cy="13332"/>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74" name="Line 72"/>
                  <p:cNvSpPr>
                    <a:spLocks noChangeShapeType="1"/>
                  </p:cNvSpPr>
                  <p:nvPr/>
                </p:nvSpPr>
                <p:spPr bwMode="auto">
                  <a:xfrm>
                    <a:off x="0" y="366"/>
                    <a:ext cx="4713" cy="18"/>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75" name="Line 73"/>
                  <p:cNvSpPr>
                    <a:spLocks noChangeShapeType="1"/>
                  </p:cNvSpPr>
                  <p:nvPr/>
                </p:nvSpPr>
                <p:spPr bwMode="auto">
                  <a:xfrm>
                    <a:off x="4707" y="718"/>
                    <a:ext cx="6" cy="4919"/>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nvGrpSpPr>
                  <p:cNvPr id="76" name="Group 74"/>
                  <p:cNvGrpSpPr/>
                  <p:nvPr/>
                </p:nvGrpSpPr>
                <p:grpSpPr bwMode="auto">
                  <a:xfrm>
                    <a:off x="3708" y="0"/>
                    <a:ext cx="16410" cy="20002"/>
                    <a:chOff x="0" y="-1"/>
                    <a:chExt cx="19999" cy="20001"/>
                  </a:xfrm>
                </p:grpSpPr>
                <p:grpSp>
                  <p:nvGrpSpPr>
                    <p:cNvPr id="77" name="Group 75"/>
                    <p:cNvGrpSpPr/>
                    <p:nvPr/>
                  </p:nvGrpSpPr>
                  <p:grpSpPr bwMode="auto">
                    <a:xfrm>
                      <a:off x="0" y="-1"/>
                      <a:ext cx="19999" cy="20001"/>
                      <a:chOff x="0" y="-1"/>
                      <a:chExt cx="19999" cy="20001"/>
                    </a:xfrm>
                  </p:grpSpPr>
                  <p:sp>
                    <p:nvSpPr>
                      <p:cNvPr id="82" name="Rectangle 76"/>
                      <p:cNvSpPr>
                        <a:spLocks noChangeArrowheads="1"/>
                      </p:cNvSpPr>
                      <p:nvPr/>
                    </p:nvSpPr>
                    <p:spPr bwMode="auto">
                      <a:xfrm>
                        <a:off x="0" y="5622"/>
                        <a:ext cx="5049" cy="12277"/>
                      </a:xfrm>
                      <a:prstGeom prst="rect">
                        <a:avLst/>
                      </a:prstGeom>
                      <a:noFill/>
                      <a:ln w="25400">
                        <a:solidFill>
                          <a:srgbClr val="800080"/>
                        </a:solidFill>
                        <a:miter lim="800000"/>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grpSp>
                    <p:nvGrpSpPr>
                      <p:cNvPr id="83" name="Group 77"/>
                      <p:cNvGrpSpPr/>
                      <p:nvPr/>
                    </p:nvGrpSpPr>
                    <p:grpSpPr bwMode="auto">
                      <a:xfrm>
                        <a:off x="3128" y="-1"/>
                        <a:ext cx="16871" cy="20001"/>
                        <a:chOff x="0" y="0"/>
                        <a:chExt cx="20000" cy="20000"/>
                      </a:xfrm>
                    </p:grpSpPr>
                    <p:grpSp>
                      <p:nvGrpSpPr>
                        <p:cNvPr id="84" name="Group 78"/>
                        <p:cNvGrpSpPr/>
                        <p:nvPr/>
                      </p:nvGrpSpPr>
                      <p:grpSpPr bwMode="auto">
                        <a:xfrm>
                          <a:off x="7006" y="3868"/>
                          <a:ext cx="12994" cy="16132"/>
                          <a:chOff x="0" y="-1"/>
                          <a:chExt cx="20000" cy="20001"/>
                        </a:xfrm>
                      </p:grpSpPr>
                      <p:sp>
                        <p:nvSpPr>
                          <p:cNvPr id="89" name="Rectangle 79"/>
                          <p:cNvSpPr>
                            <a:spLocks noChangeArrowheads="1"/>
                          </p:cNvSpPr>
                          <p:nvPr/>
                        </p:nvSpPr>
                        <p:spPr bwMode="auto">
                          <a:xfrm>
                            <a:off x="0" y="-1"/>
                            <a:ext cx="20000" cy="20001"/>
                          </a:xfrm>
                          <a:prstGeom prst="rect">
                            <a:avLst/>
                          </a:prstGeom>
                          <a:noFill/>
                          <a:ln w="25400">
                            <a:solidFill>
                              <a:srgbClr val="800080"/>
                            </a:solidFill>
                            <a:miter lim="800000"/>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90" name="AutoShape 80"/>
                          <p:cNvSpPr>
                            <a:spLocks noChangeArrowheads="1"/>
                          </p:cNvSpPr>
                          <p:nvPr/>
                        </p:nvSpPr>
                        <p:spPr bwMode="auto">
                          <a:xfrm>
                            <a:off x="2221" y="3040"/>
                            <a:ext cx="15558" cy="13919"/>
                          </a:xfrm>
                          <a:prstGeom prst="roundRect">
                            <a:avLst>
                              <a:gd name="adj" fmla="val 16667"/>
                            </a:avLst>
                          </a:prstGeom>
                          <a:solidFill>
                            <a:srgbClr val="FFFF00"/>
                          </a:solidFill>
                          <a:ln w="25400">
                            <a:solidFill>
                              <a:srgbClr val="800080"/>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85" name="Group 81"/>
                        <p:cNvGrpSpPr/>
                        <p:nvPr/>
                      </p:nvGrpSpPr>
                      <p:grpSpPr bwMode="auto">
                        <a:xfrm>
                          <a:off x="0" y="0"/>
                          <a:ext cx="15673" cy="5272"/>
                          <a:chOff x="0" y="0"/>
                          <a:chExt cx="19947" cy="20000"/>
                        </a:xfrm>
                      </p:grpSpPr>
                      <p:sp>
                        <p:nvSpPr>
                          <p:cNvPr id="86" name="Line 82"/>
                          <p:cNvSpPr>
                            <a:spLocks noChangeShapeType="1"/>
                          </p:cNvSpPr>
                          <p:nvPr/>
                        </p:nvSpPr>
                        <p:spPr bwMode="auto">
                          <a:xfrm>
                            <a:off x="0" y="1335"/>
                            <a:ext cx="14" cy="18665"/>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87" name="Line 83"/>
                          <p:cNvSpPr>
                            <a:spLocks noChangeShapeType="1"/>
                          </p:cNvSpPr>
                          <p:nvPr/>
                        </p:nvSpPr>
                        <p:spPr bwMode="auto">
                          <a:xfrm>
                            <a:off x="0" y="0"/>
                            <a:ext cx="19947" cy="72"/>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88" name="Line 84"/>
                          <p:cNvSpPr>
                            <a:spLocks noChangeShapeType="1"/>
                          </p:cNvSpPr>
                          <p:nvPr/>
                        </p:nvSpPr>
                        <p:spPr bwMode="auto">
                          <a:xfrm>
                            <a:off x="19932" y="1263"/>
                            <a:ext cx="15" cy="13361"/>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grpSp>
                <p:grpSp>
                  <p:nvGrpSpPr>
                    <p:cNvPr id="78" name="Group 85"/>
                    <p:cNvGrpSpPr/>
                    <p:nvPr/>
                  </p:nvGrpSpPr>
                  <p:grpSpPr bwMode="auto">
                    <a:xfrm>
                      <a:off x="4172" y="1716"/>
                      <a:ext cx="8873" cy="3868"/>
                      <a:chOff x="0" y="0"/>
                      <a:chExt cx="20281" cy="20000"/>
                    </a:xfrm>
                  </p:grpSpPr>
                  <p:sp>
                    <p:nvSpPr>
                      <p:cNvPr id="79" name="Line 86"/>
                      <p:cNvSpPr>
                        <a:spLocks noChangeShapeType="1"/>
                      </p:cNvSpPr>
                      <p:nvPr/>
                    </p:nvSpPr>
                    <p:spPr bwMode="auto">
                      <a:xfrm>
                        <a:off x="0" y="1810"/>
                        <a:ext cx="16" cy="18190"/>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80" name="Line 87"/>
                      <p:cNvSpPr>
                        <a:spLocks noChangeShapeType="1"/>
                      </p:cNvSpPr>
                      <p:nvPr/>
                    </p:nvSpPr>
                    <p:spPr bwMode="auto">
                      <a:xfrm>
                        <a:off x="0" y="0"/>
                        <a:ext cx="20281" cy="88"/>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81" name="Line 88"/>
                      <p:cNvSpPr>
                        <a:spLocks noChangeShapeType="1"/>
                      </p:cNvSpPr>
                      <p:nvPr/>
                    </p:nvSpPr>
                    <p:spPr bwMode="auto">
                      <a:xfrm>
                        <a:off x="20265" y="1717"/>
                        <a:ext cx="16" cy="7332"/>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grpSp>
            <p:grpSp>
              <p:nvGrpSpPr>
                <p:cNvPr id="48" name="Group 89"/>
                <p:cNvGrpSpPr/>
                <p:nvPr/>
              </p:nvGrpSpPr>
              <p:grpSpPr bwMode="auto">
                <a:xfrm>
                  <a:off x="10" y="188"/>
                  <a:ext cx="5520" cy="19814"/>
                  <a:chOff x="0" y="0"/>
                  <a:chExt cx="20001" cy="20000"/>
                </a:xfrm>
              </p:grpSpPr>
              <p:grpSp>
                <p:nvGrpSpPr>
                  <p:cNvPr id="49" name="Group 90"/>
                  <p:cNvGrpSpPr/>
                  <p:nvPr/>
                </p:nvGrpSpPr>
                <p:grpSpPr bwMode="auto">
                  <a:xfrm>
                    <a:off x="0" y="0"/>
                    <a:ext cx="20001" cy="20000"/>
                    <a:chOff x="0" y="0"/>
                    <a:chExt cx="20001" cy="20000"/>
                  </a:xfrm>
                </p:grpSpPr>
                <p:grpSp>
                  <p:nvGrpSpPr>
                    <p:cNvPr id="53" name="Group 91"/>
                    <p:cNvGrpSpPr/>
                    <p:nvPr/>
                  </p:nvGrpSpPr>
                  <p:grpSpPr bwMode="auto">
                    <a:xfrm>
                      <a:off x="0" y="0"/>
                      <a:ext cx="20001" cy="20000"/>
                      <a:chOff x="0" y="0"/>
                      <a:chExt cx="20001" cy="20000"/>
                    </a:xfrm>
                  </p:grpSpPr>
                  <p:sp>
                    <p:nvSpPr>
                      <p:cNvPr id="67" name="Rectangle 92"/>
                      <p:cNvSpPr>
                        <a:spLocks noChangeArrowheads="1"/>
                      </p:cNvSpPr>
                      <p:nvPr/>
                    </p:nvSpPr>
                    <p:spPr bwMode="auto">
                      <a:xfrm>
                        <a:off x="0" y="5805"/>
                        <a:ext cx="3464" cy="14195"/>
                      </a:xfrm>
                      <a:prstGeom prst="rect">
                        <a:avLst/>
                      </a:prstGeom>
                      <a:noFill/>
                      <a:ln w="25400">
                        <a:solidFill>
                          <a:srgbClr val="800080"/>
                        </a:solidFill>
                        <a:miter lim="800000"/>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68" name="Line 93"/>
                      <p:cNvSpPr>
                        <a:spLocks noChangeShapeType="1"/>
                      </p:cNvSpPr>
                      <p:nvPr/>
                    </p:nvSpPr>
                    <p:spPr bwMode="auto">
                      <a:xfrm flipV="1">
                        <a:off x="0" y="11"/>
                        <a:ext cx="16211" cy="5603"/>
                      </a:xfrm>
                      <a:prstGeom prst="line">
                        <a:avLst/>
                      </a:prstGeom>
                      <a:noFill/>
                      <a:ln w="25400">
                        <a:solidFill>
                          <a:srgbClr val="800080"/>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69" name="Line 94"/>
                      <p:cNvSpPr>
                        <a:spLocks noChangeShapeType="1"/>
                      </p:cNvSpPr>
                      <p:nvPr/>
                    </p:nvSpPr>
                    <p:spPr bwMode="auto">
                      <a:xfrm flipV="1">
                        <a:off x="3790" y="201"/>
                        <a:ext cx="16211" cy="5604"/>
                      </a:xfrm>
                      <a:prstGeom prst="line">
                        <a:avLst/>
                      </a:prstGeom>
                      <a:noFill/>
                      <a:ln w="25400">
                        <a:solidFill>
                          <a:srgbClr val="800080"/>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70" name="Line 95"/>
                      <p:cNvSpPr>
                        <a:spLocks noChangeShapeType="1"/>
                      </p:cNvSpPr>
                      <p:nvPr/>
                    </p:nvSpPr>
                    <p:spPr bwMode="auto">
                      <a:xfrm flipV="1">
                        <a:off x="3790" y="14196"/>
                        <a:ext cx="16211" cy="5603"/>
                      </a:xfrm>
                      <a:prstGeom prst="line">
                        <a:avLst/>
                      </a:prstGeom>
                      <a:noFill/>
                      <a:ln w="25400">
                        <a:solidFill>
                          <a:srgbClr val="800080"/>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71" name="Line 96"/>
                      <p:cNvSpPr>
                        <a:spLocks noChangeShapeType="1"/>
                      </p:cNvSpPr>
                      <p:nvPr/>
                    </p:nvSpPr>
                    <p:spPr bwMode="auto">
                      <a:xfrm>
                        <a:off x="19983" y="610"/>
                        <a:ext cx="18" cy="13395"/>
                      </a:xfrm>
                      <a:prstGeom prst="line">
                        <a:avLst/>
                      </a:prstGeom>
                      <a:noFill/>
                      <a:ln w="25400">
                        <a:solidFill>
                          <a:srgbClr val="800080"/>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72" name="Line 97"/>
                      <p:cNvSpPr>
                        <a:spLocks noChangeShapeType="1"/>
                      </p:cNvSpPr>
                      <p:nvPr/>
                    </p:nvSpPr>
                    <p:spPr bwMode="auto">
                      <a:xfrm>
                        <a:off x="16537" y="0"/>
                        <a:ext cx="3464" cy="11"/>
                      </a:xfrm>
                      <a:prstGeom prst="line">
                        <a:avLst/>
                      </a:prstGeom>
                      <a:noFill/>
                      <a:ln w="25400">
                        <a:solidFill>
                          <a:srgbClr val="800080"/>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54" name="Group 98"/>
                    <p:cNvGrpSpPr/>
                    <p:nvPr/>
                  </p:nvGrpSpPr>
                  <p:grpSpPr bwMode="auto">
                    <a:xfrm>
                      <a:off x="3446" y="1008"/>
                      <a:ext cx="16555" cy="10791"/>
                      <a:chOff x="0" y="1"/>
                      <a:chExt cx="20000" cy="19998"/>
                    </a:xfrm>
                  </p:grpSpPr>
                  <p:grpSp>
                    <p:nvGrpSpPr>
                      <p:cNvPr id="55" name="Group 99"/>
                      <p:cNvGrpSpPr/>
                      <p:nvPr/>
                    </p:nvGrpSpPr>
                    <p:grpSpPr bwMode="auto">
                      <a:xfrm>
                        <a:off x="416" y="1"/>
                        <a:ext cx="19584" cy="11868"/>
                        <a:chOff x="0" y="1"/>
                        <a:chExt cx="20000" cy="19999"/>
                      </a:xfrm>
                    </p:grpSpPr>
                    <p:sp>
                      <p:nvSpPr>
                        <p:cNvPr id="65" name="Line 100"/>
                        <p:cNvSpPr>
                          <a:spLocks noChangeShapeType="1"/>
                        </p:cNvSpPr>
                        <p:nvPr/>
                      </p:nvSpPr>
                      <p:spPr bwMode="auto">
                        <a:xfrm flipV="1">
                          <a:off x="0" y="2502"/>
                          <a:ext cx="19575" cy="17498"/>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66" name="Line 101"/>
                        <p:cNvSpPr>
                          <a:spLocks noChangeShapeType="1"/>
                        </p:cNvSpPr>
                        <p:nvPr/>
                      </p:nvSpPr>
                      <p:spPr bwMode="auto">
                        <a:xfrm flipV="1">
                          <a:off x="425" y="1"/>
                          <a:ext cx="19575" cy="17500"/>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56" name="Group 102"/>
                      <p:cNvGrpSpPr/>
                      <p:nvPr/>
                    </p:nvGrpSpPr>
                    <p:grpSpPr bwMode="auto">
                      <a:xfrm>
                        <a:off x="0" y="5538"/>
                        <a:ext cx="19584" cy="11868"/>
                        <a:chOff x="0" y="0"/>
                        <a:chExt cx="20000" cy="20000"/>
                      </a:xfrm>
                    </p:grpSpPr>
                    <p:sp>
                      <p:nvSpPr>
                        <p:cNvPr id="63" name="Line 103"/>
                        <p:cNvSpPr>
                          <a:spLocks noChangeShapeType="1"/>
                        </p:cNvSpPr>
                        <p:nvPr/>
                      </p:nvSpPr>
                      <p:spPr bwMode="auto">
                        <a:xfrm flipV="1">
                          <a:off x="0" y="2499"/>
                          <a:ext cx="19576" cy="17501"/>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64" name="Line 104"/>
                        <p:cNvSpPr>
                          <a:spLocks noChangeShapeType="1"/>
                        </p:cNvSpPr>
                        <p:nvPr/>
                      </p:nvSpPr>
                      <p:spPr bwMode="auto">
                        <a:xfrm flipV="1">
                          <a:off x="425" y="0"/>
                          <a:ext cx="19575" cy="17501"/>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57" name="Group 105"/>
                      <p:cNvGrpSpPr/>
                      <p:nvPr/>
                    </p:nvGrpSpPr>
                    <p:grpSpPr bwMode="auto">
                      <a:xfrm>
                        <a:off x="416" y="2575"/>
                        <a:ext cx="19584" cy="11868"/>
                        <a:chOff x="0" y="0"/>
                        <a:chExt cx="20000" cy="20000"/>
                      </a:xfrm>
                    </p:grpSpPr>
                    <p:sp>
                      <p:nvSpPr>
                        <p:cNvPr id="61" name="Line 106"/>
                        <p:cNvSpPr>
                          <a:spLocks noChangeShapeType="1"/>
                        </p:cNvSpPr>
                        <p:nvPr/>
                      </p:nvSpPr>
                      <p:spPr bwMode="auto">
                        <a:xfrm flipV="1">
                          <a:off x="0" y="2499"/>
                          <a:ext cx="19575" cy="17501"/>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62" name="Line 107"/>
                        <p:cNvSpPr>
                          <a:spLocks noChangeShapeType="1"/>
                        </p:cNvSpPr>
                        <p:nvPr/>
                      </p:nvSpPr>
                      <p:spPr bwMode="auto">
                        <a:xfrm flipV="1">
                          <a:off x="424" y="0"/>
                          <a:ext cx="19576" cy="17508"/>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58" name="Group 108"/>
                      <p:cNvGrpSpPr/>
                      <p:nvPr/>
                    </p:nvGrpSpPr>
                    <p:grpSpPr bwMode="auto">
                      <a:xfrm>
                        <a:off x="0" y="8131"/>
                        <a:ext cx="19584" cy="11868"/>
                        <a:chOff x="0" y="0"/>
                        <a:chExt cx="20000" cy="20000"/>
                      </a:xfrm>
                    </p:grpSpPr>
                    <p:sp>
                      <p:nvSpPr>
                        <p:cNvPr id="59" name="Line 109"/>
                        <p:cNvSpPr>
                          <a:spLocks noChangeShapeType="1"/>
                        </p:cNvSpPr>
                        <p:nvPr/>
                      </p:nvSpPr>
                      <p:spPr bwMode="auto">
                        <a:xfrm flipV="1">
                          <a:off x="0" y="2499"/>
                          <a:ext cx="19576" cy="17501"/>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60" name="Line 110"/>
                        <p:cNvSpPr>
                          <a:spLocks noChangeShapeType="1"/>
                        </p:cNvSpPr>
                        <p:nvPr/>
                      </p:nvSpPr>
                      <p:spPr bwMode="auto">
                        <a:xfrm flipV="1">
                          <a:off x="425" y="0"/>
                          <a:ext cx="19575" cy="17501"/>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grpSp>
              <p:grpSp>
                <p:nvGrpSpPr>
                  <p:cNvPr id="50" name="Group 111"/>
                  <p:cNvGrpSpPr/>
                  <p:nvPr/>
                </p:nvGrpSpPr>
                <p:grpSpPr bwMode="auto">
                  <a:xfrm>
                    <a:off x="3446" y="6794"/>
                    <a:ext cx="16211" cy="6404"/>
                    <a:chOff x="0" y="0"/>
                    <a:chExt cx="20000" cy="20000"/>
                  </a:xfrm>
                </p:grpSpPr>
                <p:sp>
                  <p:nvSpPr>
                    <p:cNvPr id="51" name="Line 112"/>
                    <p:cNvSpPr>
                      <a:spLocks noChangeShapeType="1"/>
                    </p:cNvSpPr>
                    <p:nvPr/>
                  </p:nvSpPr>
                  <p:spPr bwMode="auto">
                    <a:xfrm flipV="1">
                      <a:off x="0" y="2492"/>
                      <a:ext cx="19576" cy="17508"/>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52" name="Line 113"/>
                    <p:cNvSpPr>
                      <a:spLocks noChangeShapeType="1"/>
                    </p:cNvSpPr>
                    <p:nvPr/>
                  </p:nvSpPr>
                  <p:spPr bwMode="auto">
                    <a:xfrm flipV="1">
                      <a:off x="424" y="0"/>
                      <a:ext cx="19576" cy="17502"/>
                    </a:xfrm>
                    <a:prstGeom prst="line">
                      <a:avLst/>
                    </a:prstGeom>
                    <a:noFill/>
                    <a:ln w="127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grpSp>
          <p:sp>
            <p:nvSpPr>
              <p:cNvPr id="45" name="Rectangle 114"/>
              <p:cNvSpPr>
                <a:spLocks noChangeArrowheads="1"/>
              </p:cNvSpPr>
              <p:nvPr/>
            </p:nvSpPr>
            <p:spPr bwMode="auto">
              <a:xfrm>
                <a:off x="9377" y="12253"/>
                <a:ext cx="10615" cy="5354"/>
              </a:xfrm>
              <a:prstGeom prst="rect">
                <a:avLst/>
              </a:prstGeom>
              <a:noFill/>
              <a:ln w="12700">
                <a:noFill/>
                <a:miter lim="800000"/>
              </a:ln>
            </p:spPr>
            <p:txBody>
              <a:bodyPr lIns="12700" tIns="12700" rIns="12700" bIns="12700"/>
              <a:lstStyle/>
              <a:p>
                <a:pPr algn="just" eaLnBrk="0" hangingPunct="0"/>
                <a:r>
                  <a:rPr lang="zh-CN" altLang="en-US" sz="1400" b="1">
                    <a:latin typeface="Times New Roman" panose="02020603050405020304" pitchFamily="18" charset="0"/>
                    <a:ea typeface="华文楷体" panose="02010600040101010101" charset="-122"/>
                    <a:cs typeface="Times New Roman" panose="02020603050405020304" pitchFamily="18" charset="0"/>
                  </a:rPr>
                  <a:t>图象处理系统</a:t>
                </a:r>
                <a:endParaRPr lang="zh-CN" altLang="en-US" sz="1000">
                  <a:latin typeface="Times New Roman" panose="02020603050405020304" pitchFamily="18" charset="0"/>
                  <a:ea typeface="华文楷体" panose="02010600040101010101" charset="-122"/>
                  <a:cs typeface="Times New Roman" panose="02020603050405020304" pitchFamily="18" charset="0"/>
                </a:endParaRPr>
              </a:p>
            </p:txBody>
          </p:sp>
        </p:grpSp>
        <p:sp>
          <p:nvSpPr>
            <p:cNvPr id="11" name="Line 115"/>
            <p:cNvSpPr>
              <a:spLocks noChangeShapeType="1"/>
            </p:cNvSpPr>
            <p:nvPr/>
          </p:nvSpPr>
          <p:spPr bwMode="auto">
            <a:xfrm>
              <a:off x="6760" y="3138"/>
              <a:ext cx="281" cy="281"/>
            </a:xfrm>
            <a:prstGeom prst="line">
              <a:avLst/>
            </a:prstGeom>
            <a:noFill/>
            <a:ln w="50800">
              <a:solidFill>
                <a:srgbClr val="BFBFB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2" name="Line 116"/>
            <p:cNvSpPr>
              <a:spLocks noChangeShapeType="1"/>
            </p:cNvSpPr>
            <p:nvPr/>
          </p:nvSpPr>
          <p:spPr bwMode="auto">
            <a:xfrm>
              <a:off x="6900" y="2937"/>
              <a:ext cx="461" cy="461"/>
            </a:xfrm>
            <a:prstGeom prst="line">
              <a:avLst/>
            </a:prstGeom>
            <a:noFill/>
            <a:ln w="50800">
              <a:solidFill>
                <a:srgbClr val="BFBFB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3" name="Line 117"/>
            <p:cNvSpPr>
              <a:spLocks noChangeShapeType="1"/>
            </p:cNvSpPr>
            <p:nvPr/>
          </p:nvSpPr>
          <p:spPr bwMode="auto">
            <a:xfrm>
              <a:off x="7220" y="2917"/>
              <a:ext cx="301" cy="301"/>
            </a:xfrm>
            <a:prstGeom prst="line">
              <a:avLst/>
            </a:prstGeom>
            <a:noFill/>
            <a:ln w="50800">
              <a:solidFill>
                <a:srgbClr val="BFBFB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4" name="Oval 118"/>
            <p:cNvSpPr>
              <a:spLocks noChangeArrowheads="1"/>
            </p:cNvSpPr>
            <p:nvPr/>
          </p:nvSpPr>
          <p:spPr bwMode="auto">
            <a:xfrm>
              <a:off x="6940" y="3301"/>
              <a:ext cx="121" cy="121"/>
            </a:xfrm>
            <a:prstGeom prst="ellipse">
              <a:avLst/>
            </a:prstGeom>
            <a:solidFill>
              <a:srgbClr val="4C4C4C"/>
            </a:solidFill>
            <a:ln w="50800">
              <a:solidFill>
                <a:srgbClr val="FF0000"/>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15" name="Oval 119"/>
            <p:cNvSpPr>
              <a:spLocks noChangeArrowheads="1"/>
            </p:cNvSpPr>
            <p:nvPr/>
          </p:nvSpPr>
          <p:spPr bwMode="auto">
            <a:xfrm>
              <a:off x="6800" y="3141"/>
              <a:ext cx="121" cy="121"/>
            </a:xfrm>
            <a:prstGeom prst="ellipse">
              <a:avLst/>
            </a:prstGeom>
            <a:solidFill>
              <a:srgbClr val="4C4C4C"/>
            </a:solidFill>
            <a:ln w="50800">
              <a:solidFill>
                <a:srgbClr val="FF0000"/>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16" name="Oval 120"/>
            <p:cNvSpPr>
              <a:spLocks noChangeArrowheads="1"/>
            </p:cNvSpPr>
            <p:nvPr/>
          </p:nvSpPr>
          <p:spPr bwMode="auto">
            <a:xfrm>
              <a:off x="6940" y="2921"/>
              <a:ext cx="121" cy="121"/>
            </a:xfrm>
            <a:prstGeom prst="ellipse">
              <a:avLst/>
            </a:prstGeom>
            <a:solidFill>
              <a:srgbClr val="4C4C4C"/>
            </a:solidFill>
            <a:ln w="50800">
              <a:solidFill>
                <a:srgbClr val="FF0000"/>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17" name="Oval 121"/>
            <p:cNvSpPr>
              <a:spLocks noChangeArrowheads="1"/>
            </p:cNvSpPr>
            <p:nvPr/>
          </p:nvSpPr>
          <p:spPr bwMode="auto">
            <a:xfrm>
              <a:off x="7080" y="3121"/>
              <a:ext cx="121" cy="121"/>
            </a:xfrm>
            <a:prstGeom prst="ellipse">
              <a:avLst/>
            </a:prstGeom>
            <a:solidFill>
              <a:srgbClr val="4C4C4C"/>
            </a:solidFill>
            <a:ln w="50800">
              <a:solidFill>
                <a:srgbClr val="FF0000"/>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18" name="Oval 122"/>
            <p:cNvSpPr>
              <a:spLocks noChangeArrowheads="1"/>
            </p:cNvSpPr>
            <p:nvPr/>
          </p:nvSpPr>
          <p:spPr bwMode="auto">
            <a:xfrm>
              <a:off x="7240" y="3301"/>
              <a:ext cx="121" cy="121"/>
            </a:xfrm>
            <a:prstGeom prst="ellipse">
              <a:avLst/>
            </a:prstGeom>
            <a:solidFill>
              <a:srgbClr val="4C4C4C"/>
            </a:solidFill>
            <a:ln w="50800">
              <a:solidFill>
                <a:srgbClr val="FF0000"/>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19" name="Oval 123"/>
            <p:cNvSpPr>
              <a:spLocks noChangeArrowheads="1"/>
            </p:cNvSpPr>
            <p:nvPr/>
          </p:nvSpPr>
          <p:spPr bwMode="auto">
            <a:xfrm>
              <a:off x="7260" y="2941"/>
              <a:ext cx="121" cy="121"/>
            </a:xfrm>
            <a:prstGeom prst="ellipse">
              <a:avLst/>
            </a:prstGeom>
            <a:solidFill>
              <a:srgbClr val="4C4C4C"/>
            </a:solidFill>
            <a:ln w="50800">
              <a:solidFill>
                <a:srgbClr val="FF0000"/>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sp>
          <p:nvSpPr>
            <p:cNvPr id="20" name="Oval 124"/>
            <p:cNvSpPr>
              <a:spLocks noChangeArrowheads="1"/>
            </p:cNvSpPr>
            <p:nvPr/>
          </p:nvSpPr>
          <p:spPr bwMode="auto">
            <a:xfrm>
              <a:off x="7400" y="3121"/>
              <a:ext cx="121" cy="121"/>
            </a:xfrm>
            <a:prstGeom prst="ellipse">
              <a:avLst/>
            </a:prstGeom>
            <a:solidFill>
              <a:srgbClr val="4C4C4C"/>
            </a:solidFill>
            <a:ln w="50800">
              <a:solidFill>
                <a:srgbClr val="FF0000"/>
              </a:solidFill>
              <a:round/>
            </a:ln>
          </p:spPr>
          <p:txBody>
            <a:bodyPr/>
            <a:lstStyle/>
            <a:p>
              <a:endParaRPr lang="en-US" altLang="zh-CN">
                <a:latin typeface="Times New Roman" panose="02020603050405020304" pitchFamily="18" charset="0"/>
                <a:ea typeface="华文楷体" panose="02010600040101010101" charset="-122"/>
                <a:cs typeface="Times New Roman" panose="02020603050405020304" pitchFamily="18" charset="0"/>
              </a:endParaRPr>
            </a:p>
          </p:txBody>
        </p:sp>
        <p:grpSp>
          <p:nvGrpSpPr>
            <p:cNvPr id="21" name="Group 125"/>
            <p:cNvGrpSpPr/>
            <p:nvPr/>
          </p:nvGrpSpPr>
          <p:grpSpPr bwMode="auto">
            <a:xfrm>
              <a:off x="4400" y="5980"/>
              <a:ext cx="1282" cy="401"/>
              <a:chOff x="0" y="-9"/>
              <a:chExt cx="19998" cy="20007"/>
            </a:xfrm>
          </p:grpSpPr>
          <p:sp>
            <p:nvSpPr>
              <p:cNvPr id="42" name="Freeform 126"/>
              <p:cNvSpPr/>
              <p:nvPr/>
            </p:nvSpPr>
            <p:spPr bwMode="auto">
              <a:xfrm>
                <a:off x="0" y="-9"/>
                <a:ext cx="9751" cy="10377"/>
              </a:xfrm>
              <a:custGeom>
                <a:avLst/>
                <a:gdLst>
                  <a:gd name="T0" fmla="*/ 0 w 20000"/>
                  <a:gd name="T1" fmla="*/ 26 h 20000"/>
                  <a:gd name="T2" fmla="*/ 0 w 20000"/>
                  <a:gd name="T3" fmla="*/ 24 h 20000"/>
                  <a:gd name="T4" fmla="*/ 0 w 20000"/>
                  <a:gd name="T5" fmla="*/ 23 h 20000"/>
                  <a:gd name="T6" fmla="*/ 1 w 20000"/>
                  <a:gd name="T7" fmla="*/ 21 h 20000"/>
                  <a:gd name="T8" fmla="*/ 1 w 20000"/>
                  <a:gd name="T9" fmla="*/ 19 h 20000"/>
                  <a:gd name="T10" fmla="*/ 2 w 20000"/>
                  <a:gd name="T11" fmla="*/ 18 h 20000"/>
                  <a:gd name="T12" fmla="*/ 2 w 20000"/>
                  <a:gd name="T13" fmla="*/ 16 h 20000"/>
                  <a:gd name="T14" fmla="*/ 2 w 20000"/>
                  <a:gd name="T15" fmla="*/ 15 h 20000"/>
                  <a:gd name="T16" fmla="*/ 3 w 20000"/>
                  <a:gd name="T17" fmla="*/ 13 h 20000"/>
                  <a:gd name="T18" fmla="*/ 3 w 20000"/>
                  <a:gd name="T19" fmla="*/ 11 h 20000"/>
                  <a:gd name="T20" fmla="*/ 3 w 20000"/>
                  <a:gd name="T21" fmla="*/ 10 h 20000"/>
                  <a:gd name="T22" fmla="*/ 4 w 20000"/>
                  <a:gd name="T23" fmla="*/ 9 h 20000"/>
                  <a:gd name="T24" fmla="*/ 4 w 20000"/>
                  <a:gd name="T25" fmla="*/ 8 h 20000"/>
                  <a:gd name="T26" fmla="*/ 4 w 20000"/>
                  <a:gd name="T27" fmla="*/ 6 h 20000"/>
                  <a:gd name="T28" fmla="*/ 5 w 20000"/>
                  <a:gd name="T29" fmla="*/ 5 h 20000"/>
                  <a:gd name="T30" fmla="*/ 5 w 20000"/>
                  <a:gd name="T31" fmla="*/ 4 h 20000"/>
                  <a:gd name="T32" fmla="*/ 5 w 20000"/>
                  <a:gd name="T33" fmla="*/ 4 h 20000"/>
                  <a:gd name="T34" fmla="*/ 6 w 20000"/>
                  <a:gd name="T35" fmla="*/ 3 h 20000"/>
                  <a:gd name="T36" fmla="*/ 6 w 20000"/>
                  <a:gd name="T37" fmla="*/ 2 h 20000"/>
                  <a:gd name="T38" fmla="*/ 6 w 20000"/>
                  <a:gd name="T39" fmla="*/ 2 h 20000"/>
                  <a:gd name="T40" fmla="*/ 7 w 20000"/>
                  <a:gd name="T41" fmla="*/ 1 h 20000"/>
                  <a:gd name="T42" fmla="*/ 7 w 20000"/>
                  <a:gd name="T43" fmla="*/ 1 h 20000"/>
                  <a:gd name="T44" fmla="*/ 8 w 20000"/>
                  <a:gd name="T45" fmla="*/ 1 h 20000"/>
                  <a:gd name="T46" fmla="*/ 8 w 20000"/>
                  <a:gd name="T47" fmla="*/ 0 h 20000"/>
                  <a:gd name="T48" fmla="*/ 8 w 20000"/>
                  <a:gd name="T49" fmla="*/ 0 h 20000"/>
                  <a:gd name="T50" fmla="*/ 9 w 20000"/>
                  <a:gd name="T51" fmla="*/ 1 h 20000"/>
                  <a:gd name="T52" fmla="*/ 9 w 20000"/>
                  <a:gd name="T53" fmla="*/ 1 h 20000"/>
                  <a:gd name="T54" fmla="*/ 9 w 20000"/>
                  <a:gd name="T55" fmla="*/ 2 h 20000"/>
                  <a:gd name="T56" fmla="*/ 9 w 20000"/>
                  <a:gd name="T57" fmla="*/ 3 h 20000"/>
                  <a:gd name="T58" fmla="*/ 10 w 20000"/>
                  <a:gd name="T59" fmla="*/ 3 h 20000"/>
                  <a:gd name="T60" fmla="*/ 10 w 20000"/>
                  <a:gd name="T61" fmla="*/ 4 h 20000"/>
                  <a:gd name="T62" fmla="*/ 10 w 20000"/>
                  <a:gd name="T63" fmla="*/ 6 h 20000"/>
                  <a:gd name="T64" fmla="*/ 11 w 20000"/>
                  <a:gd name="T65" fmla="*/ 7 h 20000"/>
                  <a:gd name="T66" fmla="*/ 11 w 20000"/>
                  <a:gd name="T67" fmla="*/ 9 h 20000"/>
                  <a:gd name="T68" fmla="*/ 11 w 20000"/>
                  <a:gd name="T69" fmla="*/ 10 h 20000"/>
                  <a:gd name="T70" fmla="*/ 12 w 20000"/>
                  <a:gd name="T71" fmla="*/ 11 h 20000"/>
                  <a:gd name="T72" fmla="*/ 12 w 20000"/>
                  <a:gd name="T73" fmla="*/ 13 h 20000"/>
                  <a:gd name="T74" fmla="*/ 13 w 20000"/>
                  <a:gd name="T75" fmla="*/ 15 h 20000"/>
                  <a:gd name="T76" fmla="*/ 13 w 20000"/>
                  <a:gd name="T77" fmla="*/ 17 h 20000"/>
                  <a:gd name="T78" fmla="*/ 13 w 20000"/>
                  <a:gd name="T79" fmla="*/ 18 h 20000"/>
                  <a:gd name="T80" fmla="*/ 14 w 20000"/>
                  <a:gd name="T81" fmla="*/ 20 h 20000"/>
                  <a:gd name="T82" fmla="*/ 14 w 20000"/>
                  <a:gd name="T83" fmla="*/ 21 h 20000"/>
                  <a:gd name="T84" fmla="*/ 14 w 20000"/>
                  <a:gd name="T85" fmla="*/ 23 h 20000"/>
                  <a:gd name="T86" fmla="*/ 14 w 20000"/>
                  <a:gd name="T87" fmla="*/ 24 h 20000"/>
                  <a:gd name="T88" fmla="*/ 15 w 20000"/>
                  <a:gd name="T89" fmla="*/ 25 h 20000"/>
                  <a:gd name="T90" fmla="*/ 15 w 20000"/>
                  <a:gd name="T91" fmla="*/ 26 h 20000"/>
                  <a:gd name="T92" fmla="*/ 15 w 20000"/>
                  <a:gd name="T93" fmla="*/ 27 h 20000"/>
                  <a:gd name="T94" fmla="*/ 15 w 20000"/>
                  <a:gd name="T95" fmla="*/ 27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19038"/>
                    </a:moveTo>
                    <a:lnTo>
                      <a:pt x="224" y="18365"/>
                    </a:lnTo>
                    <a:lnTo>
                      <a:pt x="448" y="17788"/>
                    </a:lnTo>
                    <a:lnTo>
                      <a:pt x="672" y="17115"/>
                    </a:lnTo>
                    <a:lnTo>
                      <a:pt x="896" y="16538"/>
                    </a:lnTo>
                    <a:lnTo>
                      <a:pt x="1088" y="15865"/>
                    </a:lnTo>
                    <a:lnTo>
                      <a:pt x="1312" y="15481"/>
                    </a:lnTo>
                    <a:lnTo>
                      <a:pt x="1536" y="14808"/>
                    </a:lnTo>
                    <a:lnTo>
                      <a:pt x="1760" y="14231"/>
                    </a:lnTo>
                    <a:lnTo>
                      <a:pt x="1984" y="13558"/>
                    </a:lnTo>
                    <a:lnTo>
                      <a:pt x="2208" y="13173"/>
                    </a:lnTo>
                    <a:lnTo>
                      <a:pt x="2432" y="12500"/>
                    </a:lnTo>
                    <a:lnTo>
                      <a:pt x="2656" y="11923"/>
                    </a:lnTo>
                    <a:lnTo>
                      <a:pt x="2880" y="11346"/>
                    </a:lnTo>
                    <a:lnTo>
                      <a:pt x="3104" y="10865"/>
                    </a:lnTo>
                    <a:lnTo>
                      <a:pt x="3328" y="10288"/>
                    </a:lnTo>
                    <a:lnTo>
                      <a:pt x="3552" y="9712"/>
                    </a:lnTo>
                    <a:lnTo>
                      <a:pt x="3776" y="9135"/>
                    </a:lnTo>
                    <a:lnTo>
                      <a:pt x="4000" y="8750"/>
                    </a:lnTo>
                    <a:lnTo>
                      <a:pt x="4224" y="8173"/>
                    </a:lnTo>
                    <a:lnTo>
                      <a:pt x="4448" y="7692"/>
                    </a:lnTo>
                    <a:lnTo>
                      <a:pt x="4640" y="7308"/>
                    </a:lnTo>
                    <a:lnTo>
                      <a:pt x="4896" y="6731"/>
                    </a:lnTo>
                    <a:lnTo>
                      <a:pt x="5120" y="6346"/>
                    </a:lnTo>
                    <a:lnTo>
                      <a:pt x="5312" y="5865"/>
                    </a:lnTo>
                    <a:lnTo>
                      <a:pt x="5536" y="5385"/>
                    </a:lnTo>
                    <a:lnTo>
                      <a:pt x="5760" y="4904"/>
                    </a:lnTo>
                    <a:lnTo>
                      <a:pt x="5952" y="4519"/>
                    </a:lnTo>
                    <a:lnTo>
                      <a:pt x="6176" y="4135"/>
                    </a:lnTo>
                    <a:lnTo>
                      <a:pt x="6400" y="3654"/>
                    </a:lnTo>
                    <a:lnTo>
                      <a:pt x="6624" y="3462"/>
                    </a:lnTo>
                    <a:lnTo>
                      <a:pt x="6848" y="2981"/>
                    </a:lnTo>
                    <a:lnTo>
                      <a:pt x="7072" y="2596"/>
                    </a:lnTo>
                    <a:lnTo>
                      <a:pt x="7264" y="2500"/>
                    </a:lnTo>
                    <a:lnTo>
                      <a:pt x="7488" y="2019"/>
                    </a:lnTo>
                    <a:lnTo>
                      <a:pt x="7712" y="1827"/>
                    </a:lnTo>
                    <a:lnTo>
                      <a:pt x="7936" y="1635"/>
                    </a:lnTo>
                    <a:lnTo>
                      <a:pt x="8160" y="1346"/>
                    </a:lnTo>
                    <a:lnTo>
                      <a:pt x="8352" y="1058"/>
                    </a:lnTo>
                    <a:lnTo>
                      <a:pt x="8576" y="865"/>
                    </a:lnTo>
                    <a:lnTo>
                      <a:pt x="8800" y="673"/>
                    </a:lnTo>
                    <a:lnTo>
                      <a:pt x="8992" y="577"/>
                    </a:lnTo>
                    <a:lnTo>
                      <a:pt x="9216" y="288"/>
                    </a:lnTo>
                    <a:lnTo>
                      <a:pt x="9408" y="288"/>
                    </a:lnTo>
                    <a:lnTo>
                      <a:pt x="9632" y="96"/>
                    </a:lnTo>
                    <a:lnTo>
                      <a:pt x="9856" y="96"/>
                    </a:lnTo>
                    <a:lnTo>
                      <a:pt x="10048" y="0"/>
                    </a:lnTo>
                    <a:lnTo>
                      <a:pt x="10272" y="0"/>
                    </a:lnTo>
                    <a:lnTo>
                      <a:pt x="10496" y="0"/>
                    </a:lnTo>
                    <a:lnTo>
                      <a:pt x="10688" y="0"/>
                    </a:lnTo>
                    <a:lnTo>
                      <a:pt x="10880" y="96"/>
                    </a:lnTo>
                    <a:lnTo>
                      <a:pt x="11104" y="96"/>
                    </a:lnTo>
                    <a:lnTo>
                      <a:pt x="11328" y="288"/>
                    </a:lnTo>
                    <a:lnTo>
                      <a:pt x="11552" y="577"/>
                    </a:lnTo>
                    <a:lnTo>
                      <a:pt x="11776" y="673"/>
                    </a:lnTo>
                    <a:lnTo>
                      <a:pt x="12000" y="962"/>
                    </a:lnTo>
                    <a:lnTo>
                      <a:pt x="12192" y="1250"/>
                    </a:lnTo>
                    <a:lnTo>
                      <a:pt x="12448" y="1635"/>
                    </a:lnTo>
                    <a:lnTo>
                      <a:pt x="12672" y="1923"/>
                    </a:lnTo>
                    <a:lnTo>
                      <a:pt x="12896" y="2212"/>
                    </a:lnTo>
                    <a:lnTo>
                      <a:pt x="13120" y="2596"/>
                    </a:lnTo>
                    <a:lnTo>
                      <a:pt x="13376" y="2981"/>
                    </a:lnTo>
                    <a:lnTo>
                      <a:pt x="13600" y="3462"/>
                    </a:lnTo>
                    <a:lnTo>
                      <a:pt x="13824" y="3942"/>
                    </a:lnTo>
                    <a:lnTo>
                      <a:pt x="14048" y="4423"/>
                    </a:lnTo>
                    <a:lnTo>
                      <a:pt x="14272" y="4904"/>
                    </a:lnTo>
                    <a:lnTo>
                      <a:pt x="14496" y="5481"/>
                    </a:lnTo>
                    <a:lnTo>
                      <a:pt x="14752" y="6058"/>
                    </a:lnTo>
                    <a:lnTo>
                      <a:pt x="14976" y="6442"/>
                    </a:lnTo>
                    <a:lnTo>
                      <a:pt x="15200" y="7019"/>
                    </a:lnTo>
                    <a:lnTo>
                      <a:pt x="15424" y="7500"/>
                    </a:lnTo>
                    <a:lnTo>
                      <a:pt x="15648" y="8077"/>
                    </a:lnTo>
                    <a:lnTo>
                      <a:pt x="15872" y="8750"/>
                    </a:lnTo>
                    <a:lnTo>
                      <a:pt x="16096" y="9327"/>
                    </a:lnTo>
                    <a:lnTo>
                      <a:pt x="16288" y="9904"/>
                    </a:lnTo>
                    <a:lnTo>
                      <a:pt x="16512" y="10385"/>
                    </a:lnTo>
                    <a:lnTo>
                      <a:pt x="16704" y="11058"/>
                    </a:lnTo>
                    <a:lnTo>
                      <a:pt x="16928" y="11538"/>
                    </a:lnTo>
                    <a:lnTo>
                      <a:pt x="17120" y="12019"/>
                    </a:lnTo>
                    <a:lnTo>
                      <a:pt x="17312" y="12692"/>
                    </a:lnTo>
                    <a:lnTo>
                      <a:pt x="17536" y="13269"/>
                    </a:lnTo>
                    <a:lnTo>
                      <a:pt x="17696" y="13846"/>
                    </a:lnTo>
                    <a:lnTo>
                      <a:pt x="17888" y="14231"/>
                    </a:lnTo>
                    <a:lnTo>
                      <a:pt x="18080" y="14808"/>
                    </a:lnTo>
                    <a:lnTo>
                      <a:pt x="18272" y="15385"/>
                    </a:lnTo>
                    <a:lnTo>
                      <a:pt x="18432" y="15865"/>
                    </a:lnTo>
                    <a:lnTo>
                      <a:pt x="18592" y="16346"/>
                    </a:lnTo>
                    <a:lnTo>
                      <a:pt x="18752" y="16731"/>
                    </a:lnTo>
                    <a:lnTo>
                      <a:pt x="18912" y="17308"/>
                    </a:lnTo>
                    <a:lnTo>
                      <a:pt x="19072" y="17692"/>
                    </a:lnTo>
                    <a:lnTo>
                      <a:pt x="19232" y="17981"/>
                    </a:lnTo>
                    <a:lnTo>
                      <a:pt x="19360" y="18365"/>
                    </a:lnTo>
                    <a:lnTo>
                      <a:pt x="19488" y="18750"/>
                    </a:lnTo>
                    <a:lnTo>
                      <a:pt x="19616" y="19038"/>
                    </a:lnTo>
                    <a:lnTo>
                      <a:pt x="19744" y="19423"/>
                    </a:lnTo>
                    <a:lnTo>
                      <a:pt x="19840" y="19712"/>
                    </a:lnTo>
                    <a:lnTo>
                      <a:pt x="19968" y="19904"/>
                    </a:lnTo>
                  </a:path>
                </a:pathLst>
              </a:custGeom>
              <a:noFill/>
              <a:ln w="76200">
                <a:solidFill>
                  <a:srgbClr val="B2B2B2"/>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43" name="Freeform 127"/>
              <p:cNvSpPr/>
              <p:nvPr/>
            </p:nvSpPr>
            <p:spPr bwMode="auto">
              <a:xfrm>
                <a:off x="9623" y="9966"/>
                <a:ext cx="10375" cy="10032"/>
              </a:xfrm>
              <a:custGeom>
                <a:avLst/>
                <a:gdLst>
                  <a:gd name="T0" fmla="*/ 1 w 20000"/>
                  <a:gd name="T1" fmla="*/ 1 h 20000"/>
                  <a:gd name="T2" fmla="*/ 1 w 20000"/>
                  <a:gd name="T3" fmla="*/ 2 h 20000"/>
                  <a:gd name="T4" fmla="*/ 2 w 20000"/>
                  <a:gd name="T5" fmla="*/ 4 h 20000"/>
                  <a:gd name="T6" fmla="*/ 2 w 20000"/>
                  <a:gd name="T7" fmla="*/ 5 h 20000"/>
                  <a:gd name="T8" fmla="*/ 3 w 20000"/>
                  <a:gd name="T9" fmla="*/ 6 h 20000"/>
                  <a:gd name="T10" fmla="*/ 3 w 20000"/>
                  <a:gd name="T11" fmla="*/ 7 h 20000"/>
                  <a:gd name="T12" fmla="*/ 4 w 20000"/>
                  <a:gd name="T13" fmla="*/ 8 h 20000"/>
                  <a:gd name="T14" fmla="*/ 4 w 20000"/>
                  <a:gd name="T15" fmla="*/ 9 h 20000"/>
                  <a:gd name="T16" fmla="*/ 5 w 20000"/>
                  <a:gd name="T17" fmla="*/ 11 h 20000"/>
                  <a:gd name="T18" fmla="*/ 5 w 20000"/>
                  <a:gd name="T19" fmla="*/ 12 h 20000"/>
                  <a:gd name="T20" fmla="*/ 6 w 20000"/>
                  <a:gd name="T21" fmla="*/ 13 h 20000"/>
                  <a:gd name="T22" fmla="*/ 6 w 20000"/>
                  <a:gd name="T23" fmla="*/ 14 h 20000"/>
                  <a:gd name="T24" fmla="*/ 7 w 20000"/>
                  <a:gd name="T25" fmla="*/ 14 h 20000"/>
                  <a:gd name="T26" fmla="*/ 8 w 20000"/>
                  <a:gd name="T27" fmla="*/ 15 h 20000"/>
                  <a:gd name="T28" fmla="*/ 8 w 20000"/>
                  <a:gd name="T29" fmla="*/ 16 h 20000"/>
                  <a:gd name="T30" fmla="*/ 9 w 20000"/>
                  <a:gd name="T31" fmla="*/ 17 h 20000"/>
                  <a:gd name="T32" fmla="*/ 9 w 20000"/>
                  <a:gd name="T33" fmla="*/ 18 h 20000"/>
                  <a:gd name="T34" fmla="*/ 10 w 20000"/>
                  <a:gd name="T35" fmla="*/ 18 h 20000"/>
                  <a:gd name="T36" fmla="*/ 10 w 20000"/>
                  <a:gd name="T37" fmla="*/ 19 h 20000"/>
                  <a:gd name="T38" fmla="*/ 11 w 20000"/>
                  <a:gd name="T39" fmla="*/ 19 h 20000"/>
                  <a:gd name="T40" fmla="*/ 11 w 20000"/>
                  <a:gd name="T41" fmla="*/ 20 h 20000"/>
                  <a:gd name="T42" fmla="*/ 12 w 20000"/>
                  <a:gd name="T43" fmla="*/ 20 h 20000"/>
                  <a:gd name="T44" fmla="*/ 12 w 20000"/>
                  <a:gd name="T45" fmla="*/ 20 h 20000"/>
                  <a:gd name="T46" fmla="*/ 13 w 20000"/>
                  <a:gd name="T47" fmla="*/ 20 h 20000"/>
                  <a:gd name="T48" fmla="*/ 14 w 20000"/>
                  <a:gd name="T49" fmla="*/ 20 h 20000"/>
                  <a:gd name="T50" fmla="*/ 15 w 20000"/>
                  <a:gd name="T51" fmla="*/ 20 h 20000"/>
                  <a:gd name="T52" fmla="*/ 16 w 20000"/>
                  <a:gd name="T53" fmla="*/ 20 h 20000"/>
                  <a:gd name="T54" fmla="*/ 16 w 20000"/>
                  <a:gd name="T55" fmla="*/ 19 h 20000"/>
                  <a:gd name="T56" fmla="*/ 17 w 20000"/>
                  <a:gd name="T57" fmla="*/ 19 h 20000"/>
                  <a:gd name="T58" fmla="*/ 17 w 20000"/>
                  <a:gd name="T59" fmla="*/ 18 h 20000"/>
                  <a:gd name="T60" fmla="*/ 18 w 20000"/>
                  <a:gd name="T61" fmla="*/ 17 h 20000"/>
                  <a:gd name="T62" fmla="*/ 19 w 20000"/>
                  <a:gd name="T63" fmla="*/ 17 h 20000"/>
                  <a:gd name="T64" fmla="*/ 19 w 20000"/>
                  <a:gd name="T65" fmla="*/ 16 h 20000"/>
                  <a:gd name="T66" fmla="*/ 20 w 20000"/>
                  <a:gd name="T67" fmla="*/ 15 h 20000"/>
                  <a:gd name="T68" fmla="*/ 21 w 20000"/>
                  <a:gd name="T69" fmla="*/ 14 h 20000"/>
                  <a:gd name="T70" fmla="*/ 21 w 20000"/>
                  <a:gd name="T71" fmla="*/ 13 h 20000"/>
                  <a:gd name="T72" fmla="*/ 22 w 20000"/>
                  <a:gd name="T73" fmla="*/ 11 h 20000"/>
                  <a:gd name="T74" fmla="*/ 23 w 20000"/>
                  <a:gd name="T75" fmla="*/ 10 h 20000"/>
                  <a:gd name="T76" fmla="*/ 23 w 20000"/>
                  <a:gd name="T77" fmla="*/ 9 h 20000"/>
                  <a:gd name="T78" fmla="*/ 24 w 20000"/>
                  <a:gd name="T79" fmla="*/ 8 h 20000"/>
                  <a:gd name="T80" fmla="*/ 24 w 20000"/>
                  <a:gd name="T81" fmla="*/ 7 h 20000"/>
                  <a:gd name="T82" fmla="*/ 25 w 20000"/>
                  <a:gd name="T83" fmla="*/ 6 h 20000"/>
                  <a:gd name="T84" fmla="*/ 26 w 20000"/>
                  <a:gd name="T85" fmla="*/ 5 h 20000"/>
                  <a:gd name="T86" fmla="*/ 26 w 20000"/>
                  <a:gd name="T87" fmla="*/ 4 h 20000"/>
                  <a:gd name="T88" fmla="*/ 27 w 20000"/>
                  <a:gd name="T89" fmla="*/ 3 h 20000"/>
                  <a:gd name="T90" fmla="*/ 27 w 20000"/>
                  <a:gd name="T91" fmla="*/ 3 h 20000"/>
                  <a:gd name="T92" fmla="*/ 27 w 20000"/>
                  <a:gd name="T93" fmla="*/ 2 h 20000"/>
                  <a:gd name="T94" fmla="*/ 28 w 20000"/>
                  <a:gd name="T95" fmla="*/ 1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0"/>
                    </a:moveTo>
                    <a:lnTo>
                      <a:pt x="211" y="597"/>
                    </a:lnTo>
                    <a:lnTo>
                      <a:pt x="391" y="1294"/>
                    </a:lnTo>
                    <a:lnTo>
                      <a:pt x="602" y="1891"/>
                    </a:lnTo>
                    <a:lnTo>
                      <a:pt x="782" y="2587"/>
                    </a:lnTo>
                    <a:lnTo>
                      <a:pt x="992" y="3085"/>
                    </a:lnTo>
                    <a:lnTo>
                      <a:pt x="1173" y="3682"/>
                    </a:lnTo>
                    <a:lnTo>
                      <a:pt x="1383" y="4378"/>
                    </a:lnTo>
                    <a:lnTo>
                      <a:pt x="1594" y="4975"/>
                    </a:lnTo>
                    <a:lnTo>
                      <a:pt x="1774" y="5572"/>
                    </a:lnTo>
                    <a:lnTo>
                      <a:pt x="1985" y="6070"/>
                    </a:lnTo>
                    <a:lnTo>
                      <a:pt x="2165" y="6667"/>
                    </a:lnTo>
                    <a:lnTo>
                      <a:pt x="2376" y="7264"/>
                    </a:lnTo>
                    <a:lnTo>
                      <a:pt x="2556" y="7761"/>
                    </a:lnTo>
                    <a:lnTo>
                      <a:pt x="2767" y="8358"/>
                    </a:lnTo>
                    <a:lnTo>
                      <a:pt x="2977" y="9055"/>
                    </a:lnTo>
                    <a:lnTo>
                      <a:pt x="3158" y="9652"/>
                    </a:lnTo>
                    <a:lnTo>
                      <a:pt x="3368" y="10050"/>
                    </a:lnTo>
                    <a:lnTo>
                      <a:pt x="3549" y="10647"/>
                    </a:lnTo>
                    <a:lnTo>
                      <a:pt x="3759" y="11244"/>
                    </a:lnTo>
                    <a:lnTo>
                      <a:pt x="3940" y="11642"/>
                    </a:lnTo>
                    <a:lnTo>
                      <a:pt x="4150" y="12239"/>
                    </a:lnTo>
                    <a:lnTo>
                      <a:pt x="4361" y="12637"/>
                    </a:lnTo>
                    <a:lnTo>
                      <a:pt x="4571" y="13234"/>
                    </a:lnTo>
                    <a:lnTo>
                      <a:pt x="4782" y="13632"/>
                    </a:lnTo>
                    <a:lnTo>
                      <a:pt x="4962" y="14030"/>
                    </a:lnTo>
                    <a:lnTo>
                      <a:pt x="5173" y="14428"/>
                    </a:lnTo>
                    <a:lnTo>
                      <a:pt x="5353" y="14925"/>
                    </a:lnTo>
                    <a:lnTo>
                      <a:pt x="5564" y="15323"/>
                    </a:lnTo>
                    <a:lnTo>
                      <a:pt x="5774" y="15721"/>
                    </a:lnTo>
                    <a:lnTo>
                      <a:pt x="5985" y="16219"/>
                    </a:lnTo>
                    <a:lnTo>
                      <a:pt x="6165" y="16617"/>
                    </a:lnTo>
                    <a:lnTo>
                      <a:pt x="6376" y="16915"/>
                    </a:lnTo>
                    <a:lnTo>
                      <a:pt x="6556" y="17313"/>
                    </a:lnTo>
                    <a:lnTo>
                      <a:pt x="6767" y="17413"/>
                    </a:lnTo>
                    <a:lnTo>
                      <a:pt x="6977" y="17910"/>
                    </a:lnTo>
                    <a:lnTo>
                      <a:pt x="7188" y="18109"/>
                    </a:lnTo>
                    <a:lnTo>
                      <a:pt x="7398" y="18408"/>
                    </a:lnTo>
                    <a:lnTo>
                      <a:pt x="7609" y="18607"/>
                    </a:lnTo>
                    <a:lnTo>
                      <a:pt x="7820" y="18905"/>
                    </a:lnTo>
                    <a:lnTo>
                      <a:pt x="8000" y="19005"/>
                    </a:lnTo>
                    <a:lnTo>
                      <a:pt x="8211" y="19303"/>
                    </a:lnTo>
                    <a:lnTo>
                      <a:pt x="8421" y="19403"/>
                    </a:lnTo>
                    <a:lnTo>
                      <a:pt x="8632" y="19602"/>
                    </a:lnTo>
                    <a:lnTo>
                      <a:pt x="8842" y="19701"/>
                    </a:lnTo>
                    <a:lnTo>
                      <a:pt x="9053" y="19701"/>
                    </a:lnTo>
                    <a:lnTo>
                      <a:pt x="9263" y="19900"/>
                    </a:lnTo>
                    <a:lnTo>
                      <a:pt x="9474" y="19900"/>
                    </a:lnTo>
                    <a:lnTo>
                      <a:pt x="9684" y="19900"/>
                    </a:lnTo>
                    <a:lnTo>
                      <a:pt x="9895" y="19900"/>
                    </a:lnTo>
                    <a:lnTo>
                      <a:pt x="10105" y="19900"/>
                    </a:lnTo>
                    <a:lnTo>
                      <a:pt x="10316" y="19701"/>
                    </a:lnTo>
                    <a:lnTo>
                      <a:pt x="10556" y="19701"/>
                    </a:lnTo>
                    <a:lnTo>
                      <a:pt x="10767" y="19403"/>
                    </a:lnTo>
                    <a:lnTo>
                      <a:pt x="11008" y="19303"/>
                    </a:lnTo>
                    <a:lnTo>
                      <a:pt x="11218" y="19005"/>
                    </a:lnTo>
                    <a:lnTo>
                      <a:pt x="11459" y="18905"/>
                    </a:lnTo>
                    <a:lnTo>
                      <a:pt x="11699" y="18408"/>
                    </a:lnTo>
                    <a:lnTo>
                      <a:pt x="11940" y="18109"/>
                    </a:lnTo>
                    <a:lnTo>
                      <a:pt x="12180" y="17711"/>
                    </a:lnTo>
                    <a:lnTo>
                      <a:pt x="12451" y="17413"/>
                    </a:lnTo>
                    <a:lnTo>
                      <a:pt x="12692" y="17015"/>
                    </a:lnTo>
                    <a:lnTo>
                      <a:pt x="12932" y="16617"/>
                    </a:lnTo>
                    <a:lnTo>
                      <a:pt x="13173" y="16219"/>
                    </a:lnTo>
                    <a:lnTo>
                      <a:pt x="13414" y="15721"/>
                    </a:lnTo>
                    <a:lnTo>
                      <a:pt x="13684" y="15323"/>
                    </a:lnTo>
                    <a:lnTo>
                      <a:pt x="13925" y="14726"/>
                    </a:lnTo>
                    <a:lnTo>
                      <a:pt x="14165" y="14328"/>
                    </a:lnTo>
                    <a:lnTo>
                      <a:pt x="14436" y="13731"/>
                    </a:lnTo>
                    <a:lnTo>
                      <a:pt x="14677" y="13234"/>
                    </a:lnTo>
                    <a:lnTo>
                      <a:pt x="14917" y="12736"/>
                    </a:lnTo>
                    <a:lnTo>
                      <a:pt x="15188" y="12239"/>
                    </a:lnTo>
                    <a:lnTo>
                      <a:pt x="15429" y="11642"/>
                    </a:lnTo>
                    <a:lnTo>
                      <a:pt x="15669" y="11045"/>
                    </a:lnTo>
                    <a:lnTo>
                      <a:pt x="15910" y="10448"/>
                    </a:lnTo>
                    <a:lnTo>
                      <a:pt x="16120" y="9950"/>
                    </a:lnTo>
                    <a:lnTo>
                      <a:pt x="16361" y="9552"/>
                    </a:lnTo>
                    <a:lnTo>
                      <a:pt x="16602" y="8756"/>
                    </a:lnTo>
                    <a:lnTo>
                      <a:pt x="16812" y="8358"/>
                    </a:lnTo>
                    <a:lnTo>
                      <a:pt x="17053" y="7761"/>
                    </a:lnTo>
                    <a:lnTo>
                      <a:pt x="17263" y="7264"/>
                    </a:lnTo>
                    <a:lnTo>
                      <a:pt x="17474" y="6766"/>
                    </a:lnTo>
                    <a:lnTo>
                      <a:pt x="17684" y="6269"/>
                    </a:lnTo>
                    <a:lnTo>
                      <a:pt x="17895" y="5672"/>
                    </a:lnTo>
                    <a:lnTo>
                      <a:pt x="18105" y="5075"/>
                    </a:lnTo>
                    <a:lnTo>
                      <a:pt x="18286" y="4677"/>
                    </a:lnTo>
                    <a:lnTo>
                      <a:pt x="18466" y="4279"/>
                    </a:lnTo>
                    <a:lnTo>
                      <a:pt x="18647" y="3781"/>
                    </a:lnTo>
                    <a:lnTo>
                      <a:pt x="18827" y="3383"/>
                    </a:lnTo>
                    <a:lnTo>
                      <a:pt x="18977" y="2985"/>
                    </a:lnTo>
                    <a:lnTo>
                      <a:pt x="19158" y="2587"/>
                    </a:lnTo>
                    <a:lnTo>
                      <a:pt x="19308" y="2289"/>
                    </a:lnTo>
                    <a:lnTo>
                      <a:pt x="19459" y="1891"/>
                    </a:lnTo>
                    <a:lnTo>
                      <a:pt x="19579" y="1592"/>
                    </a:lnTo>
                    <a:lnTo>
                      <a:pt x="19729" y="1294"/>
                    </a:lnTo>
                    <a:lnTo>
                      <a:pt x="19850" y="995"/>
                    </a:lnTo>
                    <a:lnTo>
                      <a:pt x="19970" y="896"/>
                    </a:lnTo>
                  </a:path>
                </a:pathLst>
              </a:custGeom>
              <a:noFill/>
              <a:ln w="76200">
                <a:solidFill>
                  <a:srgbClr val="B2B2B2"/>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22" name="Group 128"/>
            <p:cNvGrpSpPr/>
            <p:nvPr/>
          </p:nvGrpSpPr>
          <p:grpSpPr bwMode="auto">
            <a:xfrm>
              <a:off x="5680" y="6000"/>
              <a:ext cx="1282" cy="401"/>
              <a:chOff x="0" y="0"/>
              <a:chExt cx="20000" cy="20000"/>
            </a:xfrm>
          </p:grpSpPr>
          <p:sp>
            <p:nvSpPr>
              <p:cNvPr id="40" name="Freeform 129"/>
              <p:cNvSpPr/>
              <p:nvPr/>
            </p:nvSpPr>
            <p:spPr bwMode="auto">
              <a:xfrm>
                <a:off x="0" y="0"/>
                <a:ext cx="9752" cy="10373"/>
              </a:xfrm>
              <a:custGeom>
                <a:avLst/>
                <a:gdLst>
                  <a:gd name="T0" fmla="*/ 0 w 20000"/>
                  <a:gd name="T1" fmla="*/ 26 h 20000"/>
                  <a:gd name="T2" fmla="*/ 0 w 20000"/>
                  <a:gd name="T3" fmla="*/ 24 h 20000"/>
                  <a:gd name="T4" fmla="*/ 0 w 20000"/>
                  <a:gd name="T5" fmla="*/ 22 h 20000"/>
                  <a:gd name="T6" fmla="*/ 1 w 20000"/>
                  <a:gd name="T7" fmla="*/ 21 h 20000"/>
                  <a:gd name="T8" fmla="*/ 1 w 20000"/>
                  <a:gd name="T9" fmla="*/ 19 h 20000"/>
                  <a:gd name="T10" fmla="*/ 2 w 20000"/>
                  <a:gd name="T11" fmla="*/ 18 h 20000"/>
                  <a:gd name="T12" fmla="*/ 2 w 20000"/>
                  <a:gd name="T13" fmla="*/ 16 h 20000"/>
                  <a:gd name="T14" fmla="*/ 2 w 20000"/>
                  <a:gd name="T15" fmla="*/ 15 h 20000"/>
                  <a:gd name="T16" fmla="*/ 3 w 20000"/>
                  <a:gd name="T17" fmla="*/ 13 h 20000"/>
                  <a:gd name="T18" fmla="*/ 3 w 20000"/>
                  <a:gd name="T19" fmla="*/ 11 h 20000"/>
                  <a:gd name="T20" fmla="*/ 3 w 20000"/>
                  <a:gd name="T21" fmla="*/ 10 h 20000"/>
                  <a:gd name="T22" fmla="*/ 4 w 20000"/>
                  <a:gd name="T23" fmla="*/ 9 h 20000"/>
                  <a:gd name="T24" fmla="*/ 4 w 20000"/>
                  <a:gd name="T25" fmla="*/ 8 h 20000"/>
                  <a:gd name="T26" fmla="*/ 4 w 20000"/>
                  <a:gd name="T27" fmla="*/ 6 h 20000"/>
                  <a:gd name="T28" fmla="*/ 5 w 20000"/>
                  <a:gd name="T29" fmla="*/ 5 h 20000"/>
                  <a:gd name="T30" fmla="*/ 5 w 20000"/>
                  <a:gd name="T31" fmla="*/ 4 h 20000"/>
                  <a:gd name="T32" fmla="*/ 5 w 20000"/>
                  <a:gd name="T33" fmla="*/ 4 h 20000"/>
                  <a:gd name="T34" fmla="*/ 6 w 20000"/>
                  <a:gd name="T35" fmla="*/ 3 h 20000"/>
                  <a:gd name="T36" fmla="*/ 6 w 20000"/>
                  <a:gd name="T37" fmla="*/ 2 h 20000"/>
                  <a:gd name="T38" fmla="*/ 6 w 20000"/>
                  <a:gd name="T39" fmla="*/ 2 h 20000"/>
                  <a:gd name="T40" fmla="*/ 7 w 20000"/>
                  <a:gd name="T41" fmla="*/ 1 h 20000"/>
                  <a:gd name="T42" fmla="*/ 7 w 20000"/>
                  <a:gd name="T43" fmla="*/ 1 h 20000"/>
                  <a:gd name="T44" fmla="*/ 8 w 20000"/>
                  <a:gd name="T45" fmla="*/ 1 h 20000"/>
                  <a:gd name="T46" fmla="*/ 8 w 20000"/>
                  <a:gd name="T47" fmla="*/ 0 h 20000"/>
                  <a:gd name="T48" fmla="*/ 8 w 20000"/>
                  <a:gd name="T49" fmla="*/ 0 h 20000"/>
                  <a:gd name="T50" fmla="*/ 9 w 20000"/>
                  <a:gd name="T51" fmla="*/ 1 h 20000"/>
                  <a:gd name="T52" fmla="*/ 9 w 20000"/>
                  <a:gd name="T53" fmla="*/ 1 h 20000"/>
                  <a:gd name="T54" fmla="*/ 9 w 20000"/>
                  <a:gd name="T55" fmla="*/ 2 h 20000"/>
                  <a:gd name="T56" fmla="*/ 9 w 20000"/>
                  <a:gd name="T57" fmla="*/ 3 h 20000"/>
                  <a:gd name="T58" fmla="*/ 10 w 20000"/>
                  <a:gd name="T59" fmla="*/ 3 h 20000"/>
                  <a:gd name="T60" fmla="*/ 10 w 20000"/>
                  <a:gd name="T61" fmla="*/ 4 h 20000"/>
                  <a:gd name="T62" fmla="*/ 10 w 20000"/>
                  <a:gd name="T63" fmla="*/ 6 h 20000"/>
                  <a:gd name="T64" fmla="*/ 11 w 20000"/>
                  <a:gd name="T65" fmla="*/ 7 h 20000"/>
                  <a:gd name="T66" fmla="*/ 11 w 20000"/>
                  <a:gd name="T67" fmla="*/ 9 h 20000"/>
                  <a:gd name="T68" fmla="*/ 11 w 20000"/>
                  <a:gd name="T69" fmla="*/ 10 h 20000"/>
                  <a:gd name="T70" fmla="*/ 12 w 20000"/>
                  <a:gd name="T71" fmla="*/ 11 h 20000"/>
                  <a:gd name="T72" fmla="*/ 12 w 20000"/>
                  <a:gd name="T73" fmla="*/ 13 h 20000"/>
                  <a:gd name="T74" fmla="*/ 13 w 20000"/>
                  <a:gd name="T75" fmla="*/ 15 h 20000"/>
                  <a:gd name="T76" fmla="*/ 13 w 20000"/>
                  <a:gd name="T77" fmla="*/ 17 h 20000"/>
                  <a:gd name="T78" fmla="*/ 13 w 20000"/>
                  <a:gd name="T79" fmla="*/ 18 h 20000"/>
                  <a:gd name="T80" fmla="*/ 14 w 20000"/>
                  <a:gd name="T81" fmla="*/ 20 h 20000"/>
                  <a:gd name="T82" fmla="*/ 14 w 20000"/>
                  <a:gd name="T83" fmla="*/ 21 h 20000"/>
                  <a:gd name="T84" fmla="*/ 14 w 20000"/>
                  <a:gd name="T85" fmla="*/ 22 h 20000"/>
                  <a:gd name="T86" fmla="*/ 14 w 20000"/>
                  <a:gd name="T87" fmla="*/ 24 h 20000"/>
                  <a:gd name="T88" fmla="*/ 15 w 20000"/>
                  <a:gd name="T89" fmla="*/ 25 h 20000"/>
                  <a:gd name="T90" fmla="*/ 15 w 20000"/>
                  <a:gd name="T91" fmla="*/ 26 h 20000"/>
                  <a:gd name="T92" fmla="*/ 15 w 20000"/>
                  <a:gd name="T93" fmla="*/ 27 h 20000"/>
                  <a:gd name="T94" fmla="*/ 15 w 20000"/>
                  <a:gd name="T95" fmla="*/ 27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19038"/>
                    </a:moveTo>
                    <a:lnTo>
                      <a:pt x="224" y="18365"/>
                    </a:lnTo>
                    <a:lnTo>
                      <a:pt x="448" y="17788"/>
                    </a:lnTo>
                    <a:lnTo>
                      <a:pt x="672" y="17115"/>
                    </a:lnTo>
                    <a:lnTo>
                      <a:pt x="896" y="16538"/>
                    </a:lnTo>
                    <a:lnTo>
                      <a:pt x="1088" y="15865"/>
                    </a:lnTo>
                    <a:lnTo>
                      <a:pt x="1312" y="15481"/>
                    </a:lnTo>
                    <a:lnTo>
                      <a:pt x="1536" y="14808"/>
                    </a:lnTo>
                    <a:lnTo>
                      <a:pt x="1760" y="14231"/>
                    </a:lnTo>
                    <a:lnTo>
                      <a:pt x="1984" y="13558"/>
                    </a:lnTo>
                    <a:lnTo>
                      <a:pt x="2208" y="13173"/>
                    </a:lnTo>
                    <a:lnTo>
                      <a:pt x="2432" y="12500"/>
                    </a:lnTo>
                    <a:lnTo>
                      <a:pt x="2656" y="11923"/>
                    </a:lnTo>
                    <a:lnTo>
                      <a:pt x="2880" y="11346"/>
                    </a:lnTo>
                    <a:lnTo>
                      <a:pt x="3104" y="10865"/>
                    </a:lnTo>
                    <a:lnTo>
                      <a:pt x="3328" y="10288"/>
                    </a:lnTo>
                    <a:lnTo>
                      <a:pt x="3552" y="9712"/>
                    </a:lnTo>
                    <a:lnTo>
                      <a:pt x="3776" y="9135"/>
                    </a:lnTo>
                    <a:lnTo>
                      <a:pt x="4000" y="8750"/>
                    </a:lnTo>
                    <a:lnTo>
                      <a:pt x="4224" y="8173"/>
                    </a:lnTo>
                    <a:lnTo>
                      <a:pt x="4448" y="7692"/>
                    </a:lnTo>
                    <a:lnTo>
                      <a:pt x="4640" y="7308"/>
                    </a:lnTo>
                    <a:lnTo>
                      <a:pt x="4896" y="6731"/>
                    </a:lnTo>
                    <a:lnTo>
                      <a:pt x="5120" y="6346"/>
                    </a:lnTo>
                    <a:lnTo>
                      <a:pt x="5312" y="5865"/>
                    </a:lnTo>
                    <a:lnTo>
                      <a:pt x="5536" y="5385"/>
                    </a:lnTo>
                    <a:lnTo>
                      <a:pt x="5760" y="4904"/>
                    </a:lnTo>
                    <a:lnTo>
                      <a:pt x="5952" y="4519"/>
                    </a:lnTo>
                    <a:lnTo>
                      <a:pt x="6176" y="4135"/>
                    </a:lnTo>
                    <a:lnTo>
                      <a:pt x="6400" y="3654"/>
                    </a:lnTo>
                    <a:lnTo>
                      <a:pt x="6624" y="3462"/>
                    </a:lnTo>
                    <a:lnTo>
                      <a:pt x="6848" y="2981"/>
                    </a:lnTo>
                    <a:lnTo>
                      <a:pt x="7072" y="2596"/>
                    </a:lnTo>
                    <a:lnTo>
                      <a:pt x="7264" y="2500"/>
                    </a:lnTo>
                    <a:lnTo>
                      <a:pt x="7488" y="2019"/>
                    </a:lnTo>
                    <a:lnTo>
                      <a:pt x="7712" y="1827"/>
                    </a:lnTo>
                    <a:lnTo>
                      <a:pt x="7936" y="1635"/>
                    </a:lnTo>
                    <a:lnTo>
                      <a:pt x="8160" y="1346"/>
                    </a:lnTo>
                    <a:lnTo>
                      <a:pt x="8352" y="1058"/>
                    </a:lnTo>
                    <a:lnTo>
                      <a:pt x="8576" y="865"/>
                    </a:lnTo>
                    <a:lnTo>
                      <a:pt x="8800" y="673"/>
                    </a:lnTo>
                    <a:lnTo>
                      <a:pt x="8992" y="577"/>
                    </a:lnTo>
                    <a:lnTo>
                      <a:pt x="9216" y="288"/>
                    </a:lnTo>
                    <a:lnTo>
                      <a:pt x="9408" y="288"/>
                    </a:lnTo>
                    <a:lnTo>
                      <a:pt x="9632" y="96"/>
                    </a:lnTo>
                    <a:lnTo>
                      <a:pt x="9856" y="96"/>
                    </a:lnTo>
                    <a:lnTo>
                      <a:pt x="10048" y="0"/>
                    </a:lnTo>
                    <a:lnTo>
                      <a:pt x="10272" y="0"/>
                    </a:lnTo>
                    <a:lnTo>
                      <a:pt x="10496" y="0"/>
                    </a:lnTo>
                    <a:lnTo>
                      <a:pt x="10688" y="0"/>
                    </a:lnTo>
                    <a:lnTo>
                      <a:pt x="10880" y="96"/>
                    </a:lnTo>
                    <a:lnTo>
                      <a:pt x="11104" y="96"/>
                    </a:lnTo>
                    <a:lnTo>
                      <a:pt x="11328" y="288"/>
                    </a:lnTo>
                    <a:lnTo>
                      <a:pt x="11552" y="577"/>
                    </a:lnTo>
                    <a:lnTo>
                      <a:pt x="11776" y="673"/>
                    </a:lnTo>
                    <a:lnTo>
                      <a:pt x="12000" y="962"/>
                    </a:lnTo>
                    <a:lnTo>
                      <a:pt x="12192" y="1250"/>
                    </a:lnTo>
                    <a:lnTo>
                      <a:pt x="12448" y="1635"/>
                    </a:lnTo>
                    <a:lnTo>
                      <a:pt x="12672" y="1923"/>
                    </a:lnTo>
                    <a:lnTo>
                      <a:pt x="12896" y="2212"/>
                    </a:lnTo>
                    <a:lnTo>
                      <a:pt x="13120" y="2596"/>
                    </a:lnTo>
                    <a:lnTo>
                      <a:pt x="13376" y="2981"/>
                    </a:lnTo>
                    <a:lnTo>
                      <a:pt x="13600" y="3462"/>
                    </a:lnTo>
                    <a:lnTo>
                      <a:pt x="13824" y="3942"/>
                    </a:lnTo>
                    <a:lnTo>
                      <a:pt x="14048" y="4423"/>
                    </a:lnTo>
                    <a:lnTo>
                      <a:pt x="14272" y="4904"/>
                    </a:lnTo>
                    <a:lnTo>
                      <a:pt x="14496" y="5481"/>
                    </a:lnTo>
                    <a:lnTo>
                      <a:pt x="14752" y="6058"/>
                    </a:lnTo>
                    <a:lnTo>
                      <a:pt x="14976" y="6442"/>
                    </a:lnTo>
                    <a:lnTo>
                      <a:pt x="15200" y="7019"/>
                    </a:lnTo>
                    <a:lnTo>
                      <a:pt x="15424" y="7500"/>
                    </a:lnTo>
                    <a:lnTo>
                      <a:pt x="15648" y="8077"/>
                    </a:lnTo>
                    <a:lnTo>
                      <a:pt x="15872" y="8750"/>
                    </a:lnTo>
                    <a:lnTo>
                      <a:pt x="16096" y="9327"/>
                    </a:lnTo>
                    <a:lnTo>
                      <a:pt x="16288" y="9904"/>
                    </a:lnTo>
                    <a:lnTo>
                      <a:pt x="16512" y="10385"/>
                    </a:lnTo>
                    <a:lnTo>
                      <a:pt x="16704" y="11058"/>
                    </a:lnTo>
                    <a:lnTo>
                      <a:pt x="16928" y="11538"/>
                    </a:lnTo>
                    <a:lnTo>
                      <a:pt x="17120" y="12019"/>
                    </a:lnTo>
                    <a:lnTo>
                      <a:pt x="17312" y="12692"/>
                    </a:lnTo>
                    <a:lnTo>
                      <a:pt x="17536" y="13269"/>
                    </a:lnTo>
                    <a:lnTo>
                      <a:pt x="17696" y="13846"/>
                    </a:lnTo>
                    <a:lnTo>
                      <a:pt x="17888" y="14231"/>
                    </a:lnTo>
                    <a:lnTo>
                      <a:pt x="18080" y="14808"/>
                    </a:lnTo>
                    <a:lnTo>
                      <a:pt x="18272" y="15385"/>
                    </a:lnTo>
                    <a:lnTo>
                      <a:pt x="18432" y="15865"/>
                    </a:lnTo>
                    <a:lnTo>
                      <a:pt x="18592" y="16346"/>
                    </a:lnTo>
                    <a:lnTo>
                      <a:pt x="18752" y="16731"/>
                    </a:lnTo>
                    <a:lnTo>
                      <a:pt x="18912" y="17308"/>
                    </a:lnTo>
                    <a:lnTo>
                      <a:pt x="19072" y="17692"/>
                    </a:lnTo>
                    <a:lnTo>
                      <a:pt x="19232" y="17981"/>
                    </a:lnTo>
                    <a:lnTo>
                      <a:pt x="19360" y="18365"/>
                    </a:lnTo>
                    <a:lnTo>
                      <a:pt x="19488" y="18750"/>
                    </a:lnTo>
                    <a:lnTo>
                      <a:pt x="19616" y="19038"/>
                    </a:lnTo>
                    <a:lnTo>
                      <a:pt x="19744" y="19423"/>
                    </a:lnTo>
                    <a:lnTo>
                      <a:pt x="19840" y="19712"/>
                    </a:lnTo>
                    <a:lnTo>
                      <a:pt x="19968" y="19904"/>
                    </a:lnTo>
                  </a:path>
                </a:pathLst>
              </a:custGeom>
              <a:noFill/>
              <a:ln w="76200">
                <a:solidFill>
                  <a:srgbClr val="B2B2B2"/>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41" name="Freeform 130"/>
              <p:cNvSpPr/>
              <p:nvPr/>
            </p:nvSpPr>
            <p:spPr bwMode="auto">
              <a:xfrm>
                <a:off x="9624" y="9971"/>
                <a:ext cx="10376" cy="10029"/>
              </a:xfrm>
              <a:custGeom>
                <a:avLst/>
                <a:gdLst>
                  <a:gd name="T0" fmla="*/ 1 w 20000"/>
                  <a:gd name="T1" fmla="*/ 1 h 20000"/>
                  <a:gd name="T2" fmla="*/ 1 w 20000"/>
                  <a:gd name="T3" fmla="*/ 2 h 20000"/>
                  <a:gd name="T4" fmla="*/ 2 w 20000"/>
                  <a:gd name="T5" fmla="*/ 4 h 20000"/>
                  <a:gd name="T6" fmla="*/ 2 w 20000"/>
                  <a:gd name="T7" fmla="*/ 5 h 20000"/>
                  <a:gd name="T8" fmla="*/ 3 w 20000"/>
                  <a:gd name="T9" fmla="*/ 6 h 20000"/>
                  <a:gd name="T10" fmla="*/ 3 w 20000"/>
                  <a:gd name="T11" fmla="*/ 7 h 20000"/>
                  <a:gd name="T12" fmla="*/ 4 w 20000"/>
                  <a:gd name="T13" fmla="*/ 8 h 20000"/>
                  <a:gd name="T14" fmla="*/ 4 w 20000"/>
                  <a:gd name="T15" fmla="*/ 9 h 20000"/>
                  <a:gd name="T16" fmla="*/ 5 w 20000"/>
                  <a:gd name="T17" fmla="*/ 10 h 20000"/>
                  <a:gd name="T18" fmla="*/ 5 w 20000"/>
                  <a:gd name="T19" fmla="*/ 12 h 20000"/>
                  <a:gd name="T20" fmla="*/ 6 w 20000"/>
                  <a:gd name="T21" fmla="*/ 13 h 20000"/>
                  <a:gd name="T22" fmla="*/ 6 w 20000"/>
                  <a:gd name="T23" fmla="*/ 14 h 20000"/>
                  <a:gd name="T24" fmla="*/ 7 w 20000"/>
                  <a:gd name="T25" fmla="*/ 14 h 20000"/>
                  <a:gd name="T26" fmla="*/ 8 w 20000"/>
                  <a:gd name="T27" fmla="*/ 15 h 20000"/>
                  <a:gd name="T28" fmla="*/ 8 w 20000"/>
                  <a:gd name="T29" fmla="*/ 16 h 20000"/>
                  <a:gd name="T30" fmla="*/ 9 w 20000"/>
                  <a:gd name="T31" fmla="*/ 17 h 20000"/>
                  <a:gd name="T32" fmla="*/ 9 w 20000"/>
                  <a:gd name="T33" fmla="*/ 18 h 20000"/>
                  <a:gd name="T34" fmla="*/ 10 w 20000"/>
                  <a:gd name="T35" fmla="*/ 18 h 20000"/>
                  <a:gd name="T36" fmla="*/ 10 w 20000"/>
                  <a:gd name="T37" fmla="*/ 19 h 20000"/>
                  <a:gd name="T38" fmla="*/ 11 w 20000"/>
                  <a:gd name="T39" fmla="*/ 19 h 20000"/>
                  <a:gd name="T40" fmla="*/ 11 w 20000"/>
                  <a:gd name="T41" fmla="*/ 20 h 20000"/>
                  <a:gd name="T42" fmla="*/ 12 w 20000"/>
                  <a:gd name="T43" fmla="*/ 20 h 20000"/>
                  <a:gd name="T44" fmla="*/ 12 w 20000"/>
                  <a:gd name="T45" fmla="*/ 20 h 20000"/>
                  <a:gd name="T46" fmla="*/ 13 w 20000"/>
                  <a:gd name="T47" fmla="*/ 20 h 20000"/>
                  <a:gd name="T48" fmla="*/ 14 w 20000"/>
                  <a:gd name="T49" fmla="*/ 20 h 20000"/>
                  <a:gd name="T50" fmla="*/ 15 w 20000"/>
                  <a:gd name="T51" fmla="*/ 20 h 20000"/>
                  <a:gd name="T52" fmla="*/ 16 w 20000"/>
                  <a:gd name="T53" fmla="*/ 20 h 20000"/>
                  <a:gd name="T54" fmla="*/ 16 w 20000"/>
                  <a:gd name="T55" fmla="*/ 19 h 20000"/>
                  <a:gd name="T56" fmla="*/ 17 w 20000"/>
                  <a:gd name="T57" fmla="*/ 19 h 20000"/>
                  <a:gd name="T58" fmla="*/ 17 w 20000"/>
                  <a:gd name="T59" fmla="*/ 18 h 20000"/>
                  <a:gd name="T60" fmla="*/ 18 w 20000"/>
                  <a:gd name="T61" fmla="*/ 17 h 20000"/>
                  <a:gd name="T62" fmla="*/ 19 w 20000"/>
                  <a:gd name="T63" fmla="*/ 17 h 20000"/>
                  <a:gd name="T64" fmla="*/ 19 w 20000"/>
                  <a:gd name="T65" fmla="*/ 16 h 20000"/>
                  <a:gd name="T66" fmla="*/ 20 w 20000"/>
                  <a:gd name="T67" fmla="*/ 15 h 20000"/>
                  <a:gd name="T68" fmla="*/ 21 w 20000"/>
                  <a:gd name="T69" fmla="*/ 14 h 20000"/>
                  <a:gd name="T70" fmla="*/ 22 w 20000"/>
                  <a:gd name="T71" fmla="*/ 13 h 20000"/>
                  <a:gd name="T72" fmla="*/ 22 w 20000"/>
                  <a:gd name="T73" fmla="*/ 11 h 20000"/>
                  <a:gd name="T74" fmla="*/ 23 w 20000"/>
                  <a:gd name="T75" fmla="*/ 10 h 20000"/>
                  <a:gd name="T76" fmla="*/ 23 w 20000"/>
                  <a:gd name="T77" fmla="*/ 9 h 20000"/>
                  <a:gd name="T78" fmla="*/ 24 w 20000"/>
                  <a:gd name="T79" fmla="*/ 8 h 20000"/>
                  <a:gd name="T80" fmla="*/ 25 w 20000"/>
                  <a:gd name="T81" fmla="*/ 7 h 20000"/>
                  <a:gd name="T82" fmla="*/ 25 w 20000"/>
                  <a:gd name="T83" fmla="*/ 6 h 20000"/>
                  <a:gd name="T84" fmla="*/ 26 w 20000"/>
                  <a:gd name="T85" fmla="*/ 5 h 20000"/>
                  <a:gd name="T86" fmla="*/ 26 w 20000"/>
                  <a:gd name="T87" fmla="*/ 4 h 20000"/>
                  <a:gd name="T88" fmla="*/ 27 w 20000"/>
                  <a:gd name="T89" fmla="*/ 3 h 20000"/>
                  <a:gd name="T90" fmla="*/ 27 w 20000"/>
                  <a:gd name="T91" fmla="*/ 3 h 20000"/>
                  <a:gd name="T92" fmla="*/ 27 w 20000"/>
                  <a:gd name="T93" fmla="*/ 2 h 20000"/>
                  <a:gd name="T94" fmla="*/ 28 w 20000"/>
                  <a:gd name="T95" fmla="*/ 1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0"/>
                    </a:moveTo>
                    <a:lnTo>
                      <a:pt x="211" y="597"/>
                    </a:lnTo>
                    <a:lnTo>
                      <a:pt x="391" y="1294"/>
                    </a:lnTo>
                    <a:lnTo>
                      <a:pt x="602" y="1891"/>
                    </a:lnTo>
                    <a:lnTo>
                      <a:pt x="782" y="2587"/>
                    </a:lnTo>
                    <a:lnTo>
                      <a:pt x="992" y="3085"/>
                    </a:lnTo>
                    <a:lnTo>
                      <a:pt x="1173" y="3682"/>
                    </a:lnTo>
                    <a:lnTo>
                      <a:pt x="1383" y="4378"/>
                    </a:lnTo>
                    <a:lnTo>
                      <a:pt x="1594" y="4975"/>
                    </a:lnTo>
                    <a:lnTo>
                      <a:pt x="1774" y="5572"/>
                    </a:lnTo>
                    <a:lnTo>
                      <a:pt x="1985" y="6070"/>
                    </a:lnTo>
                    <a:lnTo>
                      <a:pt x="2165" y="6667"/>
                    </a:lnTo>
                    <a:lnTo>
                      <a:pt x="2376" y="7264"/>
                    </a:lnTo>
                    <a:lnTo>
                      <a:pt x="2556" y="7761"/>
                    </a:lnTo>
                    <a:lnTo>
                      <a:pt x="2767" y="8358"/>
                    </a:lnTo>
                    <a:lnTo>
                      <a:pt x="2977" y="9055"/>
                    </a:lnTo>
                    <a:lnTo>
                      <a:pt x="3158" y="9652"/>
                    </a:lnTo>
                    <a:lnTo>
                      <a:pt x="3368" y="10050"/>
                    </a:lnTo>
                    <a:lnTo>
                      <a:pt x="3549" y="10647"/>
                    </a:lnTo>
                    <a:lnTo>
                      <a:pt x="3759" y="11244"/>
                    </a:lnTo>
                    <a:lnTo>
                      <a:pt x="3940" y="11642"/>
                    </a:lnTo>
                    <a:lnTo>
                      <a:pt x="4150" y="12239"/>
                    </a:lnTo>
                    <a:lnTo>
                      <a:pt x="4361" y="12637"/>
                    </a:lnTo>
                    <a:lnTo>
                      <a:pt x="4571" y="13234"/>
                    </a:lnTo>
                    <a:lnTo>
                      <a:pt x="4782" y="13632"/>
                    </a:lnTo>
                    <a:lnTo>
                      <a:pt x="4962" y="14030"/>
                    </a:lnTo>
                    <a:lnTo>
                      <a:pt x="5173" y="14428"/>
                    </a:lnTo>
                    <a:lnTo>
                      <a:pt x="5353" y="14925"/>
                    </a:lnTo>
                    <a:lnTo>
                      <a:pt x="5564" y="15323"/>
                    </a:lnTo>
                    <a:lnTo>
                      <a:pt x="5774" y="15721"/>
                    </a:lnTo>
                    <a:lnTo>
                      <a:pt x="5985" y="16219"/>
                    </a:lnTo>
                    <a:lnTo>
                      <a:pt x="6165" y="16617"/>
                    </a:lnTo>
                    <a:lnTo>
                      <a:pt x="6376" y="16915"/>
                    </a:lnTo>
                    <a:lnTo>
                      <a:pt x="6556" y="17313"/>
                    </a:lnTo>
                    <a:lnTo>
                      <a:pt x="6767" y="17413"/>
                    </a:lnTo>
                    <a:lnTo>
                      <a:pt x="6977" y="17910"/>
                    </a:lnTo>
                    <a:lnTo>
                      <a:pt x="7188" y="18109"/>
                    </a:lnTo>
                    <a:lnTo>
                      <a:pt x="7398" y="18408"/>
                    </a:lnTo>
                    <a:lnTo>
                      <a:pt x="7609" y="18607"/>
                    </a:lnTo>
                    <a:lnTo>
                      <a:pt x="7820" y="18905"/>
                    </a:lnTo>
                    <a:lnTo>
                      <a:pt x="8000" y="19005"/>
                    </a:lnTo>
                    <a:lnTo>
                      <a:pt x="8211" y="19303"/>
                    </a:lnTo>
                    <a:lnTo>
                      <a:pt x="8421" y="19403"/>
                    </a:lnTo>
                    <a:lnTo>
                      <a:pt x="8632" y="19602"/>
                    </a:lnTo>
                    <a:lnTo>
                      <a:pt x="8842" y="19701"/>
                    </a:lnTo>
                    <a:lnTo>
                      <a:pt x="9053" y="19701"/>
                    </a:lnTo>
                    <a:lnTo>
                      <a:pt x="9263" y="19900"/>
                    </a:lnTo>
                    <a:lnTo>
                      <a:pt x="9474" y="19900"/>
                    </a:lnTo>
                    <a:lnTo>
                      <a:pt x="9684" y="19900"/>
                    </a:lnTo>
                    <a:lnTo>
                      <a:pt x="9895" y="19900"/>
                    </a:lnTo>
                    <a:lnTo>
                      <a:pt x="10105" y="19900"/>
                    </a:lnTo>
                    <a:lnTo>
                      <a:pt x="10316" y="19701"/>
                    </a:lnTo>
                    <a:lnTo>
                      <a:pt x="10556" y="19701"/>
                    </a:lnTo>
                    <a:lnTo>
                      <a:pt x="10767" y="19403"/>
                    </a:lnTo>
                    <a:lnTo>
                      <a:pt x="11008" y="19303"/>
                    </a:lnTo>
                    <a:lnTo>
                      <a:pt x="11218" y="19005"/>
                    </a:lnTo>
                    <a:lnTo>
                      <a:pt x="11459" y="18905"/>
                    </a:lnTo>
                    <a:lnTo>
                      <a:pt x="11699" y="18408"/>
                    </a:lnTo>
                    <a:lnTo>
                      <a:pt x="11940" y="18109"/>
                    </a:lnTo>
                    <a:lnTo>
                      <a:pt x="12180" y="17711"/>
                    </a:lnTo>
                    <a:lnTo>
                      <a:pt x="12451" y="17413"/>
                    </a:lnTo>
                    <a:lnTo>
                      <a:pt x="12692" y="17015"/>
                    </a:lnTo>
                    <a:lnTo>
                      <a:pt x="12932" y="16617"/>
                    </a:lnTo>
                    <a:lnTo>
                      <a:pt x="13173" y="16219"/>
                    </a:lnTo>
                    <a:lnTo>
                      <a:pt x="13414" y="15721"/>
                    </a:lnTo>
                    <a:lnTo>
                      <a:pt x="13684" y="15323"/>
                    </a:lnTo>
                    <a:lnTo>
                      <a:pt x="13925" y="14726"/>
                    </a:lnTo>
                    <a:lnTo>
                      <a:pt x="14165" y="14328"/>
                    </a:lnTo>
                    <a:lnTo>
                      <a:pt x="14436" y="13731"/>
                    </a:lnTo>
                    <a:lnTo>
                      <a:pt x="14677" y="13234"/>
                    </a:lnTo>
                    <a:lnTo>
                      <a:pt x="14917" y="12736"/>
                    </a:lnTo>
                    <a:lnTo>
                      <a:pt x="15188" y="12239"/>
                    </a:lnTo>
                    <a:lnTo>
                      <a:pt x="15429" y="11642"/>
                    </a:lnTo>
                    <a:lnTo>
                      <a:pt x="15669" y="11045"/>
                    </a:lnTo>
                    <a:lnTo>
                      <a:pt x="15910" y="10448"/>
                    </a:lnTo>
                    <a:lnTo>
                      <a:pt x="16120" y="9950"/>
                    </a:lnTo>
                    <a:lnTo>
                      <a:pt x="16361" y="9552"/>
                    </a:lnTo>
                    <a:lnTo>
                      <a:pt x="16602" y="8756"/>
                    </a:lnTo>
                    <a:lnTo>
                      <a:pt x="16812" y="8358"/>
                    </a:lnTo>
                    <a:lnTo>
                      <a:pt x="17053" y="7761"/>
                    </a:lnTo>
                    <a:lnTo>
                      <a:pt x="17263" y="7264"/>
                    </a:lnTo>
                    <a:lnTo>
                      <a:pt x="17474" y="6766"/>
                    </a:lnTo>
                    <a:lnTo>
                      <a:pt x="17684" y="6269"/>
                    </a:lnTo>
                    <a:lnTo>
                      <a:pt x="17895" y="5672"/>
                    </a:lnTo>
                    <a:lnTo>
                      <a:pt x="18105" y="5075"/>
                    </a:lnTo>
                    <a:lnTo>
                      <a:pt x="18286" y="4677"/>
                    </a:lnTo>
                    <a:lnTo>
                      <a:pt x="18466" y="4279"/>
                    </a:lnTo>
                    <a:lnTo>
                      <a:pt x="18647" y="3781"/>
                    </a:lnTo>
                    <a:lnTo>
                      <a:pt x="18827" y="3383"/>
                    </a:lnTo>
                    <a:lnTo>
                      <a:pt x="18977" y="2985"/>
                    </a:lnTo>
                    <a:lnTo>
                      <a:pt x="19158" y="2587"/>
                    </a:lnTo>
                    <a:lnTo>
                      <a:pt x="19308" y="2289"/>
                    </a:lnTo>
                    <a:lnTo>
                      <a:pt x="19459" y="1891"/>
                    </a:lnTo>
                    <a:lnTo>
                      <a:pt x="19579" y="1592"/>
                    </a:lnTo>
                    <a:lnTo>
                      <a:pt x="19729" y="1294"/>
                    </a:lnTo>
                    <a:lnTo>
                      <a:pt x="19850" y="995"/>
                    </a:lnTo>
                    <a:lnTo>
                      <a:pt x="19970" y="896"/>
                    </a:lnTo>
                  </a:path>
                </a:pathLst>
              </a:custGeom>
              <a:noFill/>
              <a:ln w="76200">
                <a:solidFill>
                  <a:srgbClr val="B2B2B2"/>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sp>
          <p:nvSpPr>
            <p:cNvPr id="23" name="Freeform 131"/>
            <p:cNvSpPr/>
            <p:nvPr/>
          </p:nvSpPr>
          <p:spPr bwMode="auto">
            <a:xfrm>
              <a:off x="6920" y="6040"/>
              <a:ext cx="625" cy="20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w 20000"/>
                <a:gd name="T31" fmla="*/ 0 h 20000"/>
                <a:gd name="T32" fmla="*/ 0 w 20000"/>
                <a:gd name="T33" fmla="*/ 0 h 20000"/>
                <a:gd name="T34" fmla="*/ 0 w 20000"/>
                <a:gd name="T35" fmla="*/ 0 h 20000"/>
                <a:gd name="T36" fmla="*/ 0 w 20000"/>
                <a:gd name="T37" fmla="*/ 0 h 20000"/>
                <a:gd name="T38" fmla="*/ 0 w 20000"/>
                <a:gd name="T39" fmla="*/ 0 h 20000"/>
                <a:gd name="T40" fmla="*/ 0 w 20000"/>
                <a:gd name="T41" fmla="*/ 0 h 20000"/>
                <a:gd name="T42" fmla="*/ 0 w 20000"/>
                <a:gd name="T43" fmla="*/ 0 h 20000"/>
                <a:gd name="T44" fmla="*/ 0 w 20000"/>
                <a:gd name="T45" fmla="*/ 0 h 20000"/>
                <a:gd name="T46" fmla="*/ 0 w 20000"/>
                <a:gd name="T47" fmla="*/ 0 h 20000"/>
                <a:gd name="T48" fmla="*/ 0 w 20000"/>
                <a:gd name="T49" fmla="*/ 0 h 20000"/>
                <a:gd name="T50" fmla="*/ 0 w 20000"/>
                <a:gd name="T51" fmla="*/ 0 h 20000"/>
                <a:gd name="T52" fmla="*/ 0 w 20000"/>
                <a:gd name="T53" fmla="*/ 0 h 20000"/>
                <a:gd name="T54" fmla="*/ 0 w 20000"/>
                <a:gd name="T55" fmla="*/ 0 h 20000"/>
                <a:gd name="T56" fmla="*/ 0 w 20000"/>
                <a:gd name="T57" fmla="*/ 0 h 20000"/>
                <a:gd name="T58" fmla="*/ 0 w 20000"/>
                <a:gd name="T59" fmla="*/ 0 h 20000"/>
                <a:gd name="T60" fmla="*/ 0 w 20000"/>
                <a:gd name="T61" fmla="*/ 0 h 20000"/>
                <a:gd name="T62" fmla="*/ 0 w 20000"/>
                <a:gd name="T63" fmla="*/ 0 h 20000"/>
                <a:gd name="T64" fmla="*/ 0 w 20000"/>
                <a:gd name="T65" fmla="*/ 0 h 20000"/>
                <a:gd name="T66" fmla="*/ 0 w 20000"/>
                <a:gd name="T67" fmla="*/ 0 h 20000"/>
                <a:gd name="T68" fmla="*/ 0 w 20000"/>
                <a:gd name="T69" fmla="*/ 0 h 20000"/>
                <a:gd name="T70" fmla="*/ 0 w 20000"/>
                <a:gd name="T71" fmla="*/ 0 h 20000"/>
                <a:gd name="T72" fmla="*/ 0 w 20000"/>
                <a:gd name="T73" fmla="*/ 0 h 20000"/>
                <a:gd name="T74" fmla="*/ 0 w 20000"/>
                <a:gd name="T75" fmla="*/ 0 h 20000"/>
                <a:gd name="T76" fmla="*/ 0 w 20000"/>
                <a:gd name="T77" fmla="*/ 0 h 20000"/>
                <a:gd name="T78" fmla="*/ 0 w 20000"/>
                <a:gd name="T79" fmla="*/ 0 h 20000"/>
                <a:gd name="T80" fmla="*/ 0 w 20000"/>
                <a:gd name="T81" fmla="*/ 0 h 20000"/>
                <a:gd name="T82" fmla="*/ 0 w 20000"/>
                <a:gd name="T83" fmla="*/ 0 h 20000"/>
                <a:gd name="T84" fmla="*/ 0 w 20000"/>
                <a:gd name="T85" fmla="*/ 0 h 20000"/>
                <a:gd name="T86" fmla="*/ 0 w 20000"/>
                <a:gd name="T87" fmla="*/ 0 h 20000"/>
                <a:gd name="T88" fmla="*/ 0 w 20000"/>
                <a:gd name="T89" fmla="*/ 0 h 20000"/>
                <a:gd name="T90" fmla="*/ 0 w 20000"/>
                <a:gd name="T91" fmla="*/ 0 h 20000"/>
                <a:gd name="T92" fmla="*/ 0 w 20000"/>
                <a:gd name="T93" fmla="*/ 0 h 20000"/>
                <a:gd name="T94" fmla="*/ 0 w 20000"/>
                <a:gd name="T95" fmla="*/ 0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19038"/>
                  </a:moveTo>
                  <a:lnTo>
                    <a:pt x="224" y="18365"/>
                  </a:lnTo>
                  <a:lnTo>
                    <a:pt x="448" y="17788"/>
                  </a:lnTo>
                  <a:lnTo>
                    <a:pt x="672" y="17115"/>
                  </a:lnTo>
                  <a:lnTo>
                    <a:pt x="896" y="16538"/>
                  </a:lnTo>
                  <a:lnTo>
                    <a:pt x="1088" y="15865"/>
                  </a:lnTo>
                  <a:lnTo>
                    <a:pt x="1312" y="15481"/>
                  </a:lnTo>
                  <a:lnTo>
                    <a:pt x="1536" y="14808"/>
                  </a:lnTo>
                  <a:lnTo>
                    <a:pt x="1760" y="14231"/>
                  </a:lnTo>
                  <a:lnTo>
                    <a:pt x="1984" y="13558"/>
                  </a:lnTo>
                  <a:lnTo>
                    <a:pt x="2208" y="13173"/>
                  </a:lnTo>
                  <a:lnTo>
                    <a:pt x="2432" y="12500"/>
                  </a:lnTo>
                  <a:lnTo>
                    <a:pt x="2656" y="11923"/>
                  </a:lnTo>
                  <a:lnTo>
                    <a:pt x="2880" y="11346"/>
                  </a:lnTo>
                  <a:lnTo>
                    <a:pt x="3104" y="10865"/>
                  </a:lnTo>
                  <a:lnTo>
                    <a:pt x="3328" y="10288"/>
                  </a:lnTo>
                  <a:lnTo>
                    <a:pt x="3552" y="9712"/>
                  </a:lnTo>
                  <a:lnTo>
                    <a:pt x="3776" y="9135"/>
                  </a:lnTo>
                  <a:lnTo>
                    <a:pt x="4000" y="8750"/>
                  </a:lnTo>
                  <a:lnTo>
                    <a:pt x="4224" y="8173"/>
                  </a:lnTo>
                  <a:lnTo>
                    <a:pt x="4448" y="7692"/>
                  </a:lnTo>
                  <a:lnTo>
                    <a:pt x="4640" y="7308"/>
                  </a:lnTo>
                  <a:lnTo>
                    <a:pt x="4896" y="6731"/>
                  </a:lnTo>
                  <a:lnTo>
                    <a:pt x="5120" y="6346"/>
                  </a:lnTo>
                  <a:lnTo>
                    <a:pt x="5312" y="5865"/>
                  </a:lnTo>
                  <a:lnTo>
                    <a:pt x="5536" y="5385"/>
                  </a:lnTo>
                  <a:lnTo>
                    <a:pt x="5760" y="4904"/>
                  </a:lnTo>
                  <a:lnTo>
                    <a:pt x="5952" y="4519"/>
                  </a:lnTo>
                  <a:lnTo>
                    <a:pt x="6176" y="4135"/>
                  </a:lnTo>
                  <a:lnTo>
                    <a:pt x="6400" y="3654"/>
                  </a:lnTo>
                  <a:lnTo>
                    <a:pt x="6624" y="3462"/>
                  </a:lnTo>
                  <a:lnTo>
                    <a:pt x="6848" y="2981"/>
                  </a:lnTo>
                  <a:lnTo>
                    <a:pt x="7072" y="2596"/>
                  </a:lnTo>
                  <a:lnTo>
                    <a:pt x="7264" y="2500"/>
                  </a:lnTo>
                  <a:lnTo>
                    <a:pt x="7488" y="2019"/>
                  </a:lnTo>
                  <a:lnTo>
                    <a:pt x="7712" y="1827"/>
                  </a:lnTo>
                  <a:lnTo>
                    <a:pt x="7936" y="1635"/>
                  </a:lnTo>
                  <a:lnTo>
                    <a:pt x="8160" y="1346"/>
                  </a:lnTo>
                  <a:lnTo>
                    <a:pt x="8352" y="1058"/>
                  </a:lnTo>
                  <a:lnTo>
                    <a:pt x="8576" y="865"/>
                  </a:lnTo>
                  <a:lnTo>
                    <a:pt x="8800" y="673"/>
                  </a:lnTo>
                  <a:lnTo>
                    <a:pt x="8992" y="577"/>
                  </a:lnTo>
                  <a:lnTo>
                    <a:pt x="9216" y="288"/>
                  </a:lnTo>
                  <a:lnTo>
                    <a:pt x="9408" y="288"/>
                  </a:lnTo>
                  <a:lnTo>
                    <a:pt x="9632" y="96"/>
                  </a:lnTo>
                  <a:lnTo>
                    <a:pt x="9856" y="96"/>
                  </a:lnTo>
                  <a:lnTo>
                    <a:pt x="10048" y="0"/>
                  </a:lnTo>
                  <a:lnTo>
                    <a:pt x="10272" y="0"/>
                  </a:lnTo>
                  <a:lnTo>
                    <a:pt x="10496" y="0"/>
                  </a:lnTo>
                  <a:lnTo>
                    <a:pt x="10688" y="0"/>
                  </a:lnTo>
                  <a:lnTo>
                    <a:pt x="10880" y="96"/>
                  </a:lnTo>
                  <a:lnTo>
                    <a:pt x="11104" y="96"/>
                  </a:lnTo>
                  <a:lnTo>
                    <a:pt x="11328" y="288"/>
                  </a:lnTo>
                  <a:lnTo>
                    <a:pt x="11552" y="577"/>
                  </a:lnTo>
                  <a:lnTo>
                    <a:pt x="11776" y="673"/>
                  </a:lnTo>
                  <a:lnTo>
                    <a:pt x="12000" y="962"/>
                  </a:lnTo>
                  <a:lnTo>
                    <a:pt x="12192" y="1250"/>
                  </a:lnTo>
                  <a:lnTo>
                    <a:pt x="12448" y="1635"/>
                  </a:lnTo>
                  <a:lnTo>
                    <a:pt x="12672" y="1923"/>
                  </a:lnTo>
                  <a:lnTo>
                    <a:pt x="12896" y="2212"/>
                  </a:lnTo>
                  <a:lnTo>
                    <a:pt x="13120" y="2596"/>
                  </a:lnTo>
                  <a:lnTo>
                    <a:pt x="13376" y="2981"/>
                  </a:lnTo>
                  <a:lnTo>
                    <a:pt x="13600" y="3462"/>
                  </a:lnTo>
                  <a:lnTo>
                    <a:pt x="13824" y="3942"/>
                  </a:lnTo>
                  <a:lnTo>
                    <a:pt x="14048" y="4423"/>
                  </a:lnTo>
                  <a:lnTo>
                    <a:pt x="14272" y="4904"/>
                  </a:lnTo>
                  <a:lnTo>
                    <a:pt x="14496" y="5481"/>
                  </a:lnTo>
                  <a:lnTo>
                    <a:pt x="14752" y="6058"/>
                  </a:lnTo>
                  <a:lnTo>
                    <a:pt x="14976" y="6442"/>
                  </a:lnTo>
                  <a:lnTo>
                    <a:pt x="15200" y="7019"/>
                  </a:lnTo>
                  <a:lnTo>
                    <a:pt x="15424" y="7500"/>
                  </a:lnTo>
                  <a:lnTo>
                    <a:pt x="15648" y="8077"/>
                  </a:lnTo>
                  <a:lnTo>
                    <a:pt x="15872" y="8750"/>
                  </a:lnTo>
                  <a:lnTo>
                    <a:pt x="16096" y="9327"/>
                  </a:lnTo>
                  <a:lnTo>
                    <a:pt x="16288" y="9904"/>
                  </a:lnTo>
                  <a:lnTo>
                    <a:pt x="16512" y="10385"/>
                  </a:lnTo>
                  <a:lnTo>
                    <a:pt x="16704" y="11058"/>
                  </a:lnTo>
                  <a:lnTo>
                    <a:pt x="16928" y="11538"/>
                  </a:lnTo>
                  <a:lnTo>
                    <a:pt x="17120" y="12019"/>
                  </a:lnTo>
                  <a:lnTo>
                    <a:pt x="17312" y="12692"/>
                  </a:lnTo>
                  <a:lnTo>
                    <a:pt x="17536" y="13269"/>
                  </a:lnTo>
                  <a:lnTo>
                    <a:pt x="17696" y="13846"/>
                  </a:lnTo>
                  <a:lnTo>
                    <a:pt x="17888" y="14231"/>
                  </a:lnTo>
                  <a:lnTo>
                    <a:pt x="18080" y="14808"/>
                  </a:lnTo>
                  <a:lnTo>
                    <a:pt x="18272" y="15385"/>
                  </a:lnTo>
                  <a:lnTo>
                    <a:pt x="18432" y="15865"/>
                  </a:lnTo>
                  <a:lnTo>
                    <a:pt x="18592" y="16346"/>
                  </a:lnTo>
                  <a:lnTo>
                    <a:pt x="18752" y="16731"/>
                  </a:lnTo>
                  <a:lnTo>
                    <a:pt x="18912" y="17308"/>
                  </a:lnTo>
                  <a:lnTo>
                    <a:pt x="19072" y="17692"/>
                  </a:lnTo>
                  <a:lnTo>
                    <a:pt x="19232" y="17981"/>
                  </a:lnTo>
                  <a:lnTo>
                    <a:pt x="19360" y="18365"/>
                  </a:lnTo>
                  <a:lnTo>
                    <a:pt x="19488" y="18750"/>
                  </a:lnTo>
                  <a:lnTo>
                    <a:pt x="19616" y="19038"/>
                  </a:lnTo>
                  <a:lnTo>
                    <a:pt x="19744" y="19423"/>
                  </a:lnTo>
                  <a:lnTo>
                    <a:pt x="19840" y="19712"/>
                  </a:lnTo>
                  <a:lnTo>
                    <a:pt x="19968" y="19904"/>
                  </a:lnTo>
                </a:path>
              </a:pathLst>
            </a:custGeom>
            <a:noFill/>
            <a:ln w="76200">
              <a:solidFill>
                <a:srgbClr val="B2B2B2"/>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nvGrpSpPr>
            <p:cNvPr id="24" name="Group 132"/>
            <p:cNvGrpSpPr/>
            <p:nvPr/>
          </p:nvGrpSpPr>
          <p:grpSpPr bwMode="auto">
            <a:xfrm>
              <a:off x="4400" y="6062"/>
              <a:ext cx="3145" cy="421"/>
              <a:chOff x="0" y="-5"/>
              <a:chExt cx="20001" cy="20010"/>
            </a:xfrm>
          </p:grpSpPr>
          <p:grpSp>
            <p:nvGrpSpPr>
              <p:cNvPr id="33" name="Group 133"/>
              <p:cNvGrpSpPr/>
              <p:nvPr/>
            </p:nvGrpSpPr>
            <p:grpSpPr bwMode="auto">
              <a:xfrm>
                <a:off x="0" y="-5"/>
                <a:ext cx="8152" cy="19055"/>
                <a:chOff x="0" y="-15"/>
                <a:chExt cx="20000" cy="20021"/>
              </a:xfrm>
            </p:grpSpPr>
            <p:sp>
              <p:nvSpPr>
                <p:cNvPr id="38" name="Freeform 134"/>
                <p:cNvSpPr/>
                <p:nvPr/>
              </p:nvSpPr>
              <p:spPr bwMode="auto">
                <a:xfrm>
                  <a:off x="0" y="-15"/>
                  <a:ext cx="9752" cy="10382"/>
                </a:xfrm>
                <a:custGeom>
                  <a:avLst/>
                  <a:gdLst>
                    <a:gd name="T0" fmla="*/ 0 w 20000"/>
                    <a:gd name="T1" fmla="*/ 26 h 20000"/>
                    <a:gd name="T2" fmla="*/ 0 w 20000"/>
                    <a:gd name="T3" fmla="*/ 24 h 20000"/>
                    <a:gd name="T4" fmla="*/ 0 w 20000"/>
                    <a:gd name="T5" fmla="*/ 23 h 20000"/>
                    <a:gd name="T6" fmla="*/ 1 w 20000"/>
                    <a:gd name="T7" fmla="*/ 21 h 20000"/>
                    <a:gd name="T8" fmla="*/ 1 w 20000"/>
                    <a:gd name="T9" fmla="*/ 19 h 20000"/>
                    <a:gd name="T10" fmla="*/ 2 w 20000"/>
                    <a:gd name="T11" fmla="*/ 18 h 20000"/>
                    <a:gd name="T12" fmla="*/ 2 w 20000"/>
                    <a:gd name="T13" fmla="*/ 16 h 20000"/>
                    <a:gd name="T14" fmla="*/ 2 w 20000"/>
                    <a:gd name="T15" fmla="*/ 15 h 20000"/>
                    <a:gd name="T16" fmla="*/ 3 w 20000"/>
                    <a:gd name="T17" fmla="*/ 13 h 20000"/>
                    <a:gd name="T18" fmla="*/ 3 w 20000"/>
                    <a:gd name="T19" fmla="*/ 11 h 20000"/>
                    <a:gd name="T20" fmla="*/ 3 w 20000"/>
                    <a:gd name="T21" fmla="*/ 10 h 20000"/>
                    <a:gd name="T22" fmla="*/ 4 w 20000"/>
                    <a:gd name="T23" fmla="*/ 9 h 20000"/>
                    <a:gd name="T24" fmla="*/ 4 w 20000"/>
                    <a:gd name="T25" fmla="*/ 8 h 20000"/>
                    <a:gd name="T26" fmla="*/ 4 w 20000"/>
                    <a:gd name="T27" fmla="*/ 6 h 20000"/>
                    <a:gd name="T28" fmla="*/ 5 w 20000"/>
                    <a:gd name="T29" fmla="*/ 5 h 20000"/>
                    <a:gd name="T30" fmla="*/ 5 w 20000"/>
                    <a:gd name="T31" fmla="*/ 4 h 20000"/>
                    <a:gd name="T32" fmla="*/ 5 w 20000"/>
                    <a:gd name="T33" fmla="*/ 4 h 20000"/>
                    <a:gd name="T34" fmla="*/ 6 w 20000"/>
                    <a:gd name="T35" fmla="*/ 3 h 20000"/>
                    <a:gd name="T36" fmla="*/ 6 w 20000"/>
                    <a:gd name="T37" fmla="*/ 2 h 20000"/>
                    <a:gd name="T38" fmla="*/ 6 w 20000"/>
                    <a:gd name="T39" fmla="*/ 2 h 20000"/>
                    <a:gd name="T40" fmla="*/ 7 w 20000"/>
                    <a:gd name="T41" fmla="*/ 1 h 20000"/>
                    <a:gd name="T42" fmla="*/ 7 w 20000"/>
                    <a:gd name="T43" fmla="*/ 1 h 20000"/>
                    <a:gd name="T44" fmla="*/ 8 w 20000"/>
                    <a:gd name="T45" fmla="*/ 1 h 20000"/>
                    <a:gd name="T46" fmla="*/ 8 w 20000"/>
                    <a:gd name="T47" fmla="*/ 0 h 20000"/>
                    <a:gd name="T48" fmla="*/ 8 w 20000"/>
                    <a:gd name="T49" fmla="*/ 0 h 20000"/>
                    <a:gd name="T50" fmla="*/ 9 w 20000"/>
                    <a:gd name="T51" fmla="*/ 1 h 20000"/>
                    <a:gd name="T52" fmla="*/ 9 w 20000"/>
                    <a:gd name="T53" fmla="*/ 1 h 20000"/>
                    <a:gd name="T54" fmla="*/ 9 w 20000"/>
                    <a:gd name="T55" fmla="*/ 2 h 20000"/>
                    <a:gd name="T56" fmla="*/ 9 w 20000"/>
                    <a:gd name="T57" fmla="*/ 3 h 20000"/>
                    <a:gd name="T58" fmla="*/ 10 w 20000"/>
                    <a:gd name="T59" fmla="*/ 3 h 20000"/>
                    <a:gd name="T60" fmla="*/ 10 w 20000"/>
                    <a:gd name="T61" fmla="*/ 4 h 20000"/>
                    <a:gd name="T62" fmla="*/ 10 w 20000"/>
                    <a:gd name="T63" fmla="*/ 6 h 20000"/>
                    <a:gd name="T64" fmla="*/ 11 w 20000"/>
                    <a:gd name="T65" fmla="*/ 7 h 20000"/>
                    <a:gd name="T66" fmla="*/ 11 w 20000"/>
                    <a:gd name="T67" fmla="*/ 9 h 20000"/>
                    <a:gd name="T68" fmla="*/ 11 w 20000"/>
                    <a:gd name="T69" fmla="*/ 10 h 20000"/>
                    <a:gd name="T70" fmla="*/ 12 w 20000"/>
                    <a:gd name="T71" fmla="*/ 11 h 20000"/>
                    <a:gd name="T72" fmla="*/ 12 w 20000"/>
                    <a:gd name="T73" fmla="*/ 13 h 20000"/>
                    <a:gd name="T74" fmla="*/ 13 w 20000"/>
                    <a:gd name="T75" fmla="*/ 15 h 20000"/>
                    <a:gd name="T76" fmla="*/ 13 w 20000"/>
                    <a:gd name="T77" fmla="*/ 17 h 20000"/>
                    <a:gd name="T78" fmla="*/ 13 w 20000"/>
                    <a:gd name="T79" fmla="*/ 18 h 20000"/>
                    <a:gd name="T80" fmla="*/ 14 w 20000"/>
                    <a:gd name="T81" fmla="*/ 20 h 20000"/>
                    <a:gd name="T82" fmla="*/ 14 w 20000"/>
                    <a:gd name="T83" fmla="*/ 21 h 20000"/>
                    <a:gd name="T84" fmla="*/ 14 w 20000"/>
                    <a:gd name="T85" fmla="*/ 23 h 20000"/>
                    <a:gd name="T86" fmla="*/ 14 w 20000"/>
                    <a:gd name="T87" fmla="*/ 24 h 20000"/>
                    <a:gd name="T88" fmla="*/ 15 w 20000"/>
                    <a:gd name="T89" fmla="*/ 25 h 20000"/>
                    <a:gd name="T90" fmla="*/ 15 w 20000"/>
                    <a:gd name="T91" fmla="*/ 26 h 20000"/>
                    <a:gd name="T92" fmla="*/ 15 w 20000"/>
                    <a:gd name="T93" fmla="*/ 27 h 20000"/>
                    <a:gd name="T94" fmla="*/ 15 w 20000"/>
                    <a:gd name="T95" fmla="*/ 28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19038"/>
                      </a:moveTo>
                      <a:lnTo>
                        <a:pt x="224" y="18365"/>
                      </a:lnTo>
                      <a:lnTo>
                        <a:pt x="448" y="17788"/>
                      </a:lnTo>
                      <a:lnTo>
                        <a:pt x="672" y="17115"/>
                      </a:lnTo>
                      <a:lnTo>
                        <a:pt x="896" y="16538"/>
                      </a:lnTo>
                      <a:lnTo>
                        <a:pt x="1088" y="15865"/>
                      </a:lnTo>
                      <a:lnTo>
                        <a:pt x="1312" y="15481"/>
                      </a:lnTo>
                      <a:lnTo>
                        <a:pt x="1536" y="14808"/>
                      </a:lnTo>
                      <a:lnTo>
                        <a:pt x="1760" y="14231"/>
                      </a:lnTo>
                      <a:lnTo>
                        <a:pt x="1984" y="13558"/>
                      </a:lnTo>
                      <a:lnTo>
                        <a:pt x="2208" y="13173"/>
                      </a:lnTo>
                      <a:lnTo>
                        <a:pt x="2432" y="12500"/>
                      </a:lnTo>
                      <a:lnTo>
                        <a:pt x="2656" y="11923"/>
                      </a:lnTo>
                      <a:lnTo>
                        <a:pt x="2880" y="11346"/>
                      </a:lnTo>
                      <a:lnTo>
                        <a:pt x="3104" y="10865"/>
                      </a:lnTo>
                      <a:lnTo>
                        <a:pt x="3328" y="10288"/>
                      </a:lnTo>
                      <a:lnTo>
                        <a:pt x="3552" y="9712"/>
                      </a:lnTo>
                      <a:lnTo>
                        <a:pt x="3776" y="9135"/>
                      </a:lnTo>
                      <a:lnTo>
                        <a:pt x="4000" y="8750"/>
                      </a:lnTo>
                      <a:lnTo>
                        <a:pt x="4224" y="8173"/>
                      </a:lnTo>
                      <a:lnTo>
                        <a:pt x="4448" y="7692"/>
                      </a:lnTo>
                      <a:lnTo>
                        <a:pt x="4640" y="7308"/>
                      </a:lnTo>
                      <a:lnTo>
                        <a:pt x="4896" y="6731"/>
                      </a:lnTo>
                      <a:lnTo>
                        <a:pt x="5120" y="6346"/>
                      </a:lnTo>
                      <a:lnTo>
                        <a:pt x="5312" y="5865"/>
                      </a:lnTo>
                      <a:lnTo>
                        <a:pt x="5536" y="5385"/>
                      </a:lnTo>
                      <a:lnTo>
                        <a:pt x="5760" y="4904"/>
                      </a:lnTo>
                      <a:lnTo>
                        <a:pt x="5952" y="4519"/>
                      </a:lnTo>
                      <a:lnTo>
                        <a:pt x="6176" y="4135"/>
                      </a:lnTo>
                      <a:lnTo>
                        <a:pt x="6400" y="3654"/>
                      </a:lnTo>
                      <a:lnTo>
                        <a:pt x="6624" y="3462"/>
                      </a:lnTo>
                      <a:lnTo>
                        <a:pt x="6848" y="2981"/>
                      </a:lnTo>
                      <a:lnTo>
                        <a:pt x="7072" y="2596"/>
                      </a:lnTo>
                      <a:lnTo>
                        <a:pt x="7264" y="2500"/>
                      </a:lnTo>
                      <a:lnTo>
                        <a:pt x="7488" y="2019"/>
                      </a:lnTo>
                      <a:lnTo>
                        <a:pt x="7712" y="1827"/>
                      </a:lnTo>
                      <a:lnTo>
                        <a:pt x="7936" y="1635"/>
                      </a:lnTo>
                      <a:lnTo>
                        <a:pt x="8160" y="1346"/>
                      </a:lnTo>
                      <a:lnTo>
                        <a:pt x="8352" y="1058"/>
                      </a:lnTo>
                      <a:lnTo>
                        <a:pt x="8576" y="865"/>
                      </a:lnTo>
                      <a:lnTo>
                        <a:pt x="8800" y="673"/>
                      </a:lnTo>
                      <a:lnTo>
                        <a:pt x="8992" y="577"/>
                      </a:lnTo>
                      <a:lnTo>
                        <a:pt x="9216" y="288"/>
                      </a:lnTo>
                      <a:lnTo>
                        <a:pt x="9408" y="288"/>
                      </a:lnTo>
                      <a:lnTo>
                        <a:pt x="9632" y="96"/>
                      </a:lnTo>
                      <a:lnTo>
                        <a:pt x="9856" y="96"/>
                      </a:lnTo>
                      <a:lnTo>
                        <a:pt x="10048" y="0"/>
                      </a:lnTo>
                      <a:lnTo>
                        <a:pt x="10272" y="0"/>
                      </a:lnTo>
                      <a:lnTo>
                        <a:pt x="10496" y="0"/>
                      </a:lnTo>
                      <a:lnTo>
                        <a:pt x="10688" y="0"/>
                      </a:lnTo>
                      <a:lnTo>
                        <a:pt x="10880" y="96"/>
                      </a:lnTo>
                      <a:lnTo>
                        <a:pt x="11104" y="96"/>
                      </a:lnTo>
                      <a:lnTo>
                        <a:pt x="11328" y="288"/>
                      </a:lnTo>
                      <a:lnTo>
                        <a:pt x="11552" y="577"/>
                      </a:lnTo>
                      <a:lnTo>
                        <a:pt x="11776" y="673"/>
                      </a:lnTo>
                      <a:lnTo>
                        <a:pt x="12000" y="962"/>
                      </a:lnTo>
                      <a:lnTo>
                        <a:pt x="12192" y="1250"/>
                      </a:lnTo>
                      <a:lnTo>
                        <a:pt x="12448" y="1635"/>
                      </a:lnTo>
                      <a:lnTo>
                        <a:pt x="12672" y="1923"/>
                      </a:lnTo>
                      <a:lnTo>
                        <a:pt x="12896" y="2212"/>
                      </a:lnTo>
                      <a:lnTo>
                        <a:pt x="13120" y="2596"/>
                      </a:lnTo>
                      <a:lnTo>
                        <a:pt x="13376" y="2981"/>
                      </a:lnTo>
                      <a:lnTo>
                        <a:pt x="13600" y="3462"/>
                      </a:lnTo>
                      <a:lnTo>
                        <a:pt x="13824" y="3942"/>
                      </a:lnTo>
                      <a:lnTo>
                        <a:pt x="14048" y="4423"/>
                      </a:lnTo>
                      <a:lnTo>
                        <a:pt x="14272" y="4904"/>
                      </a:lnTo>
                      <a:lnTo>
                        <a:pt x="14496" y="5481"/>
                      </a:lnTo>
                      <a:lnTo>
                        <a:pt x="14752" y="6058"/>
                      </a:lnTo>
                      <a:lnTo>
                        <a:pt x="14976" y="6442"/>
                      </a:lnTo>
                      <a:lnTo>
                        <a:pt x="15200" y="7019"/>
                      </a:lnTo>
                      <a:lnTo>
                        <a:pt x="15424" y="7500"/>
                      </a:lnTo>
                      <a:lnTo>
                        <a:pt x="15648" y="8077"/>
                      </a:lnTo>
                      <a:lnTo>
                        <a:pt x="15872" y="8750"/>
                      </a:lnTo>
                      <a:lnTo>
                        <a:pt x="16096" y="9327"/>
                      </a:lnTo>
                      <a:lnTo>
                        <a:pt x="16288" y="9904"/>
                      </a:lnTo>
                      <a:lnTo>
                        <a:pt x="16512" y="10385"/>
                      </a:lnTo>
                      <a:lnTo>
                        <a:pt x="16704" y="11058"/>
                      </a:lnTo>
                      <a:lnTo>
                        <a:pt x="16928" y="11538"/>
                      </a:lnTo>
                      <a:lnTo>
                        <a:pt x="17120" y="12019"/>
                      </a:lnTo>
                      <a:lnTo>
                        <a:pt x="17312" y="12692"/>
                      </a:lnTo>
                      <a:lnTo>
                        <a:pt x="17536" y="13269"/>
                      </a:lnTo>
                      <a:lnTo>
                        <a:pt x="17696" y="13846"/>
                      </a:lnTo>
                      <a:lnTo>
                        <a:pt x="17888" y="14231"/>
                      </a:lnTo>
                      <a:lnTo>
                        <a:pt x="18080" y="14808"/>
                      </a:lnTo>
                      <a:lnTo>
                        <a:pt x="18272" y="15385"/>
                      </a:lnTo>
                      <a:lnTo>
                        <a:pt x="18432" y="15865"/>
                      </a:lnTo>
                      <a:lnTo>
                        <a:pt x="18592" y="16346"/>
                      </a:lnTo>
                      <a:lnTo>
                        <a:pt x="18752" y="16731"/>
                      </a:lnTo>
                      <a:lnTo>
                        <a:pt x="18912" y="17308"/>
                      </a:lnTo>
                      <a:lnTo>
                        <a:pt x="19072" y="17692"/>
                      </a:lnTo>
                      <a:lnTo>
                        <a:pt x="19232" y="17981"/>
                      </a:lnTo>
                      <a:lnTo>
                        <a:pt x="19360" y="18365"/>
                      </a:lnTo>
                      <a:lnTo>
                        <a:pt x="19488" y="18750"/>
                      </a:lnTo>
                      <a:lnTo>
                        <a:pt x="19616" y="19038"/>
                      </a:lnTo>
                      <a:lnTo>
                        <a:pt x="19744" y="19423"/>
                      </a:lnTo>
                      <a:lnTo>
                        <a:pt x="19840" y="19712"/>
                      </a:lnTo>
                      <a:lnTo>
                        <a:pt x="19968" y="19904"/>
                      </a:lnTo>
                    </a:path>
                  </a:pathLst>
                </a:custGeom>
                <a:noFill/>
                <a:ln w="28575">
                  <a:solidFill>
                    <a:srgbClr val="800080"/>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39" name="Freeform 135"/>
                <p:cNvSpPr/>
                <p:nvPr/>
              </p:nvSpPr>
              <p:spPr bwMode="auto">
                <a:xfrm>
                  <a:off x="9624" y="9970"/>
                  <a:ext cx="10376" cy="10036"/>
                </a:xfrm>
                <a:custGeom>
                  <a:avLst/>
                  <a:gdLst>
                    <a:gd name="T0" fmla="*/ 1 w 20000"/>
                    <a:gd name="T1" fmla="*/ 1 h 20000"/>
                    <a:gd name="T2" fmla="*/ 1 w 20000"/>
                    <a:gd name="T3" fmla="*/ 2 h 20000"/>
                    <a:gd name="T4" fmla="*/ 2 w 20000"/>
                    <a:gd name="T5" fmla="*/ 4 h 20000"/>
                    <a:gd name="T6" fmla="*/ 2 w 20000"/>
                    <a:gd name="T7" fmla="*/ 5 h 20000"/>
                    <a:gd name="T8" fmla="*/ 3 w 20000"/>
                    <a:gd name="T9" fmla="*/ 6 h 20000"/>
                    <a:gd name="T10" fmla="*/ 3 w 20000"/>
                    <a:gd name="T11" fmla="*/ 7 h 20000"/>
                    <a:gd name="T12" fmla="*/ 4 w 20000"/>
                    <a:gd name="T13" fmla="*/ 8 h 20000"/>
                    <a:gd name="T14" fmla="*/ 4 w 20000"/>
                    <a:gd name="T15" fmla="*/ 10 h 20000"/>
                    <a:gd name="T16" fmla="*/ 5 w 20000"/>
                    <a:gd name="T17" fmla="*/ 11 h 20000"/>
                    <a:gd name="T18" fmla="*/ 5 w 20000"/>
                    <a:gd name="T19" fmla="*/ 12 h 20000"/>
                    <a:gd name="T20" fmla="*/ 6 w 20000"/>
                    <a:gd name="T21" fmla="*/ 13 h 20000"/>
                    <a:gd name="T22" fmla="*/ 6 w 20000"/>
                    <a:gd name="T23" fmla="*/ 14 h 20000"/>
                    <a:gd name="T24" fmla="*/ 7 w 20000"/>
                    <a:gd name="T25" fmla="*/ 14 h 20000"/>
                    <a:gd name="T26" fmla="*/ 8 w 20000"/>
                    <a:gd name="T27" fmla="*/ 15 h 20000"/>
                    <a:gd name="T28" fmla="*/ 8 w 20000"/>
                    <a:gd name="T29" fmla="*/ 16 h 20000"/>
                    <a:gd name="T30" fmla="*/ 9 w 20000"/>
                    <a:gd name="T31" fmla="*/ 17 h 20000"/>
                    <a:gd name="T32" fmla="*/ 9 w 20000"/>
                    <a:gd name="T33" fmla="*/ 18 h 20000"/>
                    <a:gd name="T34" fmla="*/ 10 w 20000"/>
                    <a:gd name="T35" fmla="*/ 18 h 20000"/>
                    <a:gd name="T36" fmla="*/ 10 w 20000"/>
                    <a:gd name="T37" fmla="*/ 19 h 20000"/>
                    <a:gd name="T38" fmla="*/ 11 w 20000"/>
                    <a:gd name="T39" fmla="*/ 19 h 20000"/>
                    <a:gd name="T40" fmla="*/ 11 w 20000"/>
                    <a:gd name="T41" fmla="*/ 20 h 20000"/>
                    <a:gd name="T42" fmla="*/ 12 w 20000"/>
                    <a:gd name="T43" fmla="*/ 20 h 20000"/>
                    <a:gd name="T44" fmla="*/ 12 w 20000"/>
                    <a:gd name="T45" fmla="*/ 20 h 20000"/>
                    <a:gd name="T46" fmla="*/ 13 w 20000"/>
                    <a:gd name="T47" fmla="*/ 20 h 20000"/>
                    <a:gd name="T48" fmla="*/ 14 w 20000"/>
                    <a:gd name="T49" fmla="*/ 20 h 20000"/>
                    <a:gd name="T50" fmla="*/ 15 w 20000"/>
                    <a:gd name="T51" fmla="*/ 20 h 20000"/>
                    <a:gd name="T52" fmla="*/ 16 w 20000"/>
                    <a:gd name="T53" fmla="*/ 20 h 20000"/>
                    <a:gd name="T54" fmla="*/ 16 w 20000"/>
                    <a:gd name="T55" fmla="*/ 20 h 20000"/>
                    <a:gd name="T56" fmla="*/ 17 w 20000"/>
                    <a:gd name="T57" fmla="*/ 19 h 20000"/>
                    <a:gd name="T58" fmla="*/ 17 w 20000"/>
                    <a:gd name="T59" fmla="*/ 18 h 20000"/>
                    <a:gd name="T60" fmla="*/ 18 w 20000"/>
                    <a:gd name="T61" fmla="*/ 17 h 20000"/>
                    <a:gd name="T62" fmla="*/ 19 w 20000"/>
                    <a:gd name="T63" fmla="*/ 17 h 20000"/>
                    <a:gd name="T64" fmla="*/ 19 w 20000"/>
                    <a:gd name="T65" fmla="*/ 16 h 20000"/>
                    <a:gd name="T66" fmla="*/ 20 w 20000"/>
                    <a:gd name="T67" fmla="*/ 15 h 20000"/>
                    <a:gd name="T68" fmla="*/ 21 w 20000"/>
                    <a:gd name="T69" fmla="*/ 14 h 20000"/>
                    <a:gd name="T70" fmla="*/ 22 w 20000"/>
                    <a:gd name="T71" fmla="*/ 13 h 20000"/>
                    <a:gd name="T72" fmla="*/ 22 w 20000"/>
                    <a:gd name="T73" fmla="*/ 12 h 20000"/>
                    <a:gd name="T74" fmla="*/ 23 w 20000"/>
                    <a:gd name="T75" fmla="*/ 10 h 20000"/>
                    <a:gd name="T76" fmla="*/ 23 w 20000"/>
                    <a:gd name="T77" fmla="*/ 9 h 20000"/>
                    <a:gd name="T78" fmla="*/ 24 w 20000"/>
                    <a:gd name="T79" fmla="*/ 8 h 20000"/>
                    <a:gd name="T80" fmla="*/ 25 w 20000"/>
                    <a:gd name="T81" fmla="*/ 7 h 20000"/>
                    <a:gd name="T82" fmla="*/ 25 w 20000"/>
                    <a:gd name="T83" fmla="*/ 6 h 20000"/>
                    <a:gd name="T84" fmla="*/ 26 w 20000"/>
                    <a:gd name="T85" fmla="*/ 5 h 20000"/>
                    <a:gd name="T86" fmla="*/ 26 w 20000"/>
                    <a:gd name="T87" fmla="*/ 4 h 20000"/>
                    <a:gd name="T88" fmla="*/ 27 w 20000"/>
                    <a:gd name="T89" fmla="*/ 3 h 20000"/>
                    <a:gd name="T90" fmla="*/ 27 w 20000"/>
                    <a:gd name="T91" fmla="*/ 3 h 20000"/>
                    <a:gd name="T92" fmla="*/ 27 w 20000"/>
                    <a:gd name="T93" fmla="*/ 2 h 20000"/>
                    <a:gd name="T94" fmla="*/ 28 w 20000"/>
                    <a:gd name="T95" fmla="*/ 1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0"/>
                      </a:moveTo>
                      <a:lnTo>
                        <a:pt x="211" y="597"/>
                      </a:lnTo>
                      <a:lnTo>
                        <a:pt x="391" y="1294"/>
                      </a:lnTo>
                      <a:lnTo>
                        <a:pt x="602" y="1891"/>
                      </a:lnTo>
                      <a:lnTo>
                        <a:pt x="782" y="2587"/>
                      </a:lnTo>
                      <a:lnTo>
                        <a:pt x="992" y="3085"/>
                      </a:lnTo>
                      <a:lnTo>
                        <a:pt x="1173" y="3682"/>
                      </a:lnTo>
                      <a:lnTo>
                        <a:pt x="1383" y="4378"/>
                      </a:lnTo>
                      <a:lnTo>
                        <a:pt x="1594" y="4975"/>
                      </a:lnTo>
                      <a:lnTo>
                        <a:pt x="1774" y="5572"/>
                      </a:lnTo>
                      <a:lnTo>
                        <a:pt x="1985" y="6070"/>
                      </a:lnTo>
                      <a:lnTo>
                        <a:pt x="2165" y="6667"/>
                      </a:lnTo>
                      <a:lnTo>
                        <a:pt x="2376" y="7264"/>
                      </a:lnTo>
                      <a:lnTo>
                        <a:pt x="2556" y="7761"/>
                      </a:lnTo>
                      <a:lnTo>
                        <a:pt x="2767" y="8358"/>
                      </a:lnTo>
                      <a:lnTo>
                        <a:pt x="2977" y="9055"/>
                      </a:lnTo>
                      <a:lnTo>
                        <a:pt x="3158" y="9652"/>
                      </a:lnTo>
                      <a:lnTo>
                        <a:pt x="3368" y="10050"/>
                      </a:lnTo>
                      <a:lnTo>
                        <a:pt x="3549" y="10647"/>
                      </a:lnTo>
                      <a:lnTo>
                        <a:pt x="3759" y="11244"/>
                      </a:lnTo>
                      <a:lnTo>
                        <a:pt x="3940" y="11642"/>
                      </a:lnTo>
                      <a:lnTo>
                        <a:pt x="4150" y="12239"/>
                      </a:lnTo>
                      <a:lnTo>
                        <a:pt x="4361" y="12637"/>
                      </a:lnTo>
                      <a:lnTo>
                        <a:pt x="4571" y="13234"/>
                      </a:lnTo>
                      <a:lnTo>
                        <a:pt x="4782" y="13632"/>
                      </a:lnTo>
                      <a:lnTo>
                        <a:pt x="4962" y="14030"/>
                      </a:lnTo>
                      <a:lnTo>
                        <a:pt x="5173" y="14428"/>
                      </a:lnTo>
                      <a:lnTo>
                        <a:pt x="5353" y="14925"/>
                      </a:lnTo>
                      <a:lnTo>
                        <a:pt x="5564" y="15323"/>
                      </a:lnTo>
                      <a:lnTo>
                        <a:pt x="5774" y="15721"/>
                      </a:lnTo>
                      <a:lnTo>
                        <a:pt x="5985" y="16219"/>
                      </a:lnTo>
                      <a:lnTo>
                        <a:pt x="6165" y="16617"/>
                      </a:lnTo>
                      <a:lnTo>
                        <a:pt x="6376" y="16915"/>
                      </a:lnTo>
                      <a:lnTo>
                        <a:pt x="6556" y="17313"/>
                      </a:lnTo>
                      <a:lnTo>
                        <a:pt x="6767" y="17413"/>
                      </a:lnTo>
                      <a:lnTo>
                        <a:pt x="6977" y="17910"/>
                      </a:lnTo>
                      <a:lnTo>
                        <a:pt x="7188" y="18109"/>
                      </a:lnTo>
                      <a:lnTo>
                        <a:pt x="7398" y="18408"/>
                      </a:lnTo>
                      <a:lnTo>
                        <a:pt x="7609" y="18607"/>
                      </a:lnTo>
                      <a:lnTo>
                        <a:pt x="7820" y="18905"/>
                      </a:lnTo>
                      <a:lnTo>
                        <a:pt x="8000" y="19005"/>
                      </a:lnTo>
                      <a:lnTo>
                        <a:pt x="8211" y="19303"/>
                      </a:lnTo>
                      <a:lnTo>
                        <a:pt x="8421" y="19403"/>
                      </a:lnTo>
                      <a:lnTo>
                        <a:pt x="8632" y="19602"/>
                      </a:lnTo>
                      <a:lnTo>
                        <a:pt x="8842" y="19701"/>
                      </a:lnTo>
                      <a:lnTo>
                        <a:pt x="9053" y="19701"/>
                      </a:lnTo>
                      <a:lnTo>
                        <a:pt x="9263" y="19900"/>
                      </a:lnTo>
                      <a:lnTo>
                        <a:pt x="9474" y="19900"/>
                      </a:lnTo>
                      <a:lnTo>
                        <a:pt x="9684" y="19900"/>
                      </a:lnTo>
                      <a:lnTo>
                        <a:pt x="9895" y="19900"/>
                      </a:lnTo>
                      <a:lnTo>
                        <a:pt x="10105" y="19900"/>
                      </a:lnTo>
                      <a:lnTo>
                        <a:pt x="10316" y="19701"/>
                      </a:lnTo>
                      <a:lnTo>
                        <a:pt x="10556" y="19701"/>
                      </a:lnTo>
                      <a:lnTo>
                        <a:pt x="10767" y="19403"/>
                      </a:lnTo>
                      <a:lnTo>
                        <a:pt x="11008" y="19303"/>
                      </a:lnTo>
                      <a:lnTo>
                        <a:pt x="11218" y="19005"/>
                      </a:lnTo>
                      <a:lnTo>
                        <a:pt x="11459" y="18905"/>
                      </a:lnTo>
                      <a:lnTo>
                        <a:pt x="11699" y="18408"/>
                      </a:lnTo>
                      <a:lnTo>
                        <a:pt x="11940" y="18109"/>
                      </a:lnTo>
                      <a:lnTo>
                        <a:pt x="12180" y="17711"/>
                      </a:lnTo>
                      <a:lnTo>
                        <a:pt x="12451" y="17413"/>
                      </a:lnTo>
                      <a:lnTo>
                        <a:pt x="12692" y="17015"/>
                      </a:lnTo>
                      <a:lnTo>
                        <a:pt x="12932" y="16617"/>
                      </a:lnTo>
                      <a:lnTo>
                        <a:pt x="13173" y="16219"/>
                      </a:lnTo>
                      <a:lnTo>
                        <a:pt x="13414" y="15721"/>
                      </a:lnTo>
                      <a:lnTo>
                        <a:pt x="13684" y="15323"/>
                      </a:lnTo>
                      <a:lnTo>
                        <a:pt x="13925" y="14726"/>
                      </a:lnTo>
                      <a:lnTo>
                        <a:pt x="14165" y="14328"/>
                      </a:lnTo>
                      <a:lnTo>
                        <a:pt x="14436" y="13731"/>
                      </a:lnTo>
                      <a:lnTo>
                        <a:pt x="14677" y="13234"/>
                      </a:lnTo>
                      <a:lnTo>
                        <a:pt x="14917" y="12736"/>
                      </a:lnTo>
                      <a:lnTo>
                        <a:pt x="15188" y="12239"/>
                      </a:lnTo>
                      <a:lnTo>
                        <a:pt x="15429" y="11642"/>
                      </a:lnTo>
                      <a:lnTo>
                        <a:pt x="15669" y="11045"/>
                      </a:lnTo>
                      <a:lnTo>
                        <a:pt x="15910" y="10448"/>
                      </a:lnTo>
                      <a:lnTo>
                        <a:pt x="16120" y="9950"/>
                      </a:lnTo>
                      <a:lnTo>
                        <a:pt x="16361" y="9552"/>
                      </a:lnTo>
                      <a:lnTo>
                        <a:pt x="16602" y="8756"/>
                      </a:lnTo>
                      <a:lnTo>
                        <a:pt x="16812" y="8358"/>
                      </a:lnTo>
                      <a:lnTo>
                        <a:pt x="17053" y="7761"/>
                      </a:lnTo>
                      <a:lnTo>
                        <a:pt x="17263" y="7264"/>
                      </a:lnTo>
                      <a:lnTo>
                        <a:pt x="17474" y="6766"/>
                      </a:lnTo>
                      <a:lnTo>
                        <a:pt x="17684" y="6269"/>
                      </a:lnTo>
                      <a:lnTo>
                        <a:pt x="17895" y="5672"/>
                      </a:lnTo>
                      <a:lnTo>
                        <a:pt x="18105" y="5075"/>
                      </a:lnTo>
                      <a:lnTo>
                        <a:pt x="18286" y="4677"/>
                      </a:lnTo>
                      <a:lnTo>
                        <a:pt x="18466" y="4279"/>
                      </a:lnTo>
                      <a:lnTo>
                        <a:pt x="18647" y="3781"/>
                      </a:lnTo>
                      <a:lnTo>
                        <a:pt x="18827" y="3383"/>
                      </a:lnTo>
                      <a:lnTo>
                        <a:pt x="18977" y="2985"/>
                      </a:lnTo>
                      <a:lnTo>
                        <a:pt x="19158" y="2587"/>
                      </a:lnTo>
                      <a:lnTo>
                        <a:pt x="19308" y="2289"/>
                      </a:lnTo>
                      <a:lnTo>
                        <a:pt x="19459" y="1891"/>
                      </a:lnTo>
                      <a:lnTo>
                        <a:pt x="19579" y="1592"/>
                      </a:lnTo>
                      <a:lnTo>
                        <a:pt x="19729" y="1294"/>
                      </a:lnTo>
                      <a:lnTo>
                        <a:pt x="19850" y="995"/>
                      </a:lnTo>
                      <a:lnTo>
                        <a:pt x="19970" y="896"/>
                      </a:lnTo>
                    </a:path>
                  </a:pathLst>
                </a:custGeom>
                <a:noFill/>
                <a:ln w="28575">
                  <a:solidFill>
                    <a:srgbClr val="800080"/>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34" name="Group 136"/>
              <p:cNvGrpSpPr/>
              <p:nvPr/>
            </p:nvGrpSpPr>
            <p:grpSpPr bwMode="auto">
              <a:xfrm>
                <a:off x="8140" y="950"/>
                <a:ext cx="8152" cy="19055"/>
                <a:chOff x="0" y="0"/>
                <a:chExt cx="20000" cy="20000"/>
              </a:xfrm>
            </p:grpSpPr>
            <p:sp>
              <p:nvSpPr>
                <p:cNvPr id="36" name="Freeform 137"/>
                <p:cNvSpPr/>
                <p:nvPr/>
              </p:nvSpPr>
              <p:spPr bwMode="auto">
                <a:xfrm>
                  <a:off x="0" y="0"/>
                  <a:ext cx="9752" cy="10375"/>
                </a:xfrm>
                <a:custGeom>
                  <a:avLst/>
                  <a:gdLst>
                    <a:gd name="T0" fmla="*/ 0 w 20000"/>
                    <a:gd name="T1" fmla="*/ 26 h 20000"/>
                    <a:gd name="T2" fmla="*/ 0 w 20000"/>
                    <a:gd name="T3" fmla="*/ 24 h 20000"/>
                    <a:gd name="T4" fmla="*/ 0 w 20000"/>
                    <a:gd name="T5" fmla="*/ 22 h 20000"/>
                    <a:gd name="T6" fmla="*/ 1 w 20000"/>
                    <a:gd name="T7" fmla="*/ 21 h 20000"/>
                    <a:gd name="T8" fmla="*/ 1 w 20000"/>
                    <a:gd name="T9" fmla="*/ 19 h 20000"/>
                    <a:gd name="T10" fmla="*/ 2 w 20000"/>
                    <a:gd name="T11" fmla="*/ 18 h 20000"/>
                    <a:gd name="T12" fmla="*/ 2 w 20000"/>
                    <a:gd name="T13" fmla="*/ 16 h 20000"/>
                    <a:gd name="T14" fmla="*/ 2 w 20000"/>
                    <a:gd name="T15" fmla="*/ 15 h 20000"/>
                    <a:gd name="T16" fmla="*/ 3 w 20000"/>
                    <a:gd name="T17" fmla="*/ 13 h 20000"/>
                    <a:gd name="T18" fmla="*/ 3 w 20000"/>
                    <a:gd name="T19" fmla="*/ 11 h 20000"/>
                    <a:gd name="T20" fmla="*/ 3 w 20000"/>
                    <a:gd name="T21" fmla="*/ 10 h 20000"/>
                    <a:gd name="T22" fmla="*/ 4 w 20000"/>
                    <a:gd name="T23" fmla="*/ 9 h 20000"/>
                    <a:gd name="T24" fmla="*/ 4 w 20000"/>
                    <a:gd name="T25" fmla="*/ 8 h 20000"/>
                    <a:gd name="T26" fmla="*/ 4 w 20000"/>
                    <a:gd name="T27" fmla="*/ 6 h 20000"/>
                    <a:gd name="T28" fmla="*/ 5 w 20000"/>
                    <a:gd name="T29" fmla="*/ 5 h 20000"/>
                    <a:gd name="T30" fmla="*/ 5 w 20000"/>
                    <a:gd name="T31" fmla="*/ 4 h 20000"/>
                    <a:gd name="T32" fmla="*/ 5 w 20000"/>
                    <a:gd name="T33" fmla="*/ 4 h 20000"/>
                    <a:gd name="T34" fmla="*/ 6 w 20000"/>
                    <a:gd name="T35" fmla="*/ 3 h 20000"/>
                    <a:gd name="T36" fmla="*/ 6 w 20000"/>
                    <a:gd name="T37" fmla="*/ 2 h 20000"/>
                    <a:gd name="T38" fmla="*/ 6 w 20000"/>
                    <a:gd name="T39" fmla="*/ 2 h 20000"/>
                    <a:gd name="T40" fmla="*/ 7 w 20000"/>
                    <a:gd name="T41" fmla="*/ 1 h 20000"/>
                    <a:gd name="T42" fmla="*/ 7 w 20000"/>
                    <a:gd name="T43" fmla="*/ 1 h 20000"/>
                    <a:gd name="T44" fmla="*/ 8 w 20000"/>
                    <a:gd name="T45" fmla="*/ 1 h 20000"/>
                    <a:gd name="T46" fmla="*/ 8 w 20000"/>
                    <a:gd name="T47" fmla="*/ 0 h 20000"/>
                    <a:gd name="T48" fmla="*/ 8 w 20000"/>
                    <a:gd name="T49" fmla="*/ 0 h 20000"/>
                    <a:gd name="T50" fmla="*/ 9 w 20000"/>
                    <a:gd name="T51" fmla="*/ 1 h 20000"/>
                    <a:gd name="T52" fmla="*/ 9 w 20000"/>
                    <a:gd name="T53" fmla="*/ 1 h 20000"/>
                    <a:gd name="T54" fmla="*/ 9 w 20000"/>
                    <a:gd name="T55" fmla="*/ 2 h 20000"/>
                    <a:gd name="T56" fmla="*/ 9 w 20000"/>
                    <a:gd name="T57" fmla="*/ 3 h 20000"/>
                    <a:gd name="T58" fmla="*/ 10 w 20000"/>
                    <a:gd name="T59" fmla="*/ 3 h 20000"/>
                    <a:gd name="T60" fmla="*/ 10 w 20000"/>
                    <a:gd name="T61" fmla="*/ 4 h 20000"/>
                    <a:gd name="T62" fmla="*/ 10 w 20000"/>
                    <a:gd name="T63" fmla="*/ 6 h 20000"/>
                    <a:gd name="T64" fmla="*/ 11 w 20000"/>
                    <a:gd name="T65" fmla="*/ 7 h 20000"/>
                    <a:gd name="T66" fmla="*/ 11 w 20000"/>
                    <a:gd name="T67" fmla="*/ 9 h 20000"/>
                    <a:gd name="T68" fmla="*/ 11 w 20000"/>
                    <a:gd name="T69" fmla="*/ 10 h 20000"/>
                    <a:gd name="T70" fmla="*/ 12 w 20000"/>
                    <a:gd name="T71" fmla="*/ 11 h 20000"/>
                    <a:gd name="T72" fmla="*/ 12 w 20000"/>
                    <a:gd name="T73" fmla="*/ 13 h 20000"/>
                    <a:gd name="T74" fmla="*/ 13 w 20000"/>
                    <a:gd name="T75" fmla="*/ 15 h 20000"/>
                    <a:gd name="T76" fmla="*/ 13 w 20000"/>
                    <a:gd name="T77" fmla="*/ 17 h 20000"/>
                    <a:gd name="T78" fmla="*/ 13 w 20000"/>
                    <a:gd name="T79" fmla="*/ 18 h 20000"/>
                    <a:gd name="T80" fmla="*/ 14 w 20000"/>
                    <a:gd name="T81" fmla="*/ 20 h 20000"/>
                    <a:gd name="T82" fmla="*/ 14 w 20000"/>
                    <a:gd name="T83" fmla="*/ 21 h 20000"/>
                    <a:gd name="T84" fmla="*/ 14 w 20000"/>
                    <a:gd name="T85" fmla="*/ 22 h 20000"/>
                    <a:gd name="T86" fmla="*/ 14 w 20000"/>
                    <a:gd name="T87" fmla="*/ 24 h 20000"/>
                    <a:gd name="T88" fmla="*/ 15 w 20000"/>
                    <a:gd name="T89" fmla="*/ 25 h 20000"/>
                    <a:gd name="T90" fmla="*/ 15 w 20000"/>
                    <a:gd name="T91" fmla="*/ 26 h 20000"/>
                    <a:gd name="T92" fmla="*/ 15 w 20000"/>
                    <a:gd name="T93" fmla="*/ 27 h 20000"/>
                    <a:gd name="T94" fmla="*/ 15 w 20000"/>
                    <a:gd name="T95" fmla="*/ 27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19038"/>
                      </a:moveTo>
                      <a:lnTo>
                        <a:pt x="224" y="18365"/>
                      </a:lnTo>
                      <a:lnTo>
                        <a:pt x="448" y="17788"/>
                      </a:lnTo>
                      <a:lnTo>
                        <a:pt x="672" y="17115"/>
                      </a:lnTo>
                      <a:lnTo>
                        <a:pt x="896" y="16538"/>
                      </a:lnTo>
                      <a:lnTo>
                        <a:pt x="1088" y="15865"/>
                      </a:lnTo>
                      <a:lnTo>
                        <a:pt x="1312" y="15481"/>
                      </a:lnTo>
                      <a:lnTo>
                        <a:pt x="1536" y="14808"/>
                      </a:lnTo>
                      <a:lnTo>
                        <a:pt x="1760" y="14231"/>
                      </a:lnTo>
                      <a:lnTo>
                        <a:pt x="1984" y="13558"/>
                      </a:lnTo>
                      <a:lnTo>
                        <a:pt x="2208" y="13173"/>
                      </a:lnTo>
                      <a:lnTo>
                        <a:pt x="2432" y="12500"/>
                      </a:lnTo>
                      <a:lnTo>
                        <a:pt x="2656" y="11923"/>
                      </a:lnTo>
                      <a:lnTo>
                        <a:pt x="2880" y="11346"/>
                      </a:lnTo>
                      <a:lnTo>
                        <a:pt x="3104" y="10865"/>
                      </a:lnTo>
                      <a:lnTo>
                        <a:pt x="3328" y="10288"/>
                      </a:lnTo>
                      <a:lnTo>
                        <a:pt x="3552" y="9712"/>
                      </a:lnTo>
                      <a:lnTo>
                        <a:pt x="3776" y="9135"/>
                      </a:lnTo>
                      <a:lnTo>
                        <a:pt x="4000" y="8750"/>
                      </a:lnTo>
                      <a:lnTo>
                        <a:pt x="4224" y="8173"/>
                      </a:lnTo>
                      <a:lnTo>
                        <a:pt x="4448" y="7692"/>
                      </a:lnTo>
                      <a:lnTo>
                        <a:pt x="4640" y="7308"/>
                      </a:lnTo>
                      <a:lnTo>
                        <a:pt x="4896" y="6731"/>
                      </a:lnTo>
                      <a:lnTo>
                        <a:pt x="5120" y="6346"/>
                      </a:lnTo>
                      <a:lnTo>
                        <a:pt x="5312" y="5865"/>
                      </a:lnTo>
                      <a:lnTo>
                        <a:pt x="5536" y="5385"/>
                      </a:lnTo>
                      <a:lnTo>
                        <a:pt x="5760" y="4904"/>
                      </a:lnTo>
                      <a:lnTo>
                        <a:pt x="5952" y="4519"/>
                      </a:lnTo>
                      <a:lnTo>
                        <a:pt x="6176" y="4135"/>
                      </a:lnTo>
                      <a:lnTo>
                        <a:pt x="6400" y="3654"/>
                      </a:lnTo>
                      <a:lnTo>
                        <a:pt x="6624" y="3462"/>
                      </a:lnTo>
                      <a:lnTo>
                        <a:pt x="6848" y="2981"/>
                      </a:lnTo>
                      <a:lnTo>
                        <a:pt x="7072" y="2596"/>
                      </a:lnTo>
                      <a:lnTo>
                        <a:pt x="7264" y="2500"/>
                      </a:lnTo>
                      <a:lnTo>
                        <a:pt x="7488" y="2019"/>
                      </a:lnTo>
                      <a:lnTo>
                        <a:pt x="7712" y="1827"/>
                      </a:lnTo>
                      <a:lnTo>
                        <a:pt x="7936" y="1635"/>
                      </a:lnTo>
                      <a:lnTo>
                        <a:pt x="8160" y="1346"/>
                      </a:lnTo>
                      <a:lnTo>
                        <a:pt x="8352" y="1058"/>
                      </a:lnTo>
                      <a:lnTo>
                        <a:pt x="8576" y="865"/>
                      </a:lnTo>
                      <a:lnTo>
                        <a:pt x="8800" y="673"/>
                      </a:lnTo>
                      <a:lnTo>
                        <a:pt x="8992" y="577"/>
                      </a:lnTo>
                      <a:lnTo>
                        <a:pt x="9216" y="288"/>
                      </a:lnTo>
                      <a:lnTo>
                        <a:pt x="9408" y="288"/>
                      </a:lnTo>
                      <a:lnTo>
                        <a:pt x="9632" y="96"/>
                      </a:lnTo>
                      <a:lnTo>
                        <a:pt x="9856" y="96"/>
                      </a:lnTo>
                      <a:lnTo>
                        <a:pt x="10048" y="0"/>
                      </a:lnTo>
                      <a:lnTo>
                        <a:pt x="10272" y="0"/>
                      </a:lnTo>
                      <a:lnTo>
                        <a:pt x="10496" y="0"/>
                      </a:lnTo>
                      <a:lnTo>
                        <a:pt x="10688" y="0"/>
                      </a:lnTo>
                      <a:lnTo>
                        <a:pt x="10880" y="96"/>
                      </a:lnTo>
                      <a:lnTo>
                        <a:pt x="11104" y="96"/>
                      </a:lnTo>
                      <a:lnTo>
                        <a:pt x="11328" y="288"/>
                      </a:lnTo>
                      <a:lnTo>
                        <a:pt x="11552" y="577"/>
                      </a:lnTo>
                      <a:lnTo>
                        <a:pt x="11776" y="673"/>
                      </a:lnTo>
                      <a:lnTo>
                        <a:pt x="12000" y="962"/>
                      </a:lnTo>
                      <a:lnTo>
                        <a:pt x="12192" y="1250"/>
                      </a:lnTo>
                      <a:lnTo>
                        <a:pt x="12448" y="1635"/>
                      </a:lnTo>
                      <a:lnTo>
                        <a:pt x="12672" y="1923"/>
                      </a:lnTo>
                      <a:lnTo>
                        <a:pt x="12896" y="2212"/>
                      </a:lnTo>
                      <a:lnTo>
                        <a:pt x="13120" y="2596"/>
                      </a:lnTo>
                      <a:lnTo>
                        <a:pt x="13376" y="2981"/>
                      </a:lnTo>
                      <a:lnTo>
                        <a:pt x="13600" y="3462"/>
                      </a:lnTo>
                      <a:lnTo>
                        <a:pt x="13824" y="3942"/>
                      </a:lnTo>
                      <a:lnTo>
                        <a:pt x="14048" y="4423"/>
                      </a:lnTo>
                      <a:lnTo>
                        <a:pt x="14272" y="4904"/>
                      </a:lnTo>
                      <a:lnTo>
                        <a:pt x="14496" y="5481"/>
                      </a:lnTo>
                      <a:lnTo>
                        <a:pt x="14752" y="6058"/>
                      </a:lnTo>
                      <a:lnTo>
                        <a:pt x="14976" y="6442"/>
                      </a:lnTo>
                      <a:lnTo>
                        <a:pt x="15200" y="7019"/>
                      </a:lnTo>
                      <a:lnTo>
                        <a:pt x="15424" y="7500"/>
                      </a:lnTo>
                      <a:lnTo>
                        <a:pt x="15648" y="8077"/>
                      </a:lnTo>
                      <a:lnTo>
                        <a:pt x="15872" y="8750"/>
                      </a:lnTo>
                      <a:lnTo>
                        <a:pt x="16096" y="9327"/>
                      </a:lnTo>
                      <a:lnTo>
                        <a:pt x="16288" y="9904"/>
                      </a:lnTo>
                      <a:lnTo>
                        <a:pt x="16512" y="10385"/>
                      </a:lnTo>
                      <a:lnTo>
                        <a:pt x="16704" y="11058"/>
                      </a:lnTo>
                      <a:lnTo>
                        <a:pt x="16928" y="11538"/>
                      </a:lnTo>
                      <a:lnTo>
                        <a:pt x="17120" y="12019"/>
                      </a:lnTo>
                      <a:lnTo>
                        <a:pt x="17312" y="12692"/>
                      </a:lnTo>
                      <a:lnTo>
                        <a:pt x="17536" y="13269"/>
                      </a:lnTo>
                      <a:lnTo>
                        <a:pt x="17696" y="13846"/>
                      </a:lnTo>
                      <a:lnTo>
                        <a:pt x="17888" y="14231"/>
                      </a:lnTo>
                      <a:lnTo>
                        <a:pt x="18080" y="14808"/>
                      </a:lnTo>
                      <a:lnTo>
                        <a:pt x="18272" y="15385"/>
                      </a:lnTo>
                      <a:lnTo>
                        <a:pt x="18432" y="15865"/>
                      </a:lnTo>
                      <a:lnTo>
                        <a:pt x="18592" y="16346"/>
                      </a:lnTo>
                      <a:lnTo>
                        <a:pt x="18752" y="16731"/>
                      </a:lnTo>
                      <a:lnTo>
                        <a:pt x="18912" y="17308"/>
                      </a:lnTo>
                      <a:lnTo>
                        <a:pt x="19072" y="17692"/>
                      </a:lnTo>
                      <a:lnTo>
                        <a:pt x="19232" y="17981"/>
                      </a:lnTo>
                      <a:lnTo>
                        <a:pt x="19360" y="18365"/>
                      </a:lnTo>
                      <a:lnTo>
                        <a:pt x="19488" y="18750"/>
                      </a:lnTo>
                      <a:lnTo>
                        <a:pt x="19616" y="19038"/>
                      </a:lnTo>
                      <a:lnTo>
                        <a:pt x="19744" y="19423"/>
                      </a:lnTo>
                      <a:lnTo>
                        <a:pt x="19840" y="19712"/>
                      </a:lnTo>
                      <a:lnTo>
                        <a:pt x="19968" y="19904"/>
                      </a:lnTo>
                    </a:path>
                  </a:pathLst>
                </a:custGeom>
                <a:noFill/>
                <a:ln w="28575">
                  <a:solidFill>
                    <a:srgbClr val="800080"/>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37" name="Freeform 138"/>
                <p:cNvSpPr/>
                <p:nvPr/>
              </p:nvSpPr>
              <p:spPr bwMode="auto">
                <a:xfrm>
                  <a:off x="9624" y="9973"/>
                  <a:ext cx="10376" cy="10027"/>
                </a:xfrm>
                <a:custGeom>
                  <a:avLst/>
                  <a:gdLst>
                    <a:gd name="T0" fmla="*/ 1 w 20000"/>
                    <a:gd name="T1" fmla="*/ 1 h 20000"/>
                    <a:gd name="T2" fmla="*/ 1 w 20000"/>
                    <a:gd name="T3" fmla="*/ 2 h 20000"/>
                    <a:gd name="T4" fmla="*/ 2 w 20000"/>
                    <a:gd name="T5" fmla="*/ 4 h 20000"/>
                    <a:gd name="T6" fmla="*/ 2 w 20000"/>
                    <a:gd name="T7" fmla="*/ 5 h 20000"/>
                    <a:gd name="T8" fmla="*/ 3 w 20000"/>
                    <a:gd name="T9" fmla="*/ 6 h 20000"/>
                    <a:gd name="T10" fmla="*/ 3 w 20000"/>
                    <a:gd name="T11" fmla="*/ 7 h 20000"/>
                    <a:gd name="T12" fmla="*/ 4 w 20000"/>
                    <a:gd name="T13" fmla="*/ 8 h 20000"/>
                    <a:gd name="T14" fmla="*/ 4 w 20000"/>
                    <a:gd name="T15" fmla="*/ 9 h 20000"/>
                    <a:gd name="T16" fmla="*/ 5 w 20000"/>
                    <a:gd name="T17" fmla="*/ 10 h 20000"/>
                    <a:gd name="T18" fmla="*/ 5 w 20000"/>
                    <a:gd name="T19" fmla="*/ 12 h 20000"/>
                    <a:gd name="T20" fmla="*/ 6 w 20000"/>
                    <a:gd name="T21" fmla="*/ 13 h 20000"/>
                    <a:gd name="T22" fmla="*/ 6 w 20000"/>
                    <a:gd name="T23" fmla="*/ 14 h 20000"/>
                    <a:gd name="T24" fmla="*/ 7 w 20000"/>
                    <a:gd name="T25" fmla="*/ 14 h 20000"/>
                    <a:gd name="T26" fmla="*/ 8 w 20000"/>
                    <a:gd name="T27" fmla="*/ 15 h 20000"/>
                    <a:gd name="T28" fmla="*/ 8 w 20000"/>
                    <a:gd name="T29" fmla="*/ 16 h 20000"/>
                    <a:gd name="T30" fmla="*/ 9 w 20000"/>
                    <a:gd name="T31" fmla="*/ 17 h 20000"/>
                    <a:gd name="T32" fmla="*/ 9 w 20000"/>
                    <a:gd name="T33" fmla="*/ 18 h 20000"/>
                    <a:gd name="T34" fmla="*/ 10 w 20000"/>
                    <a:gd name="T35" fmla="*/ 18 h 20000"/>
                    <a:gd name="T36" fmla="*/ 10 w 20000"/>
                    <a:gd name="T37" fmla="*/ 19 h 20000"/>
                    <a:gd name="T38" fmla="*/ 11 w 20000"/>
                    <a:gd name="T39" fmla="*/ 19 h 20000"/>
                    <a:gd name="T40" fmla="*/ 11 w 20000"/>
                    <a:gd name="T41" fmla="*/ 20 h 20000"/>
                    <a:gd name="T42" fmla="*/ 12 w 20000"/>
                    <a:gd name="T43" fmla="*/ 20 h 20000"/>
                    <a:gd name="T44" fmla="*/ 12 w 20000"/>
                    <a:gd name="T45" fmla="*/ 20 h 20000"/>
                    <a:gd name="T46" fmla="*/ 13 w 20000"/>
                    <a:gd name="T47" fmla="*/ 20 h 20000"/>
                    <a:gd name="T48" fmla="*/ 14 w 20000"/>
                    <a:gd name="T49" fmla="*/ 20 h 20000"/>
                    <a:gd name="T50" fmla="*/ 15 w 20000"/>
                    <a:gd name="T51" fmla="*/ 20 h 20000"/>
                    <a:gd name="T52" fmla="*/ 16 w 20000"/>
                    <a:gd name="T53" fmla="*/ 20 h 20000"/>
                    <a:gd name="T54" fmla="*/ 16 w 20000"/>
                    <a:gd name="T55" fmla="*/ 19 h 20000"/>
                    <a:gd name="T56" fmla="*/ 17 w 20000"/>
                    <a:gd name="T57" fmla="*/ 19 h 20000"/>
                    <a:gd name="T58" fmla="*/ 17 w 20000"/>
                    <a:gd name="T59" fmla="*/ 18 h 20000"/>
                    <a:gd name="T60" fmla="*/ 18 w 20000"/>
                    <a:gd name="T61" fmla="*/ 17 h 20000"/>
                    <a:gd name="T62" fmla="*/ 19 w 20000"/>
                    <a:gd name="T63" fmla="*/ 17 h 20000"/>
                    <a:gd name="T64" fmla="*/ 19 w 20000"/>
                    <a:gd name="T65" fmla="*/ 16 h 20000"/>
                    <a:gd name="T66" fmla="*/ 20 w 20000"/>
                    <a:gd name="T67" fmla="*/ 15 h 20000"/>
                    <a:gd name="T68" fmla="*/ 21 w 20000"/>
                    <a:gd name="T69" fmla="*/ 14 h 20000"/>
                    <a:gd name="T70" fmla="*/ 22 w 20000"/>
                    <a:gd name="T71" fmla="*/ 13 h 20000"/>
                    <a:gd name="T72" fmla="*/ 22 w 20000"/>
                    <a:gd name="T73" fmla="*/ 11 h 20000"/>
                    <a:gd name="T74" fmla="*/ 23 w 20000"/>
                    <a:gd name="T75" fmla="*/ 10 h 20000"/>
                    <a:gd name="T76" fmla="*/ 23 w 20000"/>
                    <a:gd name="T77" fmla="*/ 9 h 20000"/>
                    <a:gd name="T78" fmla="*/ 24 w 20000"/>
                    <a:gd name="T79" fmla="*/ 8 h 20000"/>
                    <a:gd name="T80" fmla="*/ 25 w 20000"/>
                    <a:gd name="T81" fmla="*/ 7 h 20000"/>
                    <a:gd name="T82" fmla="*/ 25 w 20000"/>
                    <a:gd name="T83" fmla="*/ 6 h 20000"/>
                    <a:gd name="T84" fmla="*/ 26 w 20000"/>
                    <a:gd name="T85" fmla="*/ 5 h 20000"/>
                    <a:gd name="T86" fmla="*/ 26 w 20000"/>
                    <a:gd name="T87" fmla="*/ 4 h 20000"/>
                    <a:gd name="T88" fmla="*/ 27 w 20000"/>
                    <a:gd name="T89" fmla="*/ 3 h 20000"/>
                    <a:gd name="T90" fmla="*/ 27 w 20000"/>
                    <a:gd name="T91" fmla="*/ 3 h 20000"/>
                    <a:gd name="T92" fmla="*/ 27 w 20000"/>
                    <a:gd name="T93" fmla="*/ 2 h 20000"/>
                    <a:gd name="T94" fmla="*/ 28 w 20000"/>
                    <a:gd name="T95" fmla="*/ 1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0"/>
                      </a:moveTo>
                      <a:lnTo>
                        <a:pt x="211" y="597"/>
                      </a:lnTo>
                      <a:lnTo>
                        <a:pt x="391" y="1294"/>
                      </a:lnTo>
                      <a:lnTo>
                        <a:pt x="602" y="1891"/>
                      </a:lnTo>
                      <a:lnTo>
                        <a:pt x="782" y="2587"/>
                      </a:lnTo>
                      <a:lnTo>
                        <a:pt x="992" y="3085"/>
                      </a:lnTo>
                      <a:lnTo>
                        <a:pt x="1173" y="3682"/>
                      </a:lnTo>
                      <a:lnTo>
                        <a:pt x="1383" y="4378"/>
                      </a:lnTo>
                      <a:lnTo>
                        <a:pt x="1594" y="4975"/>
                      </a:lnTo>
                      <a:lnTo>
                        <a:pt x="1774" y="5572"/>
                      </a:lnTo>
                      <a:lnTo>
                        <a:pt x="1985" y="6070"/>
                      </a:lnTo>
                      <a:lnTo>
                        <a:pt x="2165" y="6667"/>
                      </a:lnTo>
                      <a:lnTo>
                        <a:pt x="2376" y="7264"/>
                      </a:lnTo>
                      <a:lnTo>
                        <a:pt x="2556" y="7761"/>
                      </a:lnTo>
                      <a:lnTo>
                        <a:pt x="2767" y="8358"/>
                      </a:lnTo>
                      <a:lnTo>
                        <a:pt x="2977" y="9055"/>
                      </a:lnTo>
                      <a:lnTo>
                        <a:pt x="3158" y="9652"/>
                      </a:lnTo>
                      <a:lnTo>
                        <a:pt x="3368" y="10050"/>
                      </a:lnTo>
                      <a:lnTo>
                        <a:pt x="3549" y="10647"/>
                      </a:lnTo>
                      <a:lnTo>
                        <a:pt x="3759" y="11244"/>
                      </a:lnTo>
                      <a:lnTo>
                        <a:pt x="3940" y="11642"/>
                      </a:lnTo>
                      <a:lnTo>
                        <a:pt x="4150" y="12239"/>
                      </a:lnTo>
                      <a:lnTo>
                        <a:pt x="4361" y="12637"/>
                      </a:lnTo>
                      <a:lnTo>
                        <a:pt x="4571" y="13234"/>
                      </a:lnTo>
                      <a:lnTo>
                        <a:pt x="4782" y="13632"/>
                      </a:lnTo>
                      <a:lnTo>
                        <a:pt x="4962" y="14030"/>
                      </a:lnTo>
                      <a:lnTo>
                        <a:pt x="5173" y="14428"/>
                      </a:lnTo>
                      <a:lnTo>
                        <a:pt x="5353" y="14925"/>
                      </a:lnTo>
                      <a:lnTo>
                        <a:pt x="5564" y="15323"/>
                      </a:lnTo>
                      <a:lnTo>
                        <a:pt x="5774" y="15721"/>
                      </a:lnTo>
                      <a:lnTo>
                        <a:pt x="5985" y="16219"/>
                      </a:lnTo>
                      <a:lnTo>
                        <a:pt x="6165" y="16617"/>
                      </a:lnTo>
                      <a:lnTo>
                        <a:pt x="6376" y="16915"/>
                      </a:lnTo>
                      <a:lnTo>
                        <a:pt x="6556" y="17313"/>
                      </a:lnTo>
                      <a:lnTo>
                        <a:pt x="6767" y="17413"/>
                      </a:lnTo>
                      <a:lnTo>
                        <a:pt x="6977" y="17910"/>
                      </a:lnTo>
                      <a:lnTo>
                        <a:pt x="7188" y="18109"/>
                      </a:lnTo>
                      <a:lnTo>
                        <a:pt x="7398" y="18408"/>
                      </a:lnTo>
                      <a:lnTo>
                        <a:pt x="7609" y="18607"/>
                      </a:lnTo>
                      <a:lnTo>
                        <a:pt x="7820" y="18905"/>
                      </a:lnTo>
                      <a:lnTo>
                        <a:pt x="8000" y="19005"/>
                      </a:lnTo>
                      <a:lnTo>
                        <a:pt x="8211" y="19303"/>
                      </a:lnTo>
                      <a:lnTo>
                        <a:pt x="8421" y="19403"/>
                      </a:lnTo>
                      <a:lnTo>
                        <a:pt x="8632" y="19602"/>
                      </a:lnTo>
                      <a:lnTo>
                        <a:pt x="8842" y="19701"/>
                      </a:lnTo>
                      <a:lnTo>
                        <a:pt x="9053" y="19701"/>
                      </a:lnTo>
                      <a:lnTo>
                        <a:pt x="9263" y="19900"/>
                      </a:lnTo>
                      <a:lnTo>
                        <a:pt x="9474" y="19900"/>
                      </a:lnTo>
                      <a:lnTo>
                        <a:pt x="9684" y="19900"/>
                      </a:lnTo>
                      <a:lnTo>
                        <a:pt x="9895" y="19900"/>
                      </a:lnTo>
                      <a:lnTo>
                        <a:pt x="10105" y="19900"/>
                      </a:lnTo>
                      <a:lnTo>
                        <a:pt x="10316" y="19701"/>
                      </a:lnTo>
                      <a:lnTo>
                        <a:pt x="10556" y="19701"/>
                      </a:lnTo>
                      <a:lnTo>
                        <a:pt x="10767" y="19403"/>
                      </a:lnTo>
                      <a:lnTo>
                        <a:pt x="11008" y="19303"/>
                      </a:lnTo>
                      <a:lnTo>
                        <a:pt x="11218" y="19005"/>
                      </a:lnTo>
                      <a:lnTo>
                        <a:pt x="11459" y="18905"/>
                      </a:lnTo>
                      <a:lnTo>
                        <a:pt x="11699" y="18408"/>
                      </a:lnTo>
                      <a:lnTo>
                        <a:pt x="11940" y="18109"/>
                      </a:lnTo>
                      <a:lnTo>
                        <a:pt x="12180" y="17711"/>
                      </a:lnTo>
                      <a:lnTo>
                        <a:pt x="12451" y="17413"/>
                      </a:lnTo>
                      <a:lnTo>
                        <a:pt x="12692" y="17015"/>
                      </a:lnTo>
                      <a:lnTo>
                        <a:pt x="12932" y="16617"/>
                      </a:lnTo>
                      <a:lnTo>
                        <a:pt x="13173" y="16219"/>
                      </a:lnTo>
                      <a:lnTo>
                        <a:pt x="13414" y="15721"/>
                      </a:lnTo>
                      <a:lnTo>
                        <a:pt x="13684" y="15323"/>
                      </a:lnTo>
                      <a:lnTo>
                        <a:pt x="13925" y="14726"/>
                      </a:lnTo>
                      <a:lnTo>
                        <a:pt x="14165" y="14328"/>
                      </a:lnTo>
                      <a:lnTo>
                        <a:pt x="14436" y="13731"/>
                      </a:lnTo>
                      <a:lnTo>
                        <a:pt x="14677" y="13234"/>
                      </a:lnTo>
                      <a:lnTo>
                        <a:pt x="14917" y="12736"/>
                      </a:lnTo>
                      <a:lnTo>
                        <a:pt x="15188" y="12239"/>
                      </a:lnTo>
                      <a:lnTo>
                        <a:pt x="15429" y="11642"/>
                      </a:lnTo>
                      <a:lnTo>
                        <a:pt x="15669" y="11045"/>
                      </a:lnTo>
                      <a:lnTo>
                        <a:pt x="15910" y="10448"/>
                      </a:lnTo>
                      <a:lnTo>
                        <a:pt x="16120" y="9950"/>
                      </a:lnTo>
                      <a:lnTo>
                        <a:pt x="16361" y="9552"/>
                      </a:lnTo>
                      <a:lnTo>
                        <a:pt x="16602" y="8756"/>
                      </a:lnTo>
                      <a:lnTo>
                        <a:pt x="16812" y="8358"/>
                      </a:lnTo>
                      <a:lnTo>
                        <a:pt x="17053" y="7761"/>
                      </a:lnTo>
                      <a:lnTo>
                        <a:pt x="17263" y="7264"/>
                      </a:lnTo>
                      <a:lnTo>
                        <a:pt x="17474" y="6766"/>
                      </a:lnTo>
                      <a:lnTo>
                        <a:pt x="17684" y="6269"/>
                      </a:lnTo>
                      <a:lnTo>
                        <a:pt x="17895" y="5672"/>
                      </a:lnTo>
                      <a:lnTo>
                        <a:pt x="18105" y="5075"/>
                      </a:lnTo>
                      <a:lnTo>
                        <a:pt x="18286" y="4677"/>
                      </a:lnTo>
                      <a:lnTo>
                        <a:pt x="18466" y="4279"/>
                      </a:lnTo>
                      <a:lnTo>
                        <a:pt x="18647" y="3781"/>
                      </a:lnTo>
                      <a:lnTo>
                        <a:pt x="18827" y="3383"/>
                      </a:lnTo>
                      <a:lnTo>
                        <a:pt x="18977" y="2985"/>
                      </a:lnTo>
                      <a:lnTo>
                        <a:pt x="19158" y="2587"/>
                      </a:lnTo>
                      <a:lnTo>
                        <a:pt x="19308" y="2289"/>
                      </a:lnTo>
                      <a:lnTo>
                        <a:pt x="19459" y="1891"/>
                      </a:lnTo>
                      <a:lnTo>
                        <a:pt x="19579" y="1592"/>
                      </a:lnTo>
                      <a:lnTo>
                        <a:pt x="19729" y="1294"/>
                      </a:lnTo>
                      <a:lnTo>
                        <a:pt x="19850" y="995"/>
                      </a:lnTo>
                      <a:lnTo>
                        <a:pt x="19970" y="896"/>
                      </a:lnTo>
                    </a:path>
                  </a:pathLst>
                </a:custGeom>
                <a:noFill/>
                <a:ln w="28575">
                  <a:solidFill>
                    <a:srgbClr val="800080"/>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sp>
            <p:nvSpPr>
              <p:cNvPr id="35" name="Freeform 139"/>
              <p:cNvSpPr/>
              <p:nvPr/>
            </p:nvSpPr>
            <p:spPr bwMode="auto">
              <a:xfrm>
                <a:off x="16025" y="2856"/>
                <a:ext cx="3976" cy="9885"/>
              </a:xfrm>
              <a:custGeom>
                <a:avLst/>
                <a:gdLst>
                  <a:gd name="T0" fmla="*/ 0 w 20000"/>
                  <a:gd name="T1" fmla="*/ 16 h 20000"/>
                  <a:gd name="T2" fmla="*/ 0 w 20000"/>
                  <a:gd name="T3" fmla="*/ 15 h 20000"/>
                  <a:gd name="T4" fmla="*/ 0 w 20000"/>
                  <a:gd name="T5" fmla="*/ 14 h 20000"/>
                  <a:gd name="T6" fmla="*/ 0 w 20000"/>
                  <a:gd name="T7" fmla="*/ 13 h 20000"/>
                  <a:gd name="T8" fmla="*/ 0 w 20000"/>
                  <a:gd name="T9" fmla="*/ 12 h 20000"/>
                  <a:gd name="T10" fmla="*/ 0 w 20000"/>
                  <a:gd name="T11" fmla="*/ 11 h 20000"/>
                  <a:gd name="T12" fmla="*/ 0 w 20000"/>
                  <a:gd name="T13" fmla="*/ 10 h 20000"/>
                  <a:gd name="T14" fmla="*/ 0 w 20000"/>
                  <a:gd name="T15" fmla="*/ 9 h 20000"/>
                  <a:gd name="T16" fmla="*/ 0 w 20000"/>
                  <a:gd name="T17" fmla="*/ 8 h 20000"/>
                  <a:gd name="T18" fmla="*/ 0 w 20000"/>
                  <a:gd name="T19" fmla="*/ 7 h 20000"/>
                  <a:gd name="T20" fmla="*/ 0 w 20000"/>
                  <a:gd name="T21" fmla="*/ 6 h 20000"/>
                  <a:gd name="T22" fmla="*/ 0 w 20000"/>
                  <a:gd name="T23" fmla="*/ 5 h 20000"/>
                  <a:gd name="T24" fmla="*/ 0 w 20000"/>
                  <a:gd name="T25" fmla="*/ 4 h 20000"/>
                  <a:gd name="T26" fmla="*/ 0 w 20000"/>
                  <a:gd name="T27" fmla="*/ 4 h 20000"/>
                  <a:gd name="T28" fmla="*/ 0 w 20000"/>
                  <a:gd name="T29" fmla="*/ 3 h 20000"/>
                  <a:gd name="T30" fmla="*/ 0 w 20000"/>
                  <a:gd name="T31" fmla="*/ 2 h 20000"/>
                  <a:gd name="T32" fmla="*/ 0 w 20000"/>
                  <a:gd name="T33" fmla="*/ 2 h 20000"/>
                  <a:gd name="T34" fmla="*/ 0 w 20000"/>
                  <a:gd name="T35" fmla="*/ 1 h 20000"/>
                  <a:gd name="T36" fmla="*/ 0 w 20000"/>
                  <a:gd name="T37" fmla="*/ 1 h 20000"/>
                  <a:gd name="T38" fmla="*/ 0 w 20000"/>
                  <a:gd name="T39" fmla="*/ 0 h 20000"/>
                  <a:gd name="T40" fmla="*/ 0 w 20000"/>
                  <a:gd name="T41" fmla="*/ 0 h 20000"/>
                  <a:gd name="T42" fmla="*/ 0 w 20000"/>
                  <a:gd name="T43" fmla="*/ 0 h 20000"/>
                  <a:gd name="T44" fmla="*/ 0 w 20000"/>
                  <a:gd name="T45" fmla="*/ 0 h 20000"/>
                  <a:gd name="T46" fmla="*/ 0 w 20000"/>
                  <a:gd name="T47" fmla="*/ 0 h 20000"/>
                  <a:gd name="T48" fmla="*/ 0 w 20000"/>
                  <a:gd name="T49" fmla="*/ 0 h 20000"/>
                  <a:gd name="T50" fmla="*/ 0 w 20000"/>
                  <a:gd name="T51" fmla="*/ 0 h 20000"/>
                  <a:gd name="T52" fmla="*/ 0 w 20000"/>
                  <a:gd name="T53" fmla="*/ 0 h 20000"/>
                  <a:gd name="T54" fmla="*/ 0 w 20000"/>
                  <a:gd name="T55" fmla="*/ 0 h 20000"/>
                  <a:gd name="T56" fmla="*/ 0 w 20000"/>
                  <a:gd name="T57" fmla="*/ 1 h 20000"/>
                  <a:gd name="T58" fmla="*/ 0 w 20000"/>
                  <a:gd name="T59" fmla="*/ 2 h 20000"/>
                  <a:gd name="T60" fmla="*/ 0 w 20000"/>
                  <a:gd name="T61" fmla="*/ 2 h 20000"/>
                  <a:gd name="T62" fmla="*/ 0 w 20000"/>
                  <a:gd name="T63" fmla="*/ 3 h 20000"/>
                  <a:gd name="T64" fmla="*/ 0 w 20000"/>
                  <a:gd name="T65" fmla="*/ 4 h 20000"/>
                  <a:gd name="T66" fmla="*/ 0 w 20000"/>
                  <a:gd name="T67" fmla="*/ 5 h 20000"/>
                  <a:gd name="T68" fmla="*/ 0 w 20000"/>
                  <a:gd name="T69" fmla="*/ 6 h 20000"/>
                  <a:gd name="T70" fmla="*/ 0 w 20000"/>
                  <a:gd name="T71" fmla="*/ 7 h 20000"/>
                  <a:gd name="T72" fmla="*/ 0 w 20000"/>
                  <a:gd name="T73" fmla="*/ 8 h 20000"/>
                  <a:gd name="T74" fmla="*/ 0 w 20000"/>
                  <a:gd name="T75" fmla="*/ 9 h 20000"/>
                  <a:gd name="T76" fmla="*/ 0 w 20000"/>
                  <a:gd name="T77" fmla="*/ 10 h 20000"/>
                  <a:gd name="T78" fmla="*/ 0 w 20000"/>
                  <a:gd name="T79" fmla="*/ 11 h 20000"/>
                  <a:gd name="T80" fmla="*/ 0 w 20000"/>
                  <a:gd name="T81" fmla="*/ 12 h 20000"/>
                  <a:gd name="T82" fmla="*/ 0 w 20000"/>
                  <a:gd name="T83" fmla="*/ 13 h 20000"/>
                  <a:gd name="T84" fmla="*/ 0 w 20000"/>
                  <a:gd name="T85" fmla="*/ 14 h 20000"/>
                  <a:gd name="T86" fmla="*/ 0 w 20000"/>
                  <a:gd name="T87" fmla="*/ 15 h 20000"/>
                  <a:gd name="T88" fmla="*/ 0 w 20000"/>
                  <a:gd name="T89" fmla="*/ 15 h 20000"/>
                  <a:gd name="T90" fmla="*/ 0 w 20000"/>
                  <a:gd name="T91" fmla="*/ 16 h 20000"/>
                  <a:gd name="T92" fmla="*/ 0 w 20000"/>
                  <a:gd name="T93" fmla="*/ 17 h 20000"/>
                  <a:gd name="T94" fmla="*/ 0 w 20000"/>
                  <a:gd name="T95" fmla="*/ 17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19038"/>
                    </a:moveTo>
                    <a:lnTo>
                      <a:pt x="224" y="18365"/>
                    </a:lnTo>
                    <a:lnTo>
                      <a:pt x="448" y="17788"/>
                    </a:lnTo>
                    <a:lnTo>
                      <a:pt x="672" y="17115"/>
                    </a:lnTo>
                    <a:lnTo>
                      <a:pt x="896" y="16538"/>
                    </a:lnTo>
                    <a:lnTo>
                      <a:pt x="1088" y="15865"/>
                    </a:lnTo>
                    <a:lnTo>
                      <a:pt x="1312" y="15481"/>
                    </a:lnTo>
                    <a:lnTo>
                      <a:pt x="1536" y="14808"/>
                    </a:lnTo>
                    <a:lnTo>
                      <a:pt x="1760" y="14231"/>
                    </a:lnTo>
                    <a:lnTo>
                      <a:pt x="1984" y="13558"/>
                    </a:lnTo>
                    <a:lnTo>
                      <a:pt x="2208" y="13173"/>
                    </a:lnTo>
                    <a:lnTo>
                      <a:pt x="2432" y="12500"/>
                    </a:lnTo>
                    <a:lnTo>
                      <a:pt x="2656" y="11923"/>
                    </a:lnTo>
                    <a:lnTo>
                      <a:pt x="2880" y="11346"/>
                    </a:lnTo>
                    <a:lnTo>
                      <a:pt x="3104" y="10865"/>
                    </a:lnTo>
                    <a:lnTo>
                      <a:pt x="3328" y="10288"/>
                    </a:lnTo>
                    <a:lnTo>
                      <a:pt x="3552" y="9712"/>
                    </a:lnTo>
                    <a:lnTo>
                      <a:pt x="3776" y="9135"/>
                    </a:lnTo>
                    <a:lnTo>
                      <a:pt x="4000" y="8750"/>
                    </a:lnTo>
                    <a:lnTo>
                      <a:pt x="4224" y="8173"/>
                    </a:lnTo>
                    <a:lnTo>
                      <a:pt x="4448" y="7692"/>
                    </a:lnTo>
                    <a:lnTo>
                      <a:pt x="4640" y="7308"/>
                    </a:lnTo>
                    <a:lnTo>
                      <a:pt x="4896" y="6731"/>
                    </a:lnTo>
                    <a:lnTo>
                      <a:pt x="5120" y="6346"/>
                    </a:lnTo>
                    <a:lnTo>
                      <a:pt x="5312" y="5865"/>
                    </a:lnTo>
                    <a:lnTo>
                      <a:pt x="5536" y="5385"/>
                    </a:lnTo>
                    <a:lnTo>
                      <a:pt x="5760" y="4904"/>
                    </a:lnTo>
                    <a:lnTo>
                      <a:pt x="5952" y="4519"/>
                    </a:lnTo>
                    <a:lnTo>
                      <a:pt x="6176" y="4135"/>
                    </a:lnTo>
                    <a:lnTo>
                      <a:pt x="6400" y="3654"/>
                    </a:lnTo>
                    <a:lnTo>
                      <a:pt x="6624" y="3462"/>
                    </a:lnTo>
                    <a:lnTo>
                      <a:pt x="6848" y="2981"/>
                    </a:lnTo>
                    <a:lnTo>
                      <a:pt x="7072" y="2596"/>
                    </a:lnTo>
                    <a:lnTo>
                      <a:pt x="7264" y="2500"/>
                    </a:lnTo>
                    <a:lnTo>
                      <a:pt x="7488" y="2019"/>
                    </a:lnTo>
                    <a:lnTo>
                      <a:pt x="7712" y="1827"/>
                    </a:lnTo>
                    <a:lnTo>
                      <a:pt x="7936" y="1635"/>
                    </a:lnTo>
                    <a:lnTo>
                      <a:pt x="8160" y="1346"/>
                    </a:lnTo>
                    <a:lnTo>
                      <a:pt x="8352" y="1058"/>
                    </a:lnTo>
                    <a:lnTo>
                      <a:pt x="8576" y="865"/>
                    </a:lnTo>
                    <a:lnTo>
                      <a:pt x="8800" y="673"/>
                    </a:lnTo>
                    <a:lnTo>
                      <a:pt x="8992" y="577"/>
                    </a:lnTo>
                    <a:lnTo>
                      <a:pt x="9216" y="288"/>
                    </a:lnTo>
                    <a:lnTo>
                      <a:pt x="9408" y="288"/>
                    </a:lnTo>
                    <a:lnTo>
                      <a:pt x="9632" y="96"/>
                    </a:lnTo>
                    <a:lnTo>
                      <a:pt x="9856" y="96"/>
                    </a:lnTo>
                    <a:lnTo>
                      <a:pt x="10048" y="0"/>
                    </a:lnTo>
                    <a:lnTo>
                      <a:pt x="10272" y="0"/>
                    </a:lnTo>
                    <a:lnTo>
                      <a:pt x="10496" y="0"/>
                    </a:lnTo>
                    <a:lnTo>
                      <a:pt x="10688" y="0"/>
                    </a:lnTo>
                    <a:lnTo>
                      <a:pt x="10880" y="96"/>
                    </a:lnTo>
                    <a:lnTo>
                      <a:pt x="11104" y="96"/>
                    </a:lnTo>
                    <a:lnTo>
                      <a:pt x="11328" y="288"/>
                    </a:lnTo>
                    <a:lnTo>
                      <a:pt x="11552" y="577"/>
                    </a:lnTo>
                    <a:lnTo>
                      <a:pt x="11776" y="673"/>
                    </a:lnTo>
                    <a:lnTo>
                      <a:pt x="12000" y="962"/>
                    </a:lnTo>
                    <a:lnTo>
                      <a:pt x="12192" y="1250"/>
                    </a:lnTo>
                    <a:lnTo>
                      <a:pt x="12448" y="1635"/>
                    </a:lnTo>
                    <a:lnTo>
                      <a:pt x="12672" y="1923"/>
                    </a:lnTo>
                    <a:lnTo>
                      <a:pt x="12896" y="2212"/>
                    </a:lnTo>
                    <a:lnTo>
                      <a:pt x="13120" y="2596"/>
                    </a:lnTo>
                    <a:lnTo>
                      <a:pt x="13376" y="2981"/>
                    </a:lnTo>
                    <a:lnTo>
                      <a:pt x="13600" y="3462"/>
                    </a:lnTo>
                    <a:lnTo>
                      <a:pt x="13824" y="3942"/>
                    </a:lnTo>
                    <a:lnTo>
                      <a:pt x="14048" y="4423"/>
                    </a:lnTo>
                    <a:lnTo>
                      <a:pt x="14272" y="4904"/>
                    </a:lnTo>
                    <a:lnTo>
                      <a:pt x="14496" y="5481"/>
                    </a:lnTo>
                    <a:lnTo>
                      <a:pt x="14752" y="6058"/>
                    </a:lnTo>
                    <a:lnTo>
                      <a:pt x="14976" y="6442"/>
                    </a:lnTo>
                    <a:lnTo>
                      <a:pt x="15200" y="7019"/>
                    </a:lnTo>
                    <a:lnTo>
                      <a:pt x="15424" y="7500"/>
                    </a:lnTo>
                    <a:lnTo>
                      <a:pt x="15648" y="8077"/>
                    </a:lnTo>
                    <a:lnTo>
                      <a:pt x="15872" y="8750"/>
                    </a:lnTo>
                    <a:lnTo>
                      <a:pt x="16096" y="9327"/>
                    </a:lnTo>
                    <a:lnTo>
                      <a:pt x="16288" y="9904"/>
                    </a:lnTo>
                    <a:lnTo>
                      <a:pt x="16512" y="10385"/>
                    </a:lnTo>
                    <a:lnTo>
                      <a:pt x="16704" y="11058"/>
                    </a:lnTo>
                    <a:lnTo>
                      <a:pt x="16928" y="11538"/>
                    </a:lnTo>
                    <a:lnTo>
                      <a:pt x="17120" y="12019"/>
                    </a:lnTo>
                    <a:lnTo>
                      <a:pt x="17312" y="12692"/>
                    </a:lnTo>
                    <a:lnTo>
                      <a:pt x="17536" y="13269"/>
                    </a:lnTo>
                    <a:lnTo>
                      <a:pt x="17696" y="13846"/>
                    </a:lnTo>
                    <a:lnTo>
                      <a:pt x="17888" y="14231"/>
                    </a:lnTo>
                    <a:lnTo>
                      <a:pt x="18080" y="14808"/>
                    </a:lnTo>
                    <a:lnTo>
                      <a:pt x="18272" y="15385"/>
                    </a:lnTo>
                    <a:lnTo>
                      <a:pt x="18432" y="15865"/>
                    </a:lnTo>
                    <a:lnTo>
                      <a:pt x="18592" y="16346"/>
                    </a:lnTo>
                    <a:lnTo>
                      <a:pt x="18752" y="16731"/>
                    </a:lnTo>
                    <a:lnTo>
                      <a:pt x="18912" y="17308"/>
                    </a:lnTo>
                    <a:lnTo>
                      <a:pt x="19072" y="17692"/>
                    </a:lnTo>
                    <a:lnTo>
                      <a:pt x="19232" y="17981"/>
                    </a:lnTo>
                    <a:lnTo>
                      <a:pt x="19360" y="18365"/>
                    </a:lnTo>
                    <a:lnTo>
                      <a:pt x="19488" y="18750"/>
                    </a:lnTo>
                    <a:lnTo>
                      <a:pt x="19616" y="19038"/>
                    </a:lnTo>
                    <a:lnTo>
                      <a:pt x="19744" y="19423"/>
                    </a:lnTo>
                    <a:lnTo>
                      <a:pt x="19840" y="19712"/>
                    </a:lnTo>
                    <a:lnTo>
                      <a:pt x="19968" y="19904"/>
                    </a:lnTo>
                  </a:path>
                </a:pathLst>
              </a:custGeom>
              <a:noFill/>
              <a:ln w="28575">
                <a:solidFill>
                  <a:srgbClr val="800080"/>
                </a:solidFill>
                <a:round/>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sp>
          <p:nvSpPr>
            <p:cNvPr id="25" name="Line 140"/>
            <p:cNvSpPr>
              <a:spLocks noChangeShapeType="1"/>
            </p:cNvSpPr>
            <p:nvPr/>
          </p:nvSpPr>
          <p:spPr bwMode="auto">
            <a:xfrm>
              <a:off x="4400" y="6302"/>
              <a:ext cx="1" cy="421"/>
            </a:xfrm>
            <a:prstGeom prst="line">
              <a:avLst/>
            </a:prstGeom>
            <a:noFill/>
            <a:ln w="25400">
              <a:solidFill>
                <a:srgbClr val="800080"/>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6" name="Line 141"/>
            <p:cNvSpPr>
              <a:spLocks noChangeShapeType="1"/>
            </p:cNvSpPr>
            <p:nvPr/>
          </p:nvSpPr>
          <p:spPr bwMode="auto">
            <a:xfrm>
              <a:off x="7540" y="6301"/>
              <a:ext cx="1" cy="421"/>
            </a:xfrm>
            <a:prstGeom prst="line">
              <a:avLst/>
            </a:prstGeom>
            <a:noFill/>
            <a:ln w="25400">
              <a:solidFill>
                <a:srgbClr val="800080"/>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7" name="Line 142"/>
            <p:cNvSpPr>
              <a:spLocks noChangeShapeType="1"/>
            </p:cNvSpPr>
            <p:nvPr/>
          </p:nvSpPr>
          <p:spPr bwMode="auto">
            <a:xfrm>
              <a:off x="4400" y="6721"/>
              <a:ext cx="3121" cy="1"/>
            </a:xfrm>
            <a:prstGeom prst="line">
              <a:avLst/>
            </a:prstGeom>
            <a:noFill/>
            <a:ln w="25400">
              <a:solidFill>
                <a:srgbClr val="800080"/>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8" name="Line 143"/>
            <p:cNvSpPr>
              <a:spLocks noChangeShapeType="1"/>
            </p:cNvSpPr>
            <p:nvPr/>
          </p:nvSpPr>
          <p:spPr bwMode="auto">
            <a:xfrm>
              <a:off x="5200" y="4839"/>
              <a:ext cx="1" cy="1281"/>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9" name="Line 144"/>
            <p:cNvSpPr>
              <a:spLocks noChangeShapeType="1"/>
            </p:cNvSpPr>
            <p:nvPr/>
          </p:nvSpPr>
          <p:spPr bwMode="auto">
            <a:xfrm>
              <a:off x="5440" y="4839"/>
              <a:ext cx="1" cy="1281"/>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30" name="Line 145"/>
            <p:cNvSpPr>
              <a:spLocks noChangeShapeType="1"/>
            </p:cNvSpPr>
            <p:nvPr/>
          </p:nvSpPr>
          <p:spPr bwMode="auto">
            <a:xfrm>
              <a:off x="5200" y="6079"/>
              <a:ext cx="101" cy="241"/>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31" name="Line 146"/>
            <p:cNvSpPr>
              <a:spLocks noChangeShapeType="1"/>
            </p:cNvSpPr>
            <p:nvPr/>
          </p:nvSpPr>
          <p:spPr bwMode="auto">
            <a:xfrm flipH="1">
              <a:off x="5340" y="6079"/>
              <a:ext cx="101" cy="241"/>
            </a:xfrm>
            <a:prstGeom prst="line">
              <a:avLst/>
            </a:prstGeom>
            <a:noFill/>
            <a:ln w="25400">
              <a:solidFill>
                <a:srgbClr val="0000FF"/>
              </a:solidFill>
              <a:round/>
              <a:headEnd type="none" w="med" len="sm"/>
              <a:tailEnd type="none" w="med" len="sm"/>
            </a:ln>
          </p:spPr>
          <p:txBody>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32" name="Rectangle 147"/>
            <p:cNvSpPr>
              <a:spLocks noChangeArrowheads="1"/>
            </p:cNvSpPr>
            <p:nvPr/>
          </p:nvSpPr>
          <p:spPr bwMode="auto">
            <a:xfrm>
              <a:off x="3960" y="4860"/>
              <a:ext cx="1381" cy="620"/>
            </a:xfrm>
            <a:prstGeom prst="rect">
              <a:avLst/>
            </a:prstGeom>
            <a:noFill/>
            <a:ln w="25400">
              <a:noFill/>
              <a:miter lim="800000"/>
            </a:ln>
          </p:spPr>
          <p:txBody>
            <a:bodyPr lIns="12700" tIns="12700" rIns="12700" bIns="12700"/>
            <a:lstStyle/>
            <a:p>
              <a:pPr algn="just" eaLnBrk="0" hangingPunct="0"/>
              <a:r>
                <a:rPr lang="zh-CN" altLang="en-US" sz="1400" b="1">
                  <a:latin typeface="Times New Roman" panose="02020603050405020304" pitchFamily="18" charset="0"/>
                  <a:ea typeface="华文楷体" panose="02010600040101010101" charset="-122"/>
                  <a:cs typeface="Times New Roman" panose="02020603050405020304" pitchFamily="18" charset="0"/>
                </a:rPr>
                <a:t>扫描探针</a:t>
              </a:r>
              <a:endParaRPr lang="zh-CN" altLang="en-US" sz="1000">
                <a:latin typeface="Times New Roman" panose="02020603050405020304" pitchFamily="18" charset="0"/>
                <a:ea typeface="华文楷体" panose="02010600040101010101" charset="-122"/>
                <a:cs typeface="Times New Roman" panose="02020603050405020304" pitchFamily="18" charset="0"/>
              </a:endParaRPr>
            </a:p>
          </p:txBody>
        </p:sp>
        <p:sp>
          <p:nvSpPr>
            <p:cNvPr id="96" name="Rectangle 148"/>
            <p:cNvSpPr>
              <a:spLocks noChangeArrowheads="1"/>
            </p:cNvSpPr>
            <p:nvPr/>
          </p:nvSpPr>
          <p:spPr bwMode="auto">
            <a:xfrm>
              <a:off x="5560" y="5420"/>
              <a:ext cx="2121" cy="581"/>
            </a:xfrm>
            <a:prstGeom prst="rect">
              <a:avLst/>
            </a:prstGeom>
            <a:noFill/>
            <a:ln w="25400">
              <a:noFill/>
              <a:miter lim="800000"/>
            </a:ln>
          </p:spPr>
          <p:txBody>
            <a:bodyPr lIns="12700" tIns="12700" rIns="12700" bIns="12700"/>
            <a:lstStyle/>
            <a:p>
              <a:pPr algn="just" eaLnBrk="0" hangingPunct="0"/>
              <a:r>
                <a:rPr lang="zh-CN" altLang="en-US" sz="1400" b="1">
                  <a:latin typeface="Times New Roman" panose="02020603050405020304" pitchFamily="18" charset="0"/>
                  <a:ea typeface="华文楷体" panose="02010600040101010101" charset="-122"/>
                  <a:cs typeface="Times New Roman" panose="02020603050405020304" pitchFamily="18" charset="0"/>
                </a:rPr>
                <a:t>样品表面电子云</a:t>
              </a:r>
              <a:endParaRPr lang="zh-CN" altLang="en-US" sz="1000">
                <a:latin typeface="Times New Roman" panose="02020603050405020304" pitchFamily="18" charset="0"/>
                <a:ea typeface="华文楷体" panose="02010600040101010101" charset="-122"/>
                <a:cs typeface="Times New Roman" panose="02020603050405020304" pitchFamily="18" charset="0"/>
              </a:endParaRPr>
            </a:p>
          </p:txBody>
        </p:sp>
      </p:grpSp>
      <p:sp>
        <p:nvSpPr>
          <p:cNvPr id="97" name="Footer Placeholder 9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http://upload.wikimedia.org/wikipedia/commons/thumb/f/f9/ScanningTunnelingMicroscope_schematic.png/400px-ScanningTunnelingMicroscope_schematic.png"/>
          <p:cNvPicPr>
            <a:picLocks noChangeAspect="1" noChangeArrowheads="1"/>
          </p:cNvPicPr>
          <p:nvPr/>
        </p:nvPicPr>
        <p:blipFill>
          <a:blip r:embed="rId1"/>
          <a:srcRect/>
          <a:stretch>
            <a:fillRect/>
          </a:stretch>
        </p:blipFill>
        <p:spPr bwMode="auto">
          <a:xfrm>
            <a:off x="5303433" y="3181872"/>
            <a:ext cx="3810000" cy="311467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扫描隧穿显微镜讨论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81000" y="1219200"/>
            <a:ext cx="8243888" cy="5105400"/>
          </a:xfrm>
        </p:spPr>
        <p:txBody>
          <a:bodyPr>
            <a:normAutofit fontScale="92500" lnSpcReduction="10000"/>
          </a:bodyPr>
          <a:lstStyle/>
          <a:p>
            <a:r>
              <a:rPr lang="zh-CN" altLang="en-US" sz="2800" dirty="0">
                <a:latin typeface="+mn-ea"/>
                <a:cs typeface="Times New Roman" panose="02020603050405020304" pitchFamily="18" charset="0"/>
              </a:rPr>
              <a:t>实验表明：</a:t>
            </a:r>
            <a:r>
              <a:rPr lang="en-US" altLang="zh-CN" sz="2800" i="1" dirty="0">
                <a:latin typeface="Times New Roman" panose="02020603050405020304" pitchFamily="18" charset="0"/>
                <a:ea typeface="Times New Roman" panose="02020603050405020304" pitchFamily="18" charset="0"/>
                <a:cs typeface="Times New Roman" panose="02020603050405020304" pitchFamily="18" charset="0"/>
              </a:rPr>
              <a:t>S</a:t>
            </a:r>
            <a:r>
              <a:rPr lang="zh-CN" altLang="en-US" sz="2800" dirty="0">
                <a:latin typeface="Times New Roman" panose="02020603050405020304" pitchFamily="18" charset="0"/>
                <a:ea typeface="Times New Roman" panose="02020603050405020304" pitchFamily="18" charset="0"/>
                <a:cs typeface="Times New Roman" panose="02020603050405020304" pitchFamily="18" charset="0"/>
              </a:rPr>
              <a:t>只要改变</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0.1nm</a:t>
            </a:r>
            <a:r>
              <a:rPr lang="zh-CN" altLang="en-US" sz="2800" dirty="0">
                <a:latin typeface="+mn-ea"/>
                <a:cs typeface="Times New Roman" panose="02020603050405020304" pitchFamily="18" charset="0"/>
              </a:rPr>
              <a:t>（原子直径线度），就会引起</a:t>
            </a:r>
            <a:r>
              <a:rPr lang="en-US" altLang="zh-CN" sz="2800" i="1" dirty="0">
                <a:latin typeface="Times New Roman" panose="02020603050405020304" pitchFamily="18" charset="0"/>
                <a:ea typeface="Times New Roman" panose="02020603050405020304" pitchFamily="18" charset="0"/>
                <a:cs typeface="Times New Roman" panose="02020603050405020304" pitchFamily="18" charset="0"/>
              </a:rPr>
              <a:t>I</a:t>
            </a:r>
            <a:r>
              <a:rPr lang="zh-CN" altLang="en-US" sz="2800" dirty="0">
                <a:latin typeface="+mn-ea"/>
                <a:cs typeface="Times New Roman" panose="02020603050405020304" pitchFamily="18" charset="0"/>
              </a:rPr>
              <a:t>变化</a:t>
            </a:r>
            <a:r>
              <a:rPr lang="en-US" altLang="zh-CN" sz="2800" dirty="0">
                <a:latin typeface="+mn-ea"/>
                <a:cs typeface="Times New Roman" panose="02020603050405020304" pitchFamily="18" charset="0"/>
              </a:rPr>
              <a:t>1000</a:t>
            </a:r>
            <a:r>
              <a:rPr lang="zh-CN" altLang="en-US" sz="2800" dirty="0">
                <a:latin typeface="+mn-ea"/>
                <a:cs typeface="Times New Roman" panose="02020603050405020304" pitchFamily="18" charset="0"/>
              </a:rPr>
              <a:t>倍左右。</a:t>
            </a:r>
            <a:endParaRPr lang="en-US" altLang="zh-CN" sz="2800" dirty="0">
              <a:latin typeface="+mn-ea"/>
              <a:cs typeface="Times New Roman" panose="02020603050405020304" pitchFamily="18" charset="0"/>
            </a:endParaRPr>
          </a:p>
          <a:p>
            <a:r>
              <a:rPr lang="zh-CN" altLang="en-US" sz="2800" dirty="0">
                <a:latin typeface="+mn-ea"/>
                <a:cs typeface="Times New Roman" panose="02020603050405020304" pitchFamily="18" charset="0"/>
              </a:rPr>
              <a:t>利用隧道效应的这种灵敏特性，将一金属做成极细的探针（针尖细到一个原子大小），在另一金属样品表面附近扫描，它能够以原子级的空间分辨率去观察物质表面的原子结构。</a:t>
            </a:r>
            <a:endParaRPr lang="en-US" altLang="zh-CN" sz="2800" dirty="0">
              <a:latin typeface="+mn-ea"/>
              <a:cs typeface="Times New Roman" panose="02020603050405020304" pitchFamily="18" charset="0"/>
            </a:endParaRPr>
          </a:p>
          <a:p>
            <a:r>
              <a:rPr lang="zh-CN" altLang="en-US" sz="2800" dirty="0">
                <a:latin typeface="+mn-ea"/>
                <a:cs typeface="Times New Roman" panose="02020603050405020304" pitchFamily="18" charset="0"/>
              </a:rPr>
              <a:t>具有原子尺度的高位置分辨率</a:t>
            </a:r>
            <a:endParaRPr lang="en-US" altLang="zh-CN" sz="2800" dirty="0">
              <a:latin typeface="+mn-ea"/>
              <a:cs typeface="Times New Roman" panose="02020603050405020304" pitchFamily="18" charset="0"/>
            </a:endParaRPr>
          </a:p>
          <a:p>
            <a:pPr lvl="1"/>
            <a:r>
              <a:rPr lang="en-US" altLang="zh-CN" sz="2400" i="1" dirty="0" err="1">
                <a:latin typeface="Times New Roman" panose="02020603050405020304" pitchFamily="18" charset="0"/>
                <a:ea typeface="Times New Roman" panose="02020603050405020304" pitchFamily="18" charset="0"/>
                <a:cs typeface="Times New Roman" panose="02020603050405020304" pitchFamily="18" charset="0"/>
              </a:rPr>
              <a:t>xy</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方向 </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 0.1nm</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z</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方向 </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 0.01nm</a:t>
            </a:r>
            <a:endParaRPr lang="en-US" altLang="zh-CN"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2800" dirty="0">
                <a:latin typeface="+mn-ea"/>
                <a:cs typeface="Times New Roman" panose="02020603050405020304" pitchFamily="18" charset="0"/>
              </a:rPr>
              <a:t>在大气压下或真空中均可以工作</a:t>
            </a:r>
            <a:endParaRPr lang="en-US" altLang="zh-CN" sz="2800" dirty="0">
              <a:latin typeface="+mn-ea"/>
              <a:cs typeface="Times New Roman" panose="02020603050405020304" pitchFamily="18" charset="0"/>
            </a:endParaRPr>
          </a:p>
          <a:p>
            <a:r>
              <a:rPr lang="zh-CN" altLang="en-US" sz="2800" dirty="0">
                <a:latin typeface="+mn-ea"/>
                <a:cs typeface="Times New Roman" panose="02020603050405020304" pitchFamily="18" charset="0"/>
              </a:rPr>
              <a:t>无损探测 </a:t>
            </a:r>
            <a:r>
              <a:rPr lang="zh-CN" altLang="en-US" sz="2800" dirty="0">
                <a:latin typeface="+mn-ea"/>
                <a:cs typeface="Times New Roman" panose="02020603050405020304" pitchFamily="18" charset="0"/>
                <a:sym typeface="Symbol" panose="05050102010706020507" pitchFamily="18" charset="2"/>
              </a:rPr>
              <a:t> 物质表面的</a:t>
            </a:r>
            <a:r>
              <a:rPr lang="en-US" altLang="zh-CN" sz="2800" dirty="0">
                <a:latin typeface="+mn-ea"/>
                <a:cs typeface="Times New Roman" panose="02020603050405020304" pitchFamily="18" charset="0"/>
                <a:sym typeface="Symbol" panose="05050102010706020507" pitchFamily="18" charset="2"/>
              </a:rPr>
              <a:t>3D</a:t>
            </a:r>
            <a:r>
              <a:rPr lang="zh-CN" altLang="en-US" sz="2800" dirty="0">
                <a:latin typeface="+mn-ea"/>
                <a:cs typeface="Times New Roman" panose="02020603050405020304" pitchFamily="18" charset="0"/>
                <a:sym typeface="Symbol" panose="05050102010706020507" pitchFamily="18" charset="2"/>
              </a:rPr>
              <a:t>图像</a:t>
            </a:r>
            <a:endParaRPr lang="en-US" altLang="zh-CN" sz="2800" dirty="0">
              <a:latin typeface="+mn-ea"/>
              <a:cs typeface="Times New Roman" panose="02020603050405020304" pitchFamily="18" charset="0"/>
              <a:sym typeface="Symbol" panose="05050102010706020507" pitchFamily="18" charset="2"/>
            </a:endParaRPr>
          </a:p>
          <a:p>
            <a:r>
              <a:rPr lang="zh-CN" altLang="en-US" sz="2800" dirty="0">
                <a:solidFill>
                  <a:srgbClr val="FF0000"/>
                </a:solidFill>
                <a:latin typeface="+mn-ea"/>
                <a:cs typeface="Times New Roman" panose="02020603050405020304" pitchFamily="18" charset="0"/>
                <a:sym typeface="Symbol" panose="05050102010706020507" pitchFamily="18" charset="2"/>
              </a:rPr>
              <a:t>电流反馈系统避免针尖损伤</a:t>
            </a:r>
            <a:endParaRPr lang="en-US" altLang="zh-CN" sz="2800" dirty="0">
              <a:solidFill>
                <a:srgbClr val="FF0000"/>
              </a:solidFill>
              <a:latin typeface="+mn-ea"/>
              <a:cs typeface="Times New Roman" panose="02020603050405020304" pitchFamily="18" charset="0"/>
              <a:sym typeface="Symbol" panose="05050102010706020507" pitchFamily="18" charset="2"/>
            </a:endParaRPr>
          </a:p>
          <a:p>
            <a:r>
              <a:rPr lang="zh-CN" altLang="en-US" sz="2800" dirty="0">
                <a:latin typeface="+mn-ea"/>
                <a:cs typeface="Times New Roman" panose="02020603050405020304" pitchFamily="18" charset="0"/>
                <a:sym typeface="Symbol" panose="05050102010706020507" pitchFamily="18" charset="2"/>
              </a:rPr>
              <a:t>表面结构研究，</a:t>
            </a:r>
            <a:r>
              <a:rPr lang="zh-CN" altLang="en-US" sz="2800" dirty="0">
                <a:solidFill>
                  <a:srgbClr val="FF0000"/>
                </a:solidFill>
                <a:latin typeface="+mn-ea"/>
                <a:cs typeface="Times New Roman" panose="02020603050405020304" pitchFamily="18" charset="0"/>
                <a:sym typeface="Symbol" panose="05050102010706020507" pitchFamily="18" charset="2"/>
              </a:rPr>
              <a:t>表面纳米级加工</a:t>
            </a:r>
            <a:endParaRPr lang="en-US" altLang="zh-CN" sz="2800" dirty="0">
              <a:solidFill>
                <a:srgbClr val="FF0000"/>
              </a:solidFill>
              <a:latin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latin typeface="华文楷体" panose="02010600040101010101" charset="-122"/>
                <a:ea typeface="华文楷体" panose="02010600040101010101" charset="-122"/>
                <a:cs typeface="华文楷体" panose="02010600040101010101" charset="-122"/>
              </a:rPr>
              <a:t>康普顿－吴有训效应</a:t>
            </a:r>
            <a:endParaRPr kumimoji="1" lang="zh-CN" altLang="en-US" dirty="0">
              <a:latin typeface="华文楷体" panose="02010600040101010101" charset="-122"/>
              <a:ea typeface="华文楷体" panose="02010600040101010101" charset="-122"/>
              <a:cs typeface="华文楷体" panose="02010600040101010101" charset="-122"/>
            </a:endParaRPr>
          </a:p>
        </p:txBody>
      </p:sp>
      <p:sp>
        <p:nvSpPr>
          <p:cNvPr id="3" name="文本占位符 2"/>
          <p:cNvSpPr>
            <a:spLocks noGrp="1"/>
          </p:cNvSpPr>
          <p:nvPr>
            <p:ph type="body" idx="1"/>
          </p:nvPr>
        </p:nvSpPr>
        <p:spPr>
          <a:xfrm>
            <a:off x="228600" y="1371600"/>
            <a:ext cx="6248400" cy="4904956"/>
          </a:xfrm>
        </p:spPr>
        <p:txBody>
          <a:bodyPr>
            <a:normAutofit lnSpcReduction="10000"/>
          </a:bodyPr>
          <a:lstStyle/>
          <a:p>
            <a:r>
              <a:rPr lang="zh-CN" altLang="en-US" sz="2600" dirty="0">
                <a:latin typeface="华文楷体" panose="02010600040101010101" charset="-122"/>
                <a:ea typeface="华文楷体" panose="02010600040101010101" charset="-122"/>
                <a:cs typeface="华文楷体" panose="02010600040101010101" charset="-122"/>
              </a:rPr>
              <a:t>康普顿</a:t>
            </a:r>
            <a:r>
              <a:rPr lang="en-US" altLang="zh-CN" sz="2600" dirty="0">
                <a:latin typeface="华文楷体" panose="02010600040101010101" charset="-122"/>
                <a:ea typeface="华文楷体" panose="02010600040101010101" charset="-122"/>
                <a:cs typeface="华文楷体" panose="02010600040101010101" charset="-122"/>
              </a:rPr>
              <a:t>1923</a:t>
            </a:r>
            <a:r>
              <a:rPr lang="zh-CN" altLang="en-US" sz="2600" dirty="0">
                <a:latin typeface="华文楷体" panose="02010600040101010101" charset="-122"/>
                <a:ea typeface="华文楷体" panose="02010600040101010101" charset="-122"/>
                <a:cs typeface="华文楷体" panose="02010600040101010101" charset="-122"/>
              </a:rPr>
              <a:t>年发现这一效应，但是哈佛大学居里夫人的弟子杜安尼没有重复出这个实验。</a:t>
            </a:r>
            <a:endParaRPr lang="en-US" altLang="zh-CN" sz="2600" dirty="0">
              <a:latin typeface="华文楷体" panose="02010600040101010101" charset="-122"/>
              <a:ea typeface="华文楷体" panose="02010600040101010101" charset="-122"/>
              <a:cs typeface="华文楷体" panose="02010600040101010101" charset="-122"/>
            </a:endParaRPr>
          </a:p>
          <a:p>
            <a:r>
              <a:rPr lang="zh-CN" altLang="en-US" sz="2600" dirty="0">
                <a:latin typeface="华文楷体" panose="02010600040101010101" charset="-122"/>
                <a:ea typeface="华文楷体" panose="02010600040101010101" charset="-122"/>
                <a:cs typeface="华文楷体" panose="02010600040101010101" charset="-122"/>
              </a:rPr>
              <a:t>中华民国十二年（</a:t>
            </a:r>
            <a:r>
              <a:rPr lang="en-US" altLang="zh-CN" sz="2600" dirty="0">
                <a:latin typeface="华文楷体" panose="02010600040101010101" charset="-122"/>
                <a:ea typeface="华文楷体" panose="02010600040101010101" charset="-122"/>
                <a:cs typeface="华文楷体" panose="02010600040101010101" charset="-122"/>
              </a:rPr>
              <a:t>1923</a:t>
            </a:r>
            <a:r>
              <a:rPr lang="zh-CN" altLang="en-US" sz="2600" dirty="0">
                <a:latin typeface="华文楷体" panose="02010600040101010101" charset="-122"/>
                <a:ea typeface="华文楷体" panose="02010600040101010101" charset="-122"/>
                <a:cs typeface="华文楷体" panose="02010600040101010101" charset="-122"/>
              </a:rPr>
              <a:t>年），吴有训成为他的研究生，与康普顿教授一起从事</a:t>
            </a:r>
            <a:r>
              <a:rPr lang="en-US" altLang="zh-CN" sz="2600" dirty="0">
                <a:latin typeface="华文楷体" panose="02010600040101010101" charset="-122"/>
                <a:ea typeface="华文楷体" panose="02010600040101010101" charset="-122"/>
                <a:cs typeface="华文楷体" panose="02010600040101010101" charset="-122"/>
              </a:rPr>
              <a:t>X</a:t>
            </a:r>
            <a:r>
              <a:rPr lang="zh-CN" altLang="en-US" sz="2600" dirty="0">
                <a:latin typeface="华文楷体" panose="02010600040101010101" charset="-122"/>
                <a:ea typeface="华文楷体" panose="02010600040101010101" charset="-122"/>
                <a:cs typeface="华文楷体" panose="02010600040101010101" charset="-122"/>
              </a:rPr>
              <a:t>射线散射光谱研究。 </a:t>
            </a:r>
            <a:endParaRPr lang="zh-CN" altLang="en-US" sz="2600" dirty="0">
              <a:latin typeface="华文楷体" panose="02010600040101010101" charset="-122"/>
              <a:ea typeface="华文楷体" panose="02010600040101010101" charset="-122"/>
              <a:cs typeface="华文楷体" panose="02010600040101010101" charset="-122"/>
            </a:endParaRPr>
          </a:p>
          <a:p>
            <a:r>
              <a:rPr lang="zh-CN" altLang="en-US" sz="2600" dirty="0">
                <a:latin typeface="华文楷体" panose="02010600040101010101" charset="-122"/>
                <a:ea typeface="华文楷体" panose="02010600040101010101" charset="-122"/>
                <a:cs typeface="华文楷体" panose="02010600040101010101" charset="-122"/>
              </a:rPr>
              <a:t>中华民国十三年（</a:t>
            </a:r>
            <a:r>
              <a:rPr lang="en-US" altLang="zh-CN" sz="2600" dirty="0">
                <a:latin typeface="华文楷体" panose="02010600040101010101" charset="-122"/>
                <a:ea typeface="华文楷体" panose="02010600040101010101" charset="-122"/>
                <a:cs typeface="华文楷体" panose="02010600040101010101" charset="-122"/>
              </a:rPr>
              <a:t>1924</a:t>
            </a:r>
            <a:r>
              <a:rPr lang="zh-CN" altLang="en-US" sz="2600" dirty="0">
                <a:latin typeface="华文楷体" panose="02010600040101010101" charset="-122"/>
                <a:ea typeface="华文楷体" panose="02010600040101010101" charset="-122"/>
                <a:cs typeface="华文楷体" panose="02010600040101010101" charset="-122"/>
              </a:rPr>
              <a:t>年），他与康普顿合作发表</a:t>
            </a:r>
            <a:r>
              <a:rPr lang="en-US" altLang="zh-CN" sz="2600" dirty="0">
                <a:latin typeface="华文楷体" panose="02010600040101010101" charset="-122"/>
                <a:ea typeface="华文楷体" panose="02010600040101010101" charset="-122"/>
                <a:cs typeface="华文楷体" panose="02010600040101010101" charset="-122"/>
              </a:rPr>
              <a:t>《</a:t>
            </a:r>
            <a:r>
              <a:rPr lang="zh-CN" altLang="en-US" sz="2600" dirty="0">
                <a:latin typeface="华文楷体" panose="02010600040101010101" charset="-122"/>
                <a:ea typeface="华文楷体" panose="02010600040101010101" charset="-122"/>
                <a:cs typeface="华文楷体" panose="02010600040101010101" charset="-122"/>
              </a:rPr>
              <a:t>经过轻元素散射后的钼</a:t>
            </a:r>
            <a:r>
              <a:rPr lang="en-US" altLang="zh-CN" sz="2600" dirty="0" err="1">
                <a:latin typeface="华文楷体" panose="02010600040101010101" charset="-122"/>
                <a:ea typeface="华文楷体" panose="02010600040101010101" charset="-122"/>
                <a:cs typeface="华文楷体" panose="02010600040101010101" charset="-122"/>
              </a:rPr>
              <a:t>Ka</a:t>
            </a:r>
            <a:r>
              <a:rPr lang="zh-CN" altLang="en-US" sz="2600" dirty="0">
                <a:latin typeface="华文楷体" panose="02010600040101010101" charset="-122"/>
                <a:ea typeface="华文楷体" panose="02010600040101010101" charset="-122"/>
                <a:cs typeface="华文楷体" panose="02010600040101010101" charset="-122"/>
              </a:rPr>
              <a:t>射线的波长</a:t>
            </a:r>
            <a:r>
              <a:rPr lang="en-US" altLang="zh-CN" sz="2600" dirty="0">
                <a:latin typeface="华文楷体" panose="02010600040101010101" charset="-122"/>
                <a:ea typeface="华文楷体" panose="02010600040101010101" charset="-122"/>
                <a:cs typeface="华文楷体" panose="02010600040101010101" charset="-122"/>
              </a:rPr>
              <a:t>》</a:t>
            </a:r>
            <a:r>
              <a:rPr lang="zh-CN" altLang="en-US" sz="2600" dirty="0">
                <a:latin typeface="华文楷体" panose="02010600040101010101" charset="-122"/>
                <a:ea typeface="华文楷体" panose="02010600040101010101" charset="-122"/>
                <a:cs typeface="华文楷体" panose="02010600040101010101" charset="-122"/>
              </a:rPr>
              <a:t>。</a:t>
            </a:r>
            <a:endParaRPr lang="zh-CN" altLang="en-US" sz="2600" dirty="0">
              <a:latin typeface="华文楷体" panose="02010600040101010101" charset="-122"/>
              <a:ea typeface="华文楷体" panose="02010600040101010101" charset="-122"/>
              <a:cs typeface="华文楷体" panose="02010600040101010101" charset="-122"/>
            </a:endParaRPr>
          </a:p>
          <a:p>
            <a:r>
              <a:rPr lang="zh-CN" altLang="en-US" sz="2600" dirty="0">
                <a:latin typeface="华文楷体" panose="02010600040101010101" charset="-122"/>
                <a:ea typeface="华文楷体" panose="02010600040101010101" charset="-122"/>
                <a:cs typeface="华文楷体" panose="02010600040101010101" charset="-122"/>
              </a:rPr>
              <a:t>中华民国十四年（</a:t>
            </a:r>
            <a:r>
              <a:rPr lang="en-US" altLang="zh-CN" sz="2600" dirty="0">
                <a:latin typeface="华文楷体" panose="02010600040101010101" charset="-122"/>
                <a:ea typeface="华文楷体" panose="02010600040101010101" charset="-122"/>
                <a:cs typeface="华文楷体" panose="02010600040101010101" charset="-122"/>
              </a:rPr>
              <a:t>1925</a:t>
            </a:r>
            <a:r>
              <a:rPr lang="zh-CN" altLang="en-US" sz="2600" dirty="0">
                <a:latin typeface="华文楷体" panose="02010600040101010101" charset="-122"/>
                <a:ea typeface="华文楷体" panose="02010600040101010101" charset="-122"/>
                <a:cs typeface="华文楷体" panose="02010600040101010101" charset="-122"/>
              </a:rPr>
              <a:t>年），吴有训在康普顿的指导下做博士论文，题目就叫“康普顿效应”。通过答辩获得芝加哥大学哲学博士学位， 并留校任助教。</a:t>
            </a:r>
            <a:endParaRPr kumimoji="1" lang="zh-CN" altLang="en-US" sz="2600" dirty="0">
              <a:latin typeface="华文楷体" panose="02010600040101010101" charset="-122"/>
              <a:ea typeface="华文楷体" panose="02010600040101010101" charset="-122"/>
              <a:cs typeface="华文楷体" panose="02010600040101010101" charset="-122"/>
            </a:endParaRPr>
          </a:p>
        </p:txBody>
      </p:sp>
      <p:sp>
        <p:nvSpPr>
          <p:cNvPr id="4" name="幻灯片编号占位符 3"/>
          <p:cNvSpPr>
            <a:spLocks noGrp="1"/>
          </p:cNvSpPr>
          <p:nvPr>
            <p:ph type="sldNum" sz="quarter" idx="2"/>
          </p:nvPr>
        </p:nvSpPr>
        <p:spPr/>
        <p:txBody>
          <a:bodyPr/>
          <a:lstStyle/>
          <a:p>
            <a:pPr lvl="0"/>
            <a:fld id="{86CB4B4D-7CA3-9044-876B-883B54F8677D}" type="slidenum">
              <a:rPr lang="en-US" altLang="zh-CN" smtClean="0"/>
            </a:fld>
            <a:endParaRPr lang="zh-CN" altLang="en-US"/>
          </a:p>
        </p:txBody>
      </p:sp>
      <p:pic>
        <p:nvPicPr>
          <p:cNvPr id="5" name="图片 4"/>
          <p:cNvPicPr>
            <a:picLocks noChangeAspect="1"/>
          </p:cNvPicPr>
          <p:nvPr/>
        </p:nvPicPr>
        <p:blipFill>
          <a:blip r:embed="rId1"/>
          <a:stretch>
            <a:fillRect/>
          </a:stretch>
        </p:blipFill>
        <p:spPr>
          <a:xfrm>
            <a:off x="6772410" y="0"/>
            <a:ext cx="2371589" cy="3168018"/>
          </a:xfrm>
          <a:prstGeom prst="rect">
            <a:avLst/>
          </a:prstGeom>
        </p:spPr>
      </p:pic>
      <p:sp>
        <p:nvSpPr>
          <p:cNvPr id="6" name="文本框 5"/>
          <p:cNvSpPr txBox="1"/>
          <p:nvPr/>
        </p:nvSpPr>
        <p:spPr>
          <a:xfrm>
            <a:off x="7145890" y="3168018"/>
            <a:ext cx="1887694" cy="954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2800" b="0" i="0" u="none" strike="noStrike" cap="none" spc="0" normalizeH="0" baseline="0" dirty="0">
                <a:ln>
                  <a:noFill/>
                </a:ln>
                <a:solidFill>
                  <a:srgbClr val="FF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rPr>
              <a:t>1897-1977</a:t>
            </a:r>
            <a:endParaRPr kumimoji="0" lang="en-US" altLang="zh-CN" sz="2800" b="0" i="0" u="none" strike="noStrike" cap="none" spc="0" normalizeH="0" baseline="0" dirty="0">
              <a:ln>
                <a:noFill/>
              </a:ln>
              <a:solidFill>
                <a:srgbClr val="FF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endParaRPr>
          </a:p>
          <a:p>
            <a:pPr marL="0" marR="0" indent="0" algn="l" defTabSz="914400" rtl="0" fontAlgn="auto" latinLnBrk="1" hangingPunct="0">
              <a:lnSpc>
                <a:spcPct val="100000"/>
              </a:lnSpc>
              <a:spcBef>
                <a:spcPts val="0"/>
              </a:spcBef>
              <a:spcAft>
                <a:spcPts val="0"/>
              </a:spcAft>
              <a:buClrTx/>
              <a:buSzTx/>
              <a:buFontTx/>
              <a:buNone/>
            </a:pPr>
            <a:r>
              <a:rPr lang="zh-CN" altLang="en-US" sz="2800" dirty="0">
                <a:solidFill>
                  <a:srgbClr val="FF0000"/>
                </a:solidFill>
                <a:latin typeface="华文楷体" panose="02010600040101010101" charset="-122"/>
                <a:ea typeface="华文楷体" panose="02010600040101010101" charset="-122"/>
                <a:cs typeface="华文楷体" panose="02010600040101010101" charset="-122"/>
              </a:rPr>
              <a:t>吴有训教授</a:t>
            </a:r>
            <a:endParaRPr kumimoji="0" lang="zh-CN" altLang="en-US" sz="2800" b="0" i="0" u="none" strike="noStrike" cap="none" spc="0" normalizeH="0" baseline="0" dirty="0">
              <a:ln>
                <a:noFill/>
              </a:ln>
              <a:solidFill>
                <a:srgbClr val="FF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endParaRPr>
          </a:p>
        </p:txBody>
      </p:sp>
      <p:sp>
        <p:nvSpPr>
          <p:cNvPr id="7" name="文本框 6"/>
          <p:cNvSpPr txBox="1"/>
          <p:nvPr/>
        </p:nvSpPr>
        <p:spPr>
          <a:xfrm>
            <a:off x="6918354" y="4495800"/>
            <a:ext cx="2144175" cy="1569658"/>
          </a:xfrm>
          <a:prstGeom prst="rect">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3200" b="0" i="0" u="none" strike="noStrike" cap="none" spc="0" normalizeH="0" baseline="0" dirty="0">
                <a:ln>
                  <a:noFill/>
                </a:ln>
                <a:solidFill>
                  <a:srgbClr val="FF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rPr>
              <a:t>也有人称</a:t>
            </a:r>
            <a:endParaRPr kumimoji="0" lang="en-US" altLang="zh-CN" sz="3200" b="0" i="0" u="none" strike="noStrike" cap="none" spc="0" normalizeH="0" baseline="0" dirty="0">
              <a:ln>
                <a:noFill/>
              </a:ln>
              <a:solidFill>
                <a:srgbClr val="FF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endParaRPr>
          </a:p>
          <a:p>
            <a:pPr marL="0" marR="0" indent="0" algn="l" defTabSz="914400" rtl="0" fontAlgn="auto" latinLnBrk="1" hangingPunct="0">
              <a:lnSpc>
                <a:spcPct val="100000"/>
              </a:lnSpc>
              <a:spcBef>
                <a:spcPts val="0"/>
              </a:spcBef>
              <a:spcAft>
                <a:spcPts val="0"/>
              </a:spcAft>
              <a:buClrTx/>
              <a:buSzTx/>
              <a:buFontTx/>
              <a:buNone/>
            </a:pPr>
            <a:r>
              <a:rPr kumimoji="1" lang="zh-CN" altLang="en-US" dirty="0">
                <a:solidFill>
                  <a:srgbClr val="FF0000"/>
                </a:solidFill>
                <a:latin typeface="华文楷体" panose="02010600040101010101" charset="-122"/>
                <a:ea typeface="华文楷体" panose="02010600040101010101" charset="-122"/>
                <a:cs typeface="华文楷体" panose="02010600040101010101" charset="-122"/>
              </a:rPr>
              <a:t>康普顿－</a:t>
            </a:r>
            <a:endParaRPr kumimoji="1" lang="en-US" altLang="zh-CN" dirty="0">
              <a:solidFill>
                <a:srgbClr val="FF0000"/>
              </a:solidFill>
              <a:latin typeface="华文楷体" panose="02010600040101010101" charset="-122"/>
              <a:ea typeface="华文楷体" panose="02010600040101010101" charset="-122"/>
              <a:cs typeface="华文楷体" panose="02010600040101010101" charset="-122"/>
            </a:endParaRPr>
          </a:p>
          <a:p>
            <a:pPr marL="0" marR="0" indent="0" algn="l" defTabSz="914400" rtl="0" fontAlgn="auto" latinLnBrk="1" hangingPunct="0">
              <a:lnSpc>
                <a:spcPct val="100000"/>
              </a:lnSpc>
              <a:spcBef>
                <a:spcPts val="0"/>
              </a:spcBef>
              <a:spcAft>
                <a:spcPts val="0"/>
              </a:spcAft>
              <a:buClrTx/>
              <a:buSzTx/>
              <a:buFontTx/>
              <a:buNone/>
            </a:pPr>
            <a:r>
              <a:rPr kumimoji="1" lang="zh-CN" altLang="en-US" dirty="0">
                <a:solidFill>
                  <a:srgbClr val="FF0000"/>
                </a:solidFill>
                <a:latin typeface="华文楷体" panose="02010600040101010101" charset="-122"/>
                <a:ea typeface="华文楷体" panose="02010600040101010101" charset="-122"/>
                <a:cs typeface="华文楷体" panose="02010600040101010101" charset="-122"/>
              </a:rPr>
              <a:t>吴有训效应</a:t>
            </a:r>
            <a:endParaRPr kumimoji="0" lang="zh-CN" altLang="en-US" sz="3200" b="0" i="0" u="none" strike="noStrike" cap="none" spc="0" normalizeH="0" baseline="0" dirty="0">
              <a:ln>
                <a:noFill/>
              </a:ln>
              <a:solidFill>
                <a:srgbClr val="FF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endParaRP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FF0000"/>
                </a:solidFill>
                <a:latin typeface="华文楷体" panose="02010600040101010101" charset="-122"/>
                <a:ea typeface="华文楷体" panose="02010600040101010101" charset="-122"/>
                <a:cs typeface="华文楷体" panose="02010600040101010101" charset="-122"/>
              </a:rPr>
              <a:t>扫描探针显微分析技术</a:t>
            </a:r>
            <a:endParaRPr kumimoji="1" lang="zh-CN" altLang="en-US" dirty="0"/>
          </a:p>
        </p:txBody>
      </p:sp>
      <p:sp>
        <p:nvSpPr>
          <p:cNvPr id="4" name="幻灯片编号占位符 3"/>
          <p:cNvSpPr>
            <a:spLocks noGrp="1"/>
          </p:cNvSpPr>
          <p:nvPr>
            <p:ph type="sldNum" sz="quarter" idx="2"/>
          </p:nvPr>
        </p:nvSpPr>
        <p:spPr/>
        <p:txBody>
          <a:bodyPr/>
          <a:lstStyle/>
          <a:p>
            <a:pPr lvl="0"/>
            <a:fld id="{86CB4B4D-7CA3-9044-876B-883B54F8677D}" type="slidenum">
              <a:rPr lang="en-US" altLang="zh-CN" smtClean="0"/>
            </a:fld>
            <a:endParaRPr lang="zh-CN" altLang="en-US"/>
          </a:p>
        </p:txBody>
      </p:sp>
      <p:sp>
        <p:nvSpPr>
          <p:cNvPr id="5" name="文本框 4"/>
          <p:cNvSpPr txBox="1"/>
          <p:nvPr/>
        </p:nvSpPr>
        <p:spPr>
          <a:xfrm>
            <a:off x="-2618126" y="3835556"/>
            <a:ext cx="92331"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3200" b="0" i="0" u="none" strike="noStrike" cap="none" spc="0" normalizeH="0" baseline="0" dirty="0">
              <a:ln>
                <a:noFill/>
              </a:ln>
              <a:solidFill>
                <a:srgbClr val="000000"/>
              </a:solidFill>
              <a:effectLst/>
              <a:uFillTx/>
              <a:latin typeface="华文新魏" panose="02010800040101010101" charset="-122"/>
              <a:ea typeface="华文新魏" panose="02010800040101010101" charset="-122"/>
              <a:cs typeface="华文新魏" panose="02010800040101010101" charset="-122"/>
              <a:sym typeface="华文新魏" panose="02010800040101010101" charset="-122"/>
            </a:endParaRPr>
          </a:p>
        </p:txBody>
      </p:sp>
      <p:sp>
        <p:nvSpPr>
          <p:cNvPr id="6" name="Text Box 2"/>
          <p:cNvSpPr txBox="1">
            <a:spLocks noChangeArrowheads="1"/>
          </p:cNvSpPr>
          <p:nvPr/>
        </p:nvSpPr>
        <p:spPr bwMode="auto">
          <a:xfrm>
            <a:off x="228600" y="1170516"/>
            <a:ext cx="8915400"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buClr>
                <a:schemeClr val="accent2"/>
              </a:buClr>
              <a:buSzPct val="85000"/>
              <a:buFont typeface="Wingdings" panose="05000000000000000000" pitchFamily="2" charset="2"/>
              <a:buNone/>
            </a:pP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STM</a:t>
            </a: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是利用量子力学中的隧道效应对样品表面进行分析观察的。</a:t>
            </a:r>
            <a:endParaRPr lang="zh-CN" altLang="en-US" sz="2400" dirty="0">
              <a:solidFill>
                <a:srgbClr val="FF0000"/>
              </a:solidFill>
              <a:latin typeface="华文楷体" panose="02010600040101010101" charset="-122"/>
              <a:ea typeface="华文楷体" panose="02010600040101010101" charset="-122"/>
              <a:cs typeface="华文楷体" panose="02010600040101010101" charset="-122"/>
            </a:endParaRPr>
          </a:p>
          <a:p>
            <a:pPr>
              <a:spcBef>
                <a:spcPct val="20000"/>
              </a:spcBef>
              <a:buClr>
                <a:schemeClr val="accent2"/>
              </a:buClr>
              <a:buSzPct val="85000"/>
              <a:buFont typeface="Wingdings" panose="05000000000000000000" pitchFamily="2" charset="2"/>
              <a:buNone/>
            </a:pPr>
            <a:r>
              <a:rPr lang="zh-CN" altLang="en-US" sz="2400" dirty="0">
                <a:latin typeface="华文楷体" panose="02010600040101010101" charset="-122"/>
                <a:ea typeface="华文楷体" panose="02010600040101010101" charset="-122"/>
                <a:cs typeface="华文楷体" panose="02010600040101010101" charset="-122"/>
                <a:sym typeface="Wingdings 2" panose="05020102010507070707" pitchFamily="18" charset="2"/>
              </a:rPr>
              <a:t> </a:t>
            </a:r>
            <a:r>
              <a:rPr lang="zh-CN" altLang="en-US" sz="2400" dirty="0">
                <a:latin typeface="华文楷体" panose="02010600040101010101" charset="-122"/>
                <a:ea typeface="华文楷体" panose="02010600040101010101" charset="-122"/>
                <a:cs typeface="华文楷体" panose="02010600040101010101" charset="-122"/>
              </a:rPr>
              <a:t>当探针靠近待观察材料的表面时，双方原子外层的电子云略有重迭。此时在针尖和材料之间施加一小电压，便会引起隧道效应：电子在针尖和材料之间流动。 </a:t>
            </a:r>
            <a:endParaRPr lang="zh-CN" altLang="en-US" sz="2400" dirty="0">
              <a:latin typeface="华文楷体" panose="02010600040101010101" charset="-122"/>
              <a:ea typeface="华文楷体" panose="02010600040101010101" charset="-122"/>
              <a:cs typeface="华文楷体" panose="02010600040101010101" charset="-122"/>
            </a:endParaRPr>
          </a:p>
        </p:txBody>
      </p:sp>
      <p:sp>
        <p:nvSpPr>
          <p:cNvPr id="7" name="文本框 6"/>
          <p:cNvSpPr txBox="1"/>
          <p:nvPr/>
        </p:nvSpPr>
        <p:spPr>
          <a:xfrm>
            <a:off x="-1347946" y="3291322"/>
            <a:ext cx="92331"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3200" b="0" i="0" u="none" strike="noStrike" cap="none" spc="0" normalizeH="0" baseline="0" dirty="0">
              <a:ln>
                <a:noFill/>
              </a:ln>
              <a:solidFill>
                <a:srgbClr val="000000"/>
              </a:solidFill>
              <a:effectLst/>
              <a:uFillTx/>
              <a:latin typeface="华文新魏" panose="02010800040101010101" charset="-122"/>
              <a:ea typeface="华文新魏" panose="02010800040101010101" charset="-122"/>
              <a:cs typeface="华文新魏" panose="02010800040101010101" charset="-122"/>
              <a:sym typeface="华文新魏" panose="02010800040101010101" charset="-122"/>
            </a:endParaRPr>
          </a:p>
        </p:txBody>
      </p:sp>
      <p:pic>
        <p:nvPicPr>
          <p:cNvPr id="8" name="Picture 5"/>
          <p:cNvPicPr>
            <a:picLocks noChangeAspect="1" noChangeArrowheads="1"/>
          </p:cNvPicPr>
          <p:nvPr/>
        </p:nvPicPr>
        <p:blipFill>
          <a:blip r:embed="rId1"/>
          <a:srcRect/>
          <a:stretch>
            <a:fillRect/>
          </a:stretch>
        </p:blipFill>
        <p:spPr bwMode="auto">
          <a:xfrm>
            <a:off x="1219200" y="2951097"/>
            <a:ext cx="24384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P1000084"/>
          <p:cNvPicPr>
            <a:picLocks noChangeAspect="1" noChangeArrowheads="1"/>
          </p:cNvPicPr>
          <p:nvPr/>
        </p:nvPicPr>
        <p:blipFill rotWithShape="1">
          <a:blip r:embed="rId2"/>
          <a:srcRect/>
          <a:stretch>
            <a:fillRect/>
          </a:stretch>
        </p:blipFill>
        <p:spPr bwMode="auto">
          <a:xfrm>
            <a:off x="5061828" y="2789981"/>
            <a:ext cx="3347535" cy="2632609"/>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601184" y="5422590"/>
            <a:ext cx="8017832" cy="830997"/>
          </a:xfrm>
          <a:prstGeom prst="rect">
            <a:avLst/>
          </a:prstGeom>
        </p:spPr>
        <p:txBody>
          <a:bodyPr wrap="square">
            <a:spAutoFit/>
          </a:bodyPr>
          <a:lstStyle/>
          <a:p>
            <a:pPr algn="just">
              <a:spcBef>
                <a:spcPct val="20000"/>
              </a:spcBef>
              <a:buClr>
                <a:schemeClr val="accent2"/>
              </a:buClr>
              <a:buSzPct val="85000"/>
              <a:buFont typeface="Wingdings" panose="05000000000000000000" pitchFamily="2" charset="2"/>
              <a:buNone/>
            </a:pPr>
            <a:r>
              <a:rPr lang="en-US" altLang="zh-CN" sz="2400" dirty="0">
                <a:solidFill>
                  <a:srgbClr val="0000FF"/>
                </a:solidFill>
                <a:latin typeface="华文楷体" panose="02010600040101010101" charset="-122"/>
                <a:ea typeface="华文楷体" panose="02010600040101010101" charset="-122"/>
                <a:cs typeface="华文楷体" panose="02010600040101010101" charset="-122"/>
              </a:rPr>
              <a:t>STM</a:t>
            </a:r>
            <a:r>
              <a:rPr lang="zh-CN" altLang="en-US" sz="2400" dirty="0">
                <a:solidFill>
                  <a:srgbClr val="0000FF"/>
                </a:solidFill>
                <a:latin typeface="华文楷体" panose="02010600040101010101" charset="-122"/>
                <a:ea typeface="华文楷体" panose="02010600040101010101" charset="-122"/>
                <a:cs typeface="华文楷体" panose="02010600040101010101" charset="-122"/>
              </a:rPr>
              <a:t>探针针尖的形状、大小和化学纯度直接影响样品与针尖间的隧道电流，从而影响</a:t>
            </a:r>
            <a:r>
              <a:rPr lang="en-US" altLang="zh-CN" sz="2400" dirty="0">
                <a:solidFill>
                  <a:srgbClr val="0000FF"/>
                </a:solidFill>
                <a:latin typeface="华文楷体" panose="02010600040101010101" charset="-122"/>
                <a:ea typeface="华文楷体" panose="02010600040101010101" charset="-122"/>
                <a:cs typeface="华文楷体" panose="02010600040101010101" charset="-122"/>
              </a:rPr>
              <a:t>STM</a:t>
            </a:r>
            <a:r>
              <a:rPr lang="zh-CN" altLang="en-US" sz="2400" dirty="0">
                <a:solidFill>
                  <a:srgbClr val="0000FF"/>
                </a:solidFill>
                <a:latin typeface="华文楷体" panose="02010600040101010101" charset="-122"/>
                <a:ea typeface="华文楷体" panose="02010600040101010101" charset="-122"/>
                <a:cs typeface="华文楷体" panose="02010600040101010101" charset="-122"/>
              </a:rPr>
              <a:t>图像的质量和分辨率。</a:t>
            </a:r>
            <a:endParaRPr lang="zh-CN" altLang="en-US" sz="2400" dirty="0">
              <a:solidFill>
                <a:srgbClr val="0000FF"/>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FF0000"/>
                </a:solidFill>
                <a:latin typeface="华文楷体" panose="02010600040101010101" charset="-122"/>
                <a:ea typeface="华文楷体" panose="02010600040101010101" charset="-122"/>
                <a:cs typeface="华文楷体" panose="02010600040101010101" charset="-122"/>
              </a:rPr>
              <a:t>扫描探针显微分析技术</a:t>
            </a:r>
            <a:endParaRPr kumimoji="1" lang="zh-CN" altLang="en-US" dirty="0"/>
          </a:p>
        </p:txBody>
      </p:sp>
      <p:sp>
        <p:nvSpPr>
          <p:cNvPr id="4" name="幻灯片编号占位符 3"/>
          <p:cNvSpPr>
            <a:spLocks noGrp="1"/>
          </p:cNvSpPr>
          <p:nvPr>
            <p:ph type="sldNum" sz="quarter" idx="2"/>
          </p:nvPr>
        </p:nvSpPr>
        <p:spPr/>
        <p:txBody>
          <a:bodyPr/>
          <a:lstStyle/>
          <a:p>
            <a:pPr lvl="0"/>
            <a:fld id="{86CB4B4D-7CA3-9044-876B-883B54F8677D}" type="slidenum">
              <a:rPr lang="en-US" altLang="zh-CN" smtClean="0"/>
            </a:fld>
            <a:endParaRPr lang="zh-CN" altLang="en-US"/>
          </a:p>
        </p:txBody>
      </p:sp>
      <p:pic>
        <p:nvPicPr>
          <p:cNvPr id="6" name="Picture 2"/>
          <p:cNvPicPr>
            <a:picLocks noChangeAspect="1" noChangeArrowheads="1"/>
          </p:cNvPicPr>
          <p:nvPr/>
        </p:nvPicPr>
        <p:blipFill>
          <a:blip r:embed="rId1"/>
          <a:srcRect/>
          <a:stretch>
            <a:fillRect/>
          </a:stretch>
        </p:blipFill>
        <p:spPr bwMode="auto">
          <a:xfrm>
            <a:off x="898524" y="1219200"/>
            <a:ext cx="3127375" cy="234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A very sharp tip can be made because electrical fields are more intense at sharp edges of objects"/>
          <p:cNvPicPr>
            <a:picLocks noChangeAspect="1" noChangeArrowheads="1" noCrop="1"/>
          </p:cNvPicPr>
          <p:nvPr/>
        </p:nvPicPr>
        <p:blipFill>
          <a:blip r:embed="rId2"/>
          <a:srcRect/>
          <a:stretch>
            <a:fillRect/>
          </a:stretch>
        </p:blipFill>
        <p:spPr bwMode="auto">
          <a:xfrm>
            <a:off x="4384734" y="1254732"/>
            <a:ext cx="14192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TManimation"/>
          <p:cNvPicPr>
            <a:picLocks noChangeAspect="1" noChangeArrowheads="1" noCrop="1"/>
          </p:cNvPicPr>
          <p:nvPr/>
        </p:nvPicPr>
        <p:blipFill>
          <a:blip r:embed="rId3"/>
          <a:srcRect/>
          <a:stretch>
            <a:fillRect/>
          </a:stretch>
        </p:blipFill>
        <p:spPr bwMode="auto">
          <a:xfrm>
            <a:off x="393274" y="3964183"/>
            <a:ext cx="2233612" cy="1903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srcRect/>
          <a:stretch>
            <a:fillRect/>
          </a:stretch>
        </p:blipFill>
        <p:spPr bwMode="auto">
          <a:xfrm>
            <a:off x="5803959" y="3476583"/>
            <a:ext cx="3311525"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stm_anim"/>
          <p:cNvPicPr>
            <a:picLocks noChangeAspect="1" noChangeArrowheads="1" noCrop="1"/>
          </p:cNvPicPr>
          <p:nvPr/>
        </p:nvPicPr>
        <p:blipFill>
          <a:blip r:embed="rId5"/>
          <a:srcRect/>
          <a:stretch>
            <a:fillRect/>
          </a:stretch>
        </p:blipFill>
        <p:spPr bwMode="auto">
          <a:xfrm>
            <a:off x="2821781" y="3940371"/>
            <a:ext cx="2592388" cy="2073275"/>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1659011" y="6401232"/>
            <a:ext cx="92331"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3200" b="0" i="0" u="none" strike="noStrike" cap="none" spc="0" normalizeH="0" baseline="0" dirty="0">
              <a:ln>
                <a:noFill/>
              </a:ln>
              <a:solidFill>
                <a:srgbClr val="000000"/>
              </a:solidFill>
              <a:effectLst/>
              <a:uFillTx/>
              <a:latin typeface="华文新魏" panose="02010800040101010101" charset="-122"/>
              <a:ea typeface="华文新魏" panose="02010800040101010101" charset="-122"/>
              <a:cs typeface="华文新魏" panose="02010800040101010101" charset="-122"/>
              <a:sym typeface="华文新魏" panose="02010800040101010101" charset="-122"/>
            </a:endParaRPr>
          </a:p>
        </p:txBody>
      </p:sp>
      <p:pic>
        <p:nvPicPr>
          <p:cNvPr id="15" name="Picture 13" descr="Suspended carbon nanotube being probed by STM"/>
          <p:cNvPicPr>
            <a:picLocks noChangeAspect="1" noChangeArrowheads="1" noCrop="1"/>
          </p:cNvPicPr>
          <p:nvPr/>
        </p:nvPicPr>
        <p:blipFill>
          <a:blip r:embed="rId6"/>
          <a:srcRect/>
          <a:stretch>
            <a:fillRect/>
          </a:stretch>
        </p:blipFill>
        <p:spPr bwMode="auto">
          <a:xfrm>
            <a:off x="6702426" y="236685"/>
            <a:ext cx="2299435" cy="3025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3" presetClass="entr" presetSubtype="16" fill="hold" nodeType="afterEffect">
                                  <p:stCondLst>
                                    <p:cond delay="300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FF0000"/>
                </a:solidFill>
                <a:latin typeface="华文楷体" panose="02010600040101010101" charset="-122"/>
                <a:ea typeface="华文楷体" panose="02010600040101010101" charset="-122"/>
                <a:cs typeface="华文楷体" panose="02010600040101010101" charset="-122"/>
              </a:rPr>
              <a:t>扫描探针显微分析技术</a:t>
            </a:r>
            <a:endParaRPr kumimoji="1" lang="zh-CN" altLang="en-US" dirty="0"/>
          </a:p>
        </p:txBody>
      </p:sp>
      <p:sp>
        <p:nvSpPr>
          <p:cNvPr id="4" name="幻灯片编号占位符 3"/>
          <p:cNvSpPr>
            <a:spLocks noGrp="1"/>
          </p:cNvSpPr>
          <p:nvPr>
            <p:ph type="sldNum" sz="quarter" idx="2"/>
          </p:nvPr>
        </p:nvSpPr>
        <p:spPr/>
        <p:txBody>
          <a:bodyPr/>
          <a:lstStyle/>
          <a:p>
            <a:pPr lvl="0"/>
            <a:fld id="{86CB4B4D-7CA3-9044-876B-883B54F8677D}" type="slidenum">
              <a:rPr lang="en-US" altLang="zh-CN" smtClean="0"/>
            </a:fld>
            <a:endParaRPr lang="zh-CN" altLang="en-US"/>
          </a:p>
        </p:txBody>
      </p:sp>
      <p:sp>
        <p:nvSpPr>
          <p:cNvPr id="5" name="Text Box 7"/>
          <p:cNvSpPr txBox="1">
            <a:spLocks noChangeArrowheads="1"/>
          </p:cNvSpPr>
          <p:nvPr/>
        </p:nvSpPr>
        <p:spPr bwMode="auto">
          <a:xfrm>
            <a:off x="138509" y="2498346"/>
            <a:ext cx="8801100" cy="128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buClr>
                <a:schemeClr val="accent2"/>
              </a:buClr>
              <a:buSzPct val="85000"/>
            </a:pPr>
            <a:r>
              <a:rPr lang="zh-CN" altLang="en-US" sz="2000" dirty="0">
                <a:solidFill>
                  <a:srgbClr val="0000FF"/>
                </a:solidFill>
                <a:latin typeface="华文楷体" panose="02010600040101010101" charset="-122"/>
                <a:ea typeface="华文楷体" panose="02010600040101010101" charset="-122"/>
                <a:cs typeface="华文楷体" panose="02010600040101010101" charset="-122"/>
                <a:sym typeface="Wingdings" panose="05000000000000000000" pitchFamily="2" charset="2"/>
              </a:rPr>
              <a:t></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sym typeface="Wingdings 2" panose="05020102010507070707" pitchFamily="18" charset="2"/>
              </a:rPr>
              <a:t>  </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探针“拾起”、“移动”、“排布”表面原子。</a:t>
            </a:r>
            <a:endParaRPr lang="en-US" altLang="zh-CN" sz="2000" dirty="0">
              <a:latin typeface="华文楷体" panose="02010600040101010101" charset="-122"/>
              <a:ea typeface="华文楷体" panose="02010600040101010101" charset="-122"/>
              <a:cs typeface="华文楷体" panose="02010600040101010101" charset="-122"/>
            </a:endParaRPr>
          </a:p>
          <a:p>
            <a:pPr algn="just">
              <a:spcBef>
                <a:spcPct val="20000"/>
              </a:spcBef>
              <a:buClr>
                <a:schemeClr val="accent2"/>
              </a:buClr>
              <a:buSzPct val="85000"/>
              <a:buFont typeface="Wingdings" panose="05000000000000000000" pitchFamily="2" charset="2"/>
              <a:buNone/>
            </a:pPr>
            <a:r>
              <a:rPr lang="en-US" altLang="zh-CN" sz="1800" dirty="0">
                <a:latin typeface="华文楷体" panose="02010600040101010101" charset="-122"/>
                <a:ea typeface="华文楷体" panose="02010600040101010101" charset="-122"/>
                <a:cs typeface="华文楷体" panose="02010600040101010101" charset="-122"/>
              </a:rPr>
              <a:t>1989</a:t>
            </a:r>
            <a:r>
              <a:rPr lang="zh-CN" altLang="en-US" sz="1800" dirty="0">
                <a:latin typeface="华文楷体" panose="02010600040101010101" charset="-122"/>
                <a:ea typeface="华文楷体" panose="02010600040101010101" charset="-122"/>
                <a:cs typeface="华文楷体" panose="02010600040101010101" charset="-122"/>
              </a:rPr>
              <a:t>年，</a:t>
            </a:r>
            <a:r>
              <a:rPr lang="en-US" altLang="zh-CN" sz="1800" dirty="0">
                <a:latin typeface="华文楷体" panose="02010600040101010101" charset="-122"/>
                <a:ea typeface="华文楷体" panose="02010600040101010101" charset="-122"/>
                <a:cs typeface="华文楷体" panose="02010600040101010101" charset="-122"/>
              </a:rPr>
              <a:t>IBM</a:t>
            </a:r>
            <a:r>
              <a:rPr lang="zh-CN" altLang="en-US" sz="1800" dirty="0">
                <a:latin typeface="华文楷体" panose="02010600040101010101" charset="-122"/>
                <a:ea typeface="华文楷体" panose="02010600040101010101" charset="-122"/>
                <a:cs typeface="华文楷体" panose="02010600040101010101" charset="-122"/>
              </a:rPr>
              <a:t>公司的科学家利用扫描隧道显微镜上的探针，成功地在</a:t>
            </a:r>
            <a:r>
              <a:rPr lang="en-US" altLang="zh-CN" sz="1800" dirty="0">
                <a:latin typeface="华文楷体" panose="02010600040101010101" charset="-122"/>
                <a:ea typeface="华文楷体" panose="02010600040101010101" charset="-122"/>
                <a:cs typeface="华文楷体" panose="02010600040101010101" charset="-122"/>
              </a:rPr>
              <a:t>Ni</a:t>
            </a:r>
            <a:r>
              <a:rPr lang="zh-CN" altLang="en-US" sz="1800" dirty="0">
                <a:latin typeface="华文楷体" panose="02010600040101010101" charset="-122"/>
                <a:ea typeface="华文楷体" panose="02010600040101010101" charset="-122"/>
                <a:cs typeface="华文楷体" panose="02010600040101010101" charset="-122"/>
              </a:rPr>
              <a:t>基板上移动</a:t>
            </a:r>
            <a:r>
              <a:rPr lang="en-US" altLang="zh-CN" sz="1800" dirty="0">
                <a:latin typeface="华文楷体" panose="02010600040101010101" charset="-122"/>
                <a:ea typeface="华文楷体" panose="02010600040101010101" charset="-122"/>
                <a:cs typeface="华文楷体" panose="02010600040101010101" charset="-122"/>
              </a:rPr>
              <a:t>36</a:t>
            </a:r>
            <a:r>
              <a:rPr lang="zh-CN" altLang="en-US" sz="1800" dirty="0">
                <a:latin typeface="华文楷体" panose="02010600040101010101" charset="-122"/>
                <a:ea typeface="华文楷体" panose="02010600040101010101" charset="-122"/>
                <a:cs typeface="华文楷体" panose="02010600040101010101" charset="-122"/>
              </a:rPr>
              <a:t>个氙原子、使其按自己的意志组合成“</a:t>
            </a:r>
            <a:r>
              <a:rPr lang="en-US" altLang="zh-CN" sz="1800" dirty="0">
                <a:latin typeface="华文楷体" panose="02010600040101010101" charset="-122"/>
                <a:ea typeface="华文楷体" panose="02010600040101010101" charset="-122"/>
                <a:cs typeface="华文楷体" panose="02010600040101010101" charset="-122"/>
              </a:rPr>
              <a:t>IBM”</a:t>
            </a:r>
            <a:r>
              <a:rPr lang="zh-CN" altLang="en-US" sz="1800" dirty="0">
                <a:latin typeface="华文楷体" panose="02010600040101010101" charset="-122"/>
                <a:ea typeface="华文楷体" panose="02010600040101010101" charset="-122"/>
                <a:cs typeface="华文楷体" panose="02010600040101010101" charset="-122"/>
              </a:rPr>
              <a:t>三个字母。</a:t>
            </a:r>
            <a:r>
              <a:rPr lang="en-US" altLang="zh-CN" sz="1800" dirty="0">
                <a:solidFill>
                  <a:srgbClr val="CC3399"/>
                </a:solidFill>
                <a:latin typeface="华文楷体" panose="02010600040101010101" charset="-122"/>
                <a:ea typeface="华文楷体" panose="02010600040101010101" charset="-122"/>
                <a:cs typeface="华文楷体" panose="02010600040101010101" charset="-122"/>
              </a:rPr>
              <a:t>STM</a:t>
            </a:r>
            <a:r>
              <a:rPr lang="zh-CN" altLang="en-US" sz="1800" dirty="0">
                <a:solidFill>
                  <a:srgbClr val="CC3399"/>
                </a:solidFill>
                <a:latin typeface="华文楷体" panose="02010600040101010101" charset="-122"/>
                <a:ea typeface="华文楷体" panose="02010600040101010101" charset="-122"/>
                <a:cs typeface="华文楷体" panose="02010600040101010101" charset="-122"/>
              </a:rPr>
              <a:t>作为一种工具，在表面加工和集成电路等领域中有广阔的应用前景。</a:t>
            </a:r>
            <a:endParaRPr lang="zh-CN" altLang="en-US" sz="1800" dirty="0">
              <a:latin typeface="华文楷体" panose="02010600040101010101" charset="-122"/>
              <a:ea typeface="华文楷体" panose="02010600040101010101" charset="-122"/>
              <a:cs typeface="华文楷体" panose="02010600040101010101" charset="-122"/>
            </a:endParaRPr>
          </a:p>
        </p:txBody>
      </p:sp>
      <p:pic>
        <p:nvPicPr>
          <p:cNvPr id="6" name="Picture 5"/>
          <p:cNvPicPr>
            <a:picLocks noChangeAspect="1" noChangeArrowheads="1"/>
          </p:cNvPicPr>
          <p:nvPr/>
        </p:nvPicPr>
        <p:blipFill>
          <a:blip r:embed="rId1"/>
          <a:srcRect/>
          <a:stretch>
            <a:fillRect/>
          </a:stretch>
        </p:blipFill>
        <p:spPr bwMode="auto">
          <a:xfrm>
            <a:off x="138509" y="4405834"/>
            <a:ext cx="2286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6"/>
          <p:cNvSpPr txBox="1"/>
          <p:nvPr/>
        </p:nvSpPr>
        <p:spPr>
          <a:xfrm>
            <a:off x="4017916" y="5831082"/>
            <a:ext cx="92331"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3200" b="0" i="0" u="none" strike="noStrike" cap="none" spc="0" normalizeH="0" baseline="0" dirty="0">
              <a:ln>
                <a:noFill/>
              </a:ln>
              <a:solidFill>
                <a:srgbClr val="000000"/>
              </a:solidFill>
              <a:effectLst/>
              <a:uFillTx/>
              <a:latin typeface="华文新魏" panose="02010800040101010101" charset="-122"/>
              <a:ea typeface="华文新魏" panose="02010800040101010101" charset="-122"/>
              <a:cs typeface="华文新魏" panose="02010800040101010101" charset="-122"/>
              <a:sym typeface="华文新魏" panose="02010800040101010101" charset="-122"/>
            </a:endParaRPr>
          </a:p>
        </p:txBody>
      </p:sp>
      <p:pic>
        <p:nvPicPr>
          <p:cNvPr id="8" name="Picture 3"/>
          <p:cNvPicPr>
            <a:picLocks noChangeAspect="1" noChangeArrowheads="1"/>
          </p:cNvPicPr>
          <p:nvPr/>
        </p:nvPicPr>
        <p:blipFill>
          <a:blip r:embed="rId2"/>
          <a:srcRect l="8955" t="4082" r="7463" b="14285"/>
          <a:stretch>
            <a:fillRect/>
          </a:stretch>
        </p:blipFill>
        <p:spPr bwMode="auto">
          <a:xfrm>
            <a:off x="2609850" y="4287565"/>
            <a:ext cx="24384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a:srcRect/>
          <a:stretch>
            <a:fillRect/>
          </a:stretch>
        </p:blipFill>
        <p:spPr bwMode="auto">
          <a:xfrm>
            <a:off x="6830647" y="3520006"/>
            <a:ext cx="2159365" cy="286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8"/>
          <p:cNvSpPr txBox="1">
            <a:spLocks noChangeArrowheads="1"/>
          </p:cNvSpPr>
          <p:nvPr/>
        </p:nvSpPr>
        <p:spPr bwMode="auto">
          <a:xfrm>
            <a:off x="5106809" y="3935598"/>
            <a:ext cx="1691664" cy="2031325"/>
          </a:xfrm>
          <a:prstGeom prst="rect">
            <a:avLst/>
          </a:prstGeom>
          <a:solidFill>
            <a:srgbClr val="FFFF00"/>
          </a:solidFill>
          <a:ln>
            <a:noFill/>
          </a:ln>
          <a:effectLst/>
        </p:spPr>
        <p:txBody>
          <a:bodyPr wrap="square">
            <a:spAutoFit/>
          </a:bodyPr>
          <a:lstStyle/>
          <a:p>
            <a:r>
              <a:rPr lang="en-US" altLang="zh-CN" sz="1800" b="1" dirty="0">
                <a:solidFill>
                  <a:srgbClr val="FF0000"/>
                </a:solidFill>
              </a:rPr>
              <a:t>1993</a:t>
            </a:r>
            <a:r>
              <a:rPr lang="zh-CN" altLang="en-US" sz="1800" b="1" dirty="0">
                <a:solidFill>
                  <a:srgbClr val="FF0000"/>
                </a:solidFill>
              </a:rPr>
              <a:t>年</a:t>
            </a:r>
            <a:r>
              <a:rPr lang="en-US" altLang="zh-CN" sz="1800" b="1" dirty="0" err="1">
                <a:solidFill>
                  <a:srgbClr val="FF0000"/>
                </a:solidFill>
              </a:rPr>
              <a:t>Eigler</a:t>
            </a:r>
            <a:r>
              <a:rPr lang="zh-CN" altLang="en-US" sz="1800" b="1" dirty="0">
                <a:solidFill>
                  <a:srgbClr val="FF0000"/>
                </a:solidFill>
              </a:rPr>
              <a:t>等在</a:t>
            </a:r>
            <a:r>
              <a:rPr lang="en-US" altLang="zh-CN" sz="1800" b="1" dirty="0">
                <a:solidFill>
                  <a:srgbClr val="FF0000"/>
                </a:solidFill>
              </a:rPr>
              <a:t>Cu(111)</a:t>
            </a:r>
            <a:r>
              <a:rPr lang="zh-CN" altLang="en-US" sz="1800" b="1" dirty="0">
                <a:solidFill>
                  <a:srgbClr val="FF0000"/>
                </a:solidFill>
              </a:rPr>
              <a:t>表面上成功地移动了</a:t>
            </a:r>
            <a:r>
              <a:rPr lang="en-US" altLang="zh-CN" sz="1800" b="1" dirty="0">
                <a:solidFill>
                  <a:srgbClr val="FF0000"/>
                </a:solidFill>
              </a:rPr>
              <a:t>101</a:t>
            </a:r>
            <a:r>
              <a:rPr lang="zh-CN" altLang="en-US" sz="1800" b="1" dirty="0">
                <a:solidFill>
                  <a:srgbClr val="FF0000"/>
                </a:solidFill>
              </a:rPr>
              <a:t>个吸附的铁原子，写成中文的“原子”两个字。</a:t>
            </a:r>
            <a:endParaRPr lang="zh-CN" altLang="en-US" sz="1800" b="1" dirty="0">
              <a:solidFill>
                <a:srgbClr val="FF0000"/>
              </a:solidFill>
            </a:endParaRPr>
          </a:p>
        </p:txBody>
      </p:sp>
      <p:sp>
        <p:nvSpPr>
          <p:cNvPr id="12" name="Text Box 2"/>
          <p:cNvSpPr txBox="1">
            <a:spLocks noChangeArrowheads="1"/>
          </p:cNvSpPr>
          <p:nvPr/>
        </p:nvSpPr>
        <p:spPr bwMode="auto">
          <a:xfrm>
            <a:off x="1" y="1280279"/>
            <a:ext cx="90297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buClr>
                <a:schemeClr val="accent2"/>
              </a:buClr>
              <a:buSzPct val="85000"/>
              <a:buFont typeface="Wingdings" panose="05000000000000000000" pitchFamily="2" charset="2"/>
              <a:buNone/>
            </a:pPr>
            <a:r>
              <a:rPr lang="zh-CN" altLang="en-US" sz="1800" dirty="0">
                <a:solidFill>
                  <a:srgbClr val="0000FF"/>
                </a:solidFill>
                <a:sym typeface="Webdings" panose="05030102010509060703" pitchFamily="18" charset="2"/>
              </a:rPr>
              <a:t></a:t>
            </a:r>
            <a:r>
              <a:rPr lang="zh-CN" altLang="en-US" sz="1800" dirty="0">
                <a:solidFill>
                  <a:srgbClr val="0000FF"/>
                </a:solidFill>
                <a:sym typeface="Wingdings 2" panose="05020102010507070707" pitchFamily="18" charset="2"/>
              </a:rPr>
              <a:t> </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由于隧道电流</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a:t>
            </a:r>
            <a:r>
              <a:rPr lang="en-US" altLang="zh-CN" sz="1800" dirty="0" err="1">
                <a:solidFill>
                  <a:srgbClr val="0000FF"/>
                </a:solidFill>
                <a:latin typeface="华文楷体" panose="02010600040101010101" charset="-122"/>
                <a:ea typeface="华文楷体" panose="02010600040101010101" charset="-122"/>
                <a:cs typeface="华文楷体" panose="02010600040101010101" charset="-122"/>
              </a:rPr>
              <a:t>nA</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级</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随距离而剧烈变化，让针尖与样品表面保持恒定距离而移动</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扫描</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，记录每点上的电流值。</a:t>
            </a:r>
            <a:r>
              <a:rPr lang="zh-CN" altLang="en-US" sz="1800" dirty="0">
                <a:solidFill>
                  <a:schemeClr val="hlink"/>
                </a:solidFill>
                <a:latin typeface="华文楷体" panose="02010600040101010101" charset="-122"/>
                <a:ea typeface="华文楷体" panose="02010600040101010101" charset="-122"/>
                <a:cs typeface="华文楷体" panose="02010600040101010101" charset="-122"/>
              </a:rPr>
              <a:t>表面那些“凹凸不平”的原子造成的电流变化，通过计算机处理，便能在显示屏上绘出材料表面三维的原子结构图，</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并达到空前的高分辨率</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横向可达</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0.1nm</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，纵向可达</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0.01nm)</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sym typeface="Wingdings" panose="05000000000000000000"/>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放大倍数可达上亿倍（</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sym typeface="Symbol" panose="05050102010706020507" pitchFamily="18" charset="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10</a:t>
            </a:r>
            <a:r>
              <a:rPr lang="en-US" altLang="zh-CN" sz="1800" baseline="30000" dirty="0">
                <a:solidFill>
                  <a:srgbClr val="FF0000"/>
                </a:solidFill>
                <a:latin typeface="华文楷体" panose="02010600040101010101" charset="-122"/>
                <a:ea typeface="华文楷体" panose="02010600040101010101" charset="-122"/>
                <a:cs typeface="华文楷体" panose="02010600040101010101" charset="-122"/>
              </a:rPr>
              <a:t>-10</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m </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sym typeface="Symbol" panose="05050102010706020507" pitchFamily="18" charset="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 10</a:t>
            </a:r>
            <a:r>
              <a:rPr lang="en-US" altLang="zh-CN" sz="1800" baseline="30000" dirty="0">
                <a:solidFill>
                  <a:srgbClr val="FF0000"/>
                </a:solidFill>
                <a:latin typeface="华文楷体" panose="02010600040101010101" charset="-122"/>
                <a:ea typeface="华文楷体" panose="02010600040101010101" charset="-122"/>
                <a:cs typeface="华文楷体" panose="02010600040101010101" charset="-122"/>
              </a:rPr>
              <a:t>8</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 = 1</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sym typeface="Symbol" panose="05050102010706020507" pitchFamily="18" charset="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10</a:t>
            </a:r>
            <a:r>
              <a:rPr lang="en-US" altLang="zh-CN" sz="1800" baseline="30000" dirty="0">
                <a:solidFill>
                  <a:srgbClr val="FF0000"/>
                </a:solidFill>
                <a:latin typeface="华文楷体" panose="02010600040101010101" charset="-122"/>
                <a:ea typeface="华文楷体" panose="02010600040101010101" charset="-122"/>
                <a:cs typeface="华文楷体" panose="02010600040101010101" charset="-122"/>
              </a:rPr>
              <a:t>-2</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m</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endParaRPr lang="zh-CN" altLang="en-US" sz="1800" dirty="0">
              <a:solidFill>
                <a:srgbClr val="FF000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2000"/>
                            </p:stCondLst>
                            <p:childTnLst>
                              <p:par>
                                <p:cTn id="13" presetID="22" presetClass="entr" presetSubtype="1"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strVal val="4*#ppt_w"/>
                                          </p:val>
                                        </p:tav>
                                        <p:tav tm="100000">
                                          <p:val>
                                            <p:strVal val="#ppt_w"/>
                                          </p:val>
                                        </p:tav>
                                      </p:tavLst>
                                    </p:anim>
                                    <p:anim calcmode="lin" valueType="num">
                                      <p:cBhvr>
                                        <p:cTn id="27" dur="500" fill="hold"/>
                                        <p:tgtEl>
                                          <p:spTgt spid="10"/>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12" presetClass="entr" presetSubtype="2" fill="hold" grpId="0" nodeType="after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slide(fromRigh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1" grpId="0" animBg="1" autoUpdateAnimBg="0"/>
      <p:bldP spid="12"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STM</a:t>
            </a:r>
            <a:r>
              <a:rPr lang="zh-CN" altLang="en-US" dirty="0"/>
              <a:t>扫描图象</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3" descr="g03（固体硅77）"/>
          <p:cNvPicPr>
            <a:picLocks noChangeAspect="1" noChangeArrowheads="1"/>
          </p:cNvPicPr>
          <p:nvPr/>
        </p:nvPicPr>
        <p:blipFill>
          <a:blip r:embed="rId1" cstate="print"/>
          <a:srcRect/>
          <a:stretch>
            <a:fillRect/>
          </a:stretch>
        </p:blipFill>
        <p:spPr bwMode="auto">
          <a:xfrm>
            <a:off x="104389" y="1514046"/>
            <a:ext cx="5381625" cy="4651375"/>
          </a:xfrm>
          <a:prstGeom prst="rect">
            <a:avLst/>
          </a:prstGeom>
          <a:noFill/>
          <a:ln w="9525">
            <a:noFill/>
            <a:miter lim="800000"/>
            <a:headEnd/>
            <a:tailEnd/>
          </a:ln>
        </p:spPr>
      </p:pic>
      <p:sp>
        <p:nvSpPr>
          <p:cNvPr id="6" name="Text Box 4"/>
          <p:cNvSpPr txBox="1">
            <a:spLocks noChangeArrowheads="1"/>
          </p:cNvSpPr>
          <p:nvPr/>
        </p:nvSpPr>
        <p:spPr bwMode="auto">
          <a:xfrm>
            <a:off x="184860" y="5686425"/>
            <a:ext cx="381000" cy="400110"/>
          </a:xfrm>
          <a:prstGeom prst="rect">
            <a:avLst/>
          </a:prstGeom>
          <a:noFill/>
          <a:ln w="9525">
            <a:noFill/>
            <a:miter lim="800000"/>
          </a:ln>
        </p:spPr>
        <p:txBody>
          <a:bodyPr>
            <a:spAutoFit/>
          </a:bodyPr>
          <a:lstStyle/>
          <a:p>
            <a:pPr>
              <a:spcBef>
                <a:spcPct val="50000"/>
              </a:spcBef>
            </a:pPr>
            <a:r>
              <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 name="Text Box 5"/>
          <p:cNvSpPr txBox="1">
            <a:spLocks noChangeArrowheads="1"/>
          </p:cNvSpPr>
          <p:nvPr/>
        </p:nvSpPr>
        <p:spPr bwMode="auto">
          <a:xfrm>
            <a:off x="2723273" y="5726113"/>
            <a:ext cx="609600" cy="400110"/>
          </a:xfrm>
          <a:prstGeom prst="rect">
            <a:avLst/>
          </a:prstGeom>
          <a:noFill/>
          <a:ln w="9525">
            <a:noFill/>
            <a:miter lim="800000"/>
          </a:ln>
        </p:spPr>
        <p:txBody>
          <a:bodyPr>
            <a:spAutoFit/>
          </a:bodyPr>
          <a:lstStyle/>
          <a:p>
            <a:pPr>
              <a:spcBef>
                <a:spcPct val="50000"/>
              </a:spcBef>
            </a:pPr>
            <a:r>
              <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rPr>
              <a:t>50</a:t>
            </a:r>
            <a:endPar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 name="Text Box 6"/>
          <p:cNvSpPr txBox="1">
            <a:spLocks noChangeArrowheads="1"/>
          </p:cNvSpPr>
          <p:nvPr/>
        </p:nvSpPr>
        <p:spPr bwMode="auto">
          <a:xfrm>
            <a:off x="4667960" y="5708650"/>
            <a:ext cx="609600" cy="400110"/>
          </a:xfrm>
          <a:prstGeom prst="rect">
            <a:avLst/>
          </a:prstGeom>
          <a:noFill/>
          <a:ln w="9525">
            <a:noFill/>
            <a:miter lim="800000"/>
          </a:ln>
        </p:spPr>
        <p:txBody>
          <a:bodyPr>
            <a:spAutoFit/>
          </a:bodyPr>
          <a:lstStyle/>
          <a:p>
            <a:pPr>
              <a:spcBef>
                <a:spcPct val="50000"/>
              </a:spcBef>
            </a:pPr>
            <a:r>
              <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rPr>
              <a:t>90</a:t>
            </a:r>
            <a:endPar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 name="Text Box 7"/>
          <p:cNvSpPr txBox="1">
            <a:spLocks noChangeArrowheads="1"/>
          </p:cNvSpPr>
          <p:nvPr/>
        </p:nvSpPr>
        <p:spPr bwMode="auto">
          <a:xfrm>
            <a:off x="1661235" y="5726113"/>
            <a:ext cx="609600" cy="400110"/>
          </a:xfrm>
          <a:prstGeom prst="rect">
            <a:avLst/>
          </a:prstGeom>
          <a:noFill/>
          <a:ln w="9525">
            <a:noFill/>
            <a:miter lim="800000"/>
          </a:ln>
        </p:spPr>
        <p:txBody>
          <a:bodyPr>
            <a:spAutoFit/>
          </a:bodyPr>
          <a:lstStyle/>
          <a:p>
            <a:pPr>
              <a:spcBef>
                <a:spcPct val="50000"/>
              </a:spcBef>
            </a:pPr>
            <a:r>
              <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rPr>
              <a:t>30</a:t>
            </a:r>
            <a:endPar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 name="Text Box 8"/>
          <p:cNvSpPr txBox="1">
            <a:spLocks noChangeArrowheads="1"/>
          </p:cNvSpPr>
          <p:nvPr/>
        </p:nvSpPr>
        <p:spPr bwMode="auto">
          <a:xfrm>
            <a:off x="3666248" y="5726113"/>
            <a:ext cx="609600" cy="400110"/>
          </a:xfrm>
          <a:prstGeom prst="rect">
            <a:avLst/>
          </a:prstGeom>
          <a:noFill/>
          <a:ln w="9525">
            <a:noFill/>
            <a:miter lim="800000"/>
          </a:ln>
        </p:spPr>
        <p:txBody>
          <a:bodyPr>
            <a:spAutoFit/>
          </a:bodyPr>
          <a:lstStyle/>
          <a:p>
            <a:pPr>
              <a:spcBef>
                <a:spcPct val="50000"/>
              </a:spcBef>
            </a:pPr>
            <a:r>
              <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rPr>
              <a:t>70</a:t>
            </a:r>
            <a:endPar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1" name="Text Box 9"/>
          <p:cNvSpPr txBox="1">
            <a:spLocks noChangeArrowheads="1"/>
          </p:cNvSpPr>
          <p:nvPr/>
        </p:nvSpPr>
        <p:spPr bwMode="auto">
          <a:xfrm>
            <a:off x="618248" y="5684838"/>
            <a:ext cx="609600" cy="400110"/>
          </a:xfrm>
          <a:prstGeom prst="rect">
            <a:avLst/>
          </a:prstGeom>
          <a:noFill/>
          <a:ln w="9525">
            <a:noFill/>
            <a:miter lim="800000"/>
          </a:ln>
        </p:spPr>
        <p:txBody>
          <a:bodyPr>
            <a:spAutoFit/>
          </a:bodyPr>
          <a:lstStyle/>
          <a:p>
            <a:pPr>
              <a:spcBef>
                <a:spcPct val="50000"/>
              </a:spcBef>
            </a:pPr>
            <a:r>
              <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rPr>
              <a:t>10</a:t>
            </a:r>
            <a:endPar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2" name="Text Box 10"/>
          <p:cNvSpPr txBox="1">
            <a:spLocks noChangeArrowheads="1"/>
          </p:cNvSpPr>
          <p:nvPr/>
        </p:nvSpPr>
        <p:spPr bwMode="auto">
          <a:xfrm>
            <a:off x="4410567" y="6019800"/>
            <a:ext cx="1066800" cy="400110"/>
          </a:xfrm>
          <a:prstGeom prst="rect">
            <a:avLst/>
          </a:prstGeom>
          <a:noFill/>
          <a:ln w="9525">
            <a:noFill/>
            <a:miter lim="800000"/>
          </a:ln>
        </p:spPr>
        <p:txBody>
          <a:bodyPr>
            <a:spAutoFit/>
          </a:bodyPr>
          <a:lstStyle/>
          <a:p>
            <a:pPr>
              <a:spcBef>
                <a:spcPct val="50000"/>
              </a:spcBef>
            </a:pPr>
            <a:r>
              <a:rPr lang="en-US"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nm)</a:t>
            </a:r>
            <a:endPar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3" name="Text Box 11"/>
          <p:cNvSpPr txBox="1">
            <a:spLocks noChangeArrowheads="1"/>
          </p:cNvSpPr>
          <p:nvPr/>
        </p:nvSpPr>
        <p:spPr bwMode="auto">
          <a:xfrm>
            <a:off x="923048" y="1143052"/>
            <a:ext cx="3923590" cy="400110"/>
          </a:xfrm>
          <a:prstGeom prst="rect">
            <a:avLst/>
          </a:prstGeom>
          <a:noFill/>
          <a:ln w="9525">
            <a:noFill/>
            <a:miter lim="800000"/>
          </a:ln>
        </p:spPr>
        <p:txBody>
          <a:bodyPr wrap="square">
            <a:spAutoFit/>
          </a:bodyPr>
          <a:lstStyle/>
          <a:p>
            <a:pPr>
              <a:spcBef>
                <a:spcPct val="50000"/>
              </a:spcBef>
            </a:pPr>
            <a:r>
              <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硅晶体表面的</a:t>
            </a:r>
            <a:r>
              <a:rPr lang="en-US" altLang="zh-CN"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STM</a:t>
            </a:r>
            <a:r>
              <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扫描图象</a:t>
            </a:r>
            <a:endParaRPr lang="zh-CN" altLang="en-US" sz="2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14" name="Group 9"/>
          <p:cNvGrpSpPr/>
          <p:nvPr/>
        </p:nvGrpSpPr>
        <p:grpSpPr bwMode="auto">
          <a:xfrm>
            <a:off x="5791200" y="1373043"/>
            <a:ext cx="3030150" cy="4792378"/>
            <a:chOff x="4929190" y="214290"/>
            <a:chExt cx="4035425" cy="6588474"/>
          </a:xfrm>
        </p:grpSpPr>
        <p:pic>
          <p:nvPicPr>
            <p:cNvPr id="15" name="Picture 2" descr="Carbon Monoxide on Platinum (111)"/>
            <p:cNvPicPr>
              <a:picLocks noChangeAspect="1" noChangeArrowheads="1"/>
            </p:cNvPicPr>
            <p:nvPr/>
          </p:nvPicPr>
          <p:blipFill>
            <a:blip r:embed="rId2" cstate="print"/>
            <a:srcRect/>
            <a:stretch>
              <a:fillRect/>
            </a:stretch>
          </p:blipFill>
          <p:spPr bwMode="auto">
            <a:xfrm>
              <a:off x="4929190" y="214290"/>
              <a:ext cx="4035425" cy="5538787"/>
            </a:xfrm>
            <a:prstGeom prst="rect">
              <a:avLst/>
            </a:prstGeom>
            <a:noFill/>
            <a:ln w="9525">
              <a:noFill/>
              <a:miter lim="800000"/>
              <a:headEnd/>
              <a:tailEnd/>
            </a:ln>
          </p:spPr>
        </p:pic>
        <p:sp>
          <p:nvSpPr>
            <p:cNvPr id="16" name="Rectangle 3"/>
            <p:cNvSpPr>
              <a:spLocks noChangeArrowheads="1"/>
            </p:cNvSpPr>
            <p:nvPr/>
          </p:nvSpPr>
          <p:spPr bwMode="auto">
            <a:xfrm>
              <a:off x="4980207" y="5917275"/>
              <a:ext cx="3882713" cy="88548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Bef>
                  <a:spcPct val="50000"/>
                </a:spcBef>
                <a:defRPr/>
              </a:pPr>
              <a:r>
                <a:rPr lang="en-US" altLang="zh-CN" sz="2000" dirty="0">
                  <a:solidFill>
                    <a:srgbClr val="FF0000"/>
                  </a:solidFill>
                  <a:latin typeface="Times New Roman" panose="02020603050405020304" pitchFamily="18" charset="0"/>
                </a:rPr>
                <a:t>Carbon Monoxide on Platinum (111)</a:t>
              </a:r>
              <a:endParaRPr lang="en-US" altLang="zh-CN" sz="2000" dirty="0">
                <a:solidFill>
                  <a:srgbClr val="FF0000"/>
                </a:solidFill>
                <a:latin typeface="Times New Roman" panose="02020603050405020304" pitchFamily="18" charset="0"/>
              </a:endParaRPr>
            </a:p>
          </p:txBody>
        </p:sp>
      </p:gr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STM</a:t>
            </a:r>
            <a:r>
              <a:rPr lang="zh-CN" altLang="en-US" dirty="0"/>
              <a:t>扫描图象</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533400" y="1219200"/>
            <a:ext cx="8077200" cy="1447800"/>
          </a:xfrm>
        </p:spPr>
        <p:txBody>
          <a:bodyPr>
            <a:normAutofit fontScale="92500" lnSpcReduction="10000"/>
          </a:bodyPr>
          <a:lstStyle/>
          <a:p>
            <a:r>
              <a:rPr lang="zh-CN" altLang="en-US" dirty="0"/>
              <a:t>镶嵌了</a:t>
            </a:r>
            <a:r>
              <a:rPr lang="en-US" altLang="zh-CN" dirty="0"/>
              <a:t>48</a:t>
            </a:r>
            <a:r>
              <a:rPr lang="zh-CN" altLang="en-US" dirty="0"/>
              <a:t>个</a:t>
            </a:r>
            <a:r>
              <a:rPr lang="en-US" altLang="zh-CN" dirty="0"/>
              <a:t>Fe</a:t>
            </a:r>
            <a:r>
              <a:rPr lang="zh-CN" altLang="en-US" dirty="0"/>
              <a:t>原子的</a:t>
            </a:r>
            <a:r>
              <a:rPr lang="en-US" altLang="zh-CN" dirty="0"/>
              <a:t>Cu</a:t>
            </a:r>
            <a:r>
              <a:rPr lang="zh-CN" altLang="en-US" dirty="0"/>
              <a:t>表面的扫描隧道显微镜照片。</a:t>
            </a:r>
            <a:r>
              <a:rPr lang="en-US" altLang="zh-CN" dirty="0"/>
              <a:t>48 </a:t>
            </a:r>
            <a:r>
              <a:rPr lang="zh-CN" altLang="en-US" dirty="0"/>
              <a:t>个 </a:t>
            </a:r>
            <a:r>
              <a:rPr lang="en-US" altLang="zh-CN" dirty="0"/>
              <a:t>Fe</a:t>
            </a:r>
            <a:r>
              <a:rPr lang="zh-CN" altLang="en-US" dirty="0"/>
              <a:t>原子形成电子围栏”，围栏中的电子形成驻波：</a:t>
            </a:r>
            <a:endParaRPr lang="zh-CN" altLang="en-US" dirty="0"/>
          </a:p>
          <a:p>
            <a:endParaRPr lang="zh-CN" altLang="en-US" dirty="0"/>
          </a:p>
        </p:txBody>
      </p:sp>
      <p:graphicFrame>
        <p:nvGraphicFramePr>
          <p:cNvPr id="5" name="Object 2"/>
          <p:cNvGraphicFramePr>
            <a:graphicFrameLocks noChangeAspect="1"/>
          </p:cNvGraphicFramePr>
          <p:nvPr/>
        </p:nvGraphicFramePr>
        <p:xfrm>
          <a:off x="3496284" y="2690812"/>
          <a:ext cx="5242903" cy="3173412"/>
        </p:xfrm>
        <a:graphic>
          <a:graphicData uri="http://schemas.openxmlformats.org/presentationml/2006/ole">
            <mc:AlternateContent xmlns:mc="http://schemas.openxmlformats.org/markup-compatibility/2006">
              <mc:Choice xmlns:v="urn:schemas-microsoft-com:vml" Requires="v">
                <p:oleObj spid="_x0000_s6" name="图片" r:id="rId1" imgW="2654935" imgH="1606550" progId="Word.Picture.8">
                  <p:embed/>
                </p:oleObj>
              </mc:Choice>
              <mc:Fallback>
                <p:oleObj name="图片" r:id="rId1" imgW="2654935" imgH="1606550" progId="Word.Picture.8">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284" y="2690812"/>
                        <a:ext cx="5242903" cy="317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 name="Picture 2" descr="The Making of the Circular Corral"/>
          <p:cNvPicPr>
            <a:picLocks noChangeAspect="1" noChangeArrowheads="1"/>
          </p:cNvPicPr>
          <p:nvPr/>
        </p:nvPicPr>
        <p:blipFill>
          <a:blip r:embed="rId3" cstate="print"/>
          <a:srcRect/>
          <a:stretch>
            <a:fillRect/>
          </a:stretch>
        </p:blipFill>
        <p:spPr bwMode="auto">
          <a:xfrm>
            <a:off x="457200" y="2886075"/>
            <a:ext cx="2828925" cy="2833687"/>
          </a:xfrm>
          <a:prstGeom prst="rect">
            <a:avLst/>
          </a:prstGeom>
          <a:noFill/>
          <a:ln w="9525">
            <a:noFill/>
            <a:miter lim="800000"/>
            <a:headEnd/>
            <a:tailEnd/>
          </a:ln>
        </p:spPr>
      </p:pic>
      <p:sp>
        <p:nvSpPr>
          <p:cNvPr id="8"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STM</a:t>
            </a:r>
            <a:r>
              <a:rPr lang="zh-CN" altLang="en-US" dirty="0"/>
              <a:t>扫描图象</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7" name="Picture 2" descr="Corral Collage"/>
          <p:cNvPicPr>
            <a:picLocks noChangeAspect="1" noChangeArrowheads="1"/>
          </p:cNvPicPr>
          <p:nvPr/>
        </p:nvPicPr>
        <p:blipFill>
          <a:blip r:embed="rId1" cstate="print"/>
          <a:srcRect/>
          <a:stretch>
            <a:fillRect/>
          </a:stretch>
        </p:blipFill>
        <p:spPr bwMode="auto">
          <a:xfrm>
            <a:off x="3900487" y="1835338"/>
            <a:ext cx="4876800" cy="3724275"/>
          </a:xfrm>
          <a:prstGeom prst="rect">
            <a:avLst/>
          </a:prstGeom>
          <a:noFill/>
          <a:ln w="9525">
            <a:noFill/>
            <a:miter lim="800000"/>
            <a:headEnd/>
            <a:tailEnd/>
          </a:ln>
        </p:spPr>
      </p:pic>
      <p:pic>
        <p:nvPicPr>
          <p:cNvPr id="8" name="Picture 2" descr="Iron on Copper (111) -rectangular"/>
          <p:cNvPicPr>
            <a:picLocks noChangeAspect="1" noChangeArrowheads="1"/>
          </p:cNvPicPr>
          <p:nvPr/>
        </p:nvPicPr>
        <p:blipFill>
          <a:blip r:embed="rId2" cstate="print"/>
          <a:srcRect/>
          <a:stretch>
            <a:fillRect/>
          </a:stretch>
        </p:blipFill>
        <p:spPr bwMode="auto">
          <a:xfrm>
            <a:off x="557613" y="1271328"/>
            <a:ext cx="2645561" cy="2118346"/>
          </a:xfrm>
          <a:prstGeom prst="rect">
            <a:avLst/>
          </a:prstGeom>
          <a:noFill/>
          <a:ln w="9525">
            <a:noFill/>
            <a:miter lim="800000"/>
            <a:headEnd/>
            <a:tailEnd/>
          </a:ln>
        </p:spPr>
      </p:pic>
      <p:pic>
        <p:nvPicPr>
          <p:cNvPr id="9" name="Picture 2" descr="Stadium Corral"/>
          <p:cNvPicPr>
            <a:picLocks noChangeAspect="1" noChangeArrowheads="1"/>
          </p:cNvPicPr>
          <p:nvPr/>
        </p:nvPicPr>
        <p:blipFill>
          <a:blip r:embed="rId3" cstate="print"/>
          <a:srcRect/>
          <a:stretch>
            <a:fillRect/>
          </a:stretch>
        </p:blipFill>
        <p:spPr bwMode="auto">
          <a:xfrm>
            <a:off x="581425" y="3768503"/>
            <a:ext cx="2798916" cy="2240845"/>
          </a:xfrm>
          <a:prstGeom prst="rect">
            <a:avLst/>
          </a:prstGeom>
          <a:noFill/>
          <a:ln w="9525">
            <a:noFill/>
            <a:miter lim="800000"/>
            <a:headEnd/>
            <a:tailEnd/>
          </a:ln>
        </p:spPr>
      </p:pic>
      <p:sp>
        <p:nvSpPr>
          <p:cNvPr id="10" name="Rectangle 3"/>
          <p:cNvSpPr>
            <a:spLocks noChangeArrowheads="1"/>
          </p:cNvSpPr>
          <p:nvPr/>
        </p:nvSpPr>
        <p:spPr bwMode="auto">
          <a:xfrm>
            <a:off x="189794" y="3352800"/>
            <a:ext cx="3467806" cy="400110"/>
          </a:xfrm>
          <a:prstGeom prst="rect">
            <a:avLst/>
          </a:prstGeom>
          <a:noFill/>
          <a:ln w="9525">
            <a:noFill/>
            <a:miter lim="800000"/>
          </a:ln>
        </p:spPr>
        <p:txBody>
          <a:bodyPr wrap="square">
            <a:spAutoFit/>
          </a:bodyPr>
          <a:lstStyle/>
          <a:p>
            <a:pPr>
              <a:spcBef>
                <a:spcPct val="50000"/>
              </a:spcBef>
            </a:pPr>
            <a:r>
              <a:rPr lang="en-US" altLang="zh-CN" sz="2000" dirty="0">
                <a:solidFill>
                  <a:srgbClr val="0000FF"/>
                </a:solidFill>
                <a:latin typeface="Times New Roman" panose="02020603050405020304" pitchFamily="18" charset="0"/>
                <a:ea typeface="华文中宋" panose="02010600040101010101" pitchFamily="2" charset="-122"/>
              </a:rPr>
              <a:t>Iron on Copper -rectangular</a:t>
            </a:r>
            <a:endParaRPr lang="en-US" altLang="zh-CN" sz="2000" dirty="0">
              <a:solidFill>
                <a:srgbClr val="0000FF"/>
              </a:solidFill>
              <a:latin typeface="Times New Roman" panose="02020603050405020304" pitchFamily="18" charset="0"/>
              <a:ea typeface="华文中宋" panose="02010600040101010101" pitchFamily="2" charset="-122"/>
            </a:endParaRPr>
          </a:p>
        </p:txBody>
      </p:sp>
      <p:sp>
        <p:nvSpPr>
          <p:cNvPr id="11" name="Rectangle 3"/>
          <p:cNvSpPr>
            <a:spLocks noChangeArrowheads="1"/>
          </p:cNvSpPr>
          <p:nvPr/>
        </p:nvSpPr>
        <p:spPr bwMode="auto">
          <a:xfrm>
            <a:off x="937859" y="5996896"/>
            <a:ext cx="1971675" cy="400110"/>
          </a:xfrm>
          <a:prstGeom prst="rect">
            <a:avLst/>
          </a:prstGeom>
          <a:noFill/>
          <a:ln w="9525">
            <a:noFill/>
            <a:miter lim="800000"/>
          </a:ln>
        </p:spPr>
        <p:txBody>
          <a:bodyPr>
            <a:spAutoFit/>
          </a:bodyPr>
          <a:lstStyle/>
          <a:p>
            <a:pPr>
              <a:spcBef>
                <a:spcPct val="50000"/>
              </a:spcBef>
            </a:pPr>
            <a:r>
              <a:rPr lang="en-US" altLang="zh-CN" sz="2000" dirty="0">
                <a:solidFill>
                  <a:srgbClr val="0000FF"/>
                </a:solidFill>
                <a:latin typeface="Times New Roman" panose="02020603050405020304" pitchFamily="18" charset="0"/>
                <a:ea typeface="华文中宋" panose="02010600040101010101" pitchFamily="2" charset="-122"/>
              </a:rPr>
              <a:t>Stadium Corral</a:t>
            </a:r>
            <a:endParaRPr lang="en-US" altLang="zh-CN" sz="2000" dirty="0">
              <a:solidFill>
                <a:srgbClr val="0000FF"/>
              </a:solidFill>
              <a:latin typeface="Times New Roman" panose="02020603050405020304" pitchFamily="18" charset="0"/>
              <a:ea typeface="华文中宋" panose="02010600040101010101" pitchFamily="2" charset="-122"/>
            </a:endParaRP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1986</a:t>
            </a:r>
            <a:r>
              <a:rPr lang="zh-CN" altLang="en-US" dirty="0"/>
              <a:t>年度的诺贝尔物理奖</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19100" y="1227667"/>
            <a:ext cx="8382000" cy="1295400"/>
          </a:xfrm>
        </p:spPr>
        <p:txBody>
          <a:bodyPr/>
          <a:lstStyle/>
          <a:p>
            <a:r>
              <a:rPr lang="zh-CN" altLang="en-US" dirty="0"/>
              <a:t>前两人是扫描隧穿显微镜的直接发明者，第三人是 </a:t>
            </a:r>
            <a:r>
              <a:rPr lang="en-US" altLang="zh-CN" dirty="0"/>
              <a:t>1932</a:t>
            </a:r>
            <a:r>
              <a:rPr lang="zh-CN" altLang="en-US" dirty="0"/>
              <a:t>年电子显微镜的发明者</a:t>
            </a:r>
            <a:endParaRPr lang="zh-CN" altLang="en-US" dirty="0"/>
          </a:p>
        </p:txBody>
      </p:sp>
      <p:pic>
        <p:nvPicPr>
          <p:cNvPr id="5" name="Picture 4" descr="1986-Binnig"/>
          <p:cNvPicPr>
            <a:picLocks noChangeAspect="1" noChangeArrowheads="1"/>
          </p:cNvPicPr>
          <p:nvPr/>
        </p:nvPicPr>
        <p:blipFill>
          <a:blip r:embed="rId1" cstate="print"/>
          <a:srcRect/>
          <a:stretch>
            <a:fillRect/>
          </a:stretch>
        </p:blipFill>
        <p:spPr bwMode="auto">
          <a:xfrm>
            <a:off x="735013" y="2583922"/>
            <a:ext cx="1774825" cy="2867025"/>
          </a:xfrm>
          <a:prstGeom prst="rect">
            <a:avLst/>
          </a:prstGeom>
          <a:noFill/>
          <a:ln w="9525">
            <a:noFill/>
            <a:miter lim="800000"/>
            <a:headEnd/>
            <a:tailEnd/>
          </a:ln>
        </p:spPr>
      </p:pic>
      <p:pic>
        <p:nvPicPr>
          <p:cNvPr id="6" name="Picture 5" descr="1986-Rohrer"/>
          <p:cNvPicPr>
            <a:picLocks noChangeAspect="1" noChangeArrowheads="1"/>
          </p:cNvPicPr>
          <p:nvPr/>
        </p:nvPicPr>
        <p:blipFill>
          <a:blip r:embed="rId2" cstate="print"/>
          <a:srcRect/>
          <a:stretch>
            <a:fillRect/>
          </a:stretch>
        </p:blipFill>
        <p:spPr bwMode="auto">
          <a:xfrm>
            <a:off x="3350997" y="2607735"/>
            <a:ext cx="1754188" cy="2819400"/>
          </a:xfrm>
          <a:prstGeom prst="rect">
            <a:avLst/>
          </a:prstGeom>
          <a:noFill/>
          <a:ln w="9525">
            <a:noFill/>
            <a:miter lim="800000"/>
            <a:headEnd/>
            <a:tailEnd/>
          </a:ln>
        </p:spPr>
      </p:pic>
      <p:pic>
        <p:nvPicPr>
          <p:cNvPr id="7" name="Picture 6" descr="1986-Ruska"/>
          <p:cNvPicPr>
            <a:picLocks noChangeAspect="1" noChangeArrowheads="1"/>
          </p:cNvPicPr>
          <p:nvPr/>
        </p:nvPicPr>
        <p:blipFill>
          <a:blip r:embed="rId3" cstate="print"/>
          <a:srcRect/>
          <a:stretch>
            <a:fillRect/>
          </a:stretch>
        </p:blipFill>
        <p:spPr bwMode="auto">
          <a:xfrm>
            <a:off x="6160872" y="2607735"/>
            <a:ext cx="1966913" cy="2819400"/>
          </a:xfrm>
          <a:prstGeom prst="rect">
            <a:avLst/>
          </a:prstGeom>
          <a:noFill/>
          <a:ln w="9525">
            <a:noFill/>
            <a:miter lim="800000"/>
            <a:headEnd/>
            <a:tailEnd/>
          </a:ln>
        </p:spPr>
      </p:pic>
      <p:sp>
        <p:nvSpPr>
          <p:cNvPr id="8" name="Text Box 7"/>
          <p:cNvSpPr txBox="1">
            <a:spLocks noChangeArrowheads="1"/>
          </p:cNvSpPr>
          <p:nvPr/>
        </p:nvSpPr>
        <p:spPr bwMode="auto">
          <a:xfrm>
            <a:off x="3352800" y="5395385"/>
            <a:ext cx="1447800" cy="584775"/>
          </a:xfrm>
          <a:prstGeom prst="rect">
            <a:avLst/>
          </a:prstGeom>
          <a:noFill/>
          <a:ln w="9525">
            <a:noFill/>
            <a:miter lim="800000"/>
          </a:ln>
        </p:spPr>
        <p:txBody>
          <a:bodyPr wrap="square">
            <a:spAutoFit/>
          </a:bodyPr>
          <a:lstStyle/>
          <a:p>
            <a:pPr>
              <a:spcBef>
                <a:spcPct val="50000"/>
              </a:spcBef>
            </a:pPr>
            <a:r>
              <a:rPr lang="zh-CN" altLang="en-US" dirty="0">
                <a:latin typeface="华文楷体" panose="02010600040101010101" charset="-122"/>
                <a:ea typeface="华文楷体" panose="02010600040101010101" charset="-122"/>
              </a:rPr>
              <a:t>罗赫尔</a:t>
            </a:r>
            <a:endParaRPr lang="zh-CN" altLang="en-US" dirty="0">
              <a:latin typeface="华文楷体" panose="02010600040101010101" charset="-122"/>
              <a:ea typeface="华文楷体" panose="02010600040101010101" charset="-122"/>
            </a:endParaRPr>
          </a:p>
        </p:txBody>
      </p:sp>
      <p:sp>
        <p:nvSpPr>
          <p:cNvPr id="9" name="Text Box 8"/>
          <p:cNvSpPr txBox="1">
            <a:spLocks noChangeArrowheads="1"/>
          </p:cNvSpPr>
          <p:nvPr/>
        </p:nvSpPr>
        <p:spPr bwMode="auto">
          <a:xfrm>
            <a:off x="1143000" y="5334000"/>
            <a:ext cx="1171575" cy="584775"/>
          </a:xfrm>
          <a:prstGeom prst="rect">
            <a:avLst/>
          </a:prstGeom>
          <a:noFill/>
          <a:ln w="9525">
            <a:noFill/>
            <a:miter lim="800000"/>
          </a:ln>
        </p:spPr>
        <p:txBody>
          <a:bodyPr wrap="square">
            <a:spAutoFit/>
          </a:bodyPr>
          <a:lstStyle/>
          <a:p>
            <a:pPr>
              <a:spcBef>
                <a:spcPct val="50000"/>
              </a:spcBef>
            </a:pPr>
            <a:r>
              <a:rPr lang="zh-CN" altLang="en-US" dirty="0">
                <a:latin typeface="华文楷体" panose="02010600040101010101" charset="-122"/>
                <a:ea typeface="华文楷体" panose="02010600040101010101" charset="-122"/>
              </a:rPr>
              <a:t>宾尼</a:t>
            </a:r>
            <a:endParaRPr lang="zh-CN" altLang="en-US" dirty="0">
              <a:latin typeface="华文楷体" panose="02010600040101010101" charset="-122"/>
              <a:ea typeface="华文楷体" panose="02010600040101010101" charset="-122"/>
            </a:endParaRPr>
          </a:p>
        </p:txBody>
      </p:sp>
      <p:sp>
        <p:nvSpPr>
          <p:cNvPr id="10" name="Text Box 9"/>
          <p:cNvSpPr txBox="1">
            <a:spLocks noChangeArrowheads="1"/>
          </p:cNvSpPr>
          <p:nvPr/>
        </p:nvSpPr>
        <p:spPr bwMode="auto">
          <a:xfrm>
            <a:off x="6618072" y="5350935"/>
            <a:ext cx="1509713" cy="584775"/>
          </a:xfrm>
          <a:prstGeom prst="rect">
            <a:avLst/>
          </a:prstGeom>
          <a:noFill/>
          <a:ln w="9525">
            <a:noFill/>
            <a:miter lim="800000"/>
          </a:ln>
        </p:spPr>
        <p:txBody>
          <a:bodyPr wrap="square">
            <a:spAutoFit/>
          </a:bodyPr>
          <a:lstStyle/>
          <a:p>
            <a:pPr>
              <a:spcBef>
                <a:spcPct val="50000"/>
              </a:spcBef>
            </a:pPr>
            <a:r>
              <a:rPr lang="zh-CN" altLang="en-US" dirty="0">
                <a:latin typeface="华文楷体" panose="02010600040101010101" charset="-122"/>
                <a:ea typeface="华文楷体" panose="02010600040101010101" charset="-122"/>
              </a:rPr>
              <a:t>鲁斯卡</a:t>
            </a:r>
            <a:endParaRPr lang="zh-CN" altLang="en-US" dirty="0">
              <a:latin typeface="华文楷体" panose="02010600040101010101" charset="-122"/>
              <a:ea typeface="华文楷体" panose="02010600040101010101" charset="-122"/>
            </a:endParaRPr>
          </a:p>
        </p:txBody>
      </p:sp>
      <p:sp>
        <p:nvSpPr>
          <p:cNvPr id="11" name="Footer Placeholder 10"/>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12" name="Rectangle 11"/>
          <p:cNvSpPr/>
          <p:nvPr/>
        </p:nvSpPr>
        <p:spPr>
          <a:xfrm>
            <a:off x="5959027" y="5867400"/>
            <a:ext cx="2547492" cy="369332"/>
          </a:xfrm>
          <a:prstGeom prst="rect">
            <a:avLst/>
          </a:prstGeom>
        </p:spPr>
        <p:txBody>
          <a:bodyPr wrap="none">
            <a:spAutoFit/>
          </a:bodyPr>
          <a:lstStyle/>
          <a:p>
            <a:r>
              <a:rPr lang="en-US" altLang="zh-CN" sz="1800" dirty="0"/>
              <a:t>(Germany</a:t>
            </a:r>
            <a:r>
              <a:rPr lang="zh-CN" altLang="en-US" sz="1800" dirty="0"/>
              <a:t> </a:t>
            </a:r>
            <a:r>
              <a:rPr lang="en-US" sz="1800" dirty="0"/>
              <a:t>1906-1988</a:t>
            </a:r>
            <a:r>
              <a:rPr lang="en-US" altLang="zh-CN" sz="1800" dirty="0"/>
              <a:t>)</a:t>
            </a:r>
            <a:endParaRPr lang="en-US" sz="1800" dirty="0"/>
          </a:p>
        </p:txBody>
      </p:sp>
      <p:sp>
        <p:nvSpPr>
          <p:cNvPr id="13" name="Rectangle 12"/>
          <p:cNvSpPr/>
          <p:nvPr/>
        </p:nvSpPr>
        <p:spPr>
          <a:xfrm>
            <a:off x="1066800" y="2266890"/>
            <a:ext cx="4572000" cy="400110"/>
          </a:xfrm>
          <a:prstGeom prst="rect">
            <a:avLst/>
          </a:prstGeom>
        </p:spPr>
        <p:txBody>
          <a:bodyPr>
            <a:spAutoFit/>
          </a:bodyPr>
          <a:lstStyle/>
          <a:p>
            <a:pPr algn="ctr"/>
            <a:r>
              <a:rPr lang="en-US" sz="2000">
                <a:solidFill>
                  <a:srgbClr val="0000FF"/>
                </a:solidFill>
              </a:rPr>
              <a:t>IBM Zurich Research Laboratory</a:t>
            </a:r>
            <a:endParaRPr lang="en-US" sz="2000">
              <a:solidFill>
                <a:srgbClr val="0000FF"/>
              </a:solidFill>
            </a:endParaRPr>
          </a:p>
        </p:txBody>
      </p:sp>
      <p:sp>
        <p:nvSpPr>
          <p:cNvPr id="14" name="Rectangle 13"/>
          <p:cNvSpPr/>
          <p:nvPr/>
        </p:nvSpPr>
        <p:spPr>
          <a:xfrm>
            <a:off x="495628" y="5861447"/>
            <a:ext cx="2168158" cy="369332"/>
          </a:xfrm>
          <a:prstGeom prst="rect">
            <a:avLst/>
          </a:prstGeom>
        </p:spPr>
        <p:txBody>
          <a:bodyPr wrap="none">
            <a:spAutoFit/>
          </a:bodyPr>
          <a:lstStyle/>
          <a:p>
            <a:r>
              <a:rPr lang="en-US" sz="1800" dirty="0"/>
              <a:t>(Germany, 1947- ) </a:t>
            </a:r>
            <a:endParaRPr lang="en-US" sz="1800" dirty="0"/>
          </a:p>
        </p:txBody>
      </p:sp>
      <p:sp>
        <p:nvSpPr>
          <p:cNvPr id="15" name="Rectangle 14"/>
          <p:cNvSpPr/>
          <p:nvPr/>
        </p:nvSpPr>
        <p:spPr>
          <a:xfrm>
            <a:off x="2879870" y="5877727"/>
            <a:ext cx="3093813" cy="369332"/>
          </a:xfrm>
          <a:prstGeom prst="rect">
            <a:avLst/>
          </a:prstGeom>
        </p:spPr>
        <p:txBody>
          <a:bodyPr wrap="square">
            <a:spAutoFit/>
          </a:bodyPr>
          <a:lstStyle/>
          <a:p>
            <a:r>
              <a:rPr lang="en-US" sz="1800" dirty="0"/>
              <a:t>(Switzerland , 1933-</a:t>
            </a:r>
            <a:r>
              <a:rPr lang="is-IS" sz="1800" dirty="0"/>
              <a:t> 2013</a:t>
            </a:r>
            <a:r>
              <a:rPr lang="en-US" sz="1800" dirty="0"/>
              <a:t>)</a:t>
            </a:r>
            <a:endParaRPr lang="en-US" sz="18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一维谐振子（抛物线势阱）</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ea typeface="华文楷体" panose="02010600040101010101" charset="-122"/>
              </a:rPr>
            </a:fld>
            <a:endParaRPr lang="en-US" altLang="zh-CN" dirty="0">
              <a:ea typeface="华文楷体" panose="02010600040101010101" charset="-122"/>
            </a:endParaRPr>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223838" y="1247657"/>
                <a:ext cx="5808173" cy="3339248"/>
              </a:xfrm>
            </p:spPr>
            <p:txBody>
              <a:bodyPr>
                <a:noAutofit/>
              </a:bodyPr>
              <a:lstStyle/>
              <a:p>
                <a:pPr>
                  <a:lnSpc>
                    <a:spcPct val="120000"/>
                  </a:lnSpc>
                  <a:spcBef>
                    <a:spcPts val="0"/>
                  </a:spcBef>
                </a:pPr>
                <a:r>
                  <a:rPr lang="zh-CN" altLang="en-US" sz="2400" dirty="0"/>
                  <a:t>晶体中原子围绕平衡位置作小振动时可近似认为是谐振动：</a:t>
                </a:r>
                <a:endParaRPr lang="en-US" altLang="zh-CN" sz="3200" dirty="0"/>
              </a:p>
              <a:p>
                <a:pPr>
                  <a:lnSpc>
                    <a:spcPct val="120000"/>
                  </a:lnSpc>
                  <a:spcBef>
                    <a:spcPts val="0"/>
                  </a:spcBef>
                </a:pPr>
                <a:endParaRPr lang="en-US" altLang="zh-CN" sz="3200" dirty="0"/>
              </a:p>
              <a:p>
                <a:pPr>
                  <a:lnSpc>
                    <a:spcPct val="120000"/>
                  </a:lnSpc>
                  <a:spcBef>
                    <a:spcPts val="0"/>
                  </a:spcBef>
                </a:pPr>
                <a:r>
                  <a:rPr lang="zh-CN" altLang="en-US" sz="2400" dirty="0"/>
                  <a:t>哈密顿量</a:t>
                </a:r>
                <a:endParaRPr lang="en-US" altLang="zh-CN" sz="2400" dirty="0"/>
              </a:p>
              <a:p>
                <a:pPr>
                  <a:lnSpc>
                    <a:spcPct val="120000"/>
                  </a:lnSpc>
                  <a:spcBef>
                    <a:spcPts val="0"/>
                  </a:spcBef>
                </a:pPr>
                <a:endParaRPr lang="zh-CN" altLang="en-US" sz="2400" dirty="0"/>
              </a:p>
              <a:p>
                <a:pPr>
                  <a:lnSpc>
                    <a:spcPct val="120000"/>
                  </a:lnSpc>
                  <a:spcBef>
                    <a:spcPts val="0"/>
                  </a:spcBef>
                </a:pPr>
                <a:r>
                  <a:rPr lang="zh-CN" altLang="en-US" sz="2400" dirty="0"/>
                  <a:t>定态薛定谔方程</a:t>
                </a:r>
                <a:endParaRPr lang="en-US" altLang="zh-CN" sz="2400" dirty="0"/>
              </a:p>
              <a:p>
                <a:pPr>
                  <a:lnSpc>
                    <a:spcPct val="120000"/>
                  </a:lnSpc>
                  <a:spcBef>
                    <a:spcPts val="0"/>
                  </a:spcBef>
                </a:pPr>
                <a:endParaRPr lang="zh-CN" altLang="en-US" sz="2400" dirty="0"/>
              </a:p>
              <a:p>
                <a:pPr marL="0" indent="0">
                  <a:lnSpc>
                    <a:spcPct val="120000"/>
                  </a:lnSpc>
                  <a:spcBef>
                    <a:spcPts val="0"/>
                  </a:spcBef>
                  <a:buNone/>
                </a:pPr>
                <a:r>
                  <a:rPr lang="en-US" altLang="zh-CN" sz="2400" dirty="0"/>
                  <a:t>      </a:t>
                </a:r>
                <a:r>
                  <a:rPr lang="zh-CN" altLang="en-US" sz="2400" dirty="0"/>
                  <a:t>简谐振动：</a:t>
                </a:r>
                <a14:m>
                  <m:oMath xmlns:m="http://schemas.openxmlformats.org/officeDocument/2006/math">
                    <m:r>
                      <a:rPr lang="en-US" altLang="zh-CN" sz="2400" b="1" i="1" smtClean="0">
                        <a:latin typeface="Cambria Math" panose="02040503050406030204" pitchFamily="18" charset="0"/>
                      </a:rPr>
                      <m:t>𝒌</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𝒎</m:t>
                    </m:r>
                    <m:sSup>
                      <m:sSupPr>
                        <m:ctrlPr>
                          <a:rPr lang="en-US" altLang="zh-CN" sz="2400" b="1" i="1" smtClean="0">
                            <a:latin typeface="Cambria Math" panose="02040503050406030204" pitchFamily="18" charset="0"/>
                          </a:rPr>
                        </m:ctrlPr>
                      </m:sSupPr>
                      <m:e>
                        <m:r>
                          <a:rPr lang="zh-CN" altLang="en-US" sz="2400" b="1" i="1" smtClean="0">
                            <a:latin typeface="Cambria Math" panose="02040503050406030204" pitchFamily="18" charset="0"/>
                          </a:rPr>
                          <m:t>𝝎</m:t>
                        </m:r>
                      </m:e>
                      <m:sup>
                        <m:r>
                          <a:rPr lang="en-US" altLang="zh-CN" sz="2400" b="1" i="1" smtClean="0">
                            <a:latin typeface="Cambria Math" panose="02040503050406030204" pitchFamily="18" charset="0"/>
                          </a:rPr>
                          <m:t>𝟐</m:t>
                        </m:r>
                      </m:sup>
                    </m:sSup>
                  </m:oMath>
                </a14:m>
                <a:r>
                  <a:rPr lang="zh-CN" altLang="en-US" sz="2400" dirty="0"/>
                  <a:t>，则：</a:t>
                </a:r>
                <a:endParaRPr lang="en-US" altLang="zh-CN" sz="24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223838" y="1247657"/>
                <a:ext cx="5808173" cy="3339248"/>
              </a:xfrm>
              <a:blipFill rotWithShape="1">
                <a:blip r:embed="rId1"/>
                <a:stretch>
                  <a:fillRect l="-5" t="-15" r="3" b="-16440"/>
                </a:stretch>
              </a:blipFill>
            </p:spPr>
            <p:txBody>
              <a:bodyPr/>
              <a:lstStyle/>
              <a:p>
                <a:r>
                  <a:rPr lang="zh-CN" altLang="en-US">
                    <a:noFill/>
                  </a:rPr>
                  <a:t> </a:t>
                </a:r>
              </a:p>
            </p:txBody>
          </p:sp>
        </mc:Fallback>
      </mc:AlternateContent>
      <p:grpSp>
        <p:nvGrpSpPr>
          <p:cNvPr id="5" name="Group 37"/>
          <p:cNvGrpSpPr/>
          <p:nvPr/>
        </p:nvGrpSpPr>
        <p:grpSpPr bwMode="auto">
          <a:xfrm>
            <a:off x="6090799" y="1808054"/>
            <a:ext cx="2653151" cy="1626308"/>
            <a:chOff x="2159" y="593"/>
            <a:chExt cx="1971" cy="1073"/>
          </a:xfrm>
        </p:grpSpPr>
        <p:grpSp>
          <p:nvGrpSpPr>
            <p:cNvPr id="6" name="Group 16"/>
            <p:cNvGrpSpPr/>
            <p:nvPr/>
          </p:nvGrpSpPr>
          <p:grpSpPr bwMode="auto">
            <a:xfrm>
              <a:off x="2159" y="593"/>
              <a:ext cx="1971" cy="166"/>
              <a:chOff x="3179" y="629"/>
              <a:chExt cx="1971" cy="166"/>
            </a:xfrm>
          </p:grpSpPr>
          <p:sp>
            <p:nvSpPr>
              <p:cNvPr id="20" name="Oval 11"/>
              <p:cNvSpPr>
                <a:spLocks noChangeArrowheads="1"/>
              </p:cNvSpPr>
              <p:nvPr/>
            </p:nvSpPr>
            <p:spPr bwMode="auto">
              <a:xfrm>
                <a:off x="3179" y="629"/>
                <a:ext cx="157" cy="16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1" name="Oval 12"/>
              <p:cNvSpPr>
                <a:spLocks noChangeArrowheads="1"/>
              </p:cNvSpPr>
              <p:nvPr/>
            </p:nvSpPr>
            <p:spPr bwMode="auto">
              <a:xfrm>
                <a:off x="3626" y="629"/>
                <a:ext cx="164" cy="16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2" name="Oval 13"/>
              <p:cNvSpPr>
                <a:spLocks noChangeArrowheads="1"/>
              </p:cNvSpPr>
              <p:nvPr/>
            </p:nvSpPr>
            <p:spPr bwMode="auto">
              <a:xfrm>
                <a:off x="4080" y="629"/>
                <a:ext cx="163" cy="16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3" name="Oval 14"/>
              <p:cNvSpPr>
                <a:spLocks noChangeArrowheads="1"/>
              </p:cNvSpPr>
              <p:nvPr/>
            </p:nvSpPr>
            <p:spPr bwMode="auto">
              <a:xfrm>
                <a:off x="4533" y="629"/>
                <a:ext cx="164" cy="16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24" name="Oval 15"/>
              <p:cNvSpPr>
                <a:spLocks noChangeArrowheads="1"/>
              </p:cNvSpPr>
              <p:nvPr/>
            </p:nvSpPr>
            <p:spPr bwMode="auto">
              <a:xfrm>
                <a:off x="4987" y="629"/>
                <a:ext cx="163" cy="16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sp>
          <p:nvSpPr>
            <p:cNvPr id="7" name="Oval 18"/>
            <p:cNvSpPr>
              <a:spLocks noChangeArrowheads="1"/>
            </p:cNvSpPr>
            <p:nvPr/>
          </p:nvSpPr>
          <p:spPr bwMode="auto">
            <a:xfrm>
              <a:off x="2159" y="1026"/>
              <a:ext cx="157" cy="18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8" name="Oval 19"/>
            <p:cNvSpPr>
              <a:spLocks noChangeArrowheads="1"/>
            </p:cNvSpPr>
            <p:nvPr/>
          </p:nvSpPr>
          <p:spPr bwMode="auto">
            <a:xfrm>
              <a:off x="2606" y="1026"/>
              <a:ext cx="164" cy="18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9" name="Oval 20"/>
            <p:cNvSpPr>
              <a:spLocks noChangeArrowheads="1"/>
            </p:cNvSpPr>
            <p:nvPr/>
          </p:nvSpPr>
          <p:spPr bwMode="auto">
            <a:xfrm>
              <a:off x="3052" y="1026"/>
              <a:ext cx="171" cy="186"/>
            </a:xfrm>
            <a:prstGeom prst="ellipse">
              <a:avLst/>
            </a:prstGeom>
            <a:gradFill rotWithShape="0">
              <a:gsLst>
                <a:gs pos="0">
                  <a:srgbClr val="FF0000"/>
                </a:gs>
                <a:gs pos="100000">
                  <a:srgbClr val="640000"/>
                </a:gs>
              </a:gsLst>
              <a:path path="shape">
                <a:fillToRect l="50000" t="50000" r="50000" b="50000"/>
              </a:path>
            </a:gradFill>
            <a:ln w="12700">
              <a:solidFill>
                <a:srgbClr val="FF000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0" name="Oval 21"/>
            <p:cNvSpPr>
              <a:spLocks noChangeArrowheads="1"/>
            </p:cNvSpPr>
            <p:nvPr/>
          </p:nvSpPr>
          <p:spPr bwMode="auto">
            <a:xfrm>
              <a:off x="3505" y="1026"/>
              <a:ext cx="172" cy="18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1" name="Oval 22"/>
            <p:cNvSpPr>
              <a:spLocks noChangeArrowheads="1"/>
            </p:cNvSpPr>
            <p:nvPr/>
          </p:nvSpPr>
          <p:spPr bwMode="auto">
            <a:xfrm>
              <a:off x="3959" y="1026"/>
              <a:ext cx="171" cy="186"/>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nvGrpSpPr>
            <p:cNvPr id="12" name="Group 23"/>
            <p:cNvGrpSpPr/>
            <p:nvPr/>
          </p:nvGrpSpPr>
          <p:grpSpPr bwMode="auto">
            <a:xfrm>
              <a:off x="2159" y="1479"/>
              <a:ext cx="1971" cy="187"/>
              <a:chOff x="3179" y="608"/>
              <a:chExt cx="1971" cy="187"/>
            </a:xfrm>
          </p:grpSpPr>
          <p:sp>
            <p:nvSpPr>
              <p:cNvPr id="15" name="Oval 24"/>
              <p:cNvSpPr>
                <a:spLocks noChangeArrowheads="1"/>
              </p:cNvSpPr>
              <p:nvPr/>
            </p:nvSpPr>
            <p:spPr bwMode="auto">
              <a:xfrm>
                <a:off x="3179" y="608"/>
                <a:ext cx="157" cy="187"/>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6" name="Oval 25"/>
              <p:cNvSpPr>
                <a:spLocks noChangeArrowheads="1"/>
              </p:cNvSpPr>
              <p:nvPr/>
            </p:nvSpPr>
            <p:spPr bwMode="auto">
              <a:xfrm>
                <a:off x="3626" y="608"/>
                <a:ext cx="164" cy="187"/>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7" name="Oval 26"/>
              <p:cNvSpPr>
                <a:spLocks noChangeArrowheads="1"/>
              </p:cNvSpPr>
              <p:nvPr/>
            </p:nvSpPr>
            <p:spPr bwMode="auto">
              <a:xfrm>
                <a:off x="4072" y="608"/>
                <a:ext cx="171" cy="187"/>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8" name="Oval 27"/>
              <p:cNvSpPr>
                <a:spLocks noChangeArrowheads="1"/>
              </p:cNvSpPr>
              <p:nvPr/>
            </p:nvSpPr>
            <p:spPr bwMode="auto">
              <a:xfrm>
                <a:off x="4525" y="608"/>
                <a:ext cx="172" cy="187"/>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9" name="Oval 28"/>
              <p:cNvSpPr>
                <a:spLocks noChangeArrowheads="1"/>
              </p:cNvSpPr>
              <p:nvPr/>
            </p:nvSpPr>
            <p:spPr bwMode="auto">
              <a:xfrm>
                <a:off x="4979" y="608"/>
                <a:ext cx="171" cy="187"/>
              </a:xfrm>
              <a:prstGeom prst="ellipse">
                <a:avLst/>
              </a:prstGeom>
              <a:gradFill rotWithShape="0">
                <a:gsLst>
                  <a:gs pos="0">
                    <a:srgbClr val="009999"/>
                  </a:gs>
                  <a:gs pos="100000">
                    <a:srgbClr val="003C3C"/>
                  </a:gs>
                </a:gsLst>
                <a:path path="shape">
                  <a:fillToRect l="50000" t="50000" r="50000" b="50000"/>
                </a:path>
              </a:gradFill>
              <a:ln w="12700">
                <a:solidFill>
                  <a:srgbClr val="008080"/>
                </a:solidFill>
                <a:round/>
              </a:ln>
            </p:spPr>
            <p:txBody>
              <a:bodyPr wrap="square" anchor="ct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sp>
          <p:nvSpPr>
            <p:cNvPr id="13" name="Line 35"/>
            <p:cNvSpPr>
              <a:spLocks noChangeShapeType="1"/>
            </p:cNvSpPr>
            <p:nvPr/>
          </p:nvSpPr>
          <p:spPr bwMode="auto">
            <a:xfrm>
              <a:off x="3216" y="1111"/>
              <a:ext cx="156" cy="0"/>
            </a:xfrm>
            <a:prstGeom prst="line">
              <a:avLst/>
            </a:prstGeom>
            <a:noFill/>
            <a:ln w="12700">
              <a:solidFill>
                <a:schemeClr val="tx1"/>
              </a:solidFill>
              <a:round/>
              <a:tailEnd type="triangle" w="med" len="med"/>
            </a:ln>
          </p:spPr>
          <p:txBody>
            <a:bodyP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sp>
          <p:nvSpPr>
            <p:cNvPr id="14" name="Line 36"/>
            <p:cNvSpPr>
              <a:spLocks noChangeShapeType="1"/>
            </p:cNvSpPr>
            <p:nvPr/>
          </p:nvSpPr>
          <p:spPr bwMode="auto">
            <a:xfrm flipH="1">
              <a:off x="2898" y="1111"/>
              <a:ext cx="156" cy="0"/>
            </a:xfrm>
            <a:prstGeom prst="line">
              <a:avLst/>
            </a:prstGeom>
            <a:noFill/>
            <a:ln w="12700">
              <a:solidFill>
                <a:schemeClr val="tx1"/>
              </a:solidFill>
              <a:round/>
              <a:tailEnd type="triangle" w="med" len="med"/>
            </a:ln>
          </p:spPr>
          <p:txBody>
            <a:bodyPr>
              <a:spAutoFit/>
            </a:bodyPr>
            <a:lstStyle/>
            <a:p>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pSp>
      <p:graphicFrame>
        <p:nvGraphicFramePr>
          <p:cNvPr id="25" name="Object 2"/>
          <p:cNvGraphicFramePr>
            <a:graphicFrameLocks noChangeAspect="1"/>
          </p:cNvGraphicFramePr>
          <p:nvPr/>
        </p:nvGraphicFramePr>
        <p:xfrm>
          <a:off x="3159556" y="1858569"/>
          <a:ext cx="1287674" cy="669555"/>
        </p:xfrm>
        <a:graphic>
          <a:graphicData uri="http://schemas.openxmlformats.org/presentationml/2006/ole">
            <mc:AlternateContent xmlns:mc="http://schemas.openxmlformats.org/markup-compatibility/2006">
              <mc:Choice xmlns:v="urn:schemas-microsoft-com:vml" Requires="v">
                <p:oleObj spid="_x0000_s26" name="Equation" r:id="rId2" imgW="812165" imgH="393700" progId="Equation.3">
                  <p:embed/>
                </p:oleObj>
              </mc:Choice>
              <mc:Fallback>
                <p:oleObj name="Equation" r:id="rId2" imgW="812165" imgH="393700" progId="Equation.3">
                  <p:embed/>
                  <p:pic>
                    <p:nvPicPr>
                      <p:cNvPr id="0" name="图片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556" y="1858569"/>
                        <a:ext cx="1287674" cy="66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 name="Object 3"/>
          <p:cNvGraphicFramePr>
            <a:graphicFrameLocks noChangeAspect="1"/>
          </p:cNvGraphicFramePr>
          <p:nvPr/>
        </p:nvGraphicFramePr>
        <p:xfrm>
          <a:off x="2377164" y="2624038"/>
          <a:ext cx="2481262" cy="822603"/>
        </p:xfrm>
        <a:graphic>
          <a:graphicData uri="http://schemas.openxmlformats.org/presentationml/2006/ole">
            <mc:AlternateContent xmlns:mc="http://schemas.openxmlformats.org/markup-compatibility/2006">
              <mc:Choice xmlns:v="urn:schemas-microsoft-com:vml" Requires="v">
                <p:oleObj spid="_x0000_s28" name="Equation" r:id="rId4" imgW="1371600" imgH="419100" progId="Equation.3">
                  <p:embed/>
                </p:oleObj>
              </mc:Choice>
              <mc:Fallback>
                <p:oleObj name="Equation" r:id="rId4" imgW="1371600" imgH="419100" progId="Equation.3">
                  <p:embed/>
                  <p:pic>
                    <p:nvPicPr>
                      <p:cNvPr id="0" name="图片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164" y="2624038"/>
                        <a:ext cx="2481262" cy="82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9" name="Object 4"/>
          <p:cNvGraphicFramePr>
            <a:graphicFrameLocks noChangeAspect="1"/>
          </p:cNvGraphicFramePr>
          <p:nvPr/>
        </p:nvGraphicFramePr>
        <p:xfrm>
          <a:off x="2905243" y="3608748"/>
          <a:ext cx="3725048" cy="689791"/>
        </p:xfrm>
        <a:graphic>
          <a:graphicData uri="http://schemas.openxmlformats.org/presentationml/2006/ole">
            <mc:AlternateContent xmlns:mc="http://schemas.openxmlformats.org/markup-compatibility/2006">
              <mc:Choice xmlns:v="urn:schemas-microsoft-com:vml" Requires="v">
                <p:oleObj spid="_x0000_s30" name="Equation" r:id="rId6" imgW="2069465" imgH="419100" progId="Equation.3">
                  <p:embed/>
                </p:oleObj>
              </mc:Choice>
              <mc:Fallback>
                <p:oleObj name="Equation" r:id="rId6" imgW="2069465" imgH="419100" progId="Equation.3">
                  <p:embed/>
                  <p:pic>
                    <p:nvPicPr>
                      <p:cNvPr id="0" name="图片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5243" y="3608748"/>
                        <a:ext cx="3725048" cy="68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1" name="Object 12"/>
          <p:cNvGraphicFramePr>
            <a:graphicFrameLocks noChangeAspect="1"/>
          </p:cNvGraphicFramePr>
          <p:nvPr/>
        </p:nvGraphicFramePr>
        <p:xfrm>
          <a:off x="2862502" y="5287891"/>
          <a:ext cx="3367432" cy="707805"/>
        </p:xfrm>
        <a:graphic>
          <a:graphicData uri="http://schemas.openxmlformats.org/presentationml/2006/ole">
            <mc:AlternateContent xmlns:mc="http://schemas.openxmlformats.org/markup-compatibility/2006">
              <mc:Choice xmlns:v="urn:schemas-microsoft-com:vml" Requires="v">
                <p:oleObj spid="_x0000_s32" name="Equation" r:id="rId8" imgW="1993900" imgH="419100" progId="Equation.3">
                  <p:embed/>
                </p:oleObj>
              </mc:Choice>
              <mc:Fallback>
                <p:oleObj name="Equation" r:id="rId8" imgW="1993900" imgH="419100" progId="Equation.3">
                  <p:embed/>
                  <p:pic>
                    <p:nvPicPr>
                      <p:cNvPr id="0" name="图片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2502" y="5287891"/>
                        <a:ext cx="3367432" cy="7078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 name="Footer Placeholder 8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一维谐振子（抛物线势阱）</a:t>
            </a:r>
            <a:endParaRPr lang="en-US"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60" name="Text Box 4"/>
          <p:cNvSpPr txBox="1">
            <a:spLocks noChangeArrowheads="1"/>
          </p:cNvSpPr>
          <p:nvPr/>
        </p:nvSpPr>
        <p:spPr bwMode="auto">
          <a:xfrm>
            <a:off x="457200" y="1179493"/>
            <a:ext cx="8460146" cy="954107"/>
          </a:xfrm>
          <a:prstGeom prst="rect">
            <a:avLst/>
          </a:prstGeom>
          <a:noFill/>
          <a:ln w="12700">
            <a:noFill/>
            <a:miter lim="800000"/>
          </a:ln>
        </p:spPr>
        <p:txBody>
          <a:bodyPr wrap="square">
            <a:spAutoFit/>
          </a:bodyPr>
          <a:lstStyle/>
          <a:p>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利用级数展开法解该微分方程。波函数满足的自然条件进一步限制了能量</a:t>
            </a:r>
            <a:r>
              <a:rPr lang="en-GB" altLang="zh-CN"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E</a:t>
            </a:r>
            <a:r>
              <a:rPr lang="zh-CN" altLang="en-GB"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的取值</a:t>
            </a:r>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。主要结论如下：</a:t>
            </a:r>
            <a:endPar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61" name="Text Box 9"/>
          <p:cNvSpPr txBox="1">
            <a:spLocks noChangeArrowheads="1"/>
          </p:cNvSpPr>
          <p:nvPr/>
        </p:nvSpPr>
        <p:spPr bwMode="auto">
          <a:xfrm>
            <a:off x="646691" y="3443272"/>
            <a:ext cx="3407227" cy="523220"/>
          </a:xfrm>
          <a:prstGeom prst="rect">
            <a:avLst/>
          </a:prstGeom>
          <a:noFill/>
          <a:ln w="12700">
            <a:noFill/>
            <a:miter lim="800000"/>
          </a:ln>
        </p:spPr>
        <p:txBody>
          <a:bodyPr wrap="square">
            <a:spAutoFit/>
          </a:bodyPr>
          <a:lstStyle/>
          <a:p>
            <a:pPr>
              <a:buFontTx/>
              <a:buChar char="•"/>
            </a:pPr>
            <a:r>
              <a:rPr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能量间隔均匀： </a:t>
            </a:r>
            <a:endPar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62" name="Object 2"/>
          <p:cNvGraphicFramePr>
            <a:graphicFrameLocks noChangeAspect="1"/>
          </p:cNvGraphicFramePr>
          <p:nvPr/>
        </p:nvGraphicFramePr>
        <p:xfrm>
          <a:off x="2385385" y="4057453"/>
          <a:ext cx="1560302" cy="408504"/>
        </p:xfrm>
        <a:graphic>
          <a:graphicData uri="http://schemas.openxmlformats.org/presentationml/2006/ole">
            <mc:AlternateContent xmlns:mc="http://schemas.openxmlformats.org/markup-compatibility/2006">
              <mc:Choice xmlns:v="urn:schemas-microsoft-com:vml" Requires="v">
                <p:oleObj spid="_x0000_s5" name="Equation" r:id="rId1" imgW="570865" imgH="177800" progId="Equation.3">
                  <p:embed/>
                </p:oleObj>
              </mc:Choice>
              <mc:Fallback>
                <p:oleObj name="Equation" r:id="rId1" imgW="570865" imgH="177800" progId="Equation.3">
                  <p:embed/>
                  <p:pic>
                    <p:nvPicPr>
                      <p:cNvPr id="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385" y="4057453"/>
                        <a:ext cx="1560302" cy="40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 name="Rectangle 18"/>
          <p:cNvSpPr>
            <a:spLocks noChangeArrowheads="1"/>
          </p:cNvSpPr>
          <p:nvPr/>
        </p:nvSpPr>
        <p:spPr bwMode="auto">
          <a:xfrm>
            <a:off x="646691" y="2216946"/>
            <a:ext cx="3556632" cy="523220"/>
          </a:xfrm>
          <a:prstGeom prst="rect">
            <a:avLst/>
          </a:prstGeom>
          <a:noFill/>
          <a:ln w="12700">
            <a:noFill/>
            <a:miter lim="800000"/>
          </a:ln>
        </p:spPr>
        <p:txBody>
          <a:bodyPr wrap="square">
            <a:spAutoFit/>
          </a:bodyPr>
          <a:lstStyle/>
          <a:p>
            <a:pPr>
              <a:buFontTx/>
              <a:buChar char="•"/>
            </a:pPr>
            <a:r>
              <a:rPr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能量</a:t>
            </a:r>
            <a:r>
              <a:rPr lang="en-GB" altLang="zh-CN" sz="2800" i="1" dirty="0">
                <a:solidFill>
                  <a:srgbClr val="000066"/>
                </a:solidFill>
                <a:latin typeface="Times New Roman" panose="02020603050405020304" pitchFamily="18" charset="0"/>
                <a:ea typeface="华文楷体" panose="02010600040101010101" charset="-122"/>
                <a:cs typeface="Times New Roman" panose="02020603050405020304" pitchFamily="18" charset="0"/>
              </a:rPr>
              <a:t>E</a:t>
            </a:r>
            <a:r>
              <a:rPr lang="zh-CN" altLang="en-GB"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是量子化的</a:t>
            </a:r>
            <a:endPar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64" name="Group 13"/>
          <p:cNvGrpSpPr/>
          <p:nvPr/>
        </p:nvGrpSpPr>
        <p:grpSpPr bwMode="auto">
          <a:xfrm>
            <a:off x="1611082" y="2587580"/>
            <a:ext cx="4568879" cy="957624"/>
            <a:chOff x="-969772" y="4808929"/>
            <a:chExt cx="5831886" cy="1385565"/>
          </a:xfrm>
        </p:grpSpPr>
        <p:graphicFrame>
          <p:nvGraphicFramePr>
            <p:cNvPr id="65" name="Object 4"/>
            <p:cNvGraphicFramePr>
              <a:graphicFrameLocks noChangeAspect="1"/>
            </p:cNvGraphicFramePr>
            <p:nvPr/>
          </p:nvGraphicFramePr>
          <p:xfrm>
            <a:off x="2125690" y="5177389"/>
            <a:ext cx="2736424" cy="645312"/>
          </p:xfrm>
          <a:graphic>
            <a:graphicData uri="http://schemas.openxmlformats.org/presentationml/2006/ole">
              <mc:AlternateContent xmlns:mc="http://schemas.openxmlformats.org/markup-compatibility/2006">
                <mc:Choice xmlns:v="urn:schemas-microsoft-com:vml" Requires="v">
                  <p:oleObj spid="_x0000_s6" name="Equation" r:id="rId3" imgW="723265" imgH="190500" progId="Equation.3">
                    <p:embed/>
                  </p:oleObj>
                </mc:Choice>
                <mc:Fallback>
                  <p:oleObj name="Equation" r:id="rId3" imgW="723265" imgH="190500" progId="Equation.3">
                    <p:embed/>
                    <p:pic>
                      <p:nvPicPr>
                        <p:cNvPr id="0"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690" y="5177389"/>
                          <a:ext cx="2736424" cy="64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 name="Object 13"/>
            <p:cNvGraphicFramePr>
              <a:graphicFrameLocks noChangeAspect="1"/>
            </p:cNvGraphicFramePr>
            <p:nvPr/>
          </p:nvGraphicFramePr>
          <p:xfrm>
            <a:off x="-969772" y="4808929"/>
            <a:ext cx="2747846" cy="1385565"/>
          </p:xfrm>
          <a:graphic>
            <a:graphicData uri="http://schemas.openxmlformats.org/presentationml/2006/ole">
              <mc:AlternateContent xmlns:mc="http://schemas.openxmlformats.org/markup-compatibility/2006">
                <mc:Choice xmlns:v="urn:schemas-microsoft-com:vml" Requires="v">
                  <p:oleObj spid="_x0000_s7" name="Equation" r:id="rId5" imgW="1003300" imgH="393700" progId="Equation.3">
                    <p:embed/>
                  </p:oleObj>
                </mc:Choice>
                <mc:Fallback>
                  <p:oleObj name="Equation" r:id="rId5" imgW="1003300" imgH="393700" progId="Equation.3">
                    <p:embed/>
                    <p:pic>
                      <p:nvPicPr>
                        <p:cNvPr id="0" name="图片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772" y="4808929"/>
                          <a:ext cx="2747846" cy="13855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7" name="Text Box 2"/>
          <p:cNvSpPr txBox="1">
            <a:spLocks noChangeArrowheads="1"/>
          </p:cNvSpPr>
          <p:nvPr/>
        </p:nvSpPr>
        <p:spPr bwMode="auto">
          <a:xfrm>
            <a:off x="624732" y="4615082"/>
            <a:ext cx="4591816" cy="523220"/>
          </a:xfrm>
          <a:prstGeom prst="rect">
            <a:avLst/>
          </a:prstGeom>
          <a:noFill/>
          <a:ln w="12700">
            <a:noFill/>
            <a:miter lim="800000"/>
          </a:ln>
        </p:spPr>
        <p:txBody>
          <a:bodyPr wrap="square">
            <a:spAutoFit/>
          </a:bodyPr>
          <a:lstStyle/>
          <a:p>
            <a:pPr indent="101600">
              <a:buFontTx/>
              <a:buChar char="•"/>
            </a:pPr>
            <a:r>
              <a:rPr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最低能量</a:t>
            </a:r>
            <a:r>
              <a:rPr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零点能</a:t>
            </a:r>
            <a:r>
              <a:rPr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a:t>
            </a:r>
            <a:r>
              <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不为零</a:t>
            </a:r>
            <a:endParaRPr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68" name="Object 2"/>
          <p:cNvGraphicFramePr>
            <a:graphicFrameLocks noChangeAspect="1"/>
          </p:cNvGraphicFramePr>
          <p:nvPr/>
        </p:nvGraphicFramePr>
        <p:xfrm>
          <a:off x="2351369" y="5229537"/>
          <a:ext cx="1755422" cy="849730"/>
        </p:xfrm>
        <a:graphic>
          <a:graphicData uri="http://schemas.openxmlformats.org/presentationml/2006/ole">
            <mc:AlternateContent xmlns:mc="http://schemas.openxmlformats.org/markup-compatibility/2006">
              <mc:Choice xmlns:v="urn:schemas-microsoft-com:vml" Requires="v">
                <p:oleObj spid="_x0000_s8" name="Equation" r:id="rId7" imgW="901700" imgH="393700" progId="Equation.3">
                  <p:embed/>
                </p:oleObj>
              </mc:Choice>
              <mc:Fallback>
                <p:oleObj name="Equation" r:id="rId7" imgW="901700" imgH="393700" progId="Equation.3">
                  <p:embed/>
                  <p:pic>
                    <p:nvPicPr>
                      <p:cNvPr id="0" name="图片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1369" y="5229537"/>
                        <a:ext cx="1755422" cy="84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69" name="组合 38"/>
          <p:cNvGrpSpPr/>
          <p:nvPr/>
        </p:nvGrpSpPr>
        <p:grpSpPr>
          <a:xfrm>
            <a:off x="5108061" y="3153270"/>
            <a:ext cx="3682813" cy="3249522"/>
            <a:chOff x="4373563" y="106364"/>
            <a:chExt cx="4686846" cy="4124324"/>
          </a:xfrm>
        </p:grpSpPr>
        <p:grpSp>
          <p:nvGrpSpPr>
            <p:cNvPr id="70" name="Group 68"/>
            <p:cNvGrpSpPr/>
            <p:nvPr/>
          </p:nvGrpSpPr>
          <p:grpSpPr bwMode="auto">
            <a:xfrm>
              <a:off x="4373563" y="168275"/>
              <a:ext cx="4630737" cy="4062413"/>
              <a:chOff x="2707" y="82"/>
              <a:chExt cx="2917" cy="2559"/>
            </a:xfrm>
          </p:grpSpPr>
          <p:sp>
            <p:nvSpPr>
              <p:cNvPr id="72" name="Line 3"/>
              <p:cNvSpPr>
                <a:spLocks noChangeShapeType="1"/>
              </p:cNvSpPr>
              <p:nvPr/>
            </p:nvSpPr>
            <p:spPr bwMode="auto">
              <a:xfrm>
                <a:off x="2850" y="2341"/>
                <a:ext cx="2563" cy="0"/>
              </a:xfrm>
              <a:prstGeom prst="line">
                <a:avLst/>
              </a:prstGeom>
              <a:noFill/>
              <a:ln w="28575">
                <a:solidFill>
                  <a:srgbClr val="000000"/>
                </a:solidFill>
                <a:rou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3" name="Freeform 4"/>
              <p:cNvSpPr/>
              <p:nvPr/>
            </p:nvSpPr>
            <p:spPr bwMode="auto">
              <a:xfrm>
                <a:off x="3468" y="404"/>
                <a:ext cx="1110" cy="1921"/>
              </a:xfrm>
              <a:custGeom>
                <a:avLst/>
                <a:gdLst>
                  <a:gd name="T0" fmla="*/ 0 w 3360"/>
                  <a:gd name="T1" fmla="*/ 0 h 3750"/>
                  <a:gd name="T2" fmla="*/ 1710 w 3360"/>
                  <a:gd name="T3" fmla="*/ 3750 h 3750"/>
                  <a:gd name="T4" fmla="*/ 3360 w 3360"/>
                  <a:gd name="T5" fmla="*/ 0 h 3750"/>
                </a:gdLst>
                <a:ahLst/>
                <a:cxnLst>
                  <a:cxn ang="0">
                    <a:pos x="T0" y="T1"/>
                  </a:cxn>
                  <a:cxn ang="0">
                    <a:pos x="T2" y="T3"/>
                  </a:cxn>
                  <a:cxn ang="0">
                    <a:pos x="T4" y="T5"/>
                  </a:cxn>
                </a:cxnLst>
                <a:rect l="0" t="0" r="r" b="b"/>
                <a:pathLst>
                  <a:path w="3360" h="3750">
                    <a:moveTo>
                      <a:pt x="0" y="0"/>
                    </a:moveTo>
                    <a:cubicBezTo>
                      <a:pt x="575" y="1875"/>
                      <a:pt x="1150" y="3750"/>
                      <a:pt x="1710" y="3750"/>
                    </a:cubicBezTo>
                    <a:cubicBezTo>
                      <a:pt x="2270" y="3750"/>
                      <a:pt x="2815" y="1875"/>
                      <a:pt x="3360" y="0"/>
                    </a:cubicBezTo>
                  </a:path>
                </a:pathLst>
              </a:custGeom>
              <a:noFill/>
              <a:ln w="285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4" name="Freeform 5"/>
              <p:cNvSpPr/>
              <p:nvPr/>
            </p:nvSpPr>
            <p:spPr bwMode="auto">
              <a:xfrm>
                <a:off x="3770" y="1919"/>
                <a:ext cx="534" cy="262"/>
              </a:xfrm>
              <a:custGeom>
                <a:avLst/>
                <a:gdLst>
                  <a:gd name="T0" fmla="*/ 0 w 1770"/>
                  <a:gd name="T1" fmla="*/ 333 h 348"/>
                  <a:gd name="T2" fmla="*/ 885 w 1770"/>
                  <a:gd name="T3" fmla="*/ 3 h 348"/>
                  <a:gd name="T4" fmla="*/ 1770 w 1770"/>
                  <a:gd name="T5" fmla="*/ 348 h 348"/>
                </a:gdLst>
                <a:ahLst/>
                <a:cxnLst>
                  <a:cxn ang="0">
                    <a:pos x="T0" y="T1"/>
                  </a:cxn>
                  <a:cxn ang="0">
                    <a:pos x="T2" y="T3"/>
                  </a:cxn>
                  <a:cxn ang="0">
                    <a:pos x="T4" y="T5"/>
                  </a:cxn>
                </a:cxnLst>
                <a:rect l="0" t="0" r="r" b="b"/>
                <a:pathLst>
                  <a:path w="1770" h="348">
                    <a:moveTo>
                      <a:pt x="0" y="333"/>
                    </a:moveTo>
                    <a:cubicBezTo>
                      <a:pt x="295" y="166"/>
                      <a:pt x="590" y="0"/>
                      <a:pt x="885" y="3"/>
                    </a:cubicBezTo>
                    <a:cubicBezTo>
                      <a:pt x="1180" y="6"/>
                      <a:pt x="1475" y="177"/>
                      <a:pt x="1770" y="348"/>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5" name="Freeform 6"/>
              <p:cNvSpPr/>
              <p:nvPr/>
            </p:nvSpPr>
            <p:spPr bwMode="auto">
              <a:xfrm>
                <a:off x="3672" y="1581"/>
                <a:ext cx="304" cy="262"/>
              </a:xfrm>
              <a:custGeom>
                <a:avLst/>
                <a:gdLst>
                  <a:gd name="T0" fmla="*/ 0 w 1770"/>
                  <a:gd name="T1" fmla="*/ 333 h 348"/>
                  <a:gd name="T2" fmla="*/ 885 w 1770"/>
                  <a:gd name="T3" fmla="*/ 3 h 348"/>
                  <a:gd name="T4" fmla="*/ 1770 w 1770"/>
                  <a:gd name="T5" fmla="*/ 348 h 348"/>
                </a:gdLst>
                <a:ahLst/>
                <a:cxnLst>
                  <a:cxn ang="0">
                    <a:pos x="T0" y="T1"/>
                  </a:cxn>
                  <a:cxn ang="0">
                    <a:pos x="T2" y="T3"/>
                  </a:cxn>
                  <a:cxn ang="0">
                    <a:pos x="T4" y="T5"/>
                  </a:cxn>
                </a:cxnLst>
                <a:rect l="0" t="0" r="r" b="b"/>
                <a:pathLst>
                  <a:path w="1770" h="348">
                    <a:moveTo>
                      <a:pt x="0" y="333"/>
                    </a:moveTo>
                    <a:cubicBezTo>
                      <a:pt x="295" y="166"/>
                      <a:pt x="590" y="0"/>
                      <a:pt x="885" y="3"/>
                    </a:cubicBezTo>
                    <a:cubicBezTo>
                      <a:pt x="1180" y="6"/>
                      <a:pt x="1475" y="177"/>
                      <a:pt x="1770" y="348"/>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6" name="Freeform 7"/>
              <p:cNvSpPr/>
              <p:nvPr/>
            </p:nvSpPr>
            <p:spPr bwMode="auto">
              <a:xfrm>
                <a:off x="4071" y="1579"/>
                <a:ext cx="310" cy="263"/>
              </a:xfrm>
              <a:custGeom>
                <a:avLst/>
                <a:gdLst>
                  <a:gd name="T0" fmla="*/ 0 w 1770"/>
                  <a:gd name="T1" fmla="*/ 333 h 348"/>
                  <a:gd name="T2" fmla="*/ 885 w 1770"/>
                  <a:gd name="T3" fmla="*/ 3 h 348"/>
                  <a:gd name="T4" fmla="*/ 1770 w 1770"/>
                  <a:gd name="T5" fmla="*/ 348 h 348"/>
                </a:gdLst>
                <a:ahLst/>
                <a:cxnLst>
                  <a:cxn ang="0">
                    <a:pos x="T0" y="T1"/>
                  </a:cxn>
                  <a:cxn ang="0">
                    <a:pos x="T2" y="T3"/>
                  </a:cxn>
                  <a:cxn ang="0">
                    <a:pos x="T4" y="T5"/>
                  </a:cxn>
                </a:cxnLst>
                <a:rect l="0" t="0" r="r" b="b"/>
                <a:pathLst>
                  <a:path w="1770" h="348">
                    <a:moveTo>
                      <a:pt x="0" y="333"/>
                    </a:moveTo>
                    <a:cubicBezTo>
                      <a:pt x="295" y="166"/>
                      <a:pt x="590" y="0"/>
                      <a:pt x="885" y="3"/>
                    </a:cubicBezTo>
                    <a:cubicBezTo>
                      <a:pt x="1180" y="6"/>
                      <a:pt x="1475" y="177"/>
                      <a:pt x="1770" y="348"/>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7" name="Freeform 8"/>
              <p:cNvSpPr/>
              <p:nvPr/>
            </p:nvSpPr>
            <p:spPr bwMode="auto">
              <a:xfrm>
                <a:off x="3629" y="1202"/>
                <a:ext cx="283" cy="316"/>
              </a:xfrm>
              <a:custGeom>
                <a:avLst/>
                <a:gdLst>
                  <a:gd name="T0" fmla="*/ 0 w 1770"/>
                  <a:gd name="T1" fmla="*/ 333 h 348"/>
                  <a:gd name="T2" fmla="*/ 885 w 1770"/>
                  <a:gd name="T3" fmla="*/ 3 h 348"/>
                  <a:gd name="T4" fmla="*/ 1770 w 1770"/>
                  <a:gd name="T5" fmla="*/ 348 h 348"/>
                </a:gdLst>
                <a:ahLst/>
                <a:cxnLst>
                  <a:cxn ang="0">
                    <a:pos x="T0" y="T1"/>
                  </a:cxn>
                  <a:cxn ang="0">
                    <a:pos x="T2" y="T3"/>
                  </a:cxn>
                  <a:cxn ang="0">
                    <a:pos x="T4" y="T5"/>
                  </a:cxn>
                </a:cxnLst>
                <a:rect l="0" t="0" r="r" b="b"/>
                <a:pathLst>
                  <a:path w="1770" h="348">
                    <a:moveTo>
                      <a:pt x="0" y="333"/>
                    </a:moveTo>
                    <a:cubicBezTo>
                      <a:pt x="295" y="166"/>
                      <a:pt x="590" y="0"/>
                      <a:pt x="885" y="3"/>
                    </a:cubicBezTo>
                    <a:cubicBezTo>
                      <a:pt x="1180" y="6"/>
                      <a:pt x="1475" y="177"/>
                      <a:pt x="1770" y="348"/>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8" name="Freeform 9"/>
              <p:cNvSpPr/>
              <p:nvPr/>
            </p:nvSpPr>
            <p:spPr bwMode="auto">
              <a:xfrm>
                <a:off x="4142" y="1202"/>
                <a:ext cx="281" cy="316"/>
              </a:xfrm>
              <a:custGeom>
                <a:avLst/>
                <a:gdLst>
                  <a:gd name="T0" fmla="*/ 0 w 1770"/>
                  <a:gd name="T1" fmla="*/ 333 h 348"/>
                  <a:gd name="T2" fmla="*/ 885 w 1770"/>
                  <a:gd name="T3" fmla="*/ 3 h 348"/>
                  <a:gd name="T4" fmla="*/ 1770 w 1770"/>
                  <a:gd name="T5" fmla="*/ 348 h 348"/>
                </a:gdLst>
                <a:ahLst/>
                <a:cxnLst>
                  <a:cxn ang="0">
                    <a:pos x="T0" y="T1"/>
                  </a:cxn>
                  <a:cxn ang="0">
                    <a:pos x="T2" y="T3"/>
                  </a:cxn>
                  <a:cxn ang="0">
                    <a:pos x="T4" y="T5"/>
                  </a:cxn>
                </a:cxnLst>
                <a:rect l="0" t="0" r="r" b="b"/>
                <a:pathLst>
                  <a:path w="1770" h="348">
                    <a:moveTo>
                      <a:pt x="0" y="333"/>
                    </a:moveTo>
                    <a:cubicBezTo>
                      <a:pt x="295" y="166"/>
                      <a:pt x="590" y="0"/>
                      <a:pt x="885" y="3"/>
                    </a:cubicBezTo>
                    <a:cubicBezTo>
                      <a:pt x="1180" y="6"/>
                      <a:pt x="1475" y="177"/>
                      <a:pt x="1770" y="348"/>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9" name="Freeform 10"/>
              <p:cNvSpPr/>
              <p:nvPr/>
            </p:nvSpPr>
            <p:spPr bwMode="auto">
              <a:xfrm>
                <a:off x="3958" y="1332"/>
                <a:ext cx="146" cy="186"/>
              </a:xfrm>
              <a:custGeom>
                <a:avLst/>
                <a:gdLst>
                  <a:gd name="T0" fmla="*/ 0 w 1770"/>
                  <a:gd name="T1" fmla="*/ 333 h 348"/>
                  <a:gd name="T2" fmla="*/ 885 w 1770"/>
                  <a:gd name="T3" fmla="*/ 3 h 348"/>
                  <a:gd name="T4" fmla="*/ 1770 w 1770"/>
                  <a:gd name="T5" fmla="*/ 348 h 348"/>
                </a:gdLst>
                <a:ahLst/>
                <a:cxnLst>
                  <a:cxn ang="0">
                    <a:pos x="T0" y="T1"/>
                  </a:cxn>
                  <a:cxn ang="0">
                    <a:pos x="T2" y="T3"/>
                  </a:cxn>
                  <a:cxn ang="0">
                    <a:pos x="T4" y="T5"/>
                  </a:cxn>
                </a:cxnLst>
                <a:rect l="0" t="0" r="r" b="b"/>
                <a:pathLst>
                  <a:path w="1770" h="348">
                    <a:moveTo>
                      <a:pt x="0" y="333"/>
                    </a:moveTo>
                    <a:cubicBezTo>
                      <a:pt x="295" y="166"/>
                      <a:pt x="590" y="0"/>
                      <a:pt x="885" y="3"/>
                    </a:cubicBezTo>
                    <a:cubicBezTo>
                      <a:pt x="1180" y="6"/>
                      <a:pt x="1475" y="177"/>
                      <a:pt x="1770" y="348"/>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0" name="Line 11"/>
              <p:cNvSpPr>
                <a:spLocks noChangeShapeType="1"/>
              </p:cNvSpPr>
              <p:nvPr/>
            </p:nvSpPr>
            <p:spPr bwMode="auto">
              <a:xfrm>
                <a:off x="3081" y="897"/>
                <a:ext cx="1960" cy="0"/>
              </a:xfrm>
              <a:prstGeom prst="line">
                <a:avLst/>
              </a:prstGeom>
              <a:noFill/>
              <a:ln w="28575">
                <a:solidFill>
                  <a:srgbClr val="0000FF"/>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1" name="Freeform 12"/>
              <p:cNvSpPr/>
              <p:nvPr/>
            </p:nvSpPr>
            <p:spPr bwMode="auto">
              <a:xfrm>
                <a:off x="3475" y="481"/>
                <a:ext cx="1075" cy="264"/>
              </a:xfrm>
              <a:custGeom>
                <a:avLst/>
                <a:gdLst>
                  <a:gd name="T0" fmla="*/ 0 w 3270"/>
                  <a:gd name="T1" fmla="*/ 30 h 515"/>
                  <a:gd name="T2" fmla="*/ 1545 w 3270"/>
                  <a:gd name="T3" fmla="*/ 510 h 515"/>
                  <a:gd name="T4" fmla="*/ 3270 w 3270"/>
                  <a:gd name="T5" fmla="*/ 0 h 515"/>
                </a:gdLst>
                <a:ahLst/>
                <a:cxnLst>
                  <a:cxn ang="0">
                    <a:pos x="T0" y="T1"/>
                  </a:cxn>
                  <a:cxn ang="0">
                    <a:pos x="T2" y="T3"/>
                  </a:cxn>
                  <a:cxn ang="0">
                    <a:pos x="T4" y="T5"/>
                  </a:cxn>
                </a:cxnLst>
                <a:rect l="0" t="0" r="r" b="b"/>
                <a:pathLst>
                  <a:path w="3270" h="515">
                    <a:moveTo>
                      <a:pt x="0" y="30"/>
                    </a:moveTo>
                    <a:cubicBezTo>
                      <a:pt x="500" y="272"/>
                      <a:pt x="1000" y="515"/>
                      <a:pt x="1545" y="510"/>
                    </a:cubicBezTo>
                    <a:cubicBezTo>
                      <a:pt x="2090" y="505"/>
                      <a:pt x="2680" y="252"/>
                      <a:pt x="3270" y="0"/>
                    </a:cubicBezTo>
                  </a:path>
                </a:pathLst>
              </a:custGeom>
              <a:noFill/>
              <a:ln w="28575"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2" name="Line 13"/>
              <p:cNvSpPr>
                <a:spLocks noChangeShapeType="1"/>
              </p:cNvSpPr>
              <p:nvPr/>
            </p:nvSpPr>
            <p:spPr bwMode="auto">
              <a:xfrm>
                <a:off x="4213" y="2048"/>
                <a:ext cx="84" cy="107"/>
              </a:xfrm>
              <a:prstGeom prst="line">
                <a:avLst/>
              </a:prstGeom>
              <a:noFill/>
              <a:ln w="5715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3" name="弧 14"/>
              <p:cNvSpPr/>
              <p:nvPr/>
            </p:nvSpPr>
            <p:spPr bwMode="auto">
              <a:xfrm flipH="1" flipV="1">
                <a:off x="4222" y="2042"/>
                <a:ext cx="246"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4" name="Line 15"/>
              <p:cNvSpPr>
                <a:spLocks noChangeShapeType="1"/>
              </p:cNvSpPr>
              <p:nvPr/>
            </p:nvSpPr>
            <p:spPr bwMode="auto">
              <a:xfrm flipH="1">
                <a:off x="3763" y="2065"/>
                <a:ext cx="85" cy="108"/>
              </a:xfrm>
              <a:prstGeom prst="line">
                <a:avLst/>
              </a:prstGeom>
              <a:noFill/>
              <a:ln w="762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5" name="弧 16"/>
              <p:cNvSpPr/>
              <p:nvPr/>
            </p:nvSpPr>
            <p:spPr bwMode="auto">
              <a:xfrm flipV="1">
                <a:off x="3604" y="2040"/>
                <a:ext cx="246"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6" name="Freeform 17"/>
              <p:cNvSpPr/>
              <p:nvPr/>
            </p:nvSpPr>
            <p:spPr bwMode="auto">
              <a:xfrm>
                <a:off x="4311" y="1712"/>
                <a:ext cx="70" cy="130"/>
              </a:xfrm>
              <a:custGeom>
                <a:avLst/>
                <a:gdLst>
                  <a:gd name="T0" fmla="*/ 0 w 150"/>
                  <a:gd name="T1" fmla="*/ 0 h 255"/>
                  <a:gd name="T2" fmla="*/ 75 w 150"/>
                  <a:gd name="T3" fmla="*/ 105 h 255"/>
                  <a:gd name="T4" fmla="*/ 150 w 150"/>
                  <a:gd name="T5" fmla="*/ 255 h 255"/>
                </a:gdLst>
                <a:ahLst/>
                <a:cxnLst>
                  <a:cxn ang="0">
                    <a:pos x="T0" y="T1"/>
                  </a:cxn>
                  <a:cxn ang="0">
                    <a:pos x="T2" y="T3"/>
                  </a:cxn>
                  <a:cxn ang="0">
                    <a:pos x="T4" y="T5"/>
                  </a:cxn>
                </a:cxnLst>
                <a:rect l="0" t="0" r="r" b="b"/>
                <a:pathLst>
                  <a:path w="150" h="255">
                    <a:moveTo>
                      <a:pt x="0" y="0"/>
                    </a:moveTo>
                    <a:cubicBezTo>
                      <a:pt x="25" y="31"/>
                      <a:pt x="50" y="62"/>
                      <a:pt x="75" y="105"/>
                    </a:cubicBezTo>
                    <a:cubicBezTo>
                      <a:pt x="100" y="148"/>
                      <a:pt x="125" y="201"/>
                      <a:pt x="150" y="255"/>
                    </a:cubicBezTo>
                  </a:path>
                </a:pathLst>
              </a:custGeom>
              <a:noFill/>
              <a:ln w="57150"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7" name="弧 18"/>
              <p:cNvSpPr/>
              <p:nvPr/>
            </p:nvSpPr>
            <p:spPr bwMode="auto">
              <a:xfrm flipH="1" flipV="1">
                <a:off x="4325" y="1704"/>
                <a:ext cx="246" cy="1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8" name="Text Box 19"/>
              <p:cNvSpPr txBox="1">
                <a:spLocks noChangeArrowheads="1"/>
              </p:cNvSpPr>
              <p:nvPr/>
            </p:nvSpPr>
            <p:spPr bwMode="auto">
              <a:xfrm>
                <a:off x="3889" y="1704"/>
                <a:ext cx="303" cy="131"/>
              </a:xfrm>
              <a:prstGeom prst="rect">
                <a:avLst/>
              </a:prstGeom>
              <a:solidFill>
                <a:srgbClr val="FFFFFF"/>
              </a:solidFill>
              <a:ln>
                <a:noFill/>
              </a:ln>
              <a:effectLst/>
              <a:extLs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endParaRPr kumimoji="1" lang="zh-CN" altLang="en-US" sz="60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9" name="Freeform 20"/>
              <p:cNvSpPr/>
              <p:nvPr/>
            </p:nvSpPr>
            <p:spPr bwMode="auto">
              <a:xfrm>
                <a:off x="3918" y="1689"/>
                <a:ext cx="204" cy="147"/>
              </a:xfrm>
              <a:custGeom>
                <a:avLst/>
                <a:gdLst>
                  <a:gd name="T0" fmla="*/ 0 w 285"/>
                  <a:gd name="T1" fmla="*/ 15 h 287"/>
                  <a:gd name="T2" fmla="*/ 150 w 285"/>
                  <a:gd name="T3" fmla="*/ 285 h 287"/>
                  <a:gd name="T4" fmla="*/ 285 w 285"/>
                  <a:gd name="T5" fmla="*/ 0 h 287"/>
                </a:gdLst>
                <a:ahLst/>
                <a:cxnLst>
                  <a:cxn ang="0">
                    <a:pos x="T0" y="T1"/>
                  </a:cxn>
                  <a:cxn ang="0">
                    <a:pos x="T2" y="T3"/>
                  </a:cxn>
                  <a:cxn ang="0">
                    <a:pos x="T4" y="T5"/>
                  </a:cxn>
                </a:cxnLst>
                <a:rect l="0" t="0" r="r" b="b"/>
                <a:pathLst>
                  <a:path w="285" h="287">
                    <a:moveTo>
                      <a:pt x="0" y="15"/>
                    </a:moveTo>
                    <a:cubicBezTo>
                      <a:pt x="51" y="151"/>
                      <a:pt x="103" y="287"/>
                      <a:pt x="150" y="285"/>
                    </a:cubicBezTo>
                    <a:cubicBezTo>
                      <a:pt x="197" y="283"/>
                      <a:pt x="241" y="141"/>
                      <a:pt x="285" y="0"/>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0" name="Freeform 21"/>
              <p:cNvSpPr/>
              <p:nvPr/>
            </p:nvSpPr>
            <p:spPr bwMode="auto">
              <a:xfrm>
                <a:off x="3672" y="1713"/>
                <a:ext cx="63" cy="139"/>
              </a:xfrm>
              <a:custGeom>
                <a:avLst/>
                <a:gdLst>
                  <a:gd name="T0" fmla="*/ 120 w 120"/>
                  <a:gd name="T1" fmla="*/ 0 h 225"/>
                  <a:gd name="T2" fmla="*/ 45 w 120"/>
                  <a:gd name="T3" fmla="*/ 90 h 225"/>
                  <a:gd name="T4" fmla="*/ 0 w 120"/>
                  <a:gd name="T5" fmla="*/ 225 h 225"/>
                </a:gdLst>
                <a:ahLst/>
                <a:cxnLst>
                  <a:cxn ang="0">
                    <a:pos x="T0" y="T1"/>
                  </a:cxn>
                  <a:cxn ang="0">
                    <a:pos x="T2" y="T3"/>
                  </a:cxn>
                  <a:cxn ang="0">
                    <a:pos x="T4" y="T5"/>
                  </a:cxn>
                </a:cxnLst>
                <a:rect l="0" t="0" r="r" b="b"/>
                <a:pathLst>
                  <a:path w="120" h="225">
                    <a:moveTo>
                      <a:pt x="120" y="0"/>
                    </a:moveTo>
                    <a:cubicBezTo>
                      <a:pt x="92" y="26"/>
                      <a:pt x="65" y="52"/>
                      <a:pt x="45" y="90"/>
                    </a:cubicBezTo>
                    <a:cubicBezTo>
                      <a:pt x="25" y="128"/>
                      <a:pt x="12" y="195"/>
                      <a:pt x="0" y="225"/>
                    </a:cubicBezTo>
                  </a:path>
                </a:pathLst>
              </a:custGeom>
              <a:noFill/>
              <a:ln w="57150"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1" name="弧 22"/>
              <p:cNvSpPr/>
              <p:nvPr/>
            </p:nvSpPr>
            <p:spPr bwMode="auto">
              <a:xfrm flipV="1">
                <a:off x="3475" y="1704"/>
                <a:ext cx="246" cy="1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2" name="Line 23"/>
              <p:cNvSpPr>
                <a:spLocks noChangeShapeType="1"/>
              </p:cNvSpPr>
              <p:nvPr/>
            </p:nvSpPr>
            <p:spPr bwMode="auto">
              <a:xfrm>
                <a:off x="3054" y="1849"/>
                <a:ext cx="1960" cy="0"/>
              </a:xfrm>
              <a:prstGeom prst="line">
                <a:avLst/>
              </a:prstGeom>
              <a:noFill/>
              <a:ln w="38100">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3" name="Text Box 24"/>
              <p:cNvSpPr txBox="1">
                <a:spLocks noChangeArrowheads="1"/>
              </p:cNvSpPr>
              <p:nvPr/>
            </p:nvSpPr>
            <p:spPr bwMode="auto">
              <a:xfrm>
                <a:off x="3869" y="1427"/>
                <a:ext cx="323" cy="93"/>
              </a:xfrm>
              <a:prstGeom prst="rect">
                <a:avLst/>
              </a:prstGeom>
              <a:solidFill>
                <a:srgbClr val="FFFFFF"/>
              </a:solidFill>
              <a:ln>
                <a:noFill/>
              </a:ln>
              <a:effectLst/>
              <a:extLs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endParaRPr kumimoji="1" lang="zh-CN" altLang="en-US" sz="60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4" name="Freeform 25"/>
              <p:cNvSpPr/>
              <p:nvPr/>
            </p:nvSpPr>
            <p:spPr bwMode="auto">
              <a:xfrm>
                <a:off x="3882" y="1405"/>
                <a:ext cx="99" cy="125"/>
              </a:xfrm>
              <a:custGeom>
                <a:avLst/>
                <a:gdLst>
                  <a:gd name="T0" fmla="*/ 0 w 135"/>
                  <a:gd name="T1" fmla="*/ 30 h 245"/>
                  <a:gd name="T2" fmla="*/ 75 w 135"/>
                  <a:gd name="T3" fmla="*/ 240 h 245"/>
                  <a:gd name="T4" fmla="*/ 135 w 135"/>
                  <a:gd name="T5" fmla="*/ 0 h 245"/>
                </a:gdLst>
                <a:ahLst/>
                <a:cxnLst>
                  <a:cxn ang="0">
                    <a:pos x="T0" y="T1"/>
                  </a:cxn>
                  <a:cxn ang="0">
                    <a:pos x="T2" y="T3"/>
                  </a:cxn>
                  <a:cxn ang="0">
                    <a:pos x="T4" y="T5"/>
                  </a:cxn>
                </a:cxnLst>
                <a:rect l="0" t="0" r="r" b="b"/>
                <a:pathLst>
                  <a:path w="135" h="245">
                    <a:moveTo>
                      <a:pt x="0" y="30"/>
                    </a:moveTo>
                    <a:cubicBezTo>
                      <a:pt x="26" y="137"/>
                      <a:pt x="53" y="245"/>
                      <a:pt x="75" y="240"/>
                    </a:cubicBezTo>
                    <a:cubicBezTo>
                      <a:pt x="97" y="235"/>
                      <a:pt x="116" y="117"/>
                      <a:pt x="135" y="0"/>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5" name="Freeform 26"/>
              <p:cNvSpPr/>
              <p:nvPr/>
            </p:nvSpPr>
            <p:spPr bwMode="auto">
              <a:xfrm flipH="1">
                <a:off x="4072" y="1405"/>
                <a:ext cx="98" cy="125"/>
              </a:xfrm>
              <a:custGeom>
                <a:avLst/>
                <a:gdLst>
                  <a:gd name="T0" fmla="*/ 0 w 135"/>
                  <a:gd name="T1" fmla="*/ 30 h 245"/>
                  <a:gd name="T2" fmla="*/ 75 w 135"/>
                  <a:gd name="T3" fmla="*/ 240 h 245"/>
                  <a:gd name="T4" fmla="*/ 135 w 135"/>
                  <a:gd name="T5" fmla="*/ 0 h 245"/>
                </a:gdLst>
                <a:ahLst/>
                <a:cxnLst>
                  <a:cxn ang="0">
                    <a:pos x="T0" y="T1"/>
                  </a:cxn>
                  <a:cxn ang="0">
                    <a:pos x="T2" y="T3"/>
                  </a:cxn>
                  <a:cxn ang="0">
                    <a:pos x="T4" y="T5"/>
                  </a:cxn>
                </a:cxnLst>
                <a:rect l="0" t="0" r="r" b="b"/>
                <a:pathLst>
                  <a:path w="135" h="245">
                    <a:moveTo>
                      <a:pt x="0" y="30"/>
                    </a:moveTo>
                    <a:cubicBezTo>
                      <a:pt x="26" y="137"/>
                      <a:pt x="53" y="245"/>
                      <a:pt x="75" y="240"/>
                    </a:cubicBezTo>
                    <a:cubicBezTo>
                      <a:pt x="97" y="235"/>
                      <a:pt x="116" y="117"/>
                      <a:pt x="135" y="0"/>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6" name="Freeform 27"/>
              <p:cNvSpPr/>
              <p:nvPr/>
            </p:nvSpPr>
            <p:spPr bwMode="auto">
              <a:xfrm>
                <a:off x="4390" y="1405"/>
                <a:ext cx="36" cy="115"/>
              </a:xfrm>
              <a:custGeom>
                <a:avLst/>
                <a:gdLst>
                  <a:gd name="T0" fmla="*/ 0 w 75"/>
                  <a:gd name="T1" fmla="*/ 0 h 225"/>
                  <a:gd name="T2" fmla="*/ 75 w 75"/>
                  <a:gd name="T3" fmla="*/ 225 h 225"/>
                </a:gdLst>
                <a:ahLst/>
                <a:cxnLst>
                  <a:cxn ang="0">
                    <a:pos x="T0" y="T1"/>
                  </a:cxn>
                  <a:cxn ang="0">
                    <a:pos x="T2" y="T3"/>
                  </a:cxn>
                </a:cxnLst>
                <a:rect l="0" t="0" r="r" b="b"/>
                <a:pathLst>
                  <a:path w="75" h="225">
                    <a:moveTo>
                      <a:pt x="0" y="0"/>
                    </a:moveTo>
                    <a:cubicBezTo>
                      <a:pt x="31" y="93"/>
                      <a:pt x="62" y="187"/>
                      <a:pt x="75" y="225"/>
                    </a:cubicBezTo>
                  </a:path>
                </a:pathLst>
              </a:custGeom>
              <a:noFill/>
              <a:ln w="76200"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7" name="弧 28"/>
              <p:cNvSpPr/>
              <p:nvPr/>
            </p:nvSpPr>
            <p:spPr bwMode="auto">
              <a:xfrm flipH="1" flipV="1">
                <a:off x="4390" y="1405"/>
                <a:ext cx="281" cy="12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8" name="Line 29"/>
              <p:cNvSpPr>
                <a:spLocks noChangeShapeType="1"/>
              </p:cNvSpPr>
              <p:nvPr/>
            </p:nvSpPr>
            <p:spPr bwMode="auto">
              <a:xfrm flipH="1">
                <a:off x="3622" y="1397"/>
                <a:ext cx="36" cy="123"/>
              </a:xfrm>
              <a:prstGeom prst="line">
                <a:avLst/>
              </a:prstGeom>
              <a:noFill/>
              <a:ln w="5715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9" name="弧 30"/>
              <p:cNvSpPr/>
              <p:nvPr/>
            </p:nvSpPr>
            <p:spPr bwMode="auto">
              <a:xfrm flipV="1">
                <a:off x="3370" y="1381"/>
                <a:ext cx="295" cy="15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0" name="Line 31"/>
              <p:cNvSpPr>
                <a:spLocks noChangeShapeType="1"/>
              </p:cNvSpPr>
              <p:nvPr/>
            </p:nvSpPr>
            <p:spPr bwMode="auto">
              <a:xfrm>
                <a:off x="3054" y="1542"/>
                <a:ext cx="1960" cy="0"/>
              </a:xfrm>
              <a:prstGeom prst="line">
                <a:avLst/>
              </a:prstGeom>
              <a:noFill/>
              <a:ln w="38100">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1" name="Line 32"/>
              <p:cNvSpPr>
                <a:spLocks noChangeShapeType="1"/>
              </p:cNvSpPr>
              <p:nvPr/>
            </p:nvSpPr>
            <p:spPr bwMode="auto">
              <a:xfrm flipV="1">
                <a:off x="4030" y="375"/>
                <a:ext cx="0" cy="1967"/>
              </a:xfrm>
              <a:prstGeom prst="line">
                <a:avLst/>
              </a:prstGeom>
              <a:noFill/>
              <a:ln w="28575">
                <a:solidFill>
                  <a:srgbClr val="000000"/>
                </a:solidFill>
                <a:rou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2" name="Text Box 33"/>
              <p:cNvSpPr txBox="1">
                <a:spLocks noChangeArrowheads="1"/>
              </p:cNvSpPr>
              <p:nvPr/>
            </p:nvSpPr>
            <p:spPr bwMode="auto">
              <a:xfrm>
                <a:off x="5378" y="2181"/>
                <a:ext cx="246"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2000" b="1" i="1">
                    <a:solidFill>
                      <a:srgbClr val="000000"/>
                    </a:solidFill>
                    <a:latin typeface="Times New Roman" panose="02020603050405020304" pitchFamily="18" charset="0"/>
                    <a:ea typeface="华文楷体" panose="02010600040101010101" charset="-122"/>
                    <a:cs typeface="Times New Roman" panose="02020603050405020304" pitchFamily="18" charset="0"/>
                  </a:rPr>
                  <a:t>x</a:t>
                </a:r>
                <a:endParaRPr kumimoji="1" lang="en-US" altLang="zh-CN" sz="2000" b="1" i="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3" name="Text Box 34"/>
              <p:cNvSpPr txBox="1">
                <a:spLocks noChangeArrowheads="1"/>
              </p:cNvSpPr>
              <p:nvPr/>
            </p:nvSpPr>
            <p:spPr bwMode="auto">
              <a:xfrm>
                <a:off x="4455" y="886"/>
                <a:ext cx="634" cy="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1400" b="1" i="1">
                    <a:solidFill>
                      <a:srgbClr val="0000FF"/>
                    </a:solidFill>
                    <a:latin typeface="Times New Roman" panose="02020603050405020304" pitchFamily="18" charset="0"/>
                    <a:ea typeface="华文楷体" panose="02010600040101010101" charset="-122"/>
                    <a:cs typeface="Times New Roman" panose="02020603050405020304" pitchFamily="18" charset="0"/>
                  </a:rPr>
                  <a:t>n</a:t>
                </a:r>
                <a:r>
                  <a:rPr kumimoji="1" lang="zh-CN" altLang="en-US" sz="1400" b="1">
                    <a:solidFill>
                      <a:srgbClr val="0000FF"/>
                    </a:solidFill>
                    <a:latin typeface="Times New Roman" panose="02020603050405020304" pitchFamily="18" charset="0"/>
                    <a:ea typeface="华文楷体" panose="02010600040101010101" charset="-122"/>
                    <a:cs typeface="Times New Roman" panose="02020603050405020304" pitchFamily="18" charset="0"/>
                  </a:rPr>
                  <a:t>很大</a:t>
                </a:r>
                <a:endParaRPr kumimoji="1" lang="zh-CN" altLang="en-US" sz="1400" b="1">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4" name="Text Box 35"/>
              <p:cNvSpPr txBox="1">
                <a:spLocks noChangeArrowheads="1"/>
              </p:cNvSpPr>
              <p:nvPr/>
            </p:nvSpPr>
            <p:spPr bwMode="auto">
              <a:xfrm>
                <a:off x="2722" y="740"/>
                <a:ext cx="592" cy="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1600" b="1" i="1" dirty="0" err="1">
                    <a:solidFill>
                      <a:srgbClr val="0000FF"/>
                    </a:solidFill>
                    <a:latin typeface="Times New Roman" panose="02020603050405020304" pitchFamily="18" charset="0"/>
                    <a:ea typeface="华文楷体" panose="02010600040101010101" charset="-122"/>
                    <a:cs typeface="Times New Roman" panose="02020603050405020304" pitchFamily="18" charset="0"/>
                  </a:rPr>
                  <a:t>E</a:t>
                </a:r>
                <a:r>
                  <a:rPr kumimoji="1" lang="en-US" altLang="zh-CN" sz="1600" b="1" i="1" baseline="-25000" dirty="0" err="1">
                    <a:solidFill>
                      <a:srgbClr val="0000FF"/>
                    </a:solidFill>
                    <a:latin typeface="Times New Roman" panose="02020603050405020304" pitchFamily="18" charset="0"/>
                    <a:ea typeface="华文楷体" panose="02010600040101010101" charset="-122"/>
                    <a:cs typeface="Times New Roman" panose="02020603050405020304" pitchFamily="18" charset="0"/>
                  </a:rPr>
                  <a:t>n</a:t>
                </a:r>
                <a:endParaRPr kumimoji="1" lang="en-US" altLang="zh-CN" sz="16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5" name="Text Box 36"/>
              <p:cNvSpPr txBox="1">
                <a:spLocks noChangeArrowheads="1"/>
              </p:cNvSpPr>
              <p:nvPr/>
            </p:nvSpPr>
            <p:spPr bwMode="auto">
              <a:xfrm>
                <a:off x="2714" y="1675"/>
                <a:ext cx="611" cy="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1600" b="1" i="1">
                    <a:solidFill>
                      <a:srgbClr val="0000FF"/>
                    </a:solidFill>
                    <a:latin typeface="Times New Roman" panose="02020603050405020304" pitchFamily="18" charset="0"/>
                    <a:ea typeface="华文楷体" panose="02010600040101010101" charset="-122"/>
                    <a:cs typeface="Times New Roman" panose="02020603050405020304" pitchFamily="18" charset="0"/>
                  </a:rPr>
                  <a:t>E</a:t>
                </a:r>
                <a:r>
                  <a:rPr kumimoji="1" lang="en-US" altLang="zh-CN" sz="1600" b="1" baseline="-25000">
                    <a:solidFill>
                      <a:srgbClr val="0000FF"/>
                    </a:solidFill>
                    <a:latin typeface="Times New Roman" panose="02020603050405020304" pitchFamily="18" charset="0"/>
                    <a:ea typeface="华文楷体" panose="02010600040101010101" charset="-122"/>
                    <a:cs typeface="Times New Roman" panose="02020603050405020304" pitchFamily="18" charset="0"/>
                  </a:rPr>
                  <a:t>1</a:t>
                </a:r>
                <a:endParaRPr kumimoji="1" lang="en-US" altLang="zh-CN" sz="16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6" name="Text Box 37"/>
              <p:cNvSpPr txBox="1">
                <a:spLocks noChangeArrowheads="1"/>
              </p:cNvSpPr>
              <p:nvPr/>
            </p:nvSpPr>
            <p:spPr bwMode="auto">
              <a:xfrm>
                <a:off x="2707" y="1367"/>
                <a:ext cx="602"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1600" b="1" i="1">
                    <a:solidFill>
                      <a:srgbClr val="0000FF"/>
                    </a:solidFill>
                    <a:latin typeface="Times New Roman" panose="02020603050405020304" pitchFamily="18" charset="0"/>
                    <a:ea typeface="华文楷体" panose="02010600040101010101" charset="-122"/>
                    <a:cs typeface="Times New Roman" panose="02020603050405020304" pitchFamily="18" charset="0"/>
                  </a:rPr>
                  <a:t>E</a:t>
                </a:r>
                <a:r>
                  <a:rPr kumimoji="1" lang="en-US" altLang="zh-CN" sz="1600" b="1" baseline="-25000">
                    <a:solidFill>
                      <a:srgbClr val="0000FF"/>
                    </a:solidFill>
                    <a:latin typeface="Times New Roman" panose="02020603050405020304" pitchFamily="18" charset="0"/>
                    <a:ea typeface="华文楷体" panose="02010600040101010101" charset="-122"/>
                    <a:cs typeface="Times New Roman" panose="02020603050405020304" pitchFamily="18" charset="0"/>
                  </a:rPr>
                  <a:t>2</a:t>
                </a:r>
                <a:endParaRPr kumimoji="1" lang="en-US" altLang="zh-CN" sz="16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7" name="Text Box 38"/>
              <p:cNvSpPr txBox="1">
                <a:spLocks noChangeArrowheads="1"/>
              </p:cNvSpPr>
              <p:nvPr/>
            </p:nvSpPr>
            <p:spPr bwMode="auto">
              <a:xfrm>
                <a:off x="2710" y="1996"/>
                <a:ext cx="495" cy="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1600" b="1" i="1">
                    <a:solidFill>
                      <a:srgbClr val="0000FF"/>
                    </a:solidFill>
                    <a:latin typeface="Times New Roman" panose="02020603050405020304" pitchFamily="18" charset="0"/>
                    <a:ea typeface="华文楷体" panose="02010600040101010101" charset="-122"/>
                    <a:cs typeface="Times New Roman" panose="02020603050405020304" pitchFamily="18" charset="0"/>
                  </a:rPr>
                  <a:t>E</a:t>
                </a:r>
                <a:r>
                  <a:rPr kumimoji="1" lang="en-US" altLang="zh-CN" sz="1600" b="1" baseline="-25000">
                    <a:solidFill>
                      <a:srgbClr val="0000FF"/>
                    </a:solidFill>
                    <a:latin typeface="Times New Roman" panose="02020603050405020304" pitchFamily="18" charset="0"/>
                    <a:ea typeface="华文楷体" panose="02010600040101010101" charset="-122"/>
                    <a:cs typeface="Times New Roman" panose="02020603050405020304" pitchFamily="18" charset="0"/>
                  </a:rPr>
                  <a:t>0</a:t>
                </a:r>
                <a:endParaRPr kumimoji="1" lang="en-US" altLang="zh-CN" sz="16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8" name="Text Box 39"/>
              <p:cNvSpPr txBox="1">
                <a:spLocks noChangeArrowheads="1"/>
              </p:cNvSpPr>
              <p:nvPr/>
            </p:nvSpPr>
            <p:spPr bwMode="auto">
              <a:xfrm>
                <a:off x="3917" y="2303"/>
                <a:ext cx="246" cy="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1800" b="1">
                    <a:solidFill>
                      <a:srgbClr val="000000"/>
                    </a:solidFill>
                    <a:latin typeface="Times New Roman" panose="02020603050405020304" pitchFamily="18" charset="0"/>
                    <a:ea typeface="华文楷体" panose="02010600040101010101" charset="-122"/>
                    <a:cs typeface="Times New Roman" panose="02020603050405020304" pitchFamily="18" charset="0"/>
                  </a:rPr>
                  <a:t>0</a:t>
                </a:r>
                <a:endParaRPr kumimoji="1" lang="en-US" altLang="zh-CN"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9" name="Text Box 40"/>
              <p:cNvSpPr txBox="1">
                <a:spLocks noChangeArrowheads="1"/>
              </p:cNvSpPr>
              <p:nvPr/>
            </p:nvSpPr>
            <p:spPr bwMode="auto">
              <a:xfrm>
                <a:off x="3433" y="82"/>
                <a:ext cx="789"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1600" b="1" i="1"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1" lang="en-US" altLang="zh-CN" sz="1600" b="1" i="1" baseline="-25000"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n</a:t>
                </a:r>
                <a:r>
                  <a:rPr kumimoji="1" lang="en-US" altLang="zh-CN" sz="16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kumimoji="1" lang="en-US" altLang="zh-CN" sz="1600" b="1"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x</a:t>
                </a:r>
                <a:r>
                  <a:rPr kumimoji="1" lang="en-US" altLang="zh-CN" sz="16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kumimoji="1" lang="en-US" altLang="zh-CN" sz="1600" b="1"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2</a:t>
                </a:r>
                <a:endParaRPr kumimoji="1" lang="en-US" altLang="zh-CN" sz="1600" b="1"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10" name="Object 41"/>
              <p:cNvGraphicFramePr>
                <a:graphicFrameLocks noChangeAspect="1"/>
              </p:cNvGraphicFramePr>
              <p:nvPr/>
            </p:nvGraphicFramePr>
            <p:xfrm>
              <a:off x="5130" y="1588"/>
              <a:ext cx="458" cy="405"/>
            </p:xfrm>
            <a:graphic>
              <a:graphicData uri="http://schemas.openxmlformats.org/presentationml/2006/ole">
                <mc:AlternateContent xmlns:mc="http://schemas.openxmlformats.org/markup-compatibility/2006">
                  <mc:Choice xmlns:v="urn:schemas-microsoft-com:vml" Requires="v">
                    <p:oleObj spid="_x0000_s9" name="公式" r:id="rId9" imgW="317500" imgH="279400" progId="Equation.3">
                      <p:embed/>
                    </p:oleObj>
                  </mc:Choice>
                  <mc:Fallback>
                    <p:oleObj name="公式" r:id="rId9" imgW="317500" imgH="279400" progId="Equation.3">
                      <p:embed/>
                      <p:pic>
                        <p:nvPicPr>
                          <p:cNvPr id="0" name="图片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0" y="1588"/>
                            <a:ext cx="458" cy="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1" name="Object 42"/>
              <p:cNvGraphicFramePr>
                <a:graphicFrameLocks noChangeAspect="1"/>
              </p:cNvGraphicFramePr>
              <p:nvPr/>
            </p:nvGraphicFramePr>
            <p:xfrm>
              <a:off x="5109" y="677"/>
              <a:ext cx="458" cy="403"/>
            </p:xfrm>
            <a:graphic>
              <a:graphicData uri="http://schemas.openxmlformats.org/presentationml/2006/ole">
                <mc:AlternateContent xmlns:mc="http://schemas.openxmlformats.org/markup-compatibility/2006">
                  <mc:Choice xmlns:v="urn:schemas-microsoft-com:vml" Requires="v">
                    <p:oleObj spid="_x0000_s10" name="公式" r:id="rId11" imgW="330200" imgH="292100" progId="Equation.3">
                      <p:embed/>
                    </p:oleObj>
                  </mc:Choice>
                  <mc:Fallback>
                    <p:oleObj name="公式" r:id="rId11" imgW="330200" imgH="292100" progId="Equation.3">
                      <p:embed/>
                      <p:pic>
                        <p:nvPicPr>
                          <p:cNvPr id="0" name="图片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9" y="677"/>
                            <a:ext cx="458"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2" name="Object 43"/>
              <p:cNvGraphicFramePr>
                <a:graphicFrameLocks noChangeAspect="1"/>
              </p:cNvGraphicFramePr>
              <p:nvPr/>
            </p:nvGraphicFramePr>
            <p:xfrm>
              <a:off x="5111" y="1242"/>
              <a:ext cx="458" cy="404"/>
            </p:xfrm>
            <a:graphic>
              <a:graphicData uri="http://schemas.openxmlformats.org/presentationml/2006/ole">
                <mc:AlternateContent xmlns:mc="http://schemas.openxmlformats.org/markup-compatibility/2006">
                  <mc:Choice xmlns:v="urn:schemas-microsoft-com:vml" Requires="v">
                    <p:oleObj spid="_x0000_s11" name="公式" r:id="rId13" imgW="317500" imgH="279400" progId="Equation.3">
                      <p:embed/>
                    </p:oleObj>
                  </mc:Choice>
                  <mc:Fallback>
                    <p:oleObj name="公式" r:id="rId13" imgW="317500" imgH="279400" progId="Equation.3">
                      <p:embed/>
                      <p:pic>
                        <p:nvPicPr>
                          <p:cNvPr id="0" name="图片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1" y="1242"/>
                            <a:ext cx="458"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3" name="Object 44"/>
              <p:cNvGraphicFramePr>
                <a:graphicFrameLocks noChangeAspect="1"/>
              </p:cNvGraphicFramePr>
              <p:nvPr/>
            </p:nvGraphicFramePr>
            <p:xfrm>
              <a:off x="5137" y="1939"/>
              <a:ext cx="439" cy="404"/>
            </p:xfrm>
            <a:graphic>
              <a:graphicData uri="http://schemas.openxmlformats.org/presentationml/2006/ole">
                <mc:AlternateContent xmlns:mc="http://schemas.openxmlformats.org/markup-compatibility/2006">
                  <mc:Choice xmlns:v="urn:schemas-microsoft-com:vml" Requires="v">
                    <p:oleObj spid="_x0000_s12" name="公式" r:id="rId15" imgW="317500" imgH="292100" progId="Equation.3">
                      <p:embed/>
                    </p:oleObj>
                  </mc:Choice>
                  <mc:Fallback>
                    <p:oleObj name="公式" r:id="rId15" imgW="317500" imgH="292100" progId="Equation.3">
                      <p:embed/>
                      <p:pic>
                        <p:nvPicPr>
                          <p:cNvPr id="0" name="图片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37" y="1939"/>
                            <a:ext cx="439"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4" name="Line 45"/>
              <p:cNvSpPr>
                <a:spLocks noChangeShapeType="1"/>
              </p:cNvSpPr>
              <p:nvPr/>
            </p:nvSpPr>
            <p:spPr bwMode="auto">
              <a:xfrm>
                <a:off x="3068" y="2170"/>
                <a:ext cx="1960" cy="0"/>
              </a:xfrm>
              <a:prstGeom prst="line">
                <a:avLst/>
              </a:prstGeom>
              <a:noFill/>
              <a:ln w="38100">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18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graphicFrame>
          <p:nvGraphicFramePr>
            <p:cNvPr id="71" name="对象 40"/>
            <p:cNvGraphicFramePr>
              <a:graphicFrameLocks noChangeAspect="1"/>
            </p:cNvGraphicFramePr>
            <p:nvPr/>
          </p:nvGraphicFramePr>
          <p:xfrm>
            <a:off x="6887122" y="106364"/>
            <a:ext cx="2173287" cy="755926"/>
          </p:xfrm>
          <a:graphic>
            <a:graphicData uri="http://schemas.openxmlformats.org/presentationml/2006/ole">
              <mc:AlternateContent xmlns:mc="http://schemas.openxmlformats.org/markup-compatibility/2006">
                <mc:Choice xmlns:v="urn:schemas-microsoft-com:vml" Requires="v">
                  <p:oleObj spid="_x0000_s13" name="公式" r:id="rId17" imgW="28041600" imgH="9753600" progId="Equation.3">
                    <p:embed/>
                  </p:oleObj>
                </mc:Choice>
                <mc:Fallback>
                  <p:oleObj name="公式" r:id="rId17" imgW="28041600" imgH="9753600" progId="Equation.3">
                    <p:embed/>
                    <p:pic>
                      <p:nvPicPr>
                        <p:cNvPr id="0" name="图片 12"/>
                        <p:cNvPicPr/>
                        <p:nvPr/>
                      </p:nvPicPr>
                      <p:blipFill>
                        <a:blip r:embed="rId18"/>
                        <a:stretch>
                          <a:fillRect/>
                        </a:stretch>
                      </p:blipFill>
                      <p:spPr>
                        <a:xfrm>
                          <a:off x="6887122" y="106364"/>
                          <a:ext cx="2173287" cy="755926"/>
                        </a:xfrm>
                        <a:prstGeom prst="rect">
                          <a:avLst/>
                        </a:prstGeom>
                      </p:spPr>
                    </p:pic>
                  </p:oleObj>
                </mc:Fallback>
              </mc:AlternateContent>
            </a:graphicData>
          </a:graphic>
        </p:graphicFrame>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一维谐振子波函数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pSp>
        <p:nvGrpSpPr>
          <p:cNvPr id="5" name="Group 2"/>
          <p:cNvGrpSpPr/>
          <p:nvPr/>
        </p:nvGrpSpPr>
        <p:grpSpPr bwMode="auto">
          <a:xfrm>
            <a:off x="456882" y="1109515"/>
            <a:ext cx="5623927" cy="939575"/>
            <a:chOff x="273" y="200"/>
            <a:chExt cx="4721" cy="787"/>
          </a:xfrm>
        </p:grpSpPr>
        <p:graphicFrame>
          <p:nvGraphicFramePr>
            <p:cNvPr id="6" name="Object 3"/>
            <p:cNvGraphicFramePr>
              <a:graphicFrameLocks noChangeAspect="1"/>
            </p:cNvGraphicFramePr>
            <p:nvPr/>
          </p:nvGraphicFramePr>
          <p:xfrm>
            <a:off x="1352" y="200"/>
            <a:ext cx="3642" cy="787"/>
          </p:xfrm>
          <a:graphic>
            <a:graphicData uri="http://schemas.openxmlformats.org/presentationml/2006/ole">
              <mc:AlternateContent xmlns:mc="http://schemas.openxmlformats.org/markup-compatibility/2006">
                <mc:Choice xmlns:v="urn:schemas-microsoft-com:vml" Requires="v">
                  <p:oleObj spid="_x0000_s3" name="公式" r:id="rId1" imgW="2349500" imgH="482600" progId="Equation.3">
                    <p:embed/>
                  </p:oleObj>
                </mc:Choice>
                <mc:Fallback>
                  <p:oleObj name="公式" r:id="rId1" imgW="2349500" imgH="4826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 y="200"/>
                          <a:ext cx="3642" cy="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4"/>
            <p:cNvSpPr txBox="1">
              <a:spLocks noChangeArrowheads="1"/>
            </p:cNvSpPr>
            <p:nvPr/>
          </p:nvSpPr>
          <p:spPr bwMode="auto">
            <a:xfrm>
              <a:off x="273" y="420"/>
              <a:ext cx="1248" cy="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50000"/>
                </a:spcBef>
                <a:spcAft>
                  <a:spcPct val="0"/>
                </a:spcAft>
              </a:pPr>
              <a:r>
                <a:rPr kumimoji="1" lang="zh-CN" altLang="en-US" sz="24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波函数：</a:t>
              </a:r>
              <a:endParaRPr kumimoji="1" lang="zh-CN" altLang="en-US" sz="2400" b="1"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8" name="Text Box 8"/>
          <p:cNvSpPr txBox="1">
            <a:spLocks noChangeArrowheads="1"/>
          </p:cNvSpPr>
          <p:nvPr/>
        </p:nvSpPr>
        <p:spPr bwMode="auto">
          <a:xfrm>
            <a:off x="335748" y="2013582"/>
            <a:ext cx="46122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50000"/>
              </a:spcBef>
              <a:spcAft>
                <a:spcPct val="0"/>
              </a:spcAft>
            </a:pPr>
            <a:r>
              <a:rPr kumimoji="1" lang="en-US" altLang="zh-CN" sz="2800" b="1" i="1" dirty="0" err="1">
                <a:solidFill>
                  <a:srgbClr val="000000"/>
                </a:solidFill>
                <a:latin typeface="Times New Roman" panose="02020603050405020304" pitchFamily="18" charset="0"/>
                <a:ea typeface="华文楷体" panose="02010600040101010101" charset="-122"/>
                <a:cs typeface="Times New Roman" panose="02020603050405020304" pitchFamily="18" charset="0"/>
              </a:rPr>
              <a:t>H</a:t>
            </a:r>
            <a:r>
              <a:rPr kumimoji="1" lang="en-US" altLang="zh-CN" sz="2800" b="1" i="1" baseline="-25000" dirty="0" err="1">
                <a:solidFill>
                  <a:srgbClr val="000000"/>
                </a:solidFill>
                <a:latin typeface="Times New Roman" panose="02020603050405020304" pitchFamily="18" charset="0"/>
                <a:ea typeface="华文楷体" panose="02010600040101010101" charset="-122"/>
                <a:cs typeface="Times New Roman" panose="02020603050405020304" pitchFamily="18" charset="0"/>
              </a:rPr>
              <a:t>n</a:t>
            </a:r>
            <a:r>
              <a:rPr kumimoji="1" lang="zh-CN" altLang="en-US" sz="24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是</a:t>
            </a:r>
            <a:r>
              <a:rPr kumimoji="1" lang="zh-CN" altLang="en-US" sz="24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厄密</a:t>
            </a:r>
            <a:r>
              <a:rPr kumimoji="1" lang="zh-CN" altLang="en-US" sz="24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kumimoji="1" lang="en-US" altLang="zh-CN" sz="2400" b="1" dirty="0" err="1">
                <a:solidFill>
                  <a:srgbClr val="FF0000"/>
                </a:solidFill>
                <a:latin typeface="Times New Roman" panose="02020603050405020304" pitchFamily="18" charset="0"/>
                <a:ea typeface="华文楷体" panose="02010600040101010101" charset="-122"/>
                <a:cs typeface="Times New Roman" panose="02020603050405020304" pitchFamily="18" charset="0"/>
              </a:rPr>
              <a:t>Hermite</a:t>
            </a:r>
            <a:r>
              <a:rPr kumimoji="1" lang="zh-CN" altLang="en-US" sz="24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kumimoji="1" lang="zh-CN" altLang="en-US" sz="24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多项式，</a:t>
            </a:r>
            <a:endParaRPr kumimoji="1" lang="zh-CN" altLang="en-US" sz="24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2" name="Object 12"/>
          <p:cNvGraphicFramePr>
            <a:graphicFrameLocks noChangeAspect="1"/>
          </p:cNvGraphicFramePr>
          <p:nvPr/>
        </p:nvGraphicFramePr>
        <p:xfrm>
          <a:off x="6549263" y="1134366"/>
          <a:ext cx="1256276" cy="870233"/>
        </p:xfrm>
        <a:graphic>
          <a:graphicData uri="http://schemas.openxmlformats.org/presentationml/2006/ole">
            <mc:AlternateContent xmlns:mc="http://schemas.openxmlformats.org/markup-compatibility/2006">
              <mc:Choice xmlns:v="urn:schemas-microsoft-com:vml" Requires="v">
                <p:oleObj spid="_x0000_s9" name="公式" r:id="rId3" imgW="698500" imgH="444500" progId="Equation.3">
                  <p:embed/>
                </p:oleObj>
              </mc:Choice>
              <mc:Fallback>
                <p:oleObj name="公式" r:id="rId3" imgW="698500" imgH="444500" progId="Equation.3">
                  <p:embed/>
                  <p:pic>
                    <p:nvPicPr>
                      <p:cNvPr id="0"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263" y="1134366"/>
                        <a:ext cx="1256276" cy="87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 name="Object 13"/>
          <p:cNvGraphicFramePr>
            <a:graphicFrameLocks noChangeAspect="1"/>
          </p:cNvGraphicFramePr>
          <p:nvPr/>
        </p:nvGraphicFramePr>
        <p:xfrm>
          <a:off x="307975" y="2514600"/>
          <a:ext cx="3243263" cy="1012862"/>
        </p:xfrm>
        <a:graphic>
          <a:graphicData uri="http://schemas.openxmlformats.org/presentationml/2006/ole">
            <mc:AlternateContent xmlns:mc="http://schemas.openxmlformats.org/markup-compatibility/2006">
              <mc:Choice xmlns:v="urn:schemas-microsoft-com:vml" Requires="v">
                <p:oleObj spid="_x0000_s10" name="公式" r:id="rId5" imgW="1536700" imgH="482600" progId="Equation.3">
                  <p:embed/>
                </p:oleObj>
              </mc:Choice>
              <mc:Fallback>
                <p:oleObj name="公式" r:id="rId5" imgW="1536700" imgH="4826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514600"/>
                        <a:ext cx="3243263" cy="101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 name="Object 14"/>
          <p:cNvGraphicFramePr>
            <a:graphicFrameLocks noChangeAspect="1"/>
          </p:cNvGraphicFramePr>
          <p:nvPr/>
        </p:nvGraphicFramePr>
        <p:xfrm>
          <a:off x="307975" y="3285735"/>
          <a:ext cx="4189412" cy="990310"/>
        </p:xfrm>
        <a:graphic>
          <a:graphicData uri="http://schemas.openxmlformats.org/presentationml/2006/ole">
            <mc:AlternateContent xmlns:mc="http://schemas.openxmlformats.org/markup-compatibility/2006">
              <mc:Choice xmlns:v="urn:schemas-microsoft-com:vml" Requires="v">
                <p:oleObj spid="_x0000_s11" name="公式" r:id="rId7" imgW="2032000" imgH="482600" progId="Equation.3">
                  <p:embed/>
                </p:oleObj>
              </mc:Choice>
              <mc:Fallback>
                <p:oleObj name="公式" r:id="rId7" imgW="2032000" imgH="482600" progId="Equation.3">
                  <p:embed/>
                  <p:pic>
                    <p:nvPicPr>
                      <p:cNvPr id="0" name="图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3285735"/>
                        <a:ext cx="4189412" cy="99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 name="Object 15"/>
          <p:cNvGraphicFramePr>
            <a:graphicFrameLocks noChangeAspect="1"/>
          </p:cNvGraphicFramePr>
          <p:nvPr/>
        </p:nvGraphicFramePr>
        <p:xfrm>
          <a:off x="307975" y="4043744"/>
          <a:ext cx="4797425" cy="986629"/>
        </p:xfrm>
        <a:graphic>
          <a:graphicData uri="http://schemas.openxmlformats.org/presentationml/2006/ole">
            <mc:AlternateContent xmlns:mc="http://schemas.openxmlformats.org/markup-compatibility/2006">
              <mc:Choice xmlns:v="urn:schemas-microsoft-com:vml" Requires="v">
                <p:oleObj spid="_x0000_s16" name="公式" r:id="rId9" imgW="2336800" imgH="482600" progId="Equation.3">
                  <p:embed/>
                </p:oleObj>
              </mc:Choice>
              <mc:Fallback>
                <p:oleObj name="公式" r:id="rId9" imgW="2336800" imgH="482600" progId="Equation.3">
                  <p:embed/>
                  <p:pic>
                    <p:nvPicPr>
                      <p:cNvPr id="0" name="图片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975" y="4043744"/>
                        <a:ext cx="4797425" cy="98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7" name="Group 16"/>
          <p:cNvGrpSpPr/>
          <p:nvPr/>
        </p:nvGrpSpPr>
        <p:grpSpPr bwMode="auto">
          <a:xfrm>
            <a:off x="726483" y="4960054"/>
            <a:ext cx="3638550" cy="693740"/>
            <a:chOff x="599" y="3579"/>
            <a:chExt cx="2292" cy="437"/>
          </a:xfrm>
        </p:grpSpPr>
        <p:sp>
          <p:nvSpPr>
            <p:cNvPr id="18" name="Text Box 17"/>
            <p:cNvSpPr txBox="1">
              <a:spLocks noChangeArrowheads="1"/>
            </p:cNvSpPr>
            <p:nvPr/>
          </p:nvSpPr>
          <p:spPr bwMode="auto">
            <a:xfrm>
              <a:off x="599" y="3612"/>
              <a:ext cx="34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en-US" altLang="zh-CN" sz="3600" b="1">
                  <a:solidFill>
                    <a:srgbClr val="000000"/>
                  </a:solidFill>
                  <a:latin typeface="Times New Roman" panose="02020603050405020304" pitchFamily="18" charset="0"/>
                  <a:ea typeface="宋体" panose="02010600030101010101" pitchFamily="2" charset="-122"/>
                  <a:cs typeface="宋体" panose="02010600030101010101" pitchFamily="2" charset="-122"/>
                  <a:sym typeface="MT Extra" panose="05050102010205020202" charset="0"/>
                </a:rPr>
                <a:t></a:t>
              </a:r>
              <a:endParaRPr kumimoji="1" lang="en-US" altLang="zh-CN" sz="3600" b="1">
                <a:solidFill>
                  <a:srgbClr val="000000"/>
                </a:solidFill>
                <a:latin typeface="Times New Roman" panose="02020603050405020304" pitchFamily="18" charset="0"/>
                <a:ea typeface="宋体" panose="02010600030101010101" pitchFamily="2" charset="-122"/>
                <a:cs typeface="宋体" panose="02010600030101010101" pitchFamily="2" charset="-122"/>
                <a:sym typeface="MT Extra" panose="05050102010205020202" charset="0"/>
              </a:endParaRPr>
            </a:p>
          </p:txBody>
        </p:sp>
        <p:sp>
          <p:nvSpPr>
            <p:cNvPr id="19" name="Text Box 18"/>
            <p:cNvSpPr txBox="1">
              <a:spLocks noChangeArrowheads="1"/>
            </p:cNvSpPr>
            <p:nvPr/>
          </p:nvSpPr>
          <p:spPr bwMode="auto">
            <a:xfrm>
              <a:off x="2546" y="3579"/>
              <a:ext cx="34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en-US" altLang="zh-CN" sz="3600" b="1">
                  <a:solidFill>
                    <a:srgbClr val="000000"/>
                  </a:solidFill>
                  <a:latin typeface="Times New Roman" panose="02020603050405020304" pitchFamily="18" charset="0"/>
                  <a:ea typeface="宋体" panose="02010600030101010101" pitchFamily="2" charset="-122"/>
                  <a:cs typeface="宋体" panose="02010600030101010101" pitchFamily="2" charset="-122"/>
                  <a:sym typeface="MT Extra" panose="05050102010205020202" charset="0"/>
                </a:rPr>
                <a:t></a:t>
              </a:r>
              <a:endParaRPr kumimoji="1" lang="en-US" altLang="zh-CN" sz="3600" b="1">
                <a:solidFill>
                  <a:srgbClr val="000000"/>
                </a:solidFill>
                <a:latin typeface="Times New Roman" panose="02020603050405020304" pitchFamily="18" charset="0"/>
                <a:ea typeface="宋体" panose="02010600030101010101" pitchFamily="2" charset="-122"/>
                <a:cs typeface="宋体" panose="02010600030101010101" pitchFamily="2" charset="-122"/>
                <a:sym typeface="MT Extra" panose="05050102010205020202" charset="0"/>
              </a:endParaRPr>
            </a:p>
          </p:txBody>
        </p:sp>
      </p:grpSp>
      <p:grpSp>
        <p:nvGrpSpPr>
          <p:cNvPr id="20" name="组合 19"/>
          <p:cNvGrpSpPr/>
          <p:nvPr/>
        </p:nvGrpSpPr>
        <p:grpSpPr>
          <a:xfrm>
            <a:off x="4653462" y="2576511"/>
            <a:ext cx="4386795" cy="3519489"/>
            <a:chOff x="4642905" y="2432051"/>
            <a:chExt cx="4738688" cy="3519489"/>
          </a:xfrm>
        </p:grpSpPr>
        <p:grpSp>
          <p:nvGrpSpPr>
            <p:cNvPr id="28" name="Group 36"/>
            <p:cNvGrpSpPr/>
            <p:nvPr/>
          </p:nvGrpSpPr>
          <p:grpSpPr bwMode="auto">
            <a:xfrm>
              <a:off x="4642905" y="2432051"/>
              <a:ext cx="4738688" cy="3519489"/>
              <a:chOff x="-2699" y="1549"/>
              <a:chExt cx="2985" cy="2217"/>
            </a:xfrm>
          </p:grpSpPr>
          <p:sp>
            <p:nvSpPr>
              <p:cNvPr id="29" name="Text Box 6"/>
              <p:cNvSpPr txBox="1">
                <a:spLocks noChangeArrowheads="1"/>
              </p:cNvSpPr>
              <p:nvPr/>
            </p:nvSpPr>
            <p:spPr bwMode="auto">
              <a:xfrm>
                <a:off x="-2514" y="1936"/>
                <a:ext cx="544" cy="330"/>
              </a:xfrm>
              <a:prstGeom prst="rect">
                <a:avLst/>
              </a:prstGeom>
              <a:noFill/>
              <a:ln w="38100">
                <a:noFill/>
                <a:miter lim="800000"/>
              </a:ln>
            </p:spPr>
            <p:txBody>
              <a:bodyPr wrap="none">
                <a:spAutoFit/>
              </a:bodyPr>
              <a:lstStyle/>
              <a:p>
                <a:r>
                  <a:rPr lang="en-GB" altLang="zh-CN" sz="2800" i="1">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lang="en-GB" altLang="zh-CN" sz="280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GB" altLang="zh-CN" sz="2800" i="1">
                    <a:solidFill>
                      <a:schemeClr val="tx1"/>
                    </a:solidFill>
                    <a:latin typeface="Times New Roman" panose="02020603050405020304" pitchFamily="18" charset="0"/>
                    <a:ea typeface="华文楷体" panose="02010600040101010101" charset="-122"/>
                    <a:cs typeface="Times New Roman" panose="02020603050405020304" pitchFamily="18" charset="0"/>
                  </a:rPr>
                  <a:t>x</a:t>
                </a:r>
                <a:r>
                  <a:rPr lang="en-GB" altLang="zh-CN" sz="2800">
                    <a:solidFill>
                      <a:schemeClr val="tx1"/>
                    </a:solidFill>
                    <a:latin typeface="Times New Roman" panose="02020603050405020304" pitchFamily="18" charset="0"/>
                    <a:ea typeface="华文楷体" panose="02010600040101010101" charset="-122"/>
                    <a:cs typeface="Times New Roman" panose="02020603050405020304" pitchFamily="18" charset="0"/>
                  </a:rPr>
                  <a:t>)</a:t>
                </a:r>
                <a:endParaRPr lang="en-US" altLang="zh-CN" sz="28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0" name="Line 7"/>
              <p:cNvSpPr>
                <a:spLocks noChangeShapeType="1"/>
              </p:cNvSpPr>
              <p:nvPr/>
            </p:nvSpPr>
            <p:spPr bwMode="auto">
              <a:xfrm flipV="1">
                <a:off x="-2699" y="3428"/>
                <a:ext cx="2713" cy="0"/>
              </a:xfrm>
              <a:prstGeom prst="line">
                <a:avLst/>
              </a:prstGeom>
              <a:noFill/>
              <a:ln w="38100">
                <a:pattFill prst="wdUpDiag">
                  <a:fgClr>
                    <a:schemeClr val="tx1"/>
                  </a:fgClr>
                  <a:bgClr>
                    <a:srgbClr val="FFFFFF"/>
                  </a:bgClr>
                </a:pattFill>
                <a:round/>
              </a:ln>
            </p:spPr>
            <p:txBody>
              <a:bodyPr wrap="none" anchor="ct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1" name="Line 8"/>
              <p:cNvSpPr>
                <a:spLocks noChangeShapeType="1"/>
              </p:cNvSpPr>
              <p:nvPr/>
            </p:nvSpPr>
            <p:spPr bwMode="auto">
              <a:xfrm flipV="1">
                <a:off x="-1376" y="1628"/>
                <a:ext cx="0" cy="1728"/>
              </a:xfrm>
              <a:prstGeom prst="line">
                <a:avLst/>
              </a:prstGeom>
              <a:noFill/>
              <a:ln w="38100">
                <a:solidFill>
                  <a:schemeClr val="tx1"/>
                </a:solidFill>
                <a:round/>
                <a:tailEnd type="triangle" w="med" len="med"/>
              </a:ln>
            </p:spPr>
            <p:txBody>
              <a:bodyPr wrap="none" anchor="ct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2" name="Text Box 9"/>
              <p:cNvSpPr txBox="1">
                <a:spLocks noChangeArrowheads="1"/>
              </p:cNvSpPr>
              <p:nvPr/>
            </p:nvSpPr>
            <p:spPr bwMode="auto">
              <a:xfrm>
                <a:off x="-1781" y="1606"/>
                <a:ext cx="267" cy="330"/>
              </a:xfrm>
              <a:prstGeom prst="rect">
                <a:avLst/>
              </a:prstGeom>
              <a:noFill/>
              <a:ln w="38100">
                <a:noFill/>
                <a:miter lim="800000"/>
              </a:ln>
            </p:spPr>
            <p:txBody>
              <a:bodyPr wrap="none">
                <a:spAutoFit/>
              </a:bodyPr>
              <a:lstStyle/>
              <a:p>
                <a:r>
                  <a:rPr lang="en-US" altLang="zh-CN" sz="2800" i="1">
                    <a:solidFill>
                      <a:schemeClr val="tx1"/>
                    </a:solidFill>
                    <a:latin typeface="Times New Roman" panose="02020603050405020304" pitchFamily="18" charset="0"/>
                    <a:ea typeface="华文楷体" panose="02010600040101010101" charset="-122"/>
                    <a:cs typeface="Times New Roman" panose="02020603050405020304" pitchFamily="18" charset="0"/>
                  </a:rPr>
                  <a:t>E</a:t>
                </a:r>
                <a:endParaRPr lang="en-US" altLang="zh-CN" sz="28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3" name="Text Box 10"/>
              <p:cNvSpPr txBox="1">
                <a:spLocks noChangeArrowheads="1"/>
              </p:cNvSpPr>
              <p:nvPr/>
            </p:nvSpPr>
            <p:spPr bwMode="auto">
              <a:xfrm>
                <a:off x="-1495" y="3436"/>
                <a:ext cx="230" cy="330"/>
              </a:xfrm>
              <a:prstGeom prst="rect">
                <a:avLst/>
              </a:prstGeom>
              <a:noFill/>
              <a:ln w="38100">
                <a:noFill/>
                <a:miter lim="800000"/>
              </a:ln>
            </p:spPr>
            <p:txBody>
              <a:bodyPr>
                <a:spAutoFit/>
              </a:bodyPr>
              <a:lstStyle/>
              <a:p>
                <a:r>
                  <a:rPr lang="en-US" altLang="zh-CN" sz="2800">
                    <a:solidFill>
                      <a:schemeClr val="tx1"/>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8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4" name="Line 12"/>
              <p:cNvSpPr>
                <a:spLocks noChangeShapeType="1"/>
              </p:cNvSpPr>
              <p:nvPr/>
            </p:nvSpPr>
            <p:spPr bwMode="auto">
              <a:xfrm>
                <a:off x="-2695" y="3382"/>
                <a:ext cx="2797" cy="0"/>
              </a:xfrm>
              <a:prstGeom prst="line">
                <a:avLst/>
              </a:prstGeom>
              <a:noFill/>
              <a:ln w="38100">
                <a:solidFill>
                  <a:schemeClr val="tx1"/>
                </a:solidFill>
                <a:round/>
                <a:tailEnd type="triangle" w="med" len="med"/>
              </a:ln>
            </p:spPr>
            <p:txBody>
              <a:bodyPr>
                <a:spAutoFit/>
              </a:bodyP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5" name="Rectangle 13"/>
              <p:cNvSpPr>
                <a:spLocks noChangeArrowheads="1"/>
              </p:cNvSpPr>
              <p:nvPr/>
            </p:nvSpPr>
            <p:spPr bwMode="auto">
              <a:xfrm>
                <a:off x="-107" y="3422"/>
                <a:ext cx="393" cy="330"/>
              </a:xfrm>
              <a:prstGeom prst="rect">
                <a:avLst/>
              </a:prstGeom>
              <a:noFill/>
              <a:ln w="38100">
                <a:noFill/>
                <a:miter lim="800000"/>
              </a:ln>
            </p:spPr>
            <p:txBody>
              <a:bodyPr>
                <a:spAutoFit/>
              </a:bodyPr>
              <a:lstStyle/>
              <a:p>
                <a:r>
                  <a:rPr lang="en-GB" altLang="zh-CN" sz="2800" i="1">
                    <a:solidFill>
                      <a:schemeClr val="tx1"/>
                    </a:solidFill>
                    <a:latin typeface="Times New Roman" panose="02020603050405020304" pitchFamily="18" charset="0"/>
                    <a:ea typeface="华文楷体" panose="02010600040101010101" charset="-122"/>
                    <a:cs typeface="Times New Roman" panose="02020603050405020304" pitchFamily="18" charset="0"/>
                  </a:rPr>
                  <a:t>x</a:t>
                </a:r>
                <a:endParaRPr lang="en-US" altLang="zh-CN" sz="2800" i="1">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6" name="Text Box 14"/>
              <p:cNvSpPr txBox="1">
                <a:spLocks noChangeArrowheads="1"/>
              </p:cNvSpPr>
              <p:nvPr/>
            </p:nvSpPr>
            <p:spPr bwMode="auto">
              <a:xfrm>
                <a:off x="-1409" y="1549"/>
                <a:ext cx="1047" cy="330"/>
              </a:xfrm>
              <a:prstGeom prst="rect">
                <a:avLst/>
              </a:prstGeom>
              <a:noFill/>
              <a:ln w="38100">
                <a:noFill/>
                <a:miter lim="800000"/>
              </a:ln>
            </p:spPr>
            <p:txBody>
              <a:bodyPr>
                <a:spAutoFit/>
              </a:bodyPr>
              <a:lstStyle/>
              <a:p>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GB" altLang="zh-CN" sz="2800" baseline="30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2</a:t>
                </a:r>
                <a:r>
                  <a:rPr lang="en-GB" altLang="zh-CN"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GB"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x</a:t>
                </a:r>
                <a:r>
                  <a:rPr lang="en-GB" altLang="zh-CN"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GB"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    </a:t>
                </a:r>
                <a:endParaRPr lang="en-US" altLang="zh-CN" sz="28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37" name="Group 16"/>
            <p:cNvGrpSpPr/>
            <p:nvPr/>
          </p:nvGrpSpPr>
          <p:grpSpPr bwMode="auto">
            <a:xfrm>
              <a:off x="5981168" y="4433894"/>
              <a:ext cx="1609725" cy="442809"/>
              <a:chOff x="2275" y="3236"/>
              <a:chExt cx="954" cy="234"/>
            </a:xfrm>
          </p:grpSpPr>
          <p:sp>
            <p:nvSpPr>
              <p:cNvPr id="38" name="Line 17"/>
              <p:cNvSpPr>
                <a:spLocks noChangeShapeType="1"/>
              </p:cNvSpPr>
              <p:nvPr/>
            </p:nvSpPr>
            <p:spPr bwMode="auto">
              <a:xfrm>
                <a:off x="2275" y="3470"/>
                <a:ext cx="954" cy="0"/>
              </a:xfrm>
              <a:prstGeom prst="line">
                <a:avLst/>
              </a:prstGeom>
              <a:noFill/>
              <a:ln w="38100">
                <a:solidFill>
                  <a:schemeClr val="accent2"/>
                </a:solidFill>
                <a:round/>
              </a:ln>
            </p:spPr>
            <p:txBody>
              <a:bodyPr>
                <a:spAutoFit/>
              </a:bodyP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9" name="Rectangle 18"/>
              <p:cNvSpPr>
                <a:spLocks noChangeArrowheads="1"/>
              </p:cNvSpPr>
              <p:nvPr/>
            </p:nvSpPr>
            <p:spPr bwMode="auto">
              <a:xfrm>
                <a:off x="2700" y="3236"/>
                <a:ext cx="261" cy="211"/>
              </a:xfrm>
              <a:prstGeom prst="rect">
                <a:avLst/>
              </a:prstGeom>
              <a:noFill/>
              <a:ln w="12700">
                <a:noFill/>
                <a:miter lim="800000"/>
              </a:ln>
            </p:spPr>
            <p:txBody>
              <a:bodyPr wrap="none">
                <a:spAutoFit/>
              </a:bodyPr>
              <a:lstStyle/>
              <a:p>
                <a:r>
                  <a:rPr lang="en-US" altLang="zh-CN" sz="2000" i="1">
                    <a:solidFill>
                      <a:schemeClr val="tx1"/>
                    </a:solidFill>
                    <a:latin typeface="Times New Roman" panose="02020603050405020304" pitchFamily="18" charset="0"/>
                    <a:ea typeface="华文楷体" panose="02010600040101010101" charset="-122"/>
                    <a:cs typeface="Times New Roman" panose="02020603050405020304" pitchFamily="18" charset="0"/>
                  </a:rPr>
                  <a:t>E</a:t>
                </a:r>
                <a:r>
                  <a:rPr lang="en-GB" altLang="zh-CN" sz="2000" baseline="-25000">
                    <a:solidFill>
                      <a:schemeClr val="tx1"/>
                    </a:solidFill>
                    <a:latin typeface="Times New Roman" panose="02020603050405020304" pitchFamily="18" charset="0"/>
                    <a:ea typeface="华文楷体" panose="02010600040101010101" charset="-122"/>
                    <a:cs typeface="Times New Roman" panose="02020603050405020304" pitchFamily="18" charset="0"/>
                  </a:rPr>
                  <a:t>0</a:t>
                </a:r>
                <a:endParaRPr lang="en-US" altLang="zh-CN" sz="20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40" name="Line 21"/>
            <p:cNvSpPr>
              <a:spLocks noChangeShapeType="1"/>
            </p:cNvSpPr>
            <p:nvPr/>
          </p:nvSpPr>
          <p:spPr bwMode="auto">
            <a:xfrm>
              <a:off x="7905218" y="4424363"/>
              <a:ext cx="0" cy="819150"/>
            </a:xfrm>
            <a:prstGeom prst="line">
              <a:avLst/>
            </a:prstGeom>
            <a:noFill/>
            <a:ln w="38100" cap="rnd">
              <a:solidFill>
                <a:srgbClr val="FF6600"/>
              </a:solidFill>
              <a:prstDash val="sysDot"/>
              <a:round/>
            </a:ln>
          </p:spPr>
          <p:txBody>
            <a:bodyPr>
              <a:spAutoFit/>
            </a:bodyP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1" name="Freeform 22"/>
            <p:cNvSpPr/>
            <p:nvPr/>
          </p:nvSpPr>
          <p:spPr bwMode="auto">
            <a:xfrm>
              <a:off x="5970055" y="3427413"/>
              <a:ext cx="1581150" cy="461665"/>
            </a:xfrm>
            <a:custGeom>
              <a:avLst/>
              <a:gdLst>
                <a:gd name="T0" fmla="*/ 0 w 960"/>
                <a:gd name="T1" fmla="*/ 0 h 652"/>
                <a:gd name="T2" fmla="*/ 2147483647 w 960"/>
                <a:gd name="T3" fmla="*/ 2147483647 h 652"/>
                <a:gd name="T4" fmla="*/ 2147483647 w 960"/>
                <a:gd name="T5" fmla="*/ 2147483647 h 652"/>
                <a:gd name="T6" fmla="*/ 0 60000 65536"/>
                <a:gd name="T7" fmla="*/ 0 60000 65536"/>
                <a:gd name="T8" fmla="*/ 0 60000 65536"/>
                <a:gd name="T9" fmla="*/ 0 w 960"/>
                <a:gd name="T10" fmla="*/ 0 h 652"/>
                <a:gd name="T11" fmla="*/ 960 w 960"/>
                <a:gd name="T12" fmla="*/ 652 h 652"/>
              </a:gdLst>
              <a:ahLst/>
              <a:cxnLst>
                <a:cxn ang="T6">
                  <a:pos x="T0" y="T1"/>
                </a:cxn>
                <a:cxn ang="T7">
                  <a:pos x="T2" y="T3"/>
                </a:cxn>
                <a:cxn ang="T8">
                  <a:pos x="T4" y="T5"/>
                </a:cxn>
              </a:cxnLst>
              <a:rect l="T9" t="T10" r="T11" b="T12"/>
              <a:pathLst>
                <a:path w="960" h="652">
                  <a:moveTo>
                    <a:pt x="0" y="0"/>
                  </a:moveTo>
                  <a:cubicBezTo>
                    <a:pt x="148" y="322"/>
                    <a:pt x="296" y="644"/>
                    <a:pt x="456" y="648"/>
                  </a:cubicBezTo>
                  <a:cubicBezTo>
                    <a:pt x="616" y="652"/>
                    <a:pt x="788" y="338"/>
                    <a:pt x="960" y="24"/>
                  </a:cubicBezTo>
                </a:path>
              </a:pathLst>
            </a:custGeom>
            <a:noFill/>
            <a:ln w="63500">
              <a:solidFill>
                <a:schemeClr val="tx1"/>
              </a:solidFill>
              <a:prstDash val="sysDot"/>
              <a:round/>
            </a:ln>
          </p:spPr>
          <p:txBody>
            <a:bodyPr>
              <a:spAutoFit/>
            </a:bodyP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42" name="Group 23"/>
            <p:cNvGrpSpPr/>
            <p:nvPr/>
          </p:nvGrpSpPr>
          <p:grpSpPr bwMode="auto">
            <a:xfrm>
              <a:off x="5970055" y="3051175"/>
              <a:ext cx="1600200" cy="2303463"/>
              <a:chOff x="2412" y="2880"/>
              <a:chExt cx="960" cy="864"/>
            </a:xfrm>
          </p:grpSpPr>
          <p:sp>
            <p:nvSpPr>
              <p:cNvPr id="43" name="Line 24"/>
              <p:cNvSpPr>
                <a:spLocks noChangeShapeType="1"/>
              </p:cNvSpPr>
              <p:nvPr/>
            </p:nvSpPr>
            <p:spPr bwMode="auto">
              <a:xfrm>
                <a:off x="2412" y="2892"/>
                <a:ext cx="0" cy="852"/>
              </a:xfrm>
              <a:prstGeom prst="line">
                <a:avLst/>
              </a:prstGeom>
              <a:noFill/>
              <a:ln w="25400">
                <a:solidFill>
                  <a:schemeClr val="tx1"/>
                </a:solidFill>
                <a:prstDash val="dashDot"/>
                <a:round/>
              </a:ln>
            </p:spPr>
            <p:txBody>
              <a:bodyPr>
                <a:spAutoFit/>
              </a:bodyP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4" name="Line 25"/>
              <p:cNvSpPr>
                <a:spLocks noChangeShapeType="1"/>
              </p:cNvSpPr>
              <p:nvPr/>
            </p:nvSpPr>
            <p:spPr bwMode="auto">
              <a:xfrm>
                <a:off x="3372" y="2880"/>
                <a:ext cx="0" cy="852"/>
              </a:xfrm>
              <a:prstGeom prst="line">
                <a:avLst/>
              </a:prstGeom>
              <a:noFill/>
              <a:ln w="25400">
                <a:solidFill>
                  <a:schemeClr val="tx1"/>
                </a:solidFill>
                <a:prstDash val="dashDot"/>
                <a:round/>
              </a:ln>
            </p:spPr>
            <p:txBody>
              <a:bodyPr>
                <a:spAutoFit/>
              </a:bodyP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45" name="Freeform 26"/>
            <p:cNvSpPr/>
            <p:nvPr/>
          </p:nvSpPr>
          <p:spPr bwMode="auto">
            <a:xfrm>
              <a:off x="5512855" y="3994150"/>
              <a:ext cx="2571750" cy="461665"/>
            </a:xfrm>
            <a:custGeom>
              <a:avLst/>
              <a:gdLst>
                <a:gd name="T0" fmla="*/ 0 w 1452"/>
                <a:gd name="T1" fmla="*/ 2147483647 h 1022"/>
                <a:gd name="T2" fmla="*/ 2147483647 w 1452"/>
                <a:gd name="T3" fmla="*/ 2147483647 h 1022"/>
                <a:gd name="T4" fmla="*/ 2147483647 w 1452"/>
                <a:gd name="T5" fmla="*/ 2147483647 h 1022"/>
                <a:gd name="T6" fmla="*/ 2147483647 w 1452"/>
                <a:gd name="T7" fmla="*/ 2147483647 h 1022"/>
                <a:gd name="T8" fmla="*/ 2147483647 w 1452"/>
                <a:gd name="T9" fmla="*/ 2147483647 h 1022"/>
                <a:gd name="T10" fmla="*/ 0 60000 65536"/>
                <a:gd name="T11" fmla="*/ 0 60000 65536"/>
                <a:gd name="T12" fmla="*/ 0 60000 65536"/>
                <a:gd name="T13" fmla="*/ 0 60000 65536"/>
                <a:gd name="T14" fmla="*/ 0 60000 65536"/>
                <a:gd name="T15" fmla="*/ 0 w 1452"/>
                <a:gd name="T16" fmla="*/ 0 h 1022"/>
                <a:gd name="T17" fmla="*/ 1452 w 1452"/>
                <a:gd name="T18" fmla="*/ 1022 h 1022"/>
              </a:gdLst>
              <a:ahLst/>
              <a:cxnLst>
                <a:cxn ang="T10">
                  <a:pos x="T0" y="T1"/>
                </a:cxn>
                <a:cxn ang="T11">
                  <a:pos x="T2" y="T3"/>
                </a:cxn>
                <a:cxn ang="T12">
                  <a:pos x="T4" y="T5"/>
                </a:cxn>
                <a:cxn ang="T13">
                  <a:pos x="T6" y="T7"/>
                </a:cxn>
                <a:cxn ang="T14">
                  <a:pos x="T8" y="T9"/>
                </a:cxn>
              </a:cxnLst>
              <a:rect l="T15" t="T16" r="T17" b="T18"/>
              <a:pathLst>
                <a:path w="1452" h="1022">
                  <a:moveTo>
                    <a:pt x="0" y="1010"/>
                  </a:moveTo>
                  <a:cubicBezTo>
                    <a:pt x="81" y="992"/>
                    <a:pt x="162" y="974"/>
                    <a:pt x="276" y="806"/>
                  </a:cubicBezTo>
                  <a:cubicBezTo>
                    <a:pt x="390" y="638"/>
                    <a:pt x="540" y="0"/>
                    <a:pt x="684" y="2"/>
                  </a:cubicBezTo>
                  <a:cubicBezTo>
                    <a:pt x="828" y="4"/>
                    <a:pt x="1012" y="648"/>
                    <a:pt x="1140" y="818"/>
                  </a:cubicBezTo>
                  <a:cubicBezTo>
                    <a:pt x="1268" y="988"/>
                    <a:pt x="1360" y="1005"/>
                    <a:pt x="1452" y="1022"/>
                  </a:cubicBezTo>
                </a:path>
              </a:pathLst>
            </a:custGeom>
            <a:noFill/>
            <a:ln w="38100">
              <a:solidFill>
                <a:srgbClr val="FF0000"/>
              </a:solidFill>
              <a:round/>
            </a:ln>
          </p:spPr>
          <p:txBody>
            <a:bodyPr>
              <a:spAutoFit/>
            </a:bodyPr>
            <a:lstStyle/>
            <a:p>
              <a:endParaRPr lang="zh-CN" altLang="en-US" sz="240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46" name="Rectangle 30"/>
          <p:cNvSpPr>
            <a:spLocks noChangeArrowheads="1"/>
          </p:cNvSpPr>
          <p:nvPr/>
        </p:nvSpPr>
        <p:spPr bwMode="auto">
          <a:xfrm>
            <a:off x="554571" y="5850273"/>
            <a:ext cx="8461873" cy="461665"/>
          </a:xfrm>
          <a:prstGeom prst="rect">
            <a:avLst/>
          </a:prstGeom>
          <a:noFill/>
          <a:ln w="12700">
            <a:noFill/>
            <a:miter lim="800000"/>
          </a:ln>
        </p:spPr>
        <p:txBody>
          <a:bodyPr wrap="square">
            <a:spAutoFit/>
          </a:bodyPr>
          <a:lstStyle/>
          <a:p>
            <a:pPr algn="just"/>
            <a:r>
              <a:rPr lang="zh-CN" altLang="en-GB" sz="2400" u="sng" dirty="0">
                <a:solidFill>
                  <a:srgbClr val="0000FF"/>
                </a:solidFill>
                <a:latin typeface="Times New Roman" panose="02020603050405020304" pitchFamily="18" charset="0"/>
                <a:ea typeface="华文楷体" panose="02010600040101010101" charset="-122"/>
                <a:cs typeface="Times New Roman" panose="02020603050405020304" pitchFamily="18" charset="0"/>
              </a:rPr>
              <a:t>量子粒子位置几率分布与经典粒子分布有明显的区别</a:t>
            </a:r>
            <a:endParaRPr lang="zh-CN" altLang="en-US" sz="2400" u="sng"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7" name="Rectangle 19"/>
          <p:cNvSpPr>
            <a:spLocks noChangeArrowheads="1"/>
          </p:cNvSpPr>
          <p:nvPr/>
        </p:nvSpPr>
        <p:spPr bwMode="auto">
          <a:xfrm>
            <a:off x="7396158" y="3037312"/>
            <a:ext cx="1694293" cy="830997"/>
          </a:xfrm>
          <a:prstGeom prst="rect">
            <a:avLst/>
          </a:prstGeom>
          <a:noFill/>
          <a:ln w="12700">
            <a:noFill/>
            <a:miter lim="800000"/>
          </a:ln>
        </p:spPr>
        <p:txBody>
          <a:bodyPr wrap="square">
            <a:spAutoFit/>
          </a:bodyPr>
          <a:lstStyle/>
          <a:p>
            <a:pPr algn="just"/>
            <a:r>
              <a:rPr lang="zh-CN" altLang="en-GB" sz="1600" dirty="0">
                <a:solidFill>
                  <a:schemeClr val="tx1"/>
                </a:solidFill>
                <a:latin typeface="华文楷体" panose="02010600040101010101" charset="-122"/>
                <a:ea typeface="华文楷体" panose="02010600040101010101" charset="-122"/>
              </a:rPr>
              <a:t>黑色</a:t>
            </a:r>
            <a:r>
              <a:rPr lang="zh-CN" altLang="en-US" sz="1600" dirty="0">
                <a:solidFill>
                  <a:schemeClr val="tx1"/>
                </a:solidFill>
                <a:latin typeface="华文楷体" panose="02010600040101010101" charset="-122"/>
                <a:ea typeface="华文楷体" panose="02010600040101010101" charset="-122"/>
              </a:rPr>
              <a:t>虚线为经典粒子位置的几率分布</a:t>
            </a:r>
            <a:endParaRPr lang="zh-CN" altLang="en-US" sz="1600" dirty="0">
              <a:solidFill>
                <a:schemeClr val="tx1"/>
              </a:solidFill>
              <a:latin typeface="华文楷体" panose="02010600040101010101" charset="-122"/>
              <a:ea typeface="华文楷体" panose="02010600040101010101" charset="-122"/>
            </a:endParaRPr>
          </a:p>
        </p:txBody>
      </p:sp>
      <p:sp>
        <p:nvSpPr>
          <p:cNvPr id="48" name="Rectangle 28"/>
          <p:cNvSpPr>
            <a:spLocks noChangeArrowheads="1"/>
          </p:cNvSpPr>
          <p:nvPr/>
        </p:nvSpPr>
        <p:spPr bwMode="auto">
          <a:xfrm>
            <a:off x="7448429" y="3785170"/>
            <a:ext cx="1686112" cy="830997"/>
          </a:xfrm>
          <a:prstGeom prst="rect">
            <a:avLst/>
          </a:prstGeom>
          <a:noFill/>
          <a:ln w="12700">
            <a:noFill/>
            <a:miter lim="800000"/>
          </a:ln>
        </p:spPr>
        <p:txBody>
          <a:bodyPr wrap="square">
            <a:spAutoFit/>
          </a:bodyPr>
          <a:lstStyle/>
          <a:p>
            <a:pPr algn="just"/>
            <a:r>
              <a:rPr lang="zh-CN" altLang="en-GB" sz="1600" dirty="0">
                <a:latin typeface="Times New Roman" panose="02020603050405020304" pitchFamily="18" charset="0"/>
                <a:ea typeface="华文楷体" panose="02010600040101010101" charset="-122"/>
                <a:cs typeface="Times New Roman" panose="02020603050405020304" pitchFamily="18" charset="0"/>
              </a:rPr>
              <a:t>红色虚线</a:t>
            </a:r>
            <a:r>
              <a:rPr lang="zh-CN" altLang="en-US" sz="1600" dirty="0">
                <a:latin typeface="Times New Roman" panose="02020603050405020304" pitchFamily="18" charset="0"/>
                <a:ea typeface="华文楷体" panose="02010600040101010101" charset="-122"/>
                <a:cs typeface="Times New Roman" panose="02020603050405020304" pitchFamily="18" charset="0"/>
              </a:rPr>
              <a:t>：</a:t>
            </a:r>
            <a:r>
              <a:rPr lang="zh-CN" altLang="en-GB" sz="1600" dirty="0">
                <a:latin typeface="Times New Roman" panose="02020603050405020304" pitchFamily="18" charset="0"/>
                <a:ea typeface="华文楷体" panose="02010600040101010101" charset="-122"/>
                <a:cs typeface="Times New Roman" panose="02020603050405020304" pitchFamily="18" charset="0"/>
              </a:rPr>
              <a:t>能量为</a:t>
            </a:r>
            <a:r>
              <a:rPr lang="en-GB" altLang="zh-CN" sz="1600" i="1" dirty="0">
                <a:latin typeface="Times New Roman" panose="02020603050405020304" pitchFamily="18" charset="0"/>
                <a:ea typeface="华文楷体" panose="02010600040101010101" charset="-122"/>
                <a:cs typeface="Times New Roman" panose="02020603050405020304" pitchFamily="18" charset="0"/>
              </a:rPr>
              <a:t>E</a:t>
            </a:r>
            <a:r>
              <a:rPr lang="en-GB" altLang="zh-CN" sz="1600" baseline="-25000" dirty="0">
                <a:latin typeface="Times New Roman" panose="02020603050405020304" pitchFamily="18" charset="0"/>
                <a:ea typeface="华文楷体" panose="02010600040101010101" charset="-122"/>
                <a:cs typeface="Times New Roman" panose="02020603050405020304" pitchFamily="18" charset="0"/>
              </a:rPr>
              <a:t>0</a:t>
            </a:r>
            <a:r>
              <a:rPr lang="zh-CN" altLang="en-GB" sz="1600" dirty="0">
                <a:latin typeface="Times New Roman" panose="02020603050405020304" pitchFamily="18" charset="0"/>
                <a:ea typeface="华文楷体" panose="02010600040101010101" charset="-122"/>
                <a:cs typeface="Times New Roman" panose="02020603050405020304" pitchFamily="18" charset="0"/>
              </a:rPr>
              <a:t>的粒子可以穿入阱壁内部。</a:t>
            </a:r>
            <a:endParaRPr lang="zh-CN" altLang="en-US" sz="1600" dirty="0">
              <a:latin typeface="Times New Roman" panose="02020603050405020304" pitchFamily="18" charset="0"/>
              <a:ea typeface="华文楷体" panose="02010600040101010101" charset="-122"/>
              <a:cs typeface="Times New Roman" panose="02020603050405020304" pitchFamily="18" charset="0"/>
            </a:endParaRPr>
          </a:p>
        </p:txBody>
      </p:sp>
      <p:sp>
        <p:nvSpPr>
          <p:cNvPr id="21" name="Footer Placeholder 1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22" name="图片 21"/>
          <p:cNvPicPr>
            <a:picLocks noChangeAspect="1"/>
          </p:cNvPicPr>
          <p:nvPr/>
        </p:nvPicPr>
        <p:blipFill>
          <a:blip r:embed="rId11"/>
          <a:stretch>
            <a:fillRect/>
          </a:stretch>
        </p:blipFill>
        <p:spPr>
          <a:xfrm>
            <a:off x="4722728" y="1920977"/>
            <a:ext cx="2646429" cy="64927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charset="-122"/>
                <a:ea typeface="华文楷体" panose="02010600040101010101" charset="-122"/>
                <a:cs typeface="华文楷体" panose="02010600040101010101" charset="-122"/>
              </a:rPr>
              <a:t>光子概念小结</a:t>
            </a:r>
            <a:endParaRPr kumimoji="1" lang="zh-CN" altLang="en-US" dirty="0">
              <a:latin typeface="华文楷体" panose="02010600040101010101" charset="-122"/>
              <a:ea typeface="华文楷体" panose="02010600040101010101" charset="-122"/>
              <a:cs typeface="华文楷体" panose="02010600040101010101" charset="-122"/>
            </a:endParaRPr>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sp>
        <p:nvSpPr>
          <p:cNvPr id="5" name="Rectangle 3"/>
          <p:cNvSpPr>
            <a:spLocks noGrp="1" noChangeArrowheads="1"/>
          </p:cNvSpPr>
          <p:nvPr>
            <p:ph type="body" idx="4294967295"/>
          </p:nvPr>
        </p:nvSpPr>
        <p:spPr>
          <a:xfrm>
            <a:off x="685800" y="1524000"/>
            <a:ext cx="8001000" cy="4572000"/>
          </a:xfrm>
        </p:spPr>
        <p:txBody>
          <a:bodyPr>
            <a:normAutofit fontScale="92500" lnSpcReduction="20000"/>
          </a:bodyPr>
          <a:lstStyle/>
          <a:p>
            <a:pPr marL="0" indent="0">
              <a:lnSpc>
                <a:spcPct val="90000"/>
              </a:lnSpc>
              <a:buNone/>
              <a:defRPr/>
            </a:pPr>
            <a:r>
              <a:rPr kumimoji="0" lang="zh-CN" altLang="en-US" sz="3200" b="1" dirty="0">
                <a:solidFill>
                  <a:srgbClr val="FF0000"/>
                </a:solidFill>
                <a:latin typeface="华文楷体" panose="02010600040101010101" charset="-122"/>
                <a:ea typeface="华文楷体" panose="02010600040101010101" charset="-122"/>
                <a:cs typeface="华文楷体" panose="02010600040101010101" charset="-122"/>
              </a:rPr>
              <a:t>光子</a:t>
            </a:r>
            <a:r>
              <a:rPr kumimoji="0" lang="zh-CN" altLang="en-US" sz="3200" dirty="0">
                <a:latin typeface="华文楷体" panose="02010600040101010101" charset="-122"/>
                <a:ea typeface="华文楷体" panose="02010600040101010101" charset="-122"/>
                <a:cs typeface="华文楷体" panose="02010600040101010101" charset="-122"/>
              </a:rPr>
              <a:t>，或者</a:t>
            </a:r>
            <a:r>
              <a:rPr kumimoji="0" lang="zh-CN" altLang="en-US" sz="3200" b="1" dirty="0">
                <a:solidFill>
                  <a:srgbClr val="FF0000"/>
                </a:solidFill>
                <a:latin typeface="华文楷体" panose="02010600040101010101" charset="-122"/>
                <a:ea typeface="华文楷体" panose="02010600040101010101" charset="-122"/>
                <a:cs typeface="华文楷体" panose="02010600040101010101" charset="-122"/>
              </a:rPr>
              <a:t>光量子</a:t>
            </a:r>
            <a:r>
              <a:rPr kumimoji="0" lang="zh-CN" altLang="en-US" sz="3200" dirty="0">
                <a:latin typeface="华文楷体" panose="02010600040101010101" charset="-122"/>
                <a:ea typeface="华文楷体" panose="02010600040101010101" charset="-122"/>
                <a:cs typeface="华文楷体" panose="02010600040101010101" charset="-122"/>
              </a:rPr>
              <a:t>的物理概念，是建立在</a:t>
            </a:r>
            <a:r>
              <a:rPr kumimoji="0" lang="en-US" altLang="zh-CN" sz="3200" dirty="0">
                <a:latin typeface="华文楷体" panose="02010600040101010101" charset="-122"/>
                <a:ea typeface="华文楷体" panose="02010600040101010101" charset="-122"/>
                <a:cs typeface="华文楷体" panose="02010600040101010101" charset="-122"/>
              </a:rPr>
              <a:t>3</a:t>
            </a:r>
            <a:r>
              <a:rPr kumimoji="0" lang="zh-CN" altLang="en-US" sz="3200" dirty="0">
                <a:latin typeface="华文楷体" panose="02010600040101010101" charset="-122"/>
                <a:ea typeface="华文楷体" panose="02010600040101010101" charset="-122"/>
                <a:cs typeface="华文楷体" panose="02010600040101010101" charset="-122"/>
              </a:rPr>
              <a:t>个著名的物理实验基础上的</a:t>
            </a:r>
            <a:r>
              <a:rPr kumimoji="0" lang="en-US" altLang="zh-CN" sz="3200" dirty="0">
                <a:latin typeface="华文楷体" panose="02010600040101010101" charset="-122"/>
                <a:ea typeface="华文楷体" panose="02010600040101010101" charset="-122"/>
                <a:cs typeface="华文楷体" panose="02010600040101010101" charset="-122"/>
              </a:rPr>
              <a:t>: </a:t>
            </a:r>
            <a:endParaRPr kumimoji="0" lang="en-US" altLang="zh-CN" sz="3200" dirty="0">
              <a:latin typeface="华文楷体" panose="02010600040101010101" charset="-122"/>
              <a:ea typeface="华文楷体" panose="02010600040101010101" charset="-122"/>
              <a:cs typeface="华文楷体" panose="02010600040101010101" charset="-122"/>
            </a:endParaRPr>
          </a:p>
          <a:p>
            <a:pPr marL="0" indent="0">
              <a:lnSpc>
                <a:spcPct val="90000"/>
              </a:lnSpc>
              <a:buNone/>
              <a:defRPr/>
            </a:pPr>
            <a:r>
              <a:rPr lang="en-US" altLang="zh-CN" sz="3200" dirty="0">
                <a:latin typeface="华文楷体" panose="02010600040101010101" charset="-122"/>
                <a:ea typeface="华文楷体" panose="02010600040101010101" charset="-122"/>
                <a:cs typeface="华文楷体" panose="02010600040101010101" charset="-122"/>
              </a:rPr>
              <a:t>  1</a:t>
            </a:r>
            <a:r>
              <a:rPr kumimoji="0" lang="en-US" altLang="zh-CN" sz="3200" dirty="0">
                <a:latin typeface="华文楷体" panose="02010600040101010101" charset="-122"/>
                <a:ea typeface="华文楷体" panose="02010600040101010101" charset="-122"/>
                <a:cs typeface="华文楷体" panose="02010600040101010101" charset="-122"/>
              </a:rPr>
              <a:t>.</a:t>
            </a:r>
            <a:r>
              <a:rPr kumimoji="0" lang="zh-CN" altLang="en-US" sz="3200" b="1" dirty="0">
                <a:solidFill>
                  <a:srgbClr val="FF0000"/>
                </a:solidFill>
                <a:latin typeface="华文楷体" panose="02010600040101010101" charset="-122"/>
                <a:ea typeface="华文楷体" panose="02010600040101010101" charset="-122"/>
                <a:cs typeface="华文楷体" panose="02010600040101010101" charset="-122"/>
              </a:rPr>
              <a:t>黑体辐射实验</a:t>
            </a:r>
            <a:r>
              <a:rPr kumimoji="0" lang="zh-CN" altLang="en-US" sz="3200" dirty="0">
                <a:latin typeface="华文楷体" panose="02010600040101010101" charset="-122"/>
                <a:ea typeface="华文楷体" panose="02010600040101010101" charset="-122"/>
                <a:cs typeface="华文楷体" panose="02010600040101010101" charset="-122"/>
              </a:rPr>
              <a:t>：黑体空腔中的光波，振子能量只能取</a:t>
            </a:r>
            <a:r>
              <a:rPr lang="en-US" altLang="zh-CN" sz="3200" i="1" dirty="0">
                <a:latin typeface="华文楷体" panose="02010600040101010101" charset="-122"/>
                <a:ea typeface="华文楷体" panose="02010600040101010101" charset="-122"/>
                <a:cs typeface="华文楷体" panose="02010600040101010101" charset="-122"/>
              </a:rPr>
              <a:t>E</a:t>
            </a:r>
            <a:r>
              <a:rPr kumimoji="0" lang="en-US" altLang="zh-CN" sz="3200" dirty="0">
                <a:latin typeface="华文楷体" panose="02010600040101010101" charset="-122"/>
                <a:ea typeface="华文楷体" panose="02010600040101010101" charset="-122"/>
                <a:cs typeface="华文楷体" panose="02010600040101010101" charset="-122"/>
              </a:rPr>
              <a:t>=</a:t>
            </a:r>
            <a:r>
              <a:rPr kumimoji="0" lang="en-US" altLang="zh-CN" sz="3200" i="1" dirty="0" err="1">
                <a:latin typeface="华文楷体" panose="02010600040101010101" charset="-122"/>
                <a:ea typeface="华文楷体" panose="02010600040101010101" charset="-122"/>
                <a:cs typeface="华文楷体" panose="02010600040101010101" charset="-122"/>
              </a:rPr>
              <a:t>nhν</a:t>
            </a:r>
            <a:r>
              <a:rPr kumimoji="0" lang="zh-CN" altLang="en-US" sz="3200" dirty="0">
                <a:latin typeface="华文楷体" panose="02010600040101010101" charset="-122"/>
                <a:ea typeface="华文楷体" panose="02010600040101010101" charset="-122"/>
                <a:cs typeface="华文楷体" panose="02010600040101010101" charset="-122"/>
              </a:rPr>
              <a:t>的形式，能量分立</a:t>
            </a:r>
            <a:r>
              <a:rPr kumimoji="0" lang="en-US" altLang="zh-CN" sz="3200" dirty="0">
                <a:latin typeface="华文楷体" panose="02010600040101010101" charset="-122"/>
                <a:ea typeface="华文楷体" panose="02010600040101010101" charset="-122"/>
                <a:cs typeface="华文楷体" panose="02010600040101010101" charset="-122"/>
              </a:rPr>
              <a:t>.</a:t>
            </a:r>
            <a:endParaRPr kumimoji="0" lang="en-US" altLang="zh-CN" sz="3200" dirty="0">
              <a:latin typeface="华文楷体" panose="02010600040101010101" charset="-122"/>
              <a:ea typeface="华文楷体" panose="02010600040101010101" charset="-122"/>
              <a:cs typeface="华文楷体" panose="02010600040101010101" charset="-122"/>
            </a:endParaRPr>
          </a:p>
          <a:p>
            <a:pPr marL="0" indent="0">
              <a:lnSpc>
                <a:spcPct val="90000"/>
              </a:lnSpc>
              <a:buNone/>
              <a:defRPr/>
            </a:pPr>
            <a:r>
              <a:rPr kumimoji="0" lang="en-US" altLang="zh-CN" sz="3200" dirty="0">
                <a:latin typeface="华文楷体" panose="02010600040101010101" charset="-122"/>
                <a:ea typeface="华文楷体" panose="02010600040101010101" charset="-122"/>
                <a:cs typeface="华文楷体" panose="02010600040101010101" charset="-122"/>
              </a:rPr>
              <a:t>  2.</a:t>
            </a:r>
            <a:r>
              <a:rPr kumimoji="0" lang="zh-CN" altLang="en-US" sz="3200" b="1" dirty="0">
                <a:solidFill>
                  <a:srgbClr val="FF0000"/>
                </a:solidFill>
                <a:latin typeface="华文楷体" panose="02010600040101010101" charset="-122"/>
                <a:ea typeface="华文楷体" panose="02010600040101010101" charset="-122"/>
                <a:cs typeface="华文楷体" panose="02010600040101010101" charset="-122"/>
              </a:rPr>
              <a:t>光电效应实验</a:t>
            </a:r>
            <a:r>
              <a:rPr kumimoji="0" lang="zh-CN" altLang="en-US" sz="3200" dirty="0">
                <a:latin typeface="华文楷体" panose="02010600040101010101" charset="-122"/>
                <a:ea typeface="华文楷体" panose="02010600040101010101" charset="-122"/>
                <a:cs typeface="华文楷体" panose="02010600040101010101" charset="-122"/>
              </a:rPr>
              <a:t>：光波由一个个的光子组成，每个光子是一个整体，被电子吸收</a:t>
            </a:r>
            <a:r>
              <a:rPr kumimoji="0" lang="en-US" altLang="zh-CN" sz="3200" dirty="0">
                <a:latin typeface="华文楷体" panose="02010600040101010101" charset="-122"/>
                <a:ea typeface="华文楷体" panose="02010600040101010101" charset="-122"/>
                <a:cs typeface="华文楷体" panose="02010600040101010101" charset="-122"/>
              </a:rPr>
              <a:t>.</a:t>
            </a:r>
            <a:endParaRPr kumimoji="0" lang="en-US" altLang="zh-CN" sz="3200" dirty="0">
              <a:latin typeface="华文楷体" panose="02010600040101010101" charset="-122"/>
              <a:ea typeface="华文楷体" panose="02010600040101010101" charset="-122"/>
              <a:cs typeface="华文楷体" panose="02010600040101010101" charset="-122"/>
            </a:endParaRPr>
          </a:p>
          <a:p>
            <a:pPr marL="0" indent="0">
              <a:lnSpc>
                <a:spcPct val="90000"/>
              </a:lnSpc>
              <a:buNone/>
              <a:defRPr/>
            </a:pPr>
            <a:r>
              <a:rPr kumimoji="0" lang="en-US" altLang="zh-CN" sz="3200" dirty="0">
                <a:latin typeface="华文楷体" panose="02010600040101010101" charset="-122"/>
                <a:ea typeface="华文楷体" panose="02010600040101010101" charset="-122"/>
                <a:cs typeface="华文楷体" panose="02010600040101010101" charset="-122"/>
              </a:rPr>
              <a:t>  3.</a:t>
            </a:r>
            <a:r>
              <a:rPr kumimoji="0" lang="zh-CN" altLang="en-US" sz="3200" b="1" dirty="0">
                <a:solidFill>
                  <a:srgbClr val="FF0000"/>
                </a:solidFill>
                <a:latin typeface="华文楷体" panose="02010600040101010101" charset="-122"/>
                <a:ea typeface="华文楷体" panose="02010600040101010101" charset="-122"/>
                <a:cs typeface="华文楷体" panose="02010600040101010101" charset="-122"/>
              </a:rPr>
              <a:t>康普顿散射实验</a:t>
            </a:r>
            <a:r>
              <a:rPr kumimoji="0" lang="zh-CN" altLang="en-US" sz="3200" dirty="0">
                <a:latin typeface="华文楷体" panose="02010600040101010101" charset="-122"/>
                <a:ea typeface="华文楷体" panose="02010600040101010101" charset="-122"/>
                <a:cs typeface="华文楷体" panose="02010600040101010101" charset="-122"/>
              </a:rPr>
              <a:t>：光子具有动能、动量，与电子作用的过程中，满足守恒律</a:t>
            </a:r>
            <a:r>
              <a:rPr kumimoji="0" lang="en-US" altLang="zh-CN" sz="3200" dirty="0">
                <a:latin typeface="华文楷体" panose="02010600040101010101" charset="-122"/>
                <a:ea typeface="华文楷体" panose="02010600040101010101" charset="-122"/>
                <a:cs typeface="华文楷体" panose="02010600040101010101" charset="-122"/>
              </a:rPr>
              <a:t>.</a:t>
            </a:r>
            <a:endParaRPr kumimoji="0" lang="en-US" altLang="zh-CN" sz="3200" dirty="0">
              <a:latin typeface="华文楷体" panose="02010600040101010101" charset="-122"/>
              <a:ea typeface="华文楷体" panose="02010600040101010101" charset="-122"/>
              <a:cs typeface="华文楷体" panose="02010600040101010101" charset="-122"/>
            </a:endParaRPr>
          </a:p>
          <a:p>
            <a:pPr marL="0" indent="0">
              <a:lnSpc>
                <a:spcPct val="90000"/>
              </a:lnSpc>
              <a:buNone/>
              <a:defRPr/>
            </a:pPr>
            <a:endParaRPr kumimoji="0" lang="en-US" altLang="zh-CN" sz="3200" dirty="0">
              <a:latin typeface="华文楷体" panose="02010600040101010101" charset="-122"/>
              <a:ea typeface="华文楷体" panose="02010600040101010101" charset="-122"/>
              <a:cs typeface="华文楷体" panose="02010600040101010101" charset="-122"/>
            </a:endParaRPr>
          </a:p>
          <a:p>
            <a:pPr marL="0" indent="0">
              <a:lnSpc>
                <a:spcPct val="90000"/>
              </a:lnSpc>
              <a:buNone/>
              <a:defRPr/>
            </a:pPr>
            <a:r>
              <a:rPr kumimoji="0" lang="zh-CN" altLang="en-US" sz="3200" dirty="0">
                <a:latin typeface="华文楷体" panose="02010600040101010101" charset="-122"/>
                <a:ea typeface="华文楷体" panose="02010600040101010101" charset="-122"/>
                <a:cs typeface="华文楷体" panose="02010600040101010101" charset="-122"/>
              </a:rPr>
              <a:t>这时还没有普遍意义上的量子概念</a:t>
            </a:r>
            <a:endParaRPr kumimoji="0" lang="zh-CN" altLang="en-US" sz="3200" dirty="0">
              <a:latin typeface="华文楷体" panose="02010600040101010101" charset="-122"/>
              <a:ea typeface="华文楷体" panose="02010600040101010101" charset="-122"/>
              <a:cs typeface="华文楷体" panose="02010600040101010101" charset="-122"/>
            </a:endParaRP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谐振子几个波函数和位置几率密度</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pSp>
        <p:nvGrpSpPr>
          <p:cNvPr id="5" name="Group 97"/>
          <p:cNvGrpSpPr/>
          <p:nvPr/>
        </p:nvGrpSpPr>
        <p:grpSpPr bwMode="auto">
          <a:xfrm>
            <a:off x="4941886" y="3886200"/>
            <a:ext cx="3287714" cy="2425428"/>
            <a:chOff x="2931" y="2324"/>
            <a:chExt cx="2632" cy="1695"/>
          </a:xfrm>
        </p:grpSpPr>
        <p:sp>
          <p:nvSpPr>
            <p:cNvPr id="6" name="Freeform 36"/>
            <p:cNvSpPr/>
            <p:nvPr/>
          </p:nvSpPr>
          <p:spPr bwMode="auto">
            <a:xfrm>
              <a:off x="3177" y="2564"/>
              <a:ext cx="1360" cy="368"/>
            </a:xfrm>
            <a:custGeom>
              <a:avLst/>
              <a:gdLst>
                <a:gd name="T0" fmla="*/ 0 w 1776"/>
                <a:gd name="T1" fmla="*/ 0 h 816"/>
                <a:gd name="T2" fmla="*/ 11 w 1776"/>
                <a:gd name="T3" fmla="*/ 0 h 816"/>
                <a:gd name="T4" fmla="*/ 41 w 1776"/>
                <a:gd name="T5" fmla="*/ 0 h 816"/>
                <a:gd name="T6" fmla="*/ 61 w 1776"/>
                <a:gd name="T7" fmla="*/ 0 h 816"/>
                <a:gd name="T8" fmla="*/ 80 w 1776"/>
                <a:gd name="T9" fmla="*/ 0 h 816"/>
                <a:gd name="T10" fmla="*/ 111 w 1776"/>
                <a:gd name="T11" fmla="*/ 0 h 816"/>
                <a:gd name="T12" fmla="*/ 123 w 1776"/>
                <a:gd name="T13" fmla="*/ 0 h 816"/>
                <a:gd name="T14" fmla="*/ 0 60000 65536"/>
                <a:gd name="T15" fmla="*/ 0 60000 65536"/>
                <a:gd name="T16" fmla="*/ 0 60000 65536"/>
                <a:gd name="T17" fmla="*/ 0 60000 65536"/>
                <a:gd name="T18" fmla="*/ 0 60000 65536"/>
                <a:gd name="T19" fmla="*/ 0 60000 65536"/>
                <a:gd name="T20" fmla="*/ 0 60000 65536"/>
                <a:gd name="T21" fmla="*/ 0 w 1776"/>
                <a:gd name="T22" fmla="*/ 0 h 816"/>
                <a:gd name="T23" fmla="*/ 1776 w 1776"/>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816">
                  <a:moveTo>
                    <a:pt x="0" y="816"/>
                  </a:moveTo>
                  <a:cubicBezTo>
                    <a:pt x="35" y="810"/>
                    <a:pt x="70" y="804"/>
                    <a:pt x="168" y="672"/>
                  </a:cubicBezTo>
                  <a:cubicBezTo>
                    <a:pt x="266" y="540"/>
                    <a:pt x="468" y="0"/>
                    <a:pt x="588" y="24"/>
                  </a:cubicBezTo>
                  <a:cubicBezTo>
                    <a:pt x="708" y="48"/>
                    <a:pt x="792" y="816"/>
                    <a:pt x="888" y="816"/>
                  </a:cubicBezTo>
                  <a:cubicBezTo>
                    <a:pt x="984" y="816"/>
                    <a:pt x="1046" y="46"/>
                    <a:pt x="1164" y="24"/>
                  </a:cubicBezTo>
                  <a:cubicBezTo>
                    <a:pt x="1282" y="2"/>
                    <a:pt x="1494" y="552"/>
                    <a:pt x="1596" y="684"/>
                  </a:cubicBezTo>
                  <a:cubicBezTo>
                    <a:pt x="1698" y="816"/>
                    <a:pt x="1737" y="816"/>
                    <a:pt x="1776" y="816"/>
                  </a:cubicBezTo>
                </a:path>
              </a:pathLst>
            </a:custGeom>
            <a:noFill/>
            <a:ln w="38100">
              <a:solidFill>
                <a:srgbClr val="FF0000"/>
              </a:solidFill>
              <a:round/>
            </a:ln>
          </p:spPr>
          <p:txBody>
            <a:bodyPr>
              <a:spAutoFit/>
            </a:bodyPr>
            <a:lstStyle/>
            <a:p>
              <a:endParaRPr lang="zh-CN" altLang="en-US">
                <a:solidFill>
                  <a:schemeClr val="tx1"/>
                </a:solidFill>
              </a:endParaRPr>
            </a:p>
          </p:txBody>
        </p:sp>
        <p:sp>
          <p:nvSpPr>
            <p:cNvPr id="7" name="Line 62"/>
            <p:cNvSpPr>
              <a:spLocks noChangeShapeType="1"/>
            </p:cNvSpPr>
            <p:nvPr/>
          </p:nvSpPr>
          <p:spPr bwMode="auto">
            <a:xfrm flipV="1">
              <a:off x="3863" y="2398"/>
              <a:ext cx="0" cy="1554"/>
            </a:xfrm>
            <a:prstGeom prst="line">
              <a:avLst/>
            </a:prstGeom>
            <a:noFill/>
            <a:ln w="38100">
              <a:solidFill>
                <a:schemeClr val="tx1"/>
              </a:solidFill>
              <a:round/>
              <a:tailEnd type="triangle" w="med" len="med"/>
            </a:ln>
          </p:spPr>
          <p:txBody>
            <a:bodyPr>
              <a:spAutoFit/>
            </a:bodyPr>
            <a:lstStyle/>
            <a:p>
              <a:endParaRPr lang="zh-CN" altLang="en-US">
                <a:solidFill>
                  <a:schemeClr val="tx1"/>
                </a:solidFill>
              </a:endParaRPr>
            </a:p>
          </p:txBody>
        </p:sp>
        <p:sp>
          <p:nvSpPr>
            <p:cNvPr id="8" name="Line 63"/>
            <p:cNvSpPr>
              <a:spLocks noChangeShapeType="1"/>
            </p:cNvSpPr>
            <p:nvPr/>
          </p:nvSpPr>
          <p:spPr bwMode="auto">
            <a:xfrm>
              <a:off x="2931" y="3934"/>
              <a:ext cx="2011" cy="0"/>
            </a:xfrm>
            <a:prstGeom prst="line">
              <a:avLst/>
            </a:prstGeom>
            <a:noFill/>
            <a:ln w="38100">
              <a:solidFill>
                <a:schemeClr val="tx1"/>
              </a:solidFill>
              <a:round/>
              <a:tailEnd type="triangle" w="med" len="med"/>
            </a:ln>
          </p:spPr>
          <p:txBody>
            <a:bodyPr>
              <a:spAutoFit/>
            </a:bodyPr>
            <a:lstStyle/>
            <a:p>
              <a:endParaRPr lang="zh-CN" altLang="en-US">
                <a:solidFill>
                  <a:schemeClr val="tx1"/>
                </a:solidFill>
              </a:endParaRPr>
            </a:p>
          </p:txBody>
        </p:sp>
        <p:sp>
          <p:nvSpPr>
            <p:cNvPr id="9" name="Text Box 73"/>
            <p:cNvSpPr txBox="1">
              <a:spLocks noChangeArrowheads="1"/>
            </p:cNvSpPr>
            <p:nvPr/>
          </p:nvSpPr>
          <p:spPr bwMode="auto">
            <a:xfrm>
              <a:off x="4378" y="2891"/>
              <a:ext cx="551" cy="291"/>
            </a:xfrm>
            <a:prstGeom prst="rect">
              <a:avLst/>
            </a:prstGeom>
            <a:noFill/>
            <a:ln w="12700">
              <a:noFill/>
              <a:miter lim="800000"/>
            </a:ln>
          </p:spPr>
          <p:txBody>
            <a:bodyPr>
              <a:spAutoFit/>
            </a:bodyPr>
            <a:lstStyle/>
            <a:p>
              <a:r>
                <a:rPr lang="en-GB" altLang="zh-CN" sz="2400" i="1" dirty="0">
                  <a:solidFill>
                    <a:schemeClr val="tx1"/>
                  </a:solidFill>
                  <a:latin typeface="Times New Roman" panose="02020603050405020304" pitchFamily="18" charset="0"/>
                  <a:ea typeface="华文中宋" panose="02010600040101010101" pitchFamily="2" charset="-122"/>
                </a:rPr>
                <a:t>n=</a:t>
              </a:r>
              <a:r>
                <a:rPr lang="en-GB" altLang="zh-CN" sz="2400" dirty="0">
                  <a:solidFill>
                    <a:schemeClr val="tx1"/>
                  </a:solidFill>
                  <a:latin typeface="Times New Roman" panose="02020603050405020304" pitchFamily="18" charset="0"/>
                  <a:ea typeface="华文中宋" panose="02010600040101010101" pitchFamily="2" charset="-122"/>
                </a:rPr>
                <a:t>1</a:t>
              </a:r>
              <a:endParaRPr lang="en-US" altLang="zh-CN" sz="2400" dirty="0">
                <a:solidFill>
                  <a:schemeClr val="tx1"/>
                </a:solidFill>
                <a:latin typeface="Times New Roman" panose="02020603050405020304" pitchFamily="18" charset="0"/>
                <a:ea typeface="华文中宋" panose="02010600040101010101" pitchFamily="2" charset="-122"/>
              </a:endParaRPr>
            </a:p>
          </p:txBody>
        </p:sp>
        <p:sp>
          <p:nvSpPr>
            <p:cNvPr id="10" name="Text Box 85"/>
            <p:cNvSpPr txBox="1">
              <a:spLocks noChangeArrowheads="1"/>
            </p:cNvSpPr>
            <p:nvPr/>
          </p:nvSpPr>
          <p:spPr bwMode="auto">
            <a:xfrm>
              <a:off x="3032" y="2324"/>
              <a:ext cx="815"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Φ</a:t>
              </a:r>
              <a:r>
                <a:rPr lang="en-GB" altLang="zh-CN" sz="2400" baseline="30000">
                  <a:solidFill>
                    <a:schemeClr val="tx1"/>
                  </a:solidFill>
                  <a:latin typeface="Times New Roman" panose="02020603050405020304" pitchFamily="18" charset="0"/>
                  <a:ea typeface="华文中宋" panose="02010600040101010101" pitchFamily="2" charset="-122"/>
                </a:rPr>
                <a:t>2</a:t>
              </a:r>
              <a:r>
                <a:rPr lang="en-GB" altLang="zh-CN" sz="2400">
                  <a:solidFill>
                    <a:schemeClr val="tx1"/>
                  </a:solidFill>
                  <a:latin typeface="Times New Roman" panose="02020603050405020304" pitchFamily="18" charset="0"/>
                  <a:ea typeface="华文中宋" panose="02010600040101010101" pitchFamily="2" charset="-122"/>
                </a:rPr>
                <a:t>(</a:t>
              </a:r>
              <a:r>
                <a:rPr lang="en-GB" altLang="zh-CN" sz="2400" i="1">
                  <a:solidFill>
                    <a:schemeClr val="tx1"/>
                  </a:solidFill>
                  <a:latin typeface="Times New Roman" panose="02020603050405020304" pitchFamily="18" charset="0"/>
                  <a:ea typeface="华文中宋" panose="02010600040101010101" pitchFamily="2" charset="-122"/>
                </a:rPr>
                <a:t>x</a:t>
              </a:r>
              <a:r>
                <a:rPr lang="en-GB" altLang="zh-CN" sz="2400">
                  <a:solidFill>
                    <a:schemeClr val="tx1"/>
                  </a:solidFill>
                  <a:latin typeface="Times New Roman" panose="02020603050405020304" pitchFamily="18" charset="0"/>
                  <a:ea typeface="华文中宋" panose="02010600040101010101" pitchFamily="2" charset="-122"/>
                </a:rPr>
                <a:t>)</a:t>
              </a:r>
              <a:endParaRPr lang="en-US" altLang="zh-CN" sz="2400">
                <a:solidFill>
                  <a:schemeClr val="tx1"/>
                </a:solidFill>
                <a:latin typeface="Times New Roman" panose="02020603050405020304" pitchFamily="18" charset="0"/>
                <a:ea typeface="华文中宋" panose="02010600040101010101" pitchFamily="2" charset="-122"/>
              </a:endParaRPr>
            </a:p>
          </p:txBody>
        </p:sp>
        <p:sp>
          <p:nvSpPr>
            <p:cNvPr id="11" name="Text Box 87"/>
            <p:cNvSpPr txBox="1">
              <a:spLocks noChangeArrowheads="1"/>
            </p:cNvSpPr>
            <p:nvPr/>
          </p:nvSpPr>
          <p:spPr bwMode="auto">
            <a:xfrm>
              <a:off x="5012" y="3728"/>
              <a:ext cx="551"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x</a:t>
              </a:r>
              <a:endParaRPr lang="en-US" altLang="zh-CN" sz="2400" i="1">
                <a:solidFill>
                  <a:schemeClr val="tx1"/>
                </a:solidFill>
                <a:latin typeface="Times New Roman" panose="02020603050405020304" pitchFamily="18" charset="0"/>
                <a:ea typeface="华文中宋" panose="02010600040101010101" pitchFamily="2" charset="-122"/>
              </a:endParaRPr>
            </a:p>
          </p:txBody>
        </p:sp>
      </p:grpSp>
      <p:grpSp>
        <p:nvGrpSpPr>
          <p:cNvPr id="12" name="Group 101"/>
          <p:cNvGrpSpPr/>
          <p:nvPr/>
        </p:nvGrpSpPr>
        <p:grpSpPr bwMode="auto">
          <a:xfrm>
            <a:off x="723898" y="1229519"/>
            <a:ext cx="3390902" cy="2317344"/>
            <a:chOff x="401" y="668"/>
            <a:chExt cx="2378" cy="1519"/>
          </a:xfrm>
        </p:grpSpPr>
        <p:grpSp>
          <p:nvGrpSpPr>
            <p:cNvPr id="13" name="Group 95"/>
            <p:cNvGrpSpPr/>
            <p:nvPr/>
          </p:nvGrpSpPr>
          <p:grpSpPr bwMode="auto">
            <a:xfrm>
              <a:off x="401" y="668"/>
              <a:ext cx="1844" cy="1519"/>
              <a:chOff x="377" y="500"/>
              <a:chExt cx="1844" cy="1519"/>
            </a:xfrm>
          </p:grpSpPr>
          <p:sp>
            <p:nvSpPr>
              <p:cNvPr id="15" name="Freeform 14"/>
              <p:cNvSpPr/>
              <p:nvPr/>
            </p:nvSpPr>
            <p:spPr bwMode="auto">
              <a:xfrm>
                <a:off x="550" y="655"/>
                <a:ext cx="1360" cy="368"/>
              </a:xfrm>
              <a:custGeom>
                <a:avLst/>
                <a:gdLst>
                  <a:gd name="T0" fmla="*/ 0 w 1824"/>
                  <a:gd name="T1" fmla="*/ 0 h 1204"/>
                  <a:gd name="T2" fmla="*/ 16 w 1824"/>
                  <a:gd name="T3" fmla="*/ 0 h 1204"/>
                  <a:gd name="T4" fmla="*/ 30 w 1824"/>
                  <a:gd name="T5" fmla="*/ 0 h 1204"/>
                  <a:gd name="T6" fmla="*/ 47 w 1824"/>
                  <a:gd name="T7" fmla="*/ 0 h 1204"/>
                  <a:gd name="T8" fmla="*/ 66 w 1824"/>
                  <a:gd name="T9" fmla="*/ 0 h 1204"/>
                  <a:gd name="T10" fmla="*/ 79 w 1824"/>
                  <a:gd name="T11" fmla="*/ 0 h 1204"/>
                  <a:gd name="T12" fmla="*/ 97 w 1824"/>
                  <a:gd name="T13" fmla="*/ 0 h 1204"/>
                  <a:gd name="T14" fmla="*/ 0 60000 65536"/>
                  <a:gd name="T15" fmla="*/ 0 60000 65536"/>
                  <a:gd name="T16" fmla="*/ 0 60000 65536"/>
                  <a:gd name="T17" fmla="*/ 0 60000 65536"/>
                  <a:gd name="T18" fmla="*/ 0 60000 65536"/>
                  <a:gd name="T19" fmla="*/ 0 60000 65536"/>
                  <a:gd name="T20" fmla="*/ 0 60000 65536"/>
                  <a:gd name="T21" fmla="*/ 0 w 1824"/>
                  <a:gd name="T22" fmla="*/ 0 h 1204"/>
                  <a:gd name="T23" fmla="*/ 1824 w 1824"/>
                  <a:gd name="T24" fmla="*/ 1204 h 1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4" h="1204">
                    <a:moveTo>
                      <a:pt x="0" y="1204"/>
                    </a:moveTo>
                    <a:cubicBezTo>
                      <a:pt x="98" y="1188"/>
                      <a:pt x="196" y="1172"/>
                      <a:pt x="288" y="1072"/>
                    </a:cubicBezTo>
                    <a:cubicBezTo>
                      <a:pt x="380" y="972"/>
                      <a:pt x="452" y="782"/>
                      <a:pt x="552" y="604"/>
                    </a:cubicBezTo>
                    <a:cubicBezTo>
                      <a:pt x="652" y="426"/>
                      <a:pt x="770" y="0"/>
                      <a:pt x="888" y="4"/>
                    </a:cubicBezTo>
                    <a:cubicBezTo>
                      <a:pt x="1006" y="8"/>
                      <a:pt x="1160" y="448"/>
                      <a:pt x="1260" y="628"/>
                    </a:cubicBezTo>
                    <a:cubicBezTo>
                      <a:pt x="1360" y="808"/>
                      <a:pt x="1394" y="988"/>
                      <a:pt x="1488" y="1084"/>
                    </a:cubicBezTo>
                    <a:cubicBezTo>
                      <a:pt x="1582" y="1180"/>
                      <a:pt x="1703" y="1192"/>
                      <a:pt x="1824" y="1204"/>
                    </a:cubicBezTo>
                  </a:path>
                </a:pathLst>
              </a:custGeom>
              <a:noFill/>
              <a:ln w="38100">
                <a:solidFill>
                  <a:schemeClr val="accent2"/>
                </a:solidFill>
                <a:round/>
              </a:ln>
            </p:spPr>
            <p:txBody>
              <a:bodyPr>
                <a:spAutoFit/>
              </a:bodyPr>
              <a:lstStyle/>
              <a:p>
                <a:endParaRPr lang="zh-CN" altLang="en-US">
                  <a:solidFill>
                    <a:schemeClr val="tx1"/>
                  </a:solidFill>
                </a:endParaRPr>
              </a:p>
            </p:txBody>
          </p:sp>
          <p:sp>
            <p:nvSpPr>
              <p:cNvPr id="16" name="Line 67"/>
              <p:cNvSpPr>
                <a:spLocks noChangeShapeType="1"/>
              </p:cNvSpPr>
              <p:nvPr/>
            </p:nvSpPr>
            <p:spPr bwMode="auto">
              <a:xfrm>
                <a:off x="377" y="2019"/>
                <a:ext cx="1844" cy="0"/>
              </a:xfrm>
              <a:prstGeom prst="line">
                <a:avLst/>
              </a:prstGeom>
              <a:noFill/>
              <a:ln w="38100">
                <a:solidFill>
                  <a:schemeClr val="tx1"/>
                </a:solidFill>
                <a:round/>
                <a:tailEnd type="triangle" w="med" len="med"/>
              </a:ln>
            </p:spPr>
            <p:txBody>
              <a:bodyPr>
                <a:spAutoFit/>
              </a:bodyPr>
              <a:lstStyle/>
              <a:p>
                <a:endParaRPr lang="zh-CN" altLang="en-US">
                  <a:solidFill>
                    <a:schemeClr val="tx1"/>
                  </a:solidFill>
                </a:endParaRPr>
              </a:p>
            </p:txBody>
          </p:sp>
          <p:sp>
            <p:nvSpPr>
              <p:cNvPr id="17" name="Line 68"/>
              <p:cNvSpPr>
                <a:spLocks noChangeShapeType="1"/>
              </p:cNvSpPr>
              <p:nvPr/>
            </p:nvSpPr>
            <p:spPr bwMode="auto">
              <a:xfrm flipV="1">
                <a:off x="1200" y="504"/>
                <a:ext cx="0" cy="1500"/>
              </a:xfrm>
              <a:prstGeom prst="line">
                <a:avLst/>
              </a:prstGeom>
              <a:noFill/>
              <a:ln w="38100">
                <a:solidFill>
                  <a:schemeClr val="tx1"/>
                </a:solidFill>
                <a:round/>
                <a:tailEnd type="triangle" w="med" len="med"/>
              </a:ln>
            </p:spPr>
            <p:txBody>
              <a:bodyPr>
                <a:spAutoFit/>
              </a:bodyPr>
              <a:lstStyle/>
              <a:p>
                <a:endParaRPr lang="zh-CN" altLang="en-US">
                  <a:solidFill>
                    <a:schemeClr val="tx1"/>
                  </a:solidFill>
                </a:endParaRPr>
              </a:p>
            </p:txBody>
          </p:sp>
          <p:sp>
            <p:nvSpPr>
              <p:cNvPr id="18" name="Text Box 72"/>
              <p:cNvSpPr txBox="1">
                <a:spLocks noChangeArrowheads="1"/>
              </p:cNvSpPr>
              <p:nvPr/>
            </p:nvSpPr>
            <p:spPr bwMode="auto">
              <a:xfrm>
                <a:off x="1593" y="1015"/>
                <a:ext cx="551" cy="291"/>
              </a:xfrm>
              <a:prstGeom prst="rect">
                <a:avLst/>
              </a:prstGeom>
              <a:noFill/>
              <a:ln w="12700">
                <a:noFill/>
                <a:miter lim="800000"/>
              </a:ln>
            </p:spPr>
            <p:txBody>
              <a:bodyPr>
                <a:spAutoFit/>
              </a:bodyPr>
              <a:lstStyle/>
              <a:p>
                <a:r>
                  <a:rPr lang="en-GB" altLang="zh-CN" sz="2400" i="1" dirty="0">
                    <a:solidFill>
                      <a:schemeClr val="tx1"/>
                    </a:solidFill>
                    <a:latin typeface="Times New Roman" panose="02020603050405020304" pitchFamily="18" charset="0"/>
                    <a:ea typeface="华文中宋" panose="02010600040101010101" pitchFamily="2" charset="-122"/>
                  </a:rPr>
                  <a:t>n=</a:t>
                </a:r>
                <a:r>
                  <a:rPr lang="en-GB" altLang="zh-CN" sz="2400" dirty="0">
                    <a:solidFill>
                      <a:schemeClr val="tx1"/>
                    </a:solidFill>
                    <a:latin typeface="Times New Roman" panose="02020603050405020304" pitchFamily="18" charset="0"/>
                    <a:ea typeface="华文中宋" panose="02010600040101010101" pitchFamily="2" charset="-122"/>
                  </a:rPr>
                  <a:t>0</a:t>
                </a:r>
                <a:endParaRPr lang="en-US" altLang="zh-CN" sz="2400" dirty="0">
                  <a:solidFill>
                    <a:schemeClr val="tx1"/>
                  </a:solidFill>
                  <a:latin typeface="Times New Roman" panose="02020603050405020304" pitchFamily="18" charset="0"/>
                  <a:ea typeface="华文中宋" panose="02010600040101010101" pitchFamily="2" charset="-122"/>
                </a:endParaRPr>
              </a:p>
            </p:txBody>
          </p:sp>
          <p:sp>
            <p:nvSpPr>
              <p:cNvPr id="19" name="Text Box 80"/>
              <p:cNvSpPr txBox="1">
                <a:spLocks noChangeArrowheads="1"/>
              </p:cNvSpPr>
              <p:nvPr/>
            </p:nvSpPr>
            <p:spPr bwMode="auto">
              <a:xfrm>
                <a:off x="500" y="500"/>
                <a:ext cx="815"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Φ</a:t>
                </a:r>
                <a:r>
                  <a:rPr lang="en-GB" altLang="zh-CN" sz="2400">
                    <a:solidFill>
                      <a:schemeClr val="tx1"/>
                    </a:solidFill>
                    <a:latin typeface="Times New Roman" panose="02020603050405020304" pitchFamily="18" charset="0"/>
                    <a:ea typeface="华文中宋" panose="02010600040101010101" pitchFamily="2" charset="-122"/>
                  </a:rPr>
                  <a:t>(</a:t>
                </a:r>
                <a:r>
                  <a:rPr lang="en-GB" altLang="zh-CN" sz="2400" i="1">
                    <a:solidFill>
                      <a:schemeClr val="tx1"/>
                    </a:solidFill>
                    <a:latin typeface="Times New Roman" panose="02020603050405020304" pitchFamily="18" charset="0"/>
                    <a:ea typeface="华文中宋" panose="02010600040101010101" pitchFamily="2" charset="-122"/>
                  </a:rPr>
                  <a:t>x</a:t>
                </a:r>
                <a:r>
                  <a:rPr lang="en-GB" altLang="zh-CN" sz="2400">
                    <a:solidFill>
                      <a:schemeClr val="tx1"/>
                    </a:solidFill>
                    <a:latin typeface="Times New Roman" panose="02020603050405020304" pitchFamily="18" charset="0"/>
                    <a:ea typeface="华文中宋" panose="02010600040101010101" pitchFamily="2" charset="-122"/>
                  </a:rPr>
                  <a:t>)</a:t>
                </a:r>
                <a:endParaRPr lang="en-US" altLang="zh-CN" sz="2400">
                  <a:solidFill>
                    <a:schemeClr val="tx1"/>
                  </a:solidFill>
                  <a:latin typeface="Times New Roman" panose="02020603050405020304" pitchFamily="18" charset="0"/>
                  <a:ea typeface="华文中宋" panose="02010600040101010101" pitchFamily="2" charset="-122"/>
                </a:endParaRPr>
              </a:p>
            </p:txBody>
          </p:sp>
        </p:grpSp>
        <p:sp>
          <p:nvSpPr>
            <p:cNvPr id="14" name="Text Box 88"/>
            <p:cNvSpPr txBox="1">
              <a:spLocks noChangeArrowheads="1"/>
            </p:cNvSpPr>
            <p:nvPr/>
          </p:nvSpPr>
          <p:spPr bwMode="auto">
            <a:xfrm>
              <a:off x="2228" y="1832"/>
              <a:ext cx="551"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x</a:t>
              </a:r>
              <a:endParaRPr lang="en-US" altLang="zh-CN" sz="2400" i="1">
                <a:solidFill>
                  <a:schemeClr val="tx1"/>
                </a:solidFill>
                <a:latin typeface="Times New Roman" panose="02020603050405020304" pitchFamily="18" charset="0"/>
                <a:ea typeface="华文中宋" panose="02010600040101010101" pitchFamily="2" charset="-122"/>
              </a:endParaRPr>
            </a:p>
          </p:txBody>
        </p:sp>
      </p:grpSp>
      <p:grpSp>
        <p:nvGrpSpPr>
          <p:cNvPr id="20" name="Group 98"/>
          <p:cNvGrpSpPr/>
          <p:nvPr/>
        </p:nvGrpSpPr>
        <p:grpSpPr bwMode="auto">
          <a:xfrm>
            <a:off x="571501" y="3733800"/>
            <a:ext cx="3634070" cy="2593182"/>
            <a:chOff x="360" y="2396"/>
            <a:chExt cx="2443" cy="1623"/>
          </a:xfrm>
        </p:grpSpPr>
        <p:sp>
          <p:nvSpPr>
            <p:cNvPr id="21" name="Freeform 64"/>
            <p:cNvSpPr/>
            <p:nvPr/>
          </p:nvSpPr>
          <p:spPr bwMode="auto">
            <a:xfrm>
              <a:off x="569" y="2554"/>
              <a:ext cx="1360" cy="368"/>
            </a:xfrm>
            <a:custGeom>
              <a:avLst/>
              <a:gdLst>
                <a:gd name="T0" fmla="*/ 0 w 1824"/>
                <a:gd name="T1" fmla="*/ 0 h 1204"/>
                <a:gd name="T2" fmla="*/ 16 w 1824"/>
                <a:gd name="T3" fmla="*/ 0 h 1204"/>
                <a:gd name="T4" fmla="*/ 30 w 1824"/>
                <a:gd name="T5" fmla="*/ 0 h 1204"/>
                <a:gd name="T6" fmla="*/ 47 w 1824"/>
                <a:gd name="T7" fmla="*/ 0 h 1204"/>
                <a:gd name="T8" fmla="*/ 66 w 1824"/>
                <a:gd name="T9" fmla="*/ 0 h 1204"/>
                <a:gd name="T10" fmla="*/ 79 w 1824"/>
                <a:gd name="T11" fmla="*/ 0 h 1204"/>
                <a:gd name="T12" fmla="*/ 97 w 1824"/>
                <a:gd name="T13" fmla="*/ 0 h 1204"/>
                <a:gd name="T14" fmla="*/ 0 60000 65536"/>
                <a:gd name="T15" fmla="*/ 0 60000 65536"/>
                <a:gd name="T16" fmla="*/ 0 60000 65536"/>
                <a:gd name="T17" fmla="*/ 0 60000 65536"/>
                <a:gd name="T18" fmla="*/ 0 60000 65536"/>
                <a:gd name="T19" fmla="*/ 0 60000 65536"/>
                <a:gd name="T20" fmla="*/ 0 60000 65536"/>
                <a:gd name="T21" fmla="*/ 0 w 1824"/>
                <a:gd name="T22" fmla="*/ 0 h 1204"/>
                <a:gd name="T23" fmla="*/ 1824 w 1824"/>
                <a:gd name="T24" fmla="*/ 1204 h 1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4" h="1204">
                  <a:moveTo>
                    <a:pt x="0" y="1204"/>
                  </a:moveTo>
                  <a:cubicBezTo>
                    <a:pt x="98" y="1188"/>
                    <a:pt x="196" y="1172"/>
                    <a:pt x="288" y="1072"/>
                  </a:cubicBezTo>
                  <a:cubicBezTo>
                    <a:pt x="380" y="972"/>
                    <a:pt x="452" y="782"/>
                    <a:pt x="552" y="604"/>
                  </a:cubicBezTo>
                  <a:cubicBezTo>
                    <a:pt x="652" y="426"/>
                    <a:pt x="770" y="0"/>
                    <a:pt x="888" y="4"/>
                  </a:cubicBezTo>
                  <a:cubicBezTo>
                    <a:pt x="1006" y="8"/>
                    <a:pt x="1160" y="448"/>
                    <a:pt x="1260" y="628"/>
                  </a:cubicBezTo>
                  <a:cubicBezTo>
                    <a:pt x="1360" y="808"/>
                    <a:pt x="1394" y="988"/>
                    <a:pt x="1488" y="1084"/>
                  </a:cubicBezTo>
                  <a:cubicBezTo>
                    <a:pt x="1582" y="1180"/>
                    <a:pt x="1703" y="1192"/>
                    <a:pt x="1824" y="1204"/>
                  </a:cubicBezTo>
                </a:path>
              </a:pathLst>
            </a:custGeom>
            <a:noFill/>
            <a:ln w="38100">
              <a:solidFill>
                <a:srgbClr val="FF0000"/>
              </a:solidFill>
              <a:round/>
            </a:ln>
          </p:spPr>
          <p:txBody>
            <a:bodyPr>
              <a:spAutoFit/>
            </a:bodyPr>
            <a:lstStyle/>
            <a:p>
              <a:endParaRPr lang="zh-CN" altLang="en-US">
                <a:solidFill>
                  <a:schemeClr val="tx1"/>
                </a:solidFill>
              </a:endParaRPr>
            </a:p>
          </p:txBody>
        </p:sp>
        <p:sp>
          <p:nvSpPr>
            <p:cNvPr id="22" name="Line 69"/>
            <p:cNvSpPr>
              <a:spLocks noChangeShapeType="1"/>
            </p:cNvSpPr>
            <p:nvPr/>
          </p:nvSpPr>
          <p:spPr bwMode="auto">
            <a:xfrm>
              <a:off x="377" y="3927"/>
              <a:ext cx="1844" cy="0"/>
            </a:xfrm>
            <a:prstGeom prst="line">
              <a:avLst/>
            </a:prstGeom>
            <a:noFill/>
            <a:ln w="38100">
              <a:solidFill>
                <a:schemeClr val="tx1"/>
              </a:solidFill>
              <a:round/>
              <a:tailEnd type="triangle" w="med" len="med"/>
            </a:ln>
          </p:spPr>
          <p:txBody>
            <a:bodyPr>
              <a:spAutoFit/>
            </a:bodyPr>
            <a:lstStyle/>
            <a:p>
              <a:endParaRPr lang="zh-CN" altLang="en-US">
                <a:solidFill>
                  <a:schemeClr val="tx1"/>
                </a:solidFill>
              </a:endParaRPr>
            </a:p>
          </p:txBody>
        </p:sp>
        <p:sp>
          <p:nvSpPr>
            <p:cNvPr id="23" name="Line 70"/>
            <p:cNvSpPr>
              <a:spLocks noChangeShapeType="1"/>
            </p:cNvSpPr>
            <p:nvPr/>
          </p:nvSpPr>
          <p:spPr bwMode="auto">
            <a:xfrm flipV="1">
              <a:off x="1224" y="2412"/>
              <a:ext cx="0" cy="1500"/>
            </a:xfrm>
            <a:prstGeom prst="line">
              <a:avLst/>
            </a:prstGeom>
            <a:noFill/>
            <a:ln w="38100">
              <a:solidFill>
                <a:schemeClr val="tx1"/>
              </a:solidFill>
              <a:round/>
              <a:tailEnd type="triangle" w="med" len="med"/>
            </a:ln>
          </p:spPr>
          <p:txBody>
            <a:bodyPr>
              <a:spAutoFit/>
            </a:bodyPr>
            <a:lstStyle/>
            <a:p>
              <a:endParaRPr lang="zh-CN" altLang="en-US">
                <a:solidFill>
                  <a:schemeClr val="tx1"/>
                </a:solidFill>
              </a:endParaRPr>
            </a:p>
          </p:txBody>
        </p:sp>
        <p:sp>
          <p:nvSpPr>
            <p:cNvPr id="24" name="Text Box 74"/>
            <p:cNvSpPr txBox="1">
              <a:spLocks noChangeArrowheads="1"/>
            </p:cNvSpPr>
            <p:nvPr/>
          </p:nvSpPr>
          <p:spPr bwMode="auto">
            <a:xfrm>
              <a:off x="1601" y="2906"/>
              <a:ext cx="551" cy="291"/>
            </a:xfrm>
            <a:prstGeom prst="rect">
              <a:avLst/>
            </a:prstGeom>
            <a:noFill/>
            <a:ln w="12700">
              <a:noFill/>
              <a:miter lim="800000"/>
            </a:ln>
          </p:spPr>
          <p:txBody>
            <a:bodyPr>
              <a:spAutoFit/>
            </a:bodyPr>
            <a:lstStyle/>
            <a:p>
              <a:r>
                <a:rPr lang="en-GB" altLang="zh-CN" sz="2400" i="1" dirty="0">
                  <a:solidFill>
                    <a:schemeClr val="tx1"/>
                  </a:solidFill>
                  <a:latin typeface="Times New Roman" panose="02020603050405020304" pitchFamily="18" charset="0"/>
                  <a:ea typeface="华文中宋" panose="02010600040101010101" pitchFamily="2" charset="-122"/>
                </a:rPr>
                <a:t>n=</a:t>
              </a:r>
              <a:r>
                <a:rPr lang="en-GB" altLang="zh-CN" sz="2400" dirty="0">
                  <a:solidFill>
                    <a:schemeClr val="tx1"/>
                  </a:solidFill>
                  <a:latin typeface="Times New Roman" panose="02020603050405020304" pitchFamily="18" charset="0"/>
                  <a:ea typeface="华文中宋" panose="02010600040101010101" pitchFamily="2" charset="-122"/>
                </a:rPr>
                <a:t>0</a:t>
              </a:r>
              <a:endParaRPr lang="en-US" altLang="zh-CN" sz="2400" dirty="0">
                <a:solidFill>
                  <a:schemeClr val="tx1"/>
                </a:solidFill>
                <a:latin typeface="Times New Roman" panose="02020603050405020304" pitchFamily="18" charset="0"/>
                <a:ea typeface="华文中宋" panose="02010600040101010101" pitchFamily="2" charset="-122"/>
              </a:endParaRPr>
            </a:p>
          </p:txBody>
        </p:sp>
        <p:sp>
          <p:nvSpPr>
            <p:cNvPr id="25" name="Text Box 86"/>
            <p:cNvSpPr txBox="1">
              <a:spLocks noChangeArrowheads="1"/>
            </p:cNvSpPr>
            <p:nvPr/>
          </p:nvSpPr>
          <p:spPr bwMode="auto">
            <a:xfrm>
              <a:off x="360" y="2396"/>
              <a:ext cx="815"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Φ</a:t>
              </a:r>
              <a:r>
                <a:rPr lang="en-GB" altLang="zh-CN" sz="2400" baseline="30000">
                  <a:solidFill>
                    <a:schemeClr val="tx1"/>
                  </a:solidFill>
                  <a:latin typeface="Times New Roman" panose="02020603050405020304" pitchFamily="18" charset="0"/>
                  <a:ea typeface="华文中宋" panose="02010600040101010101" pitchFamily="2" charset="-122"/>
                </a:rPr>
                <a:t>2</a:t>
              </a:r>
              <a:r>
                <a:rPr lang="en-GB" altLang="zh-CN" sz="2400">
                  <a:solidFill>
                    <a:schemeClr val="tx1"/>
                  </a:solidFill>
                  <a:latin typeface="Times New Roman" panose="02020603050405020304" pitchFamily="18" charset="0"/>
                  <a:ea typeface="华文中宋" panose="02010600040101010101" pitchFamily="2" charset="-122"/>
                </a:rPr>
                <a:t>(</a:t>
              </a:r>
              <a:r>
                <a:rPr lang="en-GB" altLang="zh-CN" sz="2400" i="1">
                  <a:solidFill>
                    <a:schemeClr val="tx1"/>
                  </a:solidFill>
                  <a:latin typeface="Times New Roman" panose="02020603050405020304" pitchFamily="18" charset="0"/>
                  <a:ea typeface="华文中宋" panose="02010600040101010101" pitchFamily="2" charset="-122"/>
                </a:rPr>
                <a:t>x</a:t>
              </a:r>
              <a:r>
                <a:rPr lang="en-GB" altLang="zh-CN" sz="2400">
                  <a:solidFill>
                    <a:schemeClr val="tx1"/>
                  </a:solidFill>
                  <a:latin typeface="Times New Roman" panose="02020603050405020304" pitchFamily="18" charset="0"/>
                  <a:ea typeface="华文中宋" panose="02010600040101010101" pitchFamily="2" charset="-122"/>
                </a:rPr>
                <a:t>)</a:t>
              </a:r>
              <a:endParaRPr lang="en-US" altLang="zh-CN" sz="2400">
                <a:solidFill>
                  <a:schemeClr val="tx1"/>
                </a:solidFill>
                <a:latin typeface="Times New Roman" panose="02020603050405020304" pitchFamily="18" charset="0"/>
                <a:ea typeface="华文中宋" panose="02010600040101010101" pitchFamily="2" charset="-122"/>
              </a:endParaRPr>
            </a:p>
          </p:txBody>
        </p:sp>
        <p:sp>
          <p:nvSpPr>
            <p:cNvPr id="26" name="Text Box 89"/>
            <p:cNvSpPr txBox="1">
              <a:spLocks noChangeArrowheads="1"/>
            </p:cNvSpPr>
            <p:nvPr/>
          </p:nvSpPr>
          <p:spPr bwMode="auto">
            <a:xfrm>
              <a:off x="2252" y="3728"/>
              <a:ext cx="551"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x</a:t>
              </a:r>
              <a:endParaRPr lang="en-US" altLang="zh-CN" sz="2400" i="1">
                <a:solidFill>
                  <a:schemeClr val="tx1"/>
                </a:solidFill>
                <a:latin typeface="Times New Roman" panose="02020603050405020304" pitchFamily="18" charset="0"/>
                <a:ea typeface="华文中宋" panose="02010600040101010101" pitchFamily="2" charset="-122"/>
              </a:endParaRPr>
            </a:p>
          </p:txBody>
        </p:sp>
      </p:grpSp>
      <p:grpSp>
        <p:nvGrpSpPr>
          <p:cNvPr id="27" name="Group 96"/>
          <p:cNvGrpSpPr/>
          <p:nvPr/>
        </p:nvGrpSpPr>
        <p:grpSpPr bwMode="auto">
          <a:xfrm>
            <a:off x="4927601" y="1281770"/>
            <a:ext cx="3378199" cy="2528230"/>
            <a:chOff x="3065" y="464"/>
            <a:chExt cx="2474" cy="1612"/>
          </a:xfrm>
        </p:grpSpPr>
        <p:sp>
          <p:nvSpPr>
            <p:cNvPr id="28" name="Freeform 26"/>
            <p:cNvSpPr/>
            <p:nvPr/>
          </p:nvSpPr>
          <p:spPr bwMode="auto">
            <a:xfrm>
              <a:off x="3219" y="697"/>
              <a:ext cx="1360" cy="368"/>
            </a:xfrm>
            <a:custGeom>
              <a:avLst/>
              <a:gdLst>
                <a:gd name="T0" fmla="*/ 0 w 1788"/>
                <a:gd name="T1" fmla="*/ 0 h 1642"/>
                <a:gd name="T2" fmla="*/ 12 w 1788"/>
                <a:gd name="T3" fmla="*/ 0 h 1642"/>
                <a:gd name="T4" fmla="*/ 30 w 1788"/>
                <a:gd name="T5" fmla="*/ 0 h 1642"/>
                <a:gd name="T6" fmla="*/ 58 w 1788"/>
                <a:gd name="T7" fmla="*/ 0 h 1642"/>
                <a:gd name="T8" fmla="*/ 87 w 1788"/>
                <a:gd name="T9" fmla="*/ 0 h 1642"/>
                <a:gd name="T10" fmla="*/ 105 w 1788"/>
                <a:gd name="T11" fmla="*/ 0 h 1642"/>
                <a:gd name="T12" fmla="*/ 116 w 1788"/>
                <a:gd name="T13" fmla="*/ 0 h 1642"/>
                <a:gd name="T14" fmla="*/ 0 60000 65536"/>
                <a:gd name="T15" fmla="*/ 0 60000 65536"/>
                <a:gd name="T16" fmla="*/ 0 60000 65536"/>
                <a:gd name="T17" fmla="*/ 0 60000 65536"/>
                <a:gd name="T18" fmla="*/ 0 60000 65536"/>
                <a:gd name="T19" fmla="*/ 0 60000 65536"/>
                <a:gd name="T20" fmla="*/ 0 60000 65536"/>
                <a:gd name="T21" fmla="*/ 0 w 1788"/>
                <a:gd name="T22" fmla="*/ 0 h 1642"/>
                <a:gd name="T23" fmla="*/ 1788 w 1788"/>
                <a:gd name="T24" fmla="*/ 1642 h 16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8" h="1642">
                  <a:moveTo>
                    <a:pt x="0" y="824"/>
                  </a:moveTo>
                  <a:cubicBezTo>
                    <a:pt x="58" y="830"/>
                    <a:pt x="116" y="836"/>
                    <a:pt x="192" y="968"/>
                  </a:cubicBezTo>
                  <a:cubicBezTo>
                    <a:pt x="268" y="1100"/>
                    <a:pt x="338" y="1642"/>
                    <a:pt x="456" y="1616"/>
                  </a:cubicBezTo>
                  <a:cubicBezTo>
                    <a:pt x="574" y="1590"/>
                    <a:pt x="750" y="1078"/>
                    <a:pt x="900" y="812"/>
                  </a:cubicBezTo>
                  <a:cubicBezTo>
                    <a:pt x="1050" y="546"/>
                    <a:pt x="1236" y="40"/>
                    <a:pt x="1356" y="20"/>
                  </a:cubicBezTo>
                  <a:cubicBezTo>
                    <a:pt x="1476" y="0"/>
                    <a:pt x="1548" y="558"/>
                    <a:pt x="1620" y="692"/>
                  </a:cubicBezTo>
                  <a:cubicBezTo>
                    <a:pt x="1692" y="826"/>
                    <a:pt x="1740" y="825"/>
                    <a:pt x="1788" y="824"/>
                  </a:cubicBezTo>
                </a:path>
              </a:pathLst>
            </a:custGeom>
            <a:noFill/>
            <a:ln w="38100">
              <a:solidFill>
                <a:schemeClr val="accent2"/>
              </a:solidFill>
              <a:round/>
            </a:ln>
          </p:spPr>
          <p:txBody>
            <a:bodyPr>
              <a:spAutoFit/>
            </a:bodyPr>
            <a:lstStyle/>
            <a:p>
              <a:endParaRPr lang="zh-CN" altLang="en-US">
                <a:solidFill>
                  <a:schemeClr val="tx1"/>
                </a:solidFill>
              </a:endParaRPr>
            </a:p>
          </p:txBody>
        </p:sp>
        <p:sp>
          <p:nvSpPr>
            <p:cNvPr id="29" name="Line 65"/>
            <p:cNvSpPr>
              <a:spLocks noChangeShapeType="1"/>
            </p:cNvSpPr>
            <p:nvPr/>
          </p:nvSpPr>
          <p:spPr bwMode="auto">
            <a:xfrm>
              <a:off x="3065" y="1383"/>
              <a:ext cx="1844" cy="0"/>
            </a:xfrm>
            <a:prstGeom prst="line">
              <a:avLst/>
            </a:prstGeom>
            <a:noFill/>
            <a:ln w="38100">
              <a:solidFill>
                <a:schemeClr val="tx1"/>
              </a:solidFill>
              <a:round/>
              <a:tailEnd type="triangle" w="med" len="med"/>
            </a:ln>
          </p:spPr>
          <p:txBody>
            <a:bodyPr>
              <a:spAutoFit/>
            </a:bodyPr>
            <a:lstStyle/>
            <a:p>
              <a:endParaRPr lang="zh-CN" altLang="en-US">
                <a:solidFill>
                  <a:schemeClr val="tx1"/>
                </a:solidFill>
              </a:endParaRPr>
            </a:p>
          </p:txBody>
        </p:sp>
        <p:sp>
          <p:nvSpPr>
            <p:cNvPr id="30" name="Line 66"/>
            <p:cNvSpPr>
              <a:spLocks noChangeShapeType="1"/>
            </p:cNvSpPr>
            <p:nvPr/>
          </p:nvSpPr>
          <p:spPr bwMode="auto">
            <a:xfrm flipV="1">
              <a:off x="3900" y="576"/>
              <a:ext cx="0" cy="1500"/>
            </a:xfrm>
            <a:prstGeom prst="line">
              <a:avLst/>
            </a:prstGeom>
            <a:noFill/>
            <a:ln w="38100">
              <a:solidFill>
                <a:schemeClr val="tx1"/>
              </a:solidFill>
              <a:round/>
              <a:tailEnd type="triangle" w="med" len="med"/>
            </a:ln>
          </p:spPr>
          <p:txBody>
            <a:bodyPr>
              <a:spAutoFit/>
            </a:bodyPr>
            <a:lstStyle/>
            <a:p>
              <a:endParaRPr lang="zh-CN" altLang="en-US">
                <a:solidFill>
                  <a:schemeClr val="tx1"/>
                </a:solidFill>
              </a:endParaRPr>
            </a:p>
          </p:txBody>
        </p:sp>
        <p:sp>
          <p:nvSpPr>
            <p:cNvPr id="31" name="Text Box 71"/>
            <p:cNvSpPr txBox="1">
              <a:spLocks noChangeArrowheads="1"/>
            </p:cNvSpPr>
            <p:nvPr/>
          </p:nvSpPr>
          <p:spPr bwMode="auto">
            <a:xfrm>
              <a:off x="4484" y="872"/>
              <a:ext cx="551"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n=</a:t>
              </a:r>
              <a:r>
                <a:rPr lang="en-GB" altLang="zh-CN" sz="2400">
                  <a:solidFill>
                    <a:schemeClr val="tx1"/>
                  </a:solidFill>
                  <a:latin typeface="Times New Roman" panose="02020603050405020304" pitchFamily="18" charset="0"/>
                  <a:ea typeface="华文中宋" panose="02010600040101010101" pitchFamily="2" charset="-122"/>
                </a:rPr>
                <a:t>1</a:t>
              </a:r>
              <a:endParaRPr lang="en-US" altLang="zh-CN" sz="2400">
                <a:solidFill>
                  <a:schemeClr val="tx1"/>
                </a:solidFill>
                <a:latin typeface="Times New Roman" panose="02020603050405020304" pitchFamily="18" charset="0"/>
                <a:ea typeface="华文中宋" panose="02010600040101010101" pitchFamily="2" charset="-122"/>
              </a:endParaRPr>
            </a:p>
          </p:txBody>
        </p:sp>
        <p:sp>
          <p:nvSpPr>
            <p:cNvPr id="32" name="Text Box 84"/>
            <p:cNvSpPr txBox="1">
              <a:spLocks noChangeArrowheads="1"/>
            </p:cNvSpPr>
            <p:nvPr/>
          </p:nvSpPr>
          <p:spPr bwMode="auto">
            <a:xfrm>
              <a:off x="3068" y="464"/>
              <a:ext cx="815"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Φ</a:t>
              </a:r>
              <a:r>
                <a:rPr lang="en-GB" altLang="zh-CN" sz="2400">
                  <a:solidFill>
                    <a:schemeClr val="tx1"/>
                  </a:solidFill>
                  <a:latin typeface="Times New Roman" panose="02020603050405020304" pitchFamily="18" charset="0"/>
                  <a:ea typeface="华文中宋" panose="02010600040101010101" pitchFamily="2" charset="-122"/>
                </a:rPr>
                <a:t>(</a:t>
              </a:r>
              <a:r>
                <a:rPr lang="en-GB" altLang="zh-CN" sz="2400" i="1">
                  <a:solidFill>
                    <a:schemeClr val="tx1"/>
                  </a:solidFill>
                  <a:latin typeface="Times New Roman" panose="02020603050405020304" pitchFamily="18" charset="0"/>
                  <a:ea typeface="华文中宋" panose="02010600040101010101" pitchFamily="2" charset="-122"/>
                </a:rPr>
                <a:t>x</a:t>
              </a:r>
              <a:r>
                <a:rPr lang="en-GB" altLang="zh-CN" sz="2400">
                  <a:solidFill>
                    <a:schemeClr val="tx1"/>
                  </a:solidFill>
                  <a:latin typeface="Times New Roman" panose="02020603050405020304" pitchFamily="18" charset="0"/>
                  <a:ea typeface="华文中宋" panose="02010600040101010101" pitchFamily="2" charset="-122"/>
                </a:rPr>
                <a:t>)</a:t>
              </a:r>
              <a:endParaRPr lang="en-US" altLang="zh-CN" sz="2400">
                <a:solidFill>
                  <a:schemeClr val="tx1"/>
                </a:solidFill>
                <a:latin typeface="Times New Roman" panose="02020603050405020304" pitchFamily="18" charset="0"/>
                <a:ea typeface="华文中宋" panose="02010600040101010101" pitchFamily="2" charset="-122"/>
              </a:endParaRPr>
            </a:p>
          </p:txBody>
        </p:sp>
        <p:sp>
          <p:nvSpPr>
            <p:cNvPr id="33" name="Text Box 90"/>
            <p:cNvSpPr txBox="1">
              <a:spLocks noChangeArrowheads="1"/>
            </p:cNvSpPr>
            <p:nvPr/>
          </p:nvSpPr>
          <p:spPr bwMode="auto">
            <a:xfrm>
              <a:off x="4988" y="1208"/>
              <a:ext cx="551" cy="291"/>
            </a:xfrm>
            <a:prstGeom prst="rect">
              <a:avLst/>
            </a:prstGeom>
            <a:noFill/>
            <a:ln w="12700">
              <a:noFill/>
              <a:miter lim="800000"/>
            </a:ln>
          </p:spPr>
          <p:txBody>
            <a:bodyPr>
              <a:spAutoFit/>
            </a:bodyPr>
            <a:lstStyle/>
            <a:p>
              <a:r>
                <a:rPr lang="en-GB" altLang="zh-CN" sz="2400" i="1">
                  <a:solidFill>
                    <a:schemeClr val="tx1"/>
                  </a:solidFill>
                  <a:latin typeface="Times New Roman" panose="02020603050405020304" pitchFamily="18" charset="0"/>
                  <a:ea typeface="华文中宋" panose="02010600040101010101" pitchFamily="2" charset="-122"/>
                </a:rPr>
                <a:t>x</a:t>
              </a:r>
              <a:endParaRPr lang="en-US" altLang="zh-CN" sz="2400" i="1">
                <a:solidFill>
                  <a:schemeClr val="tx1"/>
                </a:solidFill>
                <a:latin typeface="Times New Roman" panose="02020603050405020304" pitchFamily="18" charset="0"/>
                <a:ea typeface="华文中宋" panose="02010600040101010101" pitchFamily="2" charset="-122"/>
              </a:endParaRPr>
            </a:p>
          </p:txBody>
        </p:sp>
      </p:gr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一维谐振子的对应原理</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33363" y="5256212"/>
            <a:ext cx="8910637" cy="1754188"/>
          </a:xfrm>
        </p:spPr>
        <p:txBody>
          <a:bodyPr>
            <a:normAutofit/>
          </a:bodyPr>
          <a:lstStyle/>
          <a:p>
            <a:pPr lvl="0"/>
            <a:r>
              <a:rPr lang="zh-CN" altLang="en-US" sz="2400" dirty="0">
                <a:solidFill>
                  <a:prstClr val="black"/>
                </a:solidFill>
              </a:rPr>
              <a:t>玻尔于</a:t>
            </a:r>
            <a:r>
              <a:rPr lang="en-US" altLang="zh-CN" sz="2400" dirty="0">
                <a:solidFill>
                  <a:prstClr val="black"/>
                </a:solidFill>
              </a:rPr>
              <a:t>1923</a:t>
            </a:r>
            <a:r>
              <a:rPr lang="zh-CN" altLang="en-US" sz="2400" dirty="0">
                <a:solidFill>
                  <a:prstClr val="black"/>
                </a:solidFill>
              </a:rPr>
              <a:t>年提出</a:t>
            </a:r>
            <a:r>
              <a:rPr lang="zh-CN" altLang="en-US" sz="2400" dirty="0">
                <a:solidFill>
                  <a:srgbClr val="FF0000"/>
                </a:solidFill>
              </a:rPr>
              <a:t>对应原理</a:t>
            </a:r>
            <a:r>
              <a:rPr lang="zh-CN" altLang="en-US" sz="2400" dirty="0">
                <a:solidFill>
                  <a:prstClr val="black"/>
                </a:solidFill>
              </a:rPr>
              <a:t>：即在量子数很大而改变很小的情况下，量子理论所得的结果应趋近于经典物理学的结果，反之亦然。</a:t>
            </a:r>
            <a:r>
              <a:rPr lang="zh-CN" altLang="en-US" sz="2400" dirty="0">
                <a:solidFill>
                  <a:srgbClr val="000099"/>
                </a:solidFill>
              </a:rPr>
              <a:t>经典物理学可以认为是量子物理学的一个近似</a:t>
            </a:r>
            <a:r>
              <a:rPr lang="zh-CN" altLang="en-US" sz="2400" dirty="0">
                <a:solidFill>
                  <a:prstClr val="black"/>
                </a:solidFill>
              </a:rPr>
              <a:t>。</a:t>
            </a:r>
            <a:endParaRPr lang="zh-CN" altLang="en-US" sz="2400" dirty="0">
              <a:solidFill>
                <a:prstClr val="black"/>
              </a:solidFill>
            </a:endParaRPr>
          </a:p>
        </p:txBody>
      </p:sp>
      <p:sp>
        <p:nvSpPr>
          <p:cNvPr id="5" name="Text Box 14"/>
          <p:cNvSpPr txBox="1">
            <a:spLocks noChangeArrowheads="1"/>
          </p:cNvSpPr>
          <p:nvPr/>
        </p:nvSpPr>
        <p:spPr bwMode="auto">
          <a:xfrm>
            <a:off x="625114" y="4066882"/>
            <a:ext cx="341632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kumimoji="1" lang="zh-CN" altLang="en-US" sz="28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线性谐振子</a:t>
            </a:r>
            <a:r>
              <a:rPr kumimoji="1" lang="en-US" altLang="zh-CN" sz="28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1" lang="en-US" altLang="zh-CN" sz="2800" b="1"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n </a:t>
            </a:r>
            <a:r>
              <a:rPr kumimoji="1" lang="en-US" altLang="zh-CN" sz="28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=11</a:t>
            </a:r>
            <a:endParaRPr kumimoji="1" lang="en-US" altLang="zh-CN" sz="2800" b="1"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fontAlgn="base">
              <a:spcBef>
                <a:spcPct val="0"/>
              </a:spcBef>
              <a:spcAft>
                <a:spcPct val="0"/>
              </a:spcAft>
            </a:pPr>
            <a:r>
              <a:rPr kumimoji="1" lang="zh-CN" altLang="en-US" sz="28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时的</a:t>
            </a:r>
            <a:r>
              <a:rPr kumimoji="1"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概率密度分布</a:t>
            </a:r>
            <a:r>
              <a:rPr kumimoji="1" lang="zh-CN" altLang="en-US" sz="28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endParaRPr kumimoji="1" lang="zh-CN" altLang="en-US" sz="2800" b="1"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6" name="文本框 5"/>
          <p:cNvSpPr txBox="1"/>
          <p:nvPr/>
        </p:nvSpPr>
        <p:spPr>
          <a:xfrm>
            <a:off x="336152" y="1066800"/>
            <a:ext cx="4493538" cy="523220"/>
          </a:xfrm>
          <a:prstGeom prst="rect">
            <a:avLst/>
          </a:prstGeom>
          <a:noFill/>
        </p:spPr>
        <p:txBody>
          <a:bodyPr wrap="none" rtlCol="0">
            <a:spAutoFit/>
          </a:bodyPr>
          <a:lstStyle/>
          <a:p>
            <a:r>
              <a:rPr lang="zh-CN" altLang="en-US" sz="2800" b="1" dirty="0">
                <a:latin typeface="Times New Roman" panose="02020603050405020304" pitchFamily="18" charset="0"/>
                <a:ea typeface="华文楷体" panose="02010600040101010101" charset="-122"/>
                <a:cs typeface="Times New Roman" panose="02020603050405020304" pitchFamily="18" charset="0"/>
              </a:rPr>
              <a:t>经典谐振子的</a:t>
            </a:r>
            <a:r>
              <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机械能</a:t>
            </a:r>
            <a:r>
              <a:rPr lang="zh-CN" altLang="en-US" sz="2800" b="1" dirty="0">
                <a:latin typeface="Times New Roman" panose="02020603050405020304" pitchFamily="18" charset="0"/>
                <a:ea typeface="华文楷体" panose="02010600040101010101" charset="-122"/>
                <a:cs typeface="Times New Roman" panose="02020603050405020304" pitchFamily="18" charset="0"/>
              </a:rPr>
              <a:t>与</a:t>
            </a:r>
            <a:r>
              <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速度</a:t>
            </a:r>
            <a:endPar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7" name="对象 6"/>
          <p:cNvGraphicFramePr>
            <a:graphicFrameLocks noChangeAspect="1"/>
          </p:cNvGraphicFramePr>
          <p:nvPr/>
        </p:nvGraphicFramePr>
        <p:xfrm>
          <a:off x="750825" y="1393203"/>
          <a:ext cx="3067504" cy="858411"/>
        </p:xfrm>
        <a:graphic>
          <a:graphicData uri="http://schemas.openxmlformats.org/presentationml/2006/ole">
            <mc:AlternateContent xmlns:mc="http://schemas.openxmlformats.org/markup-compatibility/2006">
              <mc:Choice xmlns:v="urn:schemas-microsoft-com:vml" Requires="v">
                <p:oleObj spid="_x0000_s8" name="公式" r:id="rId1" imgW="34137600" imgH="9753600" progId="Equation.3">
                  <p:embed/>
                </p:oleObj>
              </mc:Choice>
              <mc:Fallback>
                <p:oleObj name="公式" r:id="rId1" imgW="34137600" imgH="9753600" progId="Equation.3">
                  <p:embed/>
                  <p:pic>
                    <p:nvPicPr>
                      <p:cNvPr id="0" name="图片 7"/>
                      <p:cNvPicPr/>
                      <p:nvPr/>
                    </p:nvPicPr>
                    <p:blipFill>
                      <a:blip r:embed="rId2"/>
                      <a:stretch>
                        <a:fillRect/>
                      </a:stretch>
                    </p:blipFill>
                    <p:spPr>
                      <a:xfrm>
                        <a:off x="750825" y="1393203"/>
                        <a:ext cx="3067504" cy="858411"/>
                      </a:xfrm>
                      <a:prstGeom prst="rect">
                        <a:avLst/>
                      </a:prstGeom>
                    </p:spPr>
                  </p:pic>
                </p:oleObj>
              </mc:Fallback>
            </mc:AlternateContent>
          </a:graphicData>
        </a:graphic>
      </p:graphicFrame>
      <p:sp>
        <p:nvSpPr>
          <p:cNvPr id="9" name="右箭头 8"/>
          <p:cNvSpPr/>
          <p:nvPr/>
        </p:nvSpPr>
        <p:spPr bwMode="auto">
          <a:xfrm>
            <a:off x="4041434" y="1656209"/>
            <a:ext cx="565150" cy="3600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3200" b="1" i="0" u="none" strike="noStrike" cap="none" normalizeH="0" baseline="0">
              <a:ln>
                <a:noFill/>
              </a:ln>
              <a:solidFill>
                <a:schemeClr val="tx1"/>
              </a:solidFill>
              <a:effectLst/>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0" name="对象 9"/>
          <p:cNvGraphicFramePr>
            <a:graphicFrameLocks noChangeAspect="1"/>
          </p:cNvGraphicFramePr>
          <p:nvPr/>
        </p:nvGraphicFramePr>
        <p:xfrm>
          <a:off x="4930226" y="1382140"/>
          <a:ext cx="2308774" cy="939617"/>
        </p:xfrm>
        <a:graphic>
          <a:graphicData uri="http://schemas.openxmlformats.org/presentationml/2006/ole">
            <mc:AlternateContent xmlns:mc="http://schemas.openxmlformats.org/markup-compatibility/2006">
              <mc:Choice xmlns:v="urn:schemas-microsoft-com:vml" Requires="v">
                <p:oleObj spid="_x0000_s11" name="公式" r:id="rId3" imgW="26212800" imgH="10668000" progId="Equation.3">
                  <p:embed/>
                </p:oleObj>
              </mc:Choice>
              <mc:Fallback>
                <p:oleObj name="公式" r:id="rId3" imgW="26212800" imgH="10668000" progId="Equation.3">
                  <p:embed/>
                  <p:pic>
                    <p:nvPicPr>
                      <p:cNvPr id="0" name="图片 10"/>
                      <p:cNvPicPr/>
                      <p:nvPr/>
                    </p:nvPicPr>
                    <p:blipFill>
                      <a:blip r:embed="rId4"/>
                      <a:stretch>
                        <a:fillRect/>
                      </a:stretch>
                    </p:blipFill>
                    <p:spPr>
                      <a:xfrm>
                        <a:off x="4930226" y="1382140"/>
                        <a:ext cx="2308774" cy="939617"/>
                      </a:xfrm>
                      <a:prstGeom prst="rect">
                        <a:avLst/>
                      </a:prstGeom>
                    </p:spPr>
                  </p:pic>
                </p:oleObj>
              </mc:Fallback>
            </mc:AlternateContent>
          </a:graphicData>
        </a:graphic>
      </p:graphicFrame>
      <p:sp>
        <p:nvSpPr>
          <p:cNvPr id="12" name="文本框 11"/>
          <p:cNvSpPr txBox="1"/>
          <p:nvPr/>
        </p:nvSpPr>
        <p:spPr>
          <a:xfrm>
            <a:off x="354741" y="2259162"/>
            <a:ext cx="3416320" cy="523220"/>
          </a:xfrm>
          <a:prstGeom prst="rect">
            <a:avLst/>
          </a:prstGeom>
          <a:noFill/>
        </p:spPr>
        <p:txBody>
          <a:bodyPr wrap="none" rtlCol="0">
            <a:spAutoFit/>
          </a:bodyPr>
          <a:lstStyle/>
          <a:p>
            <a:r>
              <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经典谐振子概率密度</a:t>
            </a:r>
            <a:endPar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3" name="对象 12"/>
          <p:cNvGraphicFramePr>
            <a:graphicFrameLocks noChangeAspect="1"/>
          </p:cNvGraphicFramePr>
          <p:nvPr/>
        </p:nvGraphicFramePr>
        <p:xfrm>
          <a:off x="808533" y="2799829"/>
          <a:ext cx="3061352" cy="1254653"/>
        </p:xfrm>
        <a:graphic>
          <a:graphicData uri="http://schemas.openxmlformats.org/presentationml/2006/ole">
            <mc:AlternateContent xmlns:mc="http://schemas.openxmlformats.org/markup-compatibility/2006">
              <mc:Choice xmlns:v="urn:schemas-microsoft-com:vml" Requires="v">
                <p:oleObj spid="_x0000_s14" name="公式" r:id="rId5" imgW="37185600" imgH="15240000" progId="Equation.3">
                  <p:embed/>
                </p:oleObj>
              </mc:Choice>
              <mc:Fallback>
                <p:oleObj name="公式" r:id="rId5" imgW="37185600" imgH="15240000" progId="Equation.3">
                  <p:embed/>
                  <p:pic>
                    <p:nvPicPr>
                      <p:cNvPr id="0" name="图片 13"/>
                      <p:cNvPicPr/>
                      <p:nvPr/>
                    </p:nvPicPr>
                    <p:blipFill>
                      <a:blip r:embed="rId6"/>
                      <a:stretch>
                        <a:fillRect/>
                      </a:stretch>
                    </p:blipFill>
                    <p:spPr>
                      <a:xfrm>
                        <a:off x="808533" y="2799829"/>
                        <a:ext cx="3061352" cy="1254653"/>
                      </a:xfrm>
                      <a:prstGeom prst="rect">
                        <a:avLst/>
                      </a:prstGeom>
                    </p:spPr>
                  </p:pic>
                </p:oleObj>
              </mc:Fallback>
            </mc:AlternateContent>
          </a:graphicData>
        </a:graphic>
      </p:graphicFrame>
      <p:grpSp>
        <p:nvGrpSpPr>
          <p:cNvPr id="15" name="组合 14"/>
          <p:cNvGrpSpPr/>
          <p:nvPr/>
        </p:nvGrpSpPr>
        <p:grpSpPr>
          <a:xfrm>
            <a:off x="4389159" y="2283531"/>
            <a:ext cx="4221441" cy="2972681"/>
            <a:chOff x="2057400" y="3357507"/>
            <a:chExt cx="4840288" cy="3462833"/>
          </a:xfrm>
        </p:grpSpPr>
        <p:grpSp>
          <p:nvGrpSpPr>
            <p:cNvPr id="16" name="Group 18"/>
            <p:cNvGrpSpPr/>
            <p:nvPr/>
          </p:nvGrpSpPr>
          <p:grpSpPr bwMode="auto">
            <a:xfrm>
              <a:off x="2057400" y="3435374"/>
              <a:ext cx="4840288" cy="2801938"/>
              <a:chOff x="1296" y="648"/>
              <a:chExt cx="3049" cy="1765"/>
            </a:xfrm>
          </p:grpSpPr>
          <p:graphicFrame>
            <p:nvGraphicFramePr>
              <p:cNvPr id="17" name="Object 3"/>
              <p:cNvGraphicFramePr>
                <a:graphicFrameLocks noChangeAspect="1"/>
              </p:cNvGraphicFramePr>
              <p:nvPr/>
            </p:nvGraphicFramePr>
            <p:xfrm>
              <a:off x="2157" y="648"/>
              <a:ext cx="478" cy="371"/>
            </p:xfrm>
            <a:graphic>
              <a:graphicData uri="http://schemas.openxmlformats.org/presentationml/2006/ole">
                <mc:AlternateContent xmlns:mc="http://schemas.openxmlformats.org/markup-compatibility/2006">
                  <mc:Choice xmlns:v="urn:schemas-microsoft-com:vml" Requires="v">
                    <p:oleObj spid="_x0000_s18" name="公式" r:id="rId7" imgW="8229600" imgH="6400800" progId="Equation.3">
                      <p:embed/>
                    </p:oleObj>
                  </mc:Choice>
                  <mc:Fallback>
                    <p:oleObj name="公式" r:id="rId7" imgW="8229600" imgH="6400800" progId="Equation.3">
                      <p:embed/>
                      <p:pic>
                        <p:nvPicPr>
                          <p:cNvPr id="0" name="图片 17"/>
                          <p:cNvPicPr>
                            <a:picLocks noChangeAspect="1" noChangeArrowheads="1"/>
                          </p:cNvPicPr>
                          <p:nvPr/>
                        </p:nvPicPr>
                        <p:blipFill>
                          <a:blip r:embed="rId8"/>
                          <a:srcRect/>
                          <a:stretch>
                            <a:fillRect/>
                          </a:stretch>
                        </p:blipFill>
                        <p:spPr bwMode="auto">
                          <a:xfrm>
                            <a:off x="2157" y="648"/>
                            <a:ext cx="478" cy="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 name="Object 4"/>
              <p:cNvGraphicFramePr>
                <a:graphicFrameLocks noChangeAspect="1"/>
              </p:cNvGraphicFramePr>
              <p:nvPr/>
            </p:nvGraphicFramePr>
            <p:xfrm>
              <a:off x="3568" y="1326"/>
              <a:ext cx="641" cy="263"/>
            </p:xfrm>
            <a:graphic>
              <a:graphicData uri="http://schemas.openxmlformats.org/presentationml/2006/ole">
                <mc:AlternateContent xmlns:mc="http://schemas.openxmlformats.org/markup-compatibility/2006">
                  <mc:Choice xmlns:v="urn:schemas-microsoft-com:vml" Requires="v">
                    <p:oleObj spid="_x0000_s20" name="公式" r:id="rId9" imgW="431165" imgH="177800" progId="Equation.3">
                      <p:embed/>
                    </p:oleObj>
                  </mc:Choice>
                  <mc:Fallback>
                    <p:oleObj name="公式" r:id="rId9" imgW="431165" imgH="177800" progId="Equation.3">
                      <p:embed/>
                      <p:pic>
                        <p:nvPicPr>
                          <p:cNvPr id="0" name="图片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8" y="1326"/>
                            <a:ext cx="641" cy="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1" name="Line 5"/>
              <p:cNvSpPr>
                <a:spLocks noChangeShapeType="1"/>
              </p:cNvSpPr>
              <p:nvPr/>
            </p:nvSpPr>
            <p:spPr bwMode="auto">
              <a:xfrm>
                <a:off x="1296" y="2367"/>
                <a:ext cx="2963" cy="0"/>
              </a:xfrm>
              <a:prstGeom prst="line">
                <a:avLst/>
              </a:prstGeom>
              <a:noFill/>
              <a:ln w="19050">
                <a:solidFill>
                  <a:schemeClr val="tx1"/>
                </a:solidFill>
                <a:rou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2" name="Line 6"/>
              <p:cNvSpPr>
                <a:spLocks noChangeShapeType="1"/>
              </p:cNvSpPr>
              <p:nvPr/>
            </p:nvSpPr>
            <p:spPr bwMode="auto">
              <a:xfrm flipV="1">
                <a:off x="2769" y="965"/>
                <a:ext cx="0" cy="1417"/>
              </a:xfrm>
              <a:prstGeom prst="line">
                <a:avLst/>
              </a:prstGeom>
              <a:noFill/>
              <a:ln w="19050">
                <a:solidFill>
                  <a:schemeClr val="tx1"/>
                </a:solidFill>
                <a:rou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23" name="Group 7"/>
              <p:cNvGrpSpPr/>
              <p:nvPr/>
            </p:nvGrpSpPr>
            <p:grpSpPr bwMode="auto">
              <a:xfrm>
                <a:off x="1691" y="728"/>
                <a:ext cx="2158" cy="1685"/>
                <a:chOff x="1572" y="867"/>
                <a:chExt cx="1608" cy="1256"/>
              </a:xfrm>
            </p:grpSpPr>
            <p:sp>
              <p:nvSpPr>
                <p:cNvPr id="24" name="Freeform 8"/>
                <p:cNvSpPr/>
                <p:nvPr/>
              </p:nvSpPr>
              <p:spPr bwMode="auto">
                <a:xfrm>
                  <a:off x="2106" y="1469"/>
                  <a:ext cx="276" cy="617"/>
                </a:xfrm>
                <a:custGeom>
                  <a:avLst/>
                  <a:gdLst>
                    <a:gd name="T0" fmla="*/ 276 w 276"/>
                    <a:gd name="T1" fmla="*/ 599 h 617"/>
                    <a:gd name="T2" fmla="*/ 228 w 276"/>
                    <a:gd name="T3" fmla="*/ 49 h 617"/>
                    <a:gd name="T4" fmla="*/ 188 w 276"/>
                    <a:gd name="T5" fmla="*/ 613 h 617"/>
                    <a:gd name="T6" fmla="*/ 140 w 276"/>
                    <a:gd name="T7" fmla="*/ 24 h 617"/>
                    <a:gd name="T8" fmla="*/ 83 w 276"/>
                    <a:gd name="T9" fmla="*/ 607 h 617"/>
                    <a:gd name="T10" fmla="*/ 42 w 276"/>
                    <a:gd name="T11" fmla="*/ 1 h 617"/>
                    <a:gd name="T12" fmla="*/ 0 w 276"/>
                    <a:gd name="T13" fmla="*/ 599 h 617"/>
                  </a:gdLst>
                  <a:ahLst/>
                  <a:cxnLst>
                    <a:cxn ang="0">
                      <a:pos x="T0" y="T1"/>
                    </a:cxn>
                    <a:cxn ang="0">
                      <a:pos x="T2" y="T3"/>
                    </a:cxn>
                    <a:cxn ang="0">
                      <a:pos x="T4" y="T5"/>
                    </a:cxn>
                    <a:cxn ang="0">
                      <a:pos x="T6" y="T7"/>
                    </a:cxn>
                    <a:cxn ang="0">
                      <a:pos x="T8" y="T9"/>
                    </a:cxn>
                    <a:cxn ang="0">
                      <a:pos x="T10" y="T11"/>
                    </a:cxn>
                    <a:cxn ang="0">
                      <a:pos x="T12" y="T13"/>
                    </a:cxn>
                  </a:cxnLst>
                  <a:rect l="0" t="0" r="r" b="b"/>
                  <a:pathLst>
                    <a:path w="276" h="617">
                      <a:moveTo>
                        <a:pt x="276" y="599"/>
                      </a:moveTo>
                      <a:cubicBezTo>
                        <a:pt x="227" y="598"/>
                        <a:pt x="243" y="47"/>
                        <a:pt x="228" y="49"/>
                      </a:cubicBezTo>
                      <a:cubicBezTo>
                        <a:pt x="213" y="51"/>
                        <a:pt x="203" y="617"/>
                        <a:pt x="188" y="613"/>
                      </a:cubicBezTo>
                      <a:cubicBezTo>
                        <a:pt x="173" y="609"/>
                        <a:pt x="158" y="25"/>
                        <a:pt x="140" y="24"/>
                      </a:cubicBezTo>
                      <a:cubicBezTo>
                        <a:pt x="123" y="23"/>
                        <a:pt x="99" y="611"/>
                        <a:pt x="83" y="607"/>
                      </a:cubicBezTo>
                      <a:cubicBezTo>
                        <a:pt x="67" y="603"/>
                        <a:pt x="56" y="2"/>
                        <a:pt x="42" y="1"/>
                      </a:cubicBezTo>
                      <a:cubicBezTo>
                        <a:pt x="28" y="0"/>
                        <a:pt x="9" y="475"/>
                        <a:pt x="0" y="599"/>
                      </a:cubicBezTo>
                    </a:path>
                  </a:pathLst>
                </a:custGeom>
                <a:noFill/>
                <a:ln w="19050" cmpd="sng">
                  <a:solidFill>
                    <a:srgbClr val="FF33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5" name="Freeform 9"/>
                <p:cNvSpPr/>
                <p:nvPr/>
              </p:nvSpPr>
              <p:spPr bwMode="auto">
                <a:xfrm>
                  <a:off x="2364" y="1451"/>
                  <a:ext cx="280" cy="633"/>
                </a:xfrm>
                <a:custGeom>
                  <a:avLst/>
                  <a:gdLst>
                    <a:gd name="T0" fmla="*/ 0 w 280"/>
                    <a:gd name="T1" fmla="*/ 626 h 633"/>
                    <a:gd name="T2" fmla="*/ 48 w 280"/>
                    <a:gd name="T3" fmla="*/ 61 h 633"/>
                    <a:gd name="T4" fmla="*/ 92 w 280"/>
                    <a:gd name="T5" fmla="*/ 631 h 633"/>
                    <a:gd name="T6" fmla="*/ 150 w 280"/>
                    <a:gd name="T7" fmla="*/ 49 h 633"/>
                    <a:gd name="T8" fmla="*/ 197 w 280"/>
                    <a:gd name="T9" fmla="*/ 625 h 633"/>
                    <a:gd name="T10" fmla="*/ 240 w 280"/>
                    <a:gd name="T11" fmla="*/ 1 h 633"/>
                    <a:gd name="T12" fmla="*/ 280 w 280"/>
                    <a:gd name="T13" fmla="*/ 617 h 633"/>
                  </a:gdLst>
                  <a:ahLst/>
                  <a:cxnLst>
                    <a:cxn ang="0">
                      <a:pos x="T0" y="T1"/>
                    </a:cxn>
                    <a:cxn ang="0">
                      <a:pos x="T2" y="T3"/>
                    </a:cxn>
                    <a:cxn ang="0">
                      <a:pos x="T4" y="T5"/>
                    </a:cxn>
                    <a:cxn ang="0">
                      <a:pos x="T6" y="T7"/>
                    </a:cxn>
                    <a:cxn ang="0">
                      <a:pos x="T8" y="T9"/>
                    </a:cxn>
                    <a:cxn ang="0">
                      <a:pos x="T10" y="T11"/>
                    </a:cxn>
                    <a:cxn ang="0">
                      <a:pos x="T12" y="T13"/>
                    </a:cxn>
                  </a:cxnLst>
                  <a:rect l="0" t="0" r="r" b="b"/>
                  <a:pathLst>
                    <a:path w="280" h="633">
                      <a:moveTo>
                        <a:pt x="0" y="626"/>
                      </a:moveTo>
                      <a:cubicBezTo>
                        <a:pt x="49" y="625"/>
                        <a:pt x="33" y="60"/>
                        <a:pt x="48" y="61"/>
                      </a:cubicBezTo>
                      <a:cubicBezTo>
                        <a:pt x="63" y="62"/>
                        <a:pt x="75" y="633"/>
                        <a:pt x="92" y="631"/>
                      </a:cubicBezTo>
                      <a:cubicBezTo>
                        <a:pt x="109" y="629"/>
                        <a:pt x="133" y="50"/>
                        <a:pt x="150" y="49"/>
                      </a:cubicBezTo>
                      <a:cubicBezTo>
                        <a:pt x="167" y="48"/>
                        <a:pt x="182" y="633"/>
                        <a:pt x="197" y="625"/>
                      </a:cubicBezTo>
                      <a:cubicBezTo>
                        <a:pt x="212" y="617"/>
                        <a:pt x="226" y="2"/>
                        <a:pt x="240" y="1"/>
                      </a:cubicBezTo>
                      <a:cubicBezTo>
                        <a:pt x="254" y="0"/>
                        <a:pt x="272" y="489"/>
                        <a:pt x="280" y="617"/>
                      </a:cubicBezTo>
                    </a:path>
                  </a:pathLst>
                </a:custGeom>
                <a:noFill/>
                <a:ln w="19050" cmpd="sng">
                  <a:solidFill>
                    <a:srgbClr val="FF33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6" name="Freeform 10"/>
                <p:cNvSpPr/>
                <p:nvPr/>
              </p:nvSpPr>
              <p:spPr bwMode="auto">
                <a:xfrm>
                  <a:off x="2640" y="867"/>
                  <a:ext cx="540" cy="1247"/>
                </a:xfrm>
                <a:custGeom>
                  <a:avLst/>
                  <a:gdLst>
                    <a:gd name="T0" fmla="*/ 0 w 540"/>
                    <a:gd name="T1" fmla="*/ 1207 h 1247"/>
                    <a:gd name="T2" fmla="*/ 48 w 540"/>
                    <a:gd name="T3" fmla="*/ 447 h 1247"/>
                    <a:gd name="T4" fmla="*/ 92 w 540"/>
                    <a:gd name="T5" fmla="*/ 1215 h 1247"/>
                    <a:gd name="T6" fmla="*/ 150 w 540"/>
                    <a:gd name="T7" fmla="*/ 291 h 1247"/>
                    <a:gd name="T8" fmla="*/ 197 w 540"/>
                    <a:gd name="T9" fmla="*/ 1206 h 1247"/>
                    <a:gd name="T10" fmla="*/ 252 w 540"/>
                    <a:gd name="T11" fmla="*/ 45 h 1247"/>
                    <a:gd name="T12" fmla="*/ 360 w 540"/>
                    <a:gd name="T13" fmla="*/ 933 h 1247"/>
                    <a:gd name="T14" fmla="*/ 540 w 540"/>
                    <a:gd name="T15" fmla="*/ 1209 h 12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247">
                      <a:moveTo>
                        <a:pt x="0" y="1207"/>
                      </a:moveTo>
                      <a:cubicBezTo>
                        <a:pt x="49" y="1206"/>
                        <a:pt x="33" y="446"/>
                        <a:pt x="48" y="447"/>
                      </a:cubicBezTo>
                      <a:cubicBezTo>
                        <a:pt x="63" y="448"/>
                        <a:pt x="75" y="1241"/>
                        <a:pt x="92" y="1215"/>
                      </a:cubicBezTo>
                      <a:cubicBezTo>
                        <a:pt x="109" y="1189"/>
                        <a:pt x="133" y="292"/>
                        <a:pt x="150" y="291"/>
                      </a:cubicBezTo>
                      <a:cubicBezTo>
                        <a:pt x="167" y="290"/>
                        <a:pt x="180" y="1247"/>
                        <a:pt x="197" y="1206"/>
                      </a:cubicBezTo>
                      <a:cubicBezTo>
                        <a:pt x="214" y="1165"/>
                        <a:pt x="225" y="90"/>
                        <a:pt x="252" y="45"/>
                      </a:cubicBezTo>
                      <a:cubicBezTo>
                        <a:pt x="279" y="0"/>
                        <a:pt x="312" y="739"/>
                        <a:pt x="360" y="933"/>
                      </a:cubicBezTo>
                      <a:cubicBezTo>
                        <a:pt x="408" y="1127"/>
                        <a:pt x="432" y="1143"/>
                        <a:pt x="540" y="1209"/>
                      </a:cubicBezTo>
                    </a:path>
                  </a:pathLst>
                </a:custGeom>
                <a:noFill/>
                <a:ln w="19050" cmpd="sng">
                  <a:solidFill>
                    <a:srgbClr val="FF33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7" name="Freeform 11"/>
                <p:cNvSpPr/>
                <p:nvPr/>
              </p:nvSpPr>
              <p:spPr bwMode="auto">
                <a:xfrm flipH="1">
                  <a:off x="1572" y="876"/>
                  <a:ext cx="540" cy="1247"/>
                </a:xfrm>
                <a:custGeom>
                  <a:avLst/>
                  <a:gdLst>
                    <a:gd name="T0" fmla="*/ 0 w 540"/>
                    <a:gd name="T1" fmla="*/ 1207 h 1247"/>
                    <a:gd name="T2" fmla="*/ 48 w 540"/>
                    <a:gd name="T3" fmla="*/ 447 h 1247"/>
                    <a:gd name="T4" fmla="*/ 92 w 540"/>
                    <a:gd name="T5" fmla="*/ 1215 h 1247"/>
                    <a:gd name="T6" fmla="*/ 150 w 540"/>
                    <a:gd name="T7" fmla="*/ 291 h 1247"/>
                    <a:gd name="T8" fmla="*/ 197 w 540"/>
                    <a:gd name="T9" fmla="*/ 1206 h 1247"/>
                    <a:gd name="T10" fmla="*/ 252 w 540"/>
                    <a:gd name="T11" fmla="*/ 45 h 1247"/>
                    <a:gd name="T12" fmla="*/ 360 w 540"/>
                    <a:gd name="T13" fmla="*/ 933 h 1247"/>
                    <a:gd name="T14" fmla="*/ 540 w 540"/>
                    <a:gd name="T15" fmla="*/ 1209 h 12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247">
                      <a:moveTo>
                        <a:pt x="0" y="1207"/>
                      </a:moveTo>
                      <a:cubicBezTo>
                        <a:pt x="49" y="1206"/>
                        <a:pt x="33" y="446"/>
                        <a:pt x="48" y="447"/>
                      </a:cubicBezTo>
                      <a:cubicBezTo>
                        <a:pt x="63" y="448"/>
                        <a:pt x="75" y="1241"/>
                        <a:pt x="92" y="1215"/>
                      </a:cubicBezTo>
                      <a:cubicBezTo>
                        <a:pt x="109" y="1189"/>
                        <a:pt x="133" y="292"/>
                        <a:pt x="150" y="291"/>
                      </a:cubicBezTo>
                      <a:cubicBezTo>
                        <a:pt x="167" y="290"/>
                        <a:pt x="180" y="1247"/>
                        <a:pt x="197" y="1206"/>
                      </a:cubicBezTo>
                      <a:cubicBezTo>
                        <a:pt x="214" y="1165"/>
                        <a:pt x="225" y="90"/>
                        <a:pt x="252" y="45"/>
                      </a:cubicBezTo>
                      <a:cubicBezTo>
                        <a:pt x="279" y="0"/>
                        <a:pt x="312" y="739"/>
                        <a:pt x="360" y="933"/>
                      </a:cubicBezTo>
                      <a:cubicBezTo>
                        <a:pt x="408" y="1127"/>
                        <a:pt x="432" y="1143"/>
                        <a:pt x="540" y="1209"/>
                      </a:cubicBezTo>
                    </a:path>
                  </a:pathLst>
                </a:custGeom>
                <a:noFill/>
                <a:ln w="19050" cmpd="sng">
                  <a:solidFill>
                    <a:srgbClr val="FF33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28" name="Freeform 12"/>
              <p:cNvSpPr/>
              <p:nvPr/>
            </p:nvSpPr>
            <p:spPr bwMode="auto">
              <a:xfrm>
                <a:off x="2070" y="813"/>
                <a:ext cx="1393" cy="1274"/>
              </a:xfrm>
              <a:custGeom>
                <a:avLst/>
                <a:gdLst>
                  <a:gd name="T0" fmla="*/ 0 w 1038"/>
                  <a:gd name="T1" fmla="*/ 30 h 950"/>
                  <a:gd name="T2" fmla="*/ 162 w 1038"/>
                  <a:gd name="T3" fmla="*/ 798 h 950"/>
                  <a:gd name="T4" fmla="*/ 522 w 1038"/>
                  <a:gd name="T5" fmla="*/ 942 h 950"/>
                  <a:gd name="T6" fmla="*/ 888 w 1038"/>
                  <a:gd name="T7" fmla="*/ 780 h 950"/>
                  <a:gd name="T8" fmla="*/ 1038 w 1038"/>
                  <a:gd name="T9" fmla="*/ 0 h 950"/>
                </a:gdLst>
                <a:ahLst/>
                <a:cxnLst>
                  <a:cxn ang="0">
                    <a:pos x="T0" y="T1"/>
                  </a:cxn>
                  <a:cxn ang="0">
                    <a:pos x="T2" y="T3"/>
                  </a:cxn>
                  <a:cxn ang="0">
                    <a:pos x="T4" y="T5"/>
                  </a:cxn>
                  <a:cxn ang="0">
                    <a:pos x="T6" y="T7"/>
                  </a:cxn>
                  <a:cxn ang="0">
                    <a:pos x="T8" y="T9"/>
                  </a:cxn>
                </a:cxnLst>
                <a:rect l="0" t="0" r="r" b="b"/>
                <a:pathLst>
                  <a:path w="1038" h="950">
                    <a:moveTo>
                      <a:pt x="0" y="30"/>
                    </a:moveTo>
                    <a:cubicBezTo>
                      <a:pt x="27" y="159"/>
                      <a:pt x="75" y="646"/>
                      <a:pt x="162" y="798"/>
                    </a:cubicBezTo>
                    <a:cubicBezTo>
                      <a:pt x="249" y="950"/>
                      <a:pt x="401" y="945"/>
                      <a:pt x="522" y="942"/>
                    </a:cubicBezTo>
                    <a:cubicBezTo>
                      <a:pt x="645" y="945"/>
                      <a:pt x="787" y="948"/>
                      <a:pt x="888" y="780"/>
                    </a:cubicBezTo>
                    <a:cubicBezTo>
                      <a:pt x="974" y="623"/>
                      <a:pt x="1007" y="162"/>
                      <a:pt x="1038" y="0"/>
                    </a:cubicBezTo>
                  </a:path>
                </a:pathLst>
              </a:custGeom>
              <a:noFill/>
              <a:ln w="28575" cap="flat" cmpd="sng">
                <a:solidFill>
                  <a:srgbClr val="0000FF"/>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29" name="Object 13"/>
              <p:cNvGraphicFramePr>
                <a:graphicFrameLocks noChangeAspect="1"/>
              </p:cNvGraphicFramePr>
              <p:nvPr/>
            </p:nvGraphicFramePr>
            <p:xfrm>
              <a:off x="4058" y="2117"/>
              <a:ext cx="287" cy="288"/>
            </p:xfrm>
            <a:graphic>
              <a:graphicData uri="http://schemas.openxmlformats.org/presentationml/2006/ole">
                <mc:AlternateContent xmlns:mc="http://schemas.openxmlformats.org/markup-compatibility/2006">
                  <mc:Choice xmlns:v="urn:schemas-microsoft-com:vml" Requires="v">
                    <p:oleObj spid="_x0000_s30" name="公式" r:id="rId11" imgW="139700" imgH="139700" progId="Equation.3">
                      <p:embed/>
                    </p:oleObj>
                  </mc:Choice>
                  <mc:Fallback>
                    <p:oleObj name="公式" r:id="rId11" imgW="139700" imgH="139700" progId="Equation.3">
                      <p:embed/>
                      <p:pic>
                        <p:nvPicPr>
                          <p:cNvPr id="0" name="图片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8" y="2117"/>
                            <a:ext cx="28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1" name="文本框 30"/>
            <p:cNvSpPr txBox="1"/>
            <p:nvPr/>
          </p:nvSpPr>
          <p:spPr>
            <a:xfrm>
              <a:off x="4308404" y="3357507"/>
              <a:ext cx="1053494" cy="523220"/>
            </a:xfrm>
            <a:prstGeom prst="rect">
              <a:avLst/>
            </a:prstGeom>
            <a:noFill/>
          </p:spPr>
          <p:txBody>
            <a:bodyPr wrap="none" rtlCol="0">
              <a:spAutoFit/>
            </a:bodyPr>
            <a:lstStyle/>
            <a:p>
              <a:r>
                <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lang="en-US" altLang="zh-CN" sz="2800" b="1" baseline="-25000"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C</a:t>
              </a:r>
              <a:r>
                <a:rPr lang="en-US" altLang="zh-CN"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lang="en-US" altLang="zh-CN" sz="2800" b="1" i="1"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x</a:t>
              </a:r>
              <a:r>
                <a:rPr lang="en-US" altLang="zh-CN"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endPar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32" name="对象 31"/>
            <p:cNvGraphicFramePr>
              <a:graphicFrameLocks noChangeAspect="1"/>
            </p:cNvGraphicFramePr>
            <p:nvPr/>
          </p:nvGraphicFramePr>
          <p:xfrm>
            <a:off x="2843807" y="6182944"/>
            <a:ext cx="864593" cy="630432"/>
          </p:xfrm>
          <a:graphic>
            <a:graphicData uri="http://schemas.openxmlformats.org/presentationml/2006/ole">
              <mc:AlternateContent xmlns:mc="http://schemas.openxmlformats.org/markup-compatibility/2006">
                <mc:Choice xmlns:v="urn:schemas-microsoft-com:vml" Requires="v">
                  <p:oleObj spid="_x0000_s33" name="公式" r:id="rId13" imgW="14630400" imgH="10668000" progId="Equation.3">
                    <p:embed/>
                  </p:oleObj>
                </mc:Choice>
                <mc:Fallback>
                  <p:oleObj name="公式" r:id="rId13" imgW="14630400" imgH="10668000" progId="Equation.3">
                    <p:embed/>
                    <p:pic>
                      <p:nvPicPr>
                        <p:cNvPr id="0" name="图片 32"/>
                        <p:cNvPicPr/>
                        <p:nvPr/>
                      </p:nvPicPr>
                      <p:blipFill>
                        <a:blip r:embed="rId14"/>
                        <a:stretch>
                          <a:fillRect/>
                        </a:stretch>
                      </p:blipFill>
                      <p:spPr>
                        <a:xfrm>
                          <a:off x="2843807" y="6182944"/>
                          <a:ext cx="864593" cy="630432"/>
                        </a:xfrm>
                        <a:prstGeom prst="rect">
                          <a:avLst/>
                        </a:prstGeom>
                      </p:spPr>
                    </p:pic>
                  </p:oleObj>
                </mc:Fallback>
              </mc:AlternateContent>
            </a:graphicData>
          </a:graphic>
        </p:graphicFrame>
        <p:graphicFrame>
          <p:nvGraphicFramePr>
            <p:cNvPr id="34" name="对象 33"/>
            <p:cNvGraphicFramePr>
              <a:graphicFrameLocks noChangeAspect="1"/>
            </p:cNvGraphicFramePr>
            <p:nvPr/>
          </p:nvGraphicFramePr>
          <p:xfrm>
            <a:off x="5099149" y="6189908"/>
            <a:ext cx="864593" cy="630432"/>
          </p:xfrm>
          <a:graphic>
            <a:graphicData uri="http://schemas.openxmlformats.org/presentationml/2006/ole">
              <mc:AlternateContent xmlns:mc="http://schemas.openxmlformats.org/markup-compatibility/2006">
                <mc:Choice xmlns:v="urn:schemas-microsoft-com:vml" Requires="v">
                  <p:oleObj spid="_x0000_s35" name="公式" r:id="rId15" imgW="14630400" imgH="10668000" progId="Equation.3">
                    <p:embed/>
                  </p:oleObj>
                </mc:Choice>
                <mc:Fallback>
                  <p:oleObj name="公式" r:id="rId15" imgW="14630400" imgH="10668000" progId="Equation.3">
                    <p:embed/>
                    <p:pic>
                      <p:nvPicPr>
                        <p:cNvPr id="0" name="图片 34"/>
                        <p:cNvPicPr/>
                        <p:nvPr/>
                      </p:nvPicPr>
                      <p:blipFill>
                        <a:blip r:embed="rId16"/>
                        <a:stretch>
                          <a:fillRect/>
                        </a:stretch>
                      </p:blipFill>
                      <p:spPr>
                        <a:xfrm>
                          <a:off x="5099149" y="6189908"/>
                          <a:ext cx="864593" cy="630432"/>
                        </a:xfrm>
                        <a:prstGeom prst="rect">
                          <a:avLst/>
                        </a:prstGeom>
                      </p:spPr>
                    </p:pic>
                  </p:oleObj>
                </mc:Fallback>
              </mc:AlternateContent>
            </a:graphicData>
          </a:graphic>
        </p:graphicFrame>
      </p:grpSp>
      <p:sp>
        <p:nvSpPr>
          <p:cNvPr id="36" name="Footer Placeholder 2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再看黑体辐射</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文本框 5"/>
          <p:cNvSpPr txBox="1"/>
          <p:nvPr/>
        </p:nvSpPr>
        <p:spPr>
          <a:xfrm>
            <a:off x="346742" y="1327227"/>
            <a:ext cx="3057247" cy="523220"/>
          </a:xfrm>
          <a:prstGeom prst="rect">
            <a:avLst/>
          </a:prstGeom>
          <a:noFill/>
        </p:spPr>
        <p:txBody>
          <a:bodyPr wrap="none" rtlCol="0">
            <a:spAutoFit/>
          </a:bodyPr>
          <a:lstStyle/>
          <a:p>
            <a:r>
              <a:rPr lang="zh-CN" altLang="en-US" sz="2800" b="1" dirty="0">
                <a:latin typeface="Times New Roman" panose="02020603050405020304" pitchFamily="18" charset="0"/>
                <a:ea typeface="华文楷体" panose="02010600040101010101" charset="-122"/>
                <a:cs typeface="Times New Roman" panose="02020603050405020304" pitchFamily="18" charset="0"/>
              </a:rPr>
              <a:t>简谐振子的能级：</a:t>
            </a:r>
            <a:endPar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8" name="Footer Placeholder 2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grpSp>
        <p:nvGrpSpPr>
          <p:cNvPr id="29" name="Group 13"/>
          <p:cNvGrpSpPr/>
          <p:nvPr/>
        </p:nvGrpSpPr>
        <p:grpSpPr bwMode="auto">
          <a:xfrm>
            <a:off x="2320574" y="1633176"/>
            <a:ext cx="4568879" cy="957624"/>
            <a:chOff x="-969772" y="4808929"/>
            <a:chExt cx="5831886" cy="1385565"/>
          </a:xfrm>
        </p:grpSpPr>
        <p:graphicFrame>
          <p:nvGraphicFramePr>
            <p:cNvPr id="30" name="Object 4"/>
            <p:cNvGraphicFramePr>
              <a:graphicFrameLocks noChangeAspect="1"/>
            </p:cNvGraphicFramePr>
            <p:nvPr/>
          </p:nvGraphicFramePr>
          <p:xfrm>
            <a:off x="2125690" y="5177389"/>
            <a:ext cx="2736424" cy="645312"/>
          </p:xfrm>
          <a:graphic>
            <a:graphicData uri="http://schemas.openxmlformats.org/presentationml/2006/ole">
              <mc:AlternateContent xmlns:mc="http://schemas.openxmlformats.org/markup-compatibility/2006">
                <mc:Choice xmlns:v="urn:schemas-microsoft-com:vml" Requires="v">
                  <p:oleObj spid="_x0000_s0" name="Equation" r:id="rId1" imgW="723265" imgH="190500" progId="Equation.3">
                    <p:embed/>
                  </p:oleObj>
                </mc:Choice>
                <mc:Fallback>
                  <p:oleObj name="Equation" r:id="rId1" imgW="723265" imgH="190500" progId="Equation.3">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690" y="5177389"/>
                          <a:ext cx="2736424" cy="64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1" name="Object 13"/>
            <p:cNvGraphicFramePr>
              <a:graphicFrameLocks noChangeAspect="1"/>
            </p:cNvGraphicFramePr>
            <p:nvPr/>
          </p:nvGraphicFramePr>
          <p:xfrm>
            <a:off x="-969772" y="4808929"/>
            <a:ext cx="2747846" cy="1385565"/>
          </p:xfrm>
          <a:graphic>
            <a:graphicData uri="http://schemas.openxmlformats.org/presentationml/2006/ole">
              <mc:AlternateContent xmlns:mc="http://schemas.openxmlformats.org/markup-compatibility/2006">
                <mc:Choice xmlns:v="urn:schemas-microsoft-com:vml" Requires="v">
                  <p:oleObj spid="_x0000_s3" name="Equation" r:id="rId3" imgW="1003300" imgH="393700" progId="Equation.3">
                    <p:embed/>
                  </p:oleObj>
                </mc:Choice>
                <mc:Fallback>
                  <p:oleObj name="Equation" r:id="rId3" imgW="1003300" imgH="393700" progId="Equation.3">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772" y="4808929"/>
                          <a:ext cx="2747846" cy="13855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文本框 31"/>
          <p:cNvSpPr txBox="1"/>
          <p:nvPr/>
        </p:nvSpPr>
        <p:spPr>
          <a:xfrm>
            <a:off x="369166" y="2590800"/>
            <a:ext cx="8426848" cy="2000548"/>
          </a:xfrm>
          <a:prstGeom prst="rect">
            <a:avLst/>
          </a:prstGeom>
          <a:noFill/>
        </p:spPr>
        <p:txBody>
          <a:bodyPr wrap="square" rtlCol="0">
            <a:spAutoFit/>
          </a:bodyPr>
          <a:lstStyle/>
          <a:p>
            <a:r>
              <a:rPr lang="zh-CN" altLang="en-US" sz="2800" b="1" dirty="0">
                <a:latin typeface="Times New Roman" panose="02020603050405020304" pitchFamily="18" charset="0"/>
                <a:ea typeface="华文楷体" panose="02010600040101010101" charset="-122"/>
                <a:cs typeface="Times New Roman" panose="02020603050405020304" pitchFamily="18" charset="0"/>
              </a:rPr>
              <a:t>黑体辐射：</a:t>
            </a:r>
            <a:endParaRPr lang="en-US" altLang="zh-CN" sz="2800" b="1" dirty="0">
              <a:latin typeface="Times New Roman" panose="02020603050405020304" pitchFamily="18" charset="0"/>
              <a:ea typeface="华文楷体" panose="02010600040101010101" charset="-122"/>
              <a:cs typeface="Times New Roman" panose="02020603050405020304" pitchFamily="18" charset="0"/>
            </a:endParaRPr>
          </a:p>
          <a:p>
            <a:r>
              <a:rPr lang="zh-CN" altLang="en-US" sz="2400" dirty="0">
                <a:solidFill>
                  <a:srgbClr val="000000"/>
                </a:solidFill>
                <a:latin typeface="华文楷体" panose="02010600040101010101" charset="-122"/>
                <a:ea typeface="华文楷体" panose="02010600040101010101" charset="-122"/>
                <a:cs typeface="Times New Roman" panose="02020603050405020304" pitchFamily="18" charset="0"/>
              </a:rPr>
              <a:t>普朗克</a:t>
            </a:r>
            <a:r>
              <a:rPr lang="zh-CN" altLang="en-US" sz="2400" dirty="0">
                <a:solidFill>
                  <a:srgbClr val="000000"/>
                </a:solidFill>
                <a:latin typeface="华文楷体" panose="02010600040101010101" charset="-122"/>
                <a:ea typeface="华文楷体" panose="02010600040101010101" charset="-122"/>
              </a:rPr>
              <a:t>假设</a:t>
            </a:r>
            <a:r>
              <a:rPr lang="zh-CN" altLang="en-US" sz="2400" dirty="0">
                <a:solidFill>
                  <a:srgbClr val="000000"/>
                </a:solidFill>
                <a:latin typeface="华文楷体" panose="02010600040101010101" charset="-122"/>
                <a:ea typeface="华文楷体" panose="02010600040101010101" charset="-122"/>
                <a:sym typeface="Wingdings" panose="05000000000000000000" pitchFamily="2" charset="2"/>
              </a:rPr>
              <a:t>：（电磁场）</a:t>
            </a:r>
            <a:r>
              <a:rPr lang="zh-CN" altLang="en-US" sz="2400" dirty="0">
                <a:solidFill>
                  <a:srgbClr val="FF3300"/>
                </a:solidFill>
                <a:latin typeface="华文楷体" panose="02010600040101010101" charset="-122"/>
                <a:ea typeface="华文楷体" panose="02010600040101010101" charset="-122"/>
              </a:rPr>
              <a:t>振子振动的能量是不连续的，只能取最小能量</a:t>
            </a:r>
            <a:r>
              <a:rPr lang="el-GR" altLang="zh-CN" sz="2400" i="1" dirty="0">
                <a:solidFill>
                  <a:srgbClr val="FF3300"/>
                </a:solidFill>
                <a:latin typeface="华文楷体" panose="02010600040101010101" charset="-122"/>
                <a:ea typeface="华文楷体" panose="02010600040101010101" charset="-122"/>
                <a:cs typeface="Times New Roman" panose="02020603050405020304" pitchFamily="18" charset="0"/>
              </a:rPr>
              <a:t>ε</a:t>
            </a:r>
            <a:r>
              <a:rPr lang="en-US" altLang="zh-CN" sz="2400" baseline="-25000" dirty="0">
                <a:solidFill>
                  <a:srgbClr val="FF3300"/>
                </a:solidFill>
                <a:latin typeface="华文楷体" panose="02010600040101010101" charset="-122"/>
                <a:ea typeface="华文楷体" panose="02010600040101010101" charset="-122"/>
                <a:cs typeface="Times New Roman" panose="02020603050405020304" pitchFamily="18" charset="0"/>
              </a:rPr>
              <a:t>0</a:t>
            </a:r>
            <a:r>
              <a:rPr lang="en-US" altLang="zh-CN" sz="2400" i="1" baseline="-25000" dirty="0">
                <a:solidFill>
                  <a:srgbClr val="FF3300"/>
                </a:solidFill>
                <a:latin typeface="华文楷体" panose="02010600040101010101" charset="-122"/>
                <a:ea typeface="华文楷体" panose="02010600040101010101" charset="-122"/>
                <a:cs typeface="Times New Roman" panose="02020603050405020304" pitchFamily="18" charset="0"/>
              </a:rPr>
              <a:t> </a:t>
            </a:r>
            <a:r>
              <a:rPr lang="zh-CN" altLang="en-US" sz="2400" dirty="0">
                <a:solidFill>
                  <a:srgbClr val="FF3300"/>
                </a:solidFill>
                <a:latin typeface="华文楷体" panose="02010600040101010101" charset="-122"/>
                <a:ea typeface="华文楷体" panose="02010600040101010101" charset="-122"/>
              </a:rPr>
              <a:t>的整数倍 </a:t>
            </a:r>
            <a:r>
              <a:rPr lang="el-GR" altLang="zh-CN" sz="2400" i="1" dirty="0">
                <a:solidFill>
                  <a:srgbClr val="FF3300"/>
                </a:solidFill>
                <a:latin typeface="华文楷体" panose="02010600040101010101" charset="-122"/>
                <a:ea typeface="华文楷体" panose="02010600040101010101" charset="-122"/>
                <a:cs typeface="Times New Roman" panose="02020603050405020304" pitchFamily="18" charset="0"/>
              </a:rPr>
              <a:t>ε</a:t>
            </a:r>
            <a:r>
              <a:rPr lang="en-US" altLang="zh-CN" sz="2400" baseline="-25000" dirty="0">
                <a:solidFill>
                  <a:srgbClr val="FF3300"/>
                </a:solidFill>
                <a:latin typeface="华文楷体" panose="02010600040101010101" charset="-122"/>
                <a:ea typeface="华文楷体" panose="02010600040101010101" charset="-122"/>
                <a:cs typeface="Times New Roman" panose="02020603050405020304" pitchFamily="18" charset="0"/>
              </a:rPr>
              <a:t>0</a:t>
            </a:r>
            <a:r>
              <a:rPr lang="en-US" altLang="zh-CN" sz="2400" i="1" dirty="0">
                <a:solidFill>
                  <a:srgbClr val="FF3300"/>
                </a:solidFill>
                <a:latin typeface="华文楷体" panose="02010600040101010101" charset="-122"/>
                <a:ea typeface="华文楷体" panose="02010600040101010101" charset="-122"/>
                <a:cs typeface="Times New Roman" panose="02020603050405020304" pitchFamily="18" charset="0"/>
              </a:rPr>
              <a:t>, </a:t>
            </a:r>
            <a:r>
              <a:rPr lang="en-US" altLang="zh-CN" sz="2400" dirty="0">
                <a:solidFill>
                  <a:srgbClr val="FF3300"/>
                </a:solidFill>
                <a:latin typeface="华文楷体" panose="02010600040101010101" charset="-122"/>
                <a:ea typeface="华文楷体" panose="02010600040101010101" charset="-122"/>
                <a:cs typeface="Times New Roman" panose="02020603050405020304" pitchFamily="18" charset="0"/>
              </a:rPr>
              <a:t>2</a:t>
            </a:r>
            <a:r>
              <a:rPr lang="el-GR" altLang="zh-CN" sz="2400" i="1" dirty="0">
                <a:solidFill>
                  <a:srgbClr val="FF3300"/>
                </a:solidFill>
                <a:latin typeface="华文楷体" panose="02010600040101010101" charset="-122"/>
                <a:ea typeface="华文楷体" panose="02010600040101010101" charset="-122"/>
                <a:cs typeface="Times New Roman" panose="02020603050405020304" pitchFamily="18" charset="0"/>
              </a:rPr>
              <a:t>ε</a:t>
            </a:r>
            <a:r>
              <a:rPr lang="en-US" altLang="zh-CN" sz="2400" baseline="-25000" dirty="0">
                <a:solidFill>
                  <a:srgbClr val="FF3300"/>
                </a:solidFill>
                <a:latin typeface="华文楷体" panose="02010600040101010101" charset="-122"/>
                <a:ea typeface="华文楷体" panose="02010600040101010101" charset="-122"/>
                <a:cs typeface="Times New Roman" panose="02020603050405020304" pitchFamily="18" charset="0"/>
              </a:rPr>
              <a:t>0</a:t>
            </a:r>
            <a:r>
              <a:rPr lang="en-US" altLang="zh-CN" sz="2400" dirty="0">
                <a:solidFill>
                  <a:srgbClr val="FF3300"/>
                </a:solidFill>
                <a:latin typeface="华文楷体" panose="02010600040101010101" charset="-122"/>
                <a:ea typeface="华文楷体" panose="02010600040101010101" charset="-122"/>
                <a:cs typeface="Times New Roman" panose="02020603050405020304" pitchFamily="18" charset="0"/>
              </a:rPr>
              <a:t>, 3</a:t>
            </a:r>
            <a:r>
              <a:rPr lang="el-GR" altLang="zh-CN" sz="2400" i="1" dirty="0">
                <a:solidFill>
                  <a:srgbClr val="FF3300"/>
                </a:solidFill>
                <a:latin typeface="华文楷体" panose="02010600040101010101" charset="-122"/>
                <a:ea typeface="华文楷体" panose="02010600040101010101" charset="-122"/>
                <a:cs typeface="Times New Roman" panose="02020603050405020304" pitchFamily="18" charset="0"/>
              </a:rPr>
              <a:t>ε</a:t>
            </a:r>
            <a:r>
              <a:rPr lang="en-US" altLang="zh-CN" sz="2400" baseline="-25000" dirty="0">
                <a:solidFill>
                  <a:srgbClr val="FF3300"/>
                </a:solidFill>
                <a:latin typeface="华文楷体" panose="02010600040101010101" charset="-122"/>
                <a:ea typeface="华文楷体" panose="02010600040101010101" charset="-122"/>
                <a:cs typeface="Times New Roman" panose="02020603050405020304" pitchFamily="18" charset="0"/>
              </a:rPr>
              <a:t>0</a:t>
            </a:r>
            <a:r>
              <a:rPr lang="en-US" altLang="zh-CN" sz="2400" dirty="0">
                <a:solidFill>
                  <a:srgbClr val="FF3300"/>
                </a:solidFill>
                <a:latin typeface="华文楷体" panose="02010600040101010101" charset="-122"/>
                <a:ea typeface="华文楷体" panose="02010600040101010101" charset="-122"/>
                <a:cs typeface="Times New Roman" panose="02020603050405020304" pitchFamily="18" charset="0"/>
              </a:rPr>
              <a:t>, </a:t>
            </a:r>
            <a:r>
              <a:rPr lang="en-US" altLang="zh-CN" sz="2400" i="1" dirty="0">
                <a:solidFill>
                  <a:srgbClr val="FF3300"/>
                </a:solidFill>
                <a:latin typeface="华文楷体" panose="02010600040101010101" charset="-122"/>
                <a:ea typeface="华文楷体" panose="02010600040101010101" charset="-122"/>
                <a:cs typeface="Times New Roman" panose="02020603050405020304" pitchFamily="18" charset="0"/>
              </a:rPr>
              <a:t>…, n</a:t>
            </a:r>
            <a:r>
              <a:rPr lang="el-GR" altLang="zh-CN" sz="2400" i="1" dirty="0">
                <a:solidFill>
                  <a:srgbClr val="FF3300"/>
                </a:solidFill>
                <a:latin typeface="华文楷体" panose="02010600040101010101" charset="-122"/>
                <a:ea typeface="华文楷体" panose="02010600040101010101" charset="-122"/>
                <a:cs typeface="Times New Roman" panose="02020603050405020304" pitchFamily="18" charset="0"/>
              </a:rPr>
              <a:t>ε</a:t>
            </a:r>
            <a:r>
              <a:rPr lang="en-US" altLang="zh-CN" sz="2400" baseline="-25000" dirty="0">
                <a:solidFill>
                  <a:srgbClr val="FF3300"/>
                </a:solidFill>
                <a:latin typeface="华文楷体" panose="02010600040101010101" charset="-122"/>
                <a:ea typeface="华文楷体" panose="02010600040101010101" charset="-122"/>
                <a:cs typeface="Times New Roman" panose="02020603050405020304" pitchFamily="18" charset="0"/>
              </a:rPr>
              <a:t>0</a:t>
            </a:r>
            <a:r>
              <a:rPr lang="en-US" altLang="zh-CN" sz="2400" dirty="0">
                <a:solidFill>
                  <a:srgbClr val="FF3300"/>
                </a:solidFill>
                <a:latin typeface="华文楷体" panose="02010600040101010101" charset="-122"/>
                <a:ea typeface="华文楷体" panose="02010600040101010101" charset="-122"/>
                <a:cs typeface="Times New Roman" panose="02020603050405020304" pitchFamily="18" charset="0"/>
              </a:rPr>
              <a:t> </a:t>
            </a:r>
            <a:r>
              <a:rPr lang="en-US" altLang="zh-CN" sz="2400" dirty="0">
                <a:solidFill>
                  <a:srgbClr val="000000"/>
                </a:solidFill>
                <a:latin typeface="华文楷体" panose="02010600040101010101" charset="-122"/>
                <a:ea typeface="华文楷体" panose="02010600040101010101" charset="-122"/>
                <a:cs typeface="Times New Roman" panose="02020603050405020304" pitchFamily="18" charset="0"/>
              </a:rPr>
              <a:t> </a:t>
            </a:r>
            <a:r>
              <a:rPr lang="zh-CN" altLang="en-US" sz="2400" dirty="0">
                <a:solidFill>
                  <a:srgbClr val="000000"/>
                </a:solidFill>
                <a:latin typeface="华文楷体" panose="02010600040101010101" charset="-122"/>
                <a:ea typeface="华文楷体" panose="02010600040101010101" charset="-122"/>
                <a:cs typeface="Arial Unicode MS" panose="020B0604020202020204" pitchFamily="34" charset="-122"/>
              </a:rPr>
              <a:t>对一定频率的电磁波，物体只能以 </a:t>
            </a:r>
            <a:r>
              <a:rPr lang="en-US" altLang="zh-CN" sz="2400" dirty="0">
                <a:solidFill>
                  <a:srgbClr val="000000"/>
                </a:solidFill>
                <a:latin typeface="华文楷体" panose="02010600040101010101" charset="-122"/>
                <a:ea typeface="华文楷体" panose="02010600040101010101" charset="-122"/>
                <a:cs typeface="Times New Roman" panose="02020603050405020304" pitchFamily="18" charset="0"/>
              </a:rPr>
              <a:t>h</a:t>
            </a:r>
            <a:r>
              <a:rPr lang="zh-CN" altLang="en-US" sz="2400" dirty="0">
                <a:solidFill>
                  <a:srgbClr val="000000"/>
                </a:solidFill>
                <a:latin typeface="华文楷体" panose="02010600040101010101" charset="-122"/>
                <a:ea typeface="华文楷体" panose="02010600040101010101" charset="-122"/>
                <a:cs typeface="Arial Unicode MS" panose="020B0604020202020204" pitchFamily="34" charset="-122"/>
              </a:rPr>
              <a:t>为单位吸收或发射它，即吸收或发射电磁波只能以“量子”方式进行，每一份能量 叫一</a:t>
            </a:r>
            <a:r>
              <a:rPr lang="zh-CN" altLang="en-US" sz="2400" dirty="0">
                <a:solidFill>
                  <a:srgbClr val="990000"/>
                </a:solidFill>
                <a:latin typeface="华文楷体" panose="02010600040101010101" charset="-122"/>
                <a:ea typeface="华文楷体" panose="02010600040101010101" charset="-122"/>
                <a:cs typeface="Arial Unicode MS" panose="020B0604020202020204" pitchFamily="34" charset="-122"/>
              </a:rPr>
              <a:t>能量子</a:t>
            </a:r>
            <a:r>
              <a:rPr lang="zh-CN" altLang="en-US" sz="2400" dirty="0">
                <a:solidFill>
                  <a:srgbClr val="000000"/>
                </a:solidFill>
                <a:latin typeface="华文楷体" panose="02010600040101010101" charset="-122"/>
                <a:ea typeface="华文楷体" panose="02010600040101010101" charset="-122"/>
                <a:cs typeface="Arial Unicode MS" panose="020B0604020202020204" pitchFamily="34" charset="-122"/>
              </a:rPr>
              <a:t>。</a:t>
            </a:r>
            <a:endParaRPr lang="en-US" altLang="zh-CN" sz="2400" dirty="0">
              <a:solidFill>
                <a:srgbClr val="000000"/>
              </a:solidFill>
              <a:latin typeface="华文楷体" panose="02010600040101010101" charset="-122"/>
              <a:ea typeface="华文楷体" panose="02010600040101010101" charset="-122"/>
              <a:cs typeface="Arial Unicode MS" panose="020B0604020202020204" pitchFamily="34" charset="-122"/>
            </a:endParaRPr>
          </a:p>
        </p:txBody>
      </p:sp>
      <p:sp>
        <p:nvSpPr>
          <p:cNvPr id="34" name="文本框 33"/>
          <p:cNvSpPr txBox="1"/>
          <p:nvPr/>
        </p:nvSpPr>
        <p:spPr>
          <a:xfrm>
            <a:off x="346742" y="4848310"/>
            <a:ext cx="8797258" cy="1200329"/>
          </a:xfrm>
          <a:prstGeom prst="rect">
            <a:avLst/>
          </a:prstGeom>
          <a:noFill/>
        </p:spPr>
        <p:txBody>
          <a:bodyPr wrap="square">
            <a:spAutoFit/>
          </a:bodyPr>
          <a:lstStyle/>
          <a:p>
            <a:r>
              <a:rPr lang="zh-CN" altLang="en-US" sz="2400" dirty="0">
                <a:solidFill>
                  <a:srgbClr val="000000"/>
                </a:solidFill>
                <a:latin typeface="华文楷体" panose="02010600040101010101" charset="-122"/>
                <a:ea typeface="华文楷体" panose="02010600040101010101" charset="-122"/>
              </a:rPr>
              <a:t>同一频率的能级</a:t>
            </a:r>
            <a:r>
              <a:rPr lang="en-US" altLang="zh-CN" sz="2400" dirty="0">
                <a:solidFill>
                  <a:srgbClr val="000000"/>
                </a:solidFill>
                <a:latin typeface="华文楷体" panose="02010600040101010101" charset="-122"/>
                <a:ea typeface="华文楷体" panose="02010600040101010101" charset="-122"/>
              </a:rPr>
              <a:t>n</a:t>
            </a:r>
            <a:r>
              <a:rPr lang="zh-CN" altLang="en-US" sz="2400" dirty="0">
                <a:solidFill>
                  <a:srgbClr val="000000"/>
                </a:solidFill>
                <a:latin typeface="华文楷体" panose="02010600040101010101" charset="-122"/>
                <a:ea typeface="华文楷体" panose="02010600040101010101" charset="-122"/>
              </a:rPr>
              <a:t>对应着光子数</a:t>
            </a:r>
            <a:r>
              <a:rPr lang="en-US" altLang="zh-CN" sz="2400" dirty="0">
                <a:solidFill>
                  <a:srgbClr val="000000"/>
                </a:solidFill>
                <a:latin typeface="华文楷体" panose="02010600040101010101" charset="-122"/>
                <a:ea typeface="华文楷体" panose="02010600040101010101" charset="-122"/>
              </a:rPr>
              <a:t>n(</a:t>
            </a:r>
            <a:r>
              <a:rPr lang="zh-CN" altLang="en-US" sz="2400" dirty="0">
                <a:solidFill>
                  <a:srgbClr val="000000"/>
                </a:solidFill>
                <a:latin typeface="华文楷体" panose="02010600040101010101" charset="-122"/>
                <a:ea typeface="华文楷体" panose="02010600040101010101" charset="-122"/>
              </a:rPr>
              <a:t>光子的产生湮灭</a:t>
            </a:r>
            <a:r>
              <a:rPr lang="en-US" altLang="zh-CN" sz="2400" dirty="0">
                <a:solidFill>
                  <a:srgbClr val="000000"/>
                </a:solidFill>
                <a:latin typeface="华文楷体" panose="02010600040101010101" charset="-122"/>
                <a:ea typeface="华文楷体" panose="02010600040101010101" charset="-122"/>
              </a:rPr>
              <a:t>)</a:t>
            </a:r>
            <a:endParaRPr lang="en-US" altLang="zh-CN" sz="2400" dirty="0">
              <a:solidFill>
                <a:srgbClr val="000000"/>
              </a:solidFill>
              <a:latin typeface="华文楷体" panose="02010600040101010101" charset="-122"/>
              <a:ea typeface="华文楷体" panose="02010600040101010101" charset="-122"/>
            </a:endParaRPr>
          </a:p>
          <a:p>
            <a:r>
              <a:rPr lang="zh-CN" altLang="en-US" sz="2400" dirty="0">
                <a:solidFill>
                  <a:srgbClr val="000000"/>
                </a:solidFill>
                <a:latin typeface="华文楷体" panose="02010600040101010101" charset="-122"/>
                <a:ea typeface="华文楷体" panose="02010600040101010101" charset="-122"/>
              </a:rPr>
              <a:t>简谐振子的零点能对应着真空能（即没有光子时候的能量）</a:t>
            </a:r>
            <a:endParaRPr lang="en-US" altLang="zh-CN" sz="2400" dirty="0">
              <a:solidFill>
                <a:srgbClr val="000000"/>
              </a:solidFill>
              <a:latin typeface="华文楷体" panose="02010600040101010101" charset="-122"/>
              <a:ea typeface="华文楷体" panose="02010600040101010101" charset="-122"/>
            </a:endParaRPr>
          </a:p>
          <a:p>
            <a:r>
              <a:rPr lang="zh-CN" altLang="en-US" sz="2400" dirty="0">
                <a:solidFill>
                  <a:srgbClr val="000000"/>
                </a:solidFill>
                <a:latin typeface="华文楷体" panose="02010600040101010101" charset="-122"/>
                <a:ea typeface="华文楷体" panose="02010600040101010101" charset="-122"/>
              </a:rPr>
              <a:t>零点能的存在不影响黑体辐射的强度（能量变化）</a:t>
            </a:r>
            <a:endParaRPr lang="zh-CN" altLang="en-US" sz="2400" dirty="0">
              <a:latin typeface="华文楷体" panose="02010600040101010101" charset="-122"/>
              <a:ea typeface="华文楷体" panose="02010600040101010101" charset="-122"/>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从光子数到普朗克公式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6" name="文本框 5"/>
              <p:cNvSpPr txBox="1"/>
              <p:nvPr/>
            </p:nvSpPr>
            <p:spPr>
              <a:xfrm>
                <a:off x="91863" y="1295400"/>
                <a:ext cx="8960273" cy="523220"/>
              </a:xfrm>
              <a:prstGeom prst="rect">
                <a:avLst/>
              </a:prstGeom>
              <a:noFill/>
            </p:spPr>
            <p:txBody>
              <a:bodyPr wrap="none" rtlCol="0">
                <a:spAutoFit/>
              </a:bodyPr>
              <a:lstStyle/>
              <a:p>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开放</a:t>
                </a:r>
                <a:r>
                  <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系统：</a:t>
                </a:r>
                <a14:m>
                  <m:oMath xmlns:m="http://schemas.openxmlformats.org/officeDocument/2006/math">
                    <m:r>
                      <a:rPr lang="en-US" altLang="zh-CN" sz="2800" b="1"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t>𝝁</m:t>
                    </m:r>
                  </m:oMath>
                </a14:m>
                <a:r>
                  <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（化学势）、</a:t>
                </a:r>
                <a14:m>
                  <m:oMath xmlns:m="http://schemas.openxmlformats.org/officeDocument/2006/math">
                    <m:r>
                      <a:rPr lang="en-US" altLang="zh-CN" sz="2800" b="1"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t>𝑽</m:t>
                    </m:r>
                    <m:r>
                      <a:rPr lang="zh-CN" altLang="en-US" sz="2800" b="1"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t>、</m:t>
                    </m:r>
                    <m:r>
                      <a:rPr lang="en-US" altLang="zh-CN" sz="2800" b="1"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t>𝑻</m:t>
                    </m:r>
                  </m:oMath>
                </a14:m>
                <a:r>
                  <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固定，热平衡状态</a:t>
                </a:r>
                <a14:m>
                  <m:oMath xmlns:m="http://schemas.openxmlformats.org/officeDocument/2006/math">
                    <m:r>
                      <a:rPr lang="en-US" altLang="zh-CN" sz="2800" b="1"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t>𝝁</m:t>
                    </m:r>
                    <m:r>
                      <a:rPr lang="en-US" altLang="zh-CN" sz="2800" b="1"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t>=</m:t>
                    </m:r>
                    <m:r>
                      <a:rPr lang="en-US" altLang="zh-CN" sz="2800" b="1"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t>𝟎</m:t>
                    </m:r>
                  </m:oMath>
                </a14:m>
                <a:endPar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mc:Choice>
        <mc:Fallback>
          <p:sp>
            <p:nvSpPr>
              <p:cNvPr id="6" name="文本框 5"/>
              <p:cNvSpPr txBox="1">
                <a:spLocks noRot="1" noChangeAspect="1" noMove="1" noResize="1" noEditPoints="1" noAdjustHandles="1" noChangeArrowheads="1" noChangeShapeType="1" noTextEdit="1"/>
              </p:cNvSpPr>
              <p:nvPr/>
            </p:nvSpPr>
            <p:spPr>
              <a:xfrm>
                <a:off x="91863" y="1295400"/>
                <a:ext cx="8960273" cy="523220"/>
              </a:xfrm>
              <a:prstGeom prst="rect">
                <a:avLst/>
              </a:prstGeom>
              <a:blipFill rotWithShape="1">
                <a:blip r:embed="rId1"/>
                <a:stretch>
                  <a:fillRect l="-5" r="2" b="118"/>
                </a:stretch>
              </a:blipFill>
            </p:spPr>
            <p:txBody>
              <a:bodyPr/>
              <a:lstStyle/>
              <a:p>
                <a:r>
                  <a:rPr lang="zh-CN" altLang="en-US">
                    <a:noFill/>
                  </a:rPr>
                  <a:t> </a:t>
                </a:r>
              </a:p>
            </p:txBody>
          </p:sp>
        </mc:Fallback>
      </mc:AlternateContent>
      <p:sp>
        <p:nvSpPr>
          <p:cNvPr id="28" name="Footer Placeholder 2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3" name="文本框 2"/>
          <p:cNvSpPr txBox="1"/>
          <p:nvPr/>
        </p:nvSpPr>
        <p:spPr>
          <a:xfrm>
            <a:off x="91863" y="1981200"/>
            <a:ext cx="8960273" cy="954107"/>
          </a:xfrm>
          <a:prstGeom prst="rect">
            <a:avLst/>
          </a:prstGeom>
          <a:noFill/>
        </p:spPr>
        <p:txBody>
          <a:bodyPr wrap="square" rtlCol="0">
            <a:spAutoFit/>
          </a:bodyPr>
          <a:lstStyle/>
          <a:p>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对于波色</a:t>
            </a:r>
            <a:r>
              <a:rPr lang="en-US" altLang="zh-CN"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爱因斯坦统计，巨正则系综（温度恒定、化学势不变），占据</a:t>
            </a:r>
            <a:r>
              <a:rPr lang="en-US" altLang="zh-CN"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n</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个粒子的相对概率</a:t>
            </a:r>
            <a:endPar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文本框 6"/>
              <p:cNvSpPr txBox="1"/>
              <p:nvPr/>
            </p:nvSpPr>
            <p:spPr>
              <a:xfrm>
                <a:off x="2277318" y="3097887"/>
                <a:ext cx="4589362" cy="603242"/>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𝒆</m:t>
                          </m:r>
                        </m:e>
                        <m:sup>
                          <m:r>
                            <a:rPr lang="en-US" altLang="zh-CN" b="1" i="1" smtClean="0">
                              <a:latin typeface="Cambria Math" panose="02040503050406030204" pitchFamily="18" charset="0"/>
                            </a:rPr>
                            <m:t>−</m:t>
                          </m:r>
                          <m:r>
                            <a:rPr lang="en-US" altLang="zh-CN" b="1" i="1" smtClean="0">
                              <a:latin typeface="Cambria Math" panose="02040503050406030204" pitchFamily="18" charset="0"/>
                            </a:rPr>
                            <m:t>𝒏</m:t>
                          </m:r>
                          <m:r>
                            <a:rPr lang="en-US" altLang="zh-CN" b="1" i="1" smtClean="0">
                              <a:latin typeface="Cambria Math" panose="02040503050406030204" pitchFamily="18" charset="0"/>
                            </a:rPr>
                            <m:t>(</m:t>
                          </m:r>
                          <m:r>
                            <a:rPr lang="en-US" altLang="zh-CN" b="1" i="1" smtClean="0">
                              <a:latin typeface="Cambria Math" panose="02040503050406030204" pitchFamily="18" charset="0"/>
                            </a:rPr>
                            <m:t>𝝐</m:t>
                          </m:r>
                          <m:r>
                            <a:rPr lang="en-US" altLang="zh-CN" b="1" i="1" smtClean="0">
                              <a:latin typeface="Cambria Math" panose="02040503050406030204" pitchFamily="18" charset="0"/>
                            </a:rPr>
                            <m:t>−</m:t>
                          </m:r>
                          <m:r>
                            <a:rPr lang="en-US" altLang="zh-CN" b="1" i="1" smtClean="0">
                              <a:latin typeface="Cambria Math" panose="02040503050406030204" pitchFamily="18" charset="0"/>
                            </a:rPr>
                            <m:t>𝝁</m:t>
                          </m:r>
                          <m:r>
                            <a:rPr lang="en-US" altLang="zh-CN" b="1" i="1" smtClean="0">
                              <a:latin typeface="Cambria Math" panose="02040503050406030204" pitchFamily="18" charset="0"/>
                            </a:rPr>
                            <m:t>)/</m:t>
                          </m:r>
                          <m:r>
                            <a:rPr lang="en-US" altLang="zh-CN" b="1" i="1" smtClean="0">
                              <a:latin typeface="Cambria Math" panose="02040503050406030204" pitchFamily="18" charset="0"/>
                            </a:rPr>
                            <m:t>𝒌𝑻</m:t>
                          </m:r>
                        </m:sup>
                      </m:sSup>
                      <m:r>
                        <a:rPr lang="en-US" altLang="zh-CN" b="1" i="1" smtClean="0">
                          <a:latin typeface="Cambria Math" panose="02040503050406030204" pitchFamily="18" charset="0"/>
                        </a:rPr>
                        <m:t>,</m:t>
                      </m:r>
                      <m:r>
                        <a:rPr lang="zh-CN" altLang="en-US" b="1" i="1" smtClean="0">
                          <a:latin typeface="Cambria Math" panose="02040503050406030204" pitchFamily="18" charset="0"/>
                        </a:rPr>
                        <m:t> </m:t>
                      </m:r>
                      <m:r>
                        <a:rPr lang="en-US" altLang="zh-CN" b="1" i="1" smtClean="0">
                          <a:latin typeface="Cambria Math" panose="02040503050406030204" pitchFamily="18" charset="0"/>
                        </a:rPr>
                        <m:t>𝝐</m:t>
                      </m:r>
                      <m:r>
                        <a:rPr lang="en-US" altLang="zh-CN" b="1" i="1" smtClean="0">
                          <a:latin typeface="Cambria Math" panose="02040503050406030204" pitchFamily="18" charset="0"/>
                        </a:rPr>
                        <m:t>=</m:t>
                      </m:r>
                      <m:r>
                        <a:rPr lang="en-US" altLang="zh-CN" b="1" i="1" smtClean="0">
                          <a:latin typeface="Cambria Math" panose="02040503050406030204" pitchFamily="18" charset="0"/>
                        </a:rPr>
                        <m:t>𝒉</m:t>
                      </m:r>
                      <m:r>
                        <a:rPr lang="en-US" altLang="zh-CN" b="1" i="1" smtClean="0">
                          <a:latin typeface="Cambria Math" panose="02040503050406030204" pitchFamily="18" charset="0"/>
                        </a:rPr>
                        <m:t>𝝂</m:t>
                      </m:r>
                    </m:oMath>
                  </m:oMathPara>
                </a14:m>
                <a:endParaRPr lang="zh-CN" altLang="en-US" dirty="0"/>
              </a:p>
            </p:txBody>
          </p:sp>
        </mc:Choice>
        <mc:Fallback>
          <p:sp>
            <p:nvSpPr>
              <p:cNvPr id="7" name="文本框 6"/>
              <p:cNvSpPr txBox="1">
                <a:spLocks noRot="1" noChangeAspect="1" noMove="1" noResize="1" noEditPoints="1" noAdjustHandles="1" noChangeArrowheads="1" noChangeShapeType="1" noTextEdit="1"/>
              </p:cNvSpPr>
              <p:nvPr/>
            </p:nvSpPr>
            <p:spPr>
              <a:xfrm>
                <a:off x="2277318" y="3097887"/>
                <a:ext cx="4589362" cy="603242"/>
              </a:xfrm>
              <a:prstGeom prst="rect">
                <a:avLst/>
              </a:prstGeom>
              <a:blipFill rotWithShape="1">
                <a:blip r:embed="rId2"/>
                <a:stretch>
                  <a:fillRect l="-5" t="-59" r="9" b="58"/>
                </a:stretch>
              </a:blipFill>
            </p:spPr>
            <p:txBody>
              <a:bodyPr/>
              <a:lstStyle/>
              <a:p>
                <a:r>
                  <a:rPr lang="zh-CN" altLang="en-US">
                    <a:noFill/>
                  </a:rPr>
                  <a:t> </a:t>
                </a:r>
              </a:p>
            </p:txBody>
          </p:sp>
        </mc:Fallback>
      </mc:AlternateContent>
      <p:sp>
        <p:nvSpPr>
          <p:cNvPr id="8" name="文本框 7"/>
          <p:cNvSpPr txBox="1"/>
          <p:nvPr/>
        </p:nvSpPr>
        <p:spPr>
          <a:xfrm>
            <a:off x="83182" y="3733554"/>
            <a:ext cx="8960273" cy="523220"/>
          </a:xfrm>
          <a:prstGeom prst="rect">
            <a:avLst/>
          </a:prstGeom>
          <a:noFill/>
        </p:spPr>
        <p:txBody>
          <a:bodyPr wrap="square" rtlCol="0">
            <a:spAutoFit/>
          </a:bodyPr>
          <a:lstStyle/>
          <a:p>
            <a:r>
              <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rPr>
              <a:t>平均粒子数：</a:t>
            </a:r>
            <a:endPar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文本框 8"/>
              <p:cNvSpPr txBox="1"/>
              <p:nvPr/>
            </p:nvSpPr>
            <p:spPr>
              <a:xfrm>
                <a:off x="2315418" y="4246999"/>
                <a:ext cx="5109925" cy="60343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𝒏</m:t>
                          </m:r>
                          <m:r>
                            <a:rPr lang="en-US" altLang="zh-CN" b="1" i="1" smtClean="0">
                              <a:latin typeface="Cambria Math" panose="02040503050406030204" pitchFamily="18" charset="0"/>
                            </a:rPr>
                            <m:t>=</m:t>
                          </m:r>
                          <m:r>
                            <a:rPr lang="en-US" altLang="zh-CN" b="1" i="1" smtClean="0">
                              <a:latin typeface="Cambria Math" panose="02040503050406030204" pitchFamily="18" charset="0"/>
                            </a:rPr>
                            <m:t>𝟏</m:t>
                          </m:r>
                          <m:r>
                            <a:rPr lang="en-US" altLang="zh-CN" b="1" i="1" smtClean="0">
                              <a:latin typeface="Cambria Math" panose="02040503050406030204" pitchFamily="18" charset="0"/>
                            </a:rPr>
                            <m:t>/(</m:t>
                          </m:r>
                          <m:r>
                            <a:rPr lang="en-US" altLang="zh-CN" b="1" i="1" smtClean="0">
                              <a:latin typeface="Cambria Math" panose="02040503050406030204" pitchFamily="18" charset="0"/>
                            </a:rPr>
                            <m:t>𝒆</m:t>
                          </m:r>
                        </m:e>
                        <m:sup>
                          <m:r>
                            <a:rPr lang="en-US" altLang="zh-CN" b="1" i="1" smtClean="0">
                              <a:latin typeface="Cambria Math" panose="02040503050406030204" pitchFamily="18" charset="0"/>
                            </a:rPr>
                            <m:t>𝒏</m:t>
                          </m:r>
                          <m:r>
                            <a:rPr lang="en-US" altLang="zh-CN" b="1" i="1" smtClean="0">
                              <a:latin typeface="Cambria Math" panose="02040503050406030204" pitchFamily="18" charset="0"/>
                            </a:rPr>
                            <m:t>𝝐</m:t>
                          </m:r>
                          <m:r>
                            <a:rPr lang="en-US" altLang="zh-CN" b="1" i="1" smtClean="0">
                              <a:latin typeface="Cambria Math" panose="02040503050406030204" pitchFamily="18" charset="0"/>
                            </a:rPr>
                            <m:t>/</m:t>
                          </m:r>
                          <m:r>
                            <a:rPr lang="en-US" altLang="zh-CN" b="1" i="1" smtClean="0">
                              <a:latin typeface="Cambria Math" panose="02040503050406030204" pitchFamily="18" charset="0"/>
                            </a:rPr>
                            <m:t>𝒌𝑻</m:t>
                          </m:r>
                        </m:sup>
                      </m:sSup>
                      <m:r>
                        <a:rPr lang="en-US" altLang="zh-CN" b="1" i="1" smtClean="0">
                          <a:latin typeface="Cambria Math" panose="02040503050406030204" pitchFamily="18" charset="0"/>
                        </a:rPr>
                        <m:t>−</m:t>
                      </m:r>
                      <m:r>
                        <a:rPr lang="en-US" altLang="zh-CN" b="1" i="1" smtClean="0">
                          <a:latin typeface="Cambria Math" panose="02040503050406030204" pitchFamily="18" charset="0"/>
                        </a:rPr>
                        <m:t>𝟏</m:t>
                      </m:r>
                      <m:r>
                        <a:rPr lang="en-US" altLang="zh-CN" b="1" i="1" smtClean="0">
                          <a:latin typeface="Cambria Math" panose="02040503050406030204" pitchFamily="18" charset="0"/>
                        </a:rPr>
                        <m:t>),</m:t>
                      </m:r>
                      <m:r>
                        <a:rPr lang="zh-CN" altLang="en-US" b="1" i="1" smtClean="0">
                          <a:latin typeface="Cambria Math" panose="02040503050406030204" pitchFamily="18" charset="0"/>
                        </a:rPr>
                        <m:t> </m:t>
                      </m:r>
                      <m:r>
                        <a:rPr lang="en-US" altLang="zh-CN" b="1" i="1" smtClean="0">
                          <a:latin typeface="Cambria Math" panose="02040503050406030204" pitchFamily="18" charset="0"/>
                        </a:rPr>
                        <m:t>𝝁</m:t>
                      </m:r>
                      <m:r>
                        <a:rPr lang="en-US" altLang="zh-CN" b="1" i="1" smtClean="0">
                          <a:latin typeface="Cambria Math" panose="02040503050406030204" pitchFamily="18" charset="0"/>
                        </a:rPr>
                        <m:t>=</m:t>
                      </m:r>
                      <m:r>
                        <a:rPr lang="en-US" altLang="zh-CN" b="1" i="1" smtClean="0">
                          <a:latin typeface="Cambria Math" panose="02040503050406030204" pitchFamily="18" charset="0"/>
                        </a:rPr>
                        <m:t>𝟎</m:t>
                      </m:r>
                    </m:oMath>
                  </m:oMathPara>
                </a14:m>
                <a:endParaRPr lang="zh-CN" altLang="en-US" dirty="0"/>
              </a:p>
            </p:txBody>
          </p:sp>
        </mc:Choice>
        <mc:Fallback>
          <p:sp>
            <p:nvSpPr>
              <p:cNvPr id="9" name="文本框 8"/>
              <p:cNvSpPr txBox="1">
                <a:spLocks noRot="1" noChangeAspect="1" noMove="1" noResize="1" noEditPoints="1" noAdjustHandles="1" noChangeArrowheads="1" noChangeShapeType="1" noTextEdit="1"/>
              </p:cNvSpPr>
              <p:nvPr/>
            </p:nvSpPr>
            <p:spPr>
              <a:xfrm>
                <a:off x="2315418" y="4246999"/>
                <a:ext cx="5109925" cy="603435"/>
              </a:xfrm>
              <a:prstGeom prst="rect">
                <a:avLst/>
              </a:prstGeom>
              <a:blipFill rotWithShape="1">
                <a:blip r:embed="rId3"/>
                <a:stretch>
                  <a:fillRect l="-4" t="-20" r="6" b="50"/>
                </a:stretch>
              </a:blipFill>
            </p:spPr>
            <p:txBody>
              <a:bodyPr/>
              <a:lstStyle/>
              <a:p>
                <a:r>
                  <a:rPr lang="zh-CN" altLang="en-US">
                    <a:noFill/>
                  </a:rPr>
                  <a:t> </a:t>
                </a:r>
              </a:p>
            </p:txBody>
          </p:sp>
        </mc:Fallback>
      </mc:AlternateContent>
      <p:sp>
        <p:nvSpPr>
          <p:cNvPr id="10" name="文本框 9"/>
          <p:cNvSpPr txBox="1"/>
          <p:nvPr/>
        </p:nvSpPr>
        <p:spPr>
          <a:xfrm>
            <a:off x="83182" y="4870183"/>
            <a:ext cx="8960273" cy="523220"/>
          </a:xfrm>
          <a:prstGeom prst="rect">
            <a:avLst/>
          </a:prstGeom>
          <a:noFill/>
        </p:spPr>
        <p:txBody>
          <a:bodyPr wrap="square" rtlCol="0">
            <a:spAutoFit/>
          </a:bodyPr>
          <a:lstStyle/>
          <a:p>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黑体辐射谱：</a:t>
            </a:r>
            <a:endParaRPr lang="zh-CN" altLang="en-US" sz="2800" b="1"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文本框 11"/>
              <p:cNvSpPr txBox="1"/>
              <p:nvPr/>
            </p:nvSpPr>
            <p:spPr>
              <a:xfrm>
                <a:off x="2243559" y="5154543"/>
                <a:ext cx="4589362" cy="1123064"/>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1" i="1" smtClean="0">
                              <a:latin typeface="Cambria Math" panose="02040503050406030204" pitchFamily="18" charset="0"/>
                            </a:rPr>
                            <m:t>𝟖</m:t>
                          </m:r>
                          <m:r>
                            <a:rPr lang="en-US" altLang="zh-CN" b="1" i="1" smtClean="0">
                              <a:latin typeface="Cambria Math" panose="02040503050406030204" pitchFamily="18" charset="0"/>
                            </a:rPr>
                            <m:t>𝝅</m:t>
                          </m:r>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𝝂</m:t>
                              </m:r>
                            </m:e>
                            <m:sup>
                              <m:r>
                                <a:rPr lang="en-US" altLang="zh-CN" b="1" i="1" smtClean="0">
                                  <a:latin typeface="Cambria Math" panose="02040503050406030204" pitchFamily="18" charset="0"/>
                                </a:rPr>
                                <m:t>𝟐</m:t>
                              </m:r>
                            </m:sup>
                          </m:sSup>
                        </m:num>
                        <m:den>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𝒄</m:t>
                              </m:r>
                            </m:e>
                            <m:sup>
                              <m:r>
                                <a:rPr lang="en-US" altLang="zh-CN" b="1" i="1" smtClean="0">
                                  <a:latin typeface="Cambria Math" panose="02040503050406030204" pitchFamily="18" charset="0"/>
                                </a:rPr>
                                <m:t>𝟑</m:t>
                              </m:r>
                            </m:sup>
                          </m:sSup>
                        </m:den>
                      </m:f>
                      <m:r>
                        <a:rPr lang="en-US" altLang="zh-CN" b="1" i="1" smtClean="0">
                          <a:latin typeface="Cambria Math" panose="02040503050406030204" pitchFamily="18" charset="0"/>
                        </a:rPr>
                        <m:t>𝒉</m:t>
                      </m:r>
                      <m:r>
                        <a:rPr lang="en-US" altLang="zh-CN" b="1" i="1" smtClean="0">
                          <a:latin typeface="Cambria Math" panose="02040503050406030204" pitchFamily="18" charset="0"/>
                        </a:rPr>
                        <m:t>𝝂</m:t>
                      </m:r>
                      <m:f>
                        <m:fPr>
                          <m:ctrlPr>
                            <a:rPr lang="en-US" altLang="zh-CN" b="1" i="1" smtClean="0">
                              <a:latin typeface="Cambria Math" panose="02040503050406030204" pitchFamily="18" charset="0"/>
                            </a:rPr>
                          </m:ctrlPr>
                        </m:fPr>
                        <m:num>
                          <m:r>
                            <a:rPr lang="en-US" altLang="zh-CN" b="1" i="1" smtClean="0">
                              <a:latin typeface="Cambria Math" panose="02040503050406030204" pitchFamily="18" charset="0"/>
                            </a:rPr>
                            <m:t>𝟏</m:t>
                          </m:r>
                        </m:num>
                        <m:den>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𝒆</m:t>
                              </m:r>
                            </m:e>
                            <m:sup>
                              <m:r>
                                <a:rPr lang="en-US" altLang="zh-CN" b="1" i="1" smtClean="0">
                                  <a:latin typeface="Cambria Math" panose="02040503050406030204" pitchFamily="18" charset="0"/>
                                </a:rPr>
                                <m:t>𝒉</m:t>
                              </m:r>
                              <m:r>
                                <a:rPr lang="en-US" altLang="zh-CN" b="1" i="1" smtClean="0">
                                  <a:latin typeface="Cambria Math" panose="02040503050406030204" pitchFamily="18" charset="0"/>
                                </a:rPr>
                                <m:t>𝝂</m:t>
                              </m:r>
                              <m:r>
                                <a:rPr lang="en-US" altLang="zh-CN" b="1" i="1" smtClean="0">
                                  <a:latin typeface="Cambria Math" panose="02040503050406030204" pitchFamily="18" charset="0"/>
                                </a:rPr>
                                <m:t>/</m:t>
                              </m:r>
                              <m:r>
                                <a:rPr lang="en-US" altLang="zh-CN" b="1" i="1" smtClean="0">
                                  <a:latin typeface="Cambria Math" panose="02040503050406030204" pitchFamily="18" charset="0"/>
                                </a:rPr>
                                <m:t>𝒌𝑻</m:t>
                              </m:r>
                            </m:sup>
                          </m:sSup>
                          <m:r>
                            <a:rPr lang="en-US" altLang="zh-CN" b="1" i="1" smtClean="0">
                              <a:latin typeface="Cambria Math" panose="02040503050406030204" pitchFamily="18" charset="0"/>
                            </a:rPr>
                            <m:t>−</m:t>
                          </m:r>
                          <m:r>
                            <a:rPr lang="en-US" altLang="zh-CN" b="1" i="1" smtClean="0">
                              <a:latin typeface="Cambria Math" panose="02040503050406030204" pitchFamily="18" charset="0"/>
                            </a:rPr>
                            <m:t>𝟏</m:t>
                          </m:r>
                        </m:den>
                      </m:f>
                    </m:oMath>
                  </m:oMathPara>
                </a14:m>
                <a:endParaRPr lang="zh-CN" altLang="en-US" dirty="0"/>
              </a:p>
            </p:txBody>
          </p:sp>
        </mc:Choice>
        <mc:Fallback>
          <p:sp>
            <p:nvSpPr>
              <p:cNvPr id="12" name="文本框 11"/>
              <p:cNvSpPr txBox="1">
                <a:spLocks noRot="1" noChangeAspect="1" noMove="1" noResize="1" noEditPoints="1" noAdjustHandles="1" noChangeArrowheads="1" noChangeShapeType="1" noTextEdit="1"/>
              </p:cNvSpPr>
              <p:nvPr/>
            </p:nvSpPr>
            <p:spPr>
              <a:xfrm>
                <a:off x="2243559" y="5154543"/>
                <a:ext cx="4589362" cy="1123064"/>
              </a:xfrm>
              <a:prstGeom prst="rect">
                <a:avLst/>
              </a:prstGeom>
              <a:blipFill rotWithShape="1">
                <a:blip r:embed="rId4"/>
                <a:stretch>
                  <a:fillRect l="-2" t="-22" r="7" b="56"/>
                </a:stretch>
              </a:blipFill>
            </p:spPr>
            <p:txBody>
              <a:bodyPr/>
              <a:lstStyle/>
              <a:p>
                <a:r>
                  <a:rPr lang="zh-CN" altLang="en-US">
                    <a:noFill/>
                  </a:rPr>
                  <a:t> </a:t>
                </a:r>
              </a:p>
            </p:txBody>
          </p:sp>
        </mc:Fallback>
      </mc:AlternateContent>
      <p:sp>
        <p:nvSpPr>
          <p:cNvPr id="13" name="矩形 12"/>
          <p:cNvSpPr/>
          <p:nvPr/>
        </p:nvSpPr>
        <p:spPr>
          <a:xfrm>
            <a:off x="3810000" y="5154543"/>
            <a:ext cx="2514600" cy="11230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7" name="直线箭头连接符 16"/>
          <p:cNvCxnSpPr/>
          <p:nvPr/>
        </p:nvCxnSpPr>
        <p:spPr>
          <a:xfrm>
            <a:off x="6629400" y="5716075"/>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文本框 18"/>
              <p:cNvSpPr txBox="1"/>
              <p:nvPr/>
            </p:nvSpPr>
            <p:spPr>
              <a:xfrm>
                <a:off x="5334000" y="5385375"/>
                <a:ext cx="4595148" cy="58477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acc>
                        <m:accPr>
                          <m:chr m:val="̅"/>
                          <m:ctrlPr>
                            <a:rPr lang="en-US" altLang="zh-CN" b="1" i="1" smtClean="0">
                              <a:latin typeface="Cambria Math" panose="02040503050406030204" pitchFamily="18" charset="0"/>
                            </a:rPr>
                          </m:ctrlPr>
                        </m:accPr>
                        <m:e>
                          <m:r>
                            <a:rPr lang="en-US" altLang="zh-CN" b="1" i="1" smtClean="0">
                              <a:latin typeface="Cambria Math" panose="02040503050406030204" pitchFamily="18" charset="0"/>
                            </a:rPr>
                            <m:t>𝝐</m:t>
                          </m:r>
                        </m:e>
                      </m:acc>
                    </m:oMath>
                  </m:oMathPara>
                </a14:m>
                <a:endParaRPr lang="zh-CN" altLang="en-US" dirty="0"/>
              </a:p>
            </p:txBody>
          </p:sp>
        </mc:Choice>
        <mc:Fallback>
          <p:sp>
            <p:nvSpPr>
              <p:cNvPr id="19" name="文本框 18"/>
              <p:cNvSpPr txBox="1">
                <a:spLocks noRot="1" noChangeAspect="1" noMove="1" noResize="1" noEditPoints="1" noAdjustHandles="1" noChangeArrowheads="1" noChangeShapeType="1" noTextEdit="1"/>
              </p:cNvSpPr>
              <p:nvPr/>
            </p:nvSpPr>
            <p:spPr>
              <a:xfrm>
                <a:off x="5334000" y="5385375"/>
                <a:ext cx="4595148" cy="584775"/>
              </a:xfrm>
              <a:prstGeom prst="rect">
                <a:avLst/>
              </a:prstGeom>
              <a:blipFill rotWithShape="1">
                <a:blip r:embed="rId5"/>
                <a:stretch>
                  <a:fillRect t="-98" r="6" b="88"/>
                </a:stretch>
              </a:blipFill>
            </p:spPr>
            <p:txBody>
              <a:bodyPr/>
              <a:lstStyle/>
              <a:p>
                <a:r>
                  <a:rPr lang="zh-CN" altLang="en-US">
                    <a:noFill/>
                  </a:rPr>
                  <a:t> </a:t>
                </a:r>
              </a:p>
            </p:txBody>
          </p:sp>
        </mc:Fallback>
      </mc:AlternateContent>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小报告题目</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7" name="文本框 6"/>
          <p:cNvSpPr txBox="1"/>
          <p:nvPr/>
        </p:nvSpPr>
        <p:spPr>
          <a:xfrm>
            <a:off x="457200" y="1371600"/>
            <a:ext cx="8153400" cy="584775"/>
          </a:xfrm>
          <a:prstGeom prst="rect">
            <a:avLst/>
          </a:prstGeom>
          <a:noFill/>
        </p:spPr>
        <p:txBody>
          <a:bodyPr wrap="square">
            <a:spAutoFit/>
          </a:bodyPr>
          <a:lstStyle/>
          <a:p>
            <a:pPr marL="457200" indent="-457200">
              <a:buFont typeface="Arial" panose="020B0604020202020204" pitchFamily="34" charset="0"/>
              <a:buChar char="•"/>
            </a:pPr>
            <a:r>
              <a:rPr lang="zh-CN" altLang="en-US" sz="3200" b="0" dirty="0">
                <a:solidFill>
                  <a:schemeClr val="tx1"/>
                </a:solidFill>
                <a:latin typeface="+mn-ea"/>
                <a:ea typeface="+mn-ea"/>
              </a:rPr>
              <a:t>量子计算</a:t>
            </a:r>
            <a:endParaRPr lang="en-US" altLang="zh-CN" sz="3200" b="0" dirty="0">
              <a:solidFill>
                <a:schemeClr val="tx1"/>
              </a:solidFill>
              <a:latin typeface="+mn-ea"/>
              <a:ea typeface="+mn-ea"/>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3" name="Slide Number Placeholder 2"/>
          <p:cNvSpPr>
            <a:spLocks noGrp="1"/>
          </p:cNvSpPr>
          <p:nvPr>
            <p:ph type="sldNum" sz="quarter" idx="12"/>
          </p:nvPr>
        </p:nvSpPr>
        <p:spPr/>
        <p:txBody>
          <a:bodyPr/>
          <a:lstStyle/>
          <a:p>
            <a:fld id="{B4690805-D7D2-4AB9-A191-0BC729846278}" type="slidenum">
              <a:rPr lang="zh-CN" altLang="en-US" smtClean="0"/>
            </a:fld>
            <a:endParaRPr lang="en-US" altLang="zh-CN" dirty="0"/>
          </a:p>
        </p:txBody>
      </p:sp>
      <p:sp>
        <p:nvSpPr>
          <p:cNvPr id="5" name="标题 4"/>
          <p:cNvSpPr>
            <a:spLocks noGrp="1"/>
          </p:cNvSpPr>
          <p:nvPr>
            <p:ph type="title" idx="4294967295"/>
          </p:nvPr>
        </p:nvSpPr>
        <p:spPr>
          <a:xfrm>
            <a:off x="420290" y="2514600"/>
            <a:ext cx="8305800" cy="936625"/>
          </a:xfrm>
        </p:spPr>
        <p:txBody>
          <a:bodyPr/>
          <a:lstStyle/>
          <a:p>
            <a:pPr algn="ctr"/>
            <a:r>
              <a:rPr lang="zh-CN" altLang="en-US"/>
              <a:t>平均值与算符</a:t>
            </a:r>
            <a:endParaRPr lang="zh-CN" alt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经典求重心的问题（平均值）</a:t>
            </a:r>
            <a:endParaRPr lang="zh-CN" altLang="en-US" dirty="0"/>
          </a:p>
        </p:txBody>
      </p:sp>
      <mc:AlternateContent xmlns:mc="http://schemas.openxmlformats.org/markup-compatibility/2006">
        <mc:Choice xmlns:a14="http://schemas.microsoft.com/office/drawing/2010/main" Requires="a14">
          <p:sp>
            <p:nvSpPr>
              <p:cNvPr id="4" name="内容占位符 3"/>
              <p:cNvSpPr>
                <a:spLocks noGrp="1"/>
              </p:cNvSpPr>
              <p:nvPr>
                <p:ph idx="4294967295"/>
              </p:nvPr>
            </p:nvSpPr>
            <p:spPr>
              <a:xfrm>
                <a:off x="609600" y="1201986"/>
                <a:ext cx="8382000" cy="4419600"/>
              </a:xfrm>
            </p:spPr>
            <p:txBody>
              <a:bodyPr>
                <a:normAutofit fontScale="92500" lnSpcReduction="10000"/>
              </a:bodyPr>
              <a:lstStyle/>
              <a:p>
                <a:pPr marL="0">
                  <a:lnSpc>
                    <a:spcPct val="110000"/>
                  </a:lnSpc>
                  <a:spcBef>
                    <a:spcPts val="0"/>
                  </a:spcBef>
                </a:pPr>
                <a:r>
                  <a:rPr lang="zh-CN" altLang="en-US" sz="2800" dirty="0"/>
                  <a:t>长为</a:t>
                </a:r>
                <a:r>
                  <a:rPr lang="en-US" altLang="zh-CN" sz="2800" i="1" dirty="0">
                    <a:latin typeface="Times New Roman" panose="02020603050405020304" pitchFamily="18" charset="0"/>
                    <a:ea typeface="Times New Roman" panose="02020603050405020304" pitchFamily="18" charset="0"/>
                    <a:cs typeface="Times New Roman" panose="02020603050405020304" pitchFamily="18" charset="0"/>
                  </a:rPr>
                  <a:t>L</a:t>
                </a:r>
                <a:r>
                  <a:rPr lang="zh-CN" altLang="en-US" sz="2800" dirty="0"/>
                  <a:t>的直线：平均值 </a:t>
                </a:r>
                <a14:m>
                  <m:oMath xmlns:m="http://schemas.openxmlformats.org/officeDocument/2006/math">
                    <m:acc>
                      <m:accPr>
                        <m:chr m:val="̅"/>
                        <m:ctrlPr>
                          <a:rPr lang="zh-CN" altLang="en-US" sz="2800" i="1" smtClean="0">
                            <a:latin typeface="Cambria Math" panose="02040503050406030204" pitchFamily="18" charset="0"/>
                          </a:rPr>
                        </m:ctrlPr>
                      </m:accPr>
                      <m:e>
                        <m:r>
                          <a:rPr lang="en-US" altLang="zh-CN" sz="2800" b="1" i="1" smtClean="0">
                            <a:latin typeface="Cambria Math" panose="02040503050406030204" pitchFamily="18" charset="0"/>
                          </a:rPr>
                          <m:t>𝒙</m:t>
                        </m:r>
                      </m:e>
                    </m:acc>
                    <m:r>
                      <a:rPr lang="en-US" altLang="zh-CN" sz="2800" b="1" i="1" smtClean="0">
                        <a:latin typeface="Cambria Math" panose="02040503050406030204" pitchFamily="18" charset="0"/>
                      </a:rPr>
                      <m:t>=</m:t>
                    </m:r>
                    <m:f>
                      <m:fPr>
                        <m:ctrlPr>
                          <a:rPr lang="en-US" altLang="zh-CN" sz="2800" b="1" i="1" smtClean="0">
                            <a:latin typeface="Cambria Math" panose="02040503050406030204" pitchFamily="18" charset="0"/>
                          </a:rPr>
                        </m:ctrlPr>
                      </m:fPr>
                      <m:num>
                        <m:nary>
                          <m:naryPr>
                            <m:limLoc m:val="undOvr"/>
                            <m:ctrlPr>
                              <a:rPr lang="en-US" altLang="zh-CN" sz="2800" b="1" i="1" smtClean="0">
                                <a:latin typeface="Cambria Math" panose="02040503050406030204" pitchFamily="18" charset="0"/>
                              </a:rPr>
                            </m:ctrlPr>
                          </m:naryPr>
                          <m:sub>
                            <m:r>
                              <m:rPr>
                                <m:brk m:alnAt="24"/>
                              </m:rPr>
                              <a:rPr lang="en-US" altLang="zh-CN" sz="2800" b="1" i="1" smtClean="0">
                                <a:latin typeface="Cambria Math" panose="02040503050406030204" pitchFamily="18" charset="0"/>
                              </a:rPr>
                              <m:t>𝟎</m:t>
                            </m:r>
                          </m:sub>
                          <m:sup>
                            <m:r>
                              <a:rPr lang="en-US" altLang="zh-CN" sz="2800" b="1" i="1" smtClean="0">
                                <a:latin typeface="Cambria Math" panose="02040503050406030204" pitchFamily="18" charset="0"/>
                              </a:rPr>
                              <m:t>𝑳</m:t>
                            </m:r>
                          </m:sup>
                          <m:e>
                            <m:r>
                              <a:rPr lang="en-US" altLang="zh-CN" sz="2800" b="1" i="1" smtClean="0">
                                <a:latin typeface="Cambria Math" panose="02040503050406030204" pitchFamily="18" charset="0"/>
                              </a:rPr>
                              <m:t>𝒙𝒅𝒙</m:t>
                            </m:r>
                          </m:e>
                        </m:nary>
                      </m:num>
                      <m:den>
                        <m:nary>
                          <m:naryPr>
                            <m:limLoc m:val="undOvr"/>
                            <m:ctrlPr>
                              <a:rPr lang="en-US" altLang="zh-CN" sz="2800" i="1">
                                <a:latin typeface="Cambria Math" panose="02040503050406030204" pitchFamily="18" charset="0"/>
                              </a:rPr>
                            </m:ctrlPr>
                          </m:naryPr>
                          <m:sub>
                            <m:r>
                              <m:rPr>
                                <m:brk m:alnAt="24"/>
                              </m:rPr>
                              <a:rPr lang="en-US" altLang="zh-CN" sz="2800" i="1">
                                <a:latin typeface="Cambria Math" panose="02040503050406030204" pitchFamily="18" charset="0"/>
                              </a:rPr>
                              <m:t>𝟎</m:t>
                            </m:r>
                          </m:sub>
                          <m:sup>
                            <m:r>
                              <a:rPr lang="en-US" altLang="zh-CN" sz="2800" i="1">
                                <a:latin typeface="Cambria Math" panose="02040503050406030204" pitchFamily="18" charset="0"/>
                              </a:rPr>
                              <m:t>𝑳</m:t>
                            </m:r>
                          </m:sup>
                          <m:e>
                            <m:r>
                              <a:rPr lang="en-US" altLang="zh-CN" sz="2800" i="1">
                                <a:latin typeface="Cambria Math" panose="02040503050406030204" pitchFamily="18" charset="0"/>
                              </a:rPr>
                              <m:t>𝒅𝒙</m:t>
                            </m:r>
                          </m:e>
                        </m:nary>
                      </m:den>
                    </m:f>
                    <m:r>
                      <a:rPr lang="en-US" altLang="zh-CN" sz="2800" b="1" i="1" smtClean="0">
                        <a:latin typeface="Cambria Math" panose="02040503050406030204" pitchFamily="18" charset="0"/>
                      </a:rPr>
                      <m:t>=</m:t>
                    </m:r>
                    <m:f>
                      <m:fPr>
                        <m:ctrlPr>
                          <a:rPr lang="en-US" altLang="zh-CN" sz="2800" b="1" i="1" smtClean="0">
                            <a:latin typeface="Cambria Math" panose="02040503050406030204" pitchFamily="18" charset="0"/>
                          </a:rPr>
                        </m:ctrlPr>
                      </m:fPr>
                      <m:num>
                        <m:r>
                          <a:rPr lang="en-US" altLang="zh-CN" sz="2800" b="1" i="1" smtClean="0">
                            <a:latin typeface="Cambria Math" panose="02040503050406030204" pitchFamily="18" charset="0"/>
                          </a:rPr>
                          <m:t>𝑳</m:t>
                        </m:r>
                      </m:num>
                      <m:den>
                        <m:r>
                          <a:rPr lang="en-US" altLang="zh-CN" sz="2800" b="1" i="1" smtClean="0">
                            <a:latin typeface="Cambria Math" panose="02040503050406030204" pitchFamily="18" charset="0"/>
                          </a:rPr>
                          <m:t>𝟐</m:t>
                        </m:r>
                      </m:den>
                    </m:f>
                  </m:oMath>
                </a14:m>
                <a:endParaRPr lang="en-US" altLang="zh-CN" sz="2800" dirty="0"/>
              </a:p>
              <a:p>
                <a:pPr marL="0">
                  <a:lnSpc>
                    <a:spcPct val="110000"/>
                  </a:lnSpc>
                  <a:spcBef>
                    <a:spcPts val="0"/>
                  </a:spcBef>
                </a:pPr>
                <a:r>
                  <a:rPr lang="zh-CN" altLang="en-US" sz="2800" dirty="0"/>
                  <a:t>如果不均匀的质心：</a:t>
                </a:r>
                <a14:m>
                  <m:oMath xmlns:m="http://schemas.openxmlformats.org/officeDocument/2006/math">
                    <m:acc>
                      <m:accPr>
                        <m:chr m:val="̅"/>
                        <m:ctrlPr>
                          <a:rPr lang="zh-CN" altLang="en-US" sz="2800" i="1">
                            <a:latin typeface="Cambria Math" panose="02040503050406030204" pitchFamily="18" charset="0"/>
                          </a:rPr>
                        </m:ctrlPr>
                      </m:accPr>
                      <m:e>
                        <m:r>
                          <a:rPr lang="en-US" altLang="zh-CN" sz="2800" i="1">
                            <a:latin typeface="Cambria Math" panose="02040503050406030204" pitchFamily="18" charset="0"/>
                          </a:rPr>
                          <m:t>𝒙</m:t>
                        </m:r>
                      </m:e>
                    </m:acc>
                    <m:r>
                      <a:rPr lang="en-US" altLang="zh-CN" sz="2800" i="1">
                        <a:latin typeface="Cambria Math" panose="02040503050406030204" pitchFamily="18" charset="0"/>
                      </a:rPr>
                      <m:t>=</m:t>
                    </m:r>
                    <m:f>
                      <m:fPr>
                        <m:ctrlPr>
                          <a:rPr lang="en-US" altLang="zh-CN" sz="2800" i="1">
                            <a:latin typeface="Cambria Math" panose="02040503050406030204" pitchFamily="18" charset="0"/>
                          </a:rPr>
                        </m:ctrlPr>
                      </m:fPr>
                      <m:num>
                        <m:nary>
                          <m:naryPr>
                            <m:limLoc m:val="undOvr"/>
                            <m:ctrlPr>
                              <a:rPr lang="en-US" altLang="zh-CN" sz="2800" i="1">
                                <a:latin typeface="Cambria Math" panose="02040503050406030204" pitchFamily="18" charset="0"/>
                              </a:rPr>
                            </m:ctrlPr>
                          </m:naryPr>
                          <m:sub>
                            <m:r>
                              <m:rPr>
                                <m:brk m:alnAt="24"/>
                              </m:rPr>
                              <a:rPr lang="en-US" altLang="zh-CN" sz="2800" i="1">
                                <a:latin typeface="Cambria Math" panose="02040503050406030204" pitchFamily="18" charset="0"/>
                              </a:rPr>
                              <m:t>𝟎</m:t>
                            </m:r>
                          </m:sub>
                          <m:sup>
                            <m:r>
                              <a:rPr lang="en-US" altLang="zh-CN" sz="2800" i="1">
                                <a:latin typeface="Cambria Math" panose="02040503050406030204" pitchFamily="18" charset="0"/>
                              </a:rPr>
                              <m:t>𝑳</m:t>
                            </m:r>
                          </m:sup>
                          <m:e>
                            <m:r>
                              <a:rPr lang="en-US" altLang="zh-CN" sz="2800" i="1">
                                <a:latin typeface="Cambria Math" panose="02040503050406030204" pitchFamily="18" charset="0"/>
                              </a:rPr>
                              <m:t>𝒙</m:t>
                            </m:r>
                            <m:r>
                              <a:rPr lang="zh-CN" altLang="en-US" sz="2800" i="1" smtClean="0">
                                <a:latin typeface="Cambria Math" panose="02040503050406030204" pitchFamily="18" charset="0"/>
                              </a:rPr>
                              <m:t>𝝆</m:t>
                            </m:r>
                            <m:d>
                              <m:dPr>
                                <m:ctrlPr>
                                  <a:rPr lang="en-US" altLang="zh-CN" sz="2800" i="1" smtClean="0">
                                    <a:latin typeface="Cambria Math" panose="02040503050406030204" pitchFamily="18" charset="0"/>
                                  </a:rPr>
                                </m:ctrlPr>
                              </m:dPr>
                              <m:e>
                                <m:r>
                                  <a:rPr lang="en-US" altLang="zh-CN" sz="2800" b="1" i="1" smtClean="0">
                                    <a:latin typeface="Cambria Math" panose="02040503050406030204" pitchFamily="18" charset="0"/>
                                  </a:rPr>
                                  <m:t>𝒙</m:t>
                                </m:r>
                              </m:e>
                            </m:d>
                            <m:r>
                              <a:rPr lang="en-US" altLang="zh-CN" sz="2800" i="1">
                                <a:latin typeface="Cambria Math" panose="02040503050406030204" pitchFamily="18" charset="0"/>
                              </a:rPr>
                              <m:t>𝒅𝒙</m:t>
                            </m:r>
                          </m:e>
                        </m:nary>
                      </m:num>
                      <m:den>
                        <m:nary>
                          <m:naryPr>
                            <m:limLoc m:val="undOvr"/>
                            <m:ctrlPr>
                              <a:rPr lang="en-US" altLang="zh-CN" sz="2800" i="1">
                                <a:latin typeface="Cambria Math" panose="02040503050406030204" pitchFamily="18" charset="0"/>
                              </a:rPr>
                            </m:ctrlPr>
                          </m:naryPr>
                          <m:sub>
                            <m:r>
                              <m:rPr>
                                <m:brk m:alnAt="24"/>
                              </m:rPr>
                              <a:rPr lang="en-US" altLang="zh-CN" sz="2800" i="1">
                                <a:latin typeface="Cambria Math" panose="02040503050406030204" pitchFamily="18" charset="0"/>
                              </a:rPr>
                              <m:t>𝟎</m:t>
                            </m:r>
                          </m:sub>
                          <m:sup>
                            <m:r>
                              <a:rPr lang="en-US" altLang="zh-CN" sz="2800" i="1">
                                <a:latin typeface="Cambria Math" panose="02040503050406030204" pitchFamily="18" charset="0"/>
                              </a:rPr>
                              <m:t>𝑳</m:t>
                            </m:r>
                          </m:sup>
                          <m:e>
                            <m:r>
                              <a:rPr lang="zh-CN" altLang="en-US" sz="2800" i="1">
                                <a:latin typeface="Cambria Math" panose="02040503050406030204" pitchFamily="18" charset="0"/>
                              </a:rPr>
                              <m:t>𝝆</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𝒙</m:t>
                                </m:r>
                              </m:e>
                            </m:d>
                            <m:r>
                              <a:rPr lang="en-US" altLang="zh-CN" sz="2800" i="1">
                                <a:latin typeface="Cambria Math" panose="02040503050406030204" pitchFamily="18" charset="0"/>
                              </a:rPr>
                              <m:t>𝒅𝒙</m:t>
                            </m:r>
                          </m:e>
                        </m:nary>
                      </m:den>
                    </m:f>
                  </m:oMath>
                </a14:m>
                <a:endParaRPr lang="en-US" altLang="zh-CN" sz="2800" dirty="0"/>
              </a:p>
              <a:p>
                <a:pPr marL="0">
                  <a:lnSpc>
                    <a:spcPct val="110000"/>
                  </a:lnSpc>
                  <a:spcBef>
                    <a:spcPts val="0"/>
                  </a:spcBef>
                </a:pPr>
                <a14:m>
                  <m:oMath xmlns:m="http://schemas.openxmlformats.org/officeDocument/2006/math">
                    <m:acc>
                      <m:accPr>
                        <m:chr m:val="̅"/>
                        <m:ctrlPr>
                          <a:rPr lang="en-US" altLang="zh-CN" sz="2800" i="1" smtClean="0">
                            <a:latin typeface="Cambria Math" panose="02040503050406030204" pitchFamily="18" charset="0"/>
                          </a:rPr>
                        </m:ctrlPr>
                      </m:accPr>
                      <m:e>
                        <m:r>
                          <a:rPr lang="en-US" altLang="zh-CN" sz="2800" b="1" i="1" smtClean="0">
                            <a:latin typeface="Cambria Math" panose="02040503050406030204" pitchFamily="18" charset="0"/>
                          </a:rPr>
                          <m:t>𝒇</m:t>
                        </m:r>
                        <m:d>
                          <m:dPr>
                            <m:ctrlPr>
                              <a:rPr lang="en-US" altLang="zh-CN" sz="2800" b="1" i="1" smtClean="0">
                                <a:latin typeface="Cambria Math" panose="02040503050406030204" pitchFamily="18" charset="0"/>
                              </a:rPr>
                            </m:ctrlPr>
                          </m:dPr>
                          <m:e>
                            <m:r>
                              <a:rPr lang="en-US" altLang="zh-CN" sz="2800" b="1" i="1" smtClean="0">
                                <a:latin typeface="Cambria Math" panose="02040503050406030204" pitchFamily="18" charset="0"/>
                              </a:rPr>
                              <m:t>𝒙</m:t>
                            </m:r>
                          </m:e>
                        </m:d>
                      </m:e>
                    </m:acc>
                    <m:r>
                      <a:rPr lang="en-US" altLang="zh-CN" sz="2800" b="1" i="1" smtClean="0">
                        <a:latin typeface="Cambria Math" panose="02040503050406030204" pitchFamily="18" charset="0"/>
                      </a:rPr>
                      <m:t>=</m:t>
                    </m:r>
                    <m:f>
                      <m:fPr>
                        <m:ctrlPr>
                          <a:rPr lang="en-US" altLang="zh-CN" sz="2800" b="1" i="1" smtClean="0">
                            <a:latin typeface="Cambria Math" panose="02040503050406030204" pitchFamily="18" charset="0"/>
                          </a:rPr>
                        </m:ctrlPr>
                      </m:fPr>
                      <m:num>
                        <m:nary>
                          <m:naryPr>
                            <m:limLoc m:val="undOvr"/>
                            <m:ctrlPr>
                              <a:rPr lang="en-US" altLang="zh-CN" sz="2800" i="1">
                                <a:latin typeface="Cambria Math" panose="02040503050406030204" pitchFamily="18" charset="0"/>
                              </a:rPr>
                            </m:ctrlPr>
                          </m:naryPr>
                          <m:sub>
                            <m:r>
                              <m:rPr>
                                <m:brk m:alnAt="24"/>
                              </m:rPr>
                              <a:rPr lang="en-US" altLang="zh-CN" sz="2800" i="1">
                                <a:latin typeface="Cambria Math" panose="02040503050406030204" pitchFamily="18" charset="0"/>
                              </a:rPr>
                              <m:t>𝟎</m:t>
                            </m:r>
                          </m:sub>
                          <m:sup>
                            <m:r>
                              <a:rPr lang="en-US" altLang="zh-CN" sz="2800" i="1">
                                <a:latin typeface="Cambria Math" panose="02040503050406030204" pitchFamily="18" charset="0"/>
                              </a:rPr>
                              <m:t>𝑳</m:t>
                            </m:r>
                          </m:sup>
                          <m:e>
                            <m:r>
                              <a:rPr lang="en-US" altLang="zh-CN" sz="2800" b="1" i="1" smtClean="0">
                                <a:latin typeface="Cambria Math" panose="02040503050406030204" pitchFamily="18" charset="0"/>
                              </a:rPr>
                              <m:t>𝒇</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𝒙</m:t>
                                </m:r>
                              </m:e>
                            </m:d>
                            <m:r>
                              <a:rPr lang="en-US" altLang="zh-CN" sz="2800" b="1" i="1" smtClean="0">
                                <a:latin typeface="Cambria Math" panose="02040503050406030204" pitchFamily="18" charset="0"/>
                              </a:rPr>
                              <m:t>𝑷</m:t>
                            </m:r>
                            <m:d>
                              <m:dPr>
                                <m:ctrlPr>
                                  <a:rPr lang="en-US" altLang="zh-CN" sz="2800" b="1" i="1" smtClean="0">
                                    <a:latin typeface="Cambria Math" panose="02040503050406030204" pitchFamily="18" charset="0"/>
                                  </a:rPr>
                                </m:ctrlPr>
                              </m:dPr>
                              <m:e>
                                <m:r>
                                  <a:rPr lang="en-US" altLang="zh-CN" sz="2800" b="1" i="1" smtClean="0">
                                    <a:latin typeface="Cambria Math" panose="02040503050406030204" pitchFamily="18" charset="0"/>
                                  </a:rPr>
                                  <m:t>𝒙</m:t>
                                </m:r>
                              </m:e>
                            </m:d>
                            <m:r>
                              <a:rPr lang="en-US" altLang="zh-CN" sz="2800" i="1">
                                <a:latin typeface="Cambria Math" panose="02040503050406030204" pitchFamily="18" charset="0"/>
                              </a:rPr>
                              <m:t>𝒅𝒙</m:t>
                            </m:r>
                          </m:e>
                        </m:nary>
                      </m:num>
                      <m:den>
                        <m:nary>
                          <m:naryPr>
                            <m:limLoc m:val="undOvr"/>
                            <m:ctrlPr>
                              <a:rPr lang="en-US" altLang="zh-CN" sz="2800" i="1">
                                <a:latin typeface="Cambria Math" panose="02040503050406030204" pitchFamily="18" charset="0"/>
                              </a:rPr>
                            </m:ctrlPr>
                          </m:naryPr>
                          <m:sub>
                            <m:r>
                              <m:rPr>
                                <m:brk m:alnAt="24"/>
                              </m:rPr>
                              <a:rPr lang="en-US" altLang="zh-CN" sz="2800" i="1">
                                <a:latin typeface="Cambria Math" panose="02040503050406030204" pitchFamily="18" charset="0"/>
                              </a:rPr>
                              <m:t>𝟎</m:t>
                            </m:r>
                          </m:sub>
                          <m:sup>
                            <m:r>
                              <a:rPr lang="en-US" altLang="zh-CN" sz="2800" i="1">
                                <a:latin typeface="Cambria Math" panose="02040503050406030204" pitchFamily="18" charset="0"/>
                              </a:rPr>
                              <m:t>𝑳</m:t>
                            </m:r>
                          </m:sup>
                          <m:e>
                            <m:r>
                              <a:rPr lang="en-US" altLang="zh-CN" sz="2800" i="1">
                                <a:latin typeface="Cambria Math" panose="02040503050406030204" pitchFamily="18" charset="0"/>
                              </a:rPr>
                              <m:t>𝑷</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𝒙</m:t>
                                </m:r>
                              </m:e>
                            </m:d>
                            <m:r>
                              <a:rPr lang="en-US" altLang="zh-CN" sz="2800" i="1">
                                <a:latin typeface="Cambria Math" panose="02040503050406030204" pitchFamily="18" charset="0"/>
                              </a:rPr>
                              <m:t>𝒅𝒙</m:t>
                            </m:r>
                          </m:e>
                        </m:nary>
                      </m:den>
                    </m:f>
                  </m:oMath>
                </a14:m>
                <a:r>
                  <a:rPr lang="en-US" altLang="zh-CN" sz="2800" dirty="0"/>
                  <a:t>       (</a:t>
                </a:r>
                <a14:m>
                  <m:oMath xmlns:m="http://schemas.openxmlformats.org/officeDocument/2006/math">
                    <m:nary>
                      <m:naryPr>
                        <m:limLoc m:val="undOvr"/>
                        <m:ctrlPr>
                          <a:rPr lang="en-US" altLang="zh-CN" sz="2800" i="1">
                            <a:latin typeface="Cambria Math" panose="02040503050406030204" pitchFamily="18" charset="0"/>
                          </a:rPr>
                        </m:ctrlPr>
                      </m:naryPr>
                      <m:sub>
                        <m:r>
                          <m:rPr>
                            <m:brk m:alnAt="24"/>
                          </m:rPr>
                          <a:rPr lang="en-US" altLang="zh-CN" sz="2800" i="1">
                            <a:latin typeface="Cambria Math" panose="02040503050406030204" pitchFamily="18" charset="0"/>
                          </a:rPr>
                          <m:t>𝟎</m:t>
                        </m:r>
                      </m:sub>
                      <m:sup>
                        <m:r>
                          <a:rPr lang="en-US" altLang="zh-CN" sz="2800" i="1">
                            <a:latin typeface="Cambria Math" panose="02040503050406030204" pitchFamily="18" charset="0"/>
                          </a:rPr>
                          <m:t>𝑳</m:t>
                        </m:r>
                      </m:sup>
                      <m:e>
                        <m:r>
                          <a:rPr lang="en-US" altLang="zh-CN" sz="2800" i="1">
                            <a:latin typeface="Cambria Math" panose="02040503050406030204" pitchFamily="18" charset="0"/>
                          </a:rPr>
                          <m:t>𝑷</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𝒙</m:t>
                            </m:r>
                          </m:e>
                        </m:d>
                        <m:r>
                          <a:rPr lang="en-US" altLang="zh-CN" sz="2800" i="1">
                            <a:latin typeface="Cambria Math" panose="02040503050406030204" pitchFamily="18" charset="0"/>
                          </a:rPr>
                          <m:t>𝒅𝒙</m:t>
                        </m:r>
                        <m:r>
                          <a:rPr lang="en-US" altLang="zh-CN" sz="2800" b="1" i="1" smtClean="0">
                            <a:latin typeface="Cambria Math" panose="02040503050406030204" pitchFamily="18" charset="0"/>
                          </a:rPr>
                          <m:t>=</m:t>
                        </m:r>
                        <m:r>
                          <a:rPr lang="en-US" altLang="zh-CN" sz="2800" b="1" i="1" smtClean="0">
                            <a:latin typeface="Cambria Math" panose="02040503050406030204" pitchFamily="18" charset="0"/>
                          </a:rPr>
                          <m:t>𝟏</m:t>
                        </m:r>
                      </m:e>
                    </m:nary>
                  </m:oMath>
                </a14:m>
                <a:r>
                  <a:rPr lang="en-US" altLang="zh-CN" sz="2800" dirty="0"/>
                  <a:t>)</a:t>
                </a:r>
                <a:endParaRPr lang="en-US" altLang="zh-CN" sz="2800" dirty="0"/>
              </a:p>
              <a:p>
                <a:pPr marL="0">
                  <a:lnSpc>
                    <a:spcPct val="110000"/>
                  </a:lnSpc>
                  <a:spcBef>
                    <a:spcPts val="0"/>
                  </a:spcBef>
                </a:pPr>
                <a14:m>
                  <m:oMath xmlns:m="http://schemas.openxmlformats.org/officeDocument/2006/math">
                    <m:r>
                      <a:rPr lang="en-US" altLang="zh-CN" sz="2800" i="1">
                        <a:latin typeface="Cambria Math" panose="02040503050406030204" pitchFamily="18" charset="0"/>
                      </a:rPr>
                      <m:t>𝑷</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𝒙</m:t>
                        </m:r>
                      </m:e>
                    </m:d>
                  </m:oMath>
                </a14:m>
                <a:r>
                  <a:rPr lang="zh-CN" altLang="en-US" sz="2800" dirty="0"/>
                  <a:t>是</a:t>
                </a:r>
                <a14:m>
                  <m:oMath xmlns:m="http://schemas.openxmlformats.org/officeDocument/2006/math">
                    <m:r>
                      <a:rPr lang="en-US" altLang="zh-CN" sz="2800" i="1">
                        <a:latin typeface="Cambria Math" panose="02040503050406030204" pitchFamily="18" charset="0"/>
                      </a:rPr>
                      <m:t>𝒇</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𝒙</m:t>
                        </m:r>
                      </m:e>
                    </m:d>
                  </m:oMath>
                </a14:m>
                <a:r>
                  <a:rPr lang="zh-CN" altLang="en-US" sz="2800" dirty="0"/>
                  <a:t>在</a:t>
                </a:r>
                <a:r>
                  <a:rPr lang="en-US" altLang="zh-CN" sz="2800" i="1" dirty="0"/>
                  <a:t>x</a:t>
                </a:r>
                <a:r>
                  <a:rPr lang="zh-CN" altLang="en-US" sz="2800" dirty="0"/>
                  <a:t>定义域范围内的几率分布</a:t>
                </a:r>
                <a:endParaRPr lang="en-US" altLang="zh-CN" sz="2800" dirty="0"/>
              </a:p>
              <a:p>
                <a:pPr marL="0">
                  <a:lnSpc>
                    <a:spcPct val="110000"/>
                  </a:lnSpc>
                  <a:spcBef>
                    <a:spcPts val="0"/>
                  </a:spcBef>
                </a:pPr>
                <a14:m>
                  <m:oMath xmlns:m="http://schemas.openxmlformats.org/officeDocument/2006/math">
                    <m:r>
                      <a:rPr lang="en-US" altLang="zh-CN" sz="2800" i="1">
                        <a:latin typeface="Cambria Math" panose="02040503050406030204" pitchFamily="18" charset="0"/>
                      </a:rPr>
                      <m:t>𝑷</m:t>
                    </m:r>
                  </m:oMath>
                </a14:m>
                <a:r>
                  <a:rPr lang="zh-CN" altLang="en-US" sz="2800" dirty="0"/>
                  <a:t>在量子力学中即为</a:t>
                </a:r>
                <a14:m>
                  <m:oMath xmlns:m="http://schemas.openxmlformats.org/officeDocument/2006/math">
                    <m:sSup>
                      <m:sSupPr>
                        <m:ctrlPr>
                          <a:rPr lang="en-US" altLang="zh-CN" sz="2800" i="1" smtClean="0">
                            <a:latin typeface="Cambria Math" panose="02040503050406030204" pitchFamily="18" charset="0"/>
                          </a:rPr>
                        </m:ctrlPr>
                      </m:sSupPr>
                      <m:e>
                        <m:d>
                          <m:dPr>
                            <m:begChr m:val="|"/>
                            <m:endChr m:val="|"/>
                            <m:ctrlPr>
                              <a:rPr lang="en-US" altLang="zh-CN" sz="2800" i="1" smtClean="0">
                                <a:latin typeface="Cambria Math" panose="02040503050406030204" pitchFamily="18" charset="0"/>
                              </a:rPr>
                            </m:ctrlPr>
                          </m:dPr>
                          <m:e>
                            <m:r>
                              <a:rPr lang="zh-CN" altLang="en-US" sz="2800" i="1">
                                <a:latin typeface="Cambria Math" panose="02040503050406030204" pitchFamily="18" charset="0"/>
                              </a:rPr>
                              <m:t>𝚿</m:t>
                            </m:r>
                          </m:e>
                        </m:d>
                      </m:e>
                      <m:sup>
                        <m:r>
                          <a:rPr lang="en-US" altLang="zh-CN" sz="2800" b="1" i="1" smtClean="0">
                            <a:latin typeface="Cambria Math" panose="02040503050406030204" pitchFamily="18" charset="0"/>
                          </a:rPr>
                          <m:t>𝟐</m:t>
                        </m:r>
                      </m:sup>
                    </m:sSup>
                    <m:r>
                      <a:rPr lang="en-US" altLang="zh-CN" sz="2800" b="1" i="1" smtClean="0">
                        <a:latin typeface="Cambria Math" panose="02040503050406030204" pitchFamily="18" charset="0"/>
                      </a:rPr>
                      <m:t>=</m:t>
                    </m:r>
                    <m:sSup>
                      <m:sSupPr>
                        <m:ctrlPr>
                          <a:rPr lang="en-US" altLang="zh-CN" sz="2800" b="1" i="1" smtClean="0">
                            <a:latin typeface="Cambria Math" panose="02040503050406030204" pitchFamily="18" charset="0"/>
                          </a:rPr>
                        </m:ctrlPr>
                      </m:sSupPr>
                      <m:e>
                        <m:r>
                          <a:rPr lang="zh-CN" altLang="en-US" sz="2800" i="1">
                            <a:latin typeface="Cambria Math" panose="02040503050406030204" pitchFamily="18" charset="0"/>
                          </a:rPr>
                          <m:t>𝚿</m:t>
                        </m:r>
                      </m:e>
                      <m:sup>
                        <m:r>
                          <a:rPr lang="en-US" altLang="zh-CN" sz="2800" b="1" i="1" smtClean="0">
                            <a:latin typeface="Cambria Math" panose="02040503050406030204" pitchFamily="18" charset="0"/>
                          </a:rPr>
                          <m:t>∗</m:t>
                        </m:r>
                      </m:sup>
                    </m:sSup>
                    <m:r>
                      <a:rPr lang="zh-CN" altLang="en-US" sz="2800" i="1">
                        <a:latin typeface="Cambria Math" panose="02040503050406030204" pitchFamily="18" charset="0"/>
                      </a:rPr>
                      <m:t>𝚿</m:t>
                    </m:r>
                  </m:oMath>
                </a14:m>
                <a:r>
                  <a:rPr lang="zh-CN" altLang="en-US" sz="2800" dirty="0"/>
                  <a:t>，因此有</a:t>
                </a:r>
                <a14:m>
                  <m:oMath xmlns:m="http://schemas.openxmlformats.org/officeDocument/2006/math">
                    <m:nary>
                      <m:naryPr>
                        <m:limLoc m:val="undOvr"/>
                        <m:subHide m:val="on"/>
                        <m:supHide m:val="on"/>
                        <m:ctrlPr>
                          <a:rPr lang="zh-CN" altLang="en-US" sz="2800" i="1" smtClean="0">
                            <a:latin typeface="Cambria Math" panose="02040503050406030204" pitchFamily="18" charset="0"/>
                          </a:rPr>
                        </m:ctrlPr>
                      </m:naryPr>
                      <m:sub/>
                      <m:sup/>
                      <m:e>
                        <m:sSup>
                          <m:sSupPr>
                            <m:ctrlPr>
                              <a:rPr lang="en-US" altLang="zh-CN" sz="2800" i="1">
                                <a:latin typeface="Cambria Math" panose="02040503050406030204" pitchFamily="18" charset="0"/>
                              </a:rPr>
                            </m:ctrlPr>
                          </m:sSupPr>
                          <m:e>
                            <m:r>
                              <a:rPr lang="zh-CN" altLang="en-US" sz="2800" i="1">
                                <a:latin typeface="Cambria Math" panose="02040503050406030204" pitchFamily="18" charset="0"/>
                              </a:rPr>
                              <m:t>𝚿</m:t>
                            </m:r>
                          </m:e>
                          <m:sup>
                            <m:r>
                              <a:rPr lang="en-US" altLang="zh-CN" sz="2800" i="1">
                                <a:latin typeface="Cambria Math" panose="02040503050406030204" pitchFamily="18" charset="0"/>
                              </a:rPr>
                              <m:t>∗</m:t>
                            </m:r>
                          </m:sup>
                        </m:sSup>
                        <m:r>
                          <a:rPr lang="zh-CN" altLang="en-US" sz="2800" i="1">
                            <a:latin typeface="Cambria Math" panose="02040503050406030204" pitchFamily="18" charset="0"/>
                          </a:rPr>
                          <m:t>𝚿</m:t>
                        </m:r>
                        <m:r>
                          <a:rPr lang="en-US" altLang="zh-CN" sz="2800" b="1" i="1" smtClean="0">
                            <a:latin typeface="Cambria Math" panose="02040503050406030204" pitchFamily="18" charset="0"/>
                          </a:rPr>
                          <m:t>𝒅𝒙</m:t>
                        </m:r>
                      </m:e>
                    </m:nary>
                    <m:r>
                      <a:rPr lang="en-US" altLang="zh-CN" sz="2800" b="1" i="1" smtClean="0">
                        <a:latin typeface="Cambria Math" panose="02040503050406030204" pitchFamily="18" charset="0"/>
                      </a:rPr>
                      <m:t>=</m:t>
                    </m:r>
                    <m:r>
                      <a:rPr lang="en-US" altLang="zh-CN" sz="2800" b="1" i="1" smtClean="0">
                        <a:latin typeface="Cambria Math" panose="02040503050406030204" pitchFamily="18" charset="0"/>
                      </a:rPr>
                      <m:t>𝟏</m:t>
                    </m:r>
                  </m:oMath>
                </a14:m>
                <a:endParaRPr lang="en-US" altLang="zh-CN" sz="2800" dirty="0"/>
              </a:p>
              <a:p>
                <a:pPr marL="0">
                  <a:lnSpc>
                    <a:spcPct val="110000"/>
                  </a:lnSpc>
                  <a:spcBef>
                    <a:spcPts val="0"/>
                  </a:spcBef>
                </a:pPr>
                <a:r>
                  <a:rPr lang="zh-CN" altLang="en-US" sz="2800" dirty="0"/>
                  <a:t>则</a:t>
                </a:r>
                <a14:m>
                  <m:oMath xmlns:m="http://schemas.openxmlformats.org/officeDocument/2006/math">
                    <m:acc>
                      <m:accPr>
                        <m:chr m:val="̅"/>
                        <m:ctrlPr>
                          <a:rPr lang="zh-CN" altLang="en-US" sz="2800" i="1" smtClean="0">
                            <a:latin typeface="Cambria Math" panose="02040503050406030204" pitchFamily="18" charset="0"/>
                          </a:rPr>
                        </m:ctrlPr>
                      </m:accPr>
                      <m:e>
                        <m:r>
                          <a:rPr lang="en-US" altLang="zh-CN" sz="2800" b="1" i="1" smtClean="0">
                            <a:latin typeface="Cambria Math" panose="02040503050406030204" pitchFamily="18" charset="0"/>
                          </a:rPr>
                          <m:t>𝒇</m:t>
                        </m:r>
                      </m:e>
                    </m:acc>
                    <m:r>
                      <a:rPr lang="en-US" altLang="zh-CN" sz="2800" i="1">
                        <a:latin typeface="Cambria Math" panose="02040503050406030204" pitchFamily="18" charset="0"/>
                      </a:rPr>
                      <m:t>=</m:t>
                    </m:r>
                    <m:nary>
                      <m:naryPr>
                        <m:ctrlPr>
                          <a:rPr lang="en-US" altLang="zh-CN" sz="2800" i="1" smtClean="0">
                            <a:latin typeface="Cambria Math" panose="02040503050406030204" pitchFamily="18" charset="0"/>
                          </a:rPr>
                        </m:ctrlPr>
                      </m:naryPr>
                      <m:sub>
                        <m:r>
                          <m:rPr>
                            <m:brk m:alnAt="23"/>
                          </m:rPr>
                          <a:rPr lang="en-US" altLang="zh-CN" sz="2800" b="1" i="1" smtClean="0">
                            <a:latin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m:t>
                        </m:r>
                      </m:sub>
                      <m:sup>
                        <m:r>
                          <a:rPr lang="en-US" altLang="zh-CN" sz="2800" b="1" i="1" smtClean="0">
                            <a:latin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m:t>
                        </m:r>
                      </m:sup>
                      <m:e>
                        <m:sSup>
                          <m:sSupPr>
                            <m:ctrlPr>
                              <a:rPr lang="en-US" altLang="zh-CN" sz="2800" i="1">
                                <a:latin typeface="Cambria Math" panose="02040503050406030204" pitchFamily="18" charset="0"/>
                              </a:rPr>
                            </m:ctrlPr>
                          </m:sSupPr>
                          <m:e>
                            <m:r>
                              <a:rPr lang="zh-CN" altLang="en-US" sz="2800" i="1">
                                <a:latin typeface="Cambria Math" panose="02040503050406030204" pitchFamily="18" charset="0"/>
                              </a:rPr>
                              <m:t>𝚿</m:t>
                            </m:r>
                          </m:e>
                          <m:sup>
                            <m:r>
                              <a:rPr lang="en-US" altLang="zh-CN" sz="2800" i="1">
                                <a:latin typeface="Cambria Math" panose="02040503050406030204" pitchFamily="18" charset="0"/>
                              </a:rPr>
                              <m:t>∗</m:t>
                            </m:r>
                          </m:sup>
                        </m:sSup>
                        <m:d>
                          <m:dPr>
                            <m:ctrlPr>
                              <a:rPr lang="en-US" altLang="zh-CN" sz="2800" i="1" smtClean="0">
                                <a:latin typeface="Cambria Math" panose="02040503050406030204" pitchFamily="18" charset="0"/>
                              </a:rPr>
                            </m:ctrlPr>
                          </m:dPr>
                          <m:e>
                            <m:r>
                              <a:rPr lang="en-US" altLang="zh-CN" sz="2800" b="1" i="1" smtClean="0">
                                <a:latin typeface="Cambria Math" panose="02040503050406030204" pitchFamily="18" charset="0"/>
                              </a:rPr>
                              <m:t>𝒙</m:t>
                            </m:r>
                          </m:e>
                        </m:d>
                        <m:r>
                          <a:rPr lang="en-US" altLang="zh-CN" sz="2800" b="1" i="1" smtClean="0">
                            <a:latin typeface="Cambria Math" panose="02040503050406030204" pitchFamily="18" charset="0"/>
                          </a:rPr>
                          <m:t>𝒇</m:t>
                        </m:r>
                        <m:d>
                          <m:dPr>
                            <m:ctrlPr>
                              <a:rPr lang="en-US" altLang="zh-CN" sz="2800" b="1" i="1" smtClean="0">
                                <a:latin typeface="Cambria Math" panose="02040503050406030204" pitchFamily="18" charset="0"/>
                              </a:rPr>
                            </m:ctrlPr>
                          </m:dPr>
                          <m:e>
                            <m:r>
                              <a:rPr lang="en-US" altLang="zh-CN" sz="2800" b="1" i="1" smtClean="0">
                                <a:latin typeface="Cambria Math" panose="02040503050406030204" pitchFamily="18" charset="0"/>
                              </a:rPr>
                              <m:t>𝒙</m:t>
                            </m:r>
                          </m:e>
                        </m:d>
                        <m:r>
                          <a:rPr lang="zh-CN" altLang="en-US" sz="2800" i="1">
                            <a:latin typeface="Cambria Math" panose="02040503050406030204" pitchFamily="18" charset="0"/>
                          </a:rPr>
                          <m:t>𝚿</m:t>
                        </m:r>
                        <m:d>
                          <m:dPr>
                            <m:ctrlPr>
                              <a:rPr lang="en-US" altLang="zh-CN" sz="2800" i="1" smtClean="0">
                                <a:latin typeface="Cambria Math" panose="02040503050406030204" pitchFamily="18" charset="0"/>
                              </a:rPr>
                            </m:ctrlPr>
                          </m:dPr>
                          <m:e>
                            <m:r>
                              <a:rPr lang="en-US" altLang="zh-CN" sz="2800" b="1" i="1" smtClean="0">
                                <a:latin typeface="Cambria Math" panose="02040503050406030204" pitchFamily="18" charset="0"/>
                              </a:rPr>
                              <m:t>𝒙</m:t>
                            </m:r>
                          </m:e>
                        </m:d>
                        <m:r>
                          <a:rPr lang="en-US" altLang="zh-CN" sz="2800" i="1">
                            <a:latin typeface="Cambria Math" panose="02040503050406030204" pitchFamily="18" charset="0"/>
                          </a:rPr>
                          <m:t>𝒅𝒙</m:t>
                        </m:r>
                      </m:e>
                    </m:nary>
                  </m:oMath>
                </a14:m>
                <a:endParaRPr lang="en-US" altLang="zh-CN" sz="2800" dirty="0"/>
              </a:p>
            </p:txBody>
          </p:sp>
        </mc:Choice>
        <mc:Fallback>
          <p:sp>
            <p:nvSpPr>
              <p:cNvPr id="4" name="内容占位符 3"/>
              <p:cNvSpPr>
                <a:spLocks noRot="1" noChangeAspect="1" noMove="1" noResize="1" noEditPoints="1" noAdjustHandles="1" noChangeArrowheads="1" noChangeShapeType="1" noTextEdit="1"/>
              </p:cNvSpPr>
              <p:nvPr>
                <p:ph idx="4294967295"/>
              </p:nvPr>
            </p:nvSpPr>
            <p:spPr>
              <a:xfrm>
                <a:off x="609600" y="1201986"/>
                <a:ext cx="8382000" cy="4419600"/>
              </a:xfrm>
              <a:blipFill rotWithShape="1">
                <a:blip r:embed="rId1"/>
                <a:stretch>
                  <a:fillRect t="-13" b="13"/>
                </a:stretch>
              </a:blipFill>
            </p:spPr>
            <p:txBody>
              <a:bodyPr/>
              <a:lstStyle/>
              <a:p>
                <a:r>
                  <a:rPr lang="zh-CN" altLang="en-US">
                    <a:noFill/>
                  </a:rPr>
                  <a:t> </a:t>
                </a:r>
              </a:p>
            </p:txBody>
          </p:sp>
        </mc:Fallback>
      </mc:AlternateContent>
      <p:sp>
        <p:nvSpPr>
          <p:cNvPr id="5" name="AutoShape 8"/>
          <p:cNvSpPr>
            <a:spLocks noChangeArrowheads="1"/>
          </p:cNvSpPr>
          <p:nvPr/>
        </p:nvSpPr>
        <p:spPr bwMode="auto">
          <a:xfrm>
            <a:off x="4069275" y="5783919"/>
            <a:ext cx="574590" cy="464481"/>
          </a:xfrm>
          <a:prstGeom prst="triangle">
            <a:avLst>
              <a:gd name="adj" fmla="val 50000"/>
            </a:avLst>
          </a:prstGeom>
          <a:solidFill>
            <a:srgbClr val="3366FF"/>
          </a:solidFill>
          <a:ln w="127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宋体" panose="02010600030101010101" pitchFamily="2" charset="-122"/>
            </a:endParaRPr>
          </a:p>
        </p:txBody>
      </p:sp>
      <p:sp>
        <p:nvSpPr>
          <p:cNvPr id="6" name="Rectangle 9"/>
          <p:cNvSpPr>
            <a:spLocks noChangeArrowheads="1"/>
          </p:cNvSpPr>
          <p:nvPr/>
        </p:nvSpPr>
        <p:spPr bwMode="auto">
          <a:xfrm>
            <a:off x="2316674" y="5677845"/>
            <a:ext cx="4046018" cy="65729"/>
          </a:xfrm>
          <a:prstGeom prst="rect">
            <a:avLst/>
          </a:prstGeom>
          <a:solidFill>
            <a:srgbClr val="3366FF"/>
          </a:solidFill>
          <a:ln w="127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宋体" panose="02010600030101010101" pitchFamily="2" charset="-122"/>
            </a:endParaRPr>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Slide Number Placeholder 6"/>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动量的平均值</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57200" y="1143000"/>
                <a:ext cx="8153400" cy="5181600"/>
              </a:xfrm>
            </p:spPr>
            <p:txBody>
              <a:bodyPr>
                <a:noAutofit/>
              </a:bodyPr>
              <a:lstStyle/>
              <a:p>
                <a:pPr>
                  <a:lnSpc>
                    <a:spcPct val="120000"/>
                  </a:lnSpc>
                  <a:spcBef>
                    <a:spcPts val="0"/>
                  </a:spcBef>
                </a:pPr>
                <a:r>
                  <a:rPr lang="zh-CN" altLang="en-US" sz="2400" dirty="0"/>
                  <a:t>量子力学中如何得到一些经典力学量的平均值呢？</a:t>
                </a:r>
                <a:br>
                  <a:rPr lang="en-US" altLang="zh-CN" sz="2400" dirty="0"/>
                </a:br>
                <a:r>
                  <a:rPr lang="en-US" altLang="zh-CN" sz="2400" dirty="0">
                    <a:sym typeface="Wingdings" panose="05000000000000000000"/>
                  </a:rPr>
                  <a:t></a:t>
                </a:r>
                <a:r>
                  <a:rPr lang="zh-CN" altLang="en-US" sz="2400" dirty="0">
                    <a:sym typeface="Symbol" panose="05050102010706020507" pitchFamily="18" charset="2"/>
                  </a:rPr>
                  <a:t> 算符的引入</a:t>
                </a:r>
                <a:endParaRPr lang="en-US" altLang="zh-CN" sz="2400" dirty="0">
                  <a:sym typeface="Symbol" panose="05050102010706020507" pitchFamily="18" charset="2"/>
                </a:endParaRPr>
              </a:p>
              <a:p>
                <a:pPr>
                  <a:lnSpc>
                    <a:spcPct val="120000"/>
                  </a:lnSpc>
                  <a:spcBef>
                    <a:spcPts val="0"/>
                  </a:spcBef>
                </a:pPr>
                <a:r>
                  <a:rPr lang="zh-CN" altLang="en-US" sz="2400" dirty="0">
                    <a:sym typeface="Symbol" panose="05050102010706020507" pitchFamily="18" charset="2"/>
                  </a:rPr>
                  <a:t>在动量表象中，动量的平均值为</a:t>
                </a:r>
                <a:endParaRPr lang="en-US" altLang="zh-CN" sz="2400" dirty="0">
                  <a:sym typeface="Symbol" panose="05050102010706020507" pitchFamily="18" charset="2"/>
                </a:endParaRPr>
              </a:p>
              <a:p>
                <a:pPr marL="0" indent="0">
                  <a:lnSpc>
                    <a:spcPct val="120000"/>
                  </a:lnSpc>
                  <a:spcBef>
                    <a:spcPts val="0"/>
                  </a:spcBef>
                  <a:buNone/>
                </a:pPr>
                <a:r>
                  <a:rPr lang="en-US" altLang="zh-CN" sz="2400" dirty="0"/>
                  <a:t>     </a:t>
                </a:r>
                <a14:m>
                  <m:oMath xmlns:m="http://schemas.openxmlformats.org/officeDocument/2006/math">
                    <m:acc>
                      <m:accPr>
                        <m:chr m:val="̅"/>
                        <m:ctrlPr>
                          <a:rPr lang="en-US" altLang="zh-CN" sz="2400" i="1" smtClean="0">
                            <a:latin typeface="Cambria Math" panose="02040503050406030204" pitchFamily="18" charset="0"/>
                          </a:rPr>
                        </m:ctrlPr>
                      </m:accPr>
                      <m:e>
                        <m:r>
                          <a:rPr lang="en-US" altLang="zh-CN" sz="2400" b="1" i="1" smtClean="0">
                            <a:latin typeface="Cambria Math" panose="02040503050406030204" pitchFamily="18" charset="0"/>
                          </a:rPr>
                          <m:t>𝒑</m:t>
                        </m:r>
                      </m:e>
                    </m:acc>
                    <m:r>
                      <a:rPr lang="en-US" altLang="zh-CN" sz="2400" b="1" i="1" smtClean="0">
                        <a:latin typeface="Cambria Math" panose="02040503050406030204" pitchFamily="18" charset="0"/>
                      </a:rPr>
                      <m:t>=</m:t>
                    </m:r>
                    <m:nary>
                      <m:naryPr>
                        <m:ctrlPr>
                          <a:rPr lang="en-US" altLang="zh-CN" sz="2400" i="1">
                            <a:latin typeface="Cambria Math" panose="02040503050406030204" pitchFamily="18" charset="0"/>
                          </a:rPr>
                        </m:ctrlPr>
                      </m:naryPr>
                      <m:sub>
                        <m:r>
                          <m:rPr>
                            <m:brk m:alnAt="23"/>
                          </m:rP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ub>
                      <m:sup>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up>
                      <m:e>
                        <m:sSup>
                          <m:sSupPr>
                            <m:ctrlPr>
                              <a:rPr lang="en-US" altLang="zh-CN" sz="2400" i="1">
                                <a:latin typeface="Cambria Math" panose="02040503050406030204" pitchFamily="18" charset="0"/>
                              </a:rPr>
                            </m:ctrlPr>
                          </m:sSupPr>
                          <m:e>
                            <m:r>
                              <a:rPr lang="zh-CN" altLang="en-US" sz="2400" i="1" smtClean="0">
                                <a:latin typeface="Cambria Math" panose="02040503050406030204" pitchFamily="18" charset="0"/>
                              </a:rPr>
                              <m:t>𝚽</m:t>
                            </m:r>
                          </m:e>
                          <m:sup>
                            <m:r>
                              <a:rPr lang="en-US" altLang="zh-CN" sz="2400" i="1">
                                <a:latin typeface="Cambria Math" panose="02040503050406030204" pitchFamily="18" charset="0"/>
                              </a:rPr>
                              <m:t>∗</m:t>
                            </m:r>
                          </m:sup>
                        </m:sSup>
                        <m:d>
                          <m:dPr>
                            <m:ctrlPr>
                              <a:rPr lang="en-US" altLang="zh-CN" sz="2400" i="1">
                                <a:latin typeface="Cambria Math" panose="02040503050406030204" pitchFamily="18" charset="0"/>
                              </a:rPr>
                            </m:ctrlPr>
                          </m:dPr>
                          <m:e>
                            <m:r>
                              <a:rPr lang="en-US" altLang="zh-CN" sz="2400" b="1" i="1" smtClean="0">
                                <a:latin typeface="Cambria Math" panose="02040503050406030204" pitchFamily="18" charset="0"/>
                              </a:rPr>
                              <m:t>𝒌</m:t>
                            </m:r>
                          </m:e>
                        </m:d>
                        <m:r>
                          <a:rPr lang="en-US" altLang="zh-CN" sz="2400" b="1" i="1" smtClean="0">
                            <a:latin typeface="Cambria Math" panose="02040503050406030204" pitchFamily="18" charset="0"/>
                          </a:rPr>
                          <m:t>𝒑</m:t>
                        </m:r>
                        <m:r>
                          <a:rPr lang="zh-CN" altLang="en-US" sz="2400" i="1">
                            <a:latin typeface="Cambria Math" panose="02040503050406030204" pitchFamily="18" charset="0"/>
                          </a:rPr>
                          <m:t>𝚽</m:t>
                        </m:r>
                        <m:d>
                          <m:dPr>
                            <m:ctrlPr>
                              <a:rPr lang="en-US" altLang="zh-CN" sz="2400" i="1">
                                <a:latin typeface="Cambria Math" panose="02040503050406030204" pitchFamily="18" charset="0"/>
                              </a:rPr>
                            </m:ctrlPr>
                          </m:dPr>
                          <m:e>
                            <m:r>
                              <a:rPr lang="en-US" altLang="zh-CN" sz="2400" b="1" i="1" smtClean="0">
                                <a:latin typeface="Cambria Math" panose="02040503050406030204" pitchFamily="18" charset="0"/>
                              </a:rPr>
                              <m:t>𝒌</m:t>
                            </m:r>
                          </m:e>
                        </m:d>
                        <m:r>
                          <a:rPr lang="en-US" altLang="zh-CN" sz="2400" i="1">
                            <a:latin typeface="Cambria Math" panose="02040503050406030204" pitchFamily="18" charset="0"/>
                          </a:rPr>
                          <m:t>𝒅</m:t>
                        </m:r>
                        <m:r>
                          <a:rPr lang="en-US" altLang="zh-CN" sz="2400" b="1" i="1" smtClean="0">
                            <a:latin typeface="Cambria Math" panose="02040503050406030204" pitchFamily="18" charset="0"/>
                          </a:rPr>
                          <m:t>𝒌</m:t>
                        </m:r>
                      </m:e>
                    </m:nary>
                  </m:oMath>
                </a14:m>
                <a:r>
                  <a:rPr lang="zh-CN" altLang="en-US" sz="2400" dirty="0"/>
                  <a:t>           </a:t>
                </a:r>
                <a:r>
                  <a:rPr lang="en-US" altLang="zh-CN" sz="2400" dirty="0"/>
                  <a:t> </a:t>
                </a:r>
                <a:r>
                  <a:rPr lang="zh-CN" altLang="en-US" sz="2400" dirty="0"/>
                  <a:t>其中：</a:t>
                </a:r>
                <a14:m>
                  <m:oMath xmlns:m="http://schemas.openxmlformats.org/officeDocument/2006/math">
                    <m:r>
                      <a:rPr lang="en-US" altLang="zh-CN" sz="2400" b="1" i="1" smtClean="0">
                        <a:latin typeface="Cambria Math" panose="02040503050406030204" pitchFamily="18" charset="0"/>
                      </a:rPr>
                      <m:t>𝒑</m:t>
                    </m:r>
                    <m:r>
                      <a:rPr lang="en-US" altLang="zh-CN" sz="2400" b="1" i="1" smtClean="0">
                        <a:latin typeface="Cambria Math" panose="02040503050406030204" pitchFamily="18" charset="0"/>
                      </a:rPr>
                      <m:t>=ℏ</m:t>
                    </m:r>
                    <m:r>
                      <a:rPr lang="en-US" altLang="zh-CN" sz="2400" b="1" i="1" smtClean="0">
                        <a:latin typeface="Cambria Math" panose="02040503050406030204" pitchFamily="18" charset="0"/>
                        <a:ea typeface="Cambria Math" panose="02040503050406030204" pitchFamily="18" charset="0"/>
                      </a:rPr>
                      <m:t>𝒌</m:t>
                    </m:r>
                  </m:oMath>
                </a14:m>
                <a:r>
                  <a:rPr lang="zh-CN" altLang="en-US" sz="2400" dirty="0"/>
                  <a:t>，</a:t>
                </a:r>
                <a:endParaRPr lang="en-US" altLang="zh-CN" sz="2400" dirty="0"/>
              </a:p>
              <a:p>
                <a:pPr marL="0" indent="0">
                  <a:lnSpc>
                    <a:spcPct val="120000"/>
                  </a:lnSpc>
                  <a:spcBef>
                    <a:spcPts val="0"/>
                  </a:spcBef>
                  <a:buNone/>
                </a:pPr>
                <a:r>
                  <a:rPr lang="en-US" altLang="zh-CN" sz="2400" dirty="0"/>
                  <a:t> </a:t>
                </a:r>
                <a:r>
                  <a:rPr lang="zh-CN" altLang="en-US" sz="2400" dirty="0"/>
                  <a:t>   </a:t>
                </a:r>
                <a:r>
                  <a:rPr lang="en-US" altLang="zh-CN" sz="2400" dirty="0"/>
                  <a:t> </a:t>
                </a:r>
                <a14:m>
                  <m:oMath xmlns:m="http://schemas.openxmlformats.org/officeDocument/2006/math">
                    <m:r>
                      <a:rPr lang="zh-CN" altLang="en-US" sz="2400" i="1">
                        <a:latin typeface="Cambria Math" panose="02040503050406030204" pitchFamily="18" charset="0"/>
                      </a:rPr>
                      <m:t>𝚽</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𝒌</m:t>
                        </m:r>
                      </m:e>
                    </m:d>
                  </m:oMath>
                </a14:m>
                <a:r>
                  <a:rPr lang="zh-CN" altLang="en-US" sz="2400" dirty="0"/>
                  <a:t>：在</a:t>
                </a:r>
                <a14:m>
                  <m:oMath xmlns:m="http://schemas.openxmlformats.org/officeDocument/2006/math">
                    <m:r>
                      <a:rPr lang="en-US" altLang="zh-CN" sz="2400" b="1" i="1" smtClean="0">
                        <a:latin typeface="Cambria Math" panose="02040503050406030204" pitchFamily="18" charset="0"/>
                      </a:rPr>
                      <m:t>𝒌</m:t>
                    </m:r>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𝒌</m:t>
                    </m:r>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𝒅𝒌</m:t>
                    </m:r>
                  </m:oMath>
                </a14:m>
                <a:r>
                  <a:rPr lang="zh-CN" altLang="en-US" sz="2400" dirty="0"/>
                  <a:t>动量范围内的粒子几率幅，</a:t>
                </a:r>
                <a:endParaRPr lang="en-US" altLang="zh-CN" sz="2400" dirty="0"/>
              </a:p>
              <a:p>
                <a:pPr marL="0" indent="0">
                  <a:lnSpc>
                    <a:spcPct val="120000"/>
                  </a:lnSpc>
                  <a:spcBef>
                    <a:spcPts val="0"/>
                  </a:spcBef>
                  <a:buNone/>
                </a:pPr>
                <a14:m>
                  <m:oMathPara xmlns:m="http://schemas.openxmlformats.org/officeDocument/2006/math">
                    <m:oMathParaPr>
                      <m:jc m:val="centerGroup"/>
                    </m:oMathParaPr>
                    <m:oMath xmlns:m="http://schemas.openxmlformats.org/officeDocument/2006/math">
                      <m:r>
                        <a:rPr lang="zh-CN" altLang="en-US" sz="2400" i="1">
                          <a:latin typeface="Cambria Math" panose="02040503050406030204" pitchFamily="18" charset="0"/>
                        </a:rPr>
                        <m:t>𝚽</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𝒌</m:t>
                          </m:r>
                        </m:e>
                      </m:d>
                      <m:r>
                        <a:rPr lang="en-US" altLang="zh-CN" sz="2400" b="1" i="1" smtClean="0">
                          <a:latin typeface="Cambria Math" panose="02040503050406030204" pitchFamily="18" charset="0"/>
                        </a:rPr>
                        <m:t>=</m:t>
                      </m:r>
                      <m:f>
                        <m:fPr>
                          <m:ctrlPr>
                            <a:rPr lang="en-US" altLang="zh-CN" sz="2400" b="1" i="1" smtClean="0">
                              <a:latin typeface="Cambria Math" panose="02040503050406030204" pitchFamily="18" charset="0"/>
                            </a:rPr>
                          </m:ctrlPr>
                        </m:fPr>
                        <m:num>
                          <m:r>
                            <a:rPr lang="en-US" altLang="zh-CN" sz="2400" b="1" i="1" smtClean="0">
                              <a:latin typeface="Cambria Math" panose="02040503050406030204" pitchFamily="18" charset="0"/>
                            </a:rPr>
                            <m:t>𝟏</m:t>
                          </m:r>
                        </m:num>
                        <m:den>
                          <m:rad>
                            <m:radPr>
                              <m:degHide m:val="on"/>
                              <m:ctrlPr>
                                <a:rPr lang="en-US" altLang="zh-CN" sz="2400" b="1" i="1" smtClean="0">
                                  <a:latin typeface="Cambria Math" panose="02040503050406030204" pitchFamily="18" charset="0"/>
                                </a:rPr>
                              </m:ctrlPr>
                            </m:radPr>
                            <m:deg/>
                            <m:e>
                              <m:r>
                                <a:rPr lang="en-US" altLang="zh-CN" sz="2400" b="1" i="1" smtClean="0">
                                  <a:latin typeface="Cambria Math" panose="02040503050406030204" pitchFamily="18" charset="0"/>
                                </a:rPr>
                                <m:t>𝟐</m:t>
                              </m:r>
                              <m:r>
                                <a:rPr lang="zh-CN" altLang="en-US" sz="2400" b="1" i="1" smtClean="0">
                                  <a:latin typeface="Cambria Math" panose="02040503050406030204" pitchFamily="18" charset="0"/>
                                </a:rPr>
                                <m:t>𝝅</m:t>
                              </m:r>
                            </m:e>
                          </m:rad>
                        </m:den>
                      </m:f>
                      <m:nary>
                        <m:naryPr>
                          <m:ctrlPr>
                            <a:rPr lang="en-US" altLang="zh-CN" sz="2400" b="1" i="1" smtClean="0">
                              <a:latin typeface="Cambria Math" panose="02040503050406030204" pitchFamily="18" charset="0"/>
                            </a:rPr>
                          </m:ctrlPr>
                        </m:naryPr>
                        <m:sub>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ub>
                        <m:sup>
                          <m:r>
                            <m:rPr>
                              <m:brk m:alnAt="23"/>
                            </m:rPr>
                            <a:rPr lang="en-US" altLang="zh-CN" sz="2400" i="1">
                              <a:latin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m:t>
                          </m:r>
                        </m:sup>
                        <m:e>
                          <m:r>
                            <a:rPr lang="zh-CN" altLang="en-US" sz="2400" i="1">
                              <a:latin typeface="Cambria Math" panose="02040503050406030204" pitchFamily="18" charset="0"/>
                            </a:rPr>
                            <m:t>𝚿</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d>
                          <m:sSup>
                            <m:sSupPr>
                              <m:ctrlPr>
                                <a:rPr lang="en-US" altLang="zh-CN" sz="2400" i="1" smtClean="0">
                                  <a:latin typeface="Cambria Math" panose="02040503050406030204" pitchFamily="18" charset="0"/>
                                </a:rPr>
                              </m:ctrlPr>
                            </m:sSupPr>
                            <m:e>
                              <m:r>
                                <a:rPr lang="en-US" altLang="zh-CN" sz="2400" b="1" i="1" smtClean="0">
                                  <a:latin typeface="Cambria Math" panose="02040503050406030204" pitchFamily="18" charset="0"/>
                                </a:rPr>
                                <m:t>𝒆</m:t>
                              </m:r>
                            </m:e>
                            <m:sup>
                              <m:r>
                                <a:rPr lang="en-US" altLang="zh-CN" sz="2400" i="1" smtClean="0">
                                  <a:latin typeface="Cambria Math" panose="02040503050406030204" pitchFamily="18" charset="0"/>
                                </a:rPr>
                                <m:t>−</m:t>
                              </m:r>
                              <m:r>
                                <a:rPr lang="en-US" altLang="zh-CN" sz="2400" i="1" smtClean="0">
                                  <a:latin typeface="Cambria Math" panose="02040503050406030204" pitchFamily="18" charset="0"/>
                                </a:rPr>
                                <m:t>𝑖</m:t>
                              </m:r>
                              <m:r>
                                <a:rPr lang="en-US" altLang="zh-CN" sz="2400" b="1" i="1" smtClean="0">
                                  <a:latin typeface="Cambria Math" panose="02040503050406030204" pitchFamily="18" charset="0"/>
                                </a:rPr>
                                <m:t>𝒌𝒙</m:t>
                              </m:r>
                            </m:sup>
                          </m:sSup>
                          <m:r>
                            <a:rPr lang="en-US" altLang="zh-CN" sz="2400" b="1" i="1" smtClean="0">
                              <a:latin typeface="Cambria Math" panose="02040503050406030204" pitchFamily="18" charset="0"/>
                            </a:rPr>
                            <m:t>𝒅𝒙</m:t>
                          </m:r>
                        </m:e>
                      </m:nary>
                    </m:oMath>
                  </m:oMathPara>
                </a14:m>
                <a:endParaRPr lang="en-US" altLang="zh-CN" sz="2400" dirty="0"/>
              </a:p>
              <a:p>
                <a:pPr marL="0" indent="0">
                  <a:lnSpc>
                    <a:spcPct val="120000"/>
                  </a:lnSpc>
                  <a:spcBef>
                    <a:spcPts val="0"/>
                  </a:spcBef>
                  <a:buNone/>
                </a:pPr>
                <a14:m>
                  <m:oMathPara xmlns:m="http://schemas.openxmlformats.org/officeDocument/2006/math">
                    <m:oMathParaPr>
                      <m:jc m:val="centerGroup"/>
                    </m:oMathParaPr>
                    <m:oMath xmlns:m="http://schemas.openxmlformats.org/officeDocument/2006/math">
                      <m:r>
                        <a:rPr lang="zh-CN" altLang="en-US" sz="2400" i="1">
                          <a:latin typeface="Cambria Math" panose="02040503050406030204" pitchFamily="18" charset="0"/>
                        </a:rPr>
                        <m:t>𝚿</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d>
                      <m:r>
                        <a:rPr lang="en-US" altLang="zh-CN" sz="2400" i="1">
                          <a:latin typeface="Cambria Math" panose="02040503050406030204" pitchFamily="18" charset="0"/>
                        </a:rPr>
                        <m:t>=</m:t>
                      </m:r>
                      <m:f>
                        <m:fPr>
                          <m:ctrlPr>
                            <a:rPr lang="en-US" altLang="zh-CN" sz="2400" i="1">
                              <a:latin typeface="Cambria Math" panose="02040503050406030204" pitchFamily="18" charset="0"/>
                            </a:rPr>
                          </m:ctrlPr>
                        </m:fPr>
                        <m:num>
                          <m:r>
                            <a:rPr lang="en-US" altLang="zh-CN" sz="2400" i="1">
                              <a:latin typeface="Cambria Math" panose="02040503050406030204" pitchFamily="18" charset="0"/>
                            </a:rPr>
                            <m:t>𝟏</m:t>
                          </m:r>
                        </m:num>
                        <m:den>
                          <m:rad>
                            <m:radPr>
                              <m:degHide m:val="on"/>
                              <m:ctrlPr>
                                <a:rPr lang="en-US" altLang="zh-CN" sz="2400" i="1">
                                  <a:latin typeface="Cambria Math" panose="02040503050406030204" pitchFamily="18" charset="0"/>
                                </a:rPr>
                              </m:ctrlPr>
                            </m:radPr>
                            <m:deg/>
                            <m:e>
                              <m:r>
                                <a:rPr lang="en-US" altLang="zh-CN" sz="2400" i="1">
                                  <a:latin typeface="Cambria Math" panose="02040503050406030204" pitchFamily="18" charset="0"/>
                                </a:rPr>
                                <m:t>𝟐</m:t>
                              </m:r>
                              <m:r>
                                <a:rPr lang="zh-CN" altLang="en-US" sz="2400" i="1">
                                  <a:latin typeface="Cambria Math" panose="02040503050406030204" pitchFamily="18" charset="0"/>
                                </a:rPr>
                                <m:t>𝝅</m:t>
                              </m:r>
                            </m:e>
                          </m:rad>
                        </m:den>
                      </m:f>
                      <m:nary>
                        <m:naryPr>
                          <m:ctrlPr>
                            <a:rPr lang="en-US" altLang="zh-CN" sz="2400" i="1">
                              <a:latin typeface="Cambria Math" panose="02040503050406030204" pitchFamily="18" charset="0"/>
                            </a:rPr>
                          </m:ctrlPr>
                        </m:naryPr>
                        <m:sub>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ub>
                        <m:sup>
                          <m:r>
                            <m:rPr>
                              <m:brk m:alnAt="23"/>
                            </m:rP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up>
                        <m:e>
                          <m:r>
                            <a:rPr lang="zh-CN" altLang="en-US" sz="2400" i="1">
                              <a:latin typeface="Cambria Math" panose="02040503050406030204" pitchFamily="18" charset="0"/>
                            </a:rPr>
                            <m:t>𝚽</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𝒌</m:t>
                              </m:r>
                            </m:e>
                          </m:d>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𝒆</m:t>
                              </m:r>
                            </m:e>
                            <m:sup>
                              <m:r>
                                <a:rPr lang="en-US" altLang="zh-CN" sz="2400" i="1">
                                  <a:latin typeface="Cambria Math" panose="02040503050406030204" pitchFamily="18" charset="0"/>
                                </a:rPr>
                                <m:t>𝑖</m:t>
                              </m:r>
                              <m:r>
                                <a:rPr lang="en-US" altLang="zh-CN" sz="2400" i="1">
                                  <a:latin typeface="Cambria Math" panose="02040503050406030204" pitchFamily="18" charset="0"/>
                                </a:rPr>
                                <m:t>𝒌𝒙</m:t>
                              </m:r>
                            </m:sup>
                          </m:sSup>
                          <m:r>
                            <a:rPr lang="en-US" altLang="zh-CN" sz="2400" i="1">
                              <a:latin typeface="Cambria Math" panose="02040503050406030204" pitchFamily="18" charset="0"/>
                            </a:rPr>
                            <m:t>𝒅</m:t>
                          </m:r>
                          <m:r>
                            <a:rPr lang="en-US" altLang="zh-CN" sz="2400" b="1" i="1" smtClean="0">
                              <a:latin typeface="Cambria Math" panose="02040503050406030204" pitchFamily="18" charset="0"/>
                            </a:rPr>
                            <m:t>𝒌</m:t>
                          </m:r>
                        </m:e>
                      </m:nary>
                    </m:oMath>
                  </m:oMathPara>
                </a14:m>
                <a:br>
                  <a:rPr lang="en-US" altLang="zh-CN" sz="2400" dirty="0"/>
                </a:br>
                <a:r>
                  <a:rPr lang="zh-CN" altLang="en-US" sz="2400" dirty="0"/>
                  <a:t>     则</a:t>
                </a:r>
                <a14:m>
                  <m:oMath xmlns:m="http://schemas.openxmlformats.org/officeDocument/2006/math">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𝒑</m:t>
                        </m:r>
                      </m:e>
                    </m:acc>
                    <m:r>
                      <a:rPr lang="en-US" altLang="zh-CN" sz="2400" i="1">
                        <a:latin typeface="Cambria Math" panose="02040503050406030204" pitchFamily="18" charset="0"/>
                      </a:rPr>
                      <m:t>=</m:t>
                    </m:r>
                    <m:nary>
                      <m:naryPr>
                        <m:ctrlPr>
                          <a:rPr lang="en-US" altLang="zh-CN" sz="2400" i="1">
                            <a:latin typeface="Cambria Math" panose="02040503050406030204" pitchFamily="18" charset="0"/>
                          </a:rPr>
                        </m:ctrlPr>
                      </m:naryPr>
                      <m:sub>
                        <m:r>
                          <m:rPr>
                            <m:brk m:alnAt="23"/>
                          </m:rP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ub>
                      <m:sup>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up>
                      <m:e>
                        <m:sSup>
                          <m:sSupPr>
                            <m:ctrlPr>
                              <a:rPr lang="en-US" altLang="zh-CN" sz="2400" i="1">
                                <a:latin typeface="Cambria Math" panose="02040503050406030204" pitchFamily="18" charset="0"/>
                              </a:rPr>
                            </m:ctrlPr>
                          </m:sSupPr>
                          <m:e>
                            <m:r>
                              <a:rPr lang="zh-CN" altLang="en-US" sz="2400" i="1">
                                <a:latin typeface="Cambria Math" panose="02040503050406030204" pitchFamily="18" charset="0"/>
                              </a:rPr>
                              <m:t>𝚿</m:t>
                            </m:r>
                          </m:e>
                          <m:sup>
                            <m:r>
                              <a:rPr lang="en-US" altLang="zh-CN" sz="2400" i="1">
                                <a:latin typeface="Cambria Math" panose="02040503050406030204" pitchFamily="18" charset="0"/>
                              </a:rPr>
                              <m:t>∗</m:t>
                            </m:r>
                          </m:sup>
                        </m:sSup>
                        <m:d>
                          <m:dPr>
                            <m:ctrlPr>
                              <a:rPr lang="en-US" altLang="zh-CN" sz="2400" i="1">
                                <a:latin typeface="Cambria Math" panose="02040503050406030204" pitchFamily="18" charset="0"/>
                              </a:rPr>
                            </m:ctrlPr>
                          </m:dPr>
                          <m:e>
                            <m:r>
                              <a:rPr lang="en-US" altLang="zh-CN" sz="2400" b="1" i="1" smtClean="0">
                                <a:latin typeface="Cambria Math" panose="02040503050406030204" pitchFamily="18" charset="0"/>
                              </a:rPr>
                              <m:t>𝒙</m:t>
                            </m:r>
                          </m:e>
                        </m:d>
                        <m:d>
                          <m:dPr>
                            <m:ctrlPr>
                              <a:rPr lang="en-US" altLang="zh-CN" sz="2400" i="1" smtClean="0">
                                <a:latin typeface="Cambria Math" panose="02040503050406030204" pitchFamily="18" charset="0"/>
                              </a:rPr>
                            </m:ctrlPr>
                          </m:dPr>
                          <m:e>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𝒊</m:t>
                            </m:r>
                            <m:r>
                              <a:rPr lang="en-US" altLang="zh-CN" sz="2400" b="1" i="1" smtClean="0">
                                <a:latin typeface="Cambria Math" panose="02040503050406030204" pitchFamily="18" charset="0"/>
                                <a:ea typeface="Cambria Math" panose="02040503050406030204" pitchFamily="18" charset="0"/>
                              </a:rPr>
                              <m:t>ℏ</m:t>
                            </m:r>
                            <m:f>
                              <m:fPr>
                                <m:ctrlPr>
                                  <a:rPr lang="en-US" altLang="zh-CN" sz="2400" b="1" i="1" smtClean="0">
                                    <a:latin typeface="Cambria Math" panose="02040503050406030204" pitchFamily="18" charset="0"/>
                                    <a:ea typeface="Cambria Math" panose="02040503050406030204" pitchFamily="18" charset="0"/>
                                  </a:rPr>
                                </m:ctrlPr>
                              </m:fPr>
                              <m:num>
                                <m:r>
                                  <a:rPr lang="zh-CN" altLang="en-US" sz="2400" b="1" i="1" smtClean="0">
                                    <a:latin typeface="Cambria Math" panose="02040503050406030204" pitchFamily="18" charset="0"/>
                                    <a:ea typeface="Cambria Math" panose="02040503050406030204" pitchFamily="18" charset="0"/>
                                  </a:rPr>
                                  <m:t>𝝏</m:t>
                                </m:r>
                              </m:num>
                              <m:den>
                                <m:r>
                                  <a:rPr lang="zh-CN" altLang="en-US"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𝒙</m:t>
                                </m:r>
                              </m:den>
                            </m:f>
                          </m:e>
                        </m:d>
                        <m:r>
                          <a:rPr lang="zh-CN" altLang="en-US" sz="2400" i="1">
                            <a:latin typeface="Cambria Math" panose="02040503050406030204" pitchFamily="18" charset="0"/>
                          </a:rPr>
                          <m:t>𝚿</m:t>
                        </m:r>
                        <m:d>
                          <m:dPr>
                            <m:ctrlPr>
                              <a:rPr lang="en-US" altLang="zh-CN" sz="2400" i="1">
                                <a:latin typeface="Cambria Math" panose="02040503050406030204" pitchFamily="18" charset="0"/>
                              </a:rPr>
                            </m:ctrlPr>
                          </m:dPr>
                          <m:e>
                            <m:r>
                              <a:rPr lang="en-US" altLang="zh-CN" sz="2400" b="1" i="1" smtClean="0">
                                <a:latin typeface="Cambria Math" panose="02040503050406030204" pitchFamily="18" charset="0"/>
                              </a:rPr>
                              <m:t>𝒙</m:t>
                            </m:r>
                          </m:e>
                        </m:d>
                        <m:r>
                          <a:rPr lang="en-US" altLang="zh-CN" sz="2400" i="1">
                            <a:latin typeface="Cambria Math" panose="02040503050406030204" pitchFamily="18" charset="0"/>
                          </a:rPr>
                          <m:t>𝒅</m:t>
                        </m:r>
                        <m:r>
                          <a:rPr lang="en-US" altLang="zh-CN" sz="2400" b="1" i="1" smtClean="0">
                            <a:latin typeface="Cambria Math" panose="02040503050406030204" pitchFamily="18" charset="0"/>
                          </a:rPr>
                          <m:t>𝒙</m:t>
                        </m:r>
                      </m:e>
                    </m:nary>
                  </m:oMath>
                </a14:m>
                <a:endParaRPr lang="zh-CN" altLang="en-US" sz="24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57200" y="1143000"/>
                <a:ext cx="8153400" cy="5181600"/>
              </a:xfrm>
              <a:blipFill rotWithShape="1">
                <a:blip r:embed="rId1"/>
                <a:stretch>
                  <a:fillRect/>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算符的引入</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762000" y="1322388"/>
                <a:ext cx="8382000" cy="4773612"/>
              </a:xfrm>
            </p:spPr>
            <p:txBody>
              <a:bodyPr>
                <a:normAutofit lnSpcReduction="10000"/>
              </a:bodyPr>
              <a:lstStyle/>
              <a:p>
                <a:r>
                  <a:rPr lang="zh-CN" altLang="en-US" dirty="0"/>
                  <a:t>引入算符的概念：</a:t>
                </a:r>
                <a14:m>
                  <m:oMath xmlns:m="http://schemas.openxmlformats.org/officeDocument/2006/math">
                    <m:sSub>
                      <m:sSubPr>
                        <m:ctrlPr>
                          <a:rPr lang="en-US" altLang="zh-CN" b="1" i="1" smtClean="0">
                            <a:latin typeface="Cambria Math" panose="02040503050406030204" pitchFamily="18" charset="0"/>
                          </a:rPr>
                        </m:ctrlPr>
                      </m:sSubPr>
                      <m:e>
                        <m:acc>
                          <m:accPr>
                            <m:ctrlPr>
                              <a:rPr lang="zh-CN" altLang="en-US" i="1">
                                <a:latin typeface="Cambria Math" panose="02040503050406030204" pitchFamily="18" charset="0"/>
                              </a:rPr>
                            </m:ctrlPr>
                          </m:accPr>
                          <m:e>
                            <m:r>
                              <a:rPr lang="en-US" altLang="zh-CN" i="1">
                                <a:latin typeface="Cambria Math" panose="02040503050406030204" pitchFamily="18" charset="0"/>
                              </a:rPr>
                              <m:t>𝒑</m:t>
                            </m:r>
                          </m:e>
                        </m:acc>
                      </m:e>
                      <m:sub>
                        <m:r>
                          <a:rPr lang="en-US" altLang="zh-CN" b="1" i="1" smtClean="0">
                            <a:latin typeface="Cambria Math" panose="02040503050406030204" pitchFamily="18" charset="0"/>
                          </a:rPr>
                          <m:t>𝒙</m:t>
                        </m:r>
                      </m:sub>
                    </m:sSub>
                    <m:r>
                      <a:rPr lang="en-US" altLang="zh-CN" b="1" i="1" smtClean="0">
                        <a:latin typeface="Cambria Math" panose="02040503050406030204" pitchFamily="18" charset="0"/>
                      </a:rPr>
                      <m:t>=−</m:t>
                    </m:r>
                    <m:r>
                      <a:rPr lang="en-US" altLang="zh-CN" b="1" i="1" smtClean="0">
                        <a:latin typeface="Cambria Math" panose="02040503050406030204" pitchFamily="18" charset="0"/>
                      </a:rPr>
                      <m:t>𝒊</m:t>
                    </m:r>
                    <m:r>
                      <a:rPr lang="en-US" altLang="zh-CN" b="1" i="1" smtClean="0">
                        <a:latin typeface="Cambria Math" panose="02040503050406030204" pitchFamily="18" charset="0"/>
                        <a:ea typeface="Cambria Math" panose="02040503050406030204" pitchFamily="18" charset="0"/>
                      </a:rPr>
                      <m:t>ℏ</m:t>
                    </m:r>
                    <m:f>
                      <m:fPr>
                        <m:ctrlPr>
                          <a:rPr lang="en-US" altLang="zh-CN" b="1" i="1" smtClean="0">
                            <a:latin typeface="Cambria Math" panose="02040503050406030204" pitchFamily="18" charset="0"/>
                            <a:ea typeface="Cambria Math" panose="02040503050406030204" pitchFamily="18" charset="0"/>
                          </a:rPr>
                        </m:ctrlPr>
                      </m:fPr>
                      <m:num>
                        <m:r>
                          <a:rPr lang="zh-CN" altLang="en-US" b="1" i="1" smtClean="0">
                            <a:latin typeface="Cambria Math" panose="02040503050406030204" pitchFamily="18" charset="0"/>
                            <a:ea typeface="Cambria Math" panose="02040503050406030204" pitchFamily="18" charset="0"/>
                          </a:rPr>
                          <m:t>𝝏</m:t>
                        </m:r>
                      </m:num>
                      <m:den>
                        <m:r>
                          <a:rPr lang="zh-CN" altLang="en-US" b="1" i="1" smtClean="0">
                            <a:latin typeface="Cambria Math" panose="02040503050406030204" pitchFamily="18" charset="0"/>
                            <a:ea typeface="Cambria Math" panose="02040503050406030204" pitchFamily="18" charset="0"/>
                          </a:rPr>
                          <m:t>𝝏</m:t>
                        </m:r>
                        <m:r>
                          <a:rPr lang="en-US" altLang="zh-CN" b="1" i="1" smtClean="0">
                            <a:latin typeface="Cambria Math" panose="02040503050406030204" pitchFamily="18" charset="0"/>
                            <a:ea typeface="Cambria Math" panose="02040503050406030204" pitchFamily="18" charset="0"/>
                          </a:rPr>
                          <m:t>𝒙</m:t>
                        </m:r>
                      </m:den>
                    </m:f>
                  </m:oMath>
                </a14:m>
                <a:endParaRPr lang="en-US" altLang="zh-CN" dirty="0"/>
              </a:p>
              <a:p>
                <a:pPr marL="0" indent="0">
                  <a:buNone/>
                </a:pPr>
                <a:r>
                  <a:rPr lang="en-US" altLang="zh-CN" dirty="0"/>
                  <a:t>     </a:t>
                </a:r>
                <a:r>
                  <a:rPr lang="zh-CN" altLang="en-US" dirty="0"/>
                  <a:t>使得：</a:t>
                </a:r>
                <a14:m>
                  <m:oMath xmlns:m="http://schemas.openxmlformats.org/officeDocument/2006/math">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𝒑</m:t>
                        </m:r>
                      </m:e>
                    </m:acc>
                    <m:r>
                      <a:rPr lang="en-US" altLang="zh-CN" i="1">
                        <a:latin typeface="Cambria Math" panose="02040503050406030204" pitchFamily="18" charset="0"/>
                      </a:rPr>
                      <m:t>=</m:t>
                    </m:r>
                    <m:nary>
                      <m:naryPr>
                        <m:ctrlPr>
                          <a:rPr lang="en-US" altLang="zh-CN" i="1">
                            <a:latin typeface="Cambria Math" panose="02040503050406030204" pitchFamily="18" charset="0"/>
                          </a:rPr>
                        </m:ctrlPr>
                      </m:naryPr>
                      <m:sub>
                        <m:r>
                          <m:rPr>
                            <m:brk m:alnAt="23"/>
                          </m:rP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ub>
                      <m:sup>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up>
                      <m:e>
                        <m:sSup>
                          <m:sSupPr>
                            <m:ctrlPr>
                              <a:rPr lang="en-US" altLang="zh-CN" i="1">
                                <a:latin typeface="Cambria Math" panose="02040503050406030204" pitchFamily="18" charset="0"/>
                              </a:rPr>
                            </m:ctrlPr>
                          </m:sSupPr>
                          <m:e>
                            <m:r>
                              <a:rPr lang="zh-CN" altLang="en-US" i="1">
                                <a:latin typeface="Cambria Math" panose="02040503050406030204" pitchFamily="18" charset="0"/>
                              </a:rPr>
                              <m:t>𝚿</m:t>
                            </m:r>
                          </m:e>
                          <m:sup>
                            <m:r>
                              <a:rPr lang="en-US" altLang="zh-CN" i="1">
                                <a:latin typeface="Cambria Math" panose="02040503050406030204" pitchFamily="18" charset="0"/>
                              </a:rPr>
                              <m:t>∗</m:t>
                            </m:r>
                          </m:sup>
                        </m:sSup>
                        <m:d>
                          <m:dPr>
                            <m:ctrlPr>
                              <a:rPr lang="en-US" altLang="zh-CN" i="1">
                                <a:latin typeface="Cambria Math" panose="02040503050406030204" pitchFamily="18" charset="0"/>
                              </a:rPr>
                            </m:ctrlPr>
                          </m:dPr>
                          <m:e>
                            <m:r>
                              <a:rPr lang="en-US" altLang="zh-CN" i="1">
                                <a:latin typeface="Cambria Math" panose="02040503050406030204" pitchFamily="18" charset="0"/>
                              </a:rPr>
                              <m:t>𝒙</m:t>
                            </m:r>
                          </m:e>
                        </m:d>
                        <m:sSub>
                          <m:sSubPr>
                            <m:ctrlPr>
                              <a:rPr lang="en-US" altLang="zh-CN" i="1">
                                <a:latin typeface="Cambria Math" panose="02040503050406030204" pitchFamily="18" charset="0"/>
                              </a:rPr>
                            </m:ctrlPr>
                          </m:sSubPr>
                          <m:e>
                            <m:acc>
                              <m:accPr>
                                <m:ctrlPr>
                                  <a:rPr lang="zh-CN" altLang="en-US" i="1">
                                    <a:latin typeface="Cambria Math" panose="02040503050406030204" pitchFamily="18" charset="0"/>
                                  </a:rPr>
                                </m:ctrlPr>
                              </m:accPr>
                              <m:e>
                                <m:r>
                                  <a:rPr lang="en-US" altLang="zh-CN" i="1">
                                    <a:latin typeface="Cambria Math" panose="02040503050406030204" pitchFamily="18" charset="0"/>
                                  </a:rPr>
                                  <m:t>𝒑</m:t>
                                </m:r>
                              </m:e>
                            </m:acc>
                          </m:e>
                          <m:sub>
                            <m:r>
                              <a:rPr lang="en-US" altLang="zh-CN" i="1">
                                <a:latin typeface="Cambria Math" panose="02040503050406030204" pitchFamily="18" charset="0"/>
                              </a:rPr>
                              <m:t>𝒙</m:t>
                            </m:r>
                          </m:sub>
                        </m:sSub>
                        <m:r>
                          <a:rPr lang="zh-CN" altLang="en-US" i="1">
                            <a:latin typeface="Cambria Math" panose="02040503050406030204" pitchFamily="18" charset="0"/>
                          </a:rPr>
                          <m:t>𝚿</m:t>
                        </m:r>
                        <m:d>
                          <m:dPr>
                            <m:ctrlPr>
                              <a:rPr lang="en-US" altLang="zh-CN" i="1">
                                <a:latin typeface="Cambria Math" panose="02040503050406030204" pitchFamily="18" charset="0"/>
                              </a:rPr>
                            </m:ctrlPr>
                          </m:dPr>
                          <m:e>
                            <m:r>
                              <a:rPr lang="en-US" altLang="zh-CN" i="1">
                                <a:latin typeface="Cambria Math" panose="02040503050406030204" pitchFamily="18" charset="0"/>
                              </a:rPr>
                              <m:t>𝒙</m:t>
                            </m:r>
                          </m:e>
                        </m:d>
                        <m:r>
                          <a:rPr lang="en-US" altLang="zh-CN" i="1">
                            <a:latin typeface="Cambria Math" panose="02040503050406030204" pitchFamily="18" charset="0"/>
                          </a:rPr>
                          <m:t>𝒅𝒙</m:t>
                        </m:r>
                      </m:e>
                    </m:nary>
                  </m:oMath>
                </a14:m>
                <a:endParaRPr lang="en-US" altLang="zh-CN" dirty="0"/>
              </a:p>
              <a:p>
                <a:r>
                  <a:rPr lang="zh-CN" altLang="en-US" dirty="0"/>
                  <a:t>同理推广到不同力学量</a:t>
                </a:r>
                <a:r>
                  <a:rPr lang="en-US" altLang="zh-CN" i="1" dirty="0"/>
                  <a:t>A</a:t>
                </a:r>
                <a:r>
                  <a:rPr lang="zh-CN" altLang="en-US" dirty="0"/>
                  <a:t>的平均值：</a:t>
                </a:r>
                <a:endParaRPr lang="en-US" altLang="zh-CN" dirty="0"/>
              </a:p>
              <a:p>
                <a:pPr marL="0" indent="0">
                  <a:buNone/>
                </a:pPr>
                <a:r>
                  <a:rPr lang="en-US" altLang="zh-CN" dirty="0"/>
                  <a:t>     </a:t>
                </a:r>
                <a14:m>
                  <m:oMath xmlns:m="http://schemas.openxmlformats.org/officeDocument/2006/math">
                    <m:acc>
                      <m:accPr>
                        <m:chr m:val="̅"/>
                        <m:ctrlPr>
                          <a:rPr lang="en-US" altLang="zh-CN" i="1">
                            <a:latin typeface="Cambria Math" panose="02040503050406030204" pitchFamily="18" charset="0"/>
                          </a:rPr>
                        </m:ctrlPr>
                      </m:accPr>
                      <m:e>
                        <m:r>
                          <a:rPr lang="en-US" altLang="zh-CN" b="1" i="1" smtClean="0">
                            <a:latin typeface="Cambria Math" panose="02040503050406030204" pitchFamily="18" charset="0"/>
                          </a:rPr>
                          <m:t>𝑨</m:t>
                        </m:r>
                      </m:e>
                    </m:acc>
                    <m:r>
                      <a:rPr lang="en-US" altLang="zh-CN" i="1">
                        <a:latin typeface="Cambria Math" panose="02040503050406030204" pitchFamily="18" charset="0"/>
                      </a:rPr>
                      <m:t>=</m:t>
                    </m:r>
                    <m:nary>
                      <m:naryPr>
                        <m:ctrlPr>
                          <a:rPr lang="en-US" altLang="zh-CN" i="1">
                            <a:latin typeface="Cambria Math" panose="02040503050406030204" pitchFamily="18" charset="0"/>
                          </a:rPr>
                        </m:ctrlPr>
                      </m:naryPr>
                      <m:sub>
                        <m:r>
                          <m:rPr>
                            <m:brk m:alnAt="23"/>
                          </m:rP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ub>
                      <m:sup>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up>
                      <m:e>
                        <m:sSup>
                          <m:sSupPr>
                            <m:ctrlPr>
                              <a:rPr lang="en-US" altLang="zh-CN" i="1">
                                <a:latin typeface="Cambria Math" panose="02040503050406030204" pitchFamily="18" charset="0"/>
                              </a:rPr>
                            </m:ctrlPr>
                          </m:sSupPr>
                          <m:e>
                            <m:r>
                              <a:rPr lang="zh-CN" altLang="en-US" i="1">
                                <a:latin typeface="Cambria Math" panose="02040503050406030204" pitchFamily="18" charset="0"/>
                              </a:rPr>
                              <m:t>𝚿</m:t>
                            </m:r>
                          </m:e>
                          <m:sup>
                            <m:r>
                              <a:rPr lang="en-US" altLang="zh-CN" i="1">
                                <a:latin typeface="Cambria Math" panose="02040503050406030204" pitchFamily="18" charset="0"/>
                              </a:rPr>
                              <m:t>∗</m:t>
                            </m:r>
                          </m:sup>
                        </m:sSup>
                        <m:d>
                          <m:dPr>
                            <m:ctrlPr>
                              <a:rPr lang="en-US" altLang="zh-CN" i="1">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1" i="1" smtClean="0">
                                    <a:latin typeface="Cambria Math" panose="02040503050406030204" pitchFamily="18" charset="0"/>
                                  </a:rPr>
                                  <m:t>𝒓</m:t>
                                </m:r>
                              </m:e>
                            </m:acc>
                          </m:e>
                        </m:d>
                        <m:acc>
                          <m:accPr>
                            <m:ctrlPr>
                              <a:rPr lang="en-US" altLang="zh-CN" i="1" smtClean="0">
                                <a:latin typeface="Cambria Math" panose="02040503050406030204" pitchFamily="18" charset="0"/>
                              </a:rPr>
                            </m:ctrlPr>
                          </m:accPr>
                          <m:e>
                            <m:r>
                              <a:rPr lang="en-US" altLang="zh-CN" b="1" i="1" smtClean="0">
                                <a:latin typeface="Cambria Math" panose="02040503050406030204" pitchFamily="18" charset="0"/>
                              </a:rPr>
                              <m:t>𝑨</m:t>
                            </m:r>
                          </m:e>
                        </m:acc>
                        <m:r>
                          <a:rPr lang="zh-CN" altLang="en-US" i="1">
                            <a:latin typeface="Cambria Math" panose="02040503050406030204" pitchFamily="18" charset="0"/>
                          </a:rPr>
                          <m:t>𝚿</m:t>
                        </m:r>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𝒓</m:t>
                                </m:r>
                              </m:e>
                            </m:acc>
                          </m:e>
                        </m:d>
                        <m:r>
                          <a:rPr lang="en-US" altLang="zh-CN" i="1">
                            <a:latin typeface="Cambria Math" panose="02040503050406030204" pitchFamily="18" charset="0"/>
                          </a:rPr>
                          <m:t>𝒅</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𝒓</m:t>
                            </m:r>
                          </m:e>
                        </m:acc>
                      </m:e>
                    </m:nary>
                  </m:oMath>
                </a14:m>
                <a:endParaRPr lang="en-US" altLang="zh-CN" dirty="0"/>
              </a:p>
              <a:p>
                <a:r>
                  <a:rPr lang="zh-CN" altLang="en-US" dirty="0"/>
                  <a:t>量子力学的又一</a:t>
                </a:r>
                <a:r>
                  <a:rPr lang="zh-CN" altLang="en-US" dirty="0">
                    <a:solidFill>
                      <a:srgbClr val="FF0000"/>
                    </a:solidFill>
                  </a:rPr>
                  <a:t>基本假设</a:t>
                </a:r>
                <a:r>
                  <a:rPr lang="zh-CN" altLang="en-US" dirty="0"/>
                  <a:t>：系统的任何</a:t>
                </a:r>
                <a:r>
                  <a:rPr lang="zh-CN" altLang="en-US" dirty="0">
                    <a:solidFill>
                      <a:srgbClr val="FF0000"/>
                    </a:solidFill>
                  </a:rPr>
                  <a:t>力学量均对应一个算符</a:t>
                </a:r>
                <a:r>
                  <a:rPr lang="zh-CN" altLang="en-US" dirty="0"/>
                  <a:t>，力学量所能取的值是其相应算符的本征值。</a:t>
                </a:r>
                <a:endParaRPr lang="en-US" altLang="zh-CN"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762000" y="1322388"/>
                <a:ext cx="8382000" cy="4773612"/>
              </a:xfrm>
              <a:blipFill rotWithShape="1">
                <a:blip r:embed="rId1"/>
                <a:stretch>
                  <a:fillRect t="-286"/>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FF0000"/>
                </a:solidFill>
              </a:rPr>
              <a:t>位置空间</a:t>
            </a:r>
            <a:r>
              <a:rPr lang="zh-CN" altLang="en-US" dirty="0"/>
              <a:t>的一些算符</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88297" y="1143000"/>
            <a:ext cx="8603303" cy="5153654"/>
          </a:xfrm>
        </p:spPr>
        <p:txBody>
          <a:bodyPr>
            <a:normAutofit/>
          </a:bodyPr>
          <a:lstStyle/>
          <a:p>
            <a:pPr>
              <a:lnSpc>
                <a:spcPct val="110000"/>
              </a:lnSpc>
              <a:spcBef>
                <a:spcPts val="0"/>
              </a:spcBef>
            </a:pPr>
            <a:r>
              <a:rPr lang="zh-CN" altLang="en-US" sz="2200" dirty="0"/>
              <a:t>坐标算符：                         （</a:t>
            </a:r>
            <a:r>
              <a:rPr lang="zh-CN" altLang="en-US" sz="2200" dirty="0">
                <a:solidFill>
                  <a:srgbClr val="FF0000"/>
                </a:solidFill>
              </a:rPr>
              <a:t>就是它自己！</a:t>
            </a:r>
            <a:r>
              <a:rPr lang="zh-CN" altLang="en-US" sz="2200" dirty="0"/>
              <a:t>）</a:t>
            </a:r>
            <a:endParaRPr lang="en-US" altLang="zh-CN" sz="2200" dirty="0"/>
          </a:p>
          <a:p>
            <a:pPr>
              <a:lnSpc>
                <a:spcPct val="110000"/>
              </a:lnSpc>
              <a:spcBef>
                <a:spcPts val="0"/>
              </a:spcBef>
            </a:pPr>
            <a:endParaRPr lang="en-US" altLang="zh-CN" sz="2200" dirty="0"/>
          </a:p>
          <a:p>
            <a:pPr>
              <a:lnSpc>
                <a:spcPct val="110000"/>
              </a:lnSpc>
              <a:spcBef>
                <a:spcPts val="0"/>
              </a:spcBef>
            </a:pPr>
            <a:r>
              <a:rPr lang="zh-CN" altLang="en-US" sz="2200" dirty="0"/>
              <a:t>动能算符：</a:t>
            </a:r>
            <a:endParaRPr lang="en-US" altLang="zh-CN" sz="2200" dirty="0"/>
          </a:p>
          <a:p>
            <a:pPr>
              <a:lnSpc>
                <a:spcPct val="110000"/>
              </a:lnSpc>
              <a:spcBef>
                <a:spcPts val="0"/>
              </a:spcBef>
            </a:pPr>
            <a:endParaRPr lang="en-US" altLang="zh-CN" sz="2200" dirty="0"/>
          </a:p>
          <a:p>
            <a:pPr>
              <a:lnSpc>
                <a:spcPct val="110000"/>
              </a:lnSpc>
              <a:spcBef>
                <a:spcPts val="0"/>
              </a:spcBef>
            </a:pPr>
            <a:endParaRPr lang="en-US" altLang="zh-CN" sz="2200" dirty="0"/>
          </a:p>
          <a:p>
            <a:pPr>
              <a:lnSpc>
                <a:spcPct val="110000"/>
              </a:lnSpc>
              <a:spcBef>
                <a:spcPts val="0"/>
              </a:spcBef>
            </a:pPr>
            <a:r>
              <a:rPr lang="zh-CN" altLang="en-US" sz="2200" dirty="0"/>
              <a:t>能量算符（哈密顿算符）：</a:t>
            </a:r>
            <a:endParaRPr lang="en-US" altLang="zh-CN" sz="2200" dirty="0"/>
          </a:p>
          <a:p>
            <a:pPr marL="0" indent="0">
              <a:lnSpc>
                <a:spcPct val="110000"/>
              </a:lnSpc>
              <a:spcBef>
                <a:spcPts val="0"/>
              </a:spcBef>
              <a:buNone/>
            </a:pPr>
            <a:r>
              <a:rPr kumimoji="1" lang="zh-CN" altLang="en-US" sz="2200" dirty="0"/>
              <a:t>   在势场中，一个粒子的动能与势能函数之和叫哈密顿量，记为</a:t>
            </a:r>
            <a:r>
              <a:rPr kumimoji="1" lang="en-US" altLang="zh-CN" sz="2200" dirty="0"/>
              <a:t>H</a:t>
            </a:r>
            <a:r>
              <a:rPr kumimoji="1" lang="zh-CN" altLang="en-US" sz="2200" dirty="0"/>
              <a:t>，</a:t>
            </a:r>
            <a:r>
              <a:rPr kumimoji="1" lang="en-US" altLang="zh-CN" sz="2200" dirty="0"/>
              <a:t>H=T+V</a:t>
            </a:r>
            <a:r>
              <a:rPr kumimoji="1" lang="zh-CN" altLang="en-US" sz="2200" dirty="0"/>
              <a:t>由此式可知哈密顿算符为</a:t>
            </a:r>
            <a:endParaRPr kumimoji="1" lang="zh-CN" altLang="en-US" sz="2200" dirty="0"/>
          </a:p>
          <a:p>
            <a:pPr marL="0" indent="0">
              <a:lnSpc>
                <a:spcPct val="110000"/>
              </a:lnSpc>
              <a:spcBef>
                <a:spcPts val="0"/>
              </a:spcBef>
              <a:buNone/>
            </a:pPr>
            <a:endParaRPr lang="en-US" altLang="zh-CN" sz="2200" dirty="0"/>
          </a:p>
          <a:p>
            <a:pPr marL="0" indent="0">
              <a:lnSpc>
                <a:spcPct val="110000"/>
              </a:lnSpc>
              <a:spcBef>
                <a:spcPts val="0"/>
              </a:spcBef>
              <a:buNone/>
            </a:pPr>
            <a:endParaRPr lang="en-US" altLang="zh-CN" sz="2200" dirty="0"/>
          </a:p>
          <a:p>
            <a:pPr>
              <a:lnSpc>
                <a:spcPct val="110000"/>
              </a:lnSpc>
              <a:spcBef>
                <a:spcPts val="0"/>
              </a:spcBef>
            </a:pPr>
            <a:r>
              <a:rPr lang="zh-CN" altLang="en-US" sz="2200" dirty="0"/>
              <a:t>薛定谔方程：</a:t>
            </a:r>
            <a:endParaRPr lang="zh-CN" altLang="en-US" sz="2200" dirty="0"/>
          </a:p>
        </p:txBody>
      </p:sp>
      <p:graphicFrame>
        <p:nvGraphicFramePr>
          <p:cNvPr id="5" name="Object 2"/>
          <p:cNvGraphicFramePr>
            <a:graphicFrameLocks noChangeAspect="1"/>
          </p:cNvGraphicFramePr>
          <p:nvPr/>
        </p:nvGraphicFramePr>
        <p:xfrm>
          <a:off x="2316226" y="1133219"/>
          <a:ext cx="1256250" cy="444534"/>
        </p:xfrm>
        <a:graphic>
          <a:graphicData uri="http://schemas.openxmlformats.org/presentationml/2006/ole">
            <mc:AlternateContent xmlns:mc="http://schemas.openxmlformats.org/markup-compatibility/2006">
              <mc:Choice xmlns:v="urn:schemas-microsoft-com:vml" Requires="v">
                <p:oleObj spid="_x0000_s6" name="Equation" r:id="rId1" imgW="647700" imgH="228600" progId="Equation.3">
                  <p:embed/>
                </p:oleObj>
              </mc:Choice>
              <mc:Fallback>
                <p:oleObj name="Equation" r:id="rId1" imgW="647700" imgH="2286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226" y="1133219"/>
                        <a:ext cx="1256250" cy="44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2838704" y="1582030"/>
          <a:ext cx="797149" cy="399170"/>
        </p:xfrm>
        <a:graphic>
          <a:graphicData uri="http://schemas.openxmlformats.org/presentationml/2006/ole">
            <mc:AlternateContent xmlns:mc="http://schemas.openxmlformats.org/markup-compatibility/2006">
              <mc:Choice xmlns:v="urn:schemas-microsoft-com:vml" Requires="v">
                <p:oleObj spid="_x0000_s8" name="Equation" r:id="rId3" imgW="354965" imgH="177800" progId="Equation.3">
                  <p:embed/>
                </p:oleObj>
              </mc:Choice>
              <mc:Fallback>
                <p:oleObj name="Equation" r:id="rId3" imgW="354965" imgH="1778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704" y="1582030"/>
                        <a:ext cx="797149" cy="39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16"/>
          <p:cNvGraphicFramePr>
            <a:graphicFrameLocks noChangeAspect="1"/>
          </p:cNvGraphicFramePr>
          <p:nvPr/>
        </p:nvGraphicFramePr>
        <p:xfrm>
          <a:off x="2379881" y="2438469"/>
          <a:ext cx="854214" cy="703336"/>
        </p:xfrm>
        <a:graphic>
          <a:graphicData uri="http://schemas.openxmlformats.org/presentationml/2006/ole">
            <mc:AlternateContent xmlns:mc="http://schemas.openxmlformats.org/markup-compatibility/2006">
              <mc:Choice xmlns:v="urn:schemas-microsoft-com:vml" Requires="v">
                <p:oleObj spid="_x0000_s10" name="Equation" r:id="rId5" imgW="508000" imgH="419100" progId="Equation.DSMT4">
                  <p:embed/>
                </p:oleObj>
              </mc:Choice>
              <mc:Fallback>
                <p:oleObj name="Equation" r:id="rId5" imgW="508000" imgH="419100" progId="Equation.DSMT4">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9881" y="2438469"/>
                        <a:ext cx="854214" cy="703336"/>
                      </a:xfrm>
                      <a:prstGeom prst="rect">
                        <a:avLst/>
                      </a:prstGeom>
                      <a:noFill/>
                      <a:ln>
                        <a:noFill/>
                      </a:ln>
                    </p:spPr>
                  </p:pic>
                </p:oleObj>
              </mc:Fallback>
            </mc:AlternateContent>
          </a:graphicData>
        </a:graphic>
      </p:graphicFrame>
      <p:sp>
        <p:nvSpPr>
          <p:cNvPr id="11" name="AutoShape 21"/>
          <p:cNvSpPr>
            <a:spLocks noChangeArrowheads="1"/>
          </p:cNvSpPr>
          <p:nvPr/>
        </p:nvSpPr>
        <p:spPr bwMode="auto">
          <a:xfrm>
            <a:off x="3636131" y="2782246"/>
            <a:ext cx="750231" cy="180361"/>
          </a:xfrm>
          <a:prstGeom prst="leftRightArrow">
            <a:avLst>
              <a:gd name="adj1" fmla="val 50000"/>
              <a:gd name="adj2" fmla="val 93382"/>
            </a:avLst>
          </a:prstGeom>
          <a:solidFill>
            <a:srgbClr val="3366FF"/>
          </a:solidFill>
          <a:ln w="127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宋体" panose="02010600030101010101" pitchFamily="2" charset="-122"/>
            </a:endParaRPr>
          </a:p>
        </p:txBody>
      </p:sp>
      <p:graphicFrame>
        <p:nvGraphicFramePr>
          <p:cNvPr id="12" name="Object 4"/>
          <p:cNvGraphicFramePr>
            <a:graphicFrameLocks noChangeAspect="1"/>
          </p:cNvGraphicFramePr>
          <p:nvPr/>
        </p:nvGraphicFramePr>
        <p:xfrm>
          <a:off x="2379881" y="1905000"/>
          <a:ext cx="4001862" cy="437249"/>
        </p:xfrm>
        <a:graphic>
          <a:graphicData uri="http://schemas.openxmlformats.org/presentationml/2006/ole">
            <mc:AlternateContent xmlns:mc="http://schemas.openxmlformats.org/markup-compatibility/2006">
              <mc:Choice xmlns:v="urn:schemas-microsoft-com:vml" Requires="v">
                <p:oleObj spid="_x0000_s13" name="Equation" r:id="rId7" imgW="2310765" imgH="254000" progId="Equation.3">
                  <p:embed/>
                </p:oleObj>
              </mc:Choice>
              <mc:Fallback>
                <p:oleObj name="Equation" r:id="rId7" imgW="2310765" imgH="254000" progId="Equation.3">
                  <p:embed/>
                  <p:pic>
                    <p:nvPicPr>
                      <p:cNvPr id="0" name="图片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9881" y="1905000"/>
                        <a:ext cx="4001862" cy="43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 name="Object 2"/>
          <p:cNvGraphicFramePr>
            <a:graphicFrameLocks noChangeAspect="1"/>
          </p:cNvGraphicFramePr>
          <p:nvPr/>
        </p:nvGraphicFramePr>
        <p:xfrm>
          <a:off x="5037283" y="4320892"/>
          <a:ext cx="2277917" cy="745457"/>
        </p:xfrm>
        <a:graphic>
          <a:graphicData uri="http://schemas.openxmlformats.org/presentationml/2006/ole">
            <mc:AlternateContent xmlns:mc="http://schemas.openxmlformats.org/markup-compatibility/2006">
              <mc:Choice xmlns:v="urn:schemas-microsoft-com:vml" Requires="v">
                <p:oleObj spid="_x0000_s15" name="Equation" r:id="rId9" imgW="1282700" imgH="419100" progId="Equation.3">
                  <p:embed/>
                </p:oleObj>
              </mc:Choice>
              <mc:Fallback>
                <p:oleObj name="Equation" r:id="rId9" imgW="1282700" imgH="419100" progId="Equation.3">
                  <p:embed/>
                  <p:pic>
                    <p:nvPicPr>
                      <p:cNvPr id="0" name="图片 14"/>
                      <p:cNvPicPr>
                        <a:picLocks noChangeAspect="1" noChangeArrowheads="1"/>
                      </p:cNvPicPr>
                      <p:nvPr/>
                    </p:nvPicPr>
                    <p:blipFill>
                      <a:blip r:embed="rId10">
                        <a:lum bright="-100000"/>
                        <a:extLst>
                          <a:ext uri="{28A0092B-C50C-407E-A947-70E740481C1C}">
                            <a14:useLocalDpi xmlns:a14="http://schemas.microsoft.com/office/drawing/2010/main" val="0"/>
                          </a:ext>
                        </a:extLst>
                      </a:blip>
                      <a:srcRect/>
                      <a:stretch>
                        <a:fillRect/>
                      </a:stretch>
                    </p:blipFill>
                    <p:spPr bwMode="auto">
                      <a:xfrm>
                        <a:off x="5037283" y="4320892"/>
                        <a:ext cx="2277917" cy="74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 name="Object 3"/>
          <p:cNvGraphicFramePr>
            <a:graphicFrameLocks noChangeAspect="1"/>
          </p:cNvGraphicFramePr>
          <p:nvPr/>
        </p:nvGraphicFramePr>
        <p:xfrm>
          <a:off x="1698698" y="4267200"/>
          <a:ext cx="1627810" cy="745457"/>
        </p:xfrm>
        <a:graphic>
          <a:graphicData uri="http://schemas.openxmlformats.org/presentationml/2006/ole">
            <mc:AlternateContent xmlns:mc="http://schemas.openxmlformats.org/markup-compatibility/2006">
              <mc:Choice xmlns:v="urn:schemas-microsoft-com:vml" Requires="v">
                <p:oleObj spid="_x0000_s17" name="公式" r:id="rId11" imgW="965200" imgH="431800" progId="Equation.3">
                  <p:embed/>
                </p:oleObj>
              </mc:Choice>
              <mc:Fallback>
                <p:oleObj name="公式" r:id="rId11" imgW="965200" imgH="431800" progId="Equation.3">
                  <p:embed/>
                  <p:pic>
                    <p:nvPicPr>
                      <p:cNvPr id="0" name="图片 16"/>
                      <p:cNvPicPr>
                        <a:picLocks noChangeAspect="1" noChangeArrowheads="1"/>
                      </p:cNvPicPr>
                      <p:nvPr/>
                    </p:nvPicPr>
                    <p:blipFill>
                      <a:blip r:embed="rId12">
                        <a:lum bright="-100000"/>
                        <a:extLst>
                          <a:ext uri="{28A0092B-C50C-407E-A947-70E740481C1C}">
                            <a14:useLocalDpi xmlns:a14="http://schemas.microsoft.com/office/drawing/2010/main" val="0"/>
                          </a:ext>
                        </a:extLst>
                      </a:blip>
                      <a:srcRect/>
                      <a:stretch>
                        <a:fillRect/>
                      </a:stretch>
                    </p:blipFill>
                    <p:spPr bwMode="auto">
                      <a:xfrm>
                        <a:off x="1698698" y="4267200"/>
                        <a:ext cx="1627810" cy="74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 name="AutoShape 21"/>
          <p:cNvSpPr>
            <a:spLocks noChangeArrowheads="1"/>
          </p:cNvSpPr>
          <p:nvPr/>
        </p:nvSpPr>
        <p:spPr bwMode="auto">
          <a:xfrm>
            <a:off x="3789315" y="4635727"/>
            <a:ext cx="753117" cy="189897"/>
          </a:xfrm>
          <a:prstGeom prst="leftRightArrow">
            <a:avLst>
              <a:gd name="adj1" fmla="val 50000"/>
              <a:gd name="adj2" fmla="val 93382"/>
            </a:avLst>
          </a:prstGeom>
          <a:solidFill>
            <a:srgbClr val="3366FF"/>
          </a:solidFill>
          <a:ln w="127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宋体" panose="02010600030101010101" pitchFamily="2" charset="-122"/>
            </a:endParaRPr>
          </a:p>
        </p:txBody>
      </p:sp>
      <p:sp>
        <p:nvSpPr>
          <p:cNvPr id="19" name="AutoShape 28"/>
          <p:cNvSpPr>
            <a:spLocks noChangeArrowheads="1"/>
          </p:cNvSpPr>
          <p:nvPr/>
        </p:nvSpPr>
        <p:spPr bwMode="auto">
          <a:xfrm>
            <a:off x="3068873" y="5832002"/>
            <a:ext cx="719137" cy="144462"/>
          </a:xfrm>
          <a:prstGeom prst="rightArrow">
            <a:avLst>
              <a:gd name="adj1" fmla="val 50000"/>
              <a:gd name="adj2" fmla="val 124451"/>
            </a:avLst>
          </a:prstGeom>
          <a:solidFill>
            <a:srgbClr val="3366FF"/>
          </a:solidFill>
          <a:ln w="127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宋体" panose="02010600030101010101" pitchFamily="2" charset="-122"/>
            </a:endParaRPr>
          </a:p>
        </p:txBody>
      </p:sp>
      <p:sp>
        <p:nvSpPr>
          <p:cNvPr id="20" name="Text Box 29"/>
          <p:cNvSpPr txBox="1">
            <a:spLocks noChangeArrowheads="1"/>
          </p:cNvSpPr>
          <p:nvPr/>
        </p:nvSpPr>
        <p:spPr bwMode="auto">
          <a:xfrm>
            <a:off x="3871506" y="5395055"/>
            <a:ext cx="5120094" cy="925511"/>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55600" indent="-3556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12700" indent="-12700" eaLnBrk="1" hangingPunct="1">
              <a:spcBef>
                <a:spcPct val="0"/>
              </a:spcBef>
              <a:buFont typeface="Wingdings" panose="05000000000000000000" pitchFamily="2" charset="2"/>
              <a:buNone/>
            </a:pPr>
            <a:r>
              <a:rPr lang="zh-CN" altLang="en-US" sz="1800" dirty="0">
                <a:latin typeface="华文楷体" panose="02010600040101010101" charset="-122"/>
                <a:ea typeface="华文楷体" panose="02010600040101010101" charset="-122"/>
              </a:rPr>
              <a:t>定态薛定谔方程就是求解哈密度算符的本征方程</a:t>
            </a:r>
            <a:r>
              <a:rPr lang="zh-CN" altLang="en-US" sz="1800" dirty="0">
                <a:solidFill>
                  <a:srgbClr val="006600"/>
                </a:solidFill>
                <a:latin typeface="华文楷体" panose="02010600040101010101" charset="-122"/>
                <a:ea typeface="华文楷体" panose="02010600040101010101" charset="-122"/>
              </a:rPr>
              <a:t>能量 </a:t>
            </a:r>
            <a:r>
              <a:rPr lang="zh-CN" altLang="en-US" sz="1800" dirty="0">
                <a:solidFill>
                  <a:srgbClr val="006600"/>
                </a:solidFill>
                <a:latin typeface="华文楷体" panose="02010600040101010101" charset="-122"/>
                <a:ea typeface="华文楷体" panose="02010600040101010101" charset="-122"/>
                <a:sym typeface="Symbol" panose="05050102010706020507" pitchFamily="18" charset="2"/>
              </a:rPr>
              <a:t>本征值 </a:t>
            </a:r>
            <a:r>
              <a:rPr lang="zh-CN" altLang="en-US" sz="1800" dirty="0">
                <a:solidFill>
                  <a:srgbClr val="CC00CC"/>
                </a:solidFill>
                <a:latin typeface="华文楷体" panose="02010600040101010101" charset="-122"/>
                <a:ea typeface="华文楷体" panose="02010600040101010101" charset="-122"/>
                <a:sym typeface="Symbol" panose="05050102010706020507" pitchFamily="18" charset="2"/>
              </a:rPr>
              <a:t>实验测量值只能是本征值之一</a:t>
            </a:r>
            <a:endParaRPr lang="zh-CN" altLang="en-US" sz="1800" dirty="0">
              <a:solidFill>
                <a:srgbClr val="CC00CC"/>
              </a:solidFill>
              <a:latin typeface="华文楷体" panose="02010600040101010101" charset="-122"/>
              <a:ea typeface="华文楷体" panose="02010600040101010101" charset="-122"/>
              <a:sym typeface="Symbol" panose="05050102010706020507" pitchFamily="18" charset="2"/>
            </a:endParaRPr>
          </a:p>
          <a:p>
            <a:pPr marL="12700" indent="-12700" eaLnBrk="1" hangingPunct="1">
              <a:spcBef>
                <a:spcPct val="0"/>
              </a:spcBef>
              <a:buFont typeface="Wingdings" panose="05000000000000000000" pitchFamily="2" charset="2"/>
              <a:buNone/>
            </a:pPr>
            <a:r>
              <a:rPr lang="zh-CN" altLang="en-US" sz="1800" dirty="0">
                <a:solidFill>
                  <a:srgbClr val="0000FF"/>
                </a:solidFill>
                <a:latin typeface="华文楷体" panose="02010600040101010101" charset="-122"/>
                <a:ea typeface="华文楷体" panose="02010600040101010101" charset="-122"/>
                <a:sym typeface="Symbol" panose="05050102010706020507" pitchFamily="18" charset="2"/>
              </a:rPr>
              <a:t>波函数本征函数</a:t>
            </a:r>
            <a:endParaRPr lang="zh-CN" altLang="en-US" sz="1800" dirty="0">
              <a:solidFill>
                <a:srgbClr val="0000FF"/>
              </a:solidFill>
              <a:latin typeface="华文楷体" panose="02010600040101010101" charset="-122"/>
              <a:ea typeface="华文楷体" panose="02010600040101010101" charset="-122"/>
              <a:sym typeface="Symbol" panose="05050102010706020507" pitchFamily="18" charset="2"/>
            </a:endParaRPr>
          </a:p>
        </p:txBody>
      </p:sp>
      <p:sp>
        <p:nvSpPr>
          <p:cNvPr id="21" name="Footer Placeholder 1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22" name="Picture 17"/>
          <p:cNvPicPr>
            <a:picLocks noChangeAspect="1"/>
          </p:cNvPicPr>
          <p:nvPr/>
        </p:nvPicPr>
        <p:blipFill>
          <a:blip r:embed="rId13"/>
          <a:stretch>
            <a:fillRect/>
          </a:stretch>
        </p:blipFill>
        <p:spPr>
          <a:xfrm>
            <a:off x="4755988" y="2530680"/>
            <a:ext cx="1319136" cy="611125"/>
          </a:xfrm>
          <a:prstGeom prst="rect">
            <a:avLst/>
          </a:prstGeom>
        </p:spPr>
      </p:pic>
      <p:pic>
        <p:nvPicPr>
          <p:cNvPr id="23" name="Picture 18"/>
          <p:cNvPicPr>
            <a:picLocks noChangeAspect="1"/>
          </p:cNvPicPr>
          <p:nvPr/>
        </p:nvPicPr>
        <p:blipFill>
          <a:blip r:embed="rId14"/>
          <a:stretch>
            <a:fillRect/>
          </a:stretch>
        </p:blipFill>
        <p:spPr>
          <a:xfrm>
            <a:off x="677454" y="5553301"/>
            <a:ext cx="2266897" cy="60901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idx="4294967295"/>
          </p:nvPr>
        </p:nvSpPr>
        <p:spPr>
          <a:xfrm>
            <a:off x="0" y="1524000"/>
            <a:ext cx="9144000" cy="1371600"/>
          </a:xfrm>
        </p:spPr>
        <p:txBody>
          <a:bodyPr/>
          <a:lstStyle/>
          <a:p>
            <a:pPr algn="ctr"/>
            <a:r>
              <a:rPr lang="zh-CN" altLang="zh-CN" dirty="0"/>
              <a:t>波粒二</a:t>
            </a:r>
            <a:r>
              <a:rPr lang="zh-CN" altLang="en-US" dirty="0"/>
              <a:t>象</a:t>
            </a:r>
            <a:r>
              <a:rPr lang="zh-CN" altLang="zh-CN" dirty="0"/>
              <a:t>性和物质波</a:t>
            </a:r>
            <a:endParaRPr lang="zh-CN" altLang="en-US"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角动量算符</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350856" y="1200384"/>
                <a:ext cx="8412144" cy="5259401"/>
              </a:xfrm>
            </p:spPr>
            <p:txBody>
              <a:bodyPr>
                <a:normAutofit fontScale="92500" lnSpcReduction="10000"/>
              </a:bodyPr>
              <a:lstStyle/>
              <a:p>
                <a:pPr>
                  <a:lnSpc>
                    <a:spcPct val="120000"/>
                  </a:lnSpc>
                  <a:spcBef>
                    <a:spcPts val="0"/>
                  </a:spcBef>
                  <a:spcAft>
                    <a:spcPts val="0"/>
                  </a:spcAft>
                </a:pPr>
                <a:r>
                  <a:rPr lang="zh-CN" altLang="en-US" sz="2800" dirty="0"/>
                  <a:t>原子物理中一个重要的力学量：</a:t>
                </a: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r>
                  <a:rPr lang="zh-CN" altLang="en-US" sz="2800" dirty="0"/>
                  <a:t>在</a:t>
                </a:r>
                <a:r>
                  <a:rPr lang="zh-CN" altLang="en-US" sz="2800" dirty="0">
                    <a:solidFill>
                      <a:srgbClr val="FF0000"/>
                    </a:solidFill>
                  </a:rPr>
                  <a:t>球坐标</a:t>
                </a:r>
                <a:r>
                  <a:rPr lang="zh-CN" altLang="en-US" sz="2800" dirty="0"/>
                  <a:t>表象中：</a:t>
                </a: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endParaRPr lang="en-US" altLang="zh-CN" sz="2800" dirty="0"/>
              </a:p>
              <a:p>
                <a:pPr marL="0" indent="0">
                  <a:lnSpc>
                    <a:spcPct val="120000"/>
                  </a:lnSpc>
                  <a:spcBef>
                    <a:spcPts val="0"/>
                  </a:spcBef>
                  <a:spcAft>
                    <a:spcPts val="0"/>
                  </a:spcAft>
                  <a:buNone/>
                </a:pPr>
                <a:endParaRPr lang="en-US" altLang="zh-CN" sz="2000" dirty="0"/>
              </a:p>
              <a:p>
                <a:pPr marL="0" indent="0">
                  <a:lnSpc>
                    <a:spcPct val="120000"/>
                  </a:lnSpc>
                  <a:spcBef>
                    <a:spcPts val="0"/>
                  </a:spcBef>
                  <a:spcAft>
                    <a:spcPts val="0"/>
                  </a:spcAft>
                  <a:buNone/>
                </a:pPr>
                <a:r>
                  <a:rPr lang="zh-CN" altLang="en-US" sz="2000" dirty="0">
                    <a:solidFill>
                      <a:srgbClr val="0000FF"/>
                    </a:solidFill>
                  </a:rPr>
                  <a:t>在</a:t>
                </a:r>
                <a14:m>
                  <m:oMath xmlns:m="http://schemas.openxmlformats.org/officeDocument/2006/math">
                    <m:sSub>
                      <m:sSubPr>
                        <m:ctrlPr>
                          <a:rPr lang="en-US" altLang="zh-CN" sz="2000" i="1" smtClean="0">
                            <a:solidFill>
                              <a:srgbClr val="0000FF"/>
                            </a:solidFill>
                            <a:latin typeface="Cambria Math" panose="02040503050406030204" pitchFamily="18" charset="0"/>
                          </a:rPr>
                        </m:ctrlPr>
                      </m:sSubPr>
                      <m:e>
                        <m:acc>
                          <m:accPr>
                            <m:ctrlPr>
                              <a:rPr lang="en-US" altLang="zh-CN" sz="2000" i="1" smtClean="0">
                                <a:solidFill>
                                  <a:srgbClr val="0000FF"/>
                                </a:solidFill>
                                <a:latin typeface="Cambria Math" panose="02040503050406030204" pitchFamily="18" charset="0"/>
                              </a:rPr>
                            </m:ctrlPr>
                          </m:accPr>
                          <m:e>
                            <m:r>
                              <a:rPr lang="en-US" altLang="zh-CN" sz="2000" b="1" i="1" smtClean="0">
                                <a:solidFill>
                                  <a:srgbClr val="0000FF"/>
                                </a:solidFill>
                                <a:latin typeface="Cambria Math" panose="02040503050406030204" pitchFamily="18" charset="0"/>
                              </a:rPr>
                              <m:t>𝑳</m:t>
                            </m:r>
                          </m:e>
                        </m:acc>
                      </m:e>
                      <m:sub>
                        <m:r>
                          <a:rPr lang="en-US" altLang="zh-CN" sz="2000" b="1" i="1" smtClean="0">
                            <a:solidFill>
                              <a:srgbClr val="0000FF"/>
                            </a:solidFill>
                            <a:latin typeface="Cambria Math" panose="02040503050406030204" pitchFamily="18" charset="0"/>
                          </a:rPr>
                          <m:t>𝒙</m:t>
                        </m:r>
                      </m:sub>
                    </m:sSub>
                    <m:r>
                      <a:rPr lang="en-US" altLang="zh-CN" sz="2000" b="1" i="1" smtClean="0">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acc>
                          <m:accPr>
                            <m:ctrlPr>
                              <a:rPr lang="en-US" altLang="zh-CN" sz="2000" i="1">
                                <a:solidFill>
                                  <a:srgbClr val="0000FF"/>
                                </a:solidFill>
                                <a:latin typeface="Cambria Math" panose="02040503050406030204" pitchFamily="18" charset="0"/>
                              </a:rPr>
                            </m:ctrlPr>
                          </m:accPr>
                          <m:e>
                            <m:r>
                              <a:rPr lang="en-US" altLang="zh-CN" sz="2000" i="1">
                                <a:solidFill>
                                  <a:srgbClr val="0000FF"/>
                                </a:solidFill>
                                <a:latin typeface="Cambria Math" panose="02040503050406030204" pitchFamily="18" charset="0"/>
                              </a:rPr>
                              <m:t>𝑳</m:t>
                            </m:r>
                          </m:e>
                        </m:acc>
                      </m:e>
                      <m:sub>
                        <m:r>
                          <a:rPr lang="en-US" altLang="zh-CN" sz="2000" b="1" i="1" smtClean="0">
                            <a:solidFill>
                              <a:srgbClr val="0000FF"/>
                            </a:solidFill>
                            <a:latin typeface="Cambria Math" panose="02040503050406030204" pitchFamily="18" charset="0"/>
                          </a:rPr>
                          <m:t>𝒚</m:t>
                        </m:r>
                      </m:sub>
                    </m:sSub>
                    <m:r>
                      <a:rPr lang="en-US" altLang="zh-CN" sz="2000" i="1">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acc>
                          <m:accPr>
                            <m:ctrlPr>
                              <a:rPr lang="en-US" altLang="zh-CN" sz="2000" i="1">
                                <a:solidFill>
                                  <a:srgbClr val="0000FF"/>
                                </a:solidFill>
                                <a:latin typeface="Cambria Math" panose="02040503050406030204" pitchFamily="18" charset="0"/>
                              </a:rPr>
                            </m:ctrlPr>
                          </m:accPr>
                          <m:e>
                            <m:r>
                              <a:rPr lang="en-US" altLang="zh-CN" sz="2000" i="1">
                                <a:solidFill>
                                  <a:srgbClr val="0000FF"/>
                                </a:solidFill>
                                <a:latin typeface="Cambria Math" panose="02040503050406030204" pitchFamily="18" charset="0"/>
                              </a:rPr>
                              <m:t>𝑳</m:t>
                            </m:r>
                          </m:e>
                        </m:acc>
                      </m:e>
                      <m:sub>
                        <m:r>
                          <a:rPr lang="en-US" altLang="zh-CN" sz="2000" b="1" i="1" smtClean="0">
                            <a:solidFill>
                              <a:srgbClr val="0000FF"/>
                            </a:solidFill>
                            <a:latin typeface="Cambria Math" panose="02040503050406030204" pitchFamily="18" charset="0"/>
                          </a:rPr>
                          <m:t>𝒛</m:t>
                        </m:r>
                      </m:sub>
                    </m:sSub>
                    <m:r>
                      <a:rPr lang="en-US" altLang="zh-CN" sz="2000" i="1">
                        <a:solidFill>
                          <a:srgbClr val="0000FF"/>
                        </a:solidFill>
                        <a:latin typeface="Cambria Math" panose="02040503050406030204" pitchFamily="18" charset="0"/>
                      </a:rPr>
                      <m:t>,</m:t>
                    </m:r>
                    <m:r>
                      <a:rPr lang="en-US" altLang="zh-CN" sz="2000" b="1" i="1" smtClean="0">
                        <a:solidFill>
                          <a:srgbClr val="0000FF"/>
                        </a:solidFill>
                        <a:latin typeface="Cambria Math" panose="02040503050406030204" pitchFamily="18" charset="0"/>
                      </a:rPr>
                      <m:t> </m:t>
                    </m:r>
                    <m:sSup>
                      <m:sSupPr>
                        <m:ctrlPr>
                          <a:rPr lang="en-US" altLang="zh-CN" sz="2000" b="1" i="1" smtClean="0">
                            <a:solidFill>
                              <a:srgbClr val="0000FF"/>
                            </a:solidFill>
                            <a:latin typeface="Cambria Math" panose="02040503050406030204" pitchFamily="18" charset="0"/>
                          </a:rPr>
                        </m:ctrlPr>
                      </m:sSupPr>
                      <m:e>
                        <m:acc>
                          <m:accPr>
                            <m:ctrlPr>
                              <a:rPr lang="en-US" altLang="zh-CN" sz="2000" b="1" i="1" smtClean="0">
                                <a:solidFill>
                                  <a:srgbClr val="0000FF"/>
                                </a:solidFill>
                                <a:latin typeface="Cambria Math" panose="02040503050406030204" pitchFamily="18" charset="0"/>
                              </a:rPr>
                            </m:ctrlPr>
                          </m:accPr>
                          <m:e>
                            <m:r>
                              <a:rPr lang="en-US" altLang="zh-CN" sz="2000" b="1" i="1" smtClean="0">
                                <a:solidFill>
                                  <a:srgbClr val="0000FF"/>
                                </a:solidFill>
                                <a:latin typeface="Cambria Math" panose="02040503050406030204" pitchFamily="18" charset="0"/>
                              </a:rPr>
                              <m:t>𝑳</m:t>
                            </m:r>
                          </m:e>
                        </m:acc>
                      </m:e>
                      <m:sup>
                        <m:r>
                          <a:rPr lang="en-US" altLang="zh-CN" sz="2000" b="1" i="1" smtClean="0">
                            <a:solidFill>
                              <a:srgbClr val="0000FF"/>
                            </a:solidFill>
                            <a:latin typeface="Cambria Math" panose="02040503050406030204" pitchFamily="18" charset="0"/>
                          </a:rPr>
                          <m:t>𝟐</m:t>
                        </m:r>
                      </m:sup>
                    </m:sSup>
                  </m:oMath>
                </a14:m>
                <a:r>
                  <a:rPr lang="zh-CN" altLang="en-US" sz="2000" dirty="0">
                    <a:solidFill>
                      <a:srgbClr val="0000FF"/>
                    </a:solidFill>
                  </a:rPr>
                  <a:t>四个算符中，并不能同时测到确定值。只有</a:t>
                </a:r>
                <a14:m>
                  <m:oMath xmlns:m="http://schemas.openxmlformats.org/officeDocument/2006/math">
                    <m:sSub>
                      <m:sSubPr>
                        <m:ctrlPr>
                          <a:rPr lang="en-US" altLang="zh-CN" sz="2000" i="1">
                            <a:solidFill>
                              <a:srgbClr val="0000FF"/>
                            </a:solidFill>
                            <a:latin typeface="Cambria Math" panose="02040503050406030204" pitchFamily="18" charset="0"/>
                          </a:rPr>
                        </m:ctrlPr>
                      </m:sSubPr>
                      <m:e>
                        <m:acc>
                          <m:accPr>
                            <m:ctrlPr>
                              <a:rPr lang="en-US" altLang="zh-CN" sz="2000" i="1">
                                <a:solidFill>
                                  <a:srgbClr val="0000FF"/>
                                </a:solidFill>
                                <a:latin typeface="Cambria Math" panose="02040503050406030204" pitchFamily="18" charset="0"/>
                              </a:rPr>
                            </m:ctrlPr>
                          </m:accPr>
                          <m:e>
                            <m:r>
                              <a:rPr lang="en-US" altLang="zh-CN" sz="2000" i="1">
                                <a:solidFill>
                                  <a:srgbClr val="0000FF"/>
                                </a:solidFill>
                                <a:latin typeface="Cambria Math" panose="02040503050406030204" pitchFamily="18" charset="0"/>
                              </a:rPr>
                              <m:t>𝑳</m:t>
                            </m:r>
                          </m:e>
                        </m:acc>
                      </m:e>
                      <m:sub>
                        <m:r>
                          <a:rPr lang="en-US" altLang="zh-CN" sz="2000" i="1">
                            <a:solidFill>
                              <a:srgbClr val="0000FF"/>
                            </a:solidFill>
                            <a:latin typeface="Cambria Math" panose="02040503050406030204" pitchFamily="18" charset="0"/>
                          </a:rPr>
                          <m:t>𝒛</m:t>
                        </m:r>
                      </m:sub>
                    </m:sSub>
                    <m:r>
                      <a:rPr lang="en-US" altLang="zh-CN" sz="2000" i="1">
                        <a:solidFill>
                          <a:srgbClr val="0000FF"/>
                        </a:solidFill>
                        <a:latin typeface="Cambria Math" panose="02040503050406030204" pitchFamily="18" charset="0"/>
                      </a:rPr>
                      <m:t>, </m:t>
                    </m:r>
                    <m:sSup>
                      <m:sSupPr>
                        <m:ctrlPr>
                          <a:rPr lang="en-US" altLang="zh-CN" sz="2000" i="1">
                            <a:solidFill>
                              <a:srgbClr val="0000FF"/>
                            </a:solidFill>
                            <a:latin typeface="Cambria Math" panose="02040503050406030204" pitchFamily="18" charset="0"/>
                          </a:rPr>
                        </m:ctrlPr>
                      </m:sSupPr>
                      <m:e>
                        <m:acc>
                          <m:accPr>
                            <m:ctrlPr>
                              <a:rPr lang="en-US" altLang="zh-CN" sz="2000" i="1">
                                <a:solidFill>
                                  <a:srgbClr val="0000FF"/>
                                </a:solidFill>
                                <a:latin typeface="Cambria Math" panose="02040503050406030204" pitchFamily="18" charset="0"/>
                              </a:rPr>
                            </m:ctrlPr>
                          </m:accPr>
                          <m:e>
                            <m:r>
                              <a:rPr lang="en-US" altLang="zh-CN" sz="2000" i="1">
                                <a:solidFill>
                                  <a:srgbClr val="0000FF"/>
                                </a:solidFill>
                                <a:latin typeface="Cambria Math" panose="02040503050406030204" pitchFamily="18" charset="0"/>
                              </a:rPr>
                              <m:t>𝑳</m:t>
                            </m:r>
                          </m:e>
                        </m:acc>
                      </m:e>
                      <m:sup>
                        <m:r>
                          <a:rPr lang="en-US" altLang="zh-CN" sz="2000" i="1">
                            <a:solidFill>
                              <a:srgbClr val="0000FF"/>
                            </a:solidFill>
                            <a:latin typeface="Cambria Math" panose="02040503050406030204" pitchFamily="18" charset="0"/>
                          </a:rPr>
                          <m:t>𝟐</m:t>
                        </m:r>
                      </m:sup>
                    </m:sSup>
                  </m:oMath>
                </a14:m>
                <a:r>
                  <a:rPr lang="zh-CN" altLang="en-US" sz="2000" dirty="0">
                    <a:solidFill>
                      <a:srgbClr val="0000FF"/>
                    </a:solidFill>
                  </a:rPr>
                  <a:t>可以同时有确定值和共同本征态函数，而这时</a:t>
                </a:r>
                <a14:m>
                  <m:oMath xmlns:m="http://schemas.openxmlformats.org/officeDocument/2006/math">
                    <m:sSub>
                      <m:sSubPr>
                        <m:ctrlPr>
                          <a:rPr lang="en-US" altLang="zh-CN" sz="2000" i="1">
                            <a:solidFill>
                              <a:srgbClr val="0000FF"/>
                            </a:solidFill>
                            <a:latin typeface="Cambria Math" panose="02040503050406030204" pitchFamily="18" charset="0"/>
                          </a:rPr>
                        </m:ctrlPr>
                      </m:sSubPr>
                      <m:e>
                        <m:acc>
                          <m:accPr>
                            <m:ctrlPr>
                              <a:rPr lang="en-US" altLang="zh-CN" sz="2000" i="1">
                                <a:solidFill>
                                  <a:srgbClr val="0000FF"/>
                                </a:solidFill>
                                <a:latin typeface="Cambria Math" panose="02040503050406030204" pitchFamily="18" charset="0"/>
                              </a:rPr>
                            </m:ctrlPr>
                          </m:accPr>
                          <m:e>
                            <m:r>
                              <a:rPr lang="en-US" altLang="zh-CN" sz="2000" i="1">
                                <a:solidFill>
                                  <a:srgbClr val="0000FF"/>
                                </a:solidFill>
                                <a:latin typeface="Cambria Math" panose="02040503050406030204" pitchFamily="18" charset="0"/>
                              </a:rPr>
                              <m:t>𝑳</m:t>
                            </m:r>
                          </m:e>
                        </m:acc>
                      </m:e>
                      <m:sub>
                        <m:r>
                          <a:rPr lang="en-US" altLang="zh-CN" sz="2000" i="1">
                            <a:solidFill>
                              <a:srgbClr val="0000FF"/>
                            </a:solidFill>
                            <a:latin typeface="Cambria Math" panose="02040503050406030204" pitchFamily="18" charset="0"/>
                          </a:rPr>
                          <m:t>𝒙</m:t>
                        </m:r>
                      </m:sub>
                    </m:sSub>
                    <m:r>
                      <a:rPr lang="en-US" altLang="zh-CN" sz="2000" b="1" i="1" smtClean="0">
                        <a:solidFill>
                          <a:srgbClr val="0000FF"/>
                        </a:solidFill>
                        <a:latin typeface="Cambria Math" panose="02040503050406030204" pitchFamily="18" charset="0"/>
                      </a:rPr>
                      <m:t>,  </m:t>
                    </m:r>
                    <m:sSub>
                      <m:sSubPr>
                        <m:ctrlPr>
                          <a:rPr lang="en-US" altLang="zh-CN" sz="2000" i="1">
                            <a:solidFill>
                              <a:srgbClr val="0000FF"/>
                            </a:solidFill>
                            <a:latin typeface="Cambria Math" panose="02040503050406030204" pitchFamily="18" charset="0"/>
                          </a:rPr>
                        </m:ctrlPr>
                      </m:sSubPr>
                      <m:e>
                        <m:acc>
                          <m:accPr>
                            <m:ctrlPr>
                              <a:rPr lang="en-US" altLang="zh-CN" sz="2000" i="1">
                                <a:solidFill>
                                  <a:srgbClr val="0000FF"/>
                                </a:solidFill>
                                <a:latin typeface="Cambria Math" panose="02040503050406030204" pitchFamily="18" charset="0"/>
                              </a:rPr>
                            </m:ctrlPr>
                          </m:accPr>
                          <m:e>
                            <m:r>
                              <a:rPr lang="en-US" altLang="zh-CN" sz="2000" i="1">
                                <a:solidFill>
                                  <a:srgbClr val="0000FF"/>
                                </a:solidFill>
                                <a:latin typeface="Cambria Math" panose="02040503050406030204" pitchFamily="18" charset="0"/>
                              </a:rPr>
                              <m:t>𝑳</m:t>
                            </m:r>
                          </m:e>
                        </m:acc>
                      </m:e>
                      <m:sub>
                        <m:r>
                          <a:rPr lang="en-US" altLang="zh-CN" sz="2000" i="1">
                            <a:solidFill>
                              <a:srgbClr val="0000FF"/>
                            </a:solidFill>
                            <a:latin typeface="Cambria Math" panose="02040503050406030204" pitchFamily="18" charset="0"/>
                          </a:rPr>
                          <m:t>𝒚</m:t>
                        </m:r>
                      </m:sub>
                    </m:sSub>
                  </m:oMath>
                </a14:m>
                <a:r>
                  <a:rPr lang="zh-CN" altLang="en-US" sz="2000" dirty="0">
                    <a:solidFill>
                      <a:srgbClr val="0000FF"/>
                    </a:solidFill>
                  </a:rPr>
                  <a:t>就没有确定值。</a:t>
                </a:r>
                <a:endParaRPr lang="en-US" altLang="zh-CN" sz="2000" dirty="0">
                  <a:solidFill>
                    <a:srgbClr val="0000FF"/>
                  </a:solidFill>
                </a:endParaRPr>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350856" y="1200384"/>
                <a:ext cx="8412144" cy="5259401"/>
              </a:xfrm>
              <a:blipFill rotWithShape="1">
                <a:blip r:embed="rId1"/>
                <a:stretch>
                  <a:fillRect l="-4" t="-4" b="11"/>
                </a:stretch>
              </a:blipFill>
            </p:spPr>
            <p:txBody>
              <a:bodyPr/>
              <a:lstStyle/>
              <a:p>
                <a:r>
                  <a:rPr lang="zh-CN" altLang="en-US">
                    <a:noFill/>
                  </a:rPr>
                  <a:t> </a:t>
                </a:r>
              </a:p>
            </p:txBody>
          </p:sp>
        </mc:Fallback>
      </mc:AlternateContent>
      <p:graphicFrame>
        <p:nvGraphicFramePr>
          <p:cNvPr id="5" name="Object 6"/>
          <p:cNvGraphicFramePr>
            <a:graphicFrameLocks noChangeAspect="1"/>
          </p:cNvGraphicFramePr>
          <p:nvPr/>
        </p:nvGraphicFramePr>
        <p:xfrm>
          <a:off x="5427993" y="1714735"/>
          <a:ext cx="1252538" cy="501650"/>
        </p:xfrm>
        <a:graphic>
          <a:graphicData uri="http://schemas.openxmlformats.org/presentationml/2006/ole">
            <mc:AlternateContent xmlns:mc="http://schemas.openxmlformats.org/markup-compatibility/2006">
              <mc:Choice xmlns:v="urn:schemas-microsoft-com:vml" Requires="v">
                <p:oleObj spid="_x0000_s6" name="公式" r:id="rId2" imgW="596900" imgH="228600" progId="Equation.3">
                  <p:embed/>
                </p:oleObj>
              </mc:Choice>
              <mc:Fallback>
                <p:oleObj name="公式" r:id="rId2" imgW="596900" imgH="228600" progId="Equation.3">
                  <p:embed/>
                  <p:pic>
                    <p:nvPicPr>
                      <p:cNvPr id="0" name="图片 5"/>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5427993" y="1714735"/>
                        <a:ext cx="1252538"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Object 8"/>
          <p:cNvGraphicFramePr>
            <a:graphicFrameLocks noChangeAspect="1"/>
          </p:cNvGraphicFramePr>
          <p:nvPr/>
        </p:nvGraphicFramePr>
        <p:xfrm>
          <a:off x="6680007" y="1200385"/>
          <a:ext cx="2027705" cy="1600200"/>
        </p:xfrm>
        <a:graphic>
          <a:graphicData uri="http://schemas.openxmlformats.org/presentationml/2006/ole">
            <mc:AlternateContent xmlns:mc="http://schemas.openxmlformats.org/markup-compatibility/2006">
              <mc:Choice xmlns:v="urn:schemas-microsoft-com:vml" Requires="v">
                <p:oleObj spid="_x0000_s8" name="Equation" r:id="rId4" imgW="965200" imgH="762000" progId="Equation.3">
                  <p:embed/>
                </p:oleObj>
              </mc:Choice>
              <mc:Fallback>
                <p:oleObj name="Equation" r:id="rId4" imgW="965200" imgH="762000" progId="Equation.3">
                  <p:embed/>
                  <p:pic>
                    <p:nvPicPr>
                      <p:cNvPr id="0" name="图片 7"/>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680007" y="1200385"/>
                        <a:ext cx="202770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12"/>
          <p:cNvGraphicFramePr>
            <a:graphicFrameLocks noChangeAspect="1"/>
          </p:cNvGraphicFramePr>
          <p:nvPr/>
        </p:nvGraphicFramePr>
        <p:xfrm>
          <a:off x="5427993" y="2957429"/>
          <a:ext cx="2745293" cy="572842"/>
        </p:xfrm>
        <a:graphic>
          <a:graphicData uri="http://schemas.openxmlformats.org/presentationml/2006/ole">
            <mc:AlternateContent xmlns:mc="http://schemas.openxmlformats.org/markup-compatibility/2006">
              <mc:Choice xmlns:v="urn:schemas-microsoft-com:vml" Requires="v">
                <p:oleObj spid="_x0000_s9" name="公式" r:id="rId6" imgW="1459865" imgH="304800" progId="Equation.3">
                  <p:embed/>
                </p:oleObj>
              </mc:Choice>
              <mc:Fallback>
                <p:oleObj name="公式" r:id="rId6" imgW="1459865" imgH="304800" progId="Equation.3">
                  <p:embed/>
                  <p:pic>
                    <p:nvPicPr>
                      <p:cNvPr id="0" name="图片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7993" y="2957429"/>
                        <a:ext cx="2745293" cy="5728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Footer Placeholder 1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19" name="Picture 18"/>
          <p:cNvPicPr>
            <a:picLocks noChangeAspect="1"/>
          </p:cNvPicPr>
          <p:nvPr/>
        </p:nvPicPr>
        <p:blipFill>
          <a:blip r:embed="rId8"/>
          <a:stretch>
            <a:fillRect/>
          </a:stretch>
        </p:blipFill>
        <p:spPr>
          <a:xfrm>
            <a:off x="1295400" y="4276077"/>
            <a:ext cx="6387680" cy="1240326"/>
          </a:xfrm>
          <a:prstGeom prst="rect">
            <a:avLst/>
          </a:prstGeom>
        </p:spPr>
      </p:pic>
      <p:pic>
        <p:nvPicPr>
          <p:cNvPr id="20" name="Picture 19"/>
          <p:cNvPicPr>
            <a:picLocks noChangeAspect="1"/>
          </p:cNvPicPr>
          <p:nvPr/>
        </p:nvPicPr>
        <p:blipFill>
          <a:blip r:embed="rId9"/>
          <a:stretch>
            <a:fillRect/>
          </a:stretch>
        </p:blipFill>
        <p:spPr>
          <a:xfrm>
            <a:off x="1071001" y="1747190"/>
            <a:ext cx="3098800" cy="2050284"/>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一些算符实例</a:t>
            </a:r>
            <a:endParaRPr lang="zh-CN" altLang="en-US"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Slide Number Placeholder 6"/>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8" name="矩形 7"/>
          <p:cNvSpPr/>
          <p:nvPr/>
        </p:nvSpPr>
        <p:spPr>
          <a:xfrm>
            <a:off x="457200" y="1447800"/>
            <a:ext cx="2246128" cy="400110"/>
          </a:xfrm>
          <a:prstGeom prst="rect">
            <a:avLst/>
          </a:prstGeom>
        </p:spPr>
        <p:txBody>
          <a:bodyPr wrap="none">
            <a:spAutoFit/>
          </a:bodyPr>
          <a:lstStyle/>
          <a:p>
            <a:r>
              <a:rPr lang="zh-CN" altLang="en-US" sz="2000" dirty="0">
                <a:solidFill>
                  <a:schemeClr val="tx1"/>
                </a:solidFill>
              </a:rPr>
              <a:t>一维无限深方势阱</a:t>
            </a:r>
            <a:endParaRPr lang="zh-CN" altLang="en-US" sz="2000" dirty="0">
              <a:solidFill>
                <a:schemeClr val="tx1"/>
              </a:solidFill>
            </a:endParaRPr>
          </a:p>
        </p:txBody>
      </p:sp>
      <p:grpSp>
        <p:nvGrpSpPr>
          <p:cNvPr id="9" name="Group 65"/>
          <p:cNvGrpSpPr/>
          <p:nvPr/>
        </p:nvGrpSpPr>
        <p:grpSpPr bwMode="auto">
          <a:xfrm>
            <a:off x="609600" y="1981200"/>
            <a:ext cx="6346825" cy="1293813"/>
            <a:chOff x="-597" y="1690"/>
            <a:chExt cx="3998" cy="815"/>
          </a:xfrm>
        </p:grpSpPr>
        <p:sp>
          <p:nvSpPr>
            <p:cNvPr id="10" name="AutoShape 3"/>
            <p:cNvSpPr/>
            <p:nvPr/>
          </p:nvSpPr>
          <p:spPr bwMode="auto">
            <a:xfrm>
              <a:off x="1536" y="1785"/>
              <a:ext cx="144" cy="528"/>
            </a:xfrm>
            <a:prstGeom prst="leftBrace">
              <a:avLst>
                <a:gd name="adj1" fmla="val 30556"/>
                <a:gd name="adj2" fmla="val 50000"/>
              </a:avLst>
            </a:prstGeom>
            <a:noFill/>
            <a:ln w="19050">
              <a:solidFill>
                <a:srgbClr val="FF0000"/>
              </a:solidFill>
              <a:round/>
            </a:ln>
          </p:spPr>
          <p:txBody>
            <a:bodyPr wrap="none" anchor="ctr"/>
            <a:lstStyle/>
            <a:p>
              <a:endParaRPr lang="en-US" altLang="zh-CN" sz="280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1" name="Object 3"/>
            <p:cNvGraphicFramePr>
              <a:graphicFrameLocks noChangeAspect="1"/>
            </p:cNvGraphicFramePr>
            <p:nvPr/>
          </p:nvGraphicFramePr>
          <p:xfrm>
            <a:off x="1702" y="2059"/>
            <a:ext cx="1699" cy="446"/>
          </p:xfrm>
          <a:graphic>
            <a:graphicData uri="http://schemas.openxmlformats.org/presentationml/2006/ole">
              <mc:AlternateContent xmlns:mc="http://schemas.openxmlformats.org/markup-compatibility/2006">
                <mc:Choice xmlns:v="urn:schemas-microsoft-com:vml" Requires="v">
                  <p:oleObj spid="_x0000_s0" name="Equation" r:id="rId1" imgW="2615565" imgH="660400" progId="Equation.3">
                    <p:embed/>
                  </p:oleObj>
                </mc:Choice>
                <mc:Fallback>
                  <p:oleObj name="Equation" r:id="rId1" imgW="2615565" imgH="660400" progId="Equation.3">
                    <p:embed/>
                    <p:pic>
                      <p:nvPicPr>
                        <p:cNvPr id="0" name="Objec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 y="2059"/>
                          <a:ext cx="1699" cy="4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4"/>
            <p:cNvGraphicFramePr>
              <a:graphicFrameLocks noChangeAspect="1"/>
            </p:cNvGraphicFramePr>
            <p:nvPr/>
          </p:nvGraphicFramePr>
          <p:xfrm>
            <a:off x="816" y="1911"/>
            <a:ext cx="672" cy="306"/>
          </p:xfrm>
          <a:graphic>
            <a:graphicData uri="http://schemas.openxmlformats.org/presentationml/2006/ole">
              <mc:AlternateContent xmlns:mc="http://schemas.openxmlformats.org/markup-compatibility/2006">
                <mc:Choice xmlns:v="urn:schemas-microsoft-com:vml" Requires="v">
                  <p:oleObj spid="_x0000_s4" name="公式" r:id="rId3" imgW="723265" imgH="304800" progId="Equation.3">
                    <p:embed/>
                  </p:oleObj>
                </mc:Choice>
                <mc:Fallback>
                  <p:oleObj name="公式" r:id="rId3" imgW="723265" imgH="3048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911"/>
                          <a:ext cx="672" cy="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5"/>
            <p:cNvGraphicFramePr>
              <a:graphicFrameLocks noChangeAspect="1"/>
            </p:cNvGraphicFramePr>
            <p:nvPr/>
          </p:nvGraphicFramePr>
          <p:xfrm>
            <a:off x="1813" y="1690"/>
            <a:ext cx="1171" cy="194"/>
          </p:xfrm>
          <a:graphic>
            <a:graphicData uri="http://schemas.openxmlformats.org/presentationml/2006/ole">
              <mc:AlternateContent xmlns:mc="http://schemas.openxmlformats.org/markup-compatibility/2006">
                <mc:Choice xmlns:v="urn:schemas-microsoft-com:vml" Requires="v">
                  <p:oleObj spid="_x0000_s5" name="公式" r:id="rId5" imgW="1905000" imgH="317500" progId="Equation.3">
                    <p:embed/>
                  </p:oleObj>
                </mc:Choice>
                <mc:Fallback>
                  <p:oleObj name="公式" r:id="rId5" imgW="1905000" imgH="3175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3" y="1690"/>
                          <a:ext cx="1171" cy="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49"/>
            <p:cNvSpPr txBox="1">
              <a:spLocks noChangeArrowheads="1"/>
            </p:cNvSpPr>
            <p:nvPr/>
          </p:nvSpPr>
          <p:spPr bwMode="auto">
            <a:xfrm>
              <a:off x="-597" y="1936"/>
              <a:ext cx="1728" cy="330"/>
            </a:xfrm>
            <a:prstGeom prst="rect">
              <a:avLst/>
            </a:prstGeom>
            <a:noFill/>
            <a:ln w="9525">
              <a:noFill/>
              <a:miter lim="800000"/>
            </a:ln>
          </p:spPr>
          <p:txBody>
            <a:bodyPr>
              <a:spAutoFit/>
            </a:bodyPr>
            <a:lstStyle/>
            <a:p>
              <a:pPr>
                <a:spcBef>
                  <a:spcPct val="50000"/>
                </a:spcBef>
                <a:buFontTx/>
                <a:buBlip>
                  <a:blip r:embed="rId7"/>
                </a:buBlip>
              </a:pPr>
              <a:r>
                <a:rPr lang="en-US" altLang="zh-CN" sz="2800" dirty="0">
                  <a:solidFill>
                    <a:srgbClr val="CC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波函数</a:t>
              </a:r>
              <a:endPar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pic>
        <p:nvPicPr>
          <p:cNvPr id="15" name="图片 14"/>
          <p:cNvPicPr>
            <a:picLocks noChangeAspect="1"/>
          </p:cNvPicPr>
          <p:nvPr/>
        </p:nvPicPr>
        <p:blipFill>
          <a:blip r:embed="rId8"/>
          <a:stretch>
            <a:fillRect/>
          </a:stretch>
        </p:blipFill>
        <p:spPr>
          <a:xfrm>
            <a:off x="457200" y="3863306"/>
            <a:ext cx="2438400" cy="736600"/>
          </a:xfrm>
          <a:prstGeom prst="rect">
            <a:avLst/>
          </a:prstGeom>
        </p:spPr>
      </p:pic>
      <p:sp>
        <p:nvSpPr>
          <p:cNvPr id="16" name="矩形 15"/>
          <p:cNvSpPr/>
          <p:nvPr/>
        </p:nvSpPr>
        <p:spPr>
          <a:xfrm>
            <a:off x="461859" y="3379420"/>
            <a:ext cx="1215397" cy="400110"/>
          </a:xfrm>
          <a:prstGeom prst="rect">
            <a:avLst/>
          </a:prstGeom>
        </p:spPr>
        <p:txBody>
          <a:bodyPr wrap="none">
            <a:spAutoFit/>
          </a:bodyPr>
          <a:lstStyle/>
          <a:p>
            <a:r>
              <a:rPr lang="zh-CN" altLang="en-US" sz="2000" dirty="0">
                <a:solidFill>
                  <a:schemeClr val="tx1"/>
                </a:solidFill>
              </a:rPr>
              <a:t>坐标算符</a:t>
            </a:r>
            <a:endParaRPr lang="zh-CN" altLang="en-US" sz="2000" dirty="0"/>
          </a:p>
        </p:txBody>
      </p:sp>
      <p:sp>
        <p:nvSpPr>
          <p:cNvPr id="17" name="矩形 16"/>
          <p:cNvSpPr/>
          <p:nvPr/>
        </p:nvSpPr>
        <p:spPr>
          <a:xfrm>
            <a:off x="3502339" y="3379420"/>
            <a:ext cx="1215397" cy="400110"/>
          </a:xfrm>
          <a:prstGeom prst="rect">
            <a:avLst/>
          </a:prstGeom>
        </p:spPr>
        <p:txBody>
          <a:bodyPr wrap="none">
            <a:spAutoFit/>
          </a:bodyPr>
          <a:lstStyle/>
          <a:p>
            <a:r>
              <a:rPr lang="zh-CN" altLang="en-US" sz="2000" dirty="0">
                <a:solidFill>
                  <a:schemeClr val="tx1"/>
                </a:solidFill>
              </a:rPr>
              <a:t>动量算符</a:t>
            </a:r>
            <a:endParaRPr lang="zh-CN" altLang="en-US" sz="2000" dirty="0"/>
          </a:p>
        </p:txBody>
      </p:sp>
      <p:pic>
        <p:nvPicPr>
          <p:cNvPr id="18" name="图片 17"/>
          <p:cNvPicPr>
            <a:picLocks noChangeAspect="1"/>
          </p:cNvPicPr>
          <p:nvPr/>
        </p:nvPicPr>
        <p:blipFill>
          <a:blip r:embed="rId9"/>
          <a:stretch>
            <a:fillRect/>
          </a:stretch>
        </p:blipFill>
        <p:spPr>
          <a:xfrm>
            <a:off x="3474244" y="3743449"/>
            <a:ext cx="4267200" cy="749300"/>
          </a:xfrm>
          <a:prstGeom prst="rect">
            <a:avLst/>
          </a:prstGeom>
        </p:spPr>
      </p:pic>
      <p:sp>
        <p:nvSpPr>
          <p:cNvPr id="19" name="矩形 18"/>
          <p:cNvSpPr/>
          <p:nvPr/>
        </p:nvSpPr>
        <p:spPr>
          <a:xfrm>
            <a:off x="499341" y="4743811"/>
            <a:ext cx="1471878" cy="400110"/>
          </a:xfrm>
          <a:prstGeom prst="rect">
            <a:avLst/>
          </a:prstGeom>
        </p:spPr>
        <p:txBody>
          <a:bodyPr wrap="none">
            <a:spAutoFit/>
          </a:bodyPr>
          <a:lstStyle/>
          <a:p>
            <a:r>
              <a:rPr lang="zh-CN" altLang="en-US" sz="2000" dirty="0">
                <a:solidFill>
                  <a:schemeClr val="tx1"/>
                </a:solidFill>
              </a:rPr>
              <a:t>坐标平均值</a:t>
            </a:r>
            <a:endParaRPr lang="zh-CN" altLang="en-US" sz="2000" dirty="0"/>
          </a:p>
        </p:txBody>
      </p:sp>
      <p:pic>
        <p:nvPicPr>
          <p:cNvPr id="20" name="图片 19"/>
          <p:cNvPicPr>
            <a:picLocks noChangeAspect="1"/>
          </p:cNvPicPr>
          <p:nvPr/>
        </p:nvPicPr>
        <p:blipFill>
          <a:blip r:embed="rId10"/>
          <a:stretch>
            <a:fillRect/>
          </a:stretch>
        </p:blipFill>
        <p:spPr>
          <a:xfrm>
            <a:off x="155432" y="5373812"/>
            <a:ext cx="4267200" cy="698500"/>
          </a:xfrm>
          <a:prstGeom prst="rect">
            <a:avLst/>
          </a:prstGeom>
        </p:spPr>
      </p:pic>
      <p:sp>
        <p:nvSpPr>
          <p:cNvPr id="21" name="矩形 20"/>
          <p:cNvSpPr/>
          <p:nvPr/>
        </p:nvSpPr>
        <p:spPr>
          <a:xfrm>
            <a:off x="7315200" y="2817813"/>
            <a:ext cx="1828800" cy="1015663"/>
          </a:xfrm>
          <a:prstGeom prst="rect">
            <a:avLst/>
          </a:prstGeom>
        </p:spPr>
        <p:txBody>
          <a:bodyPr wrap="square">
            <a:spAutoFit/>
          </a:bodyPr>
          <a:lstStyle/>
          <a:p>
            <a:r>
              <a:rPr lang="zh-CN" altLang="en-US" sz="2000" dirty="0">
                <a:solidFill>
                  <a:schemeClr val="tx1"/>
                </a:solidFill>
              </a:rPr>
              <a:t>注意，此时一阶偏微分在边界处不连续</a:t>
            </a:r>
            <a:endParaRPr lang="zh-CN" altLang="en-US" sz="2000" dirty="0"/>
          </a:p>
        </p:txBody>
      </p:sp>
      <p:pic>
        <p:nvPicPr>
          <p:cNvPr id="22" name="图片 21"/>
          <p:cNvPicPr>
            <a:picLocks noChangeAspect="1"/>
          </p:cNvPicPr>
          <p:nvPr/>
        </p:nvPicPr>
        <p:blipFill>
          <a:blip r:embed="rId11"/>
          <a:stretch>
            <a:fillRect/>
          </a:stretch>
        </p:blipFill>
        <p:spPr>
          <a:xfrm>
            <a:off x="4165600" y="5348412"/>
            <a:ext cx="4978400" cy="723900"/>
          </a:xfrm>
          <a:prstGeom prst="rect">
            <a:avLst/>
          </a:prstGeom>
        </p:spPr>
      </p:pic>
      <p:sp>
        <p:nvSpPr>
          <p:cNvPr id="23" name="矩形 22"/>
          <p:cNvSpPr/>
          <p:nvPr/>
        </p:nvSpPr>
        <p:spPr>
          <a:xfrm>
            <a:off x="4253741" y="4770979"/>
            <a:ext cx="1471878" cy="400110"/>
          </a:xfrm>
          <a:prstGeom prst="rect">
            <a:avLst/>
          </a:prstGeom>
        </p:spPr>
        <p:txBody>
          <a:bodyPr wrap="none">
            <a:spAutoFit/>
          </a:bodyPr>
          <a:lstStyle/>
          <a:p>
            <a:r>
              <a:rPr lang="zh-CN" altLang="en-US" sz="2000" dirty="0">
                <a:solidFill>
                  <a:schemeClr val="tx1"/>
                </a:solidFill>
              </a:rPr>
              <a:t>动量平均值</a:t>
            </a:r>
            <a:endParaRPr lang="zh-CN" altLang="en-US" sz="2000"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一些算符实例</a:t>
            </a:r>
            <a:endParaRPr lang="zh-CN" altLang="en-US"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Slide Number Placeholder 6"/>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8" name="矩形 7"/>
          <p:cNvSpPr/>
          <p:nvPr/>
        </p:nvSpPr>
        <p:spPr>
          <a:xfrm>
            <a:off x="457200" y="1447800"/>
            <a:ext cx="2246128" cy="400110"/>
          </a:xfrm>
          <a:prstGeom prst="rect">
            <a:avLst/>
          </a:prstGeom>
        </p:spPr>
        <p:txBody>
          <a:bodyPr wrap="none">
            <a:spAutoFit/>
          </a:bodyPr>
          <a:lstStyle/>
          <a:p>
            <a:r>
              <a:rPr lang="zh-CN" altLang="en-US" sz="2000" dirty="0">
                <a:solidFill>
                  <a:schemeClr val="tx1"/>
                </a:solidFill>
              </a:rPr>
              <a:t>一维无限深方势阱</a:t>
            </a:r>
            <a:endParaRPr lang="zh-CN" altLang="en-US" sz="2000" dirty="0">
              <a:solidFill>
                <a:schemeClr val="tx1"/>
              </a:solidFill>
            </a:endParaRPr>
          </a:p>
        </p:txBody>
      </p:sp>
      <p:grpSp>
        <p:nvGrpSpPr>
          <p:cNvPr id="9" name="Group 65"/>
          <p:cNvGrpSpPr/>
          <p:nvPr/>
        </p:nvGrpSpPr>
        <p:grpSpPr bwMode="auto">
          <a:xfrm>
            <a:off x="609600" y="1981200"/>
            <a:ext cx="6346825" cy="1293813"/>
            <a:chOff x="-597" y="1690"/>
            <a:chExt cx="3998" cy="815"/>
          </a:xfrm>
        </p:grpSpPr>
        <p:sp>
          <p:nvSpPr>
            <p:cNvPr id="10" name="AutoShape 3"/>
            <p:cNvSpPr/>
            <p:nvPr/>
          </p:nvSpPr>
          <p:spPr bwMode="auto">
            <a:xfrm>
              <a:off x="1536" y="1785"/>
              <a:ext cx="144" cy="528"/>
            </a:xfrm>
            <a:prstGeom prst="leftBrace">
              <a:avLst>
                <a:gd name="adj1" fmla="val 30556"/>
                <a:gd name="adj2" fmla="val 50000"/>
              </a:avLst>
            </a:prstGeom>
            <a:noFill/>
            <a:ln w="19050">
              <a:solidFill>
                <a:srgbClr val="FF0000"/>
              </a:solidFill>
              <a:round/>
            </a:ln>
          </p:spPr>
          <p:txBody>
            <a:bodyPr wrap="none" anchor="ctr"/>
            <a:lstStyle/>
            <a:p>
              <a:endParaRPr lang="en-US" altLang="zh-CN" sz="280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1" name="Object 3"/>
            <p:cNvGraphicFramePr>
              <a:graphicFrameLocks noChangeAspect="1"/>
            </p:cNvGraphicFramePr>
            <p:nvPr/>
          </p:nvGraphicFramePr>
          <p:xfrm>
            <a:off x="1702" y="2059"/>
            <a:ext cx="1699" cy="446"/>
          </p:xfrm>
          <a:graphic>
            <a:graphicData uri="http://schemas.openxmlformats.org/presentationml/2006/ole">
              <mc:AlternateContent xmlns:mc="http://schemas.openxmlformats.org/markup-compatibility/2006">
                <mc:Choice xmlns:v="urn:schemas-microsoft-com:vml" Requires="v">
                  <p:oleObj spid="_x0000_s0" name="Equation" r:id="rId1" imgW="2615565" imgH="660400" progId="Equation.3">
                    <p:embed/>
                  </p:oleObj>
                </mc:Choice>
                <mc:Fallback>
                  <p:oleObj name="Equation" r:id="rId1" imgW="2615565" imgH="660400" progId="Equation.3">
                    <p:embed/>
                    <p:pic>
                      <p:nvPicPr>
                        <p:cNvPr id="0" name="Objec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 y="2059"/>
                          <a:ext cx="1699" cy="4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4"/>
            <p:cNvGraphicFramePr>
              <a:graphicFrameLocks noChangeAspect="1"/>
            </p:cNvGraphicFramePr>
            <p:nvPr/>
          </p:nvGraphicFramePr>
          <p:xfrm>
            <a:off x="816" y="1911"/>
            <a:ext cx="672" cy="306"/>
          </p:xfrm>
          <a:graphic>
            <a:graphicData uri="http://schemas.openxmlformats.org/presentationml/2006/ole">
              <mc:AlternateContent xmlns:mc="http://schemas.openxmlformats.org/markup-compatibility/2006">
                <mc:Choice xmlns:v="urn:schemas-microsoft-com:vml" Requires="v">
                  <p:oleObj spid="_x0000_s4" name="公式" r:id="rId3" imgW="723265" imgH="304800" progId="Equation.3">
                    <p:embed/>
                  </p:oleObj>
                </mc:Choice>
                <mc:Fallback>
                  <p:oleObj name="公式" r:id="rId3" imgW="723265" imgH="3048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911"/>
                          <a:ext cx="672" cy="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5"/>
            <p:cNvGraphicFramePr>
              <a:graphicFrameLocks noChangeAspect="1"/>
            </p:cNvGraphicFramePr>
            <p:nvPr/>
          </p:nvGraphicFramePr>
          <p:xfrm>
            <a:off x="1813" y="1690"/>
            <a:ext cx="1171" cy="194"/>
          </p:xfrm>
          <a:graphic>
            <a:graphicData uri="http://schemas.openxmlformats.org/presentationml/2006/ole">
              <mc:AlternateContent xmlns:mc="http://schemas.openxmlformats.org/markup-compatibility/2006">
                <mc:Choice xmlns:v="urn:schemas-microsoft-com:vml" Requires="v">
                  <p:oleObj spid="_x0000_s5" name="公式" r:id="rId5" imgW="1905000" imgH="317500" progId="Equation.3">
                    <p:embed/>
                  </p:oleObj>
                </mc:Choice>
                <mc:Fallback>
                  <p:oleObj name="公式" r:id="rId5" imgW="1905000" imgH="3175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3" y="1690"/>
                          <a:ext cx="1171" cy="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49"/>
            <p:cNvSpPr txBox="1">
              <a:spLocks noChangeArrowheads="1"/>
            </p:cNvSpPr>
            <p:nvPr/>
          </p:nvSpPr>
          <p:spPr bwMode="auto">
            <a:xfrm>
              <a:off x="-597" y="1936"/>
              <a:ext cx="1728" cy="330"/>
            </a:xfrm>
            <a:prstGeom prst="rect">
              <a:avLst/>
            </a:prstGeom>
            <a:noFill/>
            <a:ln w="9525">
              <a:noFill/>
              <a:miter lim="800000"/>
            </a:ln>
          </p:spPr>
          <p:txBody>
            <a:bodyPr>
              <a:spAutoFit/>
            </a:bodyPr>
            <a:lstStyle/>
            <a:p>
              <a:pPr>
                <a:spcBef>
                  <a:spcPct val="50000"/>
                </a:spcBef>
                <a:buFontTx/>
                <a:buBlip>
                  <a:blip r:embed="rId7"/>
                </a:buBlip>
              </a:pPr>
              <a:r>
                <a:rPr lang="en-US" altLang="zh-CN" sz="2800" dirty="0">
                  <a:solidFill>
                    <a:srgbClr val="CC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波函数</a:t>
              </a:r>
              <a:endPar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24" name="矩形 23"/>
          <p:cNvSpPr/>
          <p:nvPr/>
        </p:nvSpPr>
        <p:spPr>
          <a:xfrm>
            <a:off x="457200" y="3229893"/>
            <a:ext cx="1215397" cy="400110"/>
          </a:xfrm>
          <a:prstGeom prst="rect">
            <a:avLst/>
          </a:prstGeom>
        </p:spPr>
        <p:txBody>
          <a:bodyPr wrap="none">
            <a:spAutoFit/>
          </a:bodyPr>
          <a:lstStyle/>
          <a:p>
            <a:r>
              <a:rPr lang="zh-CN" altLang="en-US" sz="2000" dirty="0">
                <a:solidFill>
                  <a:schemeClr val="tx1"/>
                </a:solidFill>
              </a:rPr>
              <a:t>动量表象</a:t>
            </a:r>
            <a:endParaRPr lang="zh-CN" altLang="en-US" sz="2000" dirty="0">
              <a:solidFill>
                <a:schemeClr val="tx1"/>
              </a:solidFill>
            </a:endParaRPr>
          </a:p>
        </p:txBody>
      </p:sp>
      <p:pic>
        <p:nvPicPr>
          <p:cNvPr id="6" name="图片 5"/>
          <p:cNvPicPr>
            <a:picLocks noChangeAspect="1"/>
          </p:cNvPicPr>
          <p:nvPr/>
        </p:nvPicPr>
        <p:blipFill>
          <a:blip r:embed="rId8"/>
          <a:stretch>
            <a:fillRect/>
          </a:stretch>
        </p:blipFill>
        <p:spPr>
          <a:xfrm>
            <a:off x="152400" y="3678131"/>
            <a:ext cx="8991600" cy="685800"/>
          </a:xfrm>
          <a:prstGeom prst="rect">
            <a:avLst/>
          </a:prstGeom>
        </p:spPr>
      </p:pic>
      <p:sp>
        <p:nvSpPr>
          <p:cNvPr id="25" name="矩形 24"/>
          <p:cNvSpPr/>
          <p:nvPr/>
        </p:nvSpPr>
        <p:spPr>
          <a:xfrm>
            <a:off x="496340" y="4500195"/>
            <a:ext cx="1531188" cy="400110"/>
          </a:xfrm>
          <a:prstGeom prst="rect">
            <a:avLst/>
          </a:prstGeom>
        </p:spPr>
        <p:txBody>
          <a:bodyPr wrap="none">
            <a:spAutoFit/>
          </a:bodyPr>
          <a:lstStyle/>
          <a:p>
            <a:r>
              <a:rPr lang="zh-CN" altLang="en-US" sz="2000" dirty="0">
                <a:solidFill>
                  <a:schemeClr val="tx1"/>
                </a:solidFill>
              </a:rPr>
              <a:t>测不准原理</a:t>
            </a:r>
            <a:endParaRPr lang="zh-CN" altLang="en-US" sz="2000" dirty="0">
              <a:solidFill>
                <a:schemeClr val="tx1"/>
              </a:solidFill>
            </a:endParaRPr>
          </a:p>
        </p:txBody>
      </p:sp>
      <p:pic>
        <p:nvPicPr>
          <p:cNvPr id="15" name="图片 14"/>
          <p:cNvPicPr>
            <a:picLocks noChangeAspect="1"/>
          </p:cNvPicPr>
          <p:nvPr/>
        </p:nvPicPr>
        <p:blipFill>
          <a:blip r:embed="rId9"/>
          <a:stretch>
            <a:fillRect/>
          </a:stretch>
        </p:blipFill>
        <p:spPr>
          <a:xfrm>
            <a:off x="468086" y="4887658"/>
            <a:ext cx="2743200" cy="838200"/>
          </a:xfrm>
          <a:prstGeom prst="rect">
            <a:avLst/>
          </a:prstGeom>
        </p:spPr>
      </p:pic>
      <p:pic>
        <p:nvPicPr>
          <p:cNvPr id="26" name="图片 25"/>
          <p:cNvPicPr>
            <a:picLocks noChangeAspect="1"/>
          </p:cNvPicPr>
          <p:nvPr/>
        </p:nvPicPr>
        <p:blipFill>
          <a:blip r:embed="rId10"/>
          <a:stretch>
            <a:fillRect/>
          </a:stretch>
        </p:blipFill>
        <p:spPr>
          <a:xfrm>
            <a:off x="3676650" y="4944263"/>
            <a:ext cx="1866900" cy="673100"/>
          </a:xfrm>
          <a:prstGeom prst="rect">
            <a:avLst/>
          </a:prstGeom>
        </p:spPr>
      </p:pic>
      <p:pic>
        <p:nvPicPr>
          <p:cNvPr id="28" name="图片 27"/>
          <p:cNvPicPr>
            <a:picLocks noChangeAspect="1"/>
          </p:cNvPicPr>
          <p:nvPr/>
        </p:nvPicPr>
        <p:blipFill>
          <a:blip r:embed="rId11"/>
          <a:stretch>
            <a:fillRect/>
          </a:stretch>
        </p:blipFill>
        <p:spPr>
          <a:xfrm>
            <a:off x="5607844" y="4914364"/>
            <a:ext cx="3200400" cy="749300"/>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算符的本征值问题</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57200" y="1371600"/>
                <a:ext cx="8305800" cy="5105400"/>
              </a:xfrm>
            </p:spPr>
            <p:txBody>
              <a:bodyPr>
                <a:normAutofit fontScale="92500" lnSpcReduction="20000"/>
              </a:bodyPr>
              <a:lstStyle/>
              <a:p>
                <a:pPr>
                  <a:lnSpc>
                    <a:spcPct val="120000"/>
                  </a:lnSpc>
                  <a:spcBef>
                    <a:spcPts val="0"/>
                  </a:spcBef>
                </a:pPr>
                <a:r>
                  <a:rPr lang="zh-CN" altLang="en-US" sz="3200" dirty="0"/>
                  <a:t>算符</a:t>
                </a:r>
                <a14:m>
                  <m:oMath xmlns:m="http://schemas.openxmlformats.org/officeDocument/2006/math">
                    <m:acc>
                      <m:accPr>
                        <m:ctrlPr>
                          <a:rPr lang="zh-CN" altLang="en-US" sz="3200" i="1" smtClean="0">
                            <a:latin typeface="Cambria Math" panose="02040503050406030204" pitchFamily="18" charset="0"/>
                          </a:rPr>
                        </m:ctrlPr>
                      </m:accPr>
                      <m:e>
                        <m:r>
                          <a:rPr lang="en-US" altLang="zh-CN" sz="3200" b="1" i="1" smtClean="0">
                            <a:latin typeface="Cambria Math" panose="02040503050406030204" pitchFamily="18" charset="0"/>
                          </a:rPr>
                          <m:t>𝑨</m:t>
                        </m:r>
                      </m:e>
                    </m:acc>
                  </m:oMath>
                </a14:m>
                <a:r>
                  <a:rPr lang="zh-CN" altLang="en-US" sz="3200" dirty="0"/>
                  <a:t>的本征方程： </a:t>
                </a:r>
                <a14:m>
                  <m:oMath xmlns:m="http://schemas.openxmlformats.org/officeDocument/2006/math">
                    <m:acc>
                      <m:accPr>
                        <m:ctrlPr>
                          <a:rPr lang="zh-CN" altLang="en-US" sz="3200" i="1">
                            <a:latin typeface="Cambria Math" panose="02040503050406030204" pitchFamily="18" charset="0"/>
                          </a:rPr>
                        </m:ctrlPr>
                      </m:accPr>
                      <m:e>
                        <m:r>
                          <a:rPr lang="en-US" altLang="zh-CN" sz="3200" i="1">
                            <a:latin typeface="Cambria Math" panose="02040503050406030204" pitchFamily="18" charset="0"/>
                          </a:rPr>
                          <m:t>𝑨</m:t>
                        </m:r>
                      </m:e>
                    </m:acc>
                    <m:sSub>
                      <m:sSubPr>
                        <m:ctrlPr>
                          <a:rPr lang="en-US" altLang="zh-CN" sz="3200" i="1" smtClean="0">
                            <a:latin typeface="Cambria Math" panose="02040503050406030204" pitchFamily="18" charset="0"/>
                          </a:rPr>
                        </m:ctrlPr>
                      </m:sSubPr>
                      <m:e>
                        <m:r>
                          <a:rPr lang="zh-CN" altLang="en-US" sz="3200" i="1" smtClean="0">
                            <a:latin typeface="Cambria Math" panose="02040503050406030204" pitchFamily="18" charset="0"/>
                          </a:rPr>
                          <m:t>𝝍</m:t>
                        </m:r>
                      </m:e>
                      <m:sub>
                        <m:r>
                          <a:rPr lang="en-US" altLang="zh-CN" sz="3200" b="1" i="1" smtClean="0">
                            <a:latin typeface="Cambria Math" panose="02040503050406030204" pitchFamily="18" charset="0"/>
                          </a:rPr>
                          <m:t>𝑨</m:t>
                        </m:r>
                      </m:sub>
                    </m:sSub>
                    <m:r>
                      <a:rPr lang="en-US" altLang="zh-CN" sz="3200" b="1" i="1" smtClean="0">
                        <a:latin typeface="Cambria Math" panose="02040503050406030204" pitchFamily="18" charset="0"/>
                      </a:rPr>
                      <m:t>=</m:t>
                    </m:r>
                    <m:r>
                      <a:rPr lang="en-US" altLang="zh-CN" sz="3200" b="1" i="1" smtClean="0">
                        <a:latin typeface="Cambria Math" panose="02040503050406030204" pitchFamily="18" charset="0"/>
                      </a:rPr>
                      <m:t>𝑨</m:t>
                    </m:r>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i="1">
                            <a:latin typeface="Cambria Math" panose="02040503050406030204" pitchFamily="18" charset="0"/>
                          </a:rPr>
                          <m:t>𝑨</m:t>
                        </m:r>
                      </m:sub>
                    </m:sSub>
                  </m:oMath>
                </a14:m>
                <a:endParaRPr lang="en-US" altLang="zh-CN" sz="3200" dirty="0"/>
              </a:p>
              <a:p>
                <a:pPr lvl="1">
                  <a:lnSpc>
                    <a:spcPct val="120000"/>
                  </a:lnSpc>
                  <a:spcBef>
                    <a:spcPts val="0"/>
                  </a:spcBef>
                </a:pPr>
                <a:r>
                  <a:rPr kumimoji="1" lang="zh-CN" altLang="en-US" sz="2400" dirty="0"/>
                  <a:t>算符</a:t>
                </a:r>
                <a14:m>
                  <m:oMath xmlns:m="http://schemas.openxmlformats.org/officeDocument/2006/math">
                    <m:acc>
                      <m:accPr>
                        <m:ctrlPr>
                          <a:rPr lang="zh-CN" altLang="en-US" sz="2400" i="1">
                            <a:latin typeface="Cambria Math" panose="02040503050406030204" pitchFamily="18" charset="0"/>
                          </a:rPr>
                        </m:ctrlPr>
                      </m:accPr>
                      <m:e>
                        <m:r>
                          <a:rPr lang="en-US" altLang="zh-CN" sz="2400" i="1">
                            <a:latin typeface="Cambria Math" panose="02040503050406030204" pitchFamily="18" charset="0"/>
                          </a:rPr>
                          <m:t>𝑨</m:t>
                        </m:r>
                      </m:e>
                    </m:acc>
                  </m:oMath>
                </a14:m>
                <a:r>
                  <a:rPr kumimoji="1" lang="zh-CN" altLang="en-US" sz="2400" dirty="0"/>
                  <a:t>作用于自己的本征函数</a:t>
                </a:r>
                <a14:m>
                  <m:oMath xmlns:m="http://schemas.openxmlformats.org/officeDocument/2006/math">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𝑨</m:t>
                        </m:r>
                      </m:sub>
                    </m:sSub>
                  </m:oMath>
                </a14:m>
                <a:r>
                  <a:rPr kumimoji="1" lang="zh-CN" altLang="en-US" sz="2400" dirty="0"/>
                  <a:t>，等于一个数值</a:t>
                </a:r>
                <a14:m>
                  <m:oMath xmlns:m="http://schemas.openxmlformats.org/officeDocument/2006/math">
                    <m:r>
                      <a:rPr lang="en-US" altLang="zh-CN" sz="2400" i="1">
                        <a:latin typeface="Cambria Math" panose="02040503050406030204" pitchFamily="18" charset="0"/>
                      </a:rPr>
                      <m:t>𝑨</m:t>
                    </m:r>
                  </m:oMath>
                </a14:m>
                <a:r>
                  <a:rPr kumimoji="1" lang="zh-CN" altLang="en-US" sz="2400" dirty="0"/>
                  <a:t>乘以</a:t>
                </a:r>
                <a14:m>
                  <m:oMath xmlns:m="http://schemas.openxmlformats.org/officeDocument/2006/math">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𝑨</m:t>
                        </m:r>
                      </m:sub>
                    </m:sSub>
                  </m:oMath>
                </a14:m>
                <a:r>
                  <a:rPr kumimoji="1" lang="zh-CN" altLang="en-US" sz="2400" dirty="0"/>
                  <a:t>。解这个方程，就可得到算符</a:t>
                </a:r>
                <a14:m>
                  <m:oMath xmlns:m="http://schemas.openxmlformats.org/officeDocument/2006/math">
                    <m:acc>
                      <m:accPr>
                        <m:ctrlPr>
                          <a:rPr lang="zh-CN" altLang="en-US" sz="2400" i="1">
                            <a:latin typeface="Cambria Math" panose="02040503050406030204" pitchFamily="18" charset="0"/>
                          </a:rPr>
                        </m:ctrlPr>
                      </m:accPr>
                      <m:e>
                        <m:r>
                          <a:rPr lang="en-US" altLang="zh-CN" sz="2400" i="1">
                            <a:latin typeface="Cambria Math" panose="02040503050406030204" pitchFamily="18" charset="0"/>
                          </a:rPr>
                          <m:t>𝑨</m:t>
                        </m:r>
                      </m:e>
                    </m:acc>
                  </m:oMath>
                </a14:m>
                <a:r>
                  <a:rPr kumimoji="1" lang="zh-CN" altLang="en-US" sz="2400" dirty="0"/>
                  <a:t>的一套本征函数</a:t>
                </a:r>
                <a14:m>
                  <m:oMath xmlns:m="http://schemas.openxmlformats.org/officeDocument/2006/math">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𝑨</m:t>
                        </m:r>
                      </m:sub>
                    </m:sSub>
                  </m:oMath>
                </a14:m>
                <a:r>
                  <a:rPr kumimoji="1" lang="zh-CN" altLang="en-US" sz="2400" dirty="0"/>
                  <a:t>和相应的一套本征值</a:t>
                </a:r>
                <a14:m>
                  <m:oMath xmlns:m="http://schemas.openxmlformats.org/officeDocument/2006/math">
                    <m:r>
                      <a:rPr lang="en-US" altLang="zh-CN" sz="2400" i="1">
                        <a:latin typeface="Cambria Math" panose="02040503050406030204" pitchFamily="18" charset="0"/>
                      </a:rPr>
                      <m:t>𝑨</m:t>
                    </m:r>
                    <m:r>
                      <a:rPr lang="en-US" altLang="zh-CN" sz="2400" i="1">
                        <a:latin typeface="Cambria Math" panose="02040503050406030204" pitchFamily="18" charset="0"/>
                      </a:rPr>
                      <m:t> </m:t>
                    </m:r>
                  </m:oMath>
                </a14:m>
                <a:r>
                  <a:rPr kumimoji="1" lang="zh-CN" altLang="en-US" sz="2400" dirty="0"/>
                  <a:t>。 </a:t>
                </a:r>
                <a:endParaRPr kumimoji="1" lang="zh-CN" altLang="en-US" sz="2400" dirty="0"/>
              </a:p>
              <a:p>
                <a:pPr lvl="1">
                  <a:lnSpc>
                    <a:spcPct val="120000"/>
                  </a:lnSpc>
                  <a:spcBef>
                    <a:spcPts val="0"/>
                  </a:spcBef>
                </a:pPr>
                <a:r>
                  <a:rPr kumimoji="1" lang="zh-CN" altLang="en-US" sz="2400" dirty="0"/>
                  <a:t>一粒子可以有多个可测的物理量。若某粒子处于力学量</a:t>
                </a:r>
                <a:r>
                  <a:rPr kumimoji="1" lang="en-US" altLang="zh-CN" sz="2400" i="1" dirty="0"/>
                  <a:t>A</a:t>
                </a:r>
                <a:r>
                  <a:rPr kumimoji="1" lang="zh-CN" altLang="en-US" sz="2400" dirty="0"/>
                  <a:t>的本征态，则测量</a:t>
                </a:r>
                <a:r>
                  <a:rPr kumimoji="1" lang="en-US" altLang="zh-CN" sz="2400" i="1" dirty="0"/>
                  <a:t>A</a:t>
                </a:r>
                <a:r>
                  <a:rPr kumimoji="1" lang="zh-CN" altLang="en-US" sz="2400" dirty="0"/>
                  <a:t>时将得到确定值。若在</a:t>
                </a:r>
                <a:r>
                  <a:rPr kumimoji="1" lang="en-US" altLang="zh-CN" sz="2400" i="1" dirty="0"/>
                  <a:t>A</a:t>
                </a:r>
                <a:r>
                  <a:rPr kumimoji="1" lang="zh-CN" altLang="en-US" sz="2400" dirty="0"/>
                  <a:t>的本征态下测量另一个力学量</a:t>
                </a:r>
                <a:r>
                  <a:rPr kumimoji="1" lang="en-US" altLang="zh-CN" sz="2400" i="1" dirty="0"/>
                  <a:t>B</a:t>
                </a:r>
                <a:r>
                  <a:rPr kumimoji="1" lang="zh-CN" altLang="en-US" sz="2400" dirty="0"/>
                  <a:t>时，是否能得到确定的值，就不一定了。如果</a:t>
                </a:r>
                <a:r>
                  <a:rPr kumimoji="1" lang="en-US" altLang="zh-CN" sz="2400" i="1" dirty="0"/>
                  <a:t>A</a:t>
                </a:r>
                <a:r>
                  <a:rPr kumimoji="1" lang="zh-CN" altLang="en-US" sz="2400" dirty="0"/>
                  <a:t>，</a:t>
                </a:r>
                <a:r>
                  <a:rPr kumimoji="1" lang="en-US" altLang="zh-CN" sz="2400" i="1" dirty="0"/>
                  <a:t>B</a:t>
                </a:r>
                <a:r>
                  <a:rPr kumimoji="1" lang="zh-CN" altLang="en-US" sz="2400" dirty="0"/>
                  <a:t>能同时具有确定值，那么它们就具有共同的本征态。</a:t>
                </a:r>
                <a:endParaRPr kumimoji="1" lang="zh-CN" altLang="en-US" sz="2400" dirty="0"/>
              </a:p>
              <a:p>
                <a:pPr>
                  <a:lnSpc>
                    <a:spcPct val="120000"/>
                  </a:lnSpc>
                  <a:spcBef>
                    <a:spcPts val="0"/>
                  </a:spcBef>
                </a:pPr>
                <a:r>
                  <a:rPr lang="zh-CN" altLang="en-US" sz="3200" dirty="0"/>
                  <a:t>例如：定态薛定谔方程求解能量和定态波函数</a:t>
                </a:r>
                <a:endParaRPr lang="en-US" altLang="zh-CN" sz="3200" dirty="0"/>
              </a:p>
              <a:p>
                <a:pPr marL="0" indent="0">
                  <a:lnSpc>
                    <a:spcPct val="120000"/>
                  </a:lnSpc>
                  <a:spcBef>
                    <a:spcPts val="0"/>
                  </a:spcBef>
                  <a:buNone/>
                </a:pPr>
                <a:r>
                  <a:rPr lang="en-US" altLang="zh-CN" sz="3200" dirty="0"/>
                  <a:t>                </a:t>
                </a:r>
                <a14:m>
                  <m:oMath xmlns:m="http://schemas.openxmlformats.org/officeDocument/2006/math">
                    <m:acc>
                      <m:accPr>
                        <m:ctrlPr>
                          <a:rPr lang="zh-CN" altLang="en-US" sz="3200" i="1" dirty="0">
                            <a:latin typeface="Cambria Math" panose="02040503050406030204" pitchFamily="18" charset="0"/>
                          </a:rPr>
                        </m:ctrlPr>
                      </m:accPr>
                      <m:e>
                        <m:r>
                          <a:rPr lang="en-US" altLang="zh-CN" sz="3200" i="1" dirty="0">
                            <a:latin typeface="Cambria Math" panose="02040503050406030204" pitchFamily="18" charset="0"/>
                          </a:rPr>
                          <m:t>𝑯</m:t>
                        </m:r>
                      </m:e>
                    </m:acc>
                    <m:r>
                      <a:rPr lang="zh-CN" altLang="en-US" sz="3200" i="1" dirty="0">
                        <a:latin typeface="Cambria Math" panose="02040503050406030204" pitchFamily="18" charset="0"/>
                      </a:rPr>
                      <m:t>𝝋</m:t>
                    </m:r>
                    <m:r>
                      <a:rPr lang="en-US" altLang="zh-CN" sz="3200" i="1" dirty="0">
                        <a:latin typeface="Cambria Math" panose="02040503050406030204" pitchFamily="18" charset="0"/>
                      </a:rPr>
                      <m:t>=</m:t>
                    </m:r>
                    <m:r>
                      <a:rPr lang="en-US" altLang="zh-CN" sz="3200" i="1" dirty="0">
                        <a:latin typeface="Cambria Math" panose="02040503050406030204" pitchFamily="18" charset="0"/>
                      </a:rPr>
                      <m:t>𝑬</m:t>
                    </m:r>
                    <m:r>
                      <a:rPr lang="zh-CN" altLang="en-US" sz="3200" i="1" dirty="0">
                        <a:latin typeface="Cambria Math" panose="02040503050406030204" pitchFamily="18" charset="0"/>
                      </a:rPr>
                      <m:t>𝝋</m:t>
                    </m:r>
                  </m:oMath>
                </a14:m>
                <a:endParaRPr lang="en-US" altLang="zh-CN" sz="3200" i="1" dirty="0">
                  <a:latin typeface="Cambria Math" panose="02040503050406030204" pitchFamily="18" charset="0"/>
                </a:endParaRPr>
              </a:p>
              <a:p>
                <a:pPr marL="0" indent="0">
                  <a:lnSpc>
                    <a:spcPct val="120000"/>
                  </a:lnSpc>
                  <a:spcBef>
                    <a:spcPts val="0"/>
                  </a:spcBef>
                  <a:buNone/>
                </a:pPr>
                <a:r>
                  <a:rPr lang="zh-CN" altLang="en-US" sz="2800" dirty="0">
                    <a:solidFill>
                      <a:srgbClr val="FF0000"/>
                    </a:solidFill>
                  </a:rPr>
                  <a:t>  束缚态</a:t>
                </a:r>
                <a:r>
                  <a:rPr lang="zh-CN" altLang="en-US" sz="2800" dirty="0"/>
                  <a:t>：</a:t>
                </a:r>
                <a14:m>
                  <m:oMath xmlns:m="http://schemas.openxmlformats.org/officeDocument/2006/math">
                    <m:sSub>
                      <m:sSubPr>
                        <m:ctrlPr>
                          <a:rPr lang="en-US" altLang="zh-CN" sz="2800" i="1" dirty="0" smtClean="0">
                            <a:latin typeface="Cambria Math" panose="02040503050406030204" pitchFamily="18" charset="0"/>
                          </a:rPr>
                        </m:ctrlPr>
                      </m:sSubPr>
                      <m:e>
                        <m:r>
                          <a:rPr lang="en-US" altLang="zh-CN" sz="2800" b="1" i="1" dirty="0" smtClean="0">
                            <a:latin typeface="Cambria Math" panose="02040503050406030204" pitchFamily="18" charset="0"/>
                          </a:rPr>
                          <m:t>𝑬</m:t>
                        </m:r>
                      </m:e>
                      <m:sub>
                        <m:r>
                          <a:rPr lang="en-US" altLang="zh-CN" sz="2800" b="1" i="1" dirty="0" smtClean="0">
                            <a:latin typeface="Cambria Math" panose="02040503050406030204" pitchFamily="18" charset="0"/>
                          </a:rPr>
                          <m:t>𝟏</m:t>
                        </m:r>
                      </m:sub>
                    </m:sSub>
                    <m:r>
                      <a:rPr lang="en-US" altLang="zh-CN" sz="2800" b="1" i="1" dirty="0" smtClean="0">
                        <a:latin typeface="Cambria Math" panose="02040503050406030204" pitchFamily="18" charset="0"/>
                      </a:rPr>
                      <m:t>,</m:t>
                    </m:r>
                    <m:sSub>
                      <m:sSubPr>
                        <m:ctrlPr>
                          <a:rPr lang="en-US" altLang="zh-CN" sz="2800" i="1" dirty="0">
                            <a:latin typeface="Cambria Math" panose="02040503050406030204" pitchFamily="18" charset="0"/>
                          </a:rPr>
                        </m:ctrlPr>
                      </m:sSubPr>
                      <m:e>
                        <m:r>
                          <a:rPr lang="en-US" altLang="zh-CN" sz="2800" i="1" dirty="0">
                            <a:latin typeface="Cambria Math" panose="02040503050406030204" pitchFamily="18" charset="0"/>
                          </a:rPr>
                          <m:t>𝑬</m:t>
                        </m:r>
                      </m:e>
                      <m:sub>
                        <m:r>
                          <a:rPr lang="en-US" altLang="zh-CN" sz="2800" b="1" i="1" dirty="0" smtClean="0">
                            <a:latin typeface="Cambria Math" panose="02040503050406030204" pitchFamily="18" charset="0"/>
                          </a:rPr>
                          <m:t>𝟐</m:t>
                        </m:r>
                      </m:sub>
                    </m:sSub>
                    <m:r>
                      <a:rPr lang="en-US" altLang="zh-CN" sz="2800" b="1" i="1" dirty="0" smtClean="0">
                        <a:latin typeface="Cambria Math" panose="02040503050406030204" pitchFamily="18" charset="0"/>
                      </a:rPr>
                      <m:t>, ⋯</m:t>
                    </m:r>
                    <m:sSub>
                      <m:sSubPr>
                        <m:ctrlPr>
                          <a:rPr lang="en-US" altLang="zh-CN" sz="2800" i="1" dirty="0">
                            <a:latin typeface="Cambria Math" panose="02040503050406030204" pitchFamily="18" charset="0"/>
                          </a:rPr>
                        </m:ctrlPr>
                      </m:sSubPr>
                      <m:e>
                        <m:r>
                          <a:rPr lang="en-US" altLang="zh-CN" sz="2800" i="1" dirty="0">
                            <a:latin typeface="Cambria Math" panose="02040503050406030204" pitchFamily="18" charset="0"/>
                          </a:rPr>
                          <m:t>𝑬</m:t>
                        </m:r>
                      </m:e>
                      <m:sub>
                        <m:r>
                          <a:rPr lang="en-US" altLang="zh-CN" sz="2800" b="1" i="1" dirty="0" smtClean="0">
                            <a:latin typeface="Cambria Math" panose="02040503050406030204" pitchFamily="18" charset="0"/>
                          </a:rPr>
                          <m:t>𝒏</m:t>
                        </m:r>
                      </m:sub>
                    </m:sSub>
                  </m:oMath>
                </a14:m>
                <a:r>
                  <a:rPr lang="zh-CN" altLang="en-US" sz="2800" dirty="0"/>
                  <a:t>（能量本征值）</a:t>
                </a:r>
                <a:endParaRPr lang="en-US" altLang="zh-CN" sz="2800" dirty="0"/>
              </a:p>
              <a:p>
                <a:pPr marL="0" indent="0">
                  <a:lnSpc>
                    <a:spcPct val="120000"/>
                  </a:lnSpc>
                  <a:spcBef>
                    <a:spcPts val="0"/>
                  </a:spcBef>
                  <a:buNone/>
                </a:pPr>
                <a:r>
                  <a:rPr lang="en-US" altLang="zh-CN" sz="2800" dirty="0"/>
                  <a:t>                  </a:t>
                </a:r>
                <a14:m>
                  <m:oMath xmlns:m="http://schemas.openxmlformats.org/officeDocument/2006/math">
                    <m:sSub>
                      <m:sSubPr>
                        <m:ctrlPr>
                          <a:rPr lang="en-US" altLang="zh-CN" sz="2800" i="1" dirty="0">
                            <a:latin typeface="Cambria Math" panose="02040503050406030204" pitchFamily="18" charset="0"/>
                          </a:rPr>
                        </m:ctrlPr>
                      </m:sSubPr>
                      <m:e>
                        <m:r>
                          <a:rPr lang="zh-CN" altLang="en-US" sz="2800" i="1" dirty="0">
                            <a:latin typeface="Cambria Math" panose="02040503050406030204" pitchFamily="18" charset="0"/>
                          </a:rPr>
                          <m:t>𝝋</m:t>
                        </m:r>
                      </m:e>
                      <m:sub>
                        <m:r>
                          <a:rPr lang="en-US" altLang="zh-CN" sz="2800" i="1" dirty="0">
                            <a:latin typeface="Cambria Math" panose="02040503050406030204" pitchFamily="18" charset="0"/>
                          </a:rPr>
                          <m:t>𝟏</m:t>
                        </m:r>
                      </m:sub>
                    </m:sSub>
                    <m:r>
                      <a:rPr lang="en-US" altLang="zh-CN" sz="2800" i="1" dirty="0">
                        <a:latin typeface="Cambria Math" panose="02040503050406030204" pitchFamily="18" charset="0"/>
                      </a:rPr>
                      <m:t>,</m:t>
                    </m:r>
                    <m:sSub>
                      <m:sSubPr>
                        <m:ctrlPr>
                          <a:rPr lang="en-US" altLang="zh-CN" sz="2800" i="1" dirty="0">
                            <a:latin typeface="Cambria Math" panose="02040503050406030204" pitchFamily="18" charset="0"/>
                          </a:rPr>
                        </m:ctrlPr>
                      </m:sSubPr>
                      <m:e>
                        <m:r>
                          <a:rPr lang="zh-CN" altLang="en-US" sz="2800" i="1" dirty="0">
                            <a:latin typeface="Cambria Math" panose="02040503050406030204" pitchFamily="18" charset="0"/>
                          </a:rPr>
                          <m:t>𝝋</m:t>
                        </m:r>
                      </m:e>
                      <m:sub>
                        <m:r>
                          <a:rPr lang="en-US" altLang="zh-CN" sz="2800" i="1" dirty="0">
                            <a:latin typeface="Cambria Math" panose="02040503050406030204" pitchFamily="18" charset="0"/>
                          </a:rPr>
                          <m:t>𝟐</m:t>
                        </m:r>
                      </m:sub>
                    </m:sSub>
                    <m:r>
                      <a:rPr lang="en-US" altLang="zh-CN" sz="2800" i="1" dirty="0">
                        <a:latin typeface="Cambria Math" panose="02040503050406030204" pitchFamily="18" charset="0"/>
                      </a:rPr>
                      <m:t>, ⋯</m:t>
                    </m:r>
                    <m:sSub>
                      <m:sSubPr>
                        <m:ctrlPr>
                          <a:rPr lang="en-US" altLang="zh-CN" sz="2800" i="1" dirty="0">
                            <a:latin typeface="Cambria Math" panose="02040503050406030204" pitchFamily="18" charset="0"/>
                          </a:rPr>
                        </m:ctrlPr>
                      </m:sSubPr>
                      <m:e>
                        <m:r>
                          <a:rPr lang="zh-CN" altLang="en-US" sz="2800" i="1" dirty="0">
                            <a:latin typeface="Cambria Math" panose="02040503050406030204" pitchFamily="18" charset="0"/>
                          </a:rPr>
                          <m:t>𝝋</m:t>
                        </m:r>
                      </m:e>
                      <m:sub>
                        <m:r>
                          <a:rPr lang="en-US" altLang="zh-CN" sz="2800" i="1" dirty="0">
                            <a:latin typeface="Cambria Math" panose="02040503050406030204" pitchFamily="18" charset="0"/>
                          </a:rPr>
                          <m:t>𝒏</m:t>
                        </m:r>
                      </m:sub>
                    </m:sSub>
                  </m:oMath>
                </a14:m>
                <a:r>
                  <a:rPr lang="zh-CN" altLang="en-US" sz="2800" dirty="0"/>
                  <a:t>（能量算符的本征函数或本征态）</a:t>
                </a:r>
                <a:endParaRPr lang="en-US" altLang="zh-CN" sz="28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57200" y="1371600"/>
                <a:ext cx="8305800" cy="5105400"/>
              </a:xfrm>
              <a:blipFill rotWithShape="1">
                <a:blip r:embed="rId1"/>
                <a:stretch>
                  <a:fillRect/>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算符的对易关系</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685800" y="1752600"/>
                <a:ext cx="7924800" cy="4706936"/>
              </a:xfrm>
            </p:spPr>
            <p:txBody>
              <a:bodyPr>
                <a:normAutofit fontScale="92500" lnSpcReduction="10000"/>
              </a:bodyPr>
              <a:lstStyle/>
              <a:p>
                <a:pPr>
                  <a:lnSpc>
                    <a:spcPct val="110000"/>
                  </a:lnSpc>
                  <a:spcBef>
                    <a:spcPts val="0"/>
                  </a:spcBef>
                </a:pPr>
                <a:r>
                  <a:rPr lang="zh-CN" altLang="en-US" sz="2800" dirty="0"/>
                  <a:t>两个算符对易则有：</a:t>
                </a:r>
                <a:endParaRPr lang="en-US" altLang="zh-CN" sz="2800" dirty="0"/>
              </a:p>
              <a:p>
                <a:pPr>
                  <a:lnSpc>
                    <a:spcPct val="110000"/>
                  </a:lnSpc>
                  <a:spcBef>
                    <a:spcPts val="0"/>
                  </a:spcBef>
                </a:pPr>
                <a:endParaRPr lang="en-US" altLang="zh-CN" sz="2800" dirty="0"/>
              </a:p>
              <a:p>
                <a:pPr lvl="1">
                  <a:lnSpc>
                    <a:spcPct val="110000"/>
                  </a:lnSpc>
                  <a:spcBef>
                    <a:spcPts val="0"/>
                  </a:spcBef>
                </a:pPr>
                <a:endParaRPr lang="en-US" altLang="zh-CN" sz="2400" dirty="0"/>
              </a:p>
              <a:p>
                <a:pPr lvl="1">
                  <a:lnSpc>
                    <a:spcPct val="110000"/>
                  </a:lnSpc>
                  <a:spcBef>
                    <a:spcPts val="0"/>
                  </a:spcBef>
                </a:pPr>
                <a:r>
                  <a:rPr lang="zh-CN" altLang="en-US" sz="2400" dirty="0"/>
                  <a:t>这两个力学量可以同时确定。例如哈密顿算符和角动量平方算符对易，所以能量和角动量可以同时确定。</a:t>
                </a:r>
                <a:endParaRPr lang="en-US" altLang="zh-CN" sz="2400" dirty="0"/>
              </a:p>
              <a:p>
                <a:pPr lvl="1">
                  <a:lnSpc>
                    <a:spcPct val="110000"/>
                  </a:lnSpc>
                  <a:spcBef>
                    <a:spcPts val="0"/>
                  </a:spcBef>
                </a:pPr>
                <a14:m>
                  <m:oMath xmlns:m="http://schemas.openxmlformats.org/officeDocument/2006/math">
                    <m:d>
                      <m:dPr>
                        <m:begChr m:val="["/>
                        <m:endChr m:val="]"/>
                        <m:ctrlPr>
                          <a:rPr lang="en-US" altLang="zh-CN" sz="2400" i="1" smtClean="0">
                            <a:latin typeface="Cambria Math" panose="02040503050406030204" pitchFamily="18" charset="0"/>
                          </a:rPr>
                        </m:ctrlPr>
                      </m:dPr>
                      <m:e>
                        <m:acc>
                          <m:accPr>
                            <m:ctrlPr>
                              <a:rPr lang="en-US" altLang="zh-CN" sz="2400" i="1" smtClean="0">
                                <a:latin typeface="Cambria Math" panose="02040503050406030204" pitchFamily="18" charset="0"/>
                              </a:rPr>
                            </m:ctrlPr>
                          </m:accPr>
                          <m:e>
                            <m:r>
                              <a:rPr lang="en-US" altLang="zh-CN" sz="2400" b="1" i="1" smtClean="0">
                                <a:latin typeface="Cambria Math" panose="02040503050406030204" pitchFamily="18" charset="0"/>
                              </a:rPr>
                              <m:t>𝑨</m:t>
                            </m:r>
                          </m:e>
                        </m:acc>
                        <m:r>
                          <a:rPr lang="en-US" altLang="zh-CN" sz="2400" b="1" i="1" smtClean="0">
                            <a:latin typeface="Cambria Math" panose="02040503050406030204" pitchFamily="18" charset="0"/>
                          </a:rPr>
                          <m:t>, </m:t>
                        </m:r>
                        <m:acc>
                          <m:accPr>
                            <m:ctrlPr>
                              <a:rPr lang="en-US" altLang="zh-CN" sz="2400" b="1" i="1" smtClean="0">
                                <a:latin typeface="Cambria Math" panose="02040503050406030204" pitchFamily="18" charset="0"/>
                              </a:rPr>
                            </m:ctrlPr>
                          </m:accPr>
                          <m:e>
                            <m:r>
                              <a:rPr lang="en-US" altLang="zh-CN" sz="2400" b="1" i="1" smtClean="0">
                                <a:latin typeface="Cambria Math" panose="02040503050406030204" pitchFamily="18" charset="0"/>
                              </a:rPr>
                              <m:t>𝑯</m:t>
                            </m:r>
                          </m:e>
                        </m:acc>
                      </m:e>
                    </m:d>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m:t>
                    </m:r>
                  </m:oMath>
                </a14:m>
                <a:r>
                  <a:rPr lang="zh-CN" altLang="en-US" sz="2400" dirty="0"/>
                  <a:t> 令</a:t>
                </a:r>
                <a14:m>
                  <m:oMath xmlns:m="http://schemas.openxmlformats.org/officeDocument/2006/math">
                    <m:acc>
                      <m:accPr>
                        <m:ctrlPr>
                          <a:rPr lang="zh-CN" altLang="en-US" sz="2400" i="1" dirty="0" smtClean="0">
                            <a:latin typeface="Cambria Math" panose="02040503050406030204" pitchFamily="18" charset="0"/>
                          </a:rPr>
                        </m:ctrlPr>
                      </m:accPr>
                      <m:e>
                        <m:r>
                          <a:rPr lang="en-US" altLang="zh-CN" sz="2400" b="1" i="1" dirty="0" smtClean="0">
                            <a:latin typeface="Cambria Math" panose="02040503050406030204" pitchFamily="18" charset="0"/>
                          </a:rPr>
                          <m:t>𝑯</m:t>
                        </m:r>
                      </m:e>
                    </m:acc>
                    <m:r>
                      <a:rPr lang="zh-CN" altLang="en-US" sz="2400" i="1" dirty="0">
                        <a:latin typeface="Cambria Math" panose="02040503050406030204" pitchFamily="18" charset="0"/>
                      </a:rPr>
                      <m:t>𝝋</m:t>
                    </m:r>
                    <m:r>
                      <a:rPr lang="en-US" altLang="zh-CN" sz="2400" b="1" i="1" dirty="0" smtClean="0">
                        <a:latin typeface="Cambria Math" panose="02040503050406030204" pitchFamily="18" charset="0"/>
                      </a:rPr>
                      <m:t>=</m:t>
                    </m:r>
                    <m:r>
                      <a:rPr lang="en-US" altLang="zh-CN" sz="2400" b="1" i="1" dirty="0" smtClean="0">
                        <a:latin typeface="Cambria Math" panose="02040503050406030204" pitchFamily="18" charset="0"/>
                      </a:rPr>
                      <m:t>𝑬</m:t>
                    </m:r>
                    <m:r>
                      <a:rPr lang="zh-CN" altLang="en-US" sz="2400" i="1" dirty="0">
                        <a:latin typeface="Cambria Math" panose="02040503050406030204" pitchFamily="18" charset="0"/>
                      </a:rPr>
                      <m:t>𝝋</m:t>
                    </m:r>
                  </m:oMath>
                </a14:m>
                <a:r>
                  <a:rPr lang="zh-CN" altLang="en-US" sz="2400" dirty="0"/>
                  <a:t> 则</a:t>
                </a:r>
                <a14:m>
                  <m:oMath xmlns:m="http://schemas.openxmlformats.org/officeDocument/2006/math">
                    <m:acc>
                      <m:accPr>
                        <m:ctrlPr>
                          <a:rPr lang="zh-CN" altLang="en-US" sz="2400" i="1" dirty="0" smtClean="0">
                            <a:solidFill>
                              <a:srgbClr val="FF0000"/>
                            </a:solidFill>
                            <a:latin typeface="Cambria Math" panose="02040503050406030204" pitchFamily="18" charset="0"/>
                          </a:rPr>
                        </m:ctrlPr>
                      </m:accPr>
                      <m:e>
                        <m:r>
                          <a:rPr lang="en-US" altLang="zh-CN" sz="2400" b="1" i="1" dirty="0" smtClean="0">
                            <a:solidFill>
                              <a:srgbClr val="FF0000"/>
                            </a:solidFill>
                            <a:latin typeface="Cambria Math" panose="02040503050406030204" pitchFamily="18" charset="0"/>
                          </a:rPr>
                          <m:t>𝑯</m:t>
                        </m:r>
                      </m:e>
                    </m:acc>
                    <m:d>
                      <m:dPr>
                        <m:ctrlPr>
                          <a:rPr lang="en-US" altLang="zh-CN" sz="2400" i="1" dirty="0" smtClean="0">
                            <a:latin typeface="Cambria Math" panose="02040503050406030204" pitchFamily="18" charset="0"/>
                          </a:rPr>
                        </m:ctrlPr>
                      </m:dPr>
                      <m:e>
                        <m:acc>
                          <m:accPr>
                            <m:ctrlPr>
                              <a:rPr lang="en-US" altLang="zh-CN" sz="2400" i="1" smtClean="0">
                                <a:solidFill>
                                  <a:srgbClr val="FF0000"/>
                                </a:solidFill>
                                <a:latin typeface="Cambria Math" panose="02040503050406030204" pitchFamily="18" charset="0"/>
                              </a:rPr>
                            </m:ctrlPr>
                          </m:accPr>
                          <m:e>
                            <m:r>
                              <a:rPr lang="en-US" altLang="zh-CN" sz="2400" i="1">
                                <a:solidFill>
                                  <a:srgbClr val="FF0000"/>
                                </a:solidFill>
                                <a:latin typeface="Cambria Math" panose="02040503050406030204" pitchFamily="18" charset="0"/>
                              </a:rPr>
                              <m:t>𝑨</m:t>
                            </m:r>
                          </m:e>
                        </m:acc>
                        <m:r>
                          <a:rPr lang="zh-CN" altLang="en-US" sz="2400" i="1" dirty="0">
                            <a:solidFill>
                              <a:srgbClr val="FF0000"/>
                            </a:solidFill>
                            <a:latin typeface="Cambria Math" panose="02040503050406030204" pitchFamily="18" charset="0"/>
                          </a:rPr>
                          <m:t>𝝋</m:t>
                        </m:r>
                      </m:e>
                    </m:d>
                    <m:r>
                      <a:rPr lang="en-US" altLang="zh-CN" sz="2400" b="1" i="1" dirty="0" smtClean="0">
                        <a:latin typeface="Cambria Math" panose="02040503050406030204" pitchFamily="18" charset="0"/>
                      </a:rPr>
                      <m:t>=</m:t>
                    </m:r>
                    <m:acc>
                      <m:accPr>
                        <m:ctrlPr>
                          <a:rPr lang="en-US" altLang="zh-CN" sz="2400" i="1">
                            <a:latin typeface="Cambria Math" panose="02040503050406030204" pitchFamily="18" charset="0"/>
                          </a:rPr>
                        </m:ctrlPr>
                      </m:accPr>
                      <m:e>
                        <m:r>
                          <a:rPr lang="en-US" altLang="zh-CN" sz="2400" i="1">
                            <a:latin typeface="Cambria Math" panose="02040503050406030204" pitchFamily="18" charset="0"/>
                          </a:rPr>
                          <m:t>𝑨</m:t>
                        </m:r>
                      </m:e>
                    </m:acc>
                    <m:d>
                      <m:dPr>
                        <m:ctrlPr>
                          <a:rPr lang="en-US" altLang="zh-CN" sz="2400" i="1" dirty="0">
                            <a:latin typeface="Cambria Math" panose="02040503050406030204" pitchFamily="18" charset="0"/>
                          </a:rPr>
                        </m:ctrlPr>
                      </m:dPr>
                      <m:e>
                        <m:acc>
                          <m:accPr>
                            <m:ctrlPr>
                              <a:rPr lang="zh-CN" altLang="en-US" sz="2400" i="1" dirty="0">
                                <a:latin typeface="Cambria Math" panose="02040503050406030204" pitchFamily="18" charset="0"/>
                              </a:rPr>
                            </m:ctrlPr>
                          </m:accPr>
                          <m:e>
                            <m:r>
                              <a:rPr lang="en-US" altLang="zh-CN" sz="2400" i="1" dirty="0">
                                <a:latin typeface="Cambria Math" panose="02040503050406030204" pitchFamily="18" charset="0"/>
                              </a:rPr>
                              <m:t>𝑯</m:t>
                            </m:r>
                          </m:e>
                        </m:acc>
                        <m:r>
                          <a:rPr lang="zh-CN" altLang="en-US" sz="2400" i="1" dirty="0">
                            <a:latin typeface="Cambria Math" panose="02040503050406030204" pitchFamily="18" charset="0"/>
                          </a:rPr>
                          <m:t>𝝋</m:t>
                        </m:r>
                      </m:e>
                    </m:d>
                    <m:r>
                      <a:rPr lang="en-US" altLang="zh-CN" sz="2400" b="1" i="1" dirty="0" smtClean="0">
                        <a:latin typeface="Cambria Math" panose="02040503050406030204" pitchFamily="18" charset="0"/>
                      </a:rPr>
                      <m:t>=</m:t>
                    </m:r>
                    <m:acc>
                      <m:accPr>
                        <m:ctrlPr>
                          <a:rPr lang="en-US" altLang="zh-CN" sz="2400" i="1">
                            <a:latin typeface="Cambria Math" panose="02040503050406030204" pitchFamily="18" charset="0"/>
                          </a:rPr>
                        </m:ctrlPr>
                      </m:accPr>
                      <m:e>
                        <m:r>
                          <a:rPr lang="en-US" altLang="zh-CN" sz="2400" i="1">
                            <a:latin typeface="Cambria Math" panose="02040503050406030204" pitchFamily="18" charset="0"/>
                          </a:rPr>
                          <m:t>𝑨</m:t>
                        </m:r>
                      </m:e>
                    </m:acc>
                    <m:d>
                      <m:dPr>
                        <m:ctrlPr>
                          <a:rPr lang="en-US" altLang="zh-CN" sz="2400" i="1" dirty="0">
                            <a:latin typeface="Cambria Math" panose="02040503050406030204" pitchFamily="18" charset="0"/>
                          </a:rPr>
                        </m:ctrlPr>
                      </m:dPr>
                      <m:e>
                        <m:r>
                          <a:rPr lang="en-US" altLang="zh-CN" sz="2400" b="1" i="1" dirty="0" smtClean="0">
                            <a:latin typeface="Cambria Math" panose="02040503050406030204" pitchFamily="18" charset="0"/>
                          </a:rPr>
                          <m:t>𝑬</m:t>
                        </m:r>
                        <m:r>
                          <a:rPr lang="zh-CN" altLang="en-US" sz="2400" i="1" dirty="0">
                            <a:latin typeface="Cambria Math" panose="02040503050406030204" pitchFamily="18" charset="0"/>
                          </a:rPr>
                          <m:t>𝝋</m:t>
                        </m:r>
                      </m:e>
                    </m:d>
                    <m:r>
                      <a:rPr lang="en-US" altLang="zh-CN" sz="2400" b="1" i="1" dirty="0" smtClean="0">
                        <a:latin typeface="Cambria Math" panose="02040503050406030204" pitchFamily="18" charset="0"/>
                      </a:rPr>
                      <m:t>=</m:t>
                    </m:r>
                    <m:r>
                      <a:rPr lang="en-US" altLang="zh-CN" sz="2400" i="1" smtClean="0">
                        <a:solidFill>
                          <a:srgbClr val="FF0000"/>
                        </a:solidFill>
                        <a:latin typeface="Cambria Math" panose="02040503050406030204" pitchFamily="18" charset="0"/>
                      </a:rPr>
                      <m:t>𝑬</m:t>
                    </m:r>
                    <m:d>
                      <m:dPr>
                        <m:ctrlPr>
                          <a:rPr lang="en-US" altLang="zh-CN" sz="2400" i="1" dirty="0">
                            <a:latin typeface="Cambria Math" panose="02040503050406030204" pitchFamily="18" charset="0"/>
                          </a:rPr>
                        </m:ctrlPr>
                      </m:dPr>
                      <m:e>
                        <m:acc>
                          <m:accPr>
                            <m:ctrlPr>
                              <a:rPr lang="zh-CN" altLang="en-US" sz="2400" i="1" dirty="0" smtClean="0">
                                <a:solidFill>
                                  <a:srgbClr val="FF0000"/>
                                </a:solidFill>
                                <a:latin typeface="Cambria Math" panose="02040503050406030204" pitchFamily="18" charset="0"/>
                              </a:rPr>
                            </m:ctrlPr>
                          </m:accPr>
                          <m:e>
                            <m:r>
                              <a:rPr lang="en-US" altLang="zh-CN" sz="2400" b="1" i="1" dirty="0" smtClean="0">
                                <a:solidFill>
                                  <a:srgbClr val="FF0000"/>
                                </a:solidFill>
                                <a:latin typeface="Cambria Math" panose="02040503050406030204" pitchFamily="18" charset="0"/>
                              </a:rPr>
                              <m:t>𝑨</m:t>
                            </m:r>
                          </m:e>
                        </m:acc>
                        <m:r>
                          <a:rPr lang="zh-CN" altLang="en-US" sz="2400" i="1" dirty="0">
                            <a:solidFill>
                              <a:srgbClr val="FF0000"/>
                            </a:solidFill>
                            <a:latin typeface="Cambria Math" panose="02040503050406030204" pitchFamily="18" charset="0"/>
                          </a:rPr>
                          <m:t>𝝋</m:t>
                        </m:r>
                      </m:e>
                    </m:d>
                    <m:r>
                      <a:rPr lang="zh-CN" altLang="en-US" sz="2400" i="1" dirty="0" smtClean="0">
                        <a:latin typeface="Cambria Math" panose="02040503050406030204" pitchFamily="18" charset="0"/>
                      </a:rPr>
                      <m:t>⇒</m:t>
                    </m:r>
                    <m:acc>
                      <m:accPr>
                        <m:ctrlPr>
                          <a:rPr lang="en-US" altLang="zh-CN" sz="2400" i="1" smtClean="0">
                            <a:solidFill>
                              <a:srgbClr val="FF0000"/>
                            </a:solidFill>
                            <a:latin typeface="Cambria Math" panose="02040503050406030204" pitchFamily="18" charset="0"/>
                          </a:rPr>
                        </m:ctrlPr>
                      </m:accPr>
                      <m:e>
                        <m:r>
                          <a:rPr lang="en-US" altLang="zh-CN" sz="2400" i="1">
                            <a:solidFill>
                              <a:srgbClr val="FF0000"/>
                            </a:solidFill>
                            <a:latin typeface="Cambria Math" panose="02040503050406030204" pitchFamily="18" charset="0"/>
                          </a:rPr>
                          <m:t>𝑨</m:t>
                        </m:r>
                      </m:e>
                    </m:acc>
                    <m:r>
                      <a:rPr lang="zh-CN" altLang="en-US" sz="2400" i="1" dirty="0">
                        <a:solidFill>
                          <a:srgbClr val="FF0000"/>
                        </a:solidFill>
                        <a:latin typeface="Cambria Math" panose="02040503050406030204" pitchFamily="18" charset="0"/>
                      </a:rPr>
                      <m:t>𝝋</m:t>
                    </m:r>
                  </m:oMath>
                </a14:m>
                <a:r>
                  <a:rPr lang="zh-CN" altLang="en-US" sz="2400" dirty="0">
                    <a:solidFill>
                      <a:srgbClr val="FF0000"/>
                    </a:solidFill>
                  </a:rPr>
                  <a:t>也是</a:t>
                </a:r>
                <a14:m>
                  <m:oMath xmlns:m="http://schemas.openxmlformats.org/officeDocument/2006/math">
                    <m:acc>
                      <m:accPr>
                        <m:ctrlPr>
                          <a:rPr lang="zh-CN" altLang="en-US" sz="2400" i="1" dirty="0">
                            <a:solidFill>
                              <a:srgbClr val="FF0000"/>
                            </a:solidFill>
                            <a:latin typeface="Cambria Math" panose="02040503050406030204" pitchFamily="18" charset="0"/>
                          </a:rPr>
                        </m:ctrlPr>
                      </m:accPr>
                      <m:e>
                        <m:r>
                          <a:rPr lang="en-US" altLang="zh-CN" sz="2400" i="1" dirty="0">
                            <a:solidFill>
                              <a:srgbClr val="FF0000"/>
                            </a:solidFill>
                            <a:latin typeface="Cambria Math" panose="02040503050406030204" pitchFamily="18" charset="0"/>
                          </a:rPr>
                          <m:t>𝑯</m:t>
                        </m:r>
                      </m:e>
                    </m:acc>
                  </m:oMath>
                </a14:m>
                <a:r>
                  <a:rPr lang="zh-CN" altLang="en-US" sz="2400" dirty="0">
                    <a:solidFill>
                      <a:srgbClr val="FF0000"/>
                    </a:solidFill>
                  </a:rPr>
                  <a:t>的本征函数</a:t>
                </a:r>
                <a:r>
                  <a:rPr lang="zh-CN" altLang="en-US" sz="2400" dirty="0"/>
                  <a:t>！且允许</a:t>
                </a:r>
                <a14:m>
                  <m:oMath xmlns:m="http://schemas.openxmlformats.org/officeDocument/2006/math">
                    <m:acc>
                      <m:accPr>
                        <m:ctrlPr>
                          <a:rPr lang="en-US" altLang="zh-CN" sz="2400" i="1">
                            <a:latin typeface="Cambria Math" panose="02040503050406030204" pitchFamily="18" charset="0"/>
                          </a:rPr>
                        </m:ctrlPr>
                      </m:accPr>
                      <m:e>
                        <m:r>
                          <a:rPr lang="en-US" altLang="zh-CN" sz="2400" i="1">
                            <a:latin typeface="Cambria Math" panose="02040503050406030204" pitchFamily="18" charset="0"/>
                          </a:rPr>
                          <m:t>𝑨</m:t>
                        </m:r>
                      </m:e>
                    </m:acc>
                    <m:r>
                      <a:rPr lang="zh-CN" altLang="en-US" sz="2400" i="1" dirty="0">
                        <a:latin typeface="Cambria Math" panose="02040503050406030204" pitchFamily="18" charset="0"/>
                      </a:rPr>
                      <m:t>𝝋</m:t>
                    </m:r>
                    <m:r>
                      <a:rPr lang="en-US" altLang="zh-CN" sz="2400" b="1" i="1" dirty="0" smtClean="0">
                        <a:latin typeface="Cambria Math" panose="02040503050406030204" pitchFamily="18" charset="0"/>
                      </a:rPr>
                      <m:t>=</m:t>
                    </m:r>
                    <m:r>
                      <a:rPr lang="zh-CN" altLang="en-US" sz="2400" b="1" i="1" dirty="0" smtClean="0">
                        <a:latin typeface="Cambria Math" panose="02040503050406030204" pitchFamily="18" charset="0"/>
                      </a:rPr>
                      <m:t>𝝀</m:t>
                    </m:r>
                    <m:r>
                      <a:rPr lang="zh-CN" altLang="en-US" sz="2400" i="1" dirty="0">
                        <a:latin typeface="Cambria Math" panose="02040503050406030204" pitchFamily="18" charset="0"/>
                      </a:rPr>
                      <m:t>𝝋</m:t>
                    </m:r>
                  </m:oMath>
                </a14:m>
                <a:endParaRPr lang="zh-CN" altLang="en-US" sz="2400" dirty="0"/>
              </a:p>
              <a:p>
                <a:pPr>
                  <a:lnSpc>
                    <a:spcPct val="110000"/>
                  </a:lnSpc>
                  <a:spcBef>
                    <a:spcPts val="0"/>
                  </a:spcBef>
                </a:pPr>
                <a:r>
                  <a:rPr lang="zh-CN" altLang="en-US" sz="2800" dirty="0"/>
                  <a:t>两个算符不对易则有：</a:t>
                </a:r>
                <a:endParaRPr lang="en-US" altLang="zh-CN" sz="2800" dirty="0"/>
              </a:p>
              <a:p>
                <a:pPr>
                  <a:lnSpc>
                    <a:spcPct val="110000"/>
                  </a:lnSpc>
                  <a:spcBef>
                    <a:spcPts val="0"/>
                  </a:spcBef>
                </a:pPr>
                <a:endParaRPr lang="en-US" altLang="zh-CN" sz="2800" dirty="0"/>
              </a:p>
              <a:p>
                <a:pPr lvl="1">
                  <a:lnSpc>
                    <a:spcPct val="110000"/>
                  </a:lnSpc>
                  <a:spcBef>
                    <a:spcPts val="0"/>
                  </a:spcBef>
                </a:pPr>
                <a:endParaRPr lang="en-US" altLang="zh-CN" sz="2400" dirty="0"/>
              </a:p>
              <a:p>
                <a:pPr lvl="1">
                  <a:lnSpc>
                    <a:spcPct val="110000"/>
                  </a:lnSpc>
                  <a:spcBef>
                    <a:spcPts val="0"/>
                  </a:spcBef>
                </a:pPr>
                <a:r>
                  <a:rPr lang="zh-CN" altLang="en-US" sz="2400" dirty="0"/>
                  <a:t>这两个力学量不能同时确定。如</a:t>
                </a:r>
                <a14:m>
                  <m:oMath xmlns:m="http://schemas.openxmlformats.org/officeDocument/2006/math">
                    <m:d>
                      <m:dPr>
                        <m:begChr m:val="["/>
                        <m:endChr m:val="]"/>
                        <m:ctrlPr>
                          <a:rPr lang="en-US" altLang="zh-CN" sz="2400" i="1" smtClean="0">
                            <a:latin typeface="Cambria Math" panose="02040503050406030204" pitchFamily="18" charset="0"/>
                          </a:rPr>
                        </m:ctrlPr>
                      </m:dPr>
                      <m:e>
                        <m:acc>
                          <m:accPr>
                            <m:ctrlPr>
                              <a:rPr lang="en-US" altLang="zh-CN" sz="2400" i="1" smtClean="0">
                                <a:latin typeface="Cambria Math" panose="02040503050406030204" pitchFamily="18" charset="0"/>
                              </a:rPr>
                            </m:ctrlPr>
                          </m:accPr>
                          <m:e>
                            <m:r>
                              <a:rPr lang="en-US" altLang="zh-CN" sz="2400" b="1" i="1" smtClean="0">
                                <a:latin typeface="Cambria Math" panose="02040503050406030204" pitchFamily="18" charset="0"/>
                              </a:rPr>
                              <m:t>𝒙</m:t>
                            </m:r>
                          </m:e>
                        </m:acc>
                        <m:r>
                          <a:rPr lang="en-US" altLang="zh-CN" sz="2400" b="1" i="1" smtClean="0">
                            <a:latin typeface="Cambria Math" panose="02040503050406030204" pitchFamily="18" charset="0"/>
                          </a:rPr>
                          <m:t>, </m:t>
                        </m:r>
                        <m:sSub>
                          <m:sSubPr>
                            <m:ctrlPr>
                              <a:rPr lang="en-US" altLang="zh-CN" sz="2400" b="1" i="1" smtClean="0">
                                <a:latin typeface="Cambria Math" panose="02040503050406030204" pitchFamily="18" charset="0"/>
                              </a:rPr>
                            </m:ctrlPr>
                          </m:sSubPr>
                          <m:e>
                            <m:acc>
                              <m:accPr>
                                <m:ctrlPr>
                                  <a:rPr lang="en-US" altLang="zh-CN" sz="2400" b="1" i="1" smtClean="0">
                                    <a:latin typeface="Cambria Math" panose="02040503050406030204" pitchFamily="18" charset="0"/>
                                  </a:rPr>
                                </m:ctrlPr>
                              </m:accPr>
                              <m:e>
                                <m:r>
                                  <a:rPr lang="en-US" altLang="zh-CN" sz="2400" b="1" i="1" smtClean="0">
                                    <a:latin typeface="Cambria Math" panose="02040503050406030204" pitchFamily="18" charset="0"/>
                                  </a:rPr>
                                  <m:t>𝒑</m:t>
                                </m:r>
                              </m:e>
                            </m:acc>
                          </m:e>
                          <m:sub>
                            <m:r>
                              <a:rPr lang="en-US" altLang="zh-CN" sz="2400" b="1" i="1" smtClean="0">
                                <a:latin typeface="Cambria Math" panose="02040503050406030204" pitchFamily="18" charset="0"/>
                              </a:rPr>
                              <m:t>𝒙</m:t>
                            </m:r>
                          </m:sub>
                        </m:sSub>
                      </m:e>
                    </m:d>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𝒊</m:t>
                    </m:r>
                    <m:r>
                      <a:rPr lang="en-US" altLang="zh-CN" sz="2400" b="1" i="1" smtClean="0">
                        <a:latin typeface="Cambria Math" panose="02040503050406030204" pitchFamily="18" charset="0"/>
                        <a:ea typeface="Cambria Math" panose="02040503050406030204" pitchFamily="18" charset="0"/>
                      </a:rPr>
                      <m:t>ℏ</m:t>
                    </m:r>
                  </m:oMath>
                </a14:m>
                <a:endParaRPr lang="en-US" altLang="zh-CN" sz="24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685800" y="1752600"/>
                <a:ext cx="7924800" cy="4706936"/>
              </a:xfrm>
              <a:blipFill rotWithShape="1">
                <a:blip r:embed="rId1"/>
                <a:stretch>
                  <a:fillRect b="7"/>
                </a:stretch>
              </a:blipFill>
            </p:spPr>
            <p:txBody>
              <a:bodyPr/>
              <a:lstStyle/>
              <a:p>
                <a:r>
                  <a:rPr lang="zh-CN" altLang="en-US">
                    <a:noFill/>
                  </a:rPr>
                  <a:t> </a:t>
                </a:r>
              </a:p>
            </p:txBody>
          </p:sp>
        </mc:Fallback>
      </mc:AlternateContent>
      <p:graphicFrame>
        <p:nvGraphicFramePr>
          <p:cNvPr id="5" name="Object 5"/>
          <p:cNvGraphicFramePr>
            <a:graphicFrameLocks noChangeAspect="1"/>
          </p:cNvGraphicFramePr>
          <p:nvPr/>
        </p:nvGraphicFramePr>
        <p:xfrm>
          <a:off x="3192551" y="1160463"/>
          <a:ext cx="2498370" cy="592138"/>
        </p:xfrm>
        <a:graphic>
          <a:graphicData uri="http://schemas.openxmlformats.org/presentationml/2006/ole">
            <mc:AlternateContent xmlns:mc="http://schemas.openxmlformats.org/markup-compatibility/2006">
              <mc:Choice xmlns:v="urn:schemas-microsoft-com:vml" Requires="v">
                <p:oleObj spid="_x0000_s6" name="Equation" r:id="rId2" imgW="1282700" imgH="304800" progId="Equation.DSMT4">
                  <p:embed/>
                </p:oleObj>
              </mc:Choice>
              <mc:Fallback>
                <p:oleObj name="Equation" r:id="rId2" imgW="1282700" imgH="304800" progId="Equation.DSMT4">
                  <p:embed/>
                  <p:pic>
                    <p:nvPicPr>
                      <p:cNvPr id="0"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551" y="1160463"/>
                        <a:ext cx="2498370" cy="592138"/>
                      </a:xfrm>
                      <a:prstGeom prst="rect">
                        <a:avLst/>
                      </a:prstGeom>
                      <a:noFill/>
                      <a:ln>
                        <a:noFill/>
                      </a:ln>
                    </p:spPr>
                  </p:pic>
                </p:oleObj>
              </mc:Fallback>
            </mc:AlternateContent>
          </a:graphicData>
        </a:graphic>
      </p:graphicFrame>
      <p:graphicFrame>
        <p:nvGraphicFramePr>
          <p:cNvPr id="7" name="Object 14"/>
          <p:cNvGraphicFramePr>
            <a:graphicFrameLocks noChangeAspect="1"/>
          </p:cNvGraphicFramePr>
          <p:nvPr/>
        </p:nvGraphicFramePr>
        <p:xfrm>
          <a:off x="3192551" y="2197134"/>
          <a:ext cx="3154008" cy="634933"/>
        </p:xfrm>
        <a:graphic>
          <a:graphicData uri="http://schemas.openxmlformats.org/presentationml/2006/ole">
            <mc:AlternateContent xmlns:mc="http://schemas.openxmlformats.org/markup-compatibility/2006">
              <mc:Choice xmlns:v="urn:schemas-microsoft-com:vml" Requires="v">
                <p:oleObj spid="_x0000_s8" name="Equation" r:id="rId4" imgW="1511300" imgH="304800" progId="Equation.DSMT4">
                  <p:embed/>
                </p:oleObj>
              </mc:Choice>
              <mc:Fallback>
                <p:oleObj name="Equation" r:id="rId4" imgW="1511300" imgH="304800" progId="Equation.DSMT4">
                  <p:embed/>
                  <p:pic>
                    <p:nvPicPr>
                      <p:cNvPr id="0"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551" y="2197134"/>
                        <a:ext cx="3154008" cy="634933"/>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nvGraphicFramePr>
        <p:xfrm>
          <a:off x="3268484" y="5029200"/>
          <a:ext cx="3406688" cy="685800"/>
        </p:xfrm>
        <a:graphic>
          <a:graphicData uri="http://schemas.openxmlformats.org/presentationml/2006/ole">
            <mc:AlternateContent xmlns:mc="http://schemas.openxmlformats.org/markup-compatibility/2006">
              <mc:Choice xmlns:v="urn:schemas-microsoft-com:vml" Requires="v">
                <p:oleObj spid="_x0000_s10" name="Equation" r:id="rId6" imgW="1511300" imgH="304800" progId="Equation.DSMT4">
                  <p:embed/>
                </p:oleObj>
              </mc:Choice>
              <mc:Fallback>
                <p:oleObj name="Equation" r:id="rId6" imgW="1511300" imgH="304800" progId="Equation.DSMT4">
                  <p:embed/>
                  <p:pic>
                    <p:nvPicPr>
                      <p:cNvPr id="0" name="图片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8484" y="5029200"/>
                        <a:ext cx="3406688" cy="685800"/>
                      </a:xfrm>
                      <a:prstGeom prst="rect">
                        <a:avLst/>
                      </a:prstGeom>
                      <a:noFill/>
                      <a:ln>
                        <a:noFill/>
                      </a:ln>
                    </p:spPr>
                  </p:pic>
                </p:oleObj>
              </mc:Fallback>
            </mc:AlternateContent>
          </a:graphicData>
        </a:graphic>
      </p:graphicFrame>
      <p:sp>
        <p:nvSpPr>
          <p:cNvPr id="11"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2024</a:t>
            </a:r>
            <a:r>
              <a:rPr lang="zh-CN" altLang="en-US" dirty="0"/>
              <a:t>年春</a:t>
            </a:r>
            <a:endParaRPr lang="en-US" dirty="0"/>
          </a:p>
        </p:txBody>
      </p:sp>
      <p:sp>
        <p:nvSpPr>
          <p:cNvPr id="8" name="内容占位符 2"/>
          <p:cNvSpPr>
            <a:spLocks noGrp="1"/>
          </p:cNvSpPr>
          <p:nvPr>
            <p:ph idx="1"/>
          </p:nvPr>
        </p:nvSpPr>
        <p:spPr>
          <a:xfrm>
            <a:off x="685800" y="1295400"/>
            <a:ext cx="7620000" cy="4724400"/>
          </a:xfrm>
        </p:spPr>
        <p:txBody>
          <a:bodyPr>
            <a:normAutofit/>
          </a:bodyPr>
          <a:lstStyle/>
          <a:p>
            <a:pPr>
              <a:lnSpc>
                <a:spcPct val="110000"/>
              </a:lnSpc>
            </a:pPr>
            <a:r>
              <a:rPr lang="zh-CN" altLang="en-US" sz="2400" dirty="0"/>
              <a:t>隧道效应及其应用</a:t>
            </a:r>
            <a:endParaRPr lang="en-US" altLang="zh-CN" sz="2400" dirty="0"/>
          </a:p>
          <a:p>
            <a:pPr>
              <a:lnSpc>
                <a:spcPct val="110000"/>
              </a:lnSpc>
            </a:pPr>
            <a:r>
              <a:rPr lang="zh-CN" altLang="en-US" sz="2400" dirty="0"/>
              <a:t>一维谐振子问题</a:t>
            </a:r>
            <a:endParaRPr lang="en-US" altLang="zh-CN" sz="2400" dirty="0"/>
          </a:p>
          <a:p>
            <a:pPr>
              <a:lnSpc>
                <a:spcPct val="110000"/>
              </a:lnSpc>
            </a:pPr>
            <a:r>
              <a:rPr lang="zh-CN" altLang="en-US" sz="2400" dirty="0"/>
              <a:t>算符与表象</a:t>
            </a:r>
            <a:endParaRPr lang="en-US" altLang="zh-CN" sz="2400" dirty="0"/>
          </a:p>
          <a:p>
            <a:pPr>
              <a:lnSpc>
                <a:spcPct val="110000"/>
              </a:lnSpc>
            </a:pPr>
            <a:r>
              <a:rPr lang="zh-CN" altLang="en-US" sz="2400" dirty="0"/>
              <a:t>物理量与算符平均值</a:t>
            </a:r>
            <a:endParaRPr lang="en-US" altLang="zh-CN" sz="2400" dirty="0"/>
          </a:p>
          <a:p>
            <a:pPr>
              <a:lnSpc>
                <a:spcPct val="110000"/>
              </a:lnSpc>
            </a:pPr>
            <a:r>
              <a:rPr lang="zh-CN" altLang="en-US" sz="2400" dirty="0"/>
              <a:t>算符的对易关系与不确定关系</a:t>
            </a:r>
            <a:endParaRPr lang="en-US" altLang="zh-CN" sz="24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3" name="Slide Number Placeholder 2"/>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5" name="标题 4"/>
          <p:cNvSpPr>
            <a:spLocks noGrp="1"/>
          </p:cNvSpPr>
          <p:nvPr>
            <p:ph type="title" idx="4294967295"/>
          </p:nvPr>
        </p:nvSpPr>
        <p:spPr>
          <a:xfrm>
            <a:off x="457200" y="2667000"/>
            <a:ext cx="8305800" cy="936625"/>
          </a:xfrm>
        </p:spPr>
        <p:txBody>
          <a:bodyPr>
            <a:normAutofit fontScale="90000"/>
          </a:bodyPr>
          <a:lstStyle/>
          <a:p>
            <a:pPr algn="ctr"/>
            <a:r>
              <a:rPr lang="zh-CN" altLang="zh-CN" sz="5400" dirty="0"/>
              <a:t>氢原子光谱的量子力学解释</a:t>
            </a:r>
            <a:endParaRPr lang="zh-CN" altLang="en-US" sz="54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氢原子的量子力学解</a:t>
            </a:r>
            <a:endParaRPr lang="zh-CN" altLang="en-US" dirty="0"/>
          </a:p>
        </p:txBody>
      </p:sp>
      <p:sp>
        <p:nvSpPr>
          <p:cNvPr id="35" name="灯片编号占位符 34"/>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内容占位符 3"/>
          <p:cNvSpPr>
            <a:spLocks noGrp="1"/>
          </p:cNvSpPr>
          <p:nvPr>
            <p:ph idx="4294967295"/>
          </p:nvPr>
        </p:nvSpPr>
        <p:spPr>
          <a:xfrm>
            <a:off x="457200" y="1217729"/>
            <a:ext cx="8661400" cy="2347796"/>
          </a:xfrm>
        </p:spPr>
        <p:txBody>
          <a:bodyPr>
            <a:normAutofit fontScale="85000" lnSpcReduction="20000"/>
          </a:bodyPr>
          <a:lstStyle/>
          <a:p>
            <a:r>
              <a:rPr lang="zh-CN" altLang="en-US" sz="2400" dirty="0"/>
              <a:t>氢原子问题是用薛定谔方程唯一可以严格求解的原子结构问题！</a:t>
            </a:r>
            <a:endParaRPr lang="en-US" altLang="zh-CN" sz="2400" dirty="0"/>
          </a:p>
          <a:p>
            <a:r>
              <a:rPr lang="zh-CN" altLang="en-US" sz="2400" dirty="0"/>
              <a:t>电子在原子核的库仑场中的势：</a:t>
            </a:r>
            <a:endParaRPr lang="en-US" altLang="zh-CN" sz="2400" dirty="0"/>
          </a:p>
          <a:p>
            <a:endParaRPr lang="en-US" altLang="zh-CN" sz="2400" dirty="0">
              <a:solidFill>
                <a:srgbClr val="FF0000"/>
              </a:solidFill>
            </a:endParaRPr>
          </a:p>
          <a:p>
            <a:r>
              <a:rPr lang="zh-CN" altLang="en-US" sz="2400" dirty="0">
                <a:solidFill>
                  <a:srgbClr val="FF0000"/>
                </a:solidFill>
              </a:rPr>
              <a:t>定态</a:t>
            </a:r>
            <a:r>
              <a:rPr lang="zh-CN" altLang="en-US" sz="2400" dirty="0"/>
              <a:t>薛定谔方程：</a:t>
            </a:r>
            <a:endParaRPr lang="en-US" altLang="zh-CN" sz="2400" dirty="0"/>
          </a:p>
          <a:p>
            <a:endParaRPr lang="en-US" altLang="zh-CN" sz="2400" dirty="0"/>
          </a:p>
          <a:p>
            <a:r>
              <a:rPr lang="zh-CN" altLang="en-US" sz="2400" dirty="0"/>
              <a:t>球对称问题，通常采用</a:t>
            </a:r>
            <a:r>
              <a:rPr lang="zh-CN" altLang="en-US" sz="2400" dirty="0">
                <a:solidFill>
                  <a:srgbClr val="FF0000"/>
                </a:solidFill>
              </a:rPr>
              <a:t>球坐标系</a:t>
            </a:r>
            <a:r>
              <a:rPr lang="zh-CN" altLang="en-US" sz="2400" dirty="0"/>
              <a:t>：</a:t>
            </a:r>
            <a:endParaRPr lang="zh-CN" altLang="en-US" sz="2400" dirty="0"/>
          </a:p>
        </p:txBody>
      </p:sp>
      <p:grpSp>
        <p:nvGrpSpPr>
          <p:cNvPr id="5" name="Group 8"/>
          <p:cNvGrpSpPr/>
          <p:nvPr/>
        </p:nvGrpSpPr>
        <p:grpSpPr bwMode="auto">
          <a:xfrm>
            <a:off x="5967855" y="3136713"/>
            <a:ext cx="2698454" cy="2619621"/>
            <a:chOff x="1338" y="436"/>
            <a:chExt cx="3266" cy="2813"/>
          </a:xfrm>
        </p:grpSpPr>
        <p:sp>
          <p:nvSpPr>
            <p:cNvPr id="6" name="Oval 9"/>
            <p:cNvSpPr>
              <a:spLocks noChangeArrowheads="1"/>
            </p:cNvSpPr>
            <p:nvPr/>
          </p:nvSpPr>
          <p:spPr bwMode="auto">
            <a:xfrm>
              <a:off x="3515" y="1752"/>
              <a:ext cx="91" cy="90"/>
            </a:xfrm>
            <a:prstGeom prst="ellipse">
              <a:avLst/>
            </a:prstGeom>
            <a:solidFill>
              <a:srgbClr val="0000FF"/>
            </a:solidFill>
            <a:ln w="9525">
              <a:solidFill>
                <a:srgbClr val="0000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宋体" panose="02010600030101010101" pitchFamily="2" charset="-122"/>
              </a:endParaRPr>
            </a:p>
          </p:txBody>
        </p:sp>
        <p:sp>
          <p:nvSpPr>
            <p:cNvPr id="7" name="Line 10"/>
            <p:cNvSpPr>
              <a:spLocks noChangeShapeType="1"/>
            </p:cNvSpPr>
            <p:nvPr/>
          </p:nvSpPr>
          <p:spPr bwMode="auto">
            <a:xfrm>
              <a:off x="2880" y="527"/>
              <a:ext cx="0" cy="454"/>
            </a:xfrm>
            <a:prstGeom prst="line">
              <a:avLst/>
            </a:prstGeom>
            <a:noFill/>
            <a:ln w="28575">
              <a:solidFill>
                <a:schemeClr val="tx1"/>
              </a:solidFill>
              <a:round/>
              <a:head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 name="Line 11"/>
            <p:cNvSpPr>
              <a:spLocks noChangeShapeType="1"/>
            </p:cNvSpPr>
            <p:nvPr/>
          </p:nvSpPr>
          <p:spPr bwMode="auto">
            <a:xfrm>
              <a:off x="4014" y="2115"/>
              <a:ext cx="317" cy="0"/>
            </a:xfrm>
            <a:prstGeom prst="line">
              <a:avLst/>
            </a:prstGeom>
            <a:noFill/>
            <a:ln w="28575">
              <a:solidFill>
                <a:schemeClr val="tx1"/>
              </a:solidFill>
              <a:rou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 name="Arc 12"/>
            <p:cNvSpPr/>
            <p:nvPr/>
          </p:nvSpPr>
          <p:spPr bwMode="auto">
            <a:xfrm>
              <a:off x="2869" y="984"/>
              <a:ext cx="1145" cy="1132"/>
            </a:xfrm>
            <a:custGeom>
              <a:avLst/>
              <a:gdLst>
                <a:gd name="T0" fmla="*/ 0 w 21856"/>
                <a:gd name="T1" fmla="*/ 0 h 21600"/>
                <a:gd name="T2" fmla="*/ 0 w 21856"/>
                <a:gd name="T3" fmla="*/ 0 h 21600"/>
                <a:gd name="T4" fmla="*/ 0 w 21856"/>
                <a:gd name="T5" fmla="*/ 0 h 21600"/>
                <a:gd name="T6" fmla="*/ 0 60000 65536"/>
                <a:gd name="T7" fmla="*/ 0 60000 65536"/>
                <a:gd name="T8" fmla="*/ 0 60000 65536"/>
              </a:gdLst>
              <a:ahLst/>
              <a:cxnLst>
                <a:cxn ang="T6">
                  <a:pos x="T0" y="T1"/>
                </a:cxn>
                <a:cxn ang="T7">
                  <a:pos x="T2" y="T3"/>
                </a:cxn>
                <a:cxn ang="T8">
                  <a:pos x="T4" y="T5"/>
                </a:cxn>
              </a:cxnLst>
              <a:rect l="0" t="0" r="r" b="b"/>
              <a:pathLst>
                <a:path w="21856" h="21600" fill="none" extrusionOk="0">
                  <a:moveTo>
                    <a:pt x="-1" y="1"/>
                  </a:moveTo>
                  <a:cubicBezTo>
                    <a:pt x="85" y="0"/>
                    <a:pt x="170" y="-1"/>
                    <a:pt x="256" y="0"/>
                  </a:cubicBezTo>
                  <a:cubicBezTo>
                    <a:pt x="12185" y="0"/>
                    <a:pt x="21856" y="9670"/>
                    <a:pt x="21856" y="21600"/>
                  </a:cubicBezTo>
                </a:path>
                <a:path w="21856" h="21600" stroke="0" extrusionOk="0">
                  <a:moveTo>
                    <a:pt x="-1" y="1"/>
                  </a:moveTo>
                  <a:cubicBezTo>
                    <a:pt x="85" y="0"/>
                    <a:pt x="170" y="-1"/>
                    <a:pt x="256" y="0"/>
                  </a:cubicBezTo>
                  <a:cubicBezTo>
                    <a:pt x="12185" y="0"/>
                    <a:pt x="21856" y="9670"/>
                    <a:pt x="21856" y="21600"/>
                  </a:cubicBezTo>
                  <a:lnTo>
                    <a:pt x="256" y="21600"/>
                  </a:lnTo>
                  <a:lnTo>
                    <a:pt x="-1" y="1"/>
                  </a:lnTo>
                  <a:close/>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Oval 13">
              <a:hlinkClick r:id="rId1" action="ppaction://hlinksldjump"/>
            </p:cNvPr>
            <p:cNvSpPr>
              <a:spLocks noChangeArrowheads="1"/>
            </p:cNvSpPr>
            <p:nvPr/>
          </p:nvSpPr>
          <p:spPr bwMode="auto">
            <a:xfrm>
              <a:off x="1746" y="981"/>
              <a:ext cx="2268" cy="2268"/>
            </a:xfrm>
            <a:prstGeom prst="ellipse">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宋体" panose="02010600030101010101" pitchFamily="2" charset="-122"/>
              </a:endParaRPr>
            </a:p>
          </p:txBody>
        </p:sp>
        <p:sp>
          <p:nvSpPr>
            <p:cNvPr id="11" name="Arc 14"/>
            <p:cNvSpPr/>
            <p:nvPr/>
          </p:nvSpPr>
          <p:spPr bwMode="auto">
            <a:xfrm>
              <a:off x="2880" y="981"/>
              <a:ext cx="771" cy="1474"/>
            </a:xfrm>
            <a:custGeom>
              <a:avLst/>
              <a:gdLst>
                <a:gd name="T0" fmla="*/ 0 w 21595"/>
                <a:gd name="T1" fmla="*/ 0 h 21600"/>
                <a:gd name="T2" fmla="*/ 0 w 21595"/>
                <a:gd name="T3" fmla="*/ 0 h 21600"/>
                <a:gd name="T4" fmla="*/ 0 w 21595"/>
                <a:gd name="T5" fmla="*/ 0 h 21600"/>
                <a:gd name="T6" fmla="*/ 0 60000 65536"/>
                <a:gd name="T7" fmla="*/ 0 60000 65536"/>
                <a:gd name="T8" fmla="*/ 0 60000 65536"/>
              </a:gdLst>
              <a:ahLst/>
              <a:cxnLst>
                <a:cxn ang="T6">
                  <a:pos x="T0" y="T1"/>
                </a:cxn>
                <a:cxn ang="T7">
                  <a:pos x="T2" y="T3"/>
                </a:cxn>
                <a:cxn ang="T8">
                  <a:pos x="T4" y="T5"/>
                </a:cxn>
              </a:cxnLst>
              <a:rect l="0" t="0" r="r" b="b"/>
              <a:pathLst>
                <a:path w="21595" h="21600" fill="none" extrusionOk="0">
                  <a:moveTo>
                    <a:pt x="-1" y="0"/>
                  </a:moveTo>
                  <a:cubicBezTo>
                    <a:pt x="11745" y="0"/>
                    <a:pt x="21338" y="9385"/>
                    <a:pt x="21594" y="21129"/>
                  </a:cubicBezTo>
                </a:path>
                <a:path w="21595" h="21600" stroke="0" extrusionOk="0">
                  <a:moveTo>
                    <a:pt x="-1" y="0"/>
                  </a:moveTo>
                  <a:cubicBezTo>
                    <a:pt x="11745" y="0"/>
                    <a:pt x="21338" y="9385"/>
                    <a:pt x="21594" y="21129"/>
                  </a:cubicBezTo>
                  <a:lnTo>
                    <a:pt x="0" y="21600"/>
                  </a:lnTo>
                  <a:lnTo>
                    <a:pt x="-1" y="0"/>
                  </a:lnTo>
                  <a:close/>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Line 15"/>
            <p:cNvSpPr>
              <a:spLocks noChangeShapeType="1"/>
            </p:cNvSpPr>
            <p:nvPr/>
          </p:nvSpPr>
          <p:spPr bwMode="auto">
            <a:xfrm flipV="1">
              <a:off x="2880" y="1797"/>
              <a:ext cx="726" cy="318"/>
            </a:xfrm>
            <a:prstGeom prst="line">
              <a:avLst/>
            </a:prstGeom>
            <a:noFill/>
            <a:ln w="28575">
              <a:solidFill>
                <a:srgbClr val="FF0000"/>
              </a:solidFill>
              <a:rou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Arc 16"/>
            <p:cNvSpPr/>
            <p:nvPr/>
          </p:nvSpPr>
          <p:spPr bwMode="auto">
            <a:xfrm>
              <a:off x="1746" y="1706"/>
              <a:ext cx="2268" cy="422"/>
            </a:xfrm>
            <a:custGeom>
              <a:avLst/>
              <a:gdLst>
                <a:gd name="T0" fmla="*/ 0 w 43200"/>
                <a:gd name="T1" fmla="*/ 0 h 22344"/>
                <a:gd name="T2" fmla="*/ 0 w 43200"/>
                <a:gd name="T3" fmla="*/ 0 h 22344"/>
                <a:gd name="T4" fmla="*/ 0 w 43200"/>
                <a:gd name="T5" fmla="*/ 0 h 22344"/>
                <a:gd name="T6" fmla="*/ 0 60000 65536"/>
                <a:gd name="T7" fmla="*/ 0 60000 65536"/>
                <a:gd name="T8" fmla="*/ 0 60000 65536"/>
              </a:gdLst>
              <a:ahLst/>
              <a:cxnLst>
                <a:cxn ang="T6">
                  <a:pos x="T0" y="T1"/>
                </a:cxn>
                <a:cxn ang="T7">
                  <a:pos x="T2" y="T3"/>
                </a:cxn>
                <a:cxn ang="T8">
                  <a:pos x="T4" y="T5"/>
                </a:cxn>
              </a:cxnLst>
              <a:rect l="0" t="0" r="r" b="b"/>
              <a:pathLst>
                <a:path w="43200" h="22344" fill="none" extrusionOk="0">
                  <a:moveTo>
                    <a:pt x="7" y="22185"/>
                  </a:moveTo>
                  <a:cubicBezTo>
                    <a:pt x="2" y="21990"/>
                    <a:pt x="0" y="21795"/>
                    <a:pt x="0" y="21600"/>
                  </a:cubicBezTo>
                  <a:cubicBezTo>
                    <a:pt x="0" y="9670"/>
                    <a:pt x="9670" y="0"/>
                    <a:pt x="21600" y="0"/>
                  </a:cubicBezTo>
                  <a:cubicBezTo>
                    <a:pt x="33529" y="0"/>
                    <a:pt x="43200" y="9670"/>
                    <a:pt x="43200" y="21600"/>
                  </a:cubicBezTo>
                  <a:cubicBezTo>
                    <a:pt x="43200" y="21848"/>
                    <a:pt x="43195" y="22096"/>
                    <a:pt x="43187" y="22344"/>
                  </a:cubicBezTo>
                </a:path>
                <a:path w="43200" h="22344" stroke="0" extrusionOk="0">
                  <a:moveTo>
                    <a:pt x="7" y="22185"/>
                  </a:moveTo>
                  <a:cubicBezTo>
                    <a:pt x="2" y="21990"/>
                    <a:pt x="0" y="21795"/>
                    <a:pt x="0" y="21600"/>
                  </a:cubicBezTo>
                  <a:cubicBezTo>
                    <a:pt x="0" y="9670"/>
                    <a:pt x="9670" y="0"/>
                    <a:pt x="21600" y="0"/>
                  </a:cubicBezTo>
                  <a:cubicBezTo>
                    <a:pt x="33529" y="0"/>
                    <a:pt x="43200" y="9670"/>
                    <a:pt x="43200" y="21600"/>
                  </a:cubicBezTo>
                  <a:cubicBezTo>
                    <a:pt x="43200" y="21848"/>
                    <a:pt x="43195" y="22096"/>
                    <a:pt x="43187" y="22344"/>
                  </a:cubicBezTo>
                  <a:lnTo>
                    <a:pt x="21600" y="21600"/>
                  </a:lnTo>
                  <a:lnTo>
                    <a:pt x="7" y="22185"/>
                  </a:lnTo>
                  <a:close/>
                </a:path>
              </a:pathLst>
            </a:custGeom>
            <a:noFill/>
            <a:ln w="9525">
              <a:solidFill>
                <a:schemeClr val="tx1"/>
              </a:solidFill>
              <a:prstDash val="dash"/>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Arc 17"/>
            <p:cNvSpPr/>
            <p:nvPr/>
          </p:nvSpPr>
          <p:spPr bwMode="auto">
            <a:xfrm flipH="1" flipV="1">
              <a:off x="1746" y="2115"/>
              <a:ext cx="2268" cy="422"/>
            </a:xfrm>
            <a:custGeom>
              <a:avLst/>
              <a:gdLst>
                <a:gd name="T0" fmla="*/ 0 w 43200"/>
                <a:gd name="T1" fmla="*/ 0 h 22344"/>
                <a:gd name="T2" fmla="*/ 0 w 43200"/>
                <a:gd name="T3" fmla="*/ 0 h 22344"/>
                <a:gd name="T4" fmla="*/ 0 w 43200"/>
                <a:gd name="T5" fmla="*/ 0 h 22344"/>
                <a:gd name="T6" fmla="*/ 0 60000 65536"/>
                <a:gd name="T7" fmla="*/ 0 60000 65536"/>
                <a:gd name="T8" fmla="*/ 0 60000 65536"/>
              </a:gdLst>
              <a:ahLst/>
              <a:cxnLst>
                <a:cxn ang="T6">
                  <a:pos x="T0" y="T1"/>
                </a:cxn>
                <a:cxn ang="T7">
                  <a:pos x="T2" y="T3"/>
                </a:cxn>
                <a:cxn ang="T8">
                  <a:pos x="T4" y="T5"/>
                </a:cxn>
              </a:cxnLst>
              <a:rect l="0" t="0" r="r" b="b"/>
              <a:pathLst>
                <a:path w="43200" h="22344" fill="none" extrusionOk="0">
                  <a:moveTo>
                    <a:pt x="7" y="22185"/>
                  </a:moveTo>
                  <a:cubicBezTo>
                    <a:pt x="2" y="21990"/>
                    <a:pt x="0" y="21795"/>
                    <a:pt x="0" y="21600"/>
                  </a:cubicBezTo>
                  <a:cubicBezTo>
                    <a:pt x="0" y="9670"/>
                    <a:pt x="9670" y="0"/>
                    <a:pt x="21600" y="0"/>
                  </a:cubicBezTo>
                  <a:cubicBezTo>
                    <a:pt x="33529" y="0"/>
                    <a:pt x="43200" y="9670"/>
                    <a:pt x="43200" y="21600"/>
                  </a:cubicBezTo>
                  <a:cubicBezTo>
                    <a:pt x="43200" y="21848"/>
                    <a:pt x="43195" y="22096"/>
                    <a:pt x="43187" y="22344"/>
                  </a:cubicBezTo>
                </a:path>
                <a:path w="43200" h="22344" stroke="0" extrusionOk="0">
                  <a:moveTo>
                    <a:pt x="7" y="22185"/>
                  </a:moveTo>
                  <a:cubicBezTo>
                    <a:pt x="2" y="21990"/>
                    <a:pt x="0" y="21795"/>
                    <a:pt x="0" y="21600"/>
                  </a:cubicBezTo>
                  <a:cubicBezTo>
                    <a:pt x="0" y="9670"/>
                    <a:pt x="9670" y="0"/>
                    <a:pt x="21600" y="0"/>
                  </a:cubicBezTo>
                  <a:cubicBezTo>
                    <a:pt x="33529" y="0"/>
                    <a:pt x="43200" y="9670"/>
                    <a:pt x="43200" y="21600"/>
                  </a:cubicBezTo>
                  <a:cubicBezTo>
                    <a:pt x="43200" y="21848"/>
                    <a:pt x="43195" y="22096"/>
                    <a:pt x="43187" y="22344"/>
                  </a:cubicBezTo>
                  <a:lnTo>
                    <a:pt x="21600" y="21600"/>
                  </a:lnTo>
                  <a:lnTo>
                    <a:pt x="7" y="22185"/>
                  </a:lnTo>
                  <a:close/>
                </a:path>
              </a:pathLst>
            </a:cu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18"/>
            <p:cNvSpPr>
              <a:spLocks noChangeShapeType="1"/>
            </p:cNvSpPr>
            <p:nvPr/>
          </p:nvSpPr>
          <p:spPr bwMode="auto">
            <a:xfrm flipH="1">
              <a:off x="2200" y="2115"/>
              <a:ext cx="680" cy="317"/>
            </a:xfrm>
            <a:prstGeom prst="line">
              <a:avLst/>
            </a:prstGeom>
            <a:noFill/>
            <a:ln w="2857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19"/>
            <p:cNvSpPr>
              <a:spLocks noChangeShapeType="1"/>
            </p:cNvSpPr>
            <p:nvPr/>
          </p:nvSpPr>
          <p:spPr bwMode="auto">
            <a:xfrm flipH="1">
              <a:off x="1519" y="2432"/>
              <a:ext cx="680" cy="317"/>
            </a:xfrm>
            <a:prstGeom prst="line">
              <a:avLst/>
            </a:prstGeom>
            <a:noFill/>
            <a:ln w="28575">
              <a:solidFill>
                <a:schemeClr val="tx1"/>
              </a:solidFill>
              <a:rou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20"/>
            <p:cNvSpPr>
              <a:spLocks noChangeShapeType="1"/>
            </p:cNvSpPr>
            <p:nvPr/>
          </p:nvSpPr>
          <p:spPr bwMode="auto">
            <a:xfrm>
              <a:off x="2880" y="2115"/>
              <a:ext cx="1134" cy="0"/>
            </a:xfrm>
            <a:prstGeom prst="line">
              <a:avLst/>
            </a:prstGeom>
            <a:noFill/>
            <a:ln w="2857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21"/>
            <p:cNvSpPr>
              <a:spLocks noChangeShapeType="1"/>
            </p:cNvSpPr>
            <p:nvPr/>
          </p:nvSpPr>
          <p:spPr bwMode="auto">
            <a:xfrm flipV="1">
              <a:off x="2880" y="981"/>
              <a:ext cx="0" cy="1134"/>
            </a:xfrm>
            <a:prstGeom prst="line">
              <a:avLst/>
            </a:prstGeom>
            <a:noFill/>
            <a:ln w="2857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Line 22"/>
            <p:cNvSpPr>
              <a:spLocks noChangeShapeType="1"/>
            </p:cNvSpPr>
            <p:nvPr/>
          </p:nvSpPr>
          <p:spPr bwMode="auto">
            <a:xfrm>
              <a:off x="2880" y="2115"/>
              <a:ext cx="771" cy="317"/>
            </a:xfrm>
            <a:prstGeom prst="line">
              <a:avLst/>
            </a:prstGeom>
            <a:noFill/>
            <a:ln w="28575">
              <a:solidFill>
                <a:schemeClr val="hlink"/>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Line 23"/>
            <p:cNvSpPr>
              <a:spLocks noChangeShapeType="1"/>
            </p:cNvSpPr>
            <p:nvPr/>
          </p:nvSpPr>
          <p:spPr bwMode="auto">
            <a:xfrm flipV="1">
              <a:off x="2880" y="1525"/>
              <a:ext cx="0" cy="590"/>
            </a:xfrm>
            <a:prstGeom prst="line">
              <a:avLst/>
            </a:prstGeom>
            <a:noFill/>
            <a:ln w="28575">
              <a:solidFill>
                <a:schemeClr val="hlink"/>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21" name="Object 24"/>
            <p:cNvGraphicFramePr>
              <a:graphicFrameLocks noChangeAspect="1"/>
            </p:cNvGraphicFramePr>
            <p:nvPr/>
          </p:nvGraphicFramePr>
          <p:xfrm>
            <a:off x="1338" y="2704"/>
            <a:ext cx="247" cy="271"/>
          </p:xfrm>
          <a:graphic>
            <a:graphicData uri="http://schemas.openxmlformats.org/presentationml/2006/ole">
              <mc:AlternateContent xmlns:mc="http://schemas.openxmlformats.org/markup-compatibility/2006">
                <mc:Choice xmlns:v="urn:schemas-microsoft-com:vml" Requires="v">
                  <p:oleObj spid="_x0000_s2" name="公式" r:id="rId2" imgW="127000" imgH="139700" progId="Equation.3">
                    <p:embed/>
                  </p:oleObj>
                </mc:Choice>
                <mc:Fallback>
                  <p:oleObj name="公式" r:id="rId2" imgW="127000" imgH="139700"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2704"/>
                          <a:ext cx="247" cy="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25"/>
            <p:cNvGraphicFramePr>
              <a:graphicFrameLocks noChangeAspect="1"/>
            </p:cNvGraphicFramePr>
            <p:nvPr/>
          </p:nvGraphicFramePr>
          <p:xfrm>
            <a:off x="4332" y="1979"/>
            <a:ext cx="272" cy="321"/>
          </p:xfrm>
          <a:graphic>
            <a:graphicData uri="http://schemas.openxmlformats.org/presentationml/2006/ole">
              <mc:AlternateContent xmlns:mc="http://schemas.openxmlformats.org/markup-compatibility/2006">
                <mc:Choice xmlns:v="urn:schemas-microsoft-com:vml" Requires="v">
                  <p:oleObj spid="_x0000_s23" name="公式" r:id="rId4" imgW="139700" imgH="165100" progId="Equation.3">
                    <p:embed/>
                  </p:oleObj>
                </mc:Choice>
                <mc:Fallback>
                  <p:oleObj name="公式" r:id="rId4" imgW="139700" imgH="165100" progId="Equation.3">
                    <p:embed/>
                    <p:pic>
                      <p:nvPicPr>
                        <p:cNvPr id="0" name="图片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2" y="1979"/>
                          <a:ext cx="272"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26"/>
            <p:cNvGraphicFramePr>
              <a:graphicFrameLocks noChangeAspect="1"/>
            </p:cNvGraphicFramePr>
            <p:nvPr/>
          </p:nvGraphicFramePr>
          <p:xfrm>
            <a:off x="2925" y="436"/>
            <a:ext cx="247" cy="247"/>
          </p:xfrm>
          <a:graphic>
            <a:graphicData uri="http://schemas.openxmlformats.org/presentationml/2006/ole">
              <mc:AlternateContent xmlns:mc="http://schemas.openxmlformats.org/markup-compatibility/2006">
                <mc:Choice xmlns:v="urn:schemas-microsoft-com:vml" Requires="v">
                  <p:oleObj spid="_x0000_s25" name="公式" r:id="rId6" imgW="127000" imgH="127000" progId="Equation.3">
                    <p:embed/>
                  </p:oleObj>
                </mc:Choice>
                <mc:Fallback>
                  <p:oleObj name="公式" r:id="rId6" imgW="127000" imgH="127000" progId="Equation.3">
                    <p:embed/>
                    <p:pic>
                      <p:nvPicPr>
                        <p:cNvPr id="0" name="图片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5" y="436"/>
                          <a:ext cx="247"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7"/>
            <p:cNvGraphicFramePr>
              <a:graphicFrameLocks noChangeAspect="1"/>
            </p:cNvGraphicFramePr>
            <p:nvPr/>
          </p:nvGraphicFramePr>
          <p:xfrm>
            <a:off x="2971" y="1661"/>
            <a:ext cx="194" cy="272"/>
          </p:xfrm>
          <a:graphic>
            <a:graphicData uri="http://schemas.openxmlformats.org/presentationml/2006/ole">
              <mc:AlternateContent xmlns:mc="http://schemas.openxmlformats.org/markup-compatibility/2006">
                <mc:Choice xmlns:v="urn:schemas-microsoft-com:vml" Requires="v">
                  <p:oleObj spid="_x0000_s27" name="公式" r:id="rId8" imgW="127000" imgH="177165" progId="Equation.3">
                    <p:embed/>
                  </p:oleObj>
                </mc:Choice>
                <mc:Fallback>
                  <p:oleObj name="公式" r:id="rId8" imgW="127000" imgH="177165" progId="Equation.3">
                    <p:embed/>
                    <p:pic>
                      <p:nvPicPr>
                        <p:cNvPr id="0" name="图片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 y="1661"/>
                          <a:ext cx="194"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28"/>
            <p:cNvGraphicFramePr>
              <a:graphicFrameLocks noChangeAspect="1"/>
            </p:cNvGraphicFramePr>
            <p:nvPr/>
          </p:nvGraphicFramePr>
          <p:xfrm>
            <a:off x="2683" y="2245"/>
            <a:ext cx="197" cy="233"/>
          </p:xfrm>
          <a:graphic>
            <a:graphicData uri="http://schemas.openxmlformats.org/presentationml/2006/ole">
              <mc:AlternateContent xmlns:mc="http://schemas.openxmlformats.org/markup-compatibility/2006">
                <mc:Choice xmlns:v="urn:schemas-microsoft-com:vml" Requires="v">
                  <p:oleObj spid="_x0000_s29" name="Equation" r:id="rId10" imgW="139700" imgH="165100" progId="Equation.DSMT4">
                    <p:embed/>
                  </p:oleObj>
                </mc:Choice>
                <mc:Fallback>
                  <p:oleObj name="Equation" r:id="rId10" imgW="139700" imgH="165100" progId="Equation.DSMT4">
                    <p:embed/>
                    <p:pic>
                      <p:nvPicPr>
                        <p:cNvPr id="0" name="图片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3" y="2245"/>
                          <a:ext cx="19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29"/>
            <p:cNvGraphicFramePr>
              <a:graphicFrameLocks noChangeAspect="1"/>
            </p:cNvGraphicFramePr>
            <p:nvPr/>
          </p:nvGraphicFramePr>
          <p:xfrm>
            <a:off x="3198" y="1706"/>
            <a:ext cx="224" cy="249"/>
          </p:xfrm>
          <a:graphic>
            <a:graphicData uri="http://schemas.openxmlformats.org/presentationml/2006/ole">
              <mc:AlternateContent xmlns:mc="http://schemas.openxmlformats.org/markup-compatibility/2006">
                <mc:Choice xmlns:v="urn:schemas-microsoft-com:vml" Requires="v">
                  <p:oleObj spid="_x0000_s31" name="Equation" r:id="rId12" imgW="114300" imgH="127000" progId="Equation.DSMT4">
                    <p:embed/>
                  </p:oleObj>
                </mc:Choice>
                <mc:Fallback>
                  <p:oleObj name="Equation" r:id="rId12" imgW="114300" imgH="127000" progId="Equation.DSMT4">
                    <p:embed/>
                    <p:pic>
                      <p:nvPicPr>
                        <p:cNvPr id="0" name="图片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8" y="1706"/>
                          <a:ext cx="224" cy="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Line 30"/>
            <p:cNvSpPr>
              <a:spLocks noChangeShapeType="1"/>
            </p:cNvSpPr>
            <p:nvPr/>
          </p:nvSpPr>
          <p:spPr bwMode="auto">
            <a:xfrm>
              <a:off x="2880" y="1525"/>
              <a:ext cx="680" cy="272"/>
            </a:xfrm>
            <a:prstGeom prst="line">
              <a:avLst/>
            </a:prstGeom>
            <a:noFill/>
            <a:ln w="28575">
              <a:solidFill>
                <a:srgbClr val="FF00FF"/>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Arc 31"/>
            <p:cNvSpPr/>
            <p:nvPr/>
          </p:nvSpPr>
          <p:spPr bwMode="auto">
            <a:xfrm rot="8212579">
              <a:off x="2704" y="1977"/>
              <a:ext cx="342" cy="345"/>
            </a:xfrm>
            <a:custGeom>
              <a:avLst/>
              <a:gdLst>
                <a:gd name="T0" fmla="*/ 0 w 21194"/>
                <a:gd name="T1" fmla="*/ 0 h 21339"/>
                <a:gd name="T2" fmla="*/ 0 w 21194"/>
                <a:gd name="T3" fmla="*/ 0 h 21339"/>
                <a:gd name="T4" fmla="*/ 0 w 21194"/>
                <a:gd name="T5" fmla="*/ 0 h 21339"/>
                <a:gd name="T6" fmla="*/ 0 60000 65536"/>
                <a:gd name="T7" fmla="*/ 0 60000 65536"/>
                <a:gd name="T8" fmla="*/ 0 60000 65536"/>
              </a:gdLst>
              <a:ahLst/>
              <a:cxnLst>
                <a:cxn ang="T6">
                  <a:pos x="T0" y="T1"/>
                </a:cxn>
                <a:cxn ang="T7">
                  <a:pos x="T2" y="T3"/>
                </a:cxn>
                <a:cxn ang="T8">
                  <a:pos x="T4" y="T5"/>
                </a:cxn>
              </a:cxnLst>
              <a:rect l="0" t="0" r="r" b="b"/>
              <a:pathLst>
                <a:path w="21194" h="21339" fill="none" extrusionOk="0">
                  <a:moveTo>
                    <a:pt x="3345" y="-1"/>
                  </a:moveTo>
                  <a:cubicBezTo>
                    <a:pt x="12310" y="1404"/>
                    <a:pt x="19441" y="8264"/>
                    <a:pt x="21193" y="17169"/>
                  </a:cubicBezTo>
                </a:path>
                <a:path w="21194" h="21339" stroke="0" extrusionOk="0">
                  <a:moveTo>
                    <a:pt x="3345" y="-1"/>
                  </a:moveTo>
                  <a:cubicBezTo>
                    <a:pt x="12310" y="1404"/>
                    <a:pt x="19441" y="8264"/>
                    <a:pt x="21193" y="17169"/>
                  </a:cubicBezTo>
                  <a:lnTo>
                    <a:pt x="0" y="21339"/>
                  </a:lnTo>
                  <a:lnTo>
                    <a:pt x="3345" y="-1"/>
                  </a:lnTo>
                  <a:close/>
                </a:path>
              </a:pathLst>
            </a:custGeom>
            <a:noFill/>
            <a:ln w="28575">
              <a:solidFill>
                <a:schemeClr val="tx1"/>
              </a:solidFill>
              <a:round/>
              <a:head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4" name="Arc 32"/>
            <p:cNvSpPr/>
            <p:nvPr/>
          </p:nvSpPr>
          <p:spPr bwMode="auto">
            <a:xfrm>
              <a:off x="2835" y="1842"/>
              <a:ext cx="295" cy="345"/>
            </a:xfrm>
            <a:custGeom>
              <a:avLst/>
              <a:gdLst>
                <a:gd name="T0" fmla="*/ 0 w 18305"/>
                <a:gd name="T1" fmla="*/ 0 h 21339"/>
                <a:gd name="T2" fmla="*/ 0 w 18305"/>
                <a:gd name="T3" fmla="*/ 0 h 21339"/>
                <a:gd name="T4" fmla="*/ 0 w 18305"/>
                <a:gd name="T5" fmla="*/ 0 h 21339"/>
                <a:gd name="T6" fmla="*/ 0 60000 65536"/>
                <a:gd name="T7" fmla="*/ 0 60000 65536"/>
                <a:gd name="T8" fmla="*/ 0 60000 65536"/>
              </a:gdLst>
              <a:ahLst/>
              <a:cxnLst>
                <a:cxn ang="T6">
                  <a:pos x="T0" y="T1"/>
                </a:cxn>
                <a:cxn ang="T7">
                  <a:pos x="T2" y="T3"/>
                </a:cxn>
                <a:cxn ang="T8">
                  <a:pos x="T4" y="T5"/>
                </a:cxn>
              </a:cxnLst>
              <a:rect l="0" t="0" r="r" b="b"/>
              <a:pathLst>
                <a:path w="18305" h="21339" fill="none" extrusionOk="0">
                  <a:moveTo>
                    <a:pt x="3345" y="-1"/>
                  </a:moveTo>
                  <a:cubicBezTo>
                    <a:pt x="9526" y="968"/>
                    <a:pt x="14983" y="4569"/>
                    <a:pt x="18304" y="9872"/>
                  </a:cubicBezTo>
                </a:path>
                <a:path w="18305" h="21339" stroke="0" extrusionOk="0">
                  <a:moveTo>
                    <a:pt x="3345" y="-1"/>
                  </a:moveTo>
                  <a:cubicBezTo>
                    <a:pt x="9526" y="968"/>
                    <a:pt x="14983" y="4569"/>
                    <a:pt x="18304" y="9872"/>
                  </a:cubicBezTo>
                  <a:lnTo>
                    <a:pt x="0" y="21339"/>
                  </a:lnTo>
                  <a:lnTo>
                    <a:pt x="3345" y="-1"/>
                  </a:lnTo>
                  <a:close/>
                </a:path>
              </a:pathLst>
            </a:custGeom>
            <a:noFill/>
            <a:ln w="28575">
              <a:solidFill>
                <a:schemeClr val="tx1"/>
              </a:solidFill>
              <a:round/>
              <a:headEnd type="none" w="lg" len="lg"/>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aphicFrame>
        <p:nvGraphicFramePr>
          <p:cNvPr id="36" name="Object 35"/>
          <p:cNvGraphicFramePr>
            <a:graphicFrameLocks noChangeAspect="1"/>
          </p:cNvGraphicFramePr>
          <p:nvPr/>
        </p:nvGraphicFramePr>
        <p:xfrm>
          <a:off x="4542726" y="1424265"/>
          <a:ext cx="1740224" cy="752461"/>
        </p:xfrm>
        <a:graphic>
          <a:graphicData uri="http://schemas.openxmlformats.org/presentationml/2006/ole">
            <mc:AlternateContent xmlns:mc="http://schemas.openxmlformats.org/markup-compatibility/2006">
              <mc:Choice xmlns:v="urn:schemas-microsoft-com:vml" Requires="v">
                <p:oleObj spid="_x0000_s37" name="Equation" r:id="rId14" imgW="1054100" imgH="457200" progId="Equation.DSMT4">
                  <p:embed/>
                </p:oleObj>
              </mc:Choice>
              <mc:Fallback>
                <p:oleObj name="Equation" r:id="rId14" imgW="1054100" imgH="457200" progId="Equation.DSMT4">
                  <p:embed/>
                  <p:pic>
                    <p:nvPicPr>
                      <p:cNvPr id="0" name="图片 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42726" y="1424265"/>
                        <a:ext cx="1740224" cy="752461"/>
                      </a:xfrm>
                      <a:prstGeom prst="rect">
                        <a:avLst/>
                      </a:prstGeom>
                      <a:noFill/>
                      <a:ln>
                        <a:noFill/>
                      </a:ln>
                    </p:spPr>
                  </p:pic>
                </p:oleObj>
              </mc:Fallback>
            </mc:AlternateContent>
          </a:graphicData>
        </a:graphic>
      </p:graphicFrame>
      <p:pic>
        <p:nvPicPr>
          <p:cNvPr id="38" name="图片 37"/>
          <p:cNvPicPr>
            <a:picLocks noChangeAspect="1"/>
          </p:cNvPicPr>
          <p:nvPr/>
        </p:nvPicPr>
        <p:blipFill>
          <a:blip r:embed="rId16"/>
          <a:stretch>
            <a:fillRect/>
          </a:stretch>
        </p:blipFill>
        <p:spPr>
          <a:xfrm>
            <a:off x="2783749" y="2099820"/>
            <a:ext cx="3418740" cy="787387"/>
          </a:xfrm>
          <a:prstGeom prst="rect">
            <a:avLst/>
          </a:prstGeom>
        </p:spPr>
      </p:pic>
      <p:graphicFrame>
        <p:nvGraphicFramePr>
          <p:cNvPr id="39" name="Object 4"/>
          <p:cNvGraphicFramePr>
            <a:graphicFrameLocks noChangeAspect="1"/>
          </p:cNvGraphicFramePr>
          <p:nvPr/>
        </p:nvGraphicFramePr>
        <p:xfrm>
          <a:off x="847726" y="3427749"/>
          <a:ext cx="2485942" cy="2744452"/>
        </p:xfrm>
        <a:graphic>
          <a:graphicData uri="http://schemas.openxmlformats.org/presentationml/2006/ole">
            <mc:AlternateContent xmlns:mc="http://schemas.openxmlformats.org/markup-compatibility/2006">
              <mc:Choice xmlns:v="urn:schemas-microsoft-com:vml" Requires="v">
                <p:oleObj spid="_x0000_s40" name="Equation" r:id="rId17" imgW="1435100" imgH="1676400" progId="Equation.DSMT4">
                  <p:embed/>
                </p:oleObj>
              </mc:Choice>
              <mc:Fallback>
                <p:oleObj name="Equation" r:id="rId17" imgW="1435100" imgH="1676400" progId="Equation.DSMT4">
                  <p:embed/>
                  <p:pic>
                    <p:nvPicPr>
                      <p:cNvPr id="0" name="图片 3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7726" y="3427749"/>
                        <a:ext cx="2485942" cy="2744452"/>
                      </a:xfrm>
                      <a:prstGeom prst="rect">
                        <a:avLst/>
                      </a:prstGeom>
                      <a:noFill/>
                      <a:ln>
                        <a:noFill/>
                      </a:ln>
                      <a:effectLst/>
                    </p:spPr>
                  </p:pic>
                </p:oleObj>
              </mc:Fallback>
            </mc:AlternateContent>
          </a:graphicData>
        </a:graphic>
      </p:graphicFrame>
      <p:graphicFrame>
        <p:nvGraphicFramePr>
          <p:cNvPr id="41" name="Object 5"/>
          <p:cNvGraphicFramePr>
            <a:graphicFrameLocks noChangeAspect="1"/>
          </p:cNvGraphicFramePr>
          <p:nvPr/>
        </p:nvGraphicFramePr>
        <p:xfrm>
          <a:off x="1415609" y="5721512"/>
          <a:ext cx="4451791" cy="567338"/>
        </p:xfrm>
        <a:graphic>
          <a:graphicData uri="http://schemas.openxmlformats.org/presentationml/2006/ole">
            <mc:AlternateContent xmlns:mc="http://schemas.openxmlformats.org/markup-compatibility/2006">
              <mc:Choice xmlns:v="urn:schemas-microsoft-com:vml" Requires="v">
                <p:oleObj spid="_x0000_s42" name="Equation" r:id="rId19" imgW="3314700" imgH="444500" progId="Equation.DSMT4">
                  <p:embed/>
                </p:oleObj>
              </mc:Choice>
              <mc:Fallback>
                <p:oleObj name="Equation" r:id="rId19" imgW="3314700" imgH="444500" progId="Equation.DSMT4">
                  <p:embed/>
                  <p:pic>
                    <p:nvPicPr>
                      <p:cNvPr id="0" name="图片 4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5609" y="5721512"/>
                        <a:ext cx="4451791" cy="567338"/>
                      </a:xfrm>
                      <a:prstGeom prst="rect">
                        <a:avLst/>
                      </a:prstGeom>
                      <a:noFill/>
                      <a:ln>
                        <a:noFill/>
                      </a:ln>
                      <a:effectLst/>
                    </p:spPr>
                  </p:pic>
                </p:oleObj>
              </mc:Fallback>
            </mc:AlternateContent>
          </a:graphicData>
        </a:graphic>
      </p:graphicFrame>
      <p:sp>
        <p:nvSpPr>
          <p:cNvPr id="43"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分离变量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533400" y="1945416"/>
                <a:ext cx="7924800" cy="4379184"/>
              </a:xfrm>
            </p:spPr>
            <p:txBody>
              <a:bodyPr>
                <a:normAutofit fontScale="92500" lnSpcReduction="10000"/>
              </a:bodyPr>
              <a:lstStyle/>
              <a:p>
                <a:r>
                  <a:rPr lang="zh-CN" altLang="en-US" sz="3200" dirty="0"/>
                  <a:t>代入方程，并用                        乘以两边：</a:t>
                </a:r>
                <a:endParaRPr lang="en-US" altLang="zh-CN" sz="3200" dirty="0"/>
              </a:p>
              <a:p>
                <a:pPr marL="0" indent="0">
                  <a:buNone/>
                </a:pPr>
                <a:endParaRPr lang="en-US" altLang="zh-CN" sz="3200" dirty="0"/>
              </a:p>
              <a:p>
                <a:endParaRPr lang="en-US" altLang="zh-CN" sz="3200" dirty="0"/>
              </a:p>
              <a:p>
                <a:r>
                  <a:rPr lang="zh-CN" altLang="en-US" sz="3200" dirty="0"/>
                  <a:t>  </a:t>
                </a:r>
                <a14:m>
                  <m:oMath xmlns:m="http://schemas.openxmlformats.org/officeDocument/2006/math">
                    <m:r>
                      <a:rPr lang="en-US" altLang="zh-CN" sz="3200" b="0" i="1" smtClean="0">
                        <a:latin typeface="Cambria Math" panose="02040503050406030204" pitchFamily="18" charset="0"/>
                      </a:rPr>
                      <m:t>𝜆</m:t>
                    </m:r>
                  </m:oMath>
                </a14:m>
                <a:r>
                  <a:rPr lang="zh-CN" altLang="en-US" sz="3200" dirty="0"/>
                  <a:t>是一个与</a:t>
                </a:r>
                <a14:m>
                  <m:oMath xmlns:m="http://schemas.openxmlformats.org/officeDocument/2006/math">
                    <m:r>
                      <a:rPr lang="en-US" altLang="zh-CN" sz="3200" b="0" i="1" smtClean="0">
                        <a:latin typeface="Cambria Math" panose="02040503050406030204" pitchFamily="18" charset="0"/>
                      </a:rPr>
                      <m:t>𝑟</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𝜃</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𝜙</m:t>
                    </m:r>
                  </m:oMath>
                </a14:m>
                <a:r>
                  <a:rPr lang="zh-CN" altLang="en-US" sz="3200" dirty="0"/>
                  <a:t>无关的常数。 </a:t>
                </a:r>
                <a:endParaRPr lang="zh-CN" altLang="en-US" sz="3200" dirty="0"/>
              </a:p>
              <a:p>
                <a:r>
                  <a:rPr lang="zh-CN" altLang="en-US" sz="3200" dirty="0"/>
                  <a:t> 径向方程：</a:t>
                </a:r>
                <a:endParaRPr lang="en-US" altLang="zh-CN" sz="3200" dirty="0"/>
              </a:p>
              <a:p>
                <a:endParaRPr lang="en-US" altLang="zh-CN" sz="3200" dirty="0"/>
              </a:p>
              <a:p>
                <a:endParaRPr lang="en-US" altLang="zh-CN" sz="3200" dirty="0"/>
              </a:p>
              <a:p>
                <a:r>
                  <a:rPr lang="zh-CN" altLang="en-US" sz="3200" dirty="0"/>
                  <a:t>角方程：</a:t>
                </a:r>
                <a:endParaRPr lang="zh-CN" altLang="en-US" sz="3200" dirty="0"/>
              </a:p>
              <a:p>
                <a:endParaRPr lang="zh-CN" altLang="en-US" sz="32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533400" y="1945416"/>
                <a:ext cx="7924800" cy="4379184"/>
              </a:xfrm>
              <a:blipFill rotWithShape="1">
                <a:blip r:embed="rId1"/>
                <a:stretch>
                  <a:fillRect t="-778" b="-8686"/>
                </a:stretch>
              </a:blipFill>
            </p:spPr>
            <p:txBody>
              <a:bodyPr/>
              <a:lstStyle/>
              <a:p>
                <a:r>
                  <a:rPr lang="zh-CN" altLang="en-US">
                    <a:noFill/>
                  </a:rPr>
                  <a:t> </a:t>
                </a:r>
              </a:p>
            </p:txBody>
          </p:sp>
        </mc:Fallback>
      </mc:AlternateContent>
      <p:pic>
        <p:nvPicPr>
          <p:cNvPr id="5" name="图片 4"/>
          <p:cNvPicPr>
            <a:picLocks noChangeAspect="1"/>
          </p:cNvPicPr>
          <p:nvPr/>
        </p:nvPicPr>
        <p:blipFill>
          <a:blip r:embed="rId2"/>
          <a:stretch>
            <a:fillRect/>
          </a:stretch>
        </p:blipFill>
        <p:spPr>
          <a:xfrm>
            <a:off x="1891146" y="1297768"/>
            <a:ext cx="3598376" cy="486625"/>
          </a:xfrm>
          <a:prstGeom prst="rect">
            <a:avLst/>
          </a:prstGeom>
        </p:spPr>
      </p:pic>
      <p:graphicFrame>
        <p:nvGraphicFramePr>
          <p:cNvPr id="6" name="Object 3"/>
          <p:cNvGraphicFramePr>
            <a:graphicFrameLocks noChangeAspect="1"/>
          </p:cNvGraphicFramePr>
          <p:nvPr/>
        </p:nvGraphicFramePr>
        <p:xfrm>
          <a:off x="3505201" y="1854980"/>
          <a:ext cx="1984322" cy="476522"/>
        </p:xfrm>
        <a:graphic>
          <a:graphicData uri="http://schemas.openxmlformats.org/presentationml/2006/ole">
            <mc:AlternateContent xmlns:mc="http://schemas.openxmlformats.org/markup-compatibility/2006">
              <mc:Choice xmlns:v="urn:schemas-microsoft-com:vml" Requires="v">
                <p:oleObj spid="_x0000_s7" name="" r:id="rId3" imgW="989965" imgH="241300" progId="Equation.3">
                  <p:embed/>
                </p:oleObj>
              </mc:Choice>
              <mc:Fallback>
                <p:oleObj name="" r:id="rId3" imgW="989965" imgH="241300" progId="Equation.3">
                  <p:embed/>
                  <p:pic>
                    <p:nvPicPr>
                      <p:cNvPr id="0"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1854980"/>
                        <a:ext cx="1984322" cy="4765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290013" y="2406554"/>
          <a:ext cx="3908425" cy="815975"/>
        </p:xfrm>
        <a:graphic>
          <a:graphicData uri="http://schemas.openxmlformats.org/presentationml/2006/ole">
            <mc:AlternateContent xmlns:mc="http://schemas.openxmlformats.org/markup-compatibility/2006">
              <mc:Choice xmlns:v="urn:schemas-microsoft-com:vml" Requires="v">
                <p:oleObj spid="_x0000_s9" name="" r:id="rId5" imgW="2235200" imgH="469900" progId="Equation.3">
                  <p:embed/>
                </p:oleObj>
              </mc:Choice>
              <mc:Fallback>
                <p:oleObj name="" r:id="rId5" imgW="2235200" imgH="469900" progId="Equation.3">
                  <p:embed/>
                  <p:pic>
                    <p:nvPicPr>
                      <p:cNvPr id="0" name="图片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013" y="2406554"/>
                        <a:ext cx="3908425"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5"/>
          <p:cNvGraphicFramePr>
            <a:graphicFrameLocks noChangeAspect="1"/>
          </p:cNvGraphicFramePr>
          <p:nvPr/>
        </p:nvGraphicFramePr>
        <p:xfrm>
          <a:off x="4176213" y="2415509"/>
          <a:ext cx="4739187" cy="820144"/>
        </p:xfrm>
        <a:graphic>
          <a:graphicData uri="http://schemas.openxmlformats.org/presentationml/2006/ole">
            <mc:AlternateContent xmlns:mc="http://schemas.openxmlformats.org/markup-compatibility/2006">
              <mc:Choice xmlns:v="urn:schemas-microsoft-com:vml" Requires="v">
                <p:oleObj spid="_x0000_s11" name="" r:id="rId7" imgW="2691765" imgH="469900" progId="Equation.3">
                  <p:embed/>
                </p:oleObj>
              </mc:Choice>
              <mc:Fallback>
                <p:oleObj name="" r:id="rId7" imgW="2691765" imgH="469900" progId="Equation.3">
                  <p:embed/>
                  <p:pic>
                    <p:nvPicPr>
                      <p:cNvPr id="0" name="图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6213" y="2415509"/>
                        <a:ext cx="4739187" cy="820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8"/>
          <p:cNvGraphicFramePr>
            <a:graphicFrameLocks noChangeAspect="1"/>
          </p:cNvGraphicFramePr>
          <p:nvPr/>
        </p:nvGraphicFramePr>
        <p:xfrm>
          <a:off x="2057400" y="4526246"/>
          <a:ext cx="5592788" cy="912863"/>
        </p:xfrm>
        <a:graphic>
          <a:graphicData uri="http://schemas.openxmlformats.org/presentationml/2006/ole">
            <mc:AlternateContent xmlns:mc="http://schemas.openxmlformats.org/markup-compatibility/2006">
              <mc:Choice xmlns:v="urn:schemas-microsoft-com:vml" Requires="v">
                <p:oleObj spid="_x0000_s13" name="" r:id="rId9" imgW="2858770" imgH="469900" progId="Equation.3">
                  <p:embed/>
                </p:oleObj>
              </mc:Choice>
              <mc:Fallback>
                <p:oleObj name="" r:id="rId9" imgW="2858770" imgH="469900" progId="Equation.3">
                  <p:embed/>
                  <p:pic>
                    <p:nvPicPr>
                      <p:cNvPr id="0" name="图片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4526246"/>
                        <a:ext cx="5592788" cy="912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9"/>
          <p:cNvGraphicFramePr>
            <a:graphicFrameLocks noChangeAspect="1"/>
          </p:cNvGraphicFramePr>
          <p:nvPr/>
        </p:nvGraphicFramePr>
        <p:xfrm>
          <a:off x="2362200" y="5493041"/>
          <a:ext cx="4748212" cy="912813"/>
        </p:xfrm>
        <a:graphic>
          <a:graphicData uri="http://schemas.openxmlformats.org/presentationml/2006/ole">
            <mc:AlternateContent xmlns:mc="http://schemas.openxmlformats.org/markup-compatibility/2006">
              <mc:Choice xmlns:v="urn:schemas-microsoft-com:vml" Requires="v">
                <p:oleObj spid="_x0000_s15" name="" r:id="rId11" imgW="2425065" imgH="469900" progId="Equation.3">
                  <p:embed/>
                </p:oleObj>
              </mc:Choice>
              <mc:Fallback>
                <p:oleObj name="" r:id="rId11" imgW="2425065" imgH="469900" progId="Equation.3">
                  <p:embed/>
                  <p:pic>
                    <p:nvPicPr>
                      <p:cNvPr id="0" name="图片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493041"/>
                        <a:ext cx="4748212" cy="912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Footer Placeholder 1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角方程进一步分离变量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533400" y="1993808"/>
                <a:ext cx="8229600" cy="4199563"/>
              </a:xfrm>
            </p:spPr>
            <p:txBody>
              <a:bodyPr>
                <a:normAutofit/>
              </a:bodyPr>
              <a:lstStyle/>
              <a:p>
                <a:r>
                  <a:rPr lang="zh-CN" altLang="en-US" sz="2400" dirty="0"/>
                  <a:t>得到：</a:t>
                </a:r>
                <a:endParaRPr lang="en-US" altLang="zh-CN" sz="1200" dirty="0"/>
              </a:p>
              <a:p>
                <a:r>
                  <a:rPr lang="zh-CN" altLang="en-US" sz="2400" dirty="0"/>
                  <a:t>解</a:t>
                </a:r>
                <a14:m>
                  <m:oMath xmlns:m="http://schemas.openxmlformats.org/officeDocument/2006/math">
                    <m:r>
                      <m:rPr>
                        <m:sty m:val="p"/>
                      </m:rPr>
                      <a:rPr lang="en-US" altLang="zh-CN" sz="2400" b="0" i="0" smtClean="0">
                        <a:latin typeface="Cambria Math" panose="02040503050406030204" pitchFamily="18" charset="0"/>
                      </a:rPr>
                      <m:t>Φ</m:t>
                    </m:r>
                  </m:oMath>
                </a14:m>
                <a:r>
                  <a:rPr lang="zh-CN" altLang="en-US" sz="2400" dirty="0"/>
                  <a:t>方程有（令</a:t>
                </a:r>
                <a14:m>
                  <m:oMath xmlns:m="http://schemas.openxmlformats.org/officeDocument/2006/math">
                    <m:r>
                      <a:rPr lang="en-US" altLang="zh-CN" sz="2400" b="0" i="1" dirty="0" smtClean="0">
                        <a:latin typeface="Cambria Math" panose="02040503050406030204" pitchFamily="18" charset="0"/>
                      </a:rPr>
                      <m:t>𝑣</m:t>
                    </m:r>
                    <m:r>
                      <a:rPr lang="en-US" altLang="zh-CN" sz="2400" b="0" i="1" dirty="0" smtClean="0">
                        <a:latin typeface="Cambria Math" panose="02040503050406030204" pitchFamily="18" charset="0"/>
                      </a:rPr>
                      <m:t>=</m:t>
                    </m:r>
                    <m:sSup>
                      <m:sSupPr>
                        <m:ctrlPr>
                          <a:rPr lang="en-US" altLang="zh-CN" sz="2400" b="0" i="1" dirty="0" smtClean="0">
                            <a:latin typeface="Cambria Math" panose="02040503050406030204" pitchFamily="18" charset="0"/>
                          </a:rPr>
                        </m:ctrlPr>
                      </m:sSupPr>
                      <m:e>
                        <m:r>
                          <a:rPr lang="en-US" altLang="zh-CN" sz="2400" b="0" i="1" dirty="0" smtClean="0">
                            <a:latin typeface="Cambria Math" panose="02040503050406030204" pitchFamily="18" charset="0"/>
                          </a:rPr>
                          <m:t>𝑚</m:t>
                        </m:r>
                      </m:e>
                      <m:sup>
                        <m:r>
                          <a:rPr lang="en-US" altLang="zh-CN" sz="2400" b="0" i="1" dirty="0" smtClean="0">
                            <a:latin typeface="Cambria Math" panose="02040503050406030204" pitchFamily="18" charset="0"/>
                          </a:rPr>
                          <m:t>2</m:t>
                        </m:r>
                      </m:sup>
                    </m:sSup>
                  </m:oMath>
                </a14:m>
                <a:r>
                  <a:rPr lang="zh-CN" altLang="en-US" sz="2400" dirty="0"/>
                  <a:t>）：</a:t>
                </a:r>
                <a:endParaRPr lang="en-US" altLang="zh-CN" sz="2400" dirty="0"/>
              </a:p>
              <a:p>
                <a:endParaRPr lang="en-US" altLang="zh-CN" sz="2400" dirty="0"/>
              </a:p>
              <a:p>
                <a:pPr marL="0" indent="0">
                  <a:buNone/>
                </a:pPr>
                <a:endParaRPr lang="en-US" altLang="zh-CN" sz="2400" dirty="0"/>
              </a:p>
              <a:p>
                <a:r>
                  <a:rPr lang="zh-CN" altLang="en-US" sz="2400" dirty="0"/>
                  <a:t>解</a:t>
                </a:r>
                <a14:m>
                  <m:oMath xmlns:m="http://schemas.openxmlformats.org/officeDocument/2006/math">
                    <m:r>
                      <m:rPr>
                        <m:sty m:val="p"/>
                      </m:rPr>
                      <a:rPr lang="en-US" altLang="zh-CN" sz="2400" b="0" i="0" smtClean="0">
                        <a:latin typeface="Cambria Math" panose="02040503050406030204" pitchFamily="18" charset="0"/>
                      </a:rPr>
                      <m:t>Θ</m:t>
                    </m:r>
                  </m:oMath>
                </a14:m>
                <a:r>
                  <a:rPr lang="zh-CN" altLang="en-US" sz="2400" dirty="0"/>
                  <a:t>方程（关联勒让德方程）有：</a:t>
                </a:r>
                <a:endParaRPr lang="en-US" altLang="zh-CN" sz="2400" dirty="0"/>
              </a:p>
              <a:p>
                <a:pPr lvl="1"/>
                <a:r>
                  <a:rPr lang="zh-CN" altLang="en-US" sz="2000" dirty="0"/>
                  <a:t>为了得到符合波函数标准条件的解，必须对</a:t>
                </a:r>
                <a14:m>
                  <m:oMath xmlns:m="http://schemas.openxmlformats.org/officeDocument/2006/math">
                    <m:r>
                      <a:rPr lang="en-US" altLang="zh-CN" sz="2000" b="0" i="1" smtClean="0">
                        <a:latin typeface="Cambria Math" panose="02040503050406030204" pitchFamily="18" charset="0"/>
                      </a:rPr>
                      <m:t>𝜆</m:t>
                    </m:r>
                  </m:oMath>
                </a14:m>
                <a:r>
                  <a:rPr lang="zh-CN" altLang="en-US" sz="2000" dirty="0"/>
                  <a:t>和</a:t>
                </a:r>
                <a14:m>
                  <m:oMath xmlns:m="http://schemas.openxmlformats.org/officeDocument/2006/math">
                    <m:r>
                      <a:rPr lang="en-US" altLang="zh-CN" sz="2000" b="0" i="1" smtClean="0">
                        <a:latin typeface="Cambria Math" panose="02040503050406030204" pitchFamily="18" charset="0"/>
                      </a:rPr>
                      <m:t>𝑚</m:t>
                    </m:r>
                  </m:oMath>
                </a14:m>
                <a:r>
                  <a:rPr lang="zh-CN" altLang="en-US" sz="2000" dirty="0"/>
                  <a:t>加以限制：</a:t>
                </a:r>
                <a:endParaRPr lang="zh-CN" altLang="en-US" sz="20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533400" y="1993808"/>
                <a:ext cx="8229600" cy="4199563"/>
              </a:xfrm>
              <a:blipFill rotWithShape="1">
                <a:blip r:embed="rId1"/>
                <a:stretch>
                  <a:fillRect t="-13" b="5"/>
                </a:stretch>
              </a:blipFill>
            </p:spPr>
            <p:txBody>
              <a:bodyPr/>
              <a:lstStyle/>
              <a:p>
                <a:r>
                  <a:rPr lang="zh-CN" altLang="en-US">
                    <a:noFill/>
                  </a:rPr>
                  <a:t> </a:t>
                </a:r>
              </a:p>
            </p:txBody>
          </p:sp>
        </mc:Fallback>
      </mc:AlternateContent>
      <p:graphicFrame>
        <p:nvGraphicFramePr>
          <p:cNvPr id="5" name="Object 2"/>
          <p:cNvGraphicFramePr>
            <a:graphicFrameLocks noChangeAspect="1"/>
          </p:cNvGraphicFramePr>
          <p:nvPr/>
        </p:nvGraphicFramePr>
        <p:xfrm>
          <a:off x="1184719" y="1313982"/>
          <a:ext cx="2320876" cy="369267"/>
        </p:xfrm>
        <a:graphic>
          <a:graphicData uri="http://schemas.openxmlformats.org/presentationml/2006/ole">
            <mc:AlternateContent xmlns:mc="http://schemas.openxmlformats.org/markup-compatibility/2006">
              <mc:Choice xmlns:v="urn:schemas-microsoft-com:vml" Requires="v">
                <p:oleObj spid="_x0000_s6" name="" r:id="rId2" imgW="1256665" imgH="203200" progId="Equation.3">
                  <p:embed/>
                </p:oleObj>
              </mc:Choice>
              <mc:Fallback>
                <p:oleObj name="" r:id="rId2" imgW="1256665" imgH="203200" progId="Equation.3">
                  <p:embed/>
                  <p:pic>
                    <p:nvPicPr>
                      <p:cNvPr id="0"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719" y="1313982"/>
                        <a:ext cx="2320876" cy="369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
          <p:cNvGraphicFramePr>
            <a:graphicFrameLocks noChangeAspect="1"/>
          </p:cNvGraphicFramePr>
          <p:nvPr/>
        </p:nvGraphicFramePr>
        <p:xfrm>
          <a:off x="3810000" y="1128848"/>
          <a:ext cx="4035993" cy="776152"/>
        </p:xfrm>
        <a:graphic>
          <a:graphicData uri="http://schemas.openxmlformats.org/presentationml/2006/ole">
            <mc:AlternateContent xmlns:mc="http://schemas.openxmlformats.org/markup-compatibility/2006">
              <mc:Choice xmlns:v="urn:schemas-microsoft-com:vml" Requires="v">
                <p:oleObj spid="_x0000_s8" name="" r:id="rId4" imgW="2425065" imgH="469900" progId="Equation.3">
                  <p:embed/>
                </p:oleObj>
              </mc:Choice>
              <mc:Fallback>
                <p:oleObj name="" r:id="rId4" imgW="2425065" imgH="469900" progId="Equation.3">
                  <p:embed/>
                  <p:pic>
                    <p:nvPicPr>
                      <p:cNvPr id="0"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128848"/>
                        <a:ext cx="4035993" cy="776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3914486" y="1821619"/>
          <a:ext cx="4305300" cy="735013"/>
        </p:xfrm>
        <a:graphic>
          <a:graphicData uri="http://schemas.openxmlformats.org/presentationml/2006/ole">
            <mc:AlternateContent xmlns:mc="http://schemas.openxmlformats.org/markup-compatibility/2006">
              <mc:Choice xmlns:v="urn:schemas-microsoft-com:vml" Requires="v">
                <p:oleObj spid="_x0000_s10" name="" r:id="rId6" imgW="2399665" imgH="406400" progId="Equation.3">
                  <p:embed/>
                </p:oleObj>
              </mc:Choice>
              <mc:Fallback>
                <p:oleObj name="" r:id="rId6" imgW="2399665" imgH="406400" progId="Equation.3">
                  <p:embed/>
                  <p:pic>
                    <p:nvPicPr>
                      <p:cNvPr id="0" name="图片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4486" y="1821619"/>
                        <a:ext cx="4305300" cy="735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9"/>
          <p:cNvGraphicFramePr>
            <a:graphicFrameLocks noChangeAspect="1"/>
          </p:cNvGraphicFramePr>
          <p:nvPr/>
        </p:nvGraphicFramePr>
        <p:xfrm>
          <a:off x="1686214" y="1752600"/>
          <a:ext cx="1614053" cy="850808"/>
        </p:xfrm>
        <a:graphic>
          <a:graphicData uri="http://schemas.openxmlformats.org/presentationml/2006/ole">
            <mc:AlternateContent xmlns:mc="http://schemas.openxmlformats.org/markup-compatibility/2006">
              <mc:Choice xmlns:v="urn:schemas-microsoft-com:vml" Requires="v">
                <p:oleObj spid="_x0000_s12" name="" r:id="rId8" imgW="889000" imgH="469900" progId="Equation.3">
                  <p:embed/>
                </p:oleObj>
              </mc:Choice>
              <mc:Fallback>
                <p:oleObj name="" r:id="rId8" imgW="889000" imgH="469900" progId="Equation.3">
                  <p:embed/>
                  <p:pic>
                    <p:nvPicPr>
                      <p:cNvPr id="0" name="图片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6214" y="1752600"/>
                        <a:ext cx="1614053" cy="8508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5"/>
          <p:cNvGraphicFramePr>
            <a:graphicFrameLocks noChangeAspect="1"/>
          </p:cNvGraphicFramePr>
          <p:nvPr/>
        </p:nvGraphicFramePr>
        <p:xfrm>
          <a:off x="1425575" y="2906712"/>
          <a:ext cx="1622425" cy="446088"/>
        </p:xfrm>
        <a:graphic>
          <a:graphicData uri="http://schemas.openxmlformats.org/presentationml/2006/ole">
            <mc:AlternateContent xmlns:mc="http://schemas.openxmlformats.org/markup-compatibility/2006">
              <mc:Choice xmlns:v="urn:schemas-microsoft-com:vml" Requires="v">
                <p:oleObj spid="_x0000_s14" name="" r:id="rId10" imgW="862965" imgH="241300" progId="Equation.3">
                  <p:embed/>
                </p:oleObj>
              </mc:Choice>
              <mc:Fallback>
                <p:oleObj name="" r:id="rId10" imgW="862965" imgH="241300" progId="Equation.3">
                  <p:embed/>
                  <p:pic>
                    <p:nvPicPr>
                      <p:cNvPr id="0" name="图片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5575" y="2906712"/>
                        <a:ext cx="1622425" cy="44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4"/>
          <p:cNvSpPr>
            <a:spLocks noChangeArrowheads="1"/>
          </p:cNvSpPr>
          <p:nvPr/>
        </p:nvSpPr>
        <p:spPr bwMode="auto">
          <a:xfrm>
            <a:off x="3255288" y="2891135"/>
            <a:ext cx="2013960" cy="461665"/>
          </a:xfrm>
          <a:prstGeom prst="rect">
            <a:avLst/>
          </a:prstGeom>
          <a:noFill/>
          <a:ln w="9525">
            <a:noFill/>
            <a:miter lim="800000"/>
          </a:ln>
        </p:spPr>
        <p:txBody>
          <a:bodyPr wrap="square">
            <a:spAutoFit/>
          </a:bodyPr>
          <a:lstStyle/>
          <a:p>
            <a:r>
              <a:rPr lang="zh-CN" altLang="en-US" sz="2400" dirty="0">
                <a:solidFill>
                  <a:srgbClr val="FF0000"/>
                </a:solidFill>
                <a:latin typeface="华文楷体" panose="02010600040101010101" charset="-122"/>
                <a:ea typeface="华文楷体" panose="02010600040101010101" charset="-122"/>
              </a:rPr>
              <a:t>波函数单值： </a:t>
            </a:r>
            <a:endParaRPr lang="zh-CN" altLang="en-US" sz="2400" dirty="0">
              <a:solidFill>
                <a:srgbClr val="FF0000"/>
              </a:solidFill>
              <a:latin typeface="华文楷体" panose="02010600040101010101" charset="-122"/>
              <a:ea typeface="华文楷体" panose="02010600040101010101" charset="-122"/>
            </a:endParaRPr>
          </a:p>
        </p:txBody>
      </p:sp>
      <p:graphicFrame>
        <p:nvGraphicFramePr>
          <p:cNvPr id="16" name="Object 16"/>
          <p:cNvGraphicFramePr>
            <a:graphicFrameLocks noChangeAspect="1"/>
          </p:cNvGraphicFramePr>
          <p:nvPr/>
        </p:nvGraphicFramePr>
        <p:xfrm>
          <a:off x="5225248" y="2979720"/>
          <a:ext cx="2008188" cy="349250"/>
        </p:xfrm>
        <a:graphic>
          <a:graphicData uri="http://schemas.openxmlformats.org/presentationml/2006/ole">
            <mc:AlternateContent xmlns:mc="http://schemas.openxmlformats.org/markup-compatibility/2006">
              <mc:Choice xmlns:v="urn:schemas-microsoft-com:vml" Requires="v">
                <p:oleObj spid="_x0000_s17" name="" r:id="rId12" imgW="1155065" imgH="203200" progId="Equation.3">
                  <p:embed/>
                </p:oleObj>
              </mc:Choice>
              <mc:Fallback>
                <p:oleObj name="" r:id="rId12" imgW="1155065" imgH="203200" progId="Equation.3">
                  <p:embed/>
                  <p:pic>
                    <p:nvPicPr>
                      <p:cNvPr id="0" name="图片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25248" y="2979720"/>
                        <a:ext cx="2008188"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 name="Group 26"/>
          <p:cNvGrpSpPr/>
          <p:nvPr/>
        </p:nvGrpSpPr>
        <p:grpSpPr>
          <a:xfrm>
            <a:off x="938511" y="3200400"/>
            <a:ext cx="7494289" cy="815975"/>
            <a:chOff x="1090911" y="3548205"/>
            <a:chExt cx="7494289" cy="815975"/>
          </a:xfrm>
        </p:grpSpPr>
        <p:sp>
          <p:nvSpPr>
            <p:cNvPr id="18" name="Rectangle 43"/>
            <p:cNvSpPr>
              <a:spLocks noChangeArrowheads="1"/>
            </p:cNvSpPr>
            <p:nvPr/>
          </p:nvSpPr>
          <p:spPr bwMode="auto">
            <a:xfrm>
              <a:off x="1090911" y="3696140"/>
              <a:ext cx="3030103" cy="461665"/>
            </a:xfrm>
            <a:prstGeom prst="rect">
              <a:avLst/>
            </a:prstGeom>
            <a:noFill/>
            <a:ln w="9525">
              <a:noFill/>
              <a:miter lim="800000"/>
            </a:ln>
          </p:spPr>
          <p:txBody>
            <a:bodyPr wrap="square">
              <a:spAutoFit/>
            </a:bodyPr>
            <a:lstStyle/>
            <a:p>
              <a:r>
                <a:rPr lang="en-US" altLang="zh-CN" sz="2400" dirty="0">
                  <a:solidFill>
                    <a:srgbClr val="FF0000"/>
                  </a:solidFill>
                  <a:latin typeface="华文楷体" panose="02010600040101010101" charset="-122"/>
                  <a:ea typeface="华文楷体" panose="02010600040101010101" charset="-122"/>
                </a:rPr>
                <a:t>+</a:t>
              </a:r>
              <a:r>
                <a:rPr lang="zh-CN" altLang="en-US" sz="2400" dirty="0">
                  <a:solidFill>
                    <a:srgbClr val="FF0000"/>
                  </a:solidFill>
                  <a:latin typeface="华文楷体" panose="02010600040101010101" charset="-122"/>
                  <a:ea typeface="华文楷体" panose="02010600040101010101" charset="-122"/>
                </a:rPr>
                <a:t>波函数归一化：</a:t>
              </a:r>
              <a:endParaRPr lang="zh-CN" altLang="en-US" sz="2400" dirty="0">
                <a:solidFill>
                  <a:srgbClr val="FF0000"/>
                </a:solidFill>
                <a:latin typeface="华文楷体" panose="02010600040101010101" charset="-122"/>
                <a:ea typeface="华文楷体" panose="02010600040101010101" charset="-122"/>
              </a:endParaRPr>
            </a:p>
          </p:txBody>
        </p:sp>
        <p:graphicFrame>
          <p:nvGraphicFramePr>
            <p:cNvPr id="19" name="Object 22"/>
            <p:cNvGraphicFramePr>
              <a:graphicFrameLocks noChangeAspect="1"/>
            </p:cNvGraphicFramePr>
            <p:nvPr/>
          </p:nvGraphicFramePr>
          <p:xfrm>
            <a:off x="3922862" y="3548205"/>
            <a:ext cx="2136775" cy="815975"/>
          </p:xfrm>
          <a:graphic>
            <a:graphicData uri="http://schemas.openxmlformats.org/presentationml/2006/ole">
              <mc:AlternateContent xmlns:mc="http://schemas.openxmlformats.org/markup-compatibility/2006">
                <mc:Choice xmlns:v="urn:schemas-microsoft-com:vml" Requires="v">
                  <p:oleObj spid="_x0000_s20" name="" r:id="rId14" imgW="1091565" imgH="419100" progId="Equation.3">
                    <p:embed/>
                  </p:oleObj>
                </mc:Choice>
                <mc:Fallback>
                  <p:oleObj name="" r:id="rId14" imgW="1091565" imgH="419100" progId="Equation.3">
                    <p:embed/>
                    <p:pic>
                      <p:nvPicPr>
                        <p:cNvPr id="0" name="图片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22862" y="3548205"/>
                          <a:ext cx="2136775"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3"/>
            <p:cNvGraphicFramePr>
              <a:graphicFrameLocks noChangeAspect="1"/>
            </p:cNvGraphicFramePr>
            <p:nvPr/>
          </p:nvGraphicFramePr>
          <p:xfrm>
            <a:off x="6269038" y="3755881"/>
            <a:ext cx="2316162" cy="368300"/>
          </p:xfrm>
          <a:graphic>
            <a:graphicData uri="http://schemas.openxmlformats.org/presentationml/2006/ole">
              <mc:AlternateContent xmlns:mc="http://schemas.openxmlformats.org/markup-compatibility/2006">
                <mc:Choice xmlns:v="urn:schemas-microsoft-com:vml" Requires="v">
                  <p:oleObj spid="_x0000_s22" name="" r:id="rId16" imgW="1256665" imgH="203200" progId="Equation.3">
                    <p:embed/>
                  </p:oleObj>
                </mc:Choice>
                <mc:Fallback>
                  <p:oleObj name="" r:id="rId16" imgW="1256665" imgH="203200" progId="Equation.3">
                    <p:embed/>
                    <p:pic>
                      <p:nvPicPr>
                        <p:cNvPr id="0" name="图片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69038" y="3755881"/>
                          <a:ext cx="2316162"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3" name="Object 6"/>
          <p:cNvGraphicFramePr>
            <a:graphicFrameLocks noChangeAspect="1"/>
          </p:cNvGraphicFramePr>
          <p:nvPr/>
        </p:nvGraphicFramePr>
        <p:xfrm>
          <a:off x="896216" y="4723979"/>
          <a:ext cx="1208088" cy="352425"/>
        </p:xfrm>
        <a:graphic>
          <a:graphicData uri="http://schemas.openxmlformats.org/presentationml/2006/ole">
            <mc:AlternateContent xmlns:mc="http://schemas.openxmlformats.org/markup-compatibility/2006">
              <mc:Choice xmlns:v="urn:schemas-microsoft-com:vml" Requires="v">
                <p:oleObj spid="_x0000_s24" name="" r:id="rId18" imgW="685800" imgH="203200" progId="Equation.3">
                  <p:embed/>
                </p:oleObj>
              </mc:Choice>
              <mc:Fallback>
                <p:oleObj name="" r:id="rId18" imgW="685800" imgH="203200" progId="Equation.3">
                  <p:embed/>
                  <p:pic>
                    <p:nvPicPr>
                      <p:cNvPr id="0" name="图片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6216" y="4723979"/>
                        <a:ext cx="1208088"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7"/>
          <p:cNvGraphicFramePr>
            <a:graphicFrameLocks noChangeAspect="1"/>
          </p:cNvGraphicFramePr>
          <p:nvPr/>
        </p:nvGraphicFramePr>
        <p:xfrm>
          <a:off x="2493241" y="4736679"/>
          <a:ext cx="1611313" cy="352425"/>
        </p:xfrm>
        <a:graphic>
          <a:graphicData uri="http://schemas.openxmlformats.org/presentationml/2006/ole">
            <mc:AlternateContent xmlns:mc="http://schemas.openxmlformats.org/markup-compatibility/2006">
              <mc:Choice xmlns:v="urn:schemas-microsoft-com:vml" Requires="v">
                <p:oleObj spid="_x0000_s26" name="" r:id="rId20" imgW="914400" imgH="203200" progId="Equation.3">
                  <p:embed/>
                </p:oleObj>
              </mc:Choice>
              <mc:Fallback>
                <p:oleObj name="" r:id="rId20" imgW="914400" imgH="203200" progId="Equation.3">
                  <p:embed/>
                  <p:pic>
                    <p:nvPicPr>
                      <p:cNvPr id="0" name="图片 2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93241" y="4736679"/>
                        <a:ext cx="161131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8"/>
          <p:cNvGraphicFramePr>
            <a:graphicFrameLocks noChangeAspect="1"/>
          </p:cNvGraphicFramePr>
          <p:nvPr/>
        </p:nvGraphicFramePr>
        <p:xfrm>
          <a:off x="4343400" y="4682414"/>
          <a:ext cx="676853" cy="445179"/>
        </p:xfrm>
        <a:graphic>
          <a:graphicData uri="http://schemas.openxmlformats.org/presentationml/2006/ole">
            <mc:AlternateContent xmlns:mc="http://schemas.openxmlformats.org/markup-compatibility/2006">
              <mc:Choice xmlns:v="urn:schemas-microsoft-com:vml" Requires="v">
                <p:oleObj spid="_x0000_s29" name="" r:id="rId22" imgW="393065" imgH="254000" progId="Equation.3">
                  <p:embed/>
                </p:oleObj>
              </mc:Choice>
              <mc:Fallback>
                <p:oleObj name="" r:id="rId22" imgW="393065" imgH="254000" progId="Equation.3">
                  <p:embed/>
                  <p:pic>
                    <p:nvPicPr>
                      <p:cNvPr id="0" name="图片 2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4682414"/>
                        <a:ext cx="676853" cy="445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10"/>
          <p:cNvGraphicFramePr>
            <a:graphicFrameLocks noChangeAspect="1"/>
          </p:cNvGraphicFramePr>
          <p:nvPr/>
        </p:nvGraphicFramePr>
        <p:xfrm>
          <a:off x="896216" y="5014223"/>
          <a:ext cx="2498725" cy="472177"/>
        </p:xfrm>
        <a:graphic>
          <a:graphicData uri="http://schemas.openxmlformats.org/presentationml/2006/ole">
            <mc:AlternateContent xmlns:mc="http://schemas.openxmlformats.org/markup-compatibility/2006">
              <mc:Choice xmlns:v="urn:schemas-microsoft-com:vml" Requires="v">
                <p:oleObj spid="_x0000_s31" name="" r:id="rId24" imgW="1459865" imgH="279400" progId="Equation.3">
                  <p:embed/>
                </p:oleObj>
              </mc:Choice>
              <mc:Fallback>
                <p:oleObj name="" r:id="rId24" imgW="1459865" imgH="279400" progId="Equation.3">
                  <p:embed/>
                  <p:pic>
                    <p:nvPicPr>
                      <p:cNvPr id="0" name="图片 3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6216" y="5014223"/>
                        <a:ext cx="2498725" cy="4721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13"/>
          <p:cNvGraphicFramePr>
            <a:graphicFrameLocks noChangeAspect="1"/>
          </p:cNvGraphicFramePr>
          <p:nvPr/>
        </p:nvGraphicFramePr>
        <p:xfrm>
          <a:off x="1738743" y="5410200"/>
          <a:ext cx="2487613" cy="893438"/>
        </p:xfrm>
        <a:graphic>
          <a:graphicData uri="http://schemas.openxmlformats.org/presentationml/2006/ole">
            <mc:AlternateContent xmlns:mc="http://schemas.openxmlformats.org/markup-compatibility/2006">
              <mc:Choice xmlns:v="urn:schemas-microsoft-com:vml" Requires="v">
                <p:oleObj spid="_x0000_s33" name="" r:id="rId26" imgW="1459865" imgH="520700" progId="Equation.3">
                  <p:embed/>
                </p:oleObj>
              </mc:Choice>
              <mc:Fallback>
                <p:oleObj name="" r:id="rId26" imgW="1459865" imgH="520700" progId="Equation.3">
                  <p:embed/>
                  <p:pic>
                    <p:nvPicPr>
                      <p:cNvPr id="0" name="图片 3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38743" y="5410200"/>
                        <a:ext cx="2487613" cy="89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14"/>
          <p:cNvGraphicFramePr>
            <a:graphicFrameLocks noChangeAspect="1"/>
          </p:cNvGraphicFramePr>
          <p:nvPr/>
        </p:nvGraphicFramePr>
        <p:xfrm>
          <a:off x="4509655" y="5410200"/>
          <a:ext cx="4346575" cy="914400"/>
        </p:xfrm>
        <a:graphic>
          <a:graphicData uri="http://schemas.openxmlformats.org/presentationml/2006/ole">
            <mc:AlternateContent xmlns:mc="http://schemas.openxmlformats.org/markup-compatibility/2006">
              <mc:Choice xmlns:v="urn:schemas-microsoft-com:vml" Requires="v">
                <p:oleObj spid="_x0000_s35" name="" r:id="rId28" imgW="2348865" imgH="494665" progId="Equation.3">
                  <p:embed/>
                </p:oleObj>
              </mc:Choice>
              <mc:Fallback>
                <p:oleObj name="" r:id="rId28" imgW="2348865" imgH="494665" progId="Equation.3">
                  <p:embed/>
                  <p:pic>
                    <p:nvPicPr>
                      <p:cNvPr id="0" name="图片 3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09655" y="5410200"/>
                        <a:ext cx="434657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Footer Placeholder 2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玻尔理论困难回顾</a:t>
            </a:r>
            <a:endParaRPr lang="zh-CN" altLang="en-US" dirty="0"/>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内容占位符 3"/>
          <p:cNvSpPr>
            <a:spLocks noGrp="1"/>
          </p:cNvSpPr>
          <p:nvPr>
            <p:ph idx="4294967295"/>
          </p:nvPr>
        </p:nvSpPr>
        <p:spPr>
          <a:xfrm>
            <a:off x="444795" y="1338387"/>
            <a:ext cx="6565605" cy="3005013"/>
          </a:xfrm>
        </p:spPr>
        <p:txBody>
          <a:bodyPr>
            <a:normAutofit fontScale="70000" lnSpcReduction="20000"/>
          </a:bodyPr>
          <a:lstStyle/>
          <a:p>
            <a:pPr>
              <a:lnSpc>
                <a:spcPct val="120000"/>
              </a:lnSpc>
              <a:spcBef>
                <a:spcPts val="0"/>
              </a:spcBef>
            </a:pPr>
            <a:r>
              <a:rPr lang="zh-CN" altLang="en-US" dirty="0">
                <a:latin typeface="Times New Roman" panose="02020603050405020304" pitchFamily="18" charset="0"/>
                <a:cs typeface="Times New Roman" panose="02020603050405020304" pitchFamily="18" charset="0"/>
              </a:rPr>
              <a:t>定态到底为什么不能辐射</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a:lnSpc>
                <a:spcPct val="120000"/>
              </a:lnSpc>
              <a:spcBef>
                <a:spcPts val="0"/>
              </a:spcBef>
            </a:pPr>
            <a:r>
              <a:rPr lang="zh-CN" altLang="en-US" dirty="0">
                <a:latin typeface="Times New Roman" panose="02020603050405020304" pitchFamily="18" charset="0"/>
                <a:cs typeface="Times New Roman" panose="02020603050405020304" pitchFamily="18" charset="0"/>
              </a:rPr>
              <a:t>卢瑟福（</a:t>
            </a:r>
            <a:r>
              <a:rPr lang="en-US" altLang="zh-CN" dirty="0">
                <a:latin typeface="Times New Roman" panose="02020603050405020304" pitchFamily="18" charset="0"/>
                <a:cs typeface="Times New Roman" panose="02020603050405020304" pitchFamily="18" charset="0"/>
              </a:rPr>
              <a:t>Rutherford</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‘跃迁时，电子必须事先知道它要往哪里跳，才知道该吸收哪个能量的光；但是不吸收光，又怎么知道末态的情况’</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逻辑循环</a:t>
            </a:r>
            <a:endParaRPr lang="en-US" altLang="zh-CN" dirty="0">
              <a:latin typeface="Times New Roman" panose="02020603050405020304" pitchFamily="18" charset="0"/>
              <a:cs typeface="Times New Roman" panose="02020603050405020304" pitchFamily="18" charset="0"/>
            </a:endParaRPr>
          </a:p>
          <a:p>
            <a:pPr>
              <a:lnSpc>
                <a:spcPct val="120000"/>
              </a:lnSpc>
              <a:spcBef>
                <a:spcPts val="0"/>
              </a:spcBef>
            </a:pPr>
            <a:r>
              <a:rPr lang="zh-CN" altLang="en-US" dirty="0">
                <a:latin typeface="Times New Roman" panose="02020603050405020304" pitchFamily="18" charset="0"/>
                <a:cs typeface="Times New Roman" panose="02020603050405020304" pitchFamily="18" charset="0"/>
              </a:rPr>
              <a:t>薛定谔（</a:t>
            </a:r>
            <a:r>
              <a:rPr lang="en-US" altLang="zh-CN" dirty="0">
                <a:latin typeface="Times New Roman" panose="02020603050405020304" pitchFamily="18" charset="0"/>
                <a:cs typeface="Times New Roman" panose="02020603050405020304" pitchFamily="18" charset="0"/>
              </a:rPr>
              <a:t>Schrodinger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糟透的跃迁”</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电子在跃迁过程中，在哪里？</a:t>
            </a:r>
            <a:endParaRPr lang="zh-CN" alt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6" name="image31.png"/>
          <p:cNvPicPr/>
          <p:nvPr/>
        </p:nvPicPr>
        <p:blipFill>
          <a:blip r:embed="rId1"/>
          <a:stretch>
            <a:fillRect/>
          </a:stretch>
        </p:blipFill>
        <p:spPr>
          <a:xfrm>
            <a:off x="7134450" y="1371600"/>
            <a:ext cx="1592262" cy="2132916"/>
          </a:xfrm>
          <a:prstGeom prst="rect">
            <a:avLst/>
          </a:prstGeom>
          <a:ln w="12700">
            <a:miter lim="400000"/>
            <a:headEnd/>
            <a:tailEnd/>
          </a:ln>
        </p:spPr>
      </p:pic>
      <p:pic>
        <p:nvPicPr>
          <p:cNvPr id="7" name="image32.png"/>
          <p:cNvPicPr/>
          <p:nvPr/>
        </p:nvPicPr>
        <p:blipFill>
          <a:blip r:embed="rId2"/>
          <a:stretch>
            <a:fillRect/>
          </a:stretch>
        </p:blipFill>
        <p:spPr>
          <a:xfrm>
            <a:off x="7010400" y="3733800"/>
            <a:ext cx="1724251" cy="2438400"/>
          </a:xfrm>
          <a:prstGeom prst="rect">
            <a:avLst/>
          </a:prstGeom>
          <a:ln w="12700">
            <a:miter lim="400000"/>
            <a:headEnd/>
            <a:tailEnd/>
          </a:ln>
        </p:spPr>
      </p:pic>
      <p:sp>
        <p:nvSpPr>
          <p:cNvPr id="9" name="Rectangle 8"/>
          <p:cNvSpPr/>
          <p:nvPr/>
        </p:nvSpPr>
        <p:spPr>
          <a:xfrm>
            <a:off x="478638" y="4126974"/>
            <a:ext cx="6531762" cy="1892826"/>
          </a:xfrm>
          <a:prstGeom prst="rect">
            <a:avLst/>
          </a:prstGeom>
        </p:spPr>
        <p:txBody>
          <a:bodyPr wrap="square">
            <a:spAutoFit/>
          </a:bodyPr>
          <a:lstStyle/>
          <a:p>
            <a:pPr marL="0" lvl="0" indent="0">
              <a:spcBef>
                <a:spcPts val="700"/>
              </a:spcBef>
              <a:buSzTx/>
              <a:buNone/>
              <a:defRPr sz="1800">
                <a:solidFill>
                  <a:srgbClr val="000000"/>
                </a:solidFill>
              </a:defRPr>
            </a:pPr>
            <a:r>
              <a:rPr lang="zh-CN" altLang="en-US" sz="2800" dirty="0">
                <a:solidFill>
                  <a:srgbClr val="FF0000"/>
                </a:solidFill>
                <a:latin typeface="华文楷体" panose="02010600040101010101" charset="-122"/>
                <a:ea typeface="华文楷体" panose="02010600040101010101" charset="-122"/>
                <a:cs typeface="华文楷体" panose="02010600040101010101" charset="-122"/>
                <a:sym typeface="华文楷体" panose="02010600040101010101" charset="-122"/>
              </a:rPr>
              <a:t>玻尔理论（旧量子论）把经典物理的规律用于微观粒子，有不可客服的困难！</a:t>
            </a:r>
            <a:endParaRPr lang="zh-CN" altLang="en-US" sz="2800" dirty="0">
              <a:solidFill>
                <a:srgbClr val="FF0000"/>
              </a:solidFill>
              <a:latin typeface="华文楷体" panose="02010600040101010101" charset="-122"/>
              <a:ea typeface="华文楷体" panose="02010600040101010101" charset="-122"/>
              <a:cs typeface="华文楷体" panose="02010600040101010101" charset="-122"/>
              <a:sym typeface="华文楷体" panose="02010600040101010101" charset="-122"/>
            </a:endParaRPr>
          </a:p>
          <a:p>
            <a:pPr marL="0" lvl="0" indent="0">
              <a:spcBef>
                <a:spcPts val="600"/>
              </a:spcBef>
              <a:buSzTx/>
              <a:buNone/>
              <a:defRPr sz="1800">
                <a:solidFill>
                  <a:srgbClr val="000000"/>
                </a:solidFill>
              </a:defRPr>
            </a:pPr>
            <a:r>
              <a:rPr lang="zh-CN" altLang="en-US" sz="2800" dirty="0">
                <a:solidFill>
                  <a:srgbClr val="000066"/>
                </a:solidFill>
                <a:latin typeface="华文楷体" panose="02010600040101010101" charset="-122"/>
                <a:ea typeface="华文楷体" panose="02010600040101010101" charset="-122"/>
                <a:cs typeface="华文楷体" panose="02010600040101010101" charset="-122"/>
                <a:sym typeface="华文楷体" panose="02010600040101010101" charset="-122"/>
              </a:rPr>
              <a:t>   玻尔（</a:t>
            </a:r>
            <a:r>
              <a:rPr lang="en-US" altLang="zh-CN" sz="2800" dirty="0">
                <a:solidFill>
                  <a:srgbClr val="000066"/>
                </a:solidFill>
                <a:latin typeface="华文楷体" panose="02010600040101010101" charset="-122"/>
                <a:ea typeface="华文楷体" panose="02010600040101010101" charset="-122"/>
                <a:cs typeface="华文楷体" panose="02010600040101010101" charset="-122"/>
                <a:sym typeface="华文楷体" panose="02010600040101010101" charset="-122"/>
              </a:rPr>
              <a:t>1922</a:t>
            </a:r>
            <a:r>
              <a:rPr lang="zh-CN" altLang="en-US" sz="2800" dirty="0">
                <a:solidFill>
                  <a:srgbClr val="000066"/>
                </a:solidFill>
                <a:latin typeface="华文楷体" panose="02010600040101010101" charset="-122"/>
                <a:ea typeface="华文楷体" panose="02010600040101010101" charset="-122"/>
                <a:cs typeface="华文楷体" panose="02010600040101010101" charset="-122"/>
                <a:sym typeface="华文楷体" panose="02010600040101010101" charset="-122"/>
              </a:rPr>
              <a:t>领诺奖）：“这一理论十分初步，许多基本问题还有待解决！“</a:t>
            </a:r>
            <a:endParaRPr lang="en-US" sz="2800"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dirty="0"/>
              <a:t>角方程波函数举例</a:t>
            </a:r>
            <a:endParaRPr lang="zh-CN" altLang="en-US" sz="4000"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pSp>
        <p:nvGrpSpPr>
          <p:cNvPr id="5" name="Group 229"/>
          <p:cNvGrpSpPr/>
          <p:nvPr/>
        </p:nvGrpSpPr>
        <p:grpSpPr bwMode="auto">
          <a:xfrm>
            <a:off x="76200" y="1219200"/>
            <a:ext cx="4643438" cy="1090613"/>
            <a:chOff x="0" y="0"/>
            <a:chExt cx="2925" cy="687"/>
          </a:xfrm>
        </p:grpSpPr>
        <p:sp>
          <p:nvSpPr>
            <p:cNvPr id="6" name="Rectangle 17"/>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7" name="Rectangle 21"/>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 name="Rectangle 25"/>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 name="Rectangle 28"/>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 name="Rectangle 32"/>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1" name="Rectangle 35"/>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2" name="Rectangle 38"/>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3" name="Rectangle 42"/>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4" name="Rectangle 45"/>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5" name="Rectangle 48"/>
            <p:cNvSpPr>
              <a:spLocks noChangeArrowheads="1"/>
            </p:cNvSpPr>
            <p:nvPr/>
          </p:nvSpPr>
          <p:spPr bwMode="auto">
            <a:xfrm>
              <a:off x="0" y="0"/>
              <a:ext cx="267" cy="29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6" name="Object 225"/>
            <p:cNvGraphicFramePr>
              <a:graphicFrameLocks noChangeAspect="1"/>
            </p:cNvGraphicFramePr>
            <p:nvPr/>
          </p:nvGraphicFramePr>
          <p:xfrm>
            <a:off x="294" y="164"/>
            <a:ext cx="409" cy="269"/>
          </p:xfrm>
          <a:graphic>
            <a:graphicData uri="http://schemas.openxmlformats.org/presentationml/2006/ole">
              <mc:AlternateContent xmlns:mc="http://schemas.openxmlformats.org/markup-compatibility/2006">
                <mc:Choice xmlns:v="urn:schemas-microsoft-com:vml" Requires="v">
                  <p:oleObj spid="_x0000_s3" name="Equation" r:id="rId1" imgW="393700" imgH="254000" progId="Equation.DSMT4">
                    <p:embed/>
                  </p:oleObj>
                </mc:Choice>
                <mc:Fallback>
                  <p:oleObj name="Equation" r:id="rId1" imgW="393700" imgH="254000" progId="Equation.DSMT4">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 y="164"/>
                          <a:ext cx="40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224"/>
            <p:cNvGraphicFramePr>
              <a:graphicFrameLocks noChangeAspect="1"/>
            </p:cNvGraphicFramePr>
            <p:nvPr/>
          </p:nvGraphicFramePr>
          <p:xfrm>
            <a:off x="1837" y="210"/>
            <a:ext cx="1088" cy="210"/>
          </p:xfrm>
          <a:graphic>
            <a:graphicData uri="http://schemas.openxmlformats.org/presentationml/2006/ole">
              <mc:AlternateContent xmlns:mc="http://schemas.openxmlformats.org/markup-compatibility/2006">
                <mc:Choice xmlns:v="urn:schemas-microsoft-com:vml" Requires="v">
                  <p:oleObj spid="_x0000_s18" name="Equation" r:id="rId3" imgW="1040765" imgH="203200" progId="Equation.DSMT4">
                    <p:embed/>
                  </p:oleObj>
                </mc:Choice>
                <mc:Fallback>
                  <p:oleObj name="Equation" r:id="rId3" imgW="1040765" imgH="203200" progId="Equation.DSMT4">
                    <p:embed/>
                    <p:pic>
                      <p:nvPicPr>
                        <p:cNvPr id="0" name="图片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 y="210"/>
                          <a:ext cx="108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226"/>
            <p:cNvSpPr>
              <a:spLocks noChangeArrowheads="1"/>
            </p:cNvSpPr>
            <p:nvPr/>
          </p:nvSpPr>
          <p:spPr bwMode="auto">
            <a:xfrm>
              <a:off x="68" y="162"/>
              <a:ext cx="276" cy="25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在</a:t>
              </a:r>
              <a:endParaRPr lang="zh-CN" altLang="en-US" sz="20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0" name="Rectangle 227"/>
            <p:cNvSpPr>
              <a:spLocks noChangeArrowheads="1"/>
            </p:cNvSpPr>
            <p:nvPr/>
          </p:nvSpPr>
          <p:spPr bwMode="auto">
            <a:xfrm>
              <a:off x="657" y="162"/>
              <a:ext cx="1245" cy="25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方向单位立体角</a:t>
              </a:r>
              <a:endParaRPr lang="zh-CN" altLang="en-US" sz="20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1" name="Rectangle 228"/>
            <p:cNvSpPr>
              <a:spLocks noChangeArrowheads="1"/>
            </p:cNvSpPr>
            <p:nvPr/>
          </p:nvSpPr>
          <p:spPr bwMode="auto">
            <a:xfrm>
              <a:off x="113" y="434"/>
              <a:ext cx="1768" cy="25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a:solidFill>
                    <a:srgbClr val="0000FF"/>
                  </a:solidFill>
                  <a:latin typeface="Times New Roman" panose="02020603050405020304" pitchFamily="18" charset="0"/>
                  <a:ea typeface="华文楷体" panose="02010600040101010101" charset="-122"/>
                  <a:cs typeface="Times New Roman" panose="02020603050405020304" pitchFamily="18" charset="0"/>
                </a:rPr>
                <a:t>内发现电子的概率为： </a:t>
              </a:r>
              <a:endParaRPr lang="zh-CN" altLang="en-US" sz="20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grpSp>
      <p:graphicFrame>
        <p:nvGraphicFramePr>
          <p:cNvPr id="22" name="Object 230"/>
          <p:cNvGraphicFramePr>
            <a:graphicFrameLocks noChangeAspect="1"/>
          </p:cNvGraphicFramePr>
          <p:nvPr/>
        </p:nvGraphicFramePr>
        <p:xfrm>
          <a:off x="457200" y="2416176"/>
          <a:ext cx="4321175" cy="606054"/>
        </p:xfrm>
        <a:graphic>
          <a:graphicData uri="http://schemas.openxmlformats.org/presentationml/2006/ole">
            <mc:AlternateContent xmlns:mc="http://schemas.openxmlformats.org/markup-compatibility/2006">
              <mc:Choice xmlns:v="urn:schemas-microsoft-com:vml" Requires="v">
                <p:oleObj spid="_x0000_s23" name="Equation" r:id="rId5" imgW="2171700" imgH="304800" progId="Equation.DSMT4">
                  <p:embed/>
                </p:oleObj>
              </mc:Choice>
              <mc:Fallback>
                <p:oleObj name="Equation" r:id="rId5" imgW="2171700" imgH="304800" progId="Equation.DSMT4">
                  <p:embed/>
                  <p:pic>
                    <p:nvPicPr>
                      <p:cNvPr id="0" name="图片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16176"/>
                        <a:ext cx="4321175" cy="606054"/>
                      </a:xfrm>
                      <a:prstGeom prst="rect">
                        <a:avLst/>
                      </a:prstGeom>
                      <a:noFill/>
                      <a:ln>
                        <a:noFill/>
                      </a:ln>
                    </p:spPr>
                  </p:pic>
                </p:oleObj>
              </mc:Fallback>
            </mc:AlternateContent>
          </a:graphicData>
        </a:graphic>
      </p:graphicFrame>
      <p:graphicFrame>
        <p:nvGraphicFramePr>
          <p:cNvPr id="24" name="Object 232"/>
          <p:cNvGraphicFramePr>
            <a:graphicFrameLocks noChangeAspect="1"/>
          </p:cNvGraphicFramePr>
          <p:nvPr/>
        </p:nvGraphicFramePr>
        <p:xfrm>
          <a:off x="457200" y="3784601"/>
          <a:ext cx="4046538" cy="741406"/>
        </p:xfrm>
        <a:graphic>
          <a:graphicData uri="http://schemas.openxmlformats.org/presentationml/2006/ole">
            <mc:AlternateContent xmlns:mc="http://schemas.openxmlformats.org/markup-compatibility/2006">
              <mc:Choice xmlns:v="urn:schemas-microsoft-com:vml" Requires="v">
                <p:oleObj spid="_x0000_s25" name="Equation" r:id="rId7" imgW="2286000" imgH="419100" progId="Equation.DSMT4">
                  <p:embed/>
                </p:oleObj>
              </mc:Choice>
              <mc:Fallback>
                <p:oleObj name="Equation" r:id="rId7" imgW="2286000" imgH="419100" progId="Equation.DSMT4">
                  <p:embed/>
                  <p:pic>
                    <p:nvPicPr>
                      <p:cNvPr id="0" name="图片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784601"/>
                        <a:ext cx="4046538" cy="741406"/>
                      </a:xfrm>
                      <a:prstGeom prst="rect">
                        <a:avLst/>
                      </a:prstGeom>
                      <a:noFill/>
                      <a:ln>
                        <a:noFill/>
                      </a:ln>
                    </p:spPr>
                  </p:pic>
                </p:oleObj>
              </mc:Fallback>
            </mc:AlternateContent>
          </a:graphicData>
        </a:graphic>
      </p:graphicFrame>
      <p:sp>
        <p:nvSpPr>
          <p:cNvPr id="26" name="Rectangle 234"/>
          <p:cNvSpPr>
            <a:spLocks noChangeArrowheads="1"/>
          </p:cNvSpPr>
          <p:nvPr/>
        </p:nvSpPr>
        <p:spPr bwMode="auto">
          <a:xfrm>
            <a:off x="76200" y="4798349"/>
            <a:ext cx="4319588" cy="833178"/>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波函数的角向分布与方位角无关，是关于</a:t>
            </a:r>
            <a:r>
              <a:rPr lang="en-US" altLang="zh-CN" sz="24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z</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轴旋转对称的。 </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7" name="Text Box 235"/>
          <p:cNvSpPr txBox="1">
            <a:spLocks noChangeArrowheads="1"/>
          </p:cNvSpPr>
          <p:nvPr/>
        </p:nvSpPr>
        <p:spPr bwMode="auto">
          <a:xfrm>
            <a:off x="309563" y="3260725"/>
            <a:ext cx="951199" cy="402291"/>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55600" indent="-3556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000">
                <a:solidFill>
                  <a:srgbClr val="0000FF"/>
                </a:solidFill>
                <a:latin typeface="Times New Roman" panose="02020603050405020304" pitchFamily="18" charset="0"/>
                <a:ea typeface="华文楷体" panose="02010600040101010101" charset="-122"/>
                <a:cs typeface="Times New Roman" panose="02020603050405020304" pitchFamily="18" charset="0"/>
              </a:rPr>
              <a:t>由于：</a:t>
            </a:r>
            <a:endParaRPr lang="zh-CN" altLang="en-US" sz="200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8"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37" name="Picture 2"/>
          <p:cNvPicPr>
            <a:picLocks noChangeAspect="1" noChangeArrowheads="1"/>
          </p:cNvPicPr>
          <p:nvPr/>
        </p:nvPicPr>
        <p:blipFill>
          <a:blip r:embed="rId9"/>
          <a:srcRect/>
          <a:stretch>
            <a:fillRect/>
          </a:stretch>
        </p:blipFill>
        <p:spPr bwMode="auto">
          <a:xfrm>
            <a:off x="5410200" y="1217613"/>
            <a:ext cx="3526350" cy="503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9" name="标题 8"/>
          <p:cNvSpPr>
            <a:spLocks noGrp="1"/>
          </p:cNvSpPr>
          <p:nvPr>
            <p:ph type="title"/>
          </p:nvPr>
        </p:nvSpPr>
        <p:spPr/>
        <p:txBody>
          <a:bodyPr/>
          <a:lstStyle/>
          <a:p>
            <a:endParaRPr lang="zh-CN" altLang="en-US"/>
          </a:p>
        </p:txBody>
      </p:sp>
      <p:pic>
        <p:nvPicPr>
          <p:cNvPr id="10" name="图片 9"/>
          <p:cNvPicPr>
            <a:picLocks noChangeAspect="1"/>
          </p:cNvPicPr>
          <p:nvPr/>
        </p:nvPicPr>
        <p:blipFill>
          <a:blip r:embed="rId1"/>
          <a:stretch>
            <a:fillRect/>
          </a:stretch>
        </p:blipFill>
        <p:spPr>
          <a:xfrm>
            <a:off x="0" y="3874"/>
            <a:ext cx="9144000" cy="6850251"/>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解径向</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R</a:t>
            </a:r>
            <a:r>
              <a:rPr lang="zh-CN" altLang="en-US" dirty="0"/>
              <a:t>方程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aphicFrame>
        <p:nvGraphicFramePr>
          <p:cNvPr id="5" name="Object 3"/>
          <p:cNvGraphicFramePr>
            <a:graphicFrameLocks noChangeAspect="1"/>
          </p:cNvGraphicFramePr>
          <p:nvPr/>
        </p:nvGraphicFramePr>
        <p:xfrm>
          <a:off x="357187" y="1153352"/>
          <a:ext cx="5381625" cy="852488"/>
        </p:xfrm>
        <a:graphic>
          <a:graphicData uri="http://schemas.openxmlformats.org/presentationml/2006/ole">
            <mc:AlternateContent xmlns:mc="http://schemas.openxmlformats.org/markup-compatibility/2006">
              <mc:Choice xmlns:v="urn:schemas-microsoft-com:vml" Requires="v">
                <p:oleObj spid="_x0000_s3" name="" r:id="rId1" imgW="2945765" imgH="469900" progId="Equation.3">
                  <p:embed/>
                </p:oleObj>
              </mc:Choice>
              <mc:Fallback>
                <p:oleObj name="" r:id="rId1" imgW="2945765" imgH="4699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 y="1153352"/>
                        <a:ext cx="5381625" cy="852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8"/>
          <p:cNvSpPr>
            <a:spLocks noChangeArrowheads="1"/>
          </p:cNvSpPr>
          <p:nvPr/>
        </p:nvSpPr>
        <p:spPr bwMode="auto">
          <a:xfrm>
            <a:off x="51371" y="1981200"/>
            <a:ext cx="6894513" cy="457200"/>
          </a:xfrm>
          <a:prstGeom prst="rect">
            <a:avLst/>
          </a:prstGeom>
          <a:noFill/>
          <a:ln w="9525">
            <a:noFill/>
            <a:miter lim="800000"/>
          </a:ln>
        </p:spPr>
        <p:txBody>
          <a:bodyPr>
            <a:spAutoFit/>
          </a:bodyPr>
          <a:lstStyle/>
          <a:p>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关联拉盖尔方程</a:t>
            </a:r>
            <a:r>
              <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，方程的解为</a:t>
            </a:r>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关联拉盖尔多项式</a:t>
            </a:r>
            <a:endPar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7" name="Object 4"/>
          <p:cNvGraphicFramePr>
            <a:graphicFrameLocks noChangeAspect="1"/>
          </p:cNvGraphicFramePr>
          <p:nvPr/>
        </p:nvGraphicFramePr>
        <p:xfrm>
          <a:off x="671513" y="2362200"/>
          <a:ext cx="3114675" cy="701675"/>
        </p:xfrm>
        <a:graphic>
          <a:graphicData uri="http://schemas.openxmlformats.org/presentationml/2006/ole">
            <mc:AlternateContent xmlns:mc="http://schemas.openxmlformats.org/markup-compatibility/2006">
              <mc:Choice xmlns:v="urn:schemas-microsoft-com:vml" Requires="v">
                <p:oleObj spid="_x0000_s8" name="" r:id="rId3" imgW="1651000" imgH="368300" progId="Equation.3">
                  <p:embed/>
                </p:oleObj>
              </mc:Choice>
              <mc:Fallback>
                <p:oleObj name="" r:id="rId3" imgW="1651000" imgH="3683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2362200"/>
                        <a:ext cx="3114675" cy="70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5"/>
          <p:cNvGraphicFramePr>
            <a:graphicFrameLocks noChangeAspect="1"/>
          </p:cNvGraphicFramePr>
          <p:nvPr/>
        </p:nvGraphicFramePr>
        <p:xfrm>
          <a:off x="4114800" y="2359025"/>
          <a:ext cx="1065212" cy="841375"/>
        </p:xfrm>
        <a:graphic>
          <a:graphicData uri="http://schemas.openxmlformats.org/presentationml/2006/ole">
            <mc:AlternateContent xmlns:mc="http://schemas.openxmlformats.org/markup-compatibility/2006">
              <mc:Choice xmlns:v="urn:schemas-microsoft-com:vml" Requires="v">
                <p:oleObj spid="_x0000_s10" name="" r:id="rId5" imgW="546100" imgH="431165" progId="Equation.3">
                  <p:embed/>
                </p:oleObj>
              </mc:Choice>
              <mc:Fallback>
                <p:oleObj name="" r:id="rId5" imgW="546100" imgH="431165"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2359025"/>
                        <a:ext cx="1065212"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6"/>
          <p:cNvGraphicFramePr>
            <a:graphicFrameLocks noChangeAspect="1"/>
          </p:cNvGraphicFramePr>
          <p:nvPr/>
        </p:nvGraphicFramePr>
        <p:xfrm>
          <a:off x="593725" y="3200400"/>
          <a:ext cx="5503863" cy="833438"/>
        </p:xfrm>
        <a:graphic>
          <a:graphicData uri="http://schemas.openxmlformats.org/presentationml/2006/ole">
            <mc:AlternateContent xmlns:mc="http://schemas.openxmlformats.org/markup-compatibility/2006">
              <mc:Choice xmlns:v="urn:schemas-microsoft-com:vml" Requires="v">
                <p:oleObj spid="_x0000_s12" name="" r:id="rId7" imgW="3021965" imgH="457200" progId="Equation.3">
                  <p:embed/>
                </p:oleObj>
              </mc:Choice>
              <mc:Fallback>
                <p:oleObj name="" r:id="rId7" imgW="3021965" imgH="457200" progId="Equation.3">
                  <p:embed/>
                  <p:pic>
                    <p:nvPicPr>
                      <p:cNvPr id="0" name="图片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725" y="3200400"/>
                        <a:ext cx="5503863"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7"/>
          <p:cNvGraphicFramePr>
            <a:graphicFrameLocks noChangeAspect="1"/>
          </p:cNvGraphicFramePr>
          <p:nvPr/>
        </p:nvGraphicFramePr>
        <p:xfrm>
          <a:off x="560388" y="4147377"/>
          <a:ext cx="3232150" cy="895350"/>
        </p:xfrm>
        <a:graphic>
          <a:graphicData uri="http://schemas.openxmlformats.org/presentationml/2006/ole">
            <mc:AlternateContent xmlns:mc="http://schemas.openxmlformats.org/markup-compatibility/2006">
              <mc:Choice xmlns:v="urn:schemas-microsoft-com:vml" Requires="v">
                <p:oleObj spid="_x0000_s14" name="" r:id="rId9" imgW="1753235" imgH="482600" progId="Equation.3">
                  <p:embed/>
                </p:oleObj>
              </mc:Choice>
              <mc:Fallback>
                <p:oleObj name="" r:id="rId9" imgW="1753235" imgH="482600" progId="Equation.3">
                  <p:embed/>
                  <p:pic>
                    <p:nvPicPr>
                      <p:cNvPr id="0" name="图片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388" y="4147377"/>
                        <a:ext cx="3232150" cy="895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8"/>
          <p:cNvGraphicFramePr>
            <a:graphicFrameLocks noChangeAspect="1"/>
          </p:cNvGraphicFramePr>
          <p:nvPr/>
        </p:nvGraphicFramePr>
        <p:xfrm>
          <a:off x="4269077" y="4114800"/>
          <a:ext cx="1927225" cy="460375"/>
        </p:xfrm>
        <a:graphic>
          <a:graphicData uri="http://schemas.openxmlformats.org/presentationml/2006/ole">
            <mc:AlternateContent xmlns:mc="http://schemas.openxmlformats.org/markup-compatibility/2006">
              <mc:Choice xmlns:v="urn:schemas-microsoft-com:vml" Requires="v">
                <p:oleObj spid="_x0000_s16" name="" r:id="rId11" imgW="837565" imgH="203200" progId="Equation.3">
                  <p:embed/>
                </p:oleObj>
              </mc:Choice>
              <mc:Fallback>
                <p:oleObj name="" r:id="rId11" imgW="837565" imgH="203200" progId="Equation.3">
                  <p:embed/>
                  <p:pic>
                    <p:nvPicPr>
                      <p:cNvPr id="0" name="图片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9077" y="4114800"/>
                        <a:ext cx="19272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9"/>
          <p:cNvGraphicFramePr>
            <a:graphicFrameLocks noChangeAspect="1"/>
          </p:cNvGraphicFramePr>
          <p:nvPr/>
        </p:nvGraphicFramePr>
        <p:xfrm>
          <a:off x="4269077" y="4602129"/>
          <a:ext cx="2303462" cy="420687"/>
        </p:xfrm>
        <a:graphic>
          <a:graphicData uri="http://schemas.openxmlformats.org/presentationml/2006/ole">
            <mc:AlternateContent xmlns:mc="http://schemas.openxmlformats.org/markup-compatibility/2006">
              <mc:Choice xmlns:v="urn:schemas-microsoft-com:vml" Requires="v">
                <p:oleObj spid="_x0000_s18" name="" r:id="rId13" imgW="1090930" imgH="203200" progId="Equation.3">
                  <p:embed/>
                </p:oleObj>
              </mc:Choice>
              <mc:Fallback>
                <p:oleObj name="" r:id="rId13" imgW="1090930" imgH="203200" progId="Equation.3">
                  <p:embed/>
                  <p:pic>
                    <p:nvPicPr>
                      <p:cNvPr id="0" name="图片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9077" y="4602129"/>
                        <a:ext cx="2303462"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0"/>
          <p:cNvGraphicFramePr>
            <a:graphicFrameLocks noChangeAspect="1"/>
          </p:cNvGraphicFramePr>
          <p:nvPr/>
        </p:nvGraphicFramePr>
        <p:xfrm>
          <a:off x="717550" y="5257800"/>
          <a:ext cx="1728788" cy="966788"/>
        </p:xfrm>
        <a:graphic>
          <a:graphicData uri="http://schemas.openxmlformats.org/presentationml/2006/ole">
            <mc:AlternateContent xmlns:mc="http://schemas.openxmlformats.org/markup-compatibility/2006">
              <mc:Choice xmlns:v="urn:schemas-microsoft-com:vml" Requires="v">
                <p:oleObj spid="_x0000_s20" name="" r:id="rId15" imgW="799465" imgH="444500" progId="Equation.3">
                  <p:embed/>
                </p:oleObj>
              </mc:Choice>
              <mc:Fallback>
                <p:oleObj name="" r:id="rId15" imgW="799465" imgH="444500" progId="Equation.3">
                  <p:embed/>
                  <p:pic>
                    <p:nvPicPr>
                      <p:cNvPr id="0" name="图片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7550" y="5257800"/>
                        <a:ext cx="1728788" cy="966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3"/>
          <p:cNvSpPr>
            <a:spLocks noChangeArrowheads="1"/>
          </p:cNvSpPr>
          <p:nvPr/>
        </p:nvSpPr>
        <p:spPr bwMode="auto">
          <a:xfrm>
            <a:off x="2791619" y="5554945"/>
            <a:ext cx="1989138" cy="457200"/>
          </a:xfrm>
          <a:prstGeom prst="rect">
            <a:avLst/>
          </a:prstGeom>
          <a:noFill/>
          <a:ln w="9525">
            <a:noFill/>
            <a:miter lim="800000"/>
          </a:ln>
        </p:spPr>
        <p:txBody>
          <a:bodyPr>
            <a:spAutoFit/>
          </a:bodyPr>
          <a:lstStyle/>
          <a:p>
            <a:r>
              <a:rPr lang="en-US" altLang="zh-CN" sz="120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玻尔半径</a:t>
            </a:r>
            <a:endPar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2" name="Rectangle 26"/>
              <p:cNvSpPr>
                <a:spLocks noChangeArrowheads="1"/>
              </p:cNvSpPr>
              <p:nvPr/>
            </p:nvSpPr>
            <p:spPr bwMode="auto">
              <a:xfrm>
                <a:off x="5270500" y="5105400"/>
                <a:ext cx="3614738" cy="1200329"/>
              </a:xfrm>
              <a:prstGeom prst="rect">
                <a:avLst/>
              </a:prstGeom>
              <a:noFill/>
              <a:ln w="9525">
                <a:noFill/>
                <a:miter lim="800000"/>
              </a:ln>
            </p:spPr>
            <p:txBody>
              <a:bodyPr>
                <a:spAutoFit/>
              </a:bodyPr>
              <a:lstStyle/>
              <a:p>
                <a:r>
                  <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只要给出了</a:t>
                </a:r>
                <a14:m>
                  <m:oMath xmlns:m="http://schemas.openxmlformats.org/officeDocument/2006/math">
                    <m:r>
                      <a:rPr lang="en-US" altLang="zh-CN" sz="2400" b="1" i="1" smtClean="0">
                        <a:solidFill>
                          <a:srgbClr val="000000"/>
                        </a:solidFill>
                        <a:latin typeface="Cambria Math" panose="02040503050406030204" pitchFamily="18" charset="0"/>
                        <a:ea typeface="华文楷体" panose="02010600040101010101" charset="-122"/>
                        <a:cs typeface="Times New Roman" panose="02020603050405020304" pitchFamily="18" charset="0"/>
                      </a:rPr>
                      <m:t>𝒏</m:t>
                    </m:r>
                  </m:oMath>
                </a14:m>
                <a:r>
                  <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和</a:t>
                </a:r>
                <a14:m>
                  <m:oMath xmlns:m="http://schemas.openxmlformats.org/officeDocument/2006/math">
                    <m:r>
                      <a:rPr lang="en-US" altLang="zh-CN" sz="2400" b="1" i="1" smtClean="0">
                        <a:solidFill>
                          <a:srgbClr val="000000"/>
                        </a:solidFill>
                        <a:latin typeface="Cambria Math" panose="02040503050406030204" pitchFamily="18" charset="0"/>
                        <a:ea typeface="华文楷体" panose="02010600040101010101" charset="-122"/>
                        <a:cs typeface="Times New Roman" panose="02020603050405020304" pitchFamily="18" charset="0"/>
                      </a:rPr>
                      <m:t>𝒍</m:t>
                    </m:r>
                  </m:oMath>
                </a14:m>
                <a:r>
                  <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的一对具体的数值，就可以得到一个満足标准条件的解。 </a:t>
                </a:r>
                <a:endPar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mc:Choice>
        <mc:Fallback>
          <p:sp>
            <p:nvSpPr>
              <p:cNvPr id="22" name="Rectangle 26"/>
              <p:cNvSpPr>
                <a:spLocks noRot="1" noChangeAspect="1" noMove="1" noResize="1" noEditPoints="1" noAdjustHandles="1" noChangeArrowheads="1" noChangeShapeType="1" noTextEdit="1"/>
              </p:cNvSpPr>
              <p:nvPr/>
            </p:nvSpPr>
            <p:spPr bwMode="auto">
              <a:xfrm>
                <a:off x="5270500" y="5105400"/>
                <a:ext cx="3614738" cy="1200329"/>
              </a:xfrm>
              <a:prstGeom prst="rect">
                <a:avLst/>
              </a:prstGeom>
              <a:blipFill rotWithShape="1">
                <a:blip r:embed="rId17"/>
                <a:stretch>
                  <a:fillRect r="9" b="15"/>
                </a:stretch>
              </a:blipFill>
              <a:ln w="9525">
                <a:noFill/>
                <a:miter lim="800000"/>
              </a:ln>
            </p:spPr>
            <p:txBody>
              <a:bodyPr/>
              <a:lstStyle/>
              <a:p>
                <a:r>
                  <a:rPr lang="zh-CN" altLang="en-US">
                    <a:noFill/>
                  </a:rPr>
                  <a:t> </a:t>
                </a:r>
              </a:p>
            </p:txBody>
          </p:sp>
        </mc:Fallback>
      </mc:AlternateContent>
      <p:sp>
        <p:nvSpPr>
          <p:cNvPr id="23" name="Rectangle 25"/>
          <p:cNvSpPr>
            <a:spLocks noChangeArrowheads="1"/>
          </p:cNvSpPr>
          <p:nvPr/>
        </p:nvSpPr>
        <p:spPr bwMode="auto">
          <a:xfrm>
            <a:off x="6635069" y="1247582"/>
            <a:ext cx="2457560" cy="157184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Char char="•"/>
              <a:tabLst>
                <a:tab pos="1257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1257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1257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1257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1257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1257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1257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1257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1257300" algn="l"/>
              </a:tabLst>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dirty="0">
                <a:latin typeface="Times New Roman" panose="02020603050405020304" pitchFamily="18" charset="0"/>
                <a:ea typeface="华文楷体" panose="02010600040101010101" charset="-122"/>
                <a:cs typeface="Times New Roman" panose="02020603050405020304" pitchFamily="18" charset="0"/>
              </a:rPr>
              <a:t>在求解径向的薛定谔方程的过程中，给出了一个</a:t>
            </a:r>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新的量子数</a:t>
            </a:r>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n</a:t>
            </a:r>
            <a:r>
              <a:rPr lang="zh-CN" altLang="en-US" sz="2400" dirty="0">
                <a:latin typeface="Times New Roman" panose="02020603050405020304" pitchFamily="18" charset="0"/>
                <a:ea typeface="华文楷体" panose="02010600040101010101" charset="-122"/>
                <a:cs typeface="Times New Roman" panose="02020603050405020304" pitchFamily="18" charset="0"/>
              </a:rPr>
              <a:t>：</a:t>
            </a:r>
            <a:endParaRPr lang="zh-CN" altLang="en-US" sz="2400"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24" name="Object 26"/>
          <p:cNvGraphicFramePr>
            <a:graphicFrameLocks noChangeAspect="1"/>
          </p:cNvGraphicFramePr>
          <p:nvPr/>
        </p:nvGraphicFramePr>
        <p:xfrm>
          <a:off x="6818595" y="2775865"/>
          <a:ext cx="1916112" cy="851752"/>
        </p:xfrm>
        <a:graphic>
          <a:graphicData uri="http://schemas.openxmlformats.org/presentationml/2006/ole">
            <mc:AlternateContent xmlns:mc="http://schemas.openxmlformats.org/markup-compatibility/2006">
              <mc:Choice xmlns:v="urn:schemas-microsoft-com:vml" Requires="v">
                <p:oleObj spid="_x0000_s25" name="Equation" r:id="rId18" imgW="1116965" imgH="495300" progId="Equation.DSMT4">
                  <p:embed/>
                </p:oleObj>
              </mc:Choice>
              <mc:Fallback>
                <p:oleObj name="Equation" r:id="rId18" imgW="1116965" imgH="495300" progId="Equation.DSMT4">
                  <p:embed/>
                  <p:pic>
                    <p:nvPicPr>
                      <p:cNvPr id="0" name="图片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18595" y="2775865"/>
                        <a:ext cx="1916112" cy="851752"/>
                      </a:xfrm>
                      <a:prstGeom prst="rect">
                        <a:avLst/>
                      </a:prstGeom>
                      <a:noFill/>
                      <a:ln>
                        <a:noFill/>
                      </a:ln>
                    </p:spPr>
                  </p:pic>
                </p:oleObj>
              </mc:Fallback>
            </mc:AlternateContent>
          </a:graphicData>
        </a:graphic>
      </p:graphicFrame>
      <p:graphicFrame>
        <p:nvGraphicFramePr>
          <p:cNvPr id="26" name="Object 31"/>
          <p:cNvGraphicFramePr>
            <a:graphicFrameLocks noChangeAspect="1"/>
          </p:cNvGraphicFramePr>
          <p:nvPr/>
        </p:nvGraphicFramePr>
        <p:xfrm>
          <a:off x="6793173" y="4174745"/>
          <a:ext cx="2114550" cy="829125"/>
        </p:xfrm>
        <a:graphic>
          <a:graphicData uri="http://schemas.openxmlformats.org/presentationml/2006/ole">
            <mc:AlternateContent xmlns:mc="http://schemas.openxmlformats.org/markup-compatibility/2006">
              <mc:Choice xmlns:v="urn:schemas-microsoft-com:vml" Requires="v">
                <p:oleObj spid="_x0000_s27" name="Equation" r:id="rId20" imgW="1409065" imgH="495300" progId="Equation.DSMT4">
                  <p:embed/>
                </p:oleObj>
              </mc:Choice>
              <mc:Fallback>
                <p:oleObj name="Equation" r:id="rId20" imgW="1409065" imgH="495300" progId="Equation.DSMT4">
                  <p:embed/>
                  <p:pic>
                    <p:nvPicPr>
                      <p:cNvPr id="0" name="图片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93173" y="4174745"/>
                        <a:ext cx="2114550" cy="829125"/>
                      </a:xfrm>
                      <a:prstGeom prst="rect">
                        <a:avLst/>
                      </a:prstGeom>
                      <a:noFill/>
                      <a:ln>
                        <a:noFill/>
                      </a:ln>
                    </p:spPr>
                  </p:pic>
                </p:oleObj>
              </mc:Fallback>
            </mc:AlternateContent>
          </a:graphicData>
        </a:graphic>
      </p:graphicFrame>
      <p:sp>
        <p:nvSpPr>
          <p:cNvPr id="28" name="AutoShape 33"/>
          <p:cNvSpPr>
            <a:spLocks noChangeArrowheads="1"/>
          </p:cNvSpPr>
          <p:nvPr/>
        </p:nvSpPr>
        <p:spPr bwMode="auto">
          <a:xfrm>
            <a:off x="7472363" y="3869308"/>
            <a:ext cx="756171" cy="163313"/>
          </a:xfrm>
          <a:prstGeom prst="rightArrow">
            <a:avLst>
              <a:gd name="adj1" fmla="val 50000"/>
              <a:gd name="adj2" fmla="val 174451"/>
            </a:avLst>
          </a:prstGeom>
          <a:solidFill>
            <a:srgbClr val="3366FF"/>
          </a:solidFill>
          <a:ln w="12700" algn="ctr">
            <a:solidFill>
              <a:srgbClr val="FF0000"/>
            </a:solidFill>
            <a:miter lim="800000"/>
          </a:ln>
          <a:effectLst/>
          <a:scene3d>
            <a:camera prst="orthographicFront">
              <a:rot lat="0" lon="0" rev="162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宋体" panose="02010600030101010101" pitchFamily="2" charset="-122"/>
            </a:endParaRPr>
          </a:p>
        </p:txBody>
      </p:sp>
      <p:sp>
        <p:nvSpPr>
          <p:cNvPr id="29" name="矩形 28"/>
          <p:cNvSpPr/>
          <p:nvPr/>
        </p:nvSpPr>
        <p:spPr bwMode="auto">
          <a:xfrm>
            <a:off x="6629400" y="1205558"/>
            <a:ext cx="2352675" cy="3899842"/>
          </a:xfrm>
          <a:prstGeom prst="rect">
            <a:avLst/>
          </a:prstGeom>
          <a:noFill/>
          <a:ln w="444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30"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氢原子的波函数与量子数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609600" y="2506557"/>
                <a:ext cx="8001000" cy="3566167"/>
              </a:xfrm>
            </p:spPr>
            <p:txBody>
              <a:bodyPr>
                <a:normAutofit fontScale="77500" lnSpcReduction="20000"/>
              </a:bodyPr>
              <a:lstStyle/>
              <a:p>
                <a:pPr>
                  <a:lnSpc>
                    <a:spcPct val="120000"/>
                  </a:lnSpc>
                  <a:spcBef>
                    <a:spcPts val="0"/>
                  </a:spcBef>
                </a:pPr>
                <a:r>
                  <a:rPr lang="zh-CN" altLang="en-US" sz="3200" dirty="0"/>
                  <a:t>对应一组量子数</a:t>
                </a:r>
                <a14:m>
                  <m:oMath xmlns:m="http://schemas.openxmlformats.org/officeDocument/2006/math">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𝑙</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𝑚</m:t>
                    </m:r>
                  </m:oMath>
                </a14:m>
                <a:r>
                  <a:rPr lang="zh-CN" altLang="en-US" sz="3200" dirty="0"/>
                  <a:t>就能给出</a:t>
                </a:r>
                <a14:m>
                  <m:oMath xmlns:m="http://schemas.openxmlformats.org/officeDocument/2006/math">
                    <m:sSub>
                      <m:sSubPr>
                        <m:ctrlPr>
                          <a:rPr lang="en-US" altLang="zh-CN" sz="3200" b="0" i="1" smtClean="0">
                            <a:latin typeface="Cambria Math" panose="02040503050406030204" pitchFamily="18" charset="0"/>
                          </a:rPr>
                        </m:ctrlPr>
                      </m:sSubPr>
                      <m:e>
                        <m:r>
                          <a:rPr lang="en-US" altLang="zh-CN" sz="3200" i="1">
                            <a:latin typeface="Cambria Math" panose="02040503050406030204" pitchFamily="18" charset="0"/>
                          </a:rPr>
                          <m:t>𝜓</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𝑙</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𝑚</m:t>
                        </m:r>
                      </m:sub>
                    </m:sSub>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𝑟</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𝜃</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ea typeface="Times New Roman" panose="02020603050405020304" pitchFamily="18" charset="0"/>
                        <a:cs typeface="Times New Roman" panose="02020603050405020304" pitchFamily="18" charset="0"/>
                      </a:rPr>
                      <m:t>𝜙</m:t>
                    </m:r>
                    <m:r>
                      <a:rPr lang="en-US" altLang="zh-CN" sz="3200" b="0" i="1" smtClean="0">
                        <a:latin typeface="Cambria Math" panose="02040503050406030204" pitchFamily="18" charset="0"/>
                      </a:rPr>
                      <m:t>)</m:t>
                    </m:r>
                  </m:oMath>
                </a14:m>
                <a:r>
                  <a:rPr lang="zh-CN" altLang="en-US" sz="3200" dirty="0"/>
                  <a:t>                   波函数的一个具体形式，因此</a:t>
                </a:r>
                <a14:m>
                  <m:oMath xmlns:m="http://schemas.openxmlformats.org/officeDocument/2006/math">
                    <m:r>
                      <a:rPr lang="en-US" altLang="zh-CN" sz="3200" i="1">
                        <a:latin typeface="Cambria Math" panose="02040503050406030204" pitchFamily="18" charset="0"/>
                      </a:rPr>
                      <m:t>𝑛</m:t>
                    </m:r>
                    <m:r>
                      <a:rPr lang="en-US" altLang="zh-CN" sz="3200" i="1">
                        <a:latin typeface="Cambria Math" panose="02040503050406030204" pitchFamily="18" charset="0"/>
                      </a:rPr>
                      <m:t>,</m:t>
                    </m:r>
                    <m:r>
                      <a:rPr lang="en-US" altLang="zh-CN" sz="3200" i="1">
                        <a:latin typeface="Cambria Math" panose="02040503050406030204" pitchFamily="18" charset="0"/>
                      </a:rPr>
                      <m:t>𝑙</m:t>
                    </m:r>
                    <m:r>
                      <a:rPr lang="en-US" altLang="zh-CN" sz="3200" i="1">
                        <a:latin typeface="Cambria Math" panose="02040503050406030204" pitchFamily="18" charset="0"/>
                      </a:rPr>
                      <m:t>,</m:t>
                    </m:r>
                    <m:r>
                      <a:rPr lang="en-US" altLang="zh-CN" sz="3200" i="1">
                        <a:latin typeface="Cambria Math" panose="02040503050406030204" pitchFamily="18" charset="0"/>
                      </a:rPr>
                      <m:t>𝑚</m:t>
                    </m:r>
                  </m:oMath>
                </a14:m>
                <a:r>
                  <a:rPr lang="zh-CN" altLang="en-US" sz="3200" dirty="0"/>
                  <a:t>确定了氢原子核外电子的状态。</a:t>
                </a:r>
                <a:endParaRPr lang="en-US" altLang="zh-CN" sz="3200" dirty="0"/>
              </a:p>
              <a:p>
                <a:pPr>
                  <a:lnSpc>
                    <a:spcPct val="120000"/>
                  </a:lnSpc>
                  <a:spcBef>
                    <a:spcPts val="0"/>
                  </a:spcBef>
                </a:pPr>
                <a:r>
                  <a:rPr lang="zh-CN" altLang="en-US" sz="3200" dirty="0"/>
                  <a:t>量子数的物理意义</a:t>
                </a:r>
                <a:endParaRPr lang="en-US" altLang="zh-CN" sz="3200" dirty="0"/>
              </a:p>
              <a:p>
                <a:pPr lvl="1">
                  <a:lnSpc>
                    <a:spcPct val="120000"/>
                  </a:lnSpc>
                  <a:spcBef>
                    <a:spcPts val="0"/>
                  </a:spcBef>
                </a:pPr>
                <a:r>
                  <a:rPr lang="zh-CN" altLang="en-US" dirty="0">
                    <a:solidFill>
                      <a:srgbClr val="FF0000"/>
                    </a:solidFill>
                  </a:rPr>
                  <a:t>主量子数</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n</a:t>
                </a:r>
                <a:r>
                  <a:rPr lang="zh-CN" altLang="en-US" dirty="0"/>
                  <a:t>：主要决定能量</a:t>
                </a:r>
                <a:r>
                  <a:rPr lang="en-US" altLang="zh-CN" dirty="0"/>
                  <a:t>( </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dirty="0"/>
                  <a:t>）</a:t>
                </a:r>
                <a:endParaRPr lang="en-US" altLang="zh-CN" dirty="0"/>
              </a:p>
              <a:p>
                <a:pPr lvl="1">
                  <a:lnSpc>
                    <a:spcPct val="120000"/>
                  </a:lnSpc>
                  <a:spcBef>
                    <a:spcPts val="0"/>
                  </a:spcBef>
                </a:pPr>
                <a:r>
                  <a:rPr lang="zh-CN" altLang="en-US" dirty="0">
                    <a:solidFill>
                      <a:srgbClr val="FF0000"/>
                    </a:solidFill>
                  </a:rPr>
                  <a:t>轨道角量子数</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l</a:t>
                </a:r>
                <a:r>
                  <a:rPr lang="en-US" altLang="zh-CN" dirty="0"/>
                  <a:t>: </a:t>
                </a:r>
                <a:r>
                  <a:rPr lang="zh-CN" altLang="en-US" dirty="0"/>
                  <a:t>决定角动量大小（</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l</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=0,1,2</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-1</a:t>
                </a:r>
                <a:r>
                  <a:rPr lang="en-US" altLang="zh-CN" dirty="0"/>
                  <a:t>)</a:t>
                </a:r>
                <a:endParaRPr lang="en-US" altLang="zh-CN" dirty="0"/>
              </a:p>
              <a:p>
                <a:pPr lvl="1">
                  <a:lnSpc>
                    <a:spcPct val="120000"/>
                  </a:lnSpc>
                  <a:spcBef>
                    <a:spcPts val="0"/>
                  </a:spcBef>
                </a:pPr>
                <a:r>
                  <a:rPr lang="zh-CN" altLang="en-US" dirty="0">
                    <a:solidFill>
                      <a:srgbClr val="FF0000"/>
                    </a:solidFill>
                  </a:rPr>
                  <a:t>磁量子数</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m</a:t>
                </a:r>
                <a:r>
                  <a:rPr lang="en-US" altLang="zh-CN" dirty="0"/>
                  <a:t>: </a:t>
                </a:r>
                <a:r>
                  <a:rPr lang="zh-CN" altLang="en-US" dirty="0"/>
                  <a:t>决定核外电子角动量在</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z</a:t>
                </a:r>
                <a:r>
                  <a:rPr lang="zh-CN" altLang="en-US" dirty="0"/>
                  <a:t>方向上分量的大小（</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=0, ±1, ±2, ……. ±</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l</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dirty="0"/>
                  <a:t>） </a:t>
                </a:r>
                <a:endParaRPr lang="en-US" altLang="zh-CN"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609600" y="2506557"/>
                <a:ext cx="8001000" cy="3566167"/>
              </a:xfrm>
              <a:blipFill rotWithShape="1">
                <a:blip r:embed="rId1"/>
                <a:stretch>
                  <a:fillRect t="-6" b="6"/>
                </a:stretch>
              </a:blipFill>
            </p:spPr>
            <p:txBody>
              <a:bodyPr/>
              <a:lstStyle/>
              <a:p>
                <a:r>
                  <a:rPr lang="zh-CN" altLang="en-US">
                    <a:noFill/>
                  </a:rPr>
                  <a:t> </a:t>
                </a:r>
              </a:p>
            </p:txBody>
          </p:sp>
        </mc:Fallback>
      </mc:AlternateContent>
      <p:sp>
        <p:nvSpPr>
          <p:cNvPr id="12" name="Footer Placeholder 1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9" name="Picture 8"/>
          <p:cNvPicPr>
            <a:picLocks noChangeAspect="1"/>
          </p:cNvPicPr>
          <p:nvPr/>
        </p:nvPicPr>
        <p:blipFill>
          <a:blip r:embed="rId2"/>
          <a:stretch>
            <a:fillRect/>
          </a:stretch>
        </p:blipFill>
        <p:spPr>
          <a:xfrm>
            <a:off x="361950" y="1186119"/>
            <a:ext cx="8608590" cy="1176081"/>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F:\ftp\The Physics of Atoms and Quanta\chapter 3 Introduction to QM\Hydrogen_e_E_2.jpg"/>
          <p:cNvPicPr>
            <a:picLocks noChangeAspect="1" noChangeArrowheads="1"/>
          </p:cNvPicPr>
          <p:nvPr/>
        </p:nvPicPr>
        <p:blipFill>
          <a:blip r:embed="rId1" cstate="print"/>
          <a:srcRect/>
          <a:stretch>
            <a:fillRect/>
          </a:stretch>
        </p:blipFill>
        <p:spPr bwMode="auto">
          <a:xfrm>
            <a:off x="0" y="1293887"/>
            <a:ext cx="3463951" cy="4342563"/>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dirty="0"/>
              <a:t>主量子数</a:t>
            </a:r>
            <a:r>
              <a:rPr lang="en-US" altLang="zh-CN"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zh-CN" altLang="en-US" dirty="0"/>
              <a:t>与能量量子化</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463951" y="1392552"/>
            <a:ext cx="5527650" cy="4843562"/>
          </a:xfrm>
        </p:spPr>
        <p:txBody>
          <a:bodyPr>
            <a:normAutofit fontScale="92500" lnSpcReduction="10000"/>
          </a:bodyPr>
          <a:lstStyle/>
          <a:p>
            <a:pPr>
              <a:lnSpc>
                <a:spcPct val="120000"/>
              </a:lnSpc>
              <a:spcBef>
                <a:spcPts val="0"/>
              </a:spcBef>
            </a:pPr>
            <a:r>
              <a:rPr lang="zh-CN" altLang="en-US" sz="2800" dirty="0"/>
              <a:t>当</a:t>
            </a:r>
            <a:r>
              <a:rPr lang="en-US" altLang="zh-CN" sz="2800" i="1" dirty="0"/>
              <a:t>E</a:t>
            </a:r>
            <a:r>
              <a:rPr lang="en-US" altLang="zh-CN" sz="2800" dirty="0"/>
              <a:t>&lt;0</a:t>
            </a:r>
            <a:r>
              <a:rPr lang="zh-CN" altLang="en-US" sz="2800" dirty="0"/>
              <a:t>时，</a:t>
            </a:r>
            <a:r>
              <a:rPr lang="zh-CN" altLang="en-US" sz="2800" dirty="0">
                <a:solidFill>
                  <a:srgbClr val="FF0000"/>
                </a:solidFill>
              </a:rPr>
              <a:t>自然得出能量是量子化的。</a:t>
            </a:r>
            <a:endParaRPr lang="zh-CN" altLang="en-US" sz="2800" dirty="0">
              <a:solidFill>
                <a:srgbClr val="FF0000"/>
              </a:solidFill>
            </a:endParaRPr>
          </a:p>
          <a:p>
            <a:pPr>
              <a:lnSpc>
                <a:spcPct val="120000"/>
              </a:lnSpc>
              <a:spcBef>
                <a:spcPts val="0"/>
              </a:spcBef>
            </a:pPr>
            <a:endParaRPr lang="en-US" altLang="zh-CN" sz="2800" dirty="0"/>
          </a:p>
          <a:p>
            <a:pPr>
              <a:lnSpc>
                <a:spcPct val="120000"/>
              </a:lnSpc>
              <a:spcBef>
                <a:spcPts val="0"/>
              </a:spcBef>
            </a:pPr>
            <a:endParaRPr lang="en-US" altLang="zh-CN" sz="2800" dirty="0"/>
          </a:p>
          <a:p>
            <a:pPr marL="0" indent="0">
              <a:lnSpc>
                <a:spcPct val="120000"/>
              </a:lnSpc>
              <a:spcBef>
                <a:spcPts val="0"/>
              </a:spcBef>
              <a:buNone/>
            </a:pPr>
            <a:endParaRPr lang="en-US" altLang="zh-CN" sz="2800" dirty="0"/>
          </a:p>
          <a:p>
            <a:pPr marL="0" indent="0">
              <a:lnSpc>
                <a:spcPct val="120000"/>
              </a:lnSpc>
              <a:spcBef>
                <a:spcPts val="0"/>
              </a:spcBef>
              <a:buNone/>
            </a:pPr>
            <a:endParaRPr lang="en-US" altLang="zh-CN" sz="2800" dirty="0"/>
          </a:p>
          <a:p>
            <a:pPr marL="0" indent="0">
              <a:lnSpc>
                <a:spcPct val="120000"/>
              </a:lnSpc>
              <a:spcBef>
                <a:spcPts val="0"/>
              </a:spcBef>
              <a:buNone/>
            </a:pPr>
            <a:r>
              <a:rPr lang="zh-CN" altLang="en-US" sz="2800" dirty="0"/>
              <a:t>     基态能量：</a:t>
            </a:r>
            <a:r>
              <a:rPr lang="en-US" altLang="zh-CN" sz="2800" i="1" dirty="0">
                <a:solidFill>
                  <a:schemeClr val="tx1"/>
                </a:solidFill>
              </a:rPr>
              <a:t>   E</a:t>
            </a:r>
            <a:r>
              <a:rPr lang="en-US" altLang="zh-CN" sz="2800" baseline="-25000" dirty="0">
                <a:solidFill>
                  <a:schemeClr val="tx1"/>
                </a:solidFill>
              </a:rPr>
              <a:t>1</a:t>
            </a:r>
            <a:r>
              <a:rPr lang="en-US" altLang="zh-CN" sz="2800" dirty="0">
                <a:solidFill>
                  <a:schemeClr val="tx1"/>
                </a:solidFill>
              </a:rPr>
              <a:t>=-13.6 eV</a:t>
            </a:r>
            <a:endParaRPr lang="en-US" altLang="zh-CN" sz="2800" dirty="0">
              <a:solidFill>
                <a:schemeClr val="tx1"/>
              </a:solidFill>
            </a:endParaRPr>
          </a:p>
          <a:p>
            <a:pPr>
              <a:lnSpc>
                <a:spcPct val="120000"/>
              </a:lnSpc>
              <a:spcBef>
                <a:spcPts val="0"/>
              </a:spcBef>
            </a:pPr>
            <a:r>
              <a:rPr lang="zh-CN" altLang="en-US" sz="2800" dirty="0"/>
              <a:t>当</a:t>
            </a:r>
            <a:r>
              <a:rPr lang="en-US" altLang="zh-CN" sz="2800" i="1" dirty="0"/>
              <a:t>E</a:t>
            </a:r>
            <a:r>
              <a:rPr lang="en-US" altLang="zh-CN" sz="2800" dirty="0"/>
              <a:t>&gt;0</a:t>
            </a:r>
            <a:r>
              <a:rPr lang="zh-CN" altLang="en-US" sz="2800" dirty="0"/>
              <a:t>时，</a:t>
            </a:r>
            <a:r>
              <a:rPr lang="en-US" altLang="zh-CN" sz="2800" i="1" dirty="0"/>
              <a:t>E</a:t>
            </a:r>
            <a:r>
              <a:rPr lang="zh-CN" altLang="en-US" sz="2800" dirty="0"/>
              <a:t>取任何值都能使</a:t>
            </a:r>
            <a:r>
              <a:rPr lang="en-US" altLang="zh-CN" sz="2800" dirty="0"/>
              <a:t>R</a:t>
            </a:r>
            <a:r>
              <a:rPr lang="zh-CN" altLang="en-US" sz="2800" dirty="0"/>
              <a:t>满足标准条件的解。所以正值的能量是</a:t>
            </a:r>
            <a:r>
              <a:rPr lang="zh-CN" altLang="en-US" sz="2800" dirty="0">
                <a:solidFill>
                  <a:srgbClr val="FF0000"/>
                </a:solidFill>
              </a:rPr>
              <a:t>连续</a:t>
            </a:r>
            <a:r>
              <a:rPr lang="zh-CN" altLang="en-US" sz="2800" dirty="0"/>
              <a:t>的，相当于自由电子与</a:t>
            </a:r>
            <a:r>
              <a:rPr lang="en-US" altLang="zh-CN" sz="2800" dirty="0">
                <a:solidFill>
                  <a:srgbClr val="FF0000"/>
                </a:solidFill>
              </a:rPr>
              <a:t>H</a:t>
            </a:r>
            <a:r>
              <a:rPr lang="en-US" altLang="zh-CN" sz="2800" baseline="30000" dirty="0">
                <a:solidFill>
                  <a:srgbClr val="FF0000"/>
                </a:solidFill>
              </a:rPr>
              <a:t>+</a:t>
            </a:r>
            <a:r>
              <a:rPr lang="zh-CN" altLang="en-US" sz="2800" dirty="0"/>
              <a:t>离子结合为原子时释放的能量。 </a:t>
            </a:r>
            <a:endParaRPr lang="zh-CN" altLang="en-US" sz="2800" dirty="0"/>
          </a:p>
        </p:txBody>
      </p:sp>
      <p:graphicFrame>
        <p:nvGraphicFramePr>
          <p:cNvPr id="6" name="Object 3"/>
          <p:cNvGraphicFramePr>
            <a:graphicFrameLocks noChangeAspect="1"/>
          </p:cNvGraphicFramePr>
          <p:nvPr/>
        </p:nvGraphicFramePr>
        <p:xfrm>
          <a:off x="3962400" y="1905000"/>
          <a:ext cx="2933683" cy="1018616"/>
        </p:xfrm>
        <a:graphic>
          <a:graphicData uri="http://schemas.openxmlformats.org/presentationml/2006/ole">
            <mc:AlternateContent xmlns:mc="http://schemas.openxmlformats.org/markup-compatibility/2006">
              <mc:Choice xmlns:v="urn:schemas-microsoft-com:vml" Requires="v">
                <p:oleObj spid="_x0000_s7" name="" r:id="rId2" imgW="1397635" imgH="482600" progId="Equation.3">
                  <p:embed/>
                </p:oleObj>
              </mc:Choice>
              <mc:Fallback>
                <p:oleObj name="" r:id="rId2" imgW="1397635" imgH="482600" progId="Equation.3">
                  <p:embed/>
                  <p:pic>
                    <p:nvPicPr>
                      <p:cNvPr id="0"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05000"/>
                        <a:ext cx="2933683" cy="10186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5562600" y="3011742"/>
          <a:ext cx="1981816" cy="478512"/>
        </p:xfrm>
        <a:graphic>
          <a:graphicData uri="http://schemas.openxmlformats.org/presentationml/2006/ole">
            <mc:AlternateContent xmlns:mc="http://schemas.openxmlformats.org/markup-compatibility/2006">
              <mc:Choice xmlns:v="urn:schemas-microsoft-com:vml" Requires="v">
                <p:oleObj spid="_x0000_s9" name="" r:id="rId4" imgW="824865" imgH="203200" progId="Equation.3">
                  <p:embed/>
                </p:oleObj>
              </mc:Choice>
              <mc:Fallback>
                <p:oleObj name="" r:id="rId4" imgW="824865" imgH="203200" progId="Equation.3">
                  <p:embed/>
                  <p:pic>
                    <p:nvPicPr>
                      <p:cNvPr id="0"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011742"/>
                        <a:ext cx="1981816" cy="478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角量子数</a:t>
            </a:r>
            <a:r>
              <a:rPr lang="en-US" altLang="zh-CN"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lang="zh-CN" altLang="en-US" dirty="0"/>
              <a:t>和角动量角子化</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799" y="1371600"/>
            <a:ext cx="7723563" cy="4876800"/>
          </a:xfrm>
        </p:spPr>
        <p:txBody>
          <a:bodyPr>
            <a:normAutofit fontScale="92500" lnSpcReduction="20000"/>
          </a:bodyPr>
          <a:lstStyle/>
          <a:p>
            <a:r>
              <a:rPr lang="zh-CN" altLang="en-US" dirty="0"/>
              <a:t>角动量是量子化的，自然得出。</a:t>
            </a:r>
            <a:endParaRPr lang="en-US" altLang="zh-CN" dirty="0"/>
          </a:p>
          <a:p>
            <a:endParaRPr lang="en-US" altLang="zh-CN" dirty="0"/>
          </a:p>
          <a:p>
            <a:endParaRPr lang="en-US" altLang="zh-CN" dirty="0"/>
          </a:p>
          <a:p>
            <a:r>
              <a:rPr lang="zh-CN" altLang="en-US" dirty="0"/>
              <a:t>旧量子论：（玻尔理论，见第二章） </a:t>
            </a:r>
            <a:endParaRPr lang="en-US" altLang="zh-CN" dirty="0"/>
          </a:p>
          <a:p>
            <a:endParaRPr lang="en-US" altLang="zh-CN" dirty="0"/>
          </a:p>
          <a:p>
            <a:endParaRPr lang="en-US" altLang="zh-CN" dirty="0"/>
          </a:p>
          <a:p>
            <a:r>
              <a:rPr lang="zh-CN" altLang="en-US" dirty="0"/>
              <a:t>当角动量很大时：                  </a:t>
            </a:r>
            <a:r>
              <a:rPr lang="zh-CN" altLang="en-US" dirty="0">
                <a:sym typeface="Symbol" panose="05050102010706020507" pitchFamily="18" charset="2"/>
              </a:rPr>
              <a:t>  </a:t>
            </a:r>
            <a:endParaRPr lang="en-US" altLang="zh-CN" dirty="0"/>
          </a:p>
          <a:p>
            <a:pPr marL="0" indent="0">
              <a:buNone/>
            </a:pPr>
            <a:r>
              <a:rPr lang="zh-CN" altLang="en-US" dirty="0"/>
              <a:t>    </a:t>
            </a:r>
            <a:r>
              <a:rPr lang="zh-CN" altLang="en-US" dirty="0">
                <a:solidFill>
                  <a:srgbClr val="FF0000"/>
                </a:solidFill>
              </a:rPr>
              <a:t>量子力学与旧量子论结果一致</a:t>
            </a:r>
            <a:endParaRPr lang="en-US" altLang="zh-CN" dirty="0">
              <a:solidFill>
                <a:srgbClr val="FF0000"/>
              </a:solidFill>
            </a:endParaRPr>
          </a:p>
          <a:p>
            <a:r>
              <a:rPr lang="zh-CN" altLang="en-US" dirty="0"/>
              <a:t>所以玻尔理论给出了近似的结果。</a:t>
            </a:r>
            <a:endParaRPr lang="zh-CN" altLang="en-US" dirty="0"/>
          </a:p>
          <a:p>
            <a:pPr marL="0" indent="0">
              <a:buNone/>
            </a:pPr>
            <a:endParaRPr lang="zh-CN" altLang="en-US" dirty="0"/>
          </a:p>
          <a:p>
            <a:endParaRPr lang="zh-CN" altLang="en-US" dirty="0"/>
          </a:p>
        </p:txBody>
      </p:sp>
      <p:graphicFrame>
        <p:nvGraphicFramePr>
          <p:cNvPr id="5" name="Object 3"/>
          <p:cNvGraphicFramePr>
            <a:graphicFrameLocks noChangeAspect="1"/>
          </p:cNvGraphicFramePr>
          <p:nvPr/>
        </p:nvGraphicFramePr>
        <p:xfrm>
          <a:off x="1127510" y="1704669"/>
          <a:ext cx="2806994" cy="832917"/>
        </p:xfrm>
        <a:graphic>
          <a:graphicData uri="http://schemas.openxmlformats.org/presentationml/2006/ole">
            <mc:AlternateContent xmlns:mc="http://schemas.openxmlformats.org/markup-compatibility/2006">
              <mc:Choice xmlns:v="urn:schemas-microsoft-com:vml" Requires="v">
                <p:oleObj spid="_x0000_s6" name="" r:id="rId1" imgW="862965" imgH="254000" progId="Equation.3">
                  <p:embed/>
                </p:oleObj>
              </mc:Choice>
              <mc:Fallback>
                <p:oleObj name="" r:id="rId1" imgW="862965" imgH="2540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510" y="1704669"/>
                        <a:ext cx="2806994" cy="832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
          <p:cNvGraphicFramePr>
            <a:graphicFrameLocks noChangeAspect="1"/>
          </p:cNvGraphicFramePr>
          <p:nvPr/>
        </p:nvGraphicFramePr>
        <p:xfrm>
          <a:off x="4289829" y="1864257"/>
          <a:ext cx="3688007" cy="673329"/>
        </p:xfrm>
        <a:graphic>
          <a:graphicData uri="http://schemas.openxmlformats.org/presentationml/2006/ole">
            <mc:AlternateContent xmlns:mc="http://schemas.openxmlformats.org/markup-compatibility/2006">
              <mc:Choice xmlns:v="urn:schemas-microsoft-com:vml" Requires="v">
                <p:oleObj spid="_x0000_s8" name="" r:id="rId3" imgW="1090930" imgH="203200" progId="Equation.3">
                  <p:embed/>
                </p:oleObj>
              </mc:Choice>
              <mc:Fallback>
                <p:oleObj name="" r:id="rId3" imgW="1090930" imgH="2032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829" y="1864257"/>
                        <a:ext cx="3688007" cy="6733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5"/>
          <p:cNvGraphicFramePr>
            <a:graphicFrameLocks noChangeAspect="1"/>
          </p:cNvGraphicFramePr>
          <p:nvPr/>
        </p:nvGraphicFramePr>
        <p:xfrm>
          <a:off x="1143000" y="3425640"/>
          <a:ext cx="2278304" cy="903824"/>
        </p:xfrm>
        <a:graphic>
          <a:graphicData uri="http://schemas.openxmlformats.org/presentationml/2006/ole">
            <mc:AlternateContent xmlns:mc="http://schemas.openxmlformats.org/markup-compatibility/2006">
              <mc:Choice xmlns:v="urn:schemas-microsoft-com:vml" Requires="v">
                <p:oleObj spid="_x0000_s10" name="" r:id="rId5" imgW="596900" imgH="241300" progId="Equation.3">
                  <p:embed/>
                </p:oleObj>
              </mc:Choice>
              <mc:Fallback>
                <p:oleObj name="" r:id="rId5" imgW="596900" imgH="2413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425640"/>
                        <a:ext cx="2278304" cy="903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6"/>
          <p:cNvGraphicFramePr>
            <a:graphicFrameLocks noChangeAspect="1"/>
          </p:cNvGraphicFramePr>
          <p:nvPr/>
        </p:nvGraphicFramePr>
        <p:xfrm>
          <a:off x="4018768" y="3459687"/>
          <a:ext cx="2753662" cy="807513"/>
        </p:xfrm>
        <a:graphic>
          <a:graphicData uri="http://schemas.openxmlformats.org/presentationml/2006/ole">
            <mc:AlternateContent xmlns:mc="http://schemas.openxmlformats.org/markup-compatibility/2006">
              <mc:Choice xmlns:v="urn:schemas-microsoft-com:vml" Requires="v">
                <p:oleObj spid="_x0000_s12" name="" r:id="rId7" imgW="914400" imgH="241300" progId="Equation.3">
                  <p:embed/>
                </p:oleObj>
              </mc:Choice>
              <mc:Fallback>
                <p:oleObj name="" r:id="rId7" imgW="914400" imgH="241300" progId="Equation.3">
                  <p:embed/>
                  <p:pic>
                    <p:nvPicPr>
                      <p:cNvPr id="0" name="图片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8768" y="3459687"/>
                        <a:ext cx="2753662" cy="80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7"/>
          <p:cNvGraphicFramePr>
            <a:graphicFrameLocks noChangeAspect="1"/>
          </p:cNvGraphicFramePr>
          <p:nvPr/>
        </p:nvGraphicFramePr>
        <p:xfrm>
          <a:off x="4018768" y="4459073"/>
          <a:ext cx="1719978" cy="519280"/>
        </p:xfrm>
        <a:graphic>
          <a:graphicData uri="http://schemas.openxmlformats.org/presentationml/2006/ole">
            <mc:AlternateContent xmlns:mc="http://schemas.openxmlformats.org/markup-compatibility/2006">
              <mc:Choice xmlns:v="urn:schemas-microsoft-com:vml" Requires="v">
                <p:oleObj spid="_x0000_s14" name="" r:id="rId9" imgW="481965" imgH="177800" progId="Equation.3">
                  <p:embed/>
                </p:oleObj>
              </mc:Choice>
              <mc:Fallback>
                <p:oleObj name="" r:id="rId9" imgW="481965" imgH="177800" progId="Equation.3">
                  <p:embed/>
                  <p:pic>
                    <p:nvPicPr>
                      <p:cNvPr id="0" name="图片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8768" y="4459073"/>
                        <a:ext cx="1719978" cy="519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8"/>
          <p:cNvGraphicFramePr>
            <a:graphicFrameLocks noChangeAspect="1"/>
          </p:cNvGraphicFramePr>
          <p:nvPr/>
        </p:nvGraphicFramePr>
        <p:xfrm>
          <a:off x="6743855" y="4452952"/>
          <a:ext cx="2057400" cy="576248"/>
        </p:xfrm>
        <a:graphic>
          <a:graphicData uri="http://schemas.openxmlformats.org/presentationml/2006/ole">
            <mc:AlternateContent xmlns:mc="http://schemas.openxmlformats.org/markup-compatibility/2006">
              <mc:Choice xmlns:v="urn:schemas-microsoft-com:vml" Requires="v">
                <p:oleObj spid="_x0000_s16" name="" r:id="rId11" imgW="710565" imgH="203200" progId="Equation.3">
                  <p:embed/>
                </p:oleObj>
              </mc:Choice>
              <mc:Fallback>
                <p:oleObj name="" r:id="rId11" imgW="710565" imgH="203200" progId="Equation.3">
                  <p:embed/>
                  <p:pic>
                    <p:nvPicPr>
                      <p:cNvPr id="0" name="图片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43855" y="4452952"/>
                        <a:ext cx="2057400" cy="576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Footer Placeholder 10"/>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磁量子数</a:t>
            </a:r>
            <a:r>
              <a:rPr lang="en-US" altLang="zh-CN"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dirty="0"/>
              <a:t>和空间量子化</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28600" y="1143000"/>
            <a:ext cx="8686800" cy="3352800"/>
          </a:xfrm>
        </p:spPr>
        <p:txBody>
          <a:bodyPr>
            <a:normAutofit/>
          </a:bodyPr>
          <a:lstStyle/>
          <a:p>
            <a:pPr>
              <a:lnSpc>
                <a:spcPct val="120000"/>
              </a:lnSpc>
              <a:spcBef>
                <a:spcPts val="0"/>
              </a:spcBef>
            </a:pPr>
            <a:r>
              <a:rPr lang="zh-CN" altLang="en-US" sz="2400" dirty="0"/>
              <a:t>角动量在</a:t>
            </a:r>
            <a:r>
              <a:rPr lang="zh-CN" altLang="en-US" sz="2400" dirty="0">
                <a:solidFill>
                  <a:srgbClr val="0000FF"/>
                </a:solidFill>
              </a:rPr>
              <a:t>外场方向</a:t>
            </a:r>
            <a:r>
              <a:rPr lang="zh-CN" altLang="en-US" sz="2400" dirty="0"/>
              <a:t>的分量也是量子化的，即空间取向量子化，自然得出（</a:t>
            </a:r>
            <a:r>
              <a:rPr lang="zh-CN" altLang="en-US" sz="2400" dirty="0">
                <a:solidFill>
                  <a:srgbClr val="FF0000"/>
                </a:solidFill>
              </a:rPr>
              <a:t>注意：量子数不等于角动量的值</a:t>
            </a:r>
            <a:r>
              <a:rPr lang="zh-CN" altLang="en-US" sz="2400" dirty="0"/>
              <a:t>）</a:t>
            </a:r>
            <a:endParaRPr lang="en-US" altLang="zh-CN" sz="2400" dirty="0"/>
          </a:p>
          <a:p>
            <a:pPr>
              <a:lnSpc>
                <a:spcPct val="120000"/>
              </a:lnSpc>
              <a:spcBef>
                <a:spcPts val="0"/>
              </a:spcBef>
            </a:pPr>
            <a:endParaRPr lang="en-US" altLang="zh-CN" sz="2000" dirty="0"/>
          </a:p>
          <a:p>
            <a:pPr marL="0" indent="0">
              <a:lnSpc>
                <a:spcPct val="120000"/>
              </a:lnSpc>
              <a:spcBef>
                <a:spcPts val="0"/>
              </a:spcBef>
              <a:buNone/>
            </a:pPr>
            <a:r>
              <a:rPr lang="en-US" altLang="zh-CN" sz="2400" dirty="0"/>
              <a:t>     </a:t>
            </a:r>
            <a:r>
              <a:rPr kumimoji="1" lang="zh-CN" altLang="en-US" sz="2400" dirty="0">
                <a:solidFill>
                  <a:srgbClr val="0000FF"/>
                </a:solidFill>
                <a:latin typeface="宋体" panose="02010600030101010101" pitchFamily="2" charset="-122"/>
              </a:rPr>
              <a:t>这个物理量在玻尔理论中没有对应的物理量！</a:t>
            </a:r>
            <a:endParaRPr lang="en-US" altLang="zh-CN" sz="2400" dirty="0"/>
          </a:p>
          <a:p>
            <a:pPr>
              <a:lnSpc>
                <a:spcPct val="120000"/>
              </a:lnSpc>
              <a:spcBef>
                <a:spcPts val="0"/>
              </a:spcBef>
            </a:pPr>
            <a:r>
              <a:rPr lang="zh-CN" altLang="en-US" sz="2400" dirty="0"/>
              <a:t>例如：</a:t>
            </a:r>
            <a:r>
              <a:rPr lang="en-US" altLang="zh-CN"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 </a:t>
            </a:r>
            <a:r>
              <a:rPr lang="en-US" altLang="zh-C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altLang="zh-C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Bef>
                <a:spcPts val="0"/>
              </a:spcBef>
            </a:pPr>
            <a:endParaRPr lang="en-US" altLang="zh-CN" sz="2400" dirty="0">
              <a:solidFill>
                <a:schemeClr val="tx1"/>
              </a:solidFill>
            </a:endParaRPr>
          </a:p>
          <a:p>
            <a:pPr>
              <a:lnSpc>
                <a:spcPct val="120000"/>
              </a:lnSpc>
              <a:spcBef>
                <a:spcPts val="0"/>
              </a:spcBef>
            </a:pPr>
            <a:endParaRPr lang="en-US" altLang="zh-CN" sz="2400" dirty="0">
              <a:solidFill>
                <a:schemeClr val="tx1"/>
              </a:solidFill>
            </a:endParaRPr>
          </a:p>
        </p:txBody>
      </p:sp>
      <p:graphicFrame>
        <p:nvGraphicFramePr>
          <p:cNvPr id="5" name="Object 2"/>
          <p:cNvGraphicFramePr>
            <a:graphicFrameLocks noChangeAspect="1"/>
          </p:cNvGraphicFramePr>
          <p:nvPr/>
        </p:nvGraphicFramePr>
        <p:xfrm>
          <a:off x="1616359" y="1997887"/>
          <a:ext cx="1328997" cy="531307"/>
        </p:xfrm>
        <a:graphic>
          <a:graphicData uri="http://schemas.openxmlformats.org/presentationml/2006/ole">
            <mc:AlternateContent xmlns:mc="http://schemas.openxmlformats.org/markup-compatibility/2006">
              <mc:Choice xmlns:v="urn:schemas-microsoft-com:vml" Requires="v">
                <p:oleObj spid="_x0000_s6" name="" r:id="rId1" imgW="571500" imgH="228600" progId="Equation.3">
                  <p:embed/>
                </p:oleObj>
              </mc:Choice>
              <mc:Fallback>
                <p:oleObj name="" r:id="rId1" imgW="571500" imgH="2286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359" y="1997887"/>
                        <a:ext cx="1328997" cy="531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
          <p:cNvGraphicFramePr>
            <a:graphicFrameLocks noChangeAspect="1"/>
          </p:cNvGraphicFramePr>
          <p:nvPr/>
        </p:nvGraphicFramePr>
        <p:xfrm>
          <a:off x="3344829" y="2042803"/>
          <a:ext cx="2135831" cy="486391"/>
        </p:xfrm>
        <a:graphic>
          <a:graphicData uri="http://schemas.openxmlformats.org/presentationml/2006/ole">
            <mc:AlternateContent xmlns:mc="http://schemas.openxmlformats.org/markup-compatibility/2006">
              <mc:Choice xmlns:v="urn:schemas-microsoft-com:vml" Requires="v">
                <p:oleObj spid="_x0000_s8" name="" r:id="rId3" imgW="1116965" imgH="228600" progId="Equation.3">
                  <p:embed/>
                </p:oleObj>
              </mc:Choice>
              <mc:Fallback>
                <p:oleObj name="" r:id="rId3" imgW="1116965" imgH="2286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829" y="2042803"/>
                        <a:ext cx="2135831" cy="4863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4"/>
          <p:cNvGraphicFramePr>
            <a:graphicFrameLocks noChangeAspect="1"/>
          </p:cNvGraphicFramePr>
          <p:nvPr/>
        </p:nvGraphicFramePr>
        <p:xfrm>
          <a:off x="6253162" y="2117918"/>
          <a:ext cx="751735" cy="360611"/>
        </p:xfrm>
        <a:graphic>
          <a:graphicData uri="http://schemas.openxmlformats.org/presentationml/2006/ole">
            <mc:AlternateContent xmlns:mc="http://schemas.openxmlformats.org/markup-compatibility/2006">
              <mc:Choice xmlns:v="urn:schemas-microsoft-com:vml" Requires="v">
                <p:oleObj spid="_x0000_s10" name="" r:id="rId5" imgW="354965" imgH="177800" progId="Equation.3">
                  <p:embed/>
                </p:oleObj>
              </mc:Choice>
              <mc:Fallback>
                <p:oleObj name="" r:id="rId5" imgW="354965" imgH="1778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3162" y="2117918"/>
                        <a:ext cx="751735" cy="3606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3"/>
          <p:cNvGrpSpPr/>
          <p:nvPr/>
        </p:nvGrpSpPr>
        <p:grpSpPr bwMode="auto">
          <a:xfrm>
            <a:off x="6367462" y="4498975"/>
            <a:ext cx="3005138" cy="457200"/>
            <a:chOff x="3867" y="1344"/>
            <a:chExt cx="1893" cy="288"/>
          </a:xfrm>
        </p:grpSpPr>
        <p:sp>
          <p:nvSpPr>
            <p:cNvPr id="48" name="Text Box 14"/>
            <p:cNvSpPr txBox="1">
              <a:spLocks noChangeArrowheads="1"/>
            </p:cNvSpPr>
            <p:nvPr/>
          </p:nvSpPr>
          <p:spPr bwMode="auto">
            <a:xfrm>
              <a:off x="5019" y="1344"/>
              <a:ext cx="741" cy="288"/>
            </a:xfrm>
            <a:prstGeom prst="rect">
              <a:avLst/>
            </a:prstGeom>
            <a:noFill/>
            <a:ln w="28575">
              <a:noFill/>
              <a:miter lim="800000"/>
            </a:ln>
          </p:spPr>
          <p:txBody>
            <a:bodyPr>
              <a:spAutoFit/>
            </a:bodyPr>
            <a:lstStyle/>
            <a:p>
              <a:pPr>
                <a:spcBef>
                  <a:spcPct val="50000"/>
                </a:spcBef>
              </a:pPr>
              <a:r>
                <a:rPr kumimoji="1" lang="en-US" altLang="zh-CN" sz="2400" b="1" i="1" dirty="0">
                  <a:solidFill>
                    <a:srgbClr val="000000"/>
                  </a:solidFill>
                  <a:latin typeface="Times New Roman" panose="02020603050405020304" pitchFamily="18" charset="0"/>
                  <a:ea typeface="宋体" panose="02010600030101010101" pitchFamily="2" charset="-122"/>
                </a:rPr>
                <a:t>m </a:t>
              </a:r>
              <a:r>
                <a:rPr kumimoji="1" lang="en-US" altLang="zh-CN" sz="2400" b="1" dirty="0">
                  <a:solidFill>
                    <a:srgbClr val="000000"/>
                  </a:solidFill>
                  <a:latin typeface="Times New Roman" panose="02020603050405020304" pitchFamily="18" charset="0"/>
                  <a:ea typeface="宋体" panose="02010600030101010101" pitchFamily="2" charset="-122"/>
                </a:rPr>
                <a:t>= 0</a:t>
              </a:r>
              <a:endParaRPr kumimoji="1" lang="en-US" altLang="zh-CN" sz="2400" b="1" dirty="0">
                <a:solidFill>
                  <a:srgbClr val="000000"/>
                </a:solidFill>
                <a:latin typeface="Times New Roman" panose="02020603050405020304" pitchFamily="18" charset="0"/>
                <a:ea typeface="宋体" panose="02010600030101010101" pitchFamily="2" charset="-122"/>
              </a:endParaRPr>
            </a:p>
          </p:txBody>
        </p:sp>
        <p:graphicFrame>
          <p:nvGraphicFramePr>
            <p:cNvPr id="49" name="Object 13"/>
            <p:cNvGraphicFramePr>
              <a:graphicFrameLocks noChangeAspect="1"/>
            </p:cNvGraphicFramePr>
            <p:nvPr/>
          </p:nvGraphicFramePr>
          <p:xfrm>
            <a:off x="3867" y="1392"/>
            <a:ext cx="123" cy="213"/>
          </p:xfrm>
          <a:graphic>
            <a:graphicData uri="http://schemas.openxmlformats.org/presentationml/2006/ole">
              <mc:AlternateContent xmlns:mc="http://schemas.openxmlformats.org/markup-compatibility/2006">
                <mc:Choice xmlns:v="urn:schemas-microsoft-com:vml" Requires="v">
                  <p:oleObj spid="_x0000_s11" name="Equation" r:id="rId7" imgW="126365" imgH="177800" progId="Equation.3">
                    <p:embed/>
                  </p:oleObj>
                </mc:Choice>
                <mc:Fallback>
                  <p:oleObj name="Equation" r:id="rId7" imgW="126365" imgH="177800" progId="Equation.3">
                    <p:embed/>
                    <p:pic>
                      <p:nvPicPr>
                        <p:cNvPr id="0" name="图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7" y="1392"/>
                          <a:ext cx="123" cy="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3" name="Group 16"/>
          <p:cNvGrpSpPr/>
          <p:nvPr/>
        </p:nvGrpSpPr>
        <p:grpSpPr bwMode="auto">
          <a:xfrm>
            <a:off x="6215062" y="5032375"/>
            <a:ext cx="3157538" cy="457200"/>
            <a:chOff x="3771" y="1680"/>
            <a:chExt cx="1989" cy="288"/>
          </a:xfrm>
        </p:grpSpPr>
        <p:sp>
          <p:nvSpPr>
            <p:cNvPr id="45" name="Text Box 17"/>
            <p:cNvSpPr txBox="1">
              <a:spLocks noChangeArrowheads="1"/>
            </p:cNvSpPr>
            <p:nvPr/>
          </p:nvSpPr>
          <p:spPr bwMode="auto">
            <a:xfrm>
              <a:off x="5005" y="1680"/>
              <a:ext cx="755" cy="288"/>
            </a:xfrm>
            <a:prstGeom prst="rect">
              <a:avLst/>
            </a:prstGeom>
            <a:noFill/>
            <a:ln w="28575">
              <a:noFill/>
              <a:miter lim="800000"/>
            </a:ln>
          </p:spPr>
          <p:txBody>
            <a:bodyPr>
              <a:spAutoFit/>
            </a:bodyPr>
            <a:lstStyle/>
            <a:p>
              <a:pPr eaLnBrk="0" hangingPunct="0"/>
              <a:r>
                <a:rPr lang="en-US" altLang="zh-CN" sz="2400" b="1" i="1">
                  <a:solidFill>
                    <a:srgbClr val="000000"/>
                  </a:solidFill>
                  <a:latin typeface="Times New Roman" panose="02020603050405020304" pitchFamily="18" charset="0"/>
                  <a:ea typeface="宋体" panose="02010600030101010101" pitchFamily="2" charset="-122"/>
                </a:rPr>
                <a:t>m </a:t>
              </a:r>
              <a:r>
                <a:rPr lang="en-US" altLang="zh-CN" sz="2400" b="1">
                  <a:solidFill>
                    <a:srgbClr val="000000"/>
                  </a:solidFill>
                  <a:latin typeface="Times New Roman" panose="02020603050405020304" pitchFamily="18" charset="0"/>
                  <a:ea typeface="宋体" panose="02010600030101010101" pitchFamily="2" charset="-122"/>
                </a:rPr>
                <a:t>= -1</a:t>
              </a:r>
              <a:endParaRPr lang="en-US" altLang="zh-CN" sz="2400" b="1">
                <a:solidFill>
                  <a:srgbClr val="000000"/>
                </a:solidFill>
                <a:latin typeface="Times New Roman" panose="02020603050405020304" pitchFamily="18" charset="0"/>
                <a:ea typeface="宋体" panose="02010600030101010101" pitchFamily="2" charset="-122"/>
              </a:endParaRPr>
            </a:p>
          </p:txBody>
        </p:sp>
        <p:graphicFrame>
          <p:nvGraphicFramePr>
            <p:cNvPr id="46" name="Object 12"/>
            <p:cNvGraphicFramePr>
              <a:graphicFrameLocks noChangeAspect="1"/>
            </p:cNvGraphicFramePr>
            <p:nvPr/>
          </p:nvGraphicFramePr>
          <p:xfrm>
            <a:off x="3771" y="1728"/>
            <a:ext cx="233" cy="196"/>
          </p:xfrm>
          <a:graphic>
            <a:graphicData uri="http://schemas.openxmlformats.org/presentationml/2006/ole">
              <mc:AlternateContent xmlns:mc="http://schemas.openxmlformats.org/markup-compatibility/2006">
                <mc:Choice xmlns:v="urn:schemas-microsoft-com:vml" Requires="v">
                  <p:oleObj spid="_x0000_s14" name="Equation" r:id="rId9" imgW="241300" imgH="164465" progId="Equation.3">
                    <p:embed/>
                  </p:oleObj>
                </mc:Choice>
                <mc:Fallback>
                  <p:oleObj name="Equation" r:id="rId9" imgW="241300" imgH="164465" progId="Equation.3">
                    <p:embed/>
                    <p:pic>
                      <p:nvPicPr>
                        <p:cNvPr id="0" name="图片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1" y="1728"/>
                          <a:ext cx="233"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Line 19"/>
            <p:cNvSpPr>
              <a:spLocks noChangeShapeType="1"/>
            </p:cNvSpPr>
            <p:nvPr/>
          </p:nvSpPr>
          <p:spPr bwMode="auto">
            <a:xfrm>
              <a:off x="4107" y="1824"/>
              <a:ext cx="768" cy="0"/>
            </a:xfrm>
            <a:prstGeom prst="line">
              <a:avLst/>
            </a:prstGeom>
            <a:noFill/>
            <a:ln w="19050">
              <a:solidFill>
                <a:schemeClr val="tx1"/>
              </a:solidFill>
              <a:prstDash val="dash"/>
              <a:round/>
              <a:tailEnd type="none" w="sm" len="lg"/>
            </a:ln>
          </p:spPr>
          <p:txBody>
            <a:bodyPr/>
            <a:lstStyle/>
            <a:p>
              <a:endParaRPr lang="zh-CN" altLang="en-US"/>
            </a:p>
          </p:txBody>
        </p:sp>
      </p:grpSp>
      <p:grpSp>
        <p:nvGrpSpPr>
          <p:cNvPr id="15" name="Group 4"/>
          <p:cNvGrpSpPr/>
          <p:nvPr/>
        </p:nvGrpSpPr>
        <p:grpSpPr bwMode="auto">
          <a:xfrm>
            <a:off x="5986463" y="2898775"/>
            <a:ext cx="1066800" cy="3273425"/>
            <a:chOff x="1008" y="192"/>
            <a:chExt cx="672" cy="2062"/>
          </a:xfrm>
        </p:grpSpPr>
        <p:sp>
          <p:nvSpPr>
            <p:cNvPr id="43" name="Line 5"/>
            <p:cNvSpPr>
              <a:spLocks noChangeShapeType="1"/>
            </p:cNvSpPr>
            <p:nvPr/>
          </p:nvSpPr>
          <p:spPr bwMode="auto">
            <a:xfrm flipV="1">
              <a:off x="1472" y="341"/>
              <a:ext cx="0" cy="1913"/>
            </a:xfrm>
            <a:prstGeom prst="line">
              <a:avLst/>
            </a:prstGeom>
            <a:noFill/>
            <a:ln w="19050">
              <a:solidFill>
                <a:schemeClr val="tx1"/>
              </a:solidFill>
              <a:round/>
              <a:tailEnd type="stealth" w="med" len="lg"/>
            </a:ln>
          </p:spPr>
          <p:txBody>
            <a:bodyPr/>
            <a:lstStyle/>
            <a:p>
              <a:endParaRPr lang="zh-CN" altLang="en-US"/>
            </a:p>
          </p:txBody>
        </p:sp>
        <p:sp>
          <p:nvSpPr>
            <p:cNvPr id="44" name="Text Box 6"/>
            <p:cNvSpPr txBox="1">
              <a:spLocks noChangeArrowheads="1"/>
            </p:cNvSpPr>
            <p:nvPr/>
          </p:nvSpPr>
          <p:spPr bwMode="auto">
            <a:xfrm>
              <a:off x="1008" y="192"/>
              <a:ext cx="672" cy="288"/>
            </a:xfrm>
            <a:prstGeom prst="rect">
              <a:avLst/>
            </a:prstGeom>
            <a:noFill/>
            <a:ln w="28575">
              <a:noFill/>
              <a:miter lim="800000"/>
            </a:ln>
          </p:spPr>
          <p:txBody>
            <a:bodyPr>
              <a:spAutoFit/>
            </a:bodyPr>
            <a:lstStyle/>
            <a:p>
              <a:pPr>
                <a:spcBef>
                  <a:spcPct val="50000"/>
                </a:spcBef>
              </a:pPr>
              <a:r>
                <a:rPr kumimoji="1" lang="en-US" altLang="zh-CN" sz="2400" b="1">
                  <a:solidFill>
                    <a:srgbClr val="990033"/>
                  </a:solidFill>
                  <a:latin typeface="Times New Roman" panose="02020603050405020304" pitchFamily="18" charset="0"/>
                  <a:ea typeface="宋体" panose="02010600030101010101" pitchFamily="2" charset="-122"/>
                </a:rPr>
                <a:t>B(z)</a:t>
              </a:r>
              <a:endParaRPr kumimoji="1" lang="en-US" altLang="zh-CN" sz="2400" b="1">
                <a:solidFill>
                  <a:srgbClr val="990033"/>
                </a:solidFill>
                <a:latin typeface="Times New Roman" panose="02020603050405020304" pitchFamily="18" charset="0"/>
                <a:ea typeface="宋体" panose="02010600030101010101" pitchFamily="2" charset="-122"/>
              </a:endParaRPr>
            </a:p>
          </p:txBody>
        </p:sp>
      </p:grpSp>
      <p:grpSp>
        <p:nvGrpSpPr>
          <p:cNvPr id="16" name="Group 7"/>
          <p:cNvGrpSpPr/>
          <p:nvPr/>
        </p:nvGrpSpPr>
        <p:grpSpPr bwMode="auto">
          <a:xfrm>
            <a:off x="6748463" y="3660775"/>
            <a:ext cx="1447800" cy="2133600"/>
            <a:chOff x="4107" y="816"/>
            <a:chExt cx="912" cy="1344"/>
          </a:xfrm>
        </p:grpSpPr>
        <p:sp>
          <p:nvSpPr>
            <p:cNvPr id="38" name="Line 8"/>
            <p:cNvSpPr>
              <a:spLocks noChangeShapeType="1"/>
            </p:cNvSpPr>
            <p:nvPr/>
          </p:nvSpPr>
          <p:spPr bwMode="auto">
            <a:xfrm>
              <a:off x="4107" y="1488"/>
              <a:ext cx="912" cy="0"/>
            </a:xfrm>
            <a:prstGeom prst="line">
              <a:avLst/>
            </a:prstGeom>
            <a:noFill/>
            <a:ln w="19050">
              <a:solidFill>
                <a:srgbClr val="FF0000"/>
              </a:solidFill>
              <a:round/>
              <a:tailEnd type="stealth" w="sm" len="lg"/>
            </a:ln>
          </p:spPr>
          <p:txBody>
            <a:bodyPr/>
            <a:lstStyle/>
            <a:p>
              <a:endParaRPr lang="zh-CN" altLang="en-US"/>
            </a:p>
          </p:txBody>
        </p:sp>
        <p:sp>
          <p:nvSpPr>
            <p:cNvPr id="39" name="Line 9"/>
            <p:cNvSpPr>
              <a:spLocks noChangeShapeType="1"/>
            </p:cNvSpPr>
            <p:nvPr/>
          </p:nvSpPr>
          <p:spPr bwMode="auto">
            <a:xfrm flipV="1">
              <a:off x="4107" y="1152"/>
              <a:ext cx="816" cy="336"/>
            </a:xfrm>
            <a:prstGeom prst="line">
              <a:avLst/>
            </a:prstGeom>
            <a:noFill/>
            <a:ln w="19050">
              <a:solidFill>
                <a:srgbClr val="FF0000"/>
              </a:solidFill>
              <a:round/>
              <a:tailEnd type="stealth" w="sm" len="lg"/>
            </a:ln>
          </p:spPr>
          <p:txBody>
            <a:bodyPr/>
            <a:lstStyle/>
            <a:p>
              <a:endParaRPr lang="zh-CN" altLang="en-US"/>
            </a:p>
          </p:txBody>
        </p:sp>
        <p:sp>
          <p:nvSpPr>
            <p:cNvPr id="40" name="Line 10"/>
            <p:cNvSpPr>
              <a:spLocks noChangeShapeType="1"/>
            </p:cNvSpPr>
            <p:nvPr/>
          </p:nvSpPr>
          <p:spPr bwMode="auto">
            <a:xfrm flipV="1">
              <a:off x="4107" y="816"/>
              <a:ext cx="528" cy="672"/>
            </a:xfrm>
            <a:prstGeom prst="line">
              <a:avLst/>
            </a:prstGeom>
            <a:noFill/>
            <a:ln w="19050">
              <a:solidFill>
                <a:srgbClr val="FF0000"/>
              </a:solidFill>
              <a:round/>
              <a:tailEnd type="stealth" w="sm" len="lg"/>
            </a:ln>
          </p:spPr>
          <p:txBody>
            <a:bodyPr/>
            <a:lstStyle/>
            <a:p>
              <a:endParaRPr lang="zh-CN" altLang="en-US"/>
            </a:p>
          </p:txBody>
        </p:sp>
        <p:sp>
          <p:nvSpPr>
            <p:cNvPr id="41" name="Line 11"/>
            <p:cNvSpPr>
              <a:spLocks noChangeShapeType="1"/>
            </p:cNvSpPr>
            <p:nvPr/>
          </p:nvSpPr>
          <p:spPr bwMode="auto">
            <a:xfrm rot="16200000" flipH="1">
              <a:off x="4347" y="1248"/>
              <a:ext cx="336" cy="816"/>
            </a:xfrm>
            <a:prstGeom prst="line">
              <a:avLst/>
            </a:prstGeom>
            <a:noFill/>
            <a:ln w="19050">
              <a:solidFill>
                <a:srgbClr val="FF0000"/>
              </a:solidFill>
              <a:round/>
              <a:tailEnd type="stealth" w="sm" len="lg"/>
            </a:ln>
          </p:spPr>
          <p:txBody>
            <a:bodyPr/>
            <a:lstStyle/>
            <a:p>
              <a:endParaRPr lang="zh-CN" altLang="en-US"/>
            </a:p>
          </p:txBody>
        </p:sp>
        <p:sp>
          <p:nvSpPr>
            <p:cNvPr id="42" name="Line 12"/>
            <p:cNvSpPr>
              <a:spLocks noChangeShapeType="1"/>
            </p:cNvSpPr>
            <p:nvPr/>
          </p:nvSpPr>
          <p:spPr bwMode="auto">
            <a:xfrm>
              <a:off x="4107" y="1488"/>
              <a:ext cx="480" cy="672"/>
            </a:xfrm>
            <a:prstGeom prst="line">
              <a:avLst/>
            </a:prstGeom>
            <a:noFill/>
            <a:ln w="19050">
              <a:solidFill>
                <a:srgbClr val="FF0000"/>
              </a:solidFill>
              <a:round/>
              <a:tailEnd type="stealth" w="sm" len="lg"/>
            </a:ln>
          </p:spPr>
          <p:txBody>
            <a:bodyPr/>
            <a:lstStyle/>
            <a:p>
              <a:endParaRPr lang="zh-CN" altLang="en-US"/>
            </a:p>
          </p:txBody>
        </p:sp>
      </p:grpSp>
      <p:grpSp>
        <p:nvGrpSpPr>
          <p:cNvPr id="17" name="Group 20"/>
          <p:cNvGrpSpPr/>
          <p:nvPr/>
        </p:nvGrpSpPr>
        <p:grpSpPr bwMode="auto">
          <a:xfrm>
            <a:off x="6138863" y="5641975"/>
            <a:ext cx="2774951" cy="457200"/>
            <a:chOff x="3723" y="2064"/>
            <a:chExt cx="1748" cy="288"/>
          </a:xfrm>
        </p:grpSpPr>
        <p:sp>
          <p:nvSpPr>
            <p:cNvPr id="35" name="Text Box 21"/>
            <p:cNvSpPr txBox="1">
              <a:spLocks noChangeArrowheads="1"/>
            </p:cNvSpPr>
            <p:nvPr/>
          </p:nvSpPr>
          <p:spPr bwMode="auto">
            <a:xfrm>
              <a:off x="4656" y="2064"/>
              <a:ext cx="815" cy="288"/>
            </a:xfrm>
            <a:prstGeom prst="rect">
              <a:avLst/>
            </a:prstGeom>
            <a:noFill/>
            <a:ln w="28575">
              <a:noFill/>
              <a:miter lim="800000"/>
            </a:ln>
          </p:spPr>
          <p:txBody>
            <a:bodyPr>
              <a:spAutoFit/>
            </a:bodyPr>
            <a:lstStyle/>
            <a:p>
              <a:pPr eaLnBrk="0" hangingPunct="0"/>
              <a:r>
                <a:rPr lang="en-US" altLang="zh-CN" sz="2400" b="1" i="1">
                  <a:solidFill>
                    <a:srgbClr val="000000"/>
                  </a:solidFill>
                  <a:latin typeface="Times New Roman" panose="02020603050405020304" pitchFamily="18" charset="0"/>
                  <a:ea typeface="宋体" panose="02010600030101010101" pitchFamily="2" charset="-122"/>
                </a:rPr>
                <a:t>m  </a:t>
              </a:r>
              <a:r>
                <a:rPr lang="en-US" altLang="zh-CN" sz="2400" b="1">
                  <a:solidFill>
                    <a:srgbClr val="000000"/>
                  </a:solidFill>
                  <a:latin typeface="Times New Roman" panose="02020603050405020304" pitchFamily="18" charset="0"/>
                  <a:ea typeface="宋体" panose="02010600030101010101" pitchFamily="2" charset="-122"/>
                </a:rPr>
                <a:t>= -2</a:t>
              </a:r>
              <a:endParaRPr lang="en-US" altLang="zh-CN" sz="2400" b="1">
                <a:solidFill>
                  <a:srgbClr val="000000"/>
                </a:solidFill>
                <a:latin typeface="Times New Roman" panose="02020603050405020304" pitchFamily="18" charset="0"/>
                <a:ea typeface="宋体" panose="02010600030101010101" pitchFamily="2" charset="-122"/>
              </a:endParaRPr>
            </a:p>
          </p:txBody>
        </p:sp>
        <p:graphicFrame>
          <p:nvGraphicFramePr>
            <p:cNvPr id="36" name="Object 11"/>
            <p:cNvGraphicFramePr>
              <a:graphicFrameLocks noChangeAspect="1"/>
            </p:cNvGraphicFramePr>
            <p:nvPr/>
          </p:nvGraphicFramePr>
          <p:xfrm>
            <a:off x="3723" y="2064"/>
            <a:ext cx="294" cy="188"/>
          </p:xfrm>
          <a:graphic>
            <a:graphicData uri="http://schemas.openxmlformats.org/presentationml/2006/ole">
              <mc:AlternateContent xmlns:mc="http://schemas.openxmlformats.org/markup-compatibility/2006">
                <mc:Choice xmlns:v="urn:schemas-microsoft-com:vml" Requires="v">
                  <p:oleObj spid="_x0000_s18" name="Equation" r:id="rId11" imgW="317500" imgH="164465" progId="Equation.3">
                    <p:embed/>
                  </p:oleObj>
                </mc:Choice>
                <mc:Fallback>
                  <p:oleObj name="Equation" r:id="rId11" imgW="317500" imgH="164465" progId="Equation.3">
                    <p:embed/>
                    <p:pic>
                      <p:nvPicPr>
                        <p:cNvPr id="0" name="图片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3" y="2064"/>
                          <a:ext cx="294" cy="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Line 23"/>
            <p:cNvSpPr>
              <a:spLocks noChangeShapeType="1"/>
            </p:cNvSpPr>
            <p:nvPr/>
          </p:nvSpPr>
          <p:spPr bwMode="auto">
            <a:xfrm>
              <a:off x="4107" y="2160"/>
              <a:ext cx="528" cy="0"/>
            </a:xfrm>
            <a:prstGeom prst="line">
              <a:avLst/>
            </a:prstGeom>
            <a:noFill/>
            <a:ln w="19050">
              <a:solidFill>
                <a:srgbClr val="003300"/>
              </a:solidFill>
              <a:prstDash val="dash"/>
              <a:round/>
              <a:tailEnd type="none" w="sm" len="lg"/>
            </a:ln>
          </p:spPr>
          <p:txBody>
            <a:bodyPr/>
            <a:lstStyle/>
            <a:p>
              <a:endParaRPr lang="zh-CN" altLang="en-US"/>
            </a:p>
          </p:txBody>
        </p:sp>
      </p:grpSp>
      <p:grpSp>
        <p:nvGrpSpPr>
          <p:cNvPr id="19" name="Group 24"/>
          <p:cNvGrpSpPr/>
          <p:nvPr/>
        </p:nvGrpSpPr>
        <p:grpSpPr bwMode="auto">
          <a:xfrm>
            <a:off x="6367463" y="3889375"/>
            <a:ext cx="2805113" cy="468313"/>
            <a:chOff x="3867" y="960"/>
            <a:chExt cx="1767" cy="295"/>
          </a:xfrm>
        </p:grpSpPr>
        <p:sp>
          <p:nvSpPr>
            <p:cNvPr id="32" name="Text Box 25"/>
            <p:cNvSpPr txBox="1">
              <a:spLocks noChangeArrowheads="1"/>
            </p:cNvSpPr>
            <p:nvPr/>
          </p:nvSpPr>
          <p:spPr bwMode="auto">
            <a:xfrm>
              <a:off x="4992" y="960"/>
              <a:ext cx="642" cy="288"/>
            </a:xfrm>
            <a:prstGeom prst="rect">
              <a:avLst/>
            </a:prstGeom>
            <a:noFill/>
            <a:ln w="28575">
              <a:noFill/>
              <a:miter lim="800000"/>
            </a:ln>
          </p:spPr>
          <p:txBody>
            <a:bodyPr>
              <a:spAutoFit/>
            </a:bodyPr>
            <a:lstStyle/>
            <a:p>
              <a:pPr eaLnBrk="0" hangingPunct="0"/>
              <a:r>
                <a:rPr lang="en-US" altLang="zh-CN" sz="2400" b="1" i="1">
                  <a:solidFill>
                    <a:srgbClr val="000000"/>
                  </a:solidFill>
                  <a:latin typeface="Times New Roman" panose="02020603050405020304" pitchFamily="18" charset="0"/>
                  <a:ea typeface="宋体" panose="02010600030101010101" pitchFamily="2" charset="-122"/>
                </a:rPr>
                <a:t>m </a:t>
              </a:r>
              <a:r>
                <a:rPr lang="en-US" altLang="zh-CN" sz="2400" b="1">
                  <a:solidFill>
                    <a:srgbClr val="000000"/>
                  </a:solidFill>
                  <a:latin typeface="Times New Roman" panose="02020603050405020304" pitchFamily="18" charset="0"/>
                  <a:ea typeface="宋体" panose="02010600030101010101" pitchFamily="2" charset="-122"/>
                </a:rPr>
                <a:t>= 1</a:t>
              </a:r>
              <a:endParaRPr lang="en-US" altLang="zh-CN" sz="2400" b="1">
                <a:solidFill>
                  <a:srgbClr val="000000"/>
                </a:solidFill>
                <a:latin typeface="Times New Roman" panose="02020603050405020304" pitchFamily="18" charset="0"/>
                <a:ea typeface="宋体" panose="02010600030101010101" pitchFamily="2" charset="-122"/>
              </a:endParaRPr>
            </a:p>
          </p:txBody>
        </p:sp>
        <p:graphicFrame>
          <p:nvGraphicFramePr>
            <p:cNvPr id="33" name="Object 10"/>
            <p:cNvGraphicFramePr>
              <a:graphicFrameLocks noChangeAspect="1"/>
            </p:cNvGraphicFramePr>
            <p:nvPr/>
          </p:nvGraphicFramePr>
          <p:xfrm>
            <a:off x="3867" y="1056"/>
            <a:ext cx="147" cy="199"/>
          </p:xfrm>
          <a:graphic>
            <a:graphicData uri="http://schemas.openxmlformats.org/presentationml/2006/ole">
              <mc:AlternateContent xmlns:mc="http://schemas.openxmlformats.org/markup-compatibility/2006">
                <mc:Choice xmlns:v="urn:schemas-microsoft-com:vml" Requires="v">
                  <p:oleObj spid="_x0000_s20" name="Equation" r:id="rId13" imgW="127000" imgH="165100" progId="Equation.3">
                    <p:embed/>
                  </p:oleObj>
                </mc:Choice>
                <mc:Fallback>
                  <p:oleObj name="Equation" r:id="rId13" imgW="127000" imgH="165100" progId="Equation.3">
                    <p:embed/>
                    <p:pic>
                      <p:nvPicPr>
                        <p:cNvPr id="0" name="图片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67" y="1056"/>
                          <a:ext cx="147" cy="1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Line 27"/>
            <p:cNvSpPr>
              <a:spLocks noChangeShapeType="1"/>
            </p:cNvSpPr>
            <p:nvPr/>
          </p:nvSpPr>
          <p:spPr bwMode="auto">
            <a:xfrm>
              <a:off x="4107" y="1152"/>
              <a:ext cx="768" cy="0"/>
            </a:xfrm>
            <a:prstGeom prst="line">
              <a:avLst/>
            </a:prstGeom>
            <a:noFill/>
            <a:ln w="19050">
              <a:solidFill>
                <a:schemeClr val="tx1"/>
              </a:solidFill>
              <a:prstDash val="dash"/>
              <a:round/>
              <a:tailEnd type="none" w="sm" len="lg"/>
            </a:ln>
          </p:spPr>
          <p:txBody>
            <a:bodyPr/>
            <a:lstStyle/>
            <a:p>
              <a:endParaRPr lang="zh-CN" altLang="en-US"/>
            </a:p>
          </p:txBody>
        </p:sp>
      </p:grpSp>
      <p:grpSp>
        <p:nvGrpSpPr>
          <p:cNvPr id="21" name="Group 28"/>
          <p:cNvGrpSpPr/>
          <p:nvPr/>
        </p:nvGrpSpPr>
        <p:grpSpPr bwMode="auto">
          <a:xfrm>
            <a:off x="5834063" y="3355975"/>
            <a:ext cx="2803526" cy="550863"/>
            <a:chOff x="3531" y="624"/>
            <a:chExt cx="1766" cy="347"/>
          </a:xfrm>
        </p:grpSpPr>
        <p:sp>
          <p:nvSpPr>
            <p:cNvPr id="29" name="Text Box 29"/>
            <p:cNvSpPr txBox="1">
              <a:spLocks noChangeArrowheads="1"/>
            </p:cNvSpPr>
            <p:nvPr/>
          </p:nvSpPr>
          <p:spPr bwMode="auto">
            <a:xfrm>
              <a:off x="4656" y="624"/>
              <a:ext cx="641" cy="288"/>
            </a:xfrm>
            <a:prstGeom prst="rect">
              <a:avLst/>
            </a:prstGeom>
            <a:noFill/>
            <a:ln w="28575">
              <a:noFill/>
              <a:miter lim="800000"/>
            </a:ln>
          </p:spPr>
          <p:txBody>
            <a:bodyPr>
              <a:spAutoFit/>
            </a:bodyPr>
            <a:lstStyle/>
            <a:p>
              <a:pPr eaLnBrk="0" hangingPunct="0"/>
              <a:r>
                <a:rPr lang="en-US" altLang="zh-CN" sz="2400" b="1" i="1">
                  <a:solidFill>
                    <a:srgbClr val="000000"/>
                  </a:solidFill>
                  <a:latin typeface="Times New Roman" panose="02020603050405020304" pitchFamily="18" charset="0"/>
                  <a:ea typeface="宋体" panose="02010600030101010101" pitchFamily="2" charset="-122"/>
                </a:rPr>
                <a:t>m </a:t>
              </a:r>
              <a:r>
                <a:rPr lang="en-US" altLang="zh-CN" sz="2400" b="1">
                  <a:solidFill>
                    <a:srgbClr val="000000"/>
                  </a:solidFill>
                  <a:latin typeface="Times New Roman" panose="02020603050405020304" pitchFamily="18" charset="0"/>
                  <a:ea typeface="宋体" panose="02010600030101010101" pitchFamily="2" charset="-122"/>
                </a:rPr>
                <a:t>= 2</a:t>
              </a:r>
              <a:endParaRPr lang="en-US" altLang="zh-CN" sz="2400" b="1">
                <a:solidFill>
                  <a:srgbClr val="000000"/>
                </a:solidFill>
                <a:latin typeface="Times New Roman" panose="02020603050405020304" pitchFamily="18" charset="0"/>
                <a:ea typeface="宋体" panose="02010600030101010101" pitchFamily="2" charset="-122"/>
              </a:endParaRPr>
            </a:p>
          </p:txBody>
        </p:sp>
        <p:graphicFrame>
          <p:nvGraphicFramePr>
            <p:cNvPr id="30" name="Object 9"/>
            <p:cNvGraphicFramePr>
              <a:graphicFrameLocks noChangeAspect="1"/>
            </p:cNvGraphicFramePr>
            <p:nvPr/>
          </p:nvGraphicFramePr>
          <p:xfrm>
            <a:off x="3531" y="720"/>
            <a:ext cx="528" cy="251"/>
          </p:xfrm>
          <a:graphic>
            <a:graphicData uri="http://schemas.openxmlformats.org/presentationml/2006/ole">
              <mc:AlternateContent xmlns:mc="http://schemas.openxmlformats.org/markup-compatibility/2006">
                <mc:Choice xmlns:v="urn:schemas-microsoft-com:vml" Requires="v">
                  <p:oleObj spid="_x0000_s22" name="Equation" r:id="rId15" imgW="533400" imgH="228600" progId="Equation.3">
                    <p:embed/>
                  </p:oleObj>
                </mc:Choice>
                <mc:Fallback>
                  <p:oleObj name="Equation" r:id="rId15" imgW="533400" imgH="228600" progId="Equation.3">
                    <p:embed/>
                    <p:pic>
                      <p:nvPicPr>
                        <p:cNvPr id="0" name="图片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31" y="720"/>
                          <a:ext cx="528" cy="2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Line 31"/>
            <p:cNvSpPr>
              <a:spLocks noChangeShapeType="1"/>
            </p:cNvSpPr>
            <p:nvPr/>
          </p:nvSpPr>
          <p:spPr bwMode="auto">
            <a:xfrm>
              <a:off x="4107" y="816"/>
              <a:ext cx="528" cy="0"/>
            </a:xfrm>
            <a:prstGeom prst="line">
              <a:avLst/>
            </a:prstGeom>
            <a:noFill/>
            <a:ln w="19050">
              <a:solidFill>
                <a:srgbClr val="003300"/>
              </a:solidFill>
              <a:prstDash val="dash"/>
              <a:round/>
              <a:tailEnd type="none" w="sm" len="lg"/>
            </a:ln>
          </p:spPr>
          <p:txBody>
            <a:bodyPr/>
            <a:lstStyle/>
            <a:p>
              <a:endParaRPr lang="zh-CN" altLang="en-US"/>
            </a:p>
          </p:txBody>
        </p:sp>
      </p:grpSp>
      <p:grpSp>
        <p:nvGrpSpPr>
          <p:cNvPr id="23" name="Group 32"/>
          <p:cNvGrpSpPr/>
          <p:nvPr/>
        </p:nvGrpSpPr>
        <p:grpSpPr bwMode="auto">
          <a:xfrm>
            <a:off x="4691063" y="3432175"/>
            <a:ext cx="3505201" cy="2590800"/>
            <a:chOff x="2811" y="672"/>
            <a:chExt cx="2208" cy="1632"/>
          </a:xfrm>
        </p:grpSpPr>
        <p:sp>
          <p:nvSpPr>
            <p:cNvPr id="24" name="Arc 33"/>
            <p:cNvSpPr/>
            <p:nvPr/>
          </p:nvSpPr>
          <p:spPr bwMode="auto">
            <a:xfrm>
              <a:off x="4059" y="672"/>
              <a:ext cx="960" cy="1632"/>
            </a:xfrm>
            <a:custGeom>
              <a:avLst/>
              <a:gdLst>
                <a:gd name="T0" fmla="*/ 0 w 22803"/>
                <a:gd name="T1" fmla="*/ 0 h 43200"/>
                <a:gd name="T2" fmla="*/ 0 w 22803"/>
                <a:gd name="T3" fmla="*/ 0 h 43200"/>
                <a:gd name="T4" fmla="*/ 0 w 22803"/>
                <a:gd name="T5" fmla="*/ 0 h 43200"/>
                <a:gd name="T6" fmla="*/ 0 60000 65536"/>
                <a:gd name="T7" fmla="*/ 0 60000 65536"/>
                <a:gd name="T8" fmla="*/ 0 60000 65536"/>
                <a:gd name="T9" fmla="*/ 0 w 22803"/>
                <a:gd name="T10" fmla="*/ 0 h 43200"/>
                <a:gd name="T11" fmla="*/ 22803 w 22803"/>
                <a:gd name="T12" fmla="*/ 43200 h 43200"/>
              </a:gdLst>
              <a:ahLst/>
              <a:cxnLst>
                <a:cxn ang="T6">
                  <a:pos x="T0" y="T1"/>
                </a:cxn>
                <a:cxn ang="T7">
                  <a:pos x="T2" y="T3"/>
                </a:cxn>
                <a:cxn ang="T8">
                  <a:pos x="T4" y="T5"/>
                </a:cxn>
              </a:cxnLst>
              <a:rect l="T9" t="T10" r="T11" b="T12"/>
              <a:pathLst>
                <a:path w="22803" h="43200" fill="none" extrusionOk="0">
                  <a:moveTo>
                    <a:pt x="1202" y="0"/>
                  </a:moveTo>
                  <a:cubicBezTo>
                    <a:pt x="13132" y="0"/>
                    <a:pt x="22803" y="9670"/>
                    <a:pt x="22803" y="21600"/>
                  </a:cubicBezTo>
                  <a:cubicBezTo>
                    <a:pt x="22803" y="33529"/>
                    <a:pt x="13132" y="43200"/>
                    <a:pt x="1203" y="43200"/>
                  </a:cubicBezTo>
                  <a:cubicBezTo>
                    <a:pt x="801" y="43200"/>
                    <a:pt x="400" y="43188"/>
                    <a:pt x="-1" y="43166"/>
                  </a:cubicBezTo>
                </a:path>
                <a:path w="22803" h="43200" stroke="0" extrusionOk="0">
                  <a:moveTo>
                    <a:pt x="1202" y="0"/>
                  </a:moveTo>
                  <a:cubicBezTo>
                    <a:pt x="13132" y="0"/>
                    <a:pt x="22803" y="9670"/>
                    <a:pt x="22803" y="21600"/>
                  </a:cubicBezTo>
                  <a:cubicBezTo>
                    <a:pt x="22803" y="33529"/>
                    <a:pt x="13132" y="43200"/>
                    <a:pt x="1203" y="43200"/>
                  </a:cubicBezTo>
                  <a:cubicBezTo>
                    <a:pt x="801" y="43200"/>
                    <a:pt x="400" y="43188"/>
                    <a:pt x="-1" y="43166"/>
                  </a:cubicBezTo>
                  <a:lnTo>
                    <a:pt x="1203" y="21600"/>
                  </a:lnTo>
                  <a:close/>
                </a:path>
              </a:pathLst>
            </a:custGeom>
            <a:noFill/>
            <a:ln w="19050">
              <a:solidFill>
                <a:schemeClr val="accent2"/>
              </a:solidFill>
              <a:round/>
            </a:ln>
          </p:spPr>
          <p:txBody>
            <a:bodyPr wrap="none" anchor="ctr"/>
            <a:lstStyle/>
            <a:p>
              <a:endParaRPr lang="zh-CN" altLang="en-US"/>
            </a:p>
          </p:txBody>
        </p:sp>
        <p:grpSp>
          <p:nvGrpSpPr>
            <p:cNvPr id="25" name="Group 34"/>
            <p:cNvGrpSpPr/>
            <p:nvPr/>
          </p:nvGrpSpPr>
          <p:grpSpPr bwMode="auto">
            <a:xfrm>
              <a:off x="2811" y="1488"/>
              <a:ext cx="1248" cy="816"/>
              <a:chOff x="192" y="1344"/>
              <a:chExt cx="1248" cy="816"/>
            </a:xfrm>
          </p:grpSpPr>
          <p:sp>
            <p:nvSpPr>
              <p:cNvPr id="26" name="Line 35"/>
              <p:cNvSpPr>
                <a:spLocks noChangeShapeType="1"/>
              </p:cNvSpPr>
              <p:nvPr/>
            </p:nvSpPr>
            <p:spPr bwMode="auto">
              <a:xfrm flipH="1">
                <a:off x="432" y="1344"/>
                <a:ext cx="1008" cy="0"/>
              </a:xfrm>
              <a:prstGeom prst="line">
                <a:avLst/>
              </a:prstGeom>
              <a:noFill/>
              <a:ln w="9525">
                <a:solidFill>
                  <a:srgbClr val="0000FF"/>
                </a:solidFill>
                <a:prstDash val="dash"/>
                <a:round/>
              </a:ln>
            </p:spPr>
            <p:txBody>
              <a:bodyPr/>
              <a:lstStyle/>
              <a:p>
                <a:endParaRPr lang="zh-CN" altLang="en-US"/>
              </a:p>
            </p:txBody>
          </p:sp>
          <p:graphicFrame>
            <p:nvGraphicFramePr>
              <p:cNvPr id="27" name="Object 8"/>
              <p:cNvGraphicFramePr>
                <a:graphicFrameLocks noChangeAspect="1"/>
              </p:cNvGraphicFramePr>
              <p:nvPr/>
            </p:nvGraphicFramePr>
            <p:xfrm>
              <a:off x="192" y="1584"/>
              <a:ext cx="624" cy="317"/>
            </p:xfrm>
            <a:graphic>
              <a:graphicData uri="http://schemas.openxmlformats.org/presentationml/2006/ole">
                <mc:AlternateContent xmlns:mc="http://schemas.openxmlformats.org/markup-compatibility/2006">
                  <mc:Choice xmlns:v="urn:schemas-microsoft-com:vml" Requires="v">
                    <p:oleObj spid="_x0000_s28" name="Equation" r:id="rId17" imgW="596265" imgH="241300" progId="Equation.3">
                      <p:embed/>
                    </p:oleObj>
                  </mc:Choice>
                  <mc:Fallback>
                    <p:oleObj name="Equation" r:id="rId17" imgW="596265" imgH="241300" progId="Equation.3">
                      <p:embed/>
                      <p:pic>
                        <p:nvPicPr>
                          <p:cNvPr id="0" name="图片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2" y="1584"/>
                            <a:ext cx="624" cy="3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 name="Line 37"/>
              <p:cNvSpPr>
                <a:spLocks noChangeShapeType="1"/>
              </p:cNvSpPr>
              <p:nvPr/>
            </p:nvSpPr>
            <p:spPr bwMode="auto">
              <a:xfrm flipH="1">
                <a:off x="432" y="2160"/>
                <a:ext cx="1008" cy="0"/>
              </a:xfrm>
              <a:prstGeom prst="line">
                <a:avLst/>
              </a:prstGeom>
              <a:noFill/>
              <a:ln w="9525">
                <a:solidFill>
                  <a:schemeClr val="accent2"/>
                </a:solidFill>
                <a:prstDash val="dash"/>
                <a:round/>
              </a:ln>
            </p:spPr>
            <p:txBody>
              <a:bodyPr/>
              <a:lstStyle/>
              <a:p>
                <a:endParaRPr lang="zh-CN" altLang="en-US"/>
              </a:p>
            </p:txBody>
          </p:sp>
          <p:sp>
            <p:nvSpPr>
              <p:cNvPr id="51" name="Line 38"/>
              <p:cNvSpPr>
                <a:spLocks noChangeShapeType="1"/>
              </p:cNvSpPr>
              <p:nvPr/>
            </p:nvSpPr>
            <p:spPr bwMode="auto">
              <a:xfrm>
                <a:off x="576" y="1344"/>
                <a:ext cx="0" cy="240"/>
              </a:xfrm>
              <a:prstGeom prst="line">
                <a:avLst/>
              </a:prstGeom>
              <a:noFill/>
              <a:ln w="9525">
                <a:solidFill>
                  <a:srgbClr val="FF0000"/>
                </a:solidFill>
                <a:round/>
                <a:tailEnd type="stealth" w="med" len="med"/>
              </a:ln>
            </p:spPr>
            <p:txBody>
              <a:bodyPr/>
              <a:lstStyle/>
              <a:p>
                <a:endParaRPr lang="zh-CN" altLang="en-US"/>
              </a:p>
            </p:txBody>
          </p:sp>
          <p:sp>
            <p:nvSpPr>
              <p:cNvPr id="52" name="Line 39"/>
              <p:cNvSpPr>
                <a:spLocks noChangeShapeType="1"/>
              </p:cNvSpPr>
              <p:nvPr/>
            </p:nvSpPr>
            <p:spPr bwMode="auto">
              <a:xfrm>
                <a:off x="576" y="1920"/>
                <a:ext cx="0" cy="240"/>
              </a:xfrm>
              <a:prstGeom prst="line">
                <a:avLst/>
              </a:prstGeom>
              <a:noFill/>
              <a:ln w="9525">
                <a:solidFill>
                  <a:srgbClr val="FF0000"/>
                </a:solidFill>
                <a:round/>
                <a:headEnd type="stealth" w="med" len="med"/>
              </a:ln>
            </p:spPr>
            <p:txBody>
              <a:bodyPr/>
              <a:lstStyle/>
              <a:p>
                <a:endParaRPr lang="zh-CN" altLang="en-US"/>
              </a:p>
            </p:txBody>
          </p:sp>
        </p:grpSp>
      </p:grpSp>
      <p:graphicFrame>
        <p:nvGraphicFramePr>
          <p:cNvPr id="53" name="Object 3"/>
          <p:cNvGraphicFramePr>
            <a:graphicFrameLocks noChangeAspect="1"/>
          </p:cNvGraphicFramePr>
          <p:nvPr/>
        </p:nvGraphicFramePr>
        <p:xfrm>
          <a:off x="1147774" y="5723334"/>
          <a:ext cx="2489193" cy="498455"/>
        </p:xfrm>
        <a:graphic>
          <a:graphicData uri="http://schemas.openxmlformats.org/presentationml/2006/ole">
            <mc:AlternateContent xmlns:mc="http://schemas.openxmlformats.org/markup-compatibility/2006">
              <mc:Choice xmlns:v="urn:schemas-microsoft-com:vml" Requires="v">
                <p:oleObj spid="_x0000_s54" name="公式" r:id="rId19" imgW="1040765" imgH="215900" progId="Equation.3">
                  <p:embed/>
                </p:oleObj>
              </mc:Choice>
              <mc:Fallback>
                <p:oleObj name="公式" r:id="rId19" imgW="1040765" imgH="215900" progId="Equation.3">
                  <p:embed/>
                  <p:pic>
                    <p:nvPicPr>
                      <p:cNvPr id="0" name="图片 5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7774" y="5723334"/>
                        <a:ext cx="2489193" cy="4984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5" name="Group 8"/>
          <p:cNvGrpSpPr/>
          <p:nvPr/>
        </p:nvGrpSpPr>
        <p:grpSpPr>
          <a:xfrm>
            <a:off x="724820" y="3497110"/>
            <a:ext cx="4234838" cy="573588"/>
            <a:chOff x="724820" y="3497110"/>
            <a:chExt cx="4234838" cy="573588"/>
          </a:xfrm>
        </p:grpSpPr>
        <p:graphicFrame>
          <p:nvGraphicFramePr>
            <p:cNvPr id="56" name="Object 7"/>
            <p:cNvGraphicFramePr>
              <a:graphicFrameLocks noChangeAspect="1"/>
            </p:cNvGraphicFramePr>
            <p:nvPr/>
          </p:nvGraphicFramePr>
          <p:xfrm>
            <a:off x="4099233" y="3526980"/>
            <a:ext cx="860425" cy="503238"/>
          </p:xfrm>
          <a:graphic>
            <a:graphicData uri="http://schemas.openxmlformats.org/presentationml/2006/ole">
              <mc:AlternateContent xmlns:mc="http://schemas.openxmlformats.org/markup-compatibility/2006">
                <mc:Choice xmlns:v="urn:schemas-microsoft-com:vml" Requires="v">
                  <p:oleObj spid="_x0000_s57" name="Equation" r:id="rId21" imgW="481965" imgH="241300" progId="Equation.3">
                    <p:embed/>
                  </p:oleObj>
                </mc:Choice>
                <mc:Fallback>
                  <p:oleObj name="Equation" r:id="rId21" imgW="481965" imgH="241300" progId="Equation.3">
                    <p:embed/>
                    <p:pic>
                      <p:nvPicPr>
                        <p:cNvPr id="0" name="图片 5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99233" y="3526980"/>
                          <a:ext cx="860425"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4"/>
            <p:cNvGraphicFramePr>
              <a:graphicFrameLocks noChangeAspect="1"/>
            </p:cNvGraphicFramePr>
            <p:nvPr/>
          </p:nvGraphicFramePr>
          <p:xfrm>
            <a:off x="724820" y="3497110"/>
            <a:ext cx="3330756" cy="573588"/>
          </p:xfrm>
          <a:graphic>
            <a:graphicData uri="http://schemas.openxmlformats.org/presentationml/2006/ole">
              <mc:AlternateContent xmlns:mc="http://schemas.openxmlformats.org/markup-compatibility/2006">
                <mc:Choice xmlns:v="urn:schemas-microsoft-com:vml" Requires="v">
                  <p:oleObj spid="_x0000_s59" name="Equation" r:id="rId23" imgW="1726565" imgH="254000" progId="Equation.3">
                    <p:embed/>
                  </p:oleObj>
                </mc:Choice>
                <mc:Fallback>
                  <p:oleObj name="Equation" r:id="rId23" imgW="1726565" imgH="254000" progId="Equation.3">
                    <p:embed/>
                    <p:pic>
                      <p:nvPicPr>
                        <p:cNvPr id="0" name="图片 5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24820" y="3497110"/>
                          <a:ext cx="3330756" cy="573588"/>
                        </a:xfrm>
                        <a:prstGeom prst="rect">
                          <a:avLst/>
                        </a:prstGeom>
                        <a:noFill/>
                        <a:ln>
                          <a:noFill/>
                        </a:ln>
                        <a:extLst>
                          <a:ext uri="{909E8E84-426E-40DD-AFC4-6F175D3DCCD1}">
                            <a14:hiddenFill xmlns:a14="http://schemas.microsoft.com/office/drawing/2010/main">
                              <a:gradFill rotWithShape="0">
                                <a:gsLst>
                                  <a:gs pos="0">
                                    <a:srgbClr val="CCFFCC"/>
                                  </a:gs>
                                  <a:gs pos="50000">
                                    <a:srgbClr val="F8FFF8"/>
                                  </a:gs>
                                  <a:gs pos="100000">
                                    <a:srgbClr val="CCFFCC"/>
                                  </a:gs>
                                </a:gsLst>
                                <a:lin ang="5400000" scaled="1"/>
                              </a:gradFill>
                            </a14:hiddenFill>
                          </a:ex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grpSp>
      <p:graphicFrame>
        <p:nvGraphicFramePr>
          <p:cNvPr id="60" name="Object 5"/>
          <p:cNvGraphicFramePr>
            <a:graphicFrameLocks noChangeAspect="1"/>
          </p:cNvGraphicFramePr>
          <p:nvPr/>
        </p:nvGraphicFramePr>
        <p:xfrm>
          <a:off x="1796393" y="4374953"/>
          <a:ext cx="1349237" cy="462836"/>
        </p:xfrm>
        <a:graphic>
          <a:graphicData uri="http://schemas.openxmlformats.org/presentationml/2006/ole">
            <mc:AlternateContent xmlns:mc="http://schemas.openxmlformats.org/markup-compatibility/2006">
              <mc:Choice xmlns:v="urn:schemas-microsoft-com:vml" Requires="v">
                <p:oleObj spid="_x0000_s61" name="Equation" r:id="rId25" imgW="634365" imgH="215900" progId="Equation.3">
                  <p:embed/>
                </p:oleObj>
              </mc:Choice>
              <mc:Fallback>
                <p:oleObj name="Equation" r:id="rId25" imgW="634365" imgH="215900" progId="Equation.3">
                  <p:embed/>
                  <p:pic>
                    <p:nvPicPr>
                      <p:cNvPr id="0" name="图片 6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96393" y="4374953"/>
                        <a:ext cx="1349237" cy="462836"/>
                      </a:xfrm>
                      <a:prstGeom prst="rect">
                        <a:avLst/>
                      </a:prstGeom>
                      <a:gradFill rotWithShape="0">
                        <a:gsLst>
                          <a:gs pos="0">
                            <a:schemeClr val="accent1"/>
                          </a:gs>
                          <a:gs pos="50000">
                            <a:schemeClr val="bg1"/>
                          </a:gs>
                          <a:gs pos="100000">
                            <a:schemeClr val="accent1"/>
                          </a:gs>
                        </a:gsLst>
                        <a:lin ang="5400000" scaled="1"/>
                      </a:gradFill>
                      <a:ln w="12700">
                        <a:solidFill>
                          <a:srgbClr val="FF0000"/>
                        </a:solidFill>
                        <a:miter lim="800000"/>
                        <a:headEnd/>
                        <a:tailEnd/>
                      </a:ln>
                    </p:spPr>
                  </p:pic>
                </p:oleObj>
              </mc:Fallback>
            </mc:AlternateContent>
          </a:graphicData>
        </a:graphic>
      </p:graphicFrame>
      <p:graphicFrame>
        <p:nvGraphicFramePr>
          <p:cNvPr id="62" name="Object 6"/>
          <p:cNvGraphicFramePr>
            <a:graphicFrameLocks noChangeAspect="1"/>
          </p:cNvGraphicFramePr>
          <p:nvPr/>
        </p:nvGraphicFramePr>
        <p:xfrm>
          <a:off x="866308" y="5087576"/>
          <a:ext cx="3114675" cy="466725"/>
        </p:xfrm>
        <a:graphic>
          <a:graphicData uri="http://schemas.openxmlformats.org/presentationml/2006/ole">
            <mc:AlternateContent xmlns:mc="http://schemas.openxmlformats.org/markup-compatibility/2006">
              <mc:Choice xmlns:v="urn:schemas-microsoft-com:vml" Requires="v">
                <p:oleObj spid="_x0000_s63" name="Equation" r:id="rId27" imgW="1384300" imgH="203200" progId="Equation.3">
                  <p:embed/>
                </p:oleObj>
              </mc:Choice>
              <mc:Fallback>
                <p:oleObj name="Equation" r:id="rId27" imgW="1384300" imgH="203200" progId="Equation.3">
                  <p:embed/>
                  <p:pic>
                    <p:nvPicPr>
                      <p:cNvPr id="0" name="图片 6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66308" y="5087576"/>
                        <a:ext cx="3114675" cy="466725"/>
                      </a:xfrm>
                      <a:prstGeom prst="rect">
                        <a:avLst/>
                      </a:prstGeom>
                      <a:noFill/>
                      <a:ln w="12700">
                        <a:solidFill>
                          <a:srgbClr val="FF0000"/>
                        </a:solidFill>
                        <a:miter lim="800000"/>
                        <a:headEnd/>
                        <a:tailEnd/>
                      </a:ln>
                      <a:extLst>
                        <a:ext uri="{909E8E84-426E-40DD-AFC4-6F175D3DCCD1}">
                          <a14:hiddenFill xmlns:a14="http://schemas.microsoft.com/office/drawing/2010/main">
                            <a:gradFill rotWithShape="0">
                              <a:gsLst>
                                <a:gs pos="0">
                                  <a:srgbClr val="CCFFCC"/>
                                </a:gs>
                                <a:gs pos="50000">
                                  <a:srgbClr val="F8FFF8"/>
                                </a:gs>
                                <a:gs pos="100000">
                                  <a:srgbClr val="CCFFCC"/>
                                </a:gs>
                              </a:gsLst>
                              <a:lin ang="5400000" scaled="1"/>
                            </a:gradFill>
                          </a14:hiddenFill>
                        </a:ext>
                      </a:extLst>
                    </p:spPr>
                  </p:pic>
                </p:oleObj>
              </mc:Fallback>
            </mc:AlternateContent>
          </a:graphicData>
        </a:graphic>
      </p:graphicFrame>
      <p:sp>
        <p:nvSpPr>
          <p:cNvPr id="64"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磁量子数</a:t>
            </a:r>
            <a:r>
              <a:rPr lang="en-US" altLang="zh-CN"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dirty="0"/>
              <a:t>的形象示意图</a:t>
            </a:r>
            <a:endParaRPr lang="en-US"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grpSp>
        <p:nvGrpSpPr>
          <p:cNvPr id="12" name="Group 11"/>
          <p:cNvGrpSpPr/>
          <p:nvPr/>
        </p:nvGrpSpPr>
        <p:grpSpPr>
          <a:xfrm>
            <a:off x="728330" y="3872247"/>
            <a:ext cx="2002671" cy="2471912"/>
            <a:chOff x="728330" y="3872247"/>
            <a:chExt cx="2002671" cy="2471912"/>
          </a:xfrm>
        </p:grpSpPr>
        <p:sp>
          <p:nvSpPr>
            <p:cNvPr id="6" name="Text Box 5"/>
            <p:cNvSpPr txBox="1">
              <a:spLocks noChangeArrowheads="1"/>
            </p:cNvSpPr>
            <p:nvPr/>
          </p:nvSpPr>
          <p:spPr bwMode="auto">
            <a:xfrm>
              <a:off x="728330" y="5759384"/>
              <a:ext cx="2002671" cy="584775"/>
            </a:xfrm>
            <a:prstGeom prst="rect">
              <a:avLst/>
            </a:prstGeom>
            <a:noFill/>
            <a:ln>
              <a:noFill/>
            </a:ln>
            <a:effectLst/>
          </p:spPr>
          <p:txBody>
            <a:bodyPr wrap="square">
              <a:spAutoFit/>
            </a:bodyPr>
            <a:lstStyle/>
            <a:p>
              <a:pPr algn="ctr" defTabSz="457200" eaLnBrk="1" fontAlgn="auto" hangingPunct="1">
                <a:spcAft>
                  <a:spcPts val="0"/>
                </a:spcAft>
              </a:pPr>
              <a:r>
                <a:rPr kumimoji="0" lang="en-US" altLang="zh-CN" sz="1600" b="0" dirty="0">
                  <a:solidFill>
                    <a:prstClr val="black"/>
                  </a:solidFill>
                  <a:latin typeface="Calibri" panose="020F0502020204030204"/>
                  <a:ea typeface="宋体" panose="02010600030101010101" pitchFamily="2" charset="-122"/>
                </a:rPr>
                <a:t>A Spinning Gyroscope in a Gravity Field</a:t>
              </a:r>
              <a:endParaRPr kumimoji="0" lang="en-US" altLang="zh-CN" sz="1600" b="0" dirty="0">
                <a:solidFill>
                  <a:prstClr val="black"/>
                </a:solidFill>
                <a:latin typeface="Calibri" panose="020F0502020204030204"/>
                <a:ea typeface="宋体" panose="02010600030101010101" pitchFamily="2" charset="-122"/>
              </a:endParaRPr>
            </a:p>
          </p:txBody>
        </p:sp>
        <p:pic>
          <p:nvPicPr>
            <p:cNvPr id="8" name="Picture 4" descr="A Spinning Gyroscope in a Gravity Field"/>
            <p:cNvPicPr>
              <a:picLocks noChangeAspect="1" noChangeArrowheads="1" noCrop="1"/>
            </p:cNvPicPr>
            <p:nvPr/>
          </p:nvPicPr>
          <p:blipFill>
            <a:blip r:embed="rId1"/>
            <a:srcRect/>
            <a:stretch>
              <a:fillRect/>
            </a:stretch>
          </p:blipFill>
          <p:spPr bwMode="auto">
            <a:xfrm>
              <a:off x="1119374" y="3872247"/>
              <a:ext cx="1220581" cy="1790696"/>
            </a:xfrm>
            <a:prstGeom prst="rect">
              <a:avLst/>
            </a:prstGeom>
            <a:noFill/>
          </p:spPr>
        </p:pic>
      </p:grpSp>
      <p:pic>
        <p:nvPicPr>
          <p:cNvPr id="5" name="Picture 4"/>
          <p:cNvPicPr>
            <a:picLocks noChangeAspect="1"/>
          </p:cNvPicPr>
          <p:nvPr/>
        </p:nvPicPr>
        <p:blipFill>
          <a:blip r:embed="rId2"/>
          <a:stretch>
            <a:fillRect/>
          </a:stretch>
        </p:blipFill>
        <p:spPr>
          <a:xfrm>
            <a:off x="830753" y="1424972"/>
            <a:ext cx="7086600" cy="2227014"/>
          </a:xfrm>
          <a:prstGeom prst="rect">
            <a:avLst/>
          </a:prstGeom>
        </p:spPr>
      </p:pic>
      <p:pic>
        <p:nvPicPr>
          <p:cNvPr id="10" name="Picture 3"/>
          <p:cNvPicPr>
            <a:picLocks noChangeAspect="1" noChangeArrowheads="1"/>
          </p:cNvPicPr>
          <p:nvPr/>
        </p:nvPicPr>
        <p:blipFill>
          <a:blip r:embed="rId3"/>
          <a:srcRect r="1964"/>
          <a:stretch>
            <a:fillRect/>
          </a:stretch>
        </p:blipFill>
        <p:spPr bwMode="auto">
          <a:xfrm>
            <a:off x="6172200" y="3727142"/>
            <a:ext cx="2747963" cy="2565628"/>
          </a:xfrm>
          <a:prstGeom prst="rect">
            <a:avLst/>
          </a:prstGeom>
          <a:noFill/>
          <a:ln w="9525">
            <a:solidFill>
              <a:srgbClr val="FF0000"/>
            </a:solidFill>
            <a:miter lim="800000"/>
            <a:headEnd/>
            <a:tailEnd/>
          </a:ln>
          <a:effectLst/>
        </p:spPr>
      </p:pic>
      <p:grpSp>
        <p:nvGrpSpPr>
          <p:cNvPr id="13" name="Group 12"/>
          <p:cNvGrpSpPr/>
          <p:nvPr/>
        </p:nvGrpSpPr>
        <p:grpSpPr>
          <a:xfrm>
            <a:off x="3537419" y="3859360"/>
            <a:ext cx="2071542" cy="2506922"/>
            <a:chOff x="3537419" y="3859360"/>
            <a:chExt cx="2071542" cy="2506922"/>
          </a:xfrm>
        </p:grpSpPr>
        <p:pic>
          <p:nvPicPr>
            <p:cNvPr id="7" name="Picture 3" descr="A Spinning Charge in a Magnetic Field"/>
            <p:cNvPicPr>
              <a:picLocks noChangeAspect="1" noChangeArrowheads="1" noCrop="1"/>
            </p:cNvPicPr>
            <p:nvPr/>
          </p:nvPicPr>
          <p:blipFill>
            <a:blip r:embed="rId4"/>
            <a:srcRect/>
            <a:stretch>
              <a:fillRect/>
            </a:stretch>
          </p:blipFill>
          <p:spPr bwMode="auto">
            <a:xfrm>
              <a:off x="3634581" y="3859360"/>
              <a:ext cx="1951038" cy="1903412"/>
            </a:xfrm>
            <a:prstGeom prst="rect">
              <a:avLst/>
            </a:prstGeom>
            <a:noFill/>
          </p:spPr>
        </p:pic>
        <p:sp>
          <p:nvSpPr>
            <p:cNvPr id="11" name="Rectangle 10"/>
            <p:cNvSpPr/>
            <p:nvPr/>
          </p:nvSpPr>
          <p:spPr>
            <a:xfrm>
              <a:off x="3537419" y="5719951"/>
              <a:ext cx="2071542" cy="646331"/>
            </a:xfrm>
            <a:prstGeom prst="rect">
              <a:avLst/>
            </a:prstGeom>
          </p:spPr>
          <p:txBody>
            <a:bodyPr wrap="square">
              <a:spAutoFit/>
            </a:bodyPr>
            <a:lstStyle/>
            <a:p>
              <a:pPr algn="ctr" defTabSz="457200" eaLnBrk="1" fontAlgn="auto" hangingPunct="1">
                <a:spcAft>
                  <a:spcPts val="0"/>
                </a:spcAft>
              </a:pPr>
              <a:r>
                <a:rPr kumimoji="0" lang="en-US" altLang="zh-CN" sz="1800" b="0" dirty="0">
                  <a:solidFill>
                    <a:srgbClr val="0000FF"/>
                  </a:solidFill>
                  <a:latin typeface="Calibri" panose="020F0502020204030204"/>
                  <a:ea typeface="宋体" panose="02010600030101010101" pitchFamily="2" charset="-122"/>
                </a:rPr>
                <a:t>A Spinning Charge in a Magnetic Field</a:t>
              </a:r>
              <a:endParaRPr kumimoji="0" lang="en-US" altLang="zh-CN" sz="1800" b="0" dirty="0">
                <a:solidFill>
                  <a:srgbClr val="0000FF"/>
                </a:solidFill>
                <a:latin typeface="Calibri" panose="020F0502020204030204"/>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zh-CN" altLang="en-US" sz="4400" dirty="0">
                <a:solidFill>
                  <a:schemeClr val="tx1"/>
                </a:solidFill>
              </a:rPr>
              <a:t>量子数</a:t>
            </a:r>
            <a:r>
              <a:rPr lang="en-US" altLang="zh-CN" sz="4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t>
            </a:r>
            <a:r>
              <a:rPr lang="zh-CN" altLang="en-US" sz="4400" dirty="0">
                <a:solidFill>
                  <a:schemeClr val="tx1"/>
                </a:solidFill>
              </a:rPr>
              <a:t>和</a:t>
            </a:r>
            <a:r>
              <a:rPr lang="en-US" altLang="zh-CN" sz="4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4400" dirty="0">
                <a:solidFill>
                  <a:schemeClr val="tx1"/>
                </a:solidFill>
              </a:rPr>
              <a:t>的关系</a:t>
            </a:r>
            <a:endParaRPr lang="en-US" sz="4400" dirty="0">
              <a:solidFill>
                <a:schemeClr val="tx1"/>
              </a:solidFill>
            </a:endParaRP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8" name="Text Box 5"/>
          <p:cNvSpPr txBox="1">
            <a:spLocks noChangeArrowheads="1"/>
          </p:cNvSpPr>
          <p:nvPr/>
        </p:nvSpPr>
        <p:spPr bwMode="auto">
          <a:xfrm>
            <a:off x="478639" y="1203574"/>
            <a:ext cx="4572000" cy="2677656"/>
          </a:xfrm>
          <a:prstGeom prst="rect">
            <a:avLst/>
          </a:prstGeom>
          <a:noFill/>
          <a:ln>
            <a:noFill/>
          </a:ln>
          <a:effectLst/>
        </p:spPr>
        <p:txBody>
          <a:bodyPr>
            <a:spAutoFit/>
          </a:bodyPr>
          <a:lstStyle/>
          <a:p>
            <a:pPr defTabSz="457200" eaLnBrk="1" fontAlgn="auto" hangingPunct="1">
              <a:spcBef>
                <a:spcPts val="0"/>
              </a:spcBef>
              <a:spcAft>
                <a:spcPts val="0"/>
              </a:spcAft>
            </a:pPr>
            <a:r>
              <a:rPr kumimoji="0" lang="en-US" altLang="zh-CN" sz="2800" b="0" i="1" dirty="0">
                <a:solidFill>
                  <a:srgbClr val="FF0000"/>
                </a:solidFill>
                <a:latin typeface="Calibri" panose="020F0502020204030204"/>
                <a:ea typeface="宋体" panose="02010600030101010101" pitchFamily="2" charset="-122"/>
              </a:rPr>
              <a:t>m</a:t>
            </a:r>
            <a:r>
              <a:rPr kumimoji="0" lang="en-US" altLang="zh-CN" sz="2800" b="0" dirty="0">
                <a:solidFill>
                  <a:srgbClr val="0000FF"/>
                </a:solidFill>
                <a:latin typeface="Calibri" panose="020F0502020204030204"/>
                <a:ea typeface="宋体" panose="02010600030101010101" pitchFamily="2" charset="-122"/>
              </a:rPr>
              <a:t> quantizes the rotation, or </a:t>
            </a:r>
            <a:endParaRPr kumimoji="0" lang="en-US" altLang="zh-CN" sz="2800" b="0" dirty="0">
              <a:solidFill>
                <a:srgbClr val="0000FF"/>
              </a:solidFill>
              <a:latin typeface="Calibri" panose="020F0502020204030204"/>
              <a:ea typeface="宋体" panose="02010600030101010101" pitchFamily="2" charset="-122"/>
            </a:endParaRPr>
          </a:p>
          <a:p>
            <a:pPr defTabSz="457200" eaLnBrk="1" fontAlgn="auto" hangingPunct="1">
              <a:spcBef>
                <a:spcPts val="0"/>
              </a:spcBef>
              <a:spcAft>
                <a:spcPts val="0"/>
              </a:spcAft>
            </a:pPr>
            <a:r>
              <a:rPr kumimoji="0" lang="en-US" altLang="zh-CN" sz="2800" b="0" dirty="0">
                <a:solidFill>
                  <a:srgbClr val="0000FF"/>
                </a:solidFill>
                <a:latin typeface="Calibri" panose="020F0502020204030204"/>
                <a:ea typeface="宋体" panose="02010600030101010101" pitchFamily="2" charset="-122"/>
              </a:rPr>
              <a:t>precession, of the angular </a:t>
            </a:r>
            <a:endParaRPr kumimoji="0" lang="en-US" altLang="zh-CN" sz="2800" b="0" dirty="0">
              <a:solidFill>
                <a:srgbClr val="0000FF"/>
              </a:solidFill>
              <a:latin typeface="Calibri" panose="020F0502020204030204"/>
              <a:ea typeface="宋体" panose="02010600030101010101" pitchFamily="2" charset="-122"/>
            </a:endParaRPr>
          </a:p>
          <a:p>
            <a:pPr defTabSz="457200" eaLnBrk="1" fontAlgn="auto" hangingPunct="1">
              <a:spcBef>
                <a:spcPts val="0"/>
              </a:spcBef>
              <a:spcAft>
                <a:spcPts val="0"/>
              </a:spcAft>
            </a:pPr>
            <a:r>
              <a:rPr kumimoji="0" lang="en-US" altLang="zh-CN" sz="2800" b="0" dirty="0">
                <a:solidFill>
                  <a:srgbClr val="0000FF"/>
                </a:solidFill>
                <a:latin typeface="Calibri" panose="020F0502020204030204"/>
                <a:ea typeface="宋体" panose="02010600030101010101" pitchFamily="2" charset="-122"/>
              </a:rPr>
              <a:t>momentum vector </a:t>
            </a:r>
            <a:r>
              <a:rPr kumimoji="0" lang="en-US" altLang="zh-CN" sz="2800" i="1" dirty="0">
                <a:solidFill>
                  <a:srgbClr val="0000FF"/>
                </a:solidFill>
                <a:latin typeface="Calibri" panose="020F0502020204030204"/>
                <a:ea typeface="宋体" panose="02010600030101010101" pitchFamily="2" charset="-122"/>
              </a:rPr>
              <a:t>L</a:t>
            </a:r>
            <a:r>
              <a:rPr kumimoji="0" lang="en-US" altLang="zh-CN" sz="2800" b="0" dirty="0">
                <a:solidFill>
                  <a:srgbClr val="0000FF"/>
                </a:solidFill>
                <a:latin typeface="Calibri" panose="020F0502020204030204"/>
                <a:ea typeface="宋体" panose="02010600030101010101" pitchFamily="2" charset="-122"/>
              </a:rPr>
              <a:t> around </a:t>
            </a:r>
            <a:endParaRPr kumimoji="0" lang="en-US" altLang="zh-CN" sz="2800" b="0" dirty="0">
              <a:solidFill>
                <a:srgbClr val="0000FF"/>
              </a:solidFill>
              <a:latin typeface="Calibri" panose="020F0502020204030204"/>
              <a:ea typeface="宋体" panose="02010600030101010101" pitchFamily="2" charset="-122"/>
            </a:endParaRPr>
          </a:p>
          <a:p>
            <a:pPr defTabSz="457200" eaLnBrk="1" fontAlgn="auto" hangingPunct="1">
              <a:spcBef>
                <a:spcPts val="0"/>
              </a:spcBef>
              <a:spcAft>
                <a:spcPts val="0"/>
              </a:spcAft>
            </a:pPr>
            <a:r>
              <a:rPr kumimoji="0" lang="en-US" altLang="zh-CN" sz="2800" b="0" dirty="0">
                <a:solidFill>
                  <a:srgbClr val="0000FF"/>
                </a:solidFill>
                <a:latin typeface="Calibri" panose="020F0502020204030204"/>
                <a:ea typeface="宋体" panose="02010600030101010101" pitchFamily="2" charset="-122"/>
              </a:rPr>
              <a:t>the </a:t>
            </a:r>
            <a:r>
              <a:rPr kumimoji="0" lang="en-US" altLang="zh-CN" sz="2800" b="0" i="1" dirty="0">
                <a:solidFill>
                  <a:srgbClr val="0000FF"/>
                </a:solidFill>
                <a:latin typeface="Calibri" panose="020F0502020204030204"/>
                <a:ea typeface="宋体" panose="02010600030101010101" pitchFamily="2" charset="-122"/>
              </a:rPr>
              <a:t>z</a:t>
            </a:r>
            <a:r>
              <a:rPr kumimoji="0" lang="en-US" altLang="zh-CN" sz="2800" b="0" dirty="0">
                <a:solidFill>
                  <a:srgbClr val="0000FF"/>
                </a:solidFill>
                <a:latin typeface="Calibri" panose="020F0502020204030204"/>
                <a:ea typeface="宋体" panose="02010600030101010101" pitchFamily="2" charset="-122"/>
              </a:rPr>
              <a:t> axis, i.e. keeping </a:t>
            </a:r>
            <a:r>
              <a:rPr kumimoji="0" lang="en-US" altLang="zh-CN" sz="2800" b="0" i="1" dirty="0">
                <a:solidFill>
                  <a:srgbClr val="0000FF"/>
                </a:solidFill>
                <a:latin typeface="Calibri" panose="020F0502020204030204"/>
                <a:ea typeface="宋体" panose="02010600030101010101" pitchFamily="2" charset="-122"/>
              </a:rPr>
              <a:t>r</a:t>
            </a:r>
            <a:r>
              <a:rPr kumimoji="0" lang="en-US" altLang="zh-CN" sz="2800" b="0" dirty="0">
                <a:solidFill>
                  <a:srgbClr val="0000FF"/>
                </a:solidFill>
                <a:latin typeface="Calibri" panose="020F0502020204030204"/>
                <a:ea typeface="宋体" panose="02010600030101010101" pitchFamily="2" charset="-122"/>
              </a:rPr>
              <a:t> and </a:t>
            </a:r>
            <a:r>
              <a:rPr kumimoji="0" lang="en-US" altLang="zh-CN" sz="2800" b="0" i="1" dirty="0">
                <a:solidFill>
                  <a:srgbClr val="0000FF"/>
                </a:solidFill>
                <a:latin typeface="Calibri" panose="020F0502020204030204"/>
                <a:ea typeface="宋体" panose="02010600030101010101" pitchFamily="2" charset="-122"/>
              </a:rPr>
              <a:t></a:t>
            </a:r>
            <a:r>
              <a:rPr kumimoji="0" lang="en-US" altLang="zh-CN" sz="2800" b="0" dirty="0">
                <a:solidFill>
                  <a:srgbClr val="0000FF"/>
                </a:solidFill>
                <a:latin typeface="Calibri" panose="020F0502020204030204"/>
                <a:ea typeface="宋体" panose="02010600030101010101" pitchFamily="2" charset="-122"/>
              </a:rPr>
              <a:t> </a:t>
            </a:r>
            <a:endParaRPr kumimoji="0" lang="en-US" altLang="zh-CN" sz="2800" b="0" dirty="0">
              <a:solidFill>
                <a:srgbClr val="0000FF"/>
              </a:solidFill>
              <a:latin typeface="Calibri" panose="020F0502020204030204"/>
              <a:ea typeface="宋体" panose="02010600030101010101" pitchFamily="2" charset="-122"/>
            </a:endParaRPr>
          </a:p>
          <a:p>
            <a:pPr defTabSz="457200" eaLnBrk="1" fontAlgn="auto" hangingPunct="1">
              <a:spcBef>
                <a:spcPts val="0"/>
              </a:spcBef>
              <a:spcAft>
                <a:spcPts val="0"/>
              </a:spcAft>
            </a:pPr>
            <a:r>
              <a:rPr kumimoji="0" lang="en-US" altLang="zh-CN" sz="2800" b="0" dirty="0">
                <a:solidFill>
                  <a:srgbClr val="0000FF"/>
                </a:solidFill>
                <a:latin typeface="Calibri" panose="020F0502020204030204"/>
                <a:ea typeface="宋体" panose="02010600030101010101" pitchFamily="2" charset="-122"/>
              </a:rPr>
              <a:t>constant but varying the azimuthal angle </a:t>
            </a:r>
            <a:r>
              <a:rPr kumimoji="0" lang="en-US" altLang="zh-CN" sz="2800" b="0" i="1" dirty="0">
                <a:solidFill>
                  <a:srgbClr val="0000FF"/>
                </a:solidFill>
                <a:latin typeface="Calibri" panose="020F0502020204030204"/>
                <a:ea typeface="宋体" panose="02010600030101010101" pitchFamily="2" charset="-122"/>
              </a:rPr>
              <a:t></a:t>
            </a:r>
            <a:r>
              <a:rPr kumimoji="0" lang="en-US" altLang="zh-CN" sz="2800" b="0" dirty="0">
                <a:solidFill>
                  <a:srgbClr val="0000FF"/>
                </a:solidFill>
                <a:latin typeface="Calibri" panose="020F0502020204030204"/>
                <a:ea typeface="宋体" panose="02010600030101010101" pitchFamily="2" charset="-122"/>
              </a:rPr>
              <a:t>.</a:t>
            </a:r>
            <a:endParaRPr kumimoji="0" lang="en-US" altLang="zh-CN" sz="2800" b="0" dirty="0">
              <a:solidFill>
                <a:srgbClr val="0000FF"/>
              </a:solidFill>
              <a:latin typeface="Calibri" panose="020F0502020204030204"/>
              <a:ea typeface="宋体" panose="02010600030101010101" pitchFamily="2" charset="-122"/>
            </a:endParaRPr>
          </a:p>
        </p:txBody>
      </p:sp>
      <p:pic>
        <p:nvPicPr>
          <p:cNvPr id="9" name="Picture 7" descr="A Spinning Charge in a Magnetic Field"/>
          <p:cNvPicPr>
            <a:picLocks noChangeAspect="1" noChangeArrowheads="1" noCrop="1"/>
          </p:cNvPicPr>
          <p:nvPr/>
        </p:nvPicPr>
        <p:blipFill>
          <a:blip r:embed="rId1"/>
          <a:srcRect/>
          <a:stretch>
            <a:fillRect/>
          </a:stretch>
        </p:blipFill>
        <p:spPr bwMode="auto">
          <a:xfrm>
            <a:off x="6008313" y="1219201"/>
            <a:ext cx="2421665" cy="2362200"/>
          </a:xfrm>
          <a:prstGeom prst="rect">
            <a:avLst/>
          </a:prstGeom>
          <a:noFill/>
        </p:spPr>
      </p:pic>
      <p:pic>
        <p:nvPicPr>
          <p:cNvPr id="10" name="Picture 2"/>
          <p:cNvPicPr>
            <a:picLocks noChangeAspect="1" noChangeArrowheads="1"/>
          </p:cNvPicPr>
          <p:nvPr/>
        </p:nvPicPr>
        <p:blipFill>
          <a:blip r:embed="rId2"/>
          <a:srcRect/>
          <a:stretch>
            <a:fillRect/>
          </a:stretch>
        </p:blipFill>
        <p:spPr bwMode="auto">
          <a:xfrm>
            <a:off x="5181600" y="3782563"/>
            <a:ext cx="3733800" cy="2464249"/>
          </a:xfrm>
          <a:prstGeom prst="rect">
            <a:avLst/>
          </a:prstGeom>
          <a:noFill/>
          <a:ln>
            <a:noFill/>
          </a:ln>
          <a:effectLst/>
        </p:spPr>
      </p:pic>
      <p:sp>
        <p:nvSpPr>
          <p:cNvPr id="12" name="Text Box 4"/>
          <p:cNvSpPr txBox="1">
            <a:spLocks noChangeArrowheads="1"/>
          </p:cNvSpPr>
          <p:nvPr/>
        </p:nvSpPr>
        <p:spPr bwMode="auto">
          <a:xfrm>
            <a:off x="304800" y="4191000"/>
            <a:ext cx="4876800" cy="201285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457200" eaLnBrk="1" fontAlgn="auto" hangingPunct="1">
              <a:spcBef>
                <a:spcPct val="20000"/>
              </a:spcBef>
              <a:spcAft>
                <a:spcPts val="0"/>
              </a:spcAft>
            </a:pPr>
            <a:r>
              <a:rPr kumimoji="0" lang="en-US" altLang="zh-CN" sz="2400" b="0" dirty="0">
                <a:solidFill>
                  <a:prstClr val="black"/>
                </a:solidFill>
                <a:latin typeface="Calibri" panose="020F0502020204030204"/>
                <a:ea typeface="宋体" panose="02010600030101010101" pitchFamily="2" charset="-122"/>
              </a:rPr>
              <a:t>In this way</a:t>
            </a:r>
            <a:r>
              <a:rPr kumimoji="0" lang="en-US" altLang="zh-CN" sz="2400" b="0" dirty="0">
                <a:solidFill>
                  <a:srgbClr val="003366"/>
                </a:solidFill>
                <a:latin typeface="Calibri" panose="020F0502020204030204"/>
                <a:ea typeface="宋体" panose="02010600030101010101" pitchFamily="2" charset="-122"/>
              </a:rPr>
              <a:t> </a:t>
            </a:r>
            <a:r>
              <a:rPr kumimoji="0" lang="en-US" altLang="zh-CN" sz="2400" b="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en-US" altLang="zh-CN" sz="2400" b="0" dirty="0">
                <a:solidFill>
                  <a:srgbClr val="003366"/>
                </a:solidFill>
                <a:latin typeface="Calibri" panose="020F0502020204030204"/>
                <a:ea typeface="宋体" panose="02010600030101010101" pitchFamily="2" charset="-122"/>
              </a:rPr>
              <a:t> </a:t>
            </a:r>
            <a:r>
              <a:rPr kumimoji="0" lang="en-US" altLang="zh-CN" sz="2400" b="0" dirty="0">
                <a:solidFill>
                  <a:prstClr val="black"/>
                </a:solidFill>
                <a:latin typeface="Calibri" panose="020F0502020204030204"/>
                <a:ea typeface="宋体" panose="02010600030101010101" pitchFamily="2" charset="-122"/>
              </a:rPr>
              <a:t>governs the orientation of </a:t>
            </a:r>
            <a:r>
              <a:rPr kumimoji="0" lang="en-US" altLang="zh-CN" sz="2400" b="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kumimoji="0" lang="en-US" altLang="zh-CN" sz="2400" b="0" dirty="0">
                <a:solidFill>
                  <a:prstClr val="black"/>
                </a:solidFill>
                <a:latin typeface="Calibri" panose="020F0502020204030204"/>
                <a:ea typeface="宋体" panose="02010600030101010101" pitchFamily="2" charset="-122"/>
              </a:rPr>
              <a:t> in space, allowing only (2</a:t>
            </a:r>
            <a:r>
              <a:rPr kumimoji="0" lang="en-US" altLang="zh-CN" sz="2400" b="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 </a:t>
            </a:r>
            <a:r>
              <a:rPr kumimoji="0" lang="en-US" altLang="zh-CN" sz="2400" b="0" dirty="0">
                <a:solidFill>
                  <a:prstClr val="black"/>
                </a:solidFill>
                <a:latin typeface="Calibri" panose="020F0502020204030204"/>
                <a:ea typeface="宋体" panose="02010600030101010101" pitchFamily="2" charset="-122"/>
              </a:rPr>
              <a:t>+1) positions of </a:t>
            </a:r>
            <a:r>
              <a:rPr kumimoji="0" lang="en-US" altLang="zh-CN" sz="2400" b="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kumimoji="0" lang="en-US" altLang="zh-CN" sz="2400" b="0" dirty="0">
                <a:solidFill>
                  <a:prstClr val="black"/>
                </a:solidFill>
                <a:latin typeface="Calibri" panose="020F0502020204030204"/>
                <a:ea typeface="宋体" panose="02010600030101010101" pitchFamily="2" charset="-122"/>
              </a:rPr>
              <a:t> to give the requisite number of</a:t>
            </a:r>
            <a:r>
              <a:rPr kumimoji="0" lang="en-US" altLang="zh-CN" sz="2400" b="0" dirty="0">
                <a:solidFill>
                  <a:srgbClr val="003366"/>
                </a:solidFill>
                <a:latin typeface="Calibri" panose="020F0502020204030204"/>
                <a:ea typeface="宋体" panose="02010600030101010101" pitchFamily="2" charset="-122"/>
              </a:rPr>
              <a:t> </a:t>
            </a:r>
            <a:r>
              <a:rPr kumimoji="0" lang="en-US" altLang="zh-CN" sz="2400" b="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en-US" altLang="zh-CN" sz="2400" b="0" dirty="0">
                <a:solidFill>
                  <a:srgbClr val="003366"/>
                </a:solidFill>
                <a:latin typeface="Calibri" panose="020F0502020204030204"/>
                <a:ea typeface="宋体" panose="02010600030101010101" pitchFamily="2" charset="-122"/>
              </a:rPr>
              <a:t> </a:t>
            </a:r>
            <a:r>
              <a:rPr kumimoji="0" lang="en-US" altLang="zh-CN" sz="2400" b="0" dirty="0">
                <a:solidFill>
                  <a:prstClr val="black"/>
                </a:solidFill>
                <a:latin typeface="Calibri" panose="020F0502020204030204"/>
                <a:ea typeface="宋体" panose="02010600030101010101" pitchFamily="2" charset="-122"/>
              </a:rPr>
              <a:t>value.</a:t>
            </a:r>
            <a:endParaRPr kumimoji="0" lang="en-US" altLang="zh-CN" sz="2400" b="0" dirty="0">
              <a:solidFill>
                <a:prstClr val="black"/>
              </a:solidFill>
              <a:latin typeface="Calibri" panose="020F0502020204030204"/>
              <a:ea typeface="宋体" panose="02010600030101010101" pitchFamily="2" charset="-122"/>
            </a:endParaRPr>
          </a:p>
          <a:p>
            <a:pPr defTabSz="457200" eaLnBrk="1" fontAlgn="auto" hangingPunct="1">
              <a:spcBef>
                <a:spcPct val="20000"/>
              </a:spcBef>
              <a:spcAft>
                <a:spcPts val="0"/>
              </a:spcAft>
            </a:pPr>
            <a:r>
              <a:rPr kumimoji="0" lang="en-US" altLang="zh-CN" sz="2400" b="0" dirty="0">
                <a:solidFill>
                  <a:srgbClr val="0000FF"/>
                </a:solidFill>
                <a:latin typeface="Calibri" panose="020F0502020204030204"/>
                <a:ea typeface="宋体" panose="02010600030101010101" pitchFamily="2" charset="-122"/>
              </a:rPr>
              <a:t>         </a:t>
            </a:r>
            <a:r>
              <a:rPr kumimoji="0" lang="en-US" altLang="zh-CN" sz="2400" b="0" i="1" dirty="0">
                <a:solidFill>
                  <a:srgbClr val="FF0000"/>
                </a:solidFill>
                <a:latin typeface="Calibri" panose="020F0502020204030204"/>
                <a:ea typeface="宋体" panose="02010600030101010101" pitchFamily="2" charset="-122"/>
              </a:rPr>
              <a:t>----space quantization</a:t>
            </a:r>
            <a:endParaRPr kumimoji="0" lang="en-US" altLang="zh-CN" sz="2400" b="0" dirty="0">
              <a:solidFill>
                <a:srgbClr val="FF0000"/>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30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2"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氢原子量子数的讨论</a:t>
            </a:r>
            <a:r>
              <a:rPr lang="en-US" altLang="zh-CN" dirty="0"/>
              <a:t>(I)</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04800" y="1371600"/>
            <a:ext cx="5029200" cy="4724400"/>
          </a:xfrm>
        </p:spPr>
        <p:txBody>
          <a:bodyPr>
            <a:noAutofit/>
          </a:bodyPr>
          <a:lstStyle/>
          <a:p>
            <a:pPr>
              <a:lnSpc>
                <a:spcPct val="120000"/>
              </a:lnSpc>
              <a:spcBef>
                <a:spcPts val="0"/>
              </a:spcBef>
            </a:pPr>
            <a:r>
              <a:rPr lang="zh-CN" altLang="en-US" sz="2400" dirty="0"/>
              <a:t>解方程得出三个量子数</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n, l, m</a:t>
            </a:r>
            <a:r>
              <a:rPr lang="zh-CN" altLang="en-US" sz="2400" dirty="0"/>
              <a:t>。</a:t>
            </a:r>
            <a:endParaRPr lang="zh-CN" altLang="en-US" sz="2400" dirty="0"/>
          </a:p>
          <a:p>
            <a:pPr>
              <a:lnSpc>
                <a:spcPct val="120000"/>
              </a:lnSpc>
              <a:spcBef>
                <a:spcPts val="0"/>
              </a:spcBef>
            </a:pPr>
            <a:r>
              <a:rPr lang="zh-CN" altLang="en-US" sz="2400" dirty="0"/>
              <a:t>主量子数</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n=1,2,3,…</a:t>
            </a:r>
            <a:r>
              <a:rPr lang="en-US" altLang="zh-CN" sz="2400" dirty="0"/>
              <a:t>, </a:t>
            </a:r>
            <a:r>
              <a:rPr lang="zh-CN" altLang="en-US" sz="2400" dirty="0"/>
              <a:t>主量子数</a:t>
            </a:r>
            <a:r>
              <a:rPr lang="en-US" altLang="zh-CN" sz="2400" i="1" dirty="0"/>
              <a:t>n</a:t>
            </a:r>
            <a:r>
              <a:rPr lang="zh-CN" altLang="en-US" sz="2400" dirty="0"/>
              <a:t>与电子的能量有关，具有相应能量的电子依次称为</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K</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L</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N</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O</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P</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400" dirty="0">
                <a:solidFill>
                  <a:srgbClr val="FF0000"/>
                </a:solidFill>
              </a:rPr>
              <a:t>主壳层的电子</a:t>
            </a:r>
            <a:r>
              <a:rPr lang="zh-CN" altLang="en-US" sz="2400" dirty="0"/>
              <a:t>；</a:t>
            </a:r>
            <a:endParaRPr lang="zh-CN" altLang="en-US" sz="2400" dirty="0"/>
          </a:p>
          <a:p>
            <a:pPr>
              <a:lnSpc>
                <a:spcPct val="120000"/>
              </a:lnSpc>
              <a:spcBef>
                <a:spcPts val="0"/>
              </a:spcBef>
            </a:pPr>
            <a:r>
              <a:rPr lang="zh-CN" altLang="en-US" sz="2400" dirty="0"/>
              <a:t>角量子数</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l</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=0,</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-1</a:t>
            </a:r>
            <a:r>
              <a:rPr lang="en-US" altLang="zh-CN" sz="2400" dirty="0"/>
              <a:t>.</a:t>
            </a:r>
            <a:r>
              <a:rPr lang="zh-CN" altLang="en-US" sz="2400" dirty="0"/>
              <a:t>角量子数</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l</a:t>
            </a:r>
            <a:r>
              <a:rPr lang="zh-CN" altLang="en-US" sz="2400" dirty="0"/>
              <a:t>与电子的角动量有关，</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l</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=0,1,2,3,4,5,…</a:t>
            </a:r>
            <a:r>
              <a:rPr lang="zh-CN" altLang="en-US" sz="2400" dirty="0"/>
              <a:t>的态依次称为</a:t>
            </a:r>
            <a:r>
              <a:rPr lang="en-US" altLang="zh-CN" sz="2400" i="1" dirty="0" err="1">
                <a:latin typeface="Times New Roman" panose="02020603050405020304" pitchFamily="18" charset="0"/>
                <a:ea typeface="Times New Roman" panose="02020603050405020304" pitchFamily="18" charset="0"/>
                <a:cs typeface="Times New Roman" panose="02020603050405020304" pitchFamily="18" charset="0"/>
              </a:rPr>
              <a:t>s,p,d,f,g,h</a:t>
            </a:r>
            <a:r>
              <a:rPr lang="zh-CN" alt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400" dirty="0"/>
              <a:t>态，处于这些态上的电子依次称为</a:t>
            </a:r>
            <a:r>
              <a:rPr lang="en-US" altLang="zh-CN" sz="2400" i="1" dirty="0" err="1">
                <a:latin typeface="Times New Roman" panose="02020603050405020304" pitchFamily="18" charset="0"/>
                <a:ea typeface="Times New Roman" panose="02020603050405020304" pitchFamily="18" charset="0"/>
                <a:cs typeface="Times New Roman" panose="02020603050405020304" pitchFamily="18" charset="0"/>
              </a:rPr>
              <a:t>s,p,d,f,g,h</a:t>
            </a:r>
            <a:r>
              <a:rPr lang="en-US" altLang="zh-CN" sz="2400" dirty="0"/>
              <a:t>,…</a:t>
            </a:r>
            <a:r>
              <a:rPr lang="zh-CN" altLang="en-US" sz="2400" dirty="0"/>
              <a:t>电子，也叫</a:t>
            </a:r>
            <a:r>
              <a:rPr lang="zh-CN" altLang="en-US" sz="2400" dirty="0">
                <a:solidFill>
                  <a:srgbClr val="FF0000"/>
                </a:solidFill>
              </a:rPr>
              <a:t>次壳层电子</a:t>
            </a:r>
            <a:r>
              <a:rPr lang="zh-CN" altLang="en-US" sz="2400" dirty="0"/>
              <a:t>；</a:t>
            </a:r>
            <a:endParaRPr lang="zh-CN" altLang="en-US" sz="2400" dirty="0"/>
          </a:p>
          <a:p>
            <a:pPr>
              <a:lnSpc>
                <a:spcPct val="120000"/>
              </a:lnSpc>
              <a:spcBef>
                <a:spcPts val="0"/>
              </a:spcBef>
            </a:pPr>
            <a:endParaRPr lang="zh-CN" altLang="en-US" sz="24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graphicFrame>
        <p:nvGraphicFramePr>
          <p:cNvPr id="6" name="Group 31"/>
          <p:cNvGraphicFramePr/>
          <p:nvPr/>
        </p:nvGraphicFramePr>
        <p:xfrm>
          <a:off x="5706428" y="1563996"/>
          <a:ext cx="3056572" cy="4229040"/>
        </p:xfrm>
        <a:graphic>
          <a:graphicData uri="http://schemas.openxmlformats.org/drawingml/2006/table">
            <a:tbl>
              <a:tblPr/>
              <a:tblGrid>
                <a:gridCol w="1184592"/>
                <a:gridCol w="1871980"/>
              </a:tblGrid>
              <a:tr h="504000">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rPr>
                        <a:t>角动量量子数</a:t>
                      </a:r>
                      <a:r>
                        <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rPr>
                        <a:t> </a:t>
                      </a:r>
                      <a:r>
                        <a:rPr kumimoji="1" lang="en-US" altLang="zh-CN" sz="2000" b="0" i="1"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rPr>
                        <a:t>l</a:t>
                      </a:r>
                      <a:endParaRPr kumimoji="1" lang="en-US" altLang="zh-CN" sz="2000" b="0" i="1"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1" lang="zh-CN" altLang="en-US"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rPr>
                        <a:t>相关描述字符</a:t>
                      </a:r>
                      <a:endParaRPr kumimoji="1" lang="en-US" altLang="zh-CN" sz="20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04000">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ts val="0"/>
                        </a:spcBef>
                        <a:spcAft>
                          <a:spcPct val="0"/>
                        </a:spcAft>
                        <a:buClrTx/>
                        <a:buSzTx/>
                        <a:buFontTx/>
                        <a:buNone/>
                      </a:pPr>
                      <a:r>
                        <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rPr>
                        <a:t>0</a:t>
                      </a:r>
                      <a:endPar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Tx/>
                        <a:buNone/>
                      </a:pPr>
                      <a:r>
                        <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s</a:t>
                      </a:r>
                      <a:r>
                        <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rPr>
                        <a:t> (Sharp)</a:t>
                      </a:r>
                      <a:endPar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04000">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ts val="0"/>
                        </a:spcBef>
                        <a:spcAft>
                          <a:spcPct val="0"/>
                        </a:spcAft>
                        <a:buClrTx/>
                        <a:buSzTx/>
                        <a:buFontTx/>
                        <a:buNone/>
                      </a:pPr>
                      <a:r>
                        <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rPr>
                        <a:t>1</a:t>
                      </a:r>
                      <a:endPar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Tx/>
                        <a:buNone/>
                      </a:pPr>
                      <a:r>
                        <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p</a:t>
                      </a:r>
                      <a:r>
                        <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rPr>
                        <a:t> (Principle)</a:t>
                      </a:r>
                      <a:endPar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04000">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ts val="0"/>
                        </a:spcBef>
                        <a:spcAft>
                          <a:spcPct val="0"/>
                        </a:spcAft>
                        <a:buClrTx/>
                        <a:buSzTx/>
                        <a:buFontTx/>
                        <a:buNone/>
                      </a:pPr>
                      <a:r>
                        <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rPr>
                        <a:t>2</a:t>
                      </a:r>
                      <a:endPar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Tx/>
                        <a:buNone/>
                      </a:pPr>
                      <a:r>
                        <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d</a:t>
                      </a:r>
                      <a:r>
                        <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rPr>
                        <a:t> (Diffuse)</a:t>
                      </a:r>
                      <a:endPar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04000">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ts val="0"/>
                        </a:spcBef>
                        <a:spcAft>
                          <a:spcPct val="0"/>
                        </a:spcAft>
                        <a:buClrTx/>
                        <a:buSzTx/>
                        <a:buFontTx/>
                        <a:buNone/>
                      </a:pPr>
                      <a:r>
                        <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rPr>
                        <a:t>3</a:t>
                      </a:r>
                      <a:endPar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Tx/>
                        <a:buNone/>
                      </a:pPr>
                      <a:r>
                        <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f</a:t>
                      </a:r>
                      <a:r>
                        <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rPr>
                        <a:t> (Fundamental)</a:t>
                      </a:r>
                      <a:endParaRPr kumimoji="1" lang="en-US" altLang="zh-CN" sz="2000" b="0"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04000">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ts val="0"/>
                        </a:spcBef>
                        <a:spcAft>
                          <a:spcPct val="0"/>
                        </a:spcAft>
                        <a:buClrTx/>
                        <a:buSzTx/>
                        <a:buFontTx/>
                        <a:buNone/>
                      </a:pPr>
                      <a:r>
                        <a:rPr kumimoji="1" lang="en-US" altLang="zh-CN" sz="2000" b="0" i="0" u="none" strike="noStrike" cap="none" normalizeH="0" baseline="0">
                          <a:ln>
                            <a:noFill/>
                          </a:ln>
                          <a:solidFill>
                            <a:schemeClr val="hlink"/>
                          </a:solidFill>
                          <a:effectLst/>
                          <a:latin typeface="Times New Roman" panose="02020603050405020304" pitchFamily="18" charset="0"/>
                          <a:ea typeface="宋体" panose="02010600030101010101" pitchFamily="2" charset="-122"/>
                        </a:rPr>
                        <a:t>4</a:t>
                      </a:r>
                      <a:endParaRPr kumimoji="1" lang="en-US" altLang="zh-CN" sz="2000" b="0" i="0" u="none" strike="noStrike" cap="none" normalizeH="0" baseline="0">
                        <a:ln>
                          <a:noFill/>
                        </a:ln>
                        <a:solidFill>
                          <a:schemeClr val="hlink"/>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Tx/>
                        <a:buNone/>
                      </a:pPr>
                      <a:r>
                        <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g</a:t>
                      </a:r>
                      <a:endPar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04000">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ts val="0"/>
                        </a:spcBef>
                        <a:spcAft>
                          <a:spcPct val="0"/>
                        </a:spcAft>
                        <a:buClrTx/>
                        <a:buSzTx/>
                        <a:buFontTx/>
                        <a:buNone/>
                      </a:pPr>
                      <a:r>
                        <a:rPr kumimoji="1" lang="en-US" altLang="zh-CN" sz="2000" b="0" i="0" u="none" strike="noStrike" cap="none" normalizeH="0" baseline="0">
                          <a:ln>
                            <a:noFill/>
                          </a:ln>
                          <a:solidFill>
                            <a:schemeClr val="hlink"/>
                          </a:solidFill>
                          <a:effectLst/>
                          <a:latin typeface="Times New Roman" panose="02020603050405020304" pitchFamily="18" charset="0"/>
                          <a:ea typeface="宋体" panose="02010600030101010101" pitchFamily="2" charset="-122"/>
                        </a:rPr>
                        <a:t>5</a:t>
                      </a:r>
                      <a:endParaRPr kumimoji="1" lang="en-US" altLang="zh-CN" sz="2000" b="0" i="0" u="none" strike="noStrike" cap="none" normalizeH="0" baseline="0">
                        <a:ln>
                          <a:noFill/>
                        </a:ln>
                        <a:solidFill>
                          <a:schemeClr val="hlink"/>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Tx/>
                        <a:buNone/>
                      </a:pPr>
                      <a:r>
                        <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h</a:t>
                      </a:r>
                      <a:endPar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04000">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ts val="0"/>
                        </a:spcBef>
                        <a:spcAft>
                          <a:spcPct val="0"/>
                        </a:spcAft>
                        <a:buClrTx/>
                        <a:buSzTx/>
                        <a:buFontTx/>
                        <a:buNone/>
                      </a:pPr>
                      <a:r>
                        <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rPr>
                        <a:t>6</a:t>
                      </a:r>
                      <a:endParaRPr kumimoji="1" lang="en-US" altLang="zh-CN" sz="2000" b="0" i="0" u="none" strike="noStrike" cap="none" normalizeH="0" baseline="0" dirty="0">
                        <a:ln>
                          <a:noFill/>
                        </a:ln>
                        <a:solidFill>
                          <a:schemeClr val="hlink"/>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kumimoji="1" sz="2800">
                          <a:solidFill>
                            <a:schemeClr val="tx1"/>
                          </a:solidFill>
                          <a:latin typeface="Times New Roman" panose="02020603050405020304" pitchFamily="18" charset="0"/>
                          <a:ea typeface="宋体" panose="02010600030101010101" pitchFamily="2" charset="-122"/>
                        </a:defRPr>
                      </a:lvl1pPr>
                      <a:lvl2pPr>
                        <a:spcBef>
                          <a:spcPct val="20000"/>
                        </a:spcBef>
                        <a:defRPr kumimoji="1" sz="2400">
                          <a:solidFill>
                            <a:schemeClr val="tx1"/>
                          </a:solidFill>
                          <a:latin typeface="Times New Roman" panose="02020603050405020304" pitchFamily="18" charset="0"/>
                          <a:ea typeface="宋体" panose="02010600030101010101" pitchFamily="2" charset="-122"/>
                        </a:defRPr>
                      </a:lvl2pPr>
                      <a:lvl3pPr>
                        <a:spcBef>
                          <a:spcPct val="20000"/>
                        </a:spcBef>
                        <a:defRPr kumimoji="1" sz="2000">
                          <a:solidFill>
                            <a:schemeClr val="tx1"/>
                          </a:solidFill>
                          <a:latin typeface="Times New Roman" panose="02020603050405020304" pitchFamily="18" charset="0"/>
                          <a:ea typeface="宋体" panose="02010600030101010101" pitchFamily="2" charset="-122"/>
                        </a:defRPr>
                      </a:lvl3pPr>
                      <a:lvl4pPr>
                        <a:spcBef>
                          <a:spcPct val="20000"/>
                        </a:spcBef>
                        <a:defRPr kumimoji="1">
                          <a:solidFill>
                            <a:schemeClr val="tx1"/>
                          </a:solidFill>
                          <a:latin typeface="Times New Roman" panose="02020603050405020304" pitchFamily="18" charset="0"/>
                          <a:ea typeface="宋体" panose="02010600030101010101" pitchFamily="2" charset="-122"/>
                        </a:defRPr>
                      </a:lvl4pPr>
                      <a:lvl5pPr>
                        <a:spcBef>
                          <a:spcPct val="20000"/>
                        </a:spcBef>
                        <a:defRPr kumimoji="1">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defRPr kumimoji="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Tx/>
                        <a:buNone/>
                      </a:pPr>
                      <a:r>
                        <a:rPr kumimoji="1" lang="en-US" altLang="zh-CN" sz="2000" b="0" i="1" u="none" strike="noStrike" cap="none" normalizeH="0" baseline="0" dirty="0" err="1">
                          <a:ln>
                            <a:noFill/>
                          </a:ln>
                          <a:solidFill>
                            <a:srgbClr val="FF0000"/>
                          </a:solidFill>
                          <a:effectLst/>
                          <a:latin typeface="Times New Roman" panose="02020603050405020304" pitchFamily="18" charset="0"/>
                          <a:ea typeface="宋体" panose="02010600030101010101" pitchFamily="2" charset="-122"/>
                        </a:rPr>
                        <a:t>i</a:t>
                      </a:r>
                      <a:endParaRPr kumimoji="1" lang="en-US" altLang="zh-CN" sz="2000" b="0" i="1"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solidFill>
                  <a:srgbClr val="FF0000"/>
                </a:solidFill>
              </a:rPr>
              <a:t>The History of Quantum Theory</a:t>
            </a:r>
            <a:endParaRPr kumimoji="1" lang="zh-CN" altLang="en-US" dirty="0"/>
          </a:p>
        </p:txBody>
      </p:sp>
      <p:sp>
        <p:nvSpPr>
          <p:cNvPr id="4" name="幻灯片编号占位符 3"/>
          <p:cNvSpPr>
            <a:spLocks noGrp="1"/>
          </p:cNvSpPr>
          <p:nvPr>
            <p:ph type="sldNum" sz="quarter" idx="2"/>
          </p:nvPr>
        </p:nvSpPr>
        <p:spPr/>
        <p:txBody>
          <a:bodyPr/>
          <a:lstStyle/>
          <a:p>
            <a:pPr lvl="0"/>
            <a:fld id="{86CB4B4D-7CA3-9044-876B-883B54F8677D}" type="slidenum">
              <a:rPr lang="en-US" altLang="zh-CN" smtClean="0"/>
            </a:fld>
            <a:endParaRPr lang="zh-CN" altLang="en-US"/>
          </a:p>
        </p:txBody>
      </p:sp>
      <p:sp>
        <p:nvSpPr>
          <p:cNvPr id="5" name="Text Box 4"/>
          <p:cNvSpPr txBox="1">
            <a:spLocks noGrp="1" noChangeArrowheads="1"/>
          </p:cNvSpPr>
          <p:nvPr>
            <p:ph type="body" idx="1"/>
          </p:nvPr>
        </p:nvSpPr>
        <p:spPr bwMode="auto">
          <a:xfrm>
            <a:off x="457200" y="1320157"/>
            <a:ext cx="8077200" cy="48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zh-CN" sz="3200" dirty="0">
                <a:solidFill>
                  <a:srgbClr val="0000FF"/>
                </a:solidFill>
              </a:rPr>
              <a:t>1900, Planck: Quantum of Energy </a:t>
            </a:r>
            <a:endParaRPr lang="en-US" altLang="zh-CN" sz="3200" dirty="0">
              <a:solidFill>
                <a:srgbClr val="0000FF"/>
              </a:solidFill>
            </a:endParaRPr>
          </a:p>
          <a:p>
            <a:pPr>
              <a:spcBef>
                <a:spcPct val="20000"/>
              </a:spcBef>
            </a:pPr>
            <a:r>
              <a:rPr lang="en-US" altLang="zh-CN" sz="3200" dirty="0">
                <a:solidFill>
                  <a:srgbClr val="0000FF"/>
                </a:solidFill>
              </a:rPr>
              <a:t>1905, Einstein: Light Quantum </a:t>
            </a:r>
            <a:endParaRPr lang="en-US" altLang="zh-CN" sz="3200" dirty="0">
              <a:solidFill>
                <a:srgbClr val="0000FF"/>
              </a:solidFill>
            </a:endParaRPr>
          </a:p>
          <a:p>
            <a:pPr>
              <a:spcBef>
                <a:spcPct val="20000"/>
              </a:spcBef>
            </a:pPr>
            <a:r>
              <a:rPr lang="en-US" altLang="zh-CN" sz="3200" dirty="0">
                <a:solidFill>
                  <a:srgbClr val="0000FF"/>
                </a:solidFill>
              </a:rPr>
              <a:t>1913, Bohr: Quantum State</a:t>
            </a:r>
            <a:endParaRPr lang="en-US" altLang="zh-CN" sz="3200" dirty="0">
              <a:solidFill>
                <a:srgbClr val="0000FF"/>
              </a:solidFill>
            </a:endParaRPr>
          </a:p>
          <a:p>
            <a:pPr>
              <a:spcBef>
                <a:spcPct val="20000"/>
              </a:spcBef>
            </a:pPr>
            <a:r>
              <a:rPr lang="en-US" altLang="zh-CN" sz="3200" dirty="0">
                <a:solidFill>
                  <a:srgbClr val="0000FF"/>
                </a:solidFill>
              </a:rPr>
              <a:t>1925, Pauli: Pauli Exclusion Principle</a:t>
            </a:r>
            <a:endParaRPr lang="en-US" altLang="zh-CN" sz="3200" dirty="0">
              <a:solidFill>
                <a:srgbClr val="0000FF"/>
              </a:solidFill>
            </a:endParaRPr>
          </a:p>
          <a:p>
            <a:pPr>
              <a:spcBef>
                <a:spcPct val="20000"/>
              </a:spcBef>
            </a:pPr>
            <a:r>
              <a:rPr lang="en-US" altLang="zh-CN" sz="3200" dirty="0">
                <a:solidFill>
                  <a:srgbClr val="0000FF"/>
                </a:solidFill>
              </a:rPr>
              <a:t>1925, </a:t>
            </a:r>
            <a:r>
              <a:rPr lang="en-US" altLang="zh-CN" sz="3200" dirty="0" err="1">
                <a:solidFill>
                  <a:srgbClr val="0000FF"/>
                </a:solidFill>
              </a:rPr>
              <a:t>Uhlenbeck</a:t>
            </a:r>
            <a:r>
              <a:rPr lang="en-US" altLang="zh-CN" sz="3200" dirty="0">
                <a:solidFill>
                  <a:srgbClr val="0000FF"/>
                </a:solidFill>
              </a:rPr>
              <a:t>(</a:t>
            </a:r>
            <a:r>
              <a:rPr lang="zh-CN" altLang="en-US" sz="3200" dirty="0">
                <a:solidFill>
                  <a:srgbClr val="0000FF"/>
                </a:solidFill>
              </a:rPr>
              <a:t>乌伦贝克</a:t>
            </a:r>
            <a:r>
              <a:rPr lang="en-US" altLang="zh-CN" sz="3200" dirty="0">
                <a:solidFill>
                  <a:srgbClr val="0000FF"/>
                </a:solidFill>
              </a:rPr>
              <a:t>) &amp; </a:t>
            </a:r>
            <a:r>
              <a:rPr lang="en-US" altLang="zh-CN" sz="3200" dirty="0" err="1">
                <a:solidFill>
                  <a:srgbClr val="0000FF"/>
                </a:solidFill>
              </a:rPr>
              <a:t>Goudsmit</a:t>
            </a:r>
            <a:r>
              <a:rPr lang="en-US" altLang="zh-CN" sz="3200" dirty="0">
                <a:solidFill>
                  <a:srgbClr val="0000FF"/>
                </a:solidFill>
              </a:rPr>
              <a:t>(</a:t>
            </a:r>
            <a:r>
              <a:rPr lang="zh-CN" altLang="en-US" sz="3200" dirty="0">
                <a:solidFill>
                  <a:srgbClr val="0000FF"/>
                </a:solidFill>
              </a:rPr>
              <a:t>古德斯米特</a:t>
            </a:r>
            <a:r>
              <a:rPr lang="en-US" altLang="zh-CN" sz="3200" dirty="0">
                <a:solidFill>
                  <a:srgbClr val="0000FF"/>
                </a:solidFill>
              </a:rPr>
              <a:t>): Discovery</a:t>
            </a:r>
            <a:r>
              <a:rPr lang="zh-CN" altLang="en-US" sz="3200" dirty="0">
                <a:solidFill>
                  <a:srgbClr val="0000FF"/>
                </a:solidFill>
              </a:rPr>
              <a:t> </a:t>
            </a:r>
            <a:r>
              <a:rPr lang="en-US" altLang="zh-CN" sz="3200" dirty="0">
                <a:solidFill>
                  <a:srgbClr val="0000FF"/>
                </a:solidFill>
              </a:rPr>
              <a:t>of</a:t>
            </a:r>
            <a:r>
              <a:rPr lang="zh-CN" altLang="en-US" sz="3200" dirty="0">
                <a:solidFill>
                  <a:srgbClr val="0000FF"/>
                </a:solidFill>
              </a:rPr>
              <a:t> </a:t>
            </a:r>
            <a:r>
              <a:rPr lang="en-US" altLang="zh-CN" sz="3200" dirty="0">
                <a:solidFill>
                  <a:srgbClr val="0000FF"/>
                </a:solidFill>
              </a:rPr>
              <a:t>Electron Spin</a:t>
            </a:r>
            <a:endParaRPr lang="en-US" altLang="zh-CN" sz="3200" dirty="0">
              <a:solidFill>
                <a:srgbClr val="0000FF"/>
              </a:solidFill>
            </a:endParaRPr>
          </a:p>
          <a:p>
            <a:pPr>
              <a:spcBef>
                <a:spcPct val="20000"/>
              </a:spcBef>
            </a:pPr>
            <a:r>
              <a:rPr lang="en-US" altLang="zh-CN" sz="3200" dirty="0">
                <a:solidFill>
                  <a:schemeClr val="hlink"/>
                </a:solidFill>
              </a:rPr>
              <a:t>1924, de Broglie: Wave-Particle Duality</a:t>
            </a:r>
            <a:endParaRPr lang="en-US" altLang="zh-CN" sz="3200" dirty="0">
              <a:solidFill>
                <a:schemeClr val="hlink"/>
              </a:solidFill>
            </a:endParaRPr>
          </a:p>
          <a:p>
            <a:pPr>
              <a:spcBef>
                <a:spcPct val="20000"/>
              </a:spcBef>
            </a:pPr>
            <a:r>
              <a:rPr lang="en-US" altLang="zh-CN" sz="3200" dirty="0">
                <a:solidFill>
                  <a:srgbClr val="0000FF"/>
                </a:solidFill>
              </a:rPr>
              <a:t>1925-1928, Heisenberg, Born; </a:t>
            </a:r>
            <a:r>
              <a:rPr lang="en-US" altLang="zh-CN" sz="3200" dirty="0" err="1">
                <a:solidFill>
                  <a:srgbClr val="0000FF"/>
                </a:solidFill>
              </a:rPr>
              <a:t>Schroedinger</a:t>
            </a:r>
            <a:r>
              <a:rPr lang="en-US" altLang="zh-CN" sz="3200" dirty="0">
                <a:solidFill>
                  <a:srgbClr val="0000FF"/>
                </a:solidFill>
              </a:rPr>
              <a:t>; Dirac: Quantum Mechanics</a:t>
            </a:r>
            <a:endParaRPr lang="en-US" altLang="zh-CN" dirty="0">
              <a:solidFill>
                <a:srgbClr val="0000FF"/>
              </a:solidFill>
            </a:endParaRPr>
          </a:p>
        </p:txBody>
      </p:sp>
      <p:pic>
        <p:nvPicPr>
          <p:cNvPr id="6" name="Picture 5" descr="http://www.ihep.ac.cn/kejiyuandi/news/10-faxian/broglie.jpg"/>
          <p:cNvPicPr>
            <a:picLocks noChangeAspect="1" noChangeArrowheads="1"/>
          </p:cNvPicPr>
          <p:nvPr/>
        </p:nvPicPr>
        <p:blipFill>
          <a:blip r:embed="rId1" r:link="rId2"/>
          <a:srcRect/>
          <a:stretch>
            <a:fillRect/>
          </a:stretch>
        </p:blipFill>
        <p:spPr bwMode="auto">
          <a:xfrm>
            <a:off x="7010400" y="1219200"/>
            <a:ext cx="1714500" cy="2286000"/>
          </a:xfrm>
          <a:prstGeom prst="rect">
            <a:avLst/>
          </a:prstGeom>
          <a:noFill/>
          <a:ln w="508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 name="矩形 2"/>
          <p:cNvSpPr/>
          <p:nvPr/>
        </p:nvSpPr>
        <p:spPr>
          <a:xfrm>
            <a:off x="7041141" y="3166646"/>
            <a:ext cx="1653017" cy="338554"/>
          </a:xfrm>
          <a:prstGeom prst="rect">
            <a:avLst/>
          </a:prstGeom>
        </p:spPr>
        <p:txBody>
          <a:bodyPr wrap="none">
            <a:spAutoFit/>
          </a:bodyPr>
          <a:lstStyle/>
          <a:p>
            <a:r>
              <a:rPr lang="fr-FR" altLang="zh-CN" sz="1600" b="0" dirty="0">
                <a:solidFill>
                  <a:srgbClr val="FFFF00"/>
                </a:solidFill>
                <a:latin typeface="Arial" panose="020B0604020202020204" pitchFamily="34" charset="0"/>
                <a:hlinkClick r:id="rId3"/>
              </a:rPr>
              <a:t>Louis de Broglie</a:t>
            </a:r>
            <a:endParaRPr lang="fr-FR" altLang="zh-CN" sz="1600" b="0" i="0" u="none" strike="noStrike" dirty="0">
              <a:solidFill>
                <a:srgbClr val="FFFF00"/>
              </a:solidFill>
              <a:effectLst/>
              <a:latin typeface="Arial" panose="020B0604020202020204" pitchFamily="34" charset="0"/>
              <a:hlinkClick r:id="rId3"/>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dvAuto="5000" autoUpdateAnimBg="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氢原子量子数的讨论</a:t>
            </a:r>
            <a:r>
              <a:rPr lang="en-US" altLang="zh-CN" dirty="0"/>
              <a:t>(II)</a:t>
            </a:r>
            <a:endParaRPr lang="en-US" dirty="0"/>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mc:AlternateContent xmlns:mc="http://schemas.openxmlformats.org/markup-compatibility/2006">
        <mc:Choice xmlns:a14="http://schemas.microsoft.com/office/drawing/2010/main" Requires="a14">
          <p:sp>
            <p:nvSpPr>
              <p:cNvPr id="6" name="Rectangle 5"/>
              <p:cNvSpPr/>
              <p:nvPr/>
            </p:nvSpPr>
            <p:spPr>
              <a:xfrm>
                <a:off x="509587" y="1522743"/>
                <a:ext cx="7928351" cy="1547090"/>
              </a:xfrm>
              <a:prstGeom prst="rect">
                <a:avLst/>
              </a:prstGeom>
            </p:spPr>
            <p:txBody>
              <a:bodyPr wrap="square">
                <a:spAutoFit/>
              </a:bodyPr>
              <a:lstStyle/>
              <a:p>
                <a:pPr marL="269875" lvl="0" indent="-254000" eaLnBrk="1" fontAlgn="auto" hangingPunct="1">
                  <a:lnSpc>
                    <a:spcPct val="120000"/>
                  </a:lnSpc>
                  <a:spcBef>
                    <a:spcPts val="0"/>
                  </a:spcBef>
                  <a:spcAft>
                    <a:spcPts val="200"/>
                  </a:spcAft>
                  <a:buClr>
                    <a:srgbClr val="E48312"/>
                  </a:buClr>
                  <a:buSzPct val="100000"/>
                  <a:buFont typeface="Arial" panose="020B0604020202020204" pitchFamily="34" charset="0"/>
                  <a:buChar char="•"/>
                </a:pPr>
                <a:r>
                  <a:rPr kumimoji="0" lang="zh-CN" altLang="en-US" sz="2400" b="0" dirty="0">
                    <a:solidFill>
                      <a:srgbClr val="000000">
                        <a:lumMod val="75000"/>
                        <a:lumOff val="25000"/>
                      </a:srgbClr>
                    </a:solidFill>
                    <a:latin typeface="Calibri" panose="020F0502020204030204"/>
                    <a:ea typeface="宋体" panose="02010600030101010101" pitchFamily="2" charset="-122"/>
                  </a:rPr>
                  <a:t>磁量子数</a:t>
                </a:r>
                <a:r>
                  <a:rPr kumimoji="0" lang="en-US" altLang="zh-CN" sz="2400" b="0" i="1"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en-US" altLang="zh-CN" sz="2400" b="0"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=0,±1</a:t>
                </a:r>
                <a:r>
                  <a:rPr kumimoji="0" lang="zh-CN" altLang="en-US" sz="2400" b="0"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zh-CN" sz="2400" b="0"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zh-CN" altLang="en-US" sz="2400" b="0"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zh-CN" sz="2400" b="0"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zh-CN" sz="2400" b="0" i="1"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l</a:t>
                </a:r>
                <a:r>
                  <a:rPr kumimoji="0" lang="zh-CN" altLang="en-US" sz="2400" b="0" dirty="0">
                    <a:solidFill>
                      <a:srgbClr val="000000">
                        <a:lumMod val="75000"/>
                        <a:lumOff val="25000"/>
                      </a:srgbClr>
                    </a:solidFill>
                    <a:latin typeface="Calibri" panose="020F0502020204030204"/>
                    <a:ea typeface="宋体" panose="02010600030101010101" pitchFamily="2" charset="-122"/>
                  </a:rPr>
                  <a:t>。磁量子数</a:t>
                </a:r>
                <a:r>
                  <a:rPr kumimoji="0" lang="en-US" altLang="zh-CN" sz="2400" b="0" i="1"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zh-CN" altLang="en-US" sz="2400" b="0" dirty="0">
                    <a:solidFill>
                      <a:srgbClr val="000000">
                        <a:lumMod val="75000"/>
                        <a:lumOff val="25000"/>
                      </a:srgbClr>
                    </a:solidFill>
                    <a:latin typeface="Calibri" panose="020F0502020204030204"/>
                    <a:ea typeface="宋体" panose="02010600030101010101" pitchFamily="2" charset="-122"/>
                  </a:rPr>
                  <a:t>与电子的磁矩有关，</a:t>
                </a:r>
                <a:r>
                  <a:rPr kumimoji="0" lang="en-US" altLang="zh-CN" sz="2400" b="0" i="1"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zh-CN" altLang="en-US" sz="2400" b="0" dirty="0">
                    <a:solidFill>
                      <a:srgbClr val="000000">
                        <a:lumMod val="75000"/>
                        <a:lumOff val="25000"/>
                      </a:srgbClr>
                    </a:solidFill>
                    <a:latin typeface="Calibri" panose="020F0502020204030204"/>
                    <a:ea typeface="宋体" panose="02010600030101010101" pitchFamily="2" charset="-122"/>
                  </a:rPr>
                  <a:t>可表示为</a:t>
                </a:r>
                <a:r>
                  <a:rPr kumimoji="0" lang="en-US" altLang="zh-CN" sz="2400" b="0" i="1"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en-US" altLang="zh-CN" sz="2400" b="0" i="1" baseline="-25000"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l</a:t>
                </a:r>
                <a:r>
                  <a:rPr kumimoji="0" lang="zh-CN" altLang="en-US" sz="2400" b="0" dirty="0">
                    <a:solidFill>
                      <a:srgbClr val="000000">
                        <a:lumMod val="75000"/>
                        <a:lumOff val="25000"/>
                      </a:srgbClr>
                    </a:solidFill>
                    <a:latin typeface="Calibri" panose="020F0502020204030204"/>
                    <a:ea typeface="宋体" panose="02010600030101010101" pitchFamily="2" charset="-122"/>
                  </a:rPr>
                  <a:t>，</a:t>
                </a:r>
                <a:r>
                  <a:rPr kumimoji="0" lang="en-US" altLang="zh-CN" sz="2400" b="0" i="1"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en-US" altLang="zh-CN" sz="2400" b="0" i="1" baseline="-25000"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l</a:t>
                </a:r>
                <a:r>
                  <a:rPr kumimoji="0" lang="zh-CN" altLang="en-US" sz="2400" b="0" dirty="0">
                    <a:solidFill>
                      <a:srgbClr val="000000">
                        <a:lumMod val="75000"/>
                        <a:lumOff val="25000"/>
                      </a:srgbClr>
                    </a:solidFill>
                    <a:latin typeface="Calibri" panose="020F0502020204030204"/>
                    <a:ea typeface="宋体" panose="02010600030101010101" pitchFamily="2" charset="-122"/>
                  </a:rPr>
                  <a:t>可取</a:t>
                </a:r>
                <a:r>
                  <a:rPr kumimoji="0" lang="en-US" altLang="zh-CN" sz="2400" b="0" i="1"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2l+1</a:t>
                </a:r>
                <a:r>
                  <a:rPr kumimoji="0" lang="zh-CN" altLang="en-US" sz="2400" b="0" dirty="0">
                    <a:solidFill>
                      <a:srgbClr val="000000">
                        <a:lumMod val="75000"/>
                        <a:lumOff val="25000"/>
                      </a:srgbClr>
                    </a:solidFill>
                    <a:latin typeface="Calibri" panose="020F0502020204030204"/>
                    <a:ea typeface="宋体" panose="02010600030101010101" pitchFamily="2" charset="-122"/>
                  </a:rPr>
                  <a:t>个值。 </a:t>
                </a:r>
                <a:endParaRPr kumimoji="0" lang="en-US" altLang="zh-CN" sz="2400" b="0" dirty="0">
                  <a:solidFill>
                    <a:srgbClr val="000000">
                      <a:lumMod val="75000"/>
                      <a:lumOff val="25000"/>
                    </a:srgbClr>
                  </a:solidFill>
                  <a:latin typeface="Calibri" panose="020F0502020204030204"/>
                  <a:ea typeface="宋体" panose="02010600030101010101" pitchFamily="2" charset="-122"/>
                </a:endParaRPr>
              </a:p>
              <a:p>
                <a:pPr marL="269875" indent="-254000" eaLnBrk="1" fontAlgn="auto" hangingPunct="1">
                  <a:lnSpc>
                    <a:spcPct val="120000"/>
                  </a:lnSpc>
                  <a:spcBef>
                    <a:spcPts val="0"/>
                  </a:spcBef>
                  <a:spcAft>
                    <a:spcPts val="200"/>
                  </a:spcAft>
                  <a:buClr>
                    <a:srgbClr val="E48312"/>
                  </a:buClr>
                  <a:buSzPct val="100000"/>
                  <a:buFont typeface="Arial" panose="020B0604020202020204" pitchFamily="34" charset="0"/>
                  <a:buChar char="•"/>
                </a:pPr>
                <a:r>
                  <a:rPr kumimoji="0" lang="zh-CN" altLang="en-US" sz="2800" b="0" dirty="0">
                    <a:solidFill>
                      <a:srgbClr val="000000">
                        <a:lumMod val="75000"/>
                        <a:lumOff val="25000"/>
                      </a:srgbClr>
                    </a:solidFill>
                    <a:latin typeface="Calibri" panose="020F0502020204030204"/>
                    <a:ea typeface="宋体" panose="02010600030101010101" pitchFamily="2" charset="-122"/>
                  </a:rPr>
                  <a:t>氢原子能级是</a:t>
                </a:r>
                <a:r>
                  <a:rPr kumimoji="0" lang="en-US" altLang="zh-CN" sz="2800" b="0" i="1"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n</a:t>
                </a:r>
                <a:r>
                  <a:rPr kumimoji="0" lang="en-US" altLang="zh-CN" sz="2800" b="0" i="1" baseline="30000" dirty="0">
                    <a:solidFill>
                      <a:srgbClr val="000000">
                        <a:lumMod val="75000"/>
                        <a:lumOff val="25000"/>
                      </a:srgbClr>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zh-CN" altLang="en-US" sz="2800" b="0" dirty="0">
                    <a:solidFill>
                      <a:srgbClr val="000000">
                        <a:lumMod val="75000"/>
                        <a:lumOff val="25000"/>
                      </a:srgbClr>
                    </a:solidFill>
                    <a:latin typeface="Calibri" panose="020F0502020204030204"/>
                    <a:ea typeface="宋体" panose="02010600030101010101" pitchFamily="2" charset="-122"/>
                  </a:rPr>
                  <a:t>度简并的：</a:t>
                </a:r>
                <a14:m>
                  <m:oMath xmlns:m="http://schemas.openxmlformats.org/officeDocument/2006/math">
                    <m:nary>
                      <m:naryPr>
                        <m:chr m:val="∑"/>
                        <m:ctrlPr>
                          <a:rPr kumimoji="0" lang="zh-CN" altLang="en-US" sz="2400" b="0" i="1">
                            <a:solidFill>
                              <a:srgbClr val="000000">
                                <a:lumMod val="75000"/>
                                <a:lumOff val="25000"/>
                              </a:srgbClr>
                            </a:solidFill>
                            <a:latin typeface="Cambria Math" panose="02040503050406030204" pitchFamily="18" charset="0"/>
                            <a:ea typeface="宋体" panose="02010600030101010101" pitchFamily="2" charset="-122"/>
                          </a:rPr>
                        </m:ctrlPr>
                      </m:naryPr>
                      <m:sub>
                        <m:r>
                          <m:rPr>
                            <m:brk m:alnAt="23"/>
                          </m:rP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𝒍</m:t>
                        </m:r>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m:t>
                        </m:r>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𝟎</m:t>
                        </m:r>
                      </m:sub>
                      <m:sup>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𝒏</m:t>
                        </m:r>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m:t>
                        </m:r>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𝟏</m:t>
                        </m:r>
                      </m:sup>
                      <m:e>
                        <m:d>
                          <m:dPr>
                            <m:ctrlPr>
                              <a:rPr kumimoji="0" lang="en-US" altLang="zh-CN" sz="2400" b="0" i="1">
                                <a:solidFill>
                                  <a:srgbClr val="000000">
                                    <a:lumMod val="75000"/>
                                    <a:lumOff val="25000"/>
                                  </a:srgbClr>
                                </a:solidFill>
                                <a:latin typeface="Cambria Math" panose="02040503050406030204" pitchFamily="18" charset="0"/>
                                <a:ea typeface="宋体" panose="02010600030101010101" pitchFamily="2" charset="-122"/>
                              </a:rPr>
                            </m:ctrlPr>
                          </m:dPr>
                          <m:e>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𝟐</m:t>
                            </m:r>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𝒍</m:t>
                            </m:r>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m:t>
                            </m:r>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𝟏</m:t>
                            </m:r>
                          </m:e>
                        </m:d>
                      </m:e>
                    </m:nary>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m:t>
                    </m:r>
                    <m:sSup>
                      <m:sSupPr>
                        <m:ctrlP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ctrlPr>
                      </m:sSupPr>
                      <m:e>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𝒏</m:t>
                        </m:r>
                      </m:e>
                      <m:sup>
                        <m:r>
                          <a:rPr kumimoji="0" lang="en-US" altLang="zh-CN" sz="2400" i="1">
                            <a:solidFill>
                              <a:srgbClr val="000000">
                                <a:lumMod val="75000"/>
                                <a:lumOff val="25000"/>
                              </a:srgbClr>
                            </a:solidFill>
                            <a:latin typeface="Cambria Math" panose="02040503050406030204" pitchFamily="18" charset="0"/>
                            <a:ea typeface="宋体" panose="02010600030101010101" pitchFamily="2" charset="-122"/>
                          </a:rPr>
                          <m:t>𝟐</m:t>
                        </m:r>
                      </m:sup>
                    </m:sSup>
                  </m:oMath>
                </a14:m>
                <a:endParaRPr kumimoji="0" lang="en-US" altLang="zh-CN" sz="2400" b="0" dirty="0">
                  <a:solidFill>
                    <a:srgbClr val="000000">
                      <a:lumMod val="75000"/>
                      <a:lumOff val="25000"/>
                    </a:srgbClr>
                  </a:solidFill>
                  <a:latin typeface="Calibri" panose="020F0502020204030204"/>
                  <a:ea typeface="宋体" panose="02010600030101010101" pitchFamily="2" charset="-122"/>
                </a:endParaRPr>
              </a:p>
            </p:txBody>
          </p:sp>
        </mc:Choice>
        <mc:Fallback>
          <p:sp>
            <p:nvSpPr>
              <p:cNvPr id="6" name="Rectangle 5"/>
              <p:cNvSpPr>
                <a:spLocks noRot="1" noChangeAspect="1" noMove="1" noResize="1" noEditPoints="1" noAdjustHandles="1" noChangeArrowheads="1" noChangeShapeType="1" noTextEdit="1"/>
              </p:cNvSpPr>
              <p:nvPr/>
            </p:nvSpPr>
            <p:spPr>
              <a:xfrm>
                <a:off x="509587" y="1522743"/>
                <a:ext cx="7928351" cy="1547090"/>
              </a:xfrm>
              <a:prstGeom prst="rect">
                <a:avLst/>
              </a:prstGeom>
              <a:blipFill rotWithShape="1">
                <a:blip r:embed="rId1"/>
                <a:stretch>
                  <a:fillRect l="-4" t="-1" r="1" b="16"/>
                </a:stretch>
              </a:blipFill>
            </p:spPr>
            <p:txBody>
              <a:bodyPr/>
              <a:lstStyle/>
              <a:p>
                <a:r>
                  <a:rPr lang="zh-CN" altLang="en-US">
                    <a:noFill/>
                  </a:rPr>
                  <a:t> </a:t>
                </a:r>
              </a:p>
            </p:txBody>
          </p:sp>
        </mc:Fallback>
      </mc:AlternateContent>
      <p:pic>
        <p:nvPicPr>
          <p:cNvPr id="7" name="Picture 4"/>
          <p:cNvPicPr>
            <a:picLocks noChangeAspect="1" noChangeArrowheads="1"/>
          </p:cNvPicPr>
          <p:nvPr/>
        </p:nvPicPr>
        <p:blipFill>
          <a:blip r:embed="rId2"/>
          <a:srcRect/>
          <a:stretch>
            <a:fillRect/>
          </a:stretch>
        </p:blipFill>
        <p:spPr bwMode="auto">
          <a:xfrm>
            <a:off x="5551414" y="3601976"/>
            <a:ext cx="3211586" cy="2498374"/>
          </a:xfrm>
          <a:prstGeom prst="rect">
            <a:avLst/>
          </a:prstGeom>
          <a:noFill/>
          <a:ln>
            <a:noFill/>
          </a:ln>
          <a:effectLst/>
        </p:spPr>
      </p:pic>
      <p:sp>
        <p:nvSpPr>
          <p:cNvPr id="5" name="Rectangle 4"/>
          <p:cNvSpPr/>
          <p:nvPr/>
        </p:nvSpPr>
        <p:spPr>
          <a:xfrm>
            <a:off x="471487" y="3484927"/>
            <a:ext cx="4876799" cy="27515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5875" eaLnBrk="1" fontAlgn="auto" hangingPunct="1">
              <a:lnSpc>
                <a:spcPct val="120000"/>
              </a:lnSpc>
              <a:spcBef>
                <a:spcPts val="0"/>
              </a:spcBef>
              <a:spcAft>
                <a:spcPts val="200"/>
              </a:spcAft>
              <a:buClr>
                <a:srgbClr val="E48312"/>
              </a:buClr>
              <a:buSzPct val="100000"/>
            </a:pPr>
            <a:r>
              <a:rPr kumimoji="0" lang="zh-CN" altLang="en-US" sz="2400" b="0" dirty="0">
                <a:solidFill>
                  <a:srgbClr val="000000">
                    <a:lumMod val="75000"/>
                    <a:lumOff val="25000"/>
                  </a:srgbClr>
                </a:solidFill>
                <a:latin typeface="Calibri" panose="020F0502020204030204"/>
                <a:ea typeface="宋体" panose="02010600030101010101" pitchFamily="2" charset="-122"/>
              </a:rPr>
              <a:t>由于薛定谔方程是</a:t>
            </a:r>
            <a:r>
              <a:rPr kumimoji="0" lang="zh-CN" altLang="en-US" sz="2400" b="0" dirty="0">
                <a:solidFill>
                  <a:srgbClr val="FF0000"/>
                </a:solidFill>
                <a:latin typeface="Calibri" panose="020F0502020204030204"/>
                <a:ea typeface="宋体" panose="02010600030101010101" pitchFamily="2" charset="-122"/>
              </a:rPr>
              <a:t>非相对论</a:t>
            </a:r>
            <a:r>
              <a:rPr kumimoji="0" lang="zh-CN" altLang="en-US" sz="2400" b="0" dirty="0">
                <a:solidFill>
                  <a:srgbClr val="000000">
                    <a:lumMod val="75000"/>
                    <a:lumOff val="25000"/>
                  </a:srgbClr>
                </a:solidFill>
                <a:latin typeface="Calibri" panose="020F0502020204030204"/>
                <a:ea typeface="宋体" panose="02010600030101010101" pitchFamily="2" charset="-122"/>
              </a:rPr>
              <a:t>的，没有导出自旋量子数</a:t>
            </a:r>
            <a:r>
              <a:rPr kumimoji="0" lang="en-US" altLang="zh-CN" sz="2400" b="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kumimoji="0" lang="zh-CN" altLang="en-US" sz="2400" b="0" dirty="0">
                <a:solidFill>
                  <a:srgbClr val="000000">
                    <a:lumMod val="75000"/>
                    <a:lumOff val="25000"/>
                  </a:srgbClr>
                </a:solidFill>
                <a:latin typeface="Calibri" panose="020F0502020204030204"/>
                <a:ea typeface="宋体" panose="02010600030101010101" pitchFamily="2" charset="-122"/>
              </a:rPr>
              <a:t>和自旋磁量子数</a:t>
            </a:r>
            <a:r>
              <a:rPr kumimoji="0" lang="en-US" altLang="zh-CN" sz="2400" b="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en-US" altLang="zh-CN" sz="2400" b="0" i="1" baseline="-2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kumimoji="0" lang="zh-CN" altLang="en-US" sz="2400" b="0" dirty="0">
                <a:solidFill>
                  <a:srgbClr val="000000">
                    <a:lumMod val="75000"/>
                    <a:lumOff val="25000"/>
                  </a:srgbClr>
                </a:solidFill>
                <a:latin typeface="Calibri" panose="020F0502020204030204"/>
                <a:ea typeface="宋体" panose="02010600030101010101" pitchFamily="2" charset="-122"/>
              </a:rPr>
              <a:t>。 </a:t>
            </a:r>
            <a:br>
              <a:rPr kumimoji="0" lang="en-US" altLang="zh-CN" sz="2400" b="0" dirty="0">
                <a:solidFill>
                  <a:srgbClr val="000000">
                    <a:lumMod val="75000"/>
                    <a:lumOff val="25000"/>
                  </a:srgbClr>
                </a:solidFill>
                <a:latin typeface="Calibri" panose="020F0502020204030204"/>
                <a:ea typeface="宋体" panose="02010600030101010101" pitchFamily="2" charset="-122"/>
              </a:rPr>
            </a:br>
            <a:r>
              <a:rPr kumimoji="0" lang="zh-CN" altLang="en-US" sz="2400" b="0" dirty="0">
                <a:solidFill>
                  <a:srgbClr val="000000">
                    <a:lumMod val="75000"/>
                    <a:lumOff val="25000"/>
                  </a:srgbClr>
                </a:solidFill>
                <a:latin typeface="Calibri" panose="020F0502020204030204"/>
                <a:ea typeface="宋体" panose="02010600030101010101" pitchFamily="2" charset="-122"/>
              </a:rPr>
              <a:t>狄拉克</a:t>
            </a:r>
            <a:r>
              <a:rPr kumimoji="0" lang="en-US" altLang="zh-CN" sz="2400" b="0" dirty="0">
                <a:solidFill>
                  <a:srgbClr val="000000">
                    <a:lumMod val="75000"/>
                    <a:lumOff val="25000"/>
                  </a:srgbClr>
                </a:solidFill>
                <a:latin typeface="Calibri" panose="020F0502020204030204"/>
                <a:ea typeface="宋体" panose="02010600030101010101" pitchFamily="2" charset="-122"/>
              </a:rPr>
              <a:t>(Dirac)</a:t>
            </a:r>
            <a:r>
              <a:rPr kumimoji="0" lang="zh-CN" altLang="en-US" sz="2400" b="0" dirty="0">
                <a:solidFill>
                  <a:srgbClr val="000000">
                    <a:lumMod val="75000"/>
                    <a:lumOff val="25000"/>
                  </a:srgbClr>
                </a:solidFill>
                <a:latin typeface="Calibri" panose="020F0502020204030204"/>
                <a:ea typeface="宋体" panose="02010600030101010101" pitchFamily="2" charset="-122"/>
              </a:rPr>
              <a:t>于</a:t>
            </a:r>
            <a:r>
              <a:rPr kumimoji="0" lang="en-US" altLang="zh-CN" sz="2400" b="0" dirty="0">
                <a:solidFill>
                  <a:srgbClr val="000000">
                    <a:lumMod val="75000"/>
                    <a:lumOff val="25000"/>
                  </a:srgbClr>
                </a:solidFill>
                <a:latin typeface="Calibri" panose="020F0502020204030204"/>
                <a:ea typeface="宋体" panose="02010600030101010101" pitchFamily="2" charset="-122"/>
              </a:rPr>
              <a:t>1928</a:t>
            </a:r>
            <a:r>
              <a:rPr kumimoji="0" lang="zh-CN" altLang="en-US" sz="2400" b="0" dirty="0">
                <a:solidFill>
                  <a:srgbClr val="000000">
                    <a:lumMod val="75000"/>
                    <a:lumOff val="25000"/>
                  </a:srgbClr>
                </a:solidFill>
                <a:latin typeface="Calibri" panose="020F0502020204030204"/>
                <a:ea typeface="宋体" panose="02010600030101010101" pitchFamily="2" charset="-122"/>
              </a:rPr>
              <a:t>年给出相对论形式的量子力学动力学方程</a:t>
            </a:r>
            <a:r>
              <a:rPr kumimoji="0" lang="en-US" altLang="zh-CN" sz="2400" b="0" dirty="0">
                <a:solidFill>
                  <a:srgbClr val="000000">
                    <a:lumMod val="75000"/>
                    <a:lumOff val="25000"/>
                  </a:srgbClr>
                </a:solidFill>
                <a:latin typeface="Calibri" panose="020F0502020204030204"/>
                <a:ea typeface="宋体" panose="02010600030101010101" pitchFamily="2" charset="-122"/>
              </a:rPr>
              <a:t>——</a:t>
            </a:r>
            <a:r>
              <a:rPr kumimoji="0" lang="zh-CN" altLang="en-US" sz="2400" b="0" dirty="0">
                <a:solidFill>
                  <a:srgbClr val="000000">
                    <a:lumMod val="75000"/>
                    <a:lumOff val="25000"/>
                  </a:srgbClr>
                </a:solidFill>
                <a:latin typeface="Calibri" panose="020F0502020204030204"/>
                <a:ea typeface="宋体" panose="02010600030101010101" pitchFamily="2" charset="-122"/>
              </a:rPr>
              <a:t>狄拉克方程</a:t>
            </a:r>
            <a:endParaRPr kumimoji="0" lang="en-US" altLang="zh-CN" sz="2400" b="0" dirty="0">
              <a:solidFill>
                <a:srgbClr val="000000">
                  <a:lumMod val="75000"/>
                  <a:lumOff val="25000"/>
                </a:srgbClr>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电子的几率分布</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pSp>
        <p:nvGrpSpPr>
          <p:cNvPr id="5" name="Group 20"/>
          <p:cNvGrpSpPr/>
          <p:nvPr/>
        </p:nvGrpSpPr>
        <p:grpSpPr bwMode="auto">
          <a:xfrm>
            <a:off x="1197956" y="1110138"/>
            <a:ext cx="6726844" cy="806968"/>
            <a:chOff x="531" y="408"/>
            <a:chExt cx="4458" cy="581"/>
          </a:xfrm>
        </p:grpSpPr>
        <p:graphicFrame>
          <p:nvGraphicFramePr>
            <p:cNvPr id="6" name="Object 10"/>
            <p:cNvGraphicFramePr>
              <a:graphicFrameLocks noChangeAspect="1"/>
            </p:cNvGraphicFramePr>
            <p:nvPr/>
          </p:nvGraphicFramePr>
          <p:xfrm>
            <a:off x="531" y="473"/>
            <a:ext cx="2590" cy="423"/>
          </p:xfrm>
          <a:graphic>
            <a:graphicData uri="http://schemas.openxmlformats.org/presentationml/2006/ole">
              <mc:AlternateContent xmlns:mc="http://schemas.openxmlformats.org/markup-compatibility/2006">
                <mc:Choice xmlns:v="urn:schemas-microsoft-com:vml" Requires="v">
                  <p:oleObj spid="_x0000_s3" name="Equation" r:id="rId1" imgW="1726565" imgH="279400" progId="">
                    <p:embed/>
                  </p:oleObj>
                </mc:Choice>
                <mc:Fallback>
                  <p:oleObj name="Equation" r:id="rId1" imgW="1726565" imgH="279400" progId="">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 y="473"/>
                          <a:ext cx="2590" cy="4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11"/>
            <p:cNvGraphicFramePr>
              <a:graphicFrameLocks noChangeAspect="1"/>
            </p:cNvGraphicFramePr>
            <p:nvPr/>
          </p:nvGraphicFramePr>
          <p:xfrm>
            <a:off x="3045" y="408"/>
            <a:ext cx="1944" cy="581"/>
          </p:xfrm>
          <a:graphic>
            <a:graphicData uri="http://schemas.openxmlformats.org/presentationml/2006/ole">
              <mc:AlternateContent xmlns:mc="http://schemas.openxmlformats.org/markup-compatibility/2006">
                <mc:Choice xmlns:v="urn:schemas-microsoft-com:vml" Requires="v">
                  <p:oleObj spid="_x0000_s8" name="" r:id="rId3" imgW="1499235" imgH="381000" progId="Equation.3">
                    <p:embed/>
                  </p:oleObj>
                </mc:Choice>
                <mc:Fallback>
                  <p:oleObj name="" r:id="rId3" imgW="1499235" imgH="3810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 y="408"/>
                          <a:ext cx="1944" cy="5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26"/>
          <p:cNvGrpSpPr/>
          <p:nvPr/>
        </p:nvGrpSpPr>
        <p:grpSpPr bwMode="auto">
          <a:xfrm>
            <a:off x="501650" y="3009645"/>
            <a:ext cx="8032750" cy="1825625"/>
            <a:chOff x="24" y="2422"/>
            <a:chExt cx="5760" cy="1150"/>
          </a:xfrm>
        </p:grpSpPr>
        <p:grpSp>
          <p:nvGrpSpPr>
            <p:cNvPr id="10" name="Group 25"/>
            <p:cNvGrpSpPr/>
            <p:nvPr/>
          </p:nvGrpSpPr>
          <p:grpSpPr bwMode="auto">
            <a:xfrm>
              <a:off x="24" y="2422"/>
              <a:ext cx="5760" cy="1150"/>
              <a:chOff x="24" y="2422"/>
              <a:chExt cx="5760" cy="1150"/>
            </a:xfrm>
          </p:grpSpPr>
          <p:sp>
            <p:nvSpPr>
              <p:cNvPr id="11" name="Rectangle 16"/>
              <p:cNvSpPr>
                <a:spLocks noChangeArrowheads="1"/>
              </p:cNvSpPr>
              <p:nvPr/>
            </p:nvSpPr>
            <p:spPr bwMode="auto">
              <a:xfrm>
                <a:off x="24" y="2428"/>
                <a:ext cx="5760" cy="1144"/>
              </a:xfrm>
              <a:prstGeom prst="rect">
                <a:avLst/>
              </a:prstGeom>
              <a:noFill/>
              <a:ln w="9525">
                <a:noFill/>
                <a:miter lim="800000"/>
              </a:ln>
            </p:spPr>
            <p:txBody>
              <a:bodyPr>
                <a:spAutoFit/>
              </a:bodyPr>
              <a:lstStyle/>
              <a:p>
                <a:pPr indent="304800"/>
                <a:r>
                  <a:rPr lang="zh-CN" altLang="en-US" sz="2800" dirty="0">
                    <a:solidFill>
                      <a:srgbClr val="000099"/>
                    </a:solidFill>
                    <a:latin typeface="华文楷体" panose="02010600040101010101" charset="-122"/>
                    <a:ea typeface="华文楷体" panose="02010600040101010101" charset="-122"/>
                  </a:rPr>
                  <a:t>因此，在           附近      内找到电子的几率为：</a:t>
                </a:r>
                <a:endParaRPr lang="zh-CN" altLang="en-US" sz="2800" dirty="0">
                  <a:solidFill>
                    <a:srgbClr val="000099"/>
                  </a:solidFill>
                  <a:latin typeface="华文楷体" panose="02010600040101010101" charset="-122"/>
                  <a:ea typeface="华文楷体" panose="02010600040101010101" charset="-122"/>
                </a:endParaRPr>
              </a:p>
              <a:p>
                <a:pPr indent="304800"/>
                <a:endParaRPr lang="zh-CN" altLang="en-US" sz="2800" dirty="0">
                  <a:solidFill>
                    <a:srgbClr val="000099"/>
                  </a:solidFill>
                  <a:latin typeface="华文楷体" panose="02010600040101010101" charset="-122"/>
                  <a:ea typeface="华文楷体" panose="02010600040101010101" charset="-122"/>
                </a:endParaRPr>
              </a:p>
              <a:p>
                <a:pPr indent="304800"/>
                <a:endParaRPr lang="zh-CN" altLang="en-US" sz="2800" dirty="0">
                  <a:solidFill>
                    <a:srgbClr val="000099"/>
                  </a:solidFill>
                  <a:latin typeface="华文楷体" panose="02010600040101010101" charset="-122"/>
                  <a:ea typeface="华文楷体" panose="02010600040101010101" charset="-122"/>
                </a:endParaRPr>
              </a:p>
              <a:p>
                <a:pPr indent="304800"/>
                <a:r>
                  <a:rPr lang="zh-CN" altLang="en-US" sz="2800" dirty="0">
                    <a:solidFill>
                      <a:srgbClr val="000099"/>
                    </a:solidFill>
                    <a:latin typeface="华文楷体" panose="02010600040101010101" charset="-122"/>
                    <a:ea typeface="华文楷体" panose="02010600040101010101" charset="-122"/>
                  </a:rPr>
                  <a:t>在球坐标中                              ，归一化：</a:t>
                </a:r>
                <a:endParaRPr lang="zh-CN" altLang="en-US" sz="2800" dirty="0">
                  <a:solidFill>
                    <a:srgbClr val="000099"/>
                  </a:solidFill>
                  <a:latin typeface="华文楷体" panose="02010600040101010101" charset="-122"/>
                  <a:ea typeface="华文楷体" panose="02010600040101010101" charset="-122"/>
                </a:endParaRPr>
              </a:p>
            </p:txBody>
          </p:sp>
          <p:grpSp>
            <p:nvGrpSpPr>
              <p:cNvPr id="12" name="Group 18"/>
              <p:cNvGrpSpPr/>
              <p:nvPr/>
            </p:nvGrpSpPr>
            <p:grpSpPr bwMode="auto">
              <a:xfrm>
                <a:off x="1363" y="2422"/>
                <a:ext cx="1619" cy="347"/>
                <a:chOff x="1491" y="2568"/>
                <a:chExt cx="1619" cy="347"/>
              </a:xfrm>
            </p:grpSpPr>
            <p:graphicFrame>
              <p:nvGraphicFramePr>
                <p:cNvPr id="16" name="Object 8"/>
                <p:cNvGraphicFramePr>
                  <a:graphicFrameLocks noChangeAspect="1"/>
                </p:cNvGraphicFramePr>
                <p:nvPr/>
              </p:nvGraphicFramePr>
              <p:xfrm>
                <a:off x="1491" y="2568"/>
                <a:ext cx="676" cy="347"/>
              </p:xfrm>
              <a:graphic>
                <a:graphicData uri="http://schemas.openxmlformats.org/presentationml/2006/ole">
                  <mc:AlternateContent xmlns:mc="http://schemas.openxmlformats.org/markup-compatibility/2006">
                    <mc:Choice xmlns:v="urn:schemas-microsoft-com:vml" Requires="v">
                      <p:oleObj spid="_x0000_s13" name="" r:id="rId5" imgW="393065" imgH="203200" progId="Equation.3">
                        <p:embed/>
                      </p:oleObj>
                    </mc:Choice>
                    <mc:Fallback>
                      <p:oleObj name="" r:id="rId5" imgW="393065" imgH="203200" progId="Equation.3">
                        <p:embed/>
                        <p:pic>
                          <p:nvPicPr>
                            <p:cNvPr id="0" name="图片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 y="2568"/>
                              <a:ext cx="676" cy="3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9"/>
                <p:cNvGraphicFramePr>
                  <a:graphicFrameLocks noChangeAspect="1"/>
                </p:cNvGraphicFramePr>
                <p:nvPr/>
              </p:nvGraphicFramePr>
              <p:xfrm>
                <a:off x="2707" y="2606"/>
                <a:ext cx="403" cy="278"/>
              </p:xfrm>
              <a:graphic>
                <a:graphicData uri="http://schemas.openxmlformats.org/presentationml/2006/ole">
                  <mc:AlternateContent xmlns:mc="http://schemas.openxmlformats.org/markup-compatibility/2006">
                    <mc:Choice xmlns:v="urn:schemas-microsoft-com:vml" Requires="v">
                      <p:oleObj spid="_x0000_s14" name="" r:id="rId7" imgW="240665" imgH="177800" progId="Equation.3">
                        <p:embed/>
                      </p:oleObj>
                    </mc:Choice>
                    <mc:Fallback>
                      <p:oleObj name="" r:id="rId7" imgW="240665" imgH="177800" progId="Equation.3">
                        <p:embed/>
                        <p:pic>
                          <p:nvPicPr>
                            <p:cNvPr id="0" name="图片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7" y="2606"/>
                              <a:ext cx="403" cy="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24"/>
              <p:cNvGrpSpPr/>
              <p:nvPr/>
            </p:nvGrpSpPr>
            <p:grpSpPr bwMode="auto">
              <a:xfrm>
                <a:off x="441" y="2701"/>
                <a:ext cx="4187" cy="472"/>
                <a:chOff x="2395" y="3844"/>
                <a:chExt cx="4187" cy="472"/>
              </a:xfrm>
            </p:grpSpPr>
            <p:graphicFrame>
              <p:nvGraphicFramePr>
                <p:cNvPr id="18" name="Object 6"/>
                <p:cNvGraphicFramePr>
                  <a:graphicFrameLocks noChangeAspect="1"/>
                </p:cNvGraphicFramePr>
                <p:nvPr/>
              </p:nvGraphicFramePr>
              <p:xfrm>
                <a:off x="2395" y="3924"/>
                <a:ext cx="1639" cy="342"/>
              </p:xfrm>
              <a:graphic>
                <a:graphicData uri="http://schemas.openxmlformats.org/presentationml/2006/ole">
                  <mc:AlternateContent xmlns:mc="http://schemas.openxmlformats.org/markup-compatibility/2006">
                    <mc:Choice xmlns:v="urn:schemas-microsoft-com:vml" Requires="v">
                      <p:oleObj spid="_x0000_s19" name="" r:id="rId9" imgW="1091565" imgH="228600" progId="Equation.3">
                        <p:embed/>
                      </p:oleObj>
                    </mc:Choice>
                    <mc:Fallback>
                      <p:oleObj name="" r:id="rId9" imgW="1091565" imgH="228600" progId="Equation.3">
                        <p:embed/>
                        <p:pic>
                          <p:nvPicPr>
                            <p:cNvPr id="0" name="图片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5" y="3924"/>
                              <a:ext cx="1639" cy="3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7"/>
                <p:cNvGraphicFramePr>
                  <a:graphicFrameLocks noChangeAspect="1"/>
                </p:cNvGraphicFramePr>
                <p:nvPr/>
              </p:nvGraphicFramePr>
              <p:xfrm>
                <a:off x="4107" y="3844"/>
                <a:ext cx="2475" cy="472"/>
              </p:xfrm>
              <a:graphic>
                <a:graphicData uri="http://schemas.openxmlformats.org/presentationml/2006/ole">
                  <mc:AlternateContent xmlns:mc="http://schemas.openxmlformats.org/markup-compatibility/2006">
                    <mc:Choice xmlns:v="urn:schemas-microsoft-com:vml" Requires="v">
                      <p:oleObj spid="_x0000_s21" name="" r:id="rId11" imgW="1562100" imgH="342900" progId="Equation.3">
                        <p:embed/>
                      </p:oleObj>
                    </mc:Choice>
                    <mc:Fallback>
                      <p:oleObj name="" r:id="rId11" imgW="1562100" imgH="342900" progId="Equation.3">
                        <p:embed/>
                        <p:pic>
                          <p:nvPicPr>
                            <p:cNvPr id="0" name="图片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7" y="3844"/>
                              <a:ext cx="2475" cy="472"/>
                            </a:xfrm>
                            <a:prstGeom prst="rect">
                              <a:avLst/>
                            </a:prstGeom>
                            <a:noFill/>
                          </p:spPr>
                        </p:pic>
                      </p:oleObj>
                    </mc:Fallback>
                  </mc:AlternateContent>
                </a:graphicData>
              </a:graphic>
            </p:graphicFrame>
          </p:grpSp>
        </p:grpSp>
        <p:graphicFrame>
          <p:nvGraphicFramePr>
            <p:cNvPr id="22" name="Object 5"/>
            <p:cNvGraphicFramePr>
              <a:graphicFrameLocks noChangeAspect="1"/>
            </p:cNvGraphicFramePr>
            <p:nvPr/>
          </p:nvGraphicFramePr>
          <p:xfrm>
            <a:off x="1647" y="3255"/>
            <a:ext cx="1807" cy="310"/>
          </p:xfrm>
          <a:graphic>
            <a:graphicData uri="http://schemas.openxmlformats.org/presentationml/2006/ole">
              <mc:AlternateContent xmlns:mc="http://schemas.openxmlformats.org/markup-compatibility/2006">
                <mc:Choice xmlns:v="urn:schemas-microsoft-com:vml" Requires="v">
                  <p:oleObj spid="_x0000_s23" name="Equation" r:id="rId13" imgW="1282700" imgH="241300" progId="">
                    <p:embed/>
                  </p:oleObj>
                </mc:Choice>
                <mc:Fallback>
                  <p:oleObj name="Equation" r:id="rId13" imgW="1282700" imgH="241300" progId="">
                    <p:embed/>
                    <p:pic>
                      <p:nvPicPr>
                        <p:cNvPr id="0" name="图片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7" y="3255"/>
                          <a:ext cx="1807"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4" name="Group 23"/>
          <p:cNvGrpSpPr/>
          <p:nvPr/>
        </p:nvGrpSpPr>
        <p:grpSpPr bwMode="auto">
          <a:xfrm>
            <a:off x="969356" y="1724608"/>
            <a:ext cx="6726844" cy="1323392"/>
            <a:chOff x="622" y="893"/>
            <a:chExt cx="4759" cy="889"/>
          </a:xfrm>
        </p:grpSpPr>
        <p:grpSp>
          <p:nvGrpSpPr>
            <p:cNvPr id="25" name="Group 17"/>
            <p:cNvGrpSpPr/>
            <p:nvPr/>
          </p:nvGrpSpPr>
          <p:grpSpPr bwMode="auto">
            <a:xfrm>
              <a:off x="622" y="893"/>
              <a:ext cx="835" cy="889"/>
              <a:chOff x="542" y="900"/>
              <a:chExt cx="835" cy="889"/>
            </a:xfrm>
          </p:grpSpPr>
          <p:graphicFrame>
            <p:nvGraphicFramePr>
              <p:cNvPr id="26" name="Object 2"/>
              <p:cNvGraphicFramePr>
                <a:graphicFrameLocks noChangeAspect="1"/>
              </p:cNvGraphicFramePr>
              <p:nvPr/>
            </p:nvGraphicFramePr>
            <p:xfrm>
              <a:off x="542" y="900"/>
              <a:ext cx="835" cy="391"/>
            </p:xfrm>
            <a:graphic>
              <a:graphicData uri="http://schemas.openxmlformats.org/presentationml/2006/ole">
                <mc:AlternateContent xmlns:mc="http://schemas.openxmlformats.org/markup-compatibility/2006">
                  <mc:Choice xmlns:v="urn:schemas-microsoft-com:vml" Requires="v">
                    <p:oleObj spid="_x0000_s27" name="" r:id="rId15" imgW="558800" imgH="381000" progId="Equation.3">
                      <p:embed/>
                    </p:oleObj>
                  </mc:Choice>
                  <mc:Fallback>
                    <p:oleObj name="" r:id="rId15" imgW="558800" imgH="381000" progId="Equation.3">
                      <p:embed/>
                      <p:pic>
                        <p:nvPicPr>
                          <p:cNvPr id="0" name="图片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2" y="900"/>
                            <a:ext cx="835" cy="3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4"/>
              <p:cNvGraphicFramePr>
                <a:graphicFrameLocks noChangeAspect="1"/>
              </p:cNvGraphicFramePr>
              <p:nvPr/>
            </p:nvGraphicFramePr>
            <p:xfrm>
              <a:off x="608" y="1506"/>
              <a:ext cx="531" cy="283"/>
            </p:xfrm>
            <a:graphic>
              <a:graphicData uri="http://schemas.openxmlformats.org/presentationml/2006/ole">
                <mc:AlternateContent xmlns:mc="http://schemas.openxmlformats.org/markup-compatibility/2006">
                  <mc:Choice xmlns:v="urn:schemas-microsoft-com:vml" Requires="v">
                    <p:oleObj spid="_x0000_s29" name="" r:id="rId17" imgW="419100" imgH="254000" progId="Equation.3">
                      <p:embed/>
                    </p:oleObj>
                  </mc:Choice>
                  <mc:Fallback>
                    <p:oleObj name="" r:id="rId17" imgW="419100" imgH="254000" progId="Equation.3">
                      <p:embed/>
                      <p:pic>
                        <p:nvPicPr>
                          <p:cNvPr id="0" name="图片 2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8" y="1506"/>
                            <a:ext cx="531" cy="2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3"/>
              <p:cNvGraphicFramePr>
                <a:graphicFrameLocks noChangeAspect="1"/>
              </p:cNvGraphicFramePr>
              <p:nvPr/>
            </p:nvGraphicFramePr>
            <p:xfrm>
              <a:off x="608" y="1219"/>
              <a:ext cx="531" cy="287"/>
            </p:xfrm>
            <a:graphic>
              <a:graphicData uri="http://schemas.openxmlformats.org/presentationml/2006/ole">
                <mc:AlternateContent xmlns:mc="http://schemas.openxmlformats.org/markup-compatibility/2006">
                  <mc:Choice xmlns:v="urn:schemas-microsoft-com:vml" Requires="v">
                    <p:oleObj spid="_x0000_s31" name="" r:id="rId19" imgW="469900" imgH="254000" progId="Equation.3">
                      <p:embed/>
                    </p:oleObj>
                  </mc:Choice>
                  <mc:Fallback>
                    <p:oleObj name="" r:id="rId19" imgW="469900" imgH="254000" progId="Equation.3">
                      <p:embed/>
                      <p:pic>
                        <p:nvPicPr>
                          <p:cNvPr id="0" name="图片 3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8" y="1219"/>
                            <a:ext cx="531" cy="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Text Box 22"/>
            <p:cNvSpPr txBox="1">
              <a:spLocks noChangeArrowheads="1"/>
            </p:cNvSpPr>
            <p:nvPr/>
          </p:nvSpPr>
          <p:spPr bwMode="auto">
            <a:xfrm>
              <a:off x="1457" y="952"/>
              <a:ext cx="3924" cy="806"/>
            </a:xfrm>
            <a:prstGeom prst="rect">
              <a:avLst/>
            </a:prstGeom>
            <a:noFill/>
            <a:ln w="9525">
              <a:noFill/>
              <a:miter lim="800000"/>
            </a:ln>
          </p:spPr>
          <p:txBody>
            <a:bodyPr wrap="square">
              <a:spAutoFit/>
            </a:bodyPr>
            <a:lstStyle/>
            <a:p>
              <a:r>
                <a:rPr lang="zh-CN" altLang="en-US" sz="2400" dirty="0">
                  <a:solidFill>
                    <a:srgbClr val="000099"/>
                  </a:solidFill>
                  <a:latin typeface="华文楷体" panose="02010600040101010101" charset="-122"/>
                  <a:ea typeface="华文楷体" panose="02010600040101010101" charset="-122"/>
                </a:rPr>
                <a:t>：</a:t>
              </a:r>
              <a:r>
                <a:rPr lang="zh-CN" altLang="en-US" sz="2400" dirty="0">
                  <a:solidFill>
                    <a:srgbClr val="FF0000"/>
                  </a:solidFill>
                  <a:latin typeface="华文楷体" panose="02010600040101010101" charset="-122"/>
                  <a:ea typeface="华文楷体" panose="02010600040101010101" charset="-122"/>
                </a:rPr>
                <a:t>代表几率随角度的分布；（见前页）</a:t>
              </a:r>
              <a:endParaRPr lang="zh-CN" altLang="en-US" sz="2400" dirty="0">
                <a:solidFill>
                  <a:srgbClr val="FF0000"/>
                </a:solidFill>
                <a:latin typeface="华文楷体" panose="02010600040101010101" charset="-122"/>
                <a:ea typeface="华文楷体" panose="02010600040101010101" charset="-122"/>
              </a:endParaRPr>
            </a:p>
            <a:p>
              <a:r>
                <a:rPr lang="zh-CN" altLang="en-US" sz="2400" dirty="0">
                  <a:solidFill>
                    <a:srgbClr val="000099"/>
                  </a:solidFill>
                  <a:latin typeface="华文楷体" panose="02010600040101010101" charset="-122"/>
                  <a:ea typeface="华文楷体" panose="02010600040101010101" charset="-122"/>
                </a:rPr>
                <a:t>：</a:t>
              </a:r>
              <a:r>
                <a:rPr lang="zh-CN" altLang="en-US" sz="2400" dirty="0">
                  <a:solidFill>
                    <a:srgbClr val="FF0000"/>
                  </a:solidFill>
                  <a:latin typeface="华文楷体" panose="02010600040101010101" charset="-122"/>
                  <a:ea typeface="华文楷体" panose="02010600040101010101" charset="-122"/>
                </a:rPr>
                <a:t>代表几率随角度的分布；（见前页）</a:t>
              </a:r>
              <a:endParaRPr lang="zh-CN" altLang="en-US" sz="2400" dirty="0">
                <a:solidFill>
                  <a:srgbClr val="FF0000"/>
                </a:solidFill>
                <a:latin typeface="华文楷体" panose="02010600040101010101" charset="-122"/>
                <a:ea typeface="华文楷体" panose="02010600040101010101" charset="-122"/>
              </a:endParaRPr>
            </a:p>
            <a:p>
              <a:r>
                <a:rPr lang="zh-CN" altLang="en-US" sz="2400" dirty="0">
                  <a:solidFill>
                    <a:srgbClr val="000099"/>
                  </a:solidFill>
                  <a:latin typeface="华文楷体" panose="02010600040101010101" charset="-122"/>
                  <a:ea typeface="华文楷体" panose="02010600040101010101" charset="-122"/>
                </a:rPr>
                <a:t>：代表几率随矢径的分布；</a:t>
              </a:r>
              <a:endParaRPr lang="zh-CN" altLang="en-US" sz="2400" dirty="0">
                <a:solidFill>
                  <a:srgbClr val="000099"/>
                </a:solidFill>
                <a:latin typeface="华文楷体" panose="02010600040101010101" charset="-122"/>
                <a:ea typeface="华文楷体" panose="02010600040101010101" charset="-122"/>
              </a:endParaRPr>
            </a:p>
          </p:txBody>
        </p:sp>
      </p:grpSp>
      <p:grpSp>
        <p:nvGrpSpPr>
          <p:cNvPr id="33" name="Group 10"/>
          <p:cNvGrpSpPr/>
          <p:nvPr/>
        </p:nvGrpSpPr>
        <p:grpSpPr bwMode="auto">
          <a:xfrm>
            <a:off x="634282" y="4953566"/>
            <a:ext cx="7900478" cy="1343025"/>
            <a:chOff x="537" y="462"/>
            <a:chExt cx="5108" cy="846"/>
          </a:xfrm>
        </p:grpSpPr>
        <p:grpSp>
          <p:nvGrpSpPr>
            <p:cNvPr id="34" name="Group 9"/>
            <p:cNvGrpSpPr/>
            <p:nvPr/>
          </p:nvGrpSpPr>
          <p:grpSpPr bwMode="auto">
            <a:xfrm>
              <a:off x="577" y="462"/>
              <a:ext cx="5068" cy="375"/>
              <a:chOff x="577" y="462"/>
              <a:chExt cx="5068" cy="375"/>
            </a:xfrm>
          </p:grpSpPr>
          <p:graphicFrame>
            <p:nvGraphicFramePr>
              <p:cNvPr id="35" name="Object 5"/>
              <p:cNvGraphicFramePr>
                <a:graphicFrameLocks noChangeAspect="1"/>
              </p:cNvGraphicFramePr>
              <p:nvPr/>
            </p:nvGraphicFramePr>
            <p:xfrm>
              <a:off x="577" y="525"/>
              <a:ext cx="1419" cy="300"/>
            </p:xfrm>
            <a:graphic>
              <a:graphicData uri="http://schemas.openxmlformats.org/presentationml/2006/ole">
                <mc:AlternateContent xmlns:mc="http://schemas.openxmlformats.org/markup-compatibility/2006">
                  <mc:Choice xmlns:v="urn:schemas-microsoft-com:vml" Requires="v">
                    <p:oleObj spid="_x0000_s36" name="Equation" r:id="rId21" imgW="1155065" imgH="254000" progId="Equation.3">
                      <p:embed/>
                    </p:oleObj>
                  </mc:Choice>
                  <mc:Fallback>
                    <p:oleObj name="Equation" r:id="rId21" imgW="1155065" imgH="254000" progId="Equation.3">
                      <p:embed/>
                      <p:pic>
                        <p:nvPicPr>
                          <p:cNvPr id="0" name="图片 3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7" y="525"/>
                            <a:ext cx="1419" cy="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6"/>
              <p:cNvGraphicFramePr>
                <a:graphicFrameLocks noChangeAspect="1"/>
              </p:cNvGraphicFramePr>
              <p:nvPr/>
            </p:nvGraphicFramePr>
            <p:xfrm>
              <a:off x="2088" y="462"/>
              <a:ext cx="3557" cy="375"/>
            </p:xfrm>
            <a:graphic>
              <a:graphicData uri="http://schemas.openxmlformats.org/presentationml/2006/ole">
                <mc:AlternateContent xmlns:mc="http://schemas.openxmlformats.org/markup-compatibility/2006">
                  <mc:Choice xmlns:v="urn:schemas-microsoft-com:vml" Requires="v">
                    <p:oleObj spid="_x0000_s38" name="Equation" r:id="rId23" imgW="2615565" imgH="304800" progId="">
                      <p:embed/>
                    </p:oleObj>
                  </mc:Choice>
                  <mc:Fallback>
                    <p:oleObj name="Equation" r:id="rId23" imgW="2615565" imgH="304800" progId="">
                      <p:embed/>
                      <p:pic>
                        <p:nvPicPr>
                          <p:cNvPr id="0" name="图片 3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88" y="462"/>
                            <a:ext cx="3557" cy="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9" name="Object 2"/>
            <p:cNvGraphicFramePr>
              <a:graphicFrameLocks noChangeAspect="1"/>
            </p:cNvGraphicFramePr>
            <p:nvPr/>
          </p:nvGraphicFramePr>
          <p:xfrm>
            <a:off x="537" y="901"/>
            <a:ext cx="1392" cy="403"/>
          </p:xfrm>
          <a:graphic>
            <a:graphicData uri="http://schemas.openxmlformats.org/presentationml/2006/ole">
              <mc:AlternateContent xmlns:mc="http://schemas.openxmlformats.org/markup-compatibility/2006">
                <mc:Choice xmlns:v="urn:schemas-microsoft-com:vml" Requires="v">
                  <p:oleObj spid="_x0000_s40" name="Equation" r:id="rId25" imgW="1054100" imgH="304800" progId="Equation.3">
                    <p:embed/>
                  </p:oleObj>
                </mc:Choice>
                <mc:Fallback>
                  <p:oleObj name="Equation" r:id="rId25" imgW="1054100" imgH="304800" progId="Equation.3">
                    <p:embed/>
                    <p:pic>
                      <p:nvPicPr>
                        <p:cNvPr id="0" name="图片 3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7" y="901"/>
                          <a:ext cx="1392" cy="4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3"/>
            <p:cNvGraphicFramePr>
              <a:graphicFrameLocks noChangeAspect="1"/>
            </p:cNvGraphicFramePr>
            <p:nvPr/>
          </p:nvGraphicFramePr>
          <p:xfrm>
            <a:off x="4081" y="905"/>
            <a:ext cx="1453" cy="403"/>
          </p:xfrm>
          <a:graphic>
            <a:graphicData uri="http://schemas.openxmlformats.org/presentationml/2006/ole">
              <mc:AlternateContent xmlns:mc="http://schemas.openxmlformats.org/markup-compatibility/2006">
                <mc:Choice xmlns:v="urn:schemas-microsoft-com:vml" Requires="v">
                  <p:oleObj spid="_x0000_s42" name="Equation" r:id="rId27" imgW="1079500" imgH="304800" progId="Equation.3">
                    <p:embed/>
                  </p:oleObj>
                </mc:Choice>
                <mc:Fallback>
                  <p:oleObj name="Equation" r:id="rId27" imgW="1079500" imgH="304800" progId="Equation.3">
                    <p:embed/>
                    <p:pic>
                      <p:nvPicPr>
                        <p:cNvPr id="0" name="图片 4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81" y="905"/>
                          <a:ext cx="1453" cy="4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
            <p:cNvGraphicFramePr>
              <a:graphicFrameLocks noChangeAspect="1"/>
            </p:cNvGraphicFramePr>
            <p:nvPr/>
          </p:nvGraphicFramePr>
          <p:xfrm>
            <a:off x="2294" y="894"/>
            <a:ext cx="1404" cy="411"/>
          </p:xfrm>
          <a:graphic>
            <a:graphicData uri="http://schemas.openxmlformats.org/presentationml/2006/ole">
              <mc:AlternateContent xmlns:mc="http://schemas.openxmlformats.org/markup-compatibility/2006">
                <mc:Choice xmlns:v="urn:schemas-microsoft-com:vml" Requires="v">
                  <p:oleObj spid="_x0000_s44" name="Equation" r:id="rId29" imgW="1041400" imgH="304800" progId="Equation.3">
                    <p:embed/>
                  </p:oleObj>
                </mc:Choice>
                <mc:Fallback>
                  <p:oleObj name="Equation" r:id="rId29" imgW="1041400" imgH="304800" progId="Equation.3">
                    <p:embed/>
                    <p:pic>
                      <p:nvPicPr>
                        <p:cNvPr id="0" name="图片 4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94" y="894"/>
                          <a:ext cx="1404" cy="4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5"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电子的径向分布概率</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aphicFrame>
        <p:nvGraphicFramePr>
          <p:cNvPr id="5" name="Object 2"/>
          <p:cNvGraphicFramePr>
            <a:graphicFrameLocks noChangeAspect="1"/>
          </p:cNvGraphicFramePr>
          <p:nvPr/>
        </p:nvGraphicFramePr>
        <p:xfrm>
          <a:off x="837712" y="1086928"/>
          <a:ext cx="7239488" cy="714113"/>
        </p:xfrm>
        <a:graphic>
          <a:graphicData uri="http://schemas.openxmlformats.org/presentationml/2006/ole">
            <mc:AlternateContent xmlns:mc="http://schemas.openxmlformats.org/markup-compatibility/2006">
              <mc:Choice xmlns:v="urn:schemas-microsoft-com:vml" Requires="v">
                <p:oleObj spid="_x0000_s3" name="Equation" r:id="rId1" imgW="3326765" imgH="342900" progId="">
                  <p:embed/>
                </p:oleObj>
              </mc:Choice>
              <mc:Fallback>
                <p:oleObj name="Equation" r:id="rId1" imgW="3326765" imgH="342900" progId="">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712" y="1086928"/>
                        <a:ext cx="7239488" cy="714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4116"/>
          <p:cNvGrpSpPr/>
          <p:nvPr/>
        </p:nvGrpSpPr>
        <p:grpSpPr bwMode="auto">
          <a:xfrm>
            <a:off x="3833698" y="1776306"/>
            <a:ext cx="5026025" cy="830263"/>
            <a:chOff x="338" y="1877"/>
            <a:chExt cx="3166" cy="523"/>
          </a:xfrm>
        </p:grpSpPr>
        <p:graphicFrame>
          <p:nvGraphicFramePr>
            <p:cNvPr id="7" name="Object 3"/>
            <p:cNvGraphicFramePr>
              <a:graphicFrameLocks noChangeAspect="1"/>
            </p:cNvGraphicFramePr>
            <p:nvPr/>
          </p:nvGraphicFramePr>
          <p:xfrm>
            <a:off x="1392" y="1907"/>
            <a:ext cx="859" cy="251"/>
          </p:xfrm>
          <a:graphic>
            <a:graphicData uri="http://schemas.openxmlformats.org/presentationml/2006/ole">
              <mc:AlternateContent xmlns:mc="http://schemas.openxmlformats.org/markup-compatibility/2006">
                <mc:Choice xmlns:v="urn:schemas-microsoft-com:vml" Requires="v">
                  <p:oleObj spid="_x0000_s8" name="Equation" r:id="rId3" imgW="621665" imgH="177800" progId="">
                    <p:embed/>
                  </p:oleObj>
                </mc:Choice>
                <mc:Fallback>
                  <p:oleObj name="Equation" r:id="rId3" imgW="621665" imgH="177800" progId="">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1907"/>
                          <a:ext cx="859" cy="2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4115"/>
            <p:cNvSpPr txBox="1">
              <a:spLocks noChangeArrowheads="1"/>
            </p:cNvSpPr>
            <p:nvPr/>
          </p:nvSpPr>
          <p:spPr bwMode="auto">
            <a:xfrm>
              <a:off x="338" y="1877"/>
              <a:ext cx="3166" cy="523"/>
            </a:xfrm>
            <a:prstGeom prst="rect">
              <a:avLst/>
            </a:prstGeom>
            <a:noFill/>
            <a:ln w="9525">
              <a:noFill/>
              <a:miter lim="800000"/>
            </a:ln>
          </p:spPr>
          <p:txBody>
            <a:bodyPr wrap="square">
              <a:spAutoFit/>
            </a:bodyPr>
            <a:lstStyle/>
            <a:p>
              <a:r>
                <a:rPr lang="en-US" altLang="zh-CN"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在离核                  处的</a:t>
              </a:r>
              <a:r>
                <a:rPr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球形壳层内</a:t>
              </a:r>
              <a:r>
                <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发现电子的几率</a:t>
              </a:r>
              <a:endParaRPr lang="zh-CN"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pic>
        <p:nvPicPr>
          <p:cNvPr id="10" name="Picture 6" descr="F:\ftp\The Physics of Atoms and Quanta\chapter 3 Introduction to QM\WF_hydrogen_E_2.jpg"/>
          <p:cNvPicPr>
            <a:picLocks noChangeAspect="1" noChangeArrowheads="1"/>
          </p:cNvPicPr>
          <p:nvPr/>
        </p:nvPicPr>
        <p:blipFill>
          <a:blip r:embed="rId5" cstate="print"/>
          <a:srcRect/>
          <a:stretch>
            <a:fillRect/>
          </a:stretch>
        </p:blipFill>
        <p:spPr bwMode="auto">
          <a:xfrm>
            <a:off x="302134" y="1789978"/>
            <a:ext cx="3049858" cy="4413598"/>
          </a:xfrm>
          <a:prstGeom prst="rect">
            <a:avLst/>
          </a:prstGeom>
          <a:noFill/>
          <a:ln w="9525">
            <a:noFill/>
            <a:miter lim="800000"/>
            <a:headEnd/>
            <a:tailEnd/>
          </a:ln>
        </p:spPr>
      </p:pic>
      <p:grpSp>
        <p:nvGrpSpPr>
          <p:cNvPr id="11" name="Group 21"/>
          <p:cNvGrpSpPr/>
          <p:nvPr/>
        </p:nvGrpSpPr>
        <p:grpSpPr bwMode="auto">
          <a:xfrm>
            <a:off x="4127604" y="2353332"/>
            <a:ext cx="4368812" cy="2501746"/>
            <a:chOff x="1029" y="146"/>
            <a:chExt cx="3079" cy="1711"/>
          </a:xfrm>
        </p:grpSpPr>
        <p:grpSp>
          <p:nvGrpSpPr>
            <p:cNvPr id="12" name="Group 17"/>
            <p:cNvGrpSpPr/>
            <p:nvPr/>
          </p:nvGrpSpPr>
          <p:grpSpPr bwMode="auto">
            <a:xfrm>
              <a:off x="1029" y="146"/>
              <a:ext cx="3079" cy="1711"/>
              <a:chOff x="1029" y="146"/>
              <a:chExt cx="3079" cy="1711"/>
            </a:xfrm>
          </p:grpSpPr>
          <p:graphicFrame>
            <p:nvGraphicFramePr>
              <p:cNvPr id="14" name="Object 10"/>
              <p:cNvGraphicFramePr>
                <a:graphicFrameLocks noChangeAspect="1"/>
              </p:cNvGraphicFramePr>
              <p:nvPr/>
            </p:nvGraphicFramePr>
            <p:xfrm>
              <a:off x="1029" y="399"/>
              <a:ext cx="414" cy="225"/>
            </p:xfrm>
            <a:graphic>
              <a:graphicData uri="http://schemas.openxmlformats.org/presentationml/2006/ole">
                <mc:AlternateContent xmlns:mc="http://schemas.openxmlformats.org/markup-compatibility/2006">
                  <mc:Choice xmlns:v="urn:schemas-microsoft-com:vml" Requires="v">
                    <p:oleObj spid="_x0000_s13" name="" r:id="rId6" imgW="329565" imgH="177800" progId="Equation.3">
                      <p:embed/>
                    </p:oleObj>
                  </mc:Choice>
                  <mc:Fallback>
                    <p:oleObj name="" r:id="rId6" imgW="329565" imgH="177800" progId="Equation.3">
                      <p:embed/>
                      <p:pic>
                        <p:nvPicPr>
                          <p:cNvPr id="0"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 y="399"/>
                            <a:ext cx="414"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1"/>
              <p:cNvGraphicFramePr>
                <a:graphicFrameLocks noChangeAspect="1"/>
              </p:cNvGraphicFramePr>
              <p:nvPr/>
            </p:nvGraphicFramePr>
            <p:xfrm>
              <a:off x="1531" y="414"/>
              <a:ext cx="384" cy="221"/>
            </p:xfrm>
            <a:graphic>
              <a:graphicData uri="http://schemas.openxmlformats.org/presentationml/2006/ole">
                <mc:AlternateContent xmlns:mc="http://schemas.openxmlformats.org/markup-compatibility/2006">
                  <mc:Choice xmlns:v="urn:schemas-microsoft-com:vml" Requires="v">
                    <p:oleObj spid="_x0000_s16" name="" r:id="rId8" imgW="316865" imgH="177800" progId="Equation.3">
                      <p:embed/>
                    </p:oleObj>
                  </mc:Choice>
                  <mc:Fallback>
                    <p:oleObj name="" r:id="rId8" imgW="316865" imgH="177800" progId="Equation.3">
                      <p:embed/>
                      <p:pic>
                        <p:nvPicPr>
                          <p:cNvPr id="0" name="图片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 y="414"/>
                            <a:ext cx="384" cy="2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2"/>
              <p:cNvGraphicFramePr>
                <a:graphicFrameLocks noChangeAspect="1"/>
              </p:cNvGraphicFramePr>
              <p:nvPr/>
            </p:nvGraphicFramePr>
            <p:xfrm>
              <a:off x="1999" y="146"/>
              <a:ext cx="2109" cy="645"/>
            </p:xfrm>
            <a:graphic>
              <a:graphicData uri="http://schemas.openxmlformats.org/presentationml/2006/ole">
                <mc:AlternateContent xmlns:mc="http://schemas.openxmlformats.org/markup-compatibility/2006">
                  <mc:Choice xmlns:v="urn:schemas-microsoft-com:vml" Requires="v">
                    <p:oleObj spid="_x0000_s18" name="" r:id="rId10" imgW="1816735" imgH="508000" progId="Equation.3">
                      <p:embed/>
                    </p:oleObj>
                  </mc:Choice>
                  <mc:Fallback>
                    <p:oleObj name="" r:id="rId10" imgW="1816735" imgH="508000" progId="Equation.3">
                      <p:embed/>
                      <p:pic>
                        <p:nvPicPr>
                          <p:cNvPr id="0" name="图片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9" y="146"/>
                            <a:ext cx="2109" cy="6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3"/>
              <p:cNvGraphicFramePr>
                <a:graphicFrameLocks noChangeAspect="1"/>
              </p:cNvGraphicFramePr>
              <p:nvPr/>
            </p:nvGraphicFramePr>
            <p:xfrm>
              <a:off x="1137" y="739"/>
              <a:ext cx="2421" cy="608"/>
            </p:xfrm>
            <a:graphic>
              <a:graphicData uri="http://schemas.openxmlformats.org/presentationml/2006/ole">
                <mc:AlternateContent xmlns:mc="http://schemas.openxmlformats.org/markup-compatibility/2006">
                  <mc:Choice xmlns:v="urn:schemas-microsoft-com:vml" Requires="v">
                    <p:oleObj spid="_x0000_s20" name="" r:id="rId12" imgW="2005965" imgH="507365" progId="Equation.3">
                      <p:embed/>
                    </p:oleObj>
                  </mc:Choice>
                  <mc:Fallback>
                    <p:oleObj name="" r:id="rId12" imgW="2005965" imgH="507365" progId="Equation.3">
                      <p:embed/>
                      <p:pic>
                        <p:nvPicPr>
                          <p:cNvPr id="0" name="图片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7" y="739"/>
                            <a:ext cx="2421" cy="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14"/>
              <p:cNvGraphicFramePr>
                <a:graphicFrameLocks noChangeAspect="1"/>
              </p:cNvGraphicFramePr>
              <p:nvPr/>
            </p:nvGraphicFramePr>
            <p:xfrm>
              <a:off x="2213" y="1312"/>
              <a:ext cx="476" cy="278"/>
            </p:xfrm>
            <a:graphic>
              <a:graphicData uri="http://schemas.openxmlformats.org/presentationml/2006/ole">
                <mc:AlternateContent xmlns:mc="http://schemas.openxmlformats.org/markup-compatibility/2006">
                  <mc:Choice xmlns:v="urn:schemas-microsoft-com:vml" Requires="v">
                    <p:oleObj spid="_x0000_s22" name="" r:id="rId14" imgW="393065" imgH="228600" progId="Equation.3">
                      <p:embed/>
                    </p:oleObj>
                  </mc:Choice>
                  <mc:Fallback>
                    <p:oleObj name="" r:id="rId14" imgW="393065" imgH="228600" progId="Equation.3">
                      <p:embed/>
                      <p:pic>
                        <p:nvPicPr>
                          <p:cNvPr id="0" name="图片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13" y="1312"/>
                            <a:ext cx="476" cy="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15"/>
              <p:cNvGraphicFramePr>
                <a:graphicFrameLocks noChangeAspect="1"/>
              </p:cNvGraphicFramePr>
              <p:nvPr/>
            </p:nvGraphicFramePr>
            <p:xfrm>
              <a:off x="1510" y="1530"/>
              <a:ext cx="657" cy="327"/>
            </p:xfrm>
            <a:graphic>
              <a:graphicData uri="http://schemas.openxmlformats.org/presentationml/2006/ole">
                <mc:AlternateContent xmlns:mc="http://schemas.openxmlformats.org/markup-compatibility/2006">
                  <mc:Choice xmlns:v="urn:schemas-microsoft-com:vml" Requires="v">
                    <p:oleObj spid="_x0000_s24" name="" r:id="rId16" imgW="393065" imgH="228600" progId="Equation.3">
                      <p:embed/>
                    </p:oleObj>
                  </mc:Choice>
                  <mc:Fallback>
                    <p:oleObj name="" r:id="rId16" imgW="393065" imgH="228600" progId="Equation.3">
                      <p:embed/>
                      <p:pic>
                        <p:nvPicPr>
                          <p:cNvPr id="0" name="图片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10" y="1530"/>
                            <a:ext cx="657" cy="3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5" name="Object 9"/>
            <p:cNvGraphicFramePr>
              <a:graphicFrameLocks noChangeAspect="1"/>
            </p:cNvGraphicFramePr>
            <p:nvPr/>
          </p:nvGraphicFramePr>
          <p:xfrm>
            <a:off x="1671" y="1376"/>
            <a:ext cx="357" cy="207"/>
          </p:xfrm>
          <a:graphic>
            <a:graphicData uri="http://schemas.openxmlformats.org/presentationml/2006/ole">
              <mc:AlternateContent xmlns:mc="http://schemas.openxmlformats.org/markup-compatibility/2006">
                <mc:Choice xmlns:v="urn:schemas-microsoft-com:vml" Requires="v">
                  <p:oleObj spid="_x0000_s26" name="Equation" r:id="rId18" imgW="190500" imgH="151765" progId="">
                    <p:embed/>
                  </p:oleObj>
                </mc:Choice>
                <mc:Fallback>
                  <p:oleObj name="Equation" r:id="rId18" imgW="190500" imgH="151765" progId="">
                    <p:embed/>
                    <p:pic>
                      <p:nvPicPr>
                        <p:cNvPr id="0" name="图片 2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1" y="1376"/>
                          <a:ext cx="357"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7" name="Text Box 20"/>
            <p:cNvSpPr txBox="1">
              <a:spLocks noChangeArrowheads="1"/>
            </p:cNvSpPr>
            <p:nvPr/>
          </p:nvSpPr>
          <p:spPr bwMode="auto">
            <a:xfrm>
              <a:off x="1268" y="1541"/>
              <a:ext cx="2386" cy="316"/>
            </a:xfrm>
            <a:prstGeom prst="rect">
              <a:avLst/>
            </a:prstGeom>
            <a:noFill/>
            <a:ln w="9525">
              <a:noFill/>
              <a:miter lim="800000"/>
            </a:ln>
          </p:spPr>
          <p:txBody>
            <a:bodyPr>
              <a:spAutoFit/>
            </a:bodyPr>
            <a:lstStyle/>
            <a:p>
              <a:pPr>
                <a:spcBef>
                  <a:spcPct val="50000"/>
                </a:spcBef>
              </a:pPr>
              <a:r>
                <a:rPr lang="zh-CN" altLang="en-US" sz="2400" b="1"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在             处有极大值。</a:t>
              </a:r>
              <a:endParaRPr lang="zh-CN" altLang="en-US" sz="2400" b="1"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endParaRPr>
            </a:p>
          </p:txBody>
        </p:sp>
      </p:grpSp>
      <p:grpSp>
        <p:nvGrpSpPr>
          <p:cNvPr id="28" name="Group 25"/>
          <p:cNvGrpSpPr/>
          <p:nvPr/>
        </p:nvGrpSpPr>
        <p:grpSpPr bwMode="auto">
          <a:xfrm>
            <a:off x="3796531" y="4788473"/>
            <a:ext cx="5118801" cy="1330723"/>
            <a:chOff x="293" y="2096"/>
            <a:chExt cx="3989" cy="854"/>
          </a:xfrm>
        </p:grpSpPr>
        <p:sp>
          <p:nvSpPr>
            <p:cNvPr id="29" name="Rectangle 14"/>
            <p:cNvSpPr>
              <a:spLocks noChangeArrowheads="1"/>
            </p:cNvSpPr>
            <p:nvPr/>
          </p:nvSpPr>
          <p:spPr bwMode="auto">
            <a:xfrm>
              <a:off x="660" y="2360"/>
              <a:ext cx="3622" cy="573"/>
            </a:xfrm>
            <a:prstGeom prst="rect">
              <a:avLst/>
            </a:prstGeom>
            <a:noFill/>
            <a:ln w="9525">
              <a:noFill/>
              <a:miter lim="800000"/>
            </a:ln>
          </p:spPr>
          <p:txBody>
            <a:bodyPr wrap="square">
              <a:spAutoFit/>
            </a:bodyPr>
            <a:lstStyle/>
            <a:p>
              <a:pPr indent="304800"/>
              <a:r>
                <a:rPr lang="en-US" altLang="zh-CN" sz="28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lang="zh-CN" altLang="en-US" sz="2400" b="1"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在            处有极大值。</a:t>
              </a:r>
              <a:endParaRPr lang="zh-CN" altLang="en-US" sz="2400" b="1"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endParaRPr>
            </a:p>
          </p:txBody>
        </p:sp>
        <p:grpSp>
          <p:nvGrpSpPr>
            <p:cNvPr id="30" name="Group 22"/>
            <p:cNvGrpSpPr/>
            <p:nvPr/>
          </p:nvGrpSpPr>
          <p:grpSpPr bwMode="auto">
            <a:xfrm>
              <a:off x="293" y="2096"/>
              <a:ext cx="3874" cy="854"/>
              <a:chOff x="293" y="2096"/>
              <a:chExt cx="3874" cy="854"/>
            </a:xfrm>
          </p:grpSpPr>
          <p:graphicFrame>
            <p:nvGraphicFramePr>
              <p:cNvPr id="31" name="Object 3"/>
              <p:cNvGraphicFramePr>
                <a:graphicFrameLocks noChangeAspect="1"/>
              </p:cNvGraphicFramePr>
              <p:nvPr/>
            </p:nvGraphicFramePr>
            <p:xfrm>
              <a:off x="293" y="2275"/>
              <a:ext cx="516" cy="250"/>
            </p:xfrm>
            <a:graphic>
              <a:graphicData uri="http://schemas.openxmlformats.org/presentationml/2006/ole">
                <mc:AlternateContent xmlns:mc="http://schemas.openxmlformats.org/markup-compatibility/2006">
                  <mc:Choice xmlns:v="urn:schemas-microsoft-com:vml" Requires="v">
                    <p:oleObj spid="_x0000_s32" name="" r:id="rId20" imgW="354965" imgH="177800" progId="Equation.3">
                      <p:embed/>
                    </p:oleObj>
                  </mc:Choice>
                  <mc:Fallback>
                    <p:oleObj name="" r:id="rId20" imgW="354965" imgH="177800" progId="Equation.3">
                      <p:embed/>
                      <p:pic>
                        <p:nvPicPr>
                          <p:cNvPr id="0" name="图片 3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3" y="2275"/>
                            <a:ext cx="516" cy="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4"/>
              <p:cNvGraphicFramePr>
                <a:graphicFrameLocks noChangeAspect="1"/>
              </p:cNvGraphicFramePr>
              <p:nvPr/>
            </p:nvGraphicFramePr>
            <p:xfrm>
              <a:off x="1052" y="2314"/>
              <a:ext cx="434" cy="233"/>
            </p:xfrm>
            <a:graphic>
              <a:graphicData uri="http://schemas.openxmlformats.org/presentationml/2006/ole">
                <mc:AlternateContent xmlns:mc="http://schemas.openxmlformats.org/markup-compatibility/2006">
                  <mc:Choice xmlns:v="urn:schemas-microsoft-com:vml" Requires="v">
                    <p:oleObj spid="_x0000_s34" name="" r:id="rId22" imgW="291465" imgH="177800" progId="Equation.3">
                      <p:embed/>
                    </p:oleObj>
                  </mc:Choice>
                  <mc:Fallback>
                    <p:oleObj name="" r:id="rId22" imgW="291465" imgH="177800" progId="Equation.3">
                      <p:embed/>
                      <p:pic>
                        <p:nvPicPr>
                          <p:cNvPr id="0" name="图片 3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2" y="2314"/>
                            <a:ext cx="434" cy="2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5"/>
              <p:cNvGraphicFramePr>
                <a:graphicFrameLocks noChangeAspect="1"/>
              </p:cNvGraphicFramePr>
              <p:nvPr/>
            </p:nvGraphicFramePr>
            <p:xfrm>
              <a:off x="1756" y="2096"/>
              <a:ext cx="2411" cy="546"/>
            </p:xfrm>
            <a:graphic>
              <a:graphicData uri="http://schemas.openxmlformats.org/presentationml/2006/ole">
                <mc:AlternateContent xmlns:mc="http://schemas.openxmlformats.org/markup-compatibility/2006">
                  <mc:Choice xmlns:v="urn:schemas-microsoft-com:vml" Requires="v">
                    <p:oleObj spid="_x0000_s36" name="" r:id="rId24" imgW="1842135" imgH="508000" progId="Equation.3">
                      <p:embed/>
                    </p:oleObj>
                  </mc:Choice>
                  <mc:Fallback>
                    <p:oleObj name="" r:id="rId24" imgW="1842135" imgH="508000" progId="Equation.3">
                      <p:embed/>
                      <p:pic>
                        <p:nvPicPr>
                          <p:cNvPr id="0" name="图片 3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56" y="2096"/>
                            <a:ext cx="2411" cy="5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7"/>
              <p:cNvGraphicFramePr>
                <a:graphicFrameLocks noChangeAspect="1"/>
              </p:cNvGraphicFramePr>
              <p:nvPr/>
            </p:nvGraphicFramePr>
            <p:xfrm>
              <a:off x="1014" y="2653"/>
              <a:ext cx="632" cy="297"/>
            </p:xfrm>
            <a:graphic>
              <a:graphicData uri="http://schemas.openxmlformats.org/presentationml/2006/ole">
                <mc:AlternateContent xmlns:mc="http://schemas.openxmlformats.org/markup-compatibility/2006">
                  <mc:Choice xmlns:v="urn:schemas-microsoft-com:vml" Requires="v">
                    <p:oleObj spid="_x0000_s38" name="" r:id="rId26" imgW="481965" imgH="228600" progId="Equation.3">
                      <p:embed/>
                    </p:oleObj>
                  </mc:Choice>
                  <mc:Fallback>
                    <p:oleObj name="" r:id="rId26" imgW="481965" imgH="228600" progId="Equation.3">
                      <p:embed/>
                      <p:pic>
                        <p:nvPicPr>
                          <p:cNvPr id="0" name="图片 3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4" y="2653"/>
                            <a:ext cx="632" cy="2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39"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电子云</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57200" y="1371600"/>
                <a:ext cx="8077200" cy="4876800"/>
              </a:xfrm>
            </p:spPr>
            <p:txBody>
              <a:bodyPr>
                <a:normAutofit fontScale="92500" lnSpcReduction="20000"/>
              </a:bodyPr>
              <a:lstStyle/>
              <a:p>
                <a:pPr marL="457200" indent="-457200">
                  <a:lnSpc>
                    <a:spcPct val="110000"/>
                  </a:lnSpc>
                  <a:spcBef>
                    <a:spcPts val="0"/>
                  </a:spcBef>
                  <a:spcAft>
                    <a:spcPts val="0"/>
                  </a:spcAft>
                </a:pPr>
                <a:r>
                  <a:rPr lang="zh-CN" altLang="en-US" sz="2800" dirty="0"/>
                  <a:t>用小黑点的密或稀形象地表示空间各处概率密度</a:t>
                </a:r>
                <a14:m>
                  <m:oMath xmlns:m="http://schemas.openxmlformats.org/officeDocument/2006/math">
                    <m:sSup>
                      <m:sSupPr>
                        <m:ctrlPr>
                          <a:rPr lang="en-US" altLang="zh-CN" sz="2800" i="1" smtClean="0">
                            <a:latin typeface="Cambria Math" panose="02040503050406030204" pitchFamily="18" charset="0"/>
                          </a:rPr>
                        </m:ctrlPr>
                      </m:sSupPr>
                      <m:e>
                        <m:d>
                          <m:dPr>
                            <m:begChr m:val="|"/>
                            <m:endChr m:val="|"/>
                            <m:ctrlPr>
                              <a:rPr lang="en-US" altLang="zh-CN" sz="2800" i="1" smtClean="0">
                                <a:latin typeface="Cambria Math" panose="02040503050406030204" pitchFamily="18" charset="0"/>
                              </a:rPr>
                            </m:ctrlPr>
                          </m:dPr>
                          <m:e>
                            <m:r>
                              <a:rPr lang="zh-CN" altLang="en-US" sz="2800" i="1" smtClean="0">
                                <a:latin typeface="Cambria Math" panose="02040503050406030204" pitchFamily="18" charset="0"/>
                              </a:rPr>
                              <m:t>𝝍</m:t>
                            </m:r>
                          </m:e>
                        </m:d>
                      </m:e>
                      <m:sup>
                        <m:r>
                          <a:rPr lang="en-US" altLang="zh-CN" sz="2800" b="1" i="1" smtClean="0">
                            <a:latin typeface="Cambria Math" panose="02040503050406030204" pitchFamily="18" charset="0"/>
                          </a:rPr>
                          <m:t>𝟐</m:t>
                        </m:r>
                      </m:sup>
                    </m:sSup>
                  </m:oMath>
                </a14:m>
                <a:r>
                  <a:rPr lang="zh-CN" altLang="en-US" sz="2800" dirty="0"/>
                  <a:t>的相对大小，</a:t>
                </a:r>
                <a:r>
                  <a:rPr lang="zh-CN" altLang="en-US" sz="2800" dirty="0">
                    <a:solidFill>
                      <a:srgbClr val="FF0000"/>
                    </a:solidFill>
                  </a:rPr>
                  <a:t>概率</a:t>
                </a:r>
                <a:r>
                  <a:rPr lang="zh-CN" altLang="en-US" sz="2800" dirty="0"/>
                  <a:t>大的地方黑点浓密，</a:t>
                </a:r>
                <a:r>
                  <a:rPr lang="zh-CN" altLang="en-US" sz="2800" dirty="0">
                    <a:solidFill>
                      <a:srgbClr val="FF0000"/>
                    </a:solidFill>
                  </a:rPr>
                  <a:t>概率</a:t>
                </a:r>
                <a:r>
                  <a:rPr lang="zh-CN" altLang="en-US" sz="2800" dirty="0"/>
                  <a:t>小的地方黑点稀疏，称它们为“电子云”</a:t>
                </a:r>
                <a:endParaRPr lang="en-US" altLang="zh-CN" sz="2800" dirty="0"/>
              </a:p>
              <a:p>
                <a:pPr marL="457200" indent="-457200">
                  <a:lnSpc>
                    <a:spcPct val="110000"/>
                  </a:lnSpc>
                  <a:spcBef>
                    <a:spcPts val="0"/>
                  </a:spcBef>
                  <a:spcAft>
                    <a:spcPts val="0"/>
                  </a:spcAft>
                </a:pPr>
                <a:r>
                  <a:rPr lang="zh-CN" altLang="en-US" sz="2800" dirty="0"/>
                  <a:t>电子在原子核外很小的空间内作高速运动，没有确定的轨道。因此，我们不能同时准确地测定电子在某一时刻所处的位置和运动的速度，也不能描画出它的运动轨迹。</a:t>
                </a:r>
                <a:endParaRPr lang="en-US" altLang="zh-CN" sz="2800" dirty="0"/>
              </a:p>
              <a:p>
                <a:pPr marL="457200" indent="-457200">
                  <a:lnSpc>
                    <a:spcPct val="110000"/>
                  </a:lnSpc>
                  <a:spcBef>
                    <a:spcPts val="0"/>
                  </a:spcBef>
                  <a:spcAft>
                    <a:spcPts val="0"/>
                  </a:spcAft>
                </a:pPr>
                <a:r>
                  <a:rPr lang="zh-CN" altLang="en-US" sz="2800" dirty="0"/>
                  <a:t>人们常用一种能够表示电子在一定时间内在核外空间各处出现机会的模型来描述电子在核外的运动。在这个模型里，某个点附近的密度表示电子在该处出现机会的大小。密度大的地方，表明电子在核外空间单位体积内出现的机会多；密度小的地方，表明电子在核外空间单位体积内出现的机会少。</a:t>
                </a:r>
                <a:endParaRPr lang="zh-CN" altLang="en-US" sz="28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57200" y="1371600"/>
                <a:ext cx="8077200" cy="4876800"/>
              </a:xfrm>
              <a:blipFill rotWithShape="1">
                <a:blip r:embed="rId1"/>
                <a:stretch>
                  <a:fillRect/>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氢原子的电子云</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6" name="Picture 4"/>
          <p:cNvPicPr>
            <a:picLocks noChangeAspect="1" noChangeArrowheads="1"/>
          </p:cNvPicPr>
          <p:nvPr/>
        </p:nvPicPr>
        <p:blipFill>
          <a:blip r:embed="rId1" cstate="print"/>
          <a:srcRect/>
          <a:stretch>
            <a:fillRect/>
          </a:stretch>
        </p:blipFill>
        <p:spPr bwMode="auto">
          <a:xfrm>
            <a:off x="784897" y="1186347"/>
            <a:ext cx="7650405" cy="50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原子模型的进化</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pSp>
        <p:nvGrpSpPr>
          <p:cNvPr id="21" name="Group 3"/>
          <p:cNvGrpSpPr/>
          <p:nvPr/>
        </p:nvGrpSpPr>
        <p:grpSpPr bwMode="auto">
          <a:xfrm>
            <a:off x="5105400" y="1371600"/>
            <a:ext cx="2654947" cy="2331098"/>
            <a:chOff x="3408" y="816"/>
            <a:chExt cx="1805" cy="1516"/>
          </a:xfrm>
        </p:grpSpPr>
        <p:pic>
          <p:nvPicPr>
            <p:cNvPr id="22" name="Picture 4" descr="F:\ftp\The Physics of Atoms and Quanta\chapter 2 - Bohr's model\planet.gif"/>
            <p:cNvPicPr>
              <a:picLocks noChangeAspect="1" noChangeArrowheads="1"/>
            </p:cNvPicPr>
            <p:nvPr/>
          </p:nvPicPr>
          <p:blipFill>
            <a:blip r:embed="rId1" cstate="print"/>
            <a:srcRect/>
            <a:stretch>
              <a:fillRect/>
            </a:stretch>
          </p:blipFill>
          <p:spPr bwMode="auto">
            <a:xfrm>
              <a:off x="3552" y="816"/>
              <a:ext cx="1140" cy="1140"/>
            </a:xfrm>
            <a:prstGeom prst="rect">
              <a:avLst/>
            </a:prstGeom>
            <a:noFill/>
            <a:ln w="9525">
              <a:noFill/>
              <a:miter lim="800000"/>
              <a:headEnd/>
              <a:tailEnd/>
            </a:ln>
          </p:spPr>
        </p:pic>
        <p:sp>
          <p:nvSpPr>
            <p:cNvPr id="23" name="Text Box 5"/>
            <p:cNvSpPr txBox="1">
              <a:spLocks noChangeArrowheads="1"/>
            </p:cNvSpPr>
            <p:nvPr/>
          </p:nvSpPr>
          <p:spPr bwMode="auto">
            <a:xfrm>
              <a:off x="3408" y="2112"/>
              <a:ext cx="1805" cy="220"/>
            </a:xfrm>
            <a:prstGeom prst="rect">
              <a:avLst/>
            </a:prstGeom>
            <a:noFill/>
            <a:ln w="9525">
              <a:noFill/>
              <a:miter lim="800000"/>
            </a:ln>
          </p:spPr>
          <p:txBody>
            <a:bodyPr wrap="none">
              <a:spAutoFit/>
            </a:bodyPr>
            <a:lstStyle/>
            <a:p>
              <a:r>
                <a:rPr kumimoji="1" lang="en-US" altLang="zh-CN" sz="1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Planet model by Rutherford</a:t>
              </a:r>
              <a:endParaRPr kumimoji="1" lang="en-US" altLang="zh-CN" sz="1600" b="1"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24" name="Group 6"/>
          <p:cNvGrpSpPr/>
          <p:nvPr/>
        </p:nvGrpSpPr>
        <p:grpSpPr bwMode="auto">
          <a:xfrm>
            <a:off x="609600" y="1308407"/>
            <a:ext cx="2259279" cy="2614029"/>
            <a:chOff x="720" y="768"/>
            <a:chExt cx="1536" cy="1700"/>
          </a:xfrm>
        </p:grpSpPr>
        <p:pic>
          <p:nvPicPr>
            <p:cNvPr id="25" name="Picture 7" descr="F:\ftp\The Physics of Atoms and Quanta\chapter 2 - Bohr's model\plupudding.gif"/>
            <p:cNvPicPr>
              <a:picLocks noChangeAspect="1" noChangeArrowheads="1"/>
            </p:cNvPicPr>
            <p:nvPr/>
          </p:nvPicPr>
          <p:blipFill>
            <a:blip r:embed="rId2" cstate="print"/>
            <a:srcRect/>
            <a:stretch>
              <a:fillRect/>
            </a:stretch>
          </p:blipFill>
          <p:spPr bwMode="auto">
            <a:xfrm>
              <a:off x="864" y="768"/>
              <a:ext cx="1248" cy="1248"/>
            </a:xfrm>
            <a:prstGeom prst="rect">
              <a:avLst/>
            </a:prstGeom>
            <a:noFill/>
            <a:ln w="9525">
              <a:noFill/>
              <a:miter lim="800000"/>
              <a:headEnd/>
              <a:tailEnd/>
            </a:ln>
          </p:spPr>
        </p:pic>
        <p:sp>
          <p:nvSpPr>
            <p:cNvPr id="26" name="Text Box 8"/>
            <p:cNvSpPr txBox="1">
              <a:spLocks noChangeArrowheads="1"/>
            </p:cNvSpPr>
            <p:nvPr/>
          </p:nvSpPr>
          <p:spPr bwMode="auto">
            <a:xfrm>
              <a:off x="720" y="2048"/>
              <a:ext cx="1536" cy="420"/>
            </a:xfrm>
            <a:prstGeom prst="rect">
              <a:avLst/>
            </a:prstGeom>
            <a:noFill/>
            <a:ln w="9525">
              <a:noFill/>
              <a:miter lim="800000"/>
            </a:ln>
          </p:spPr>
          <p:txBody>
            <a:bodyPr>
              <a:spAutoFit/>
            </a:bodyPr>
            <a:lstStyle/>
            <a:p>
              <a:r>
                <a:rPr kumimoji="1" lang="en-US" altLang="zh-CN" sz="18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Plum-pudding model by Thomson</a:t>
              </a:r>
              <a:endParaRPr kumimoji="1" lang="en-US" altLang="zh-CN" sz="1800" b="1"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grpSp>
        <p:nvGrpSpPr>
          <p:cNvPr id="27" name="Group 9"/>
          <p:cNvGrpSpPr/>
          <p:nvPr/>
        </p:nvGrpSpPr>
        <p:grpSpPr bwMode="auto">
          <a:xfrm>
            <a:off x="762001" y="3886200"/>
            <a:ext cx="2194560" cy="2438734"/>
            <a:chOff x="816" y="2544"/>
            <a:chExt cx="1492" cy="1586"/>
          </a:xfrm>
        </p:grpSpPr>
        <p:pic>
          <p:nvPicPr>
            <p:cNvPr id="28" name="Picture 10" descr="F:\ftp\The Physics of Atoms and Quanta\chapter 2 - Bohr's model\920424670__atom2.jpg"/>
            <p:cNvPicPr>
              <a:picLocks noChangeAspect="1" noChangeArrowheads="1"/>
            </p:cNvPicPr>
            <p:nvPr/>
          </p:nvPicPr>
          <p:blipFill>
            <a:blip r:embed="rId3" cstate="print"/>
            <a:srcRect/>
            <a:stretch>
              <a:fillRect/>
            </a:stretch>
          </p:blipFill>
          <p:spPr bwMode="auto">
            <a:xfrm>
              <a:off x="816" y="2544"/>
              <a:ext cx="1462" cy="1536"/>
            </a:xfrm>
            <a:prstGeom prst="rect">
              <a:avLst/>
            </a:prstGeom>
            <a:noFill/>
            <a:ln w="9525">
              <a:noFill/>
              <a:miter lim="800000"/>
              <a:headEnd/>
              <a:tailEnd/>
            </a:ln>
          </p:spPr>
        </p:pic>
        <p:sp>
          <p:nvSpPr>
            <p:cNvPr id="29" name="Text Box 11"/>
            <p:cNvSpPr txBox="1">
              <a:spLocks noChangeArrowheads="1"/>
            </p:cNvSpPr>
            <p:nvPr/>
          </p:nvSpPr>
          <p:spPr bwMode="auto">
            <a:xfrm>
              <a:off x="912" y="3910"/>
              <a:ext cx="1396" cy="220"/>
            </a:xfrm>
            <a:prstGeom prst="rect">
              <a:avLst/>
            </a:prstGeom>
            <a:noFill/>
            <a:ln w="9525">
              <a:noFill/>
              <a:miter lim="800000"/>
            </a:ln>
          </p:spPr>
          <p:txBody>
            <a:bodyPr wrap="none">
              <a:spAutoFit/>
            </a:bodyPr>
            <a:lstStyle/>
            <a:p>
              <a:r>
                <a:rPr kumimoji="1" lang="en-US" altLang="zh-CN" sz="1600" b="1" dirty="0">
                  <a:solidFill>
                    <a:srgbClr val="000000"/>
                  </a:solidFill>
                  <a:latin typeface="Times New Roman" panose="02020603050405020304" pitchFamily="18" charset="0"/>
                  <a:ea typeface="华文楷体" panose="02010600040101010101" charset="-122"/>
                  <a:cs typeface="Times New Roman" panose="02020603050405020304" pitchFamily="18" charset="0"/>
                </a:rPr>
                <a:t>Electron cloud model</a:t>
              </a:r>
              <a:endParaRPr kumimoji="1" lang="en-US" altLang="zh-CN" sz="1600" b="1"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30" name="AutoShape 12"/>
          <p:cNvSpPr>
            <a:spLocks noChangeArrowheads="1"/>
          </p:cNvSpPr>
          <p:nvPr/>
        </p:nvSpPr>
        <p:spPr bwMode="auto">
          <a:xfrm>
            <a:off x="3581401" y="1920250"/>
            <a:ext cx="904594" cy="470525"/>
          </a:xfrm>
          <a:prstGeom prst="rightArrow">
            <a:avLst>
              <a:gd name="adj1" fmla="val 50000"/>
              <a:gd name="adj2" fmla="val 50245"/>
            </a:avLst>
          </a:prstGeom>
          <a:solidFill>
            <a:schemeClr val="accent1">
              <a:alpha val="50195"/>
            </a:schemeClr>
          </a:solidFill>
          <a:ln w="9525">
            <a:solidFill>
              <a:schemeClr val="accent1"/>
            </a:solidFill>
            <a:miter lim="800000"/>
          </a:ln>
        </p:spPr>
        <p:txBody>
          <a:bodyPr wrap="none" anchor="ctr"/>
          <a:lstStyle/>
          <a:p>
            <a:endParaRPr kumimoji="1" lang="en-US" altLang="zh-CN" sz="200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1" name="AutoShape 13"/>
          <p:cNvSpPr>
            <a:spLocks noChangeArrowheads="1"/>
          </p:cNvSpPr>
          <p:nvPr/>
        </p:nvSpPr>
        <p:spPr bwMode="auto">
          <a:xfrm>
            <a:off x="3581401" y="4815850"/>
            <a:ext cx="904594" cy="470525"/>
          </a:xfrm>
          <a:prstGeom prst="leftArrow">
            <a:avLst>
              <a:gd name="adj1" fmla="val 50000"/>
              <a:gd name="adj2" fmla="val 50245"/>
            </a:avLst>
          </a:prstGeom>
          <a:solidFill>
            <a:schemeClr val="accent1">
              <a:alpha val="50195"/>
            </a:schemeClr>
          </a:solidFill>
          <a:ln w="9525">
            <a:solidFill>
              <a:schemeClr val="accent1"/>
            </a:solidFill>
            <a:miter lim="800000"/>
          </a:ln>
        </p:spPr>
        <p:txBody>
          <a:bodyPr wrap="none" anchor="ctr"/>
          <a:lstStyle/>
          <a:p>
            <a:endParaRPr kumimoji="1" lang="en-US" altLang="zh-CN" sz="200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32" name="AutoShape 14"/>
          <p:cNvSpPr>
            <a:spLocks noChangeArrowheads="1"/>
          </p:cNvSpPr>
          <p:nvPr/>
        </p:nvSpPr>
        <p:spPr bwMode="auto">
          <a:xfrm>
            <a:off x="7662742" y="2773549"/>
            <a:ext cx="494217" cy="1992812"/>
          </a:xfrm>
          <a:prstGeom prst="curvedLeftArrow">
            <a:avLst>
              <a:gd name="adj1" fmla="val 77143"/>
              <a:gd name="adj2" fmla="val 154286"/>
              <a:gd name="adj3" fmla="val 33333"/>
            </a:avLst>
          </a:prstGeom>
          <a:solidFill>
            <a:schemeClr val="accent1">
              <a:alpha val="50195"/>
            </a:schemeClr>
          </a:solidFill>
          <a:ln w="9525">
            <a:solidFill>
              <a:schemeClr val="accent1"/>
            </a:solidFill>
            <a:miter lim="800000"/>
          </a:ln>
        </p:spPr>
        <p:txBody>
          <a:bodyPr wrap="none" anchor="ctr"/>
          <a:lstStyle/>
          <a:p>
            <a:endParaRPr kumimoji="1" lang="en-US" altLang="zh-CN" sz="200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pSp>
        <p:nvGrpSpPr>
          <p:cNvPr id="33" name="Group 15"/>
          <p:cNvGrpSpPr/>
          <p:nvPr/>
        </p:nvGrpSpPr>
        <p:grpSpPr bwMode="auto">
          <a:xfrm>
            <a:off x="5410200" y="4041343"/>
            <a:ext cx="1712110" cy="2271130"/>
            <a:chOff x="3360" y="2496"/>
            <a:chExt cx="1164" cy="1477"/>
          </a:xfrm>
        </p:grpSpPr>
        <p:sp>
          <p:nvSpPr>
            <p:cNvPr id="34" name="Text Box 16"/>
            <p:cNvSpPr txBox="1">
              <a:spLocks noChangeArrowheads="1"/>
            </p:cNvSpPr>
            <p:nvPr/>
          </p:nvSpPr>
          <p:spPr bwMode="auto">
            <a:xfrm>
              <a:off x="3420" y="3733"/>
              <a:ext cx="1104" cy="240"/>
            </a:xfrm>
            <a:prstGeom prst="rect">
              <a:avLst/>
            </a:prstGeom>
            <a:noFill/>
            <a:ln w="9525">
              <a:noFill/>
              <a:miter lim="800000"/>
            </a:ln>
          </p:spPr>
          <p:txBody>
            <a:bodyPr wrap="square">
              <a:spAutoFit/>
            </a:bodyPr>
            <a:lstStyle/>
            <a:p>
              <a:r>
                <a:rPr kumimoji="1" lang="en-US" altLang="zh-CN" sz="1800" b="1" dirty="0">
                  <a:solidFill>
                    <a:srgbClr val="FF3300"/>
                  </a:solidFill>
                  <a:latin typeface="Times New Roman" panose="02020603050405020304" pitchFamily="18" charset="0"/>
                  <a:ea typeface="华文楷体" panose="02010600040101010101" charset="-122"/>
                  <a:cs typeface="Times New Roman" panose="02020603050405020304" pitchFamily="18" charset="0"/>
                </a:rPr>
                <a:t>Bohr’s model</a:t>
              </a:r>
              <a:endParaRPr kumimoji="1" lang="en-US" altLang="zh-CN" sz="1800" b="1" dirty="0">
                <a:solidFill>
                  <a:srgbClr val="FF3300"/>
                </a:solidFill>
                <a:latin typeface="Times New Roman" panose="02020603050405020304" pitchFamily="18" charset="0"/>
                <a:ea typeface="华文楷体" panose="02010600040101010101" charset="-122"/>
                <a:cs typeface="Times New Roman" panose="02020603050405020304" pitchFamily="18" charset="0"/>
              </a:endParaRPr>
            </a:p>
          </p:txBody>
        </p:sp>
        <p:pic>
          <p:nvPicPr>
            <p:cNvPr id="35" name="Picture 17" descr="F:\ftp\The Physics of Atoms and Quanta\atom\fig8-5.jpg"/>
            <p:cNvPicPr>
              <a:picLocks noChangeAspect="1" noChangeArrowheads="1"/>
            </p:cNvPicPr>
            <p:nvPr/>
          </p:nvPicPr>
          <p:blipFill>
            <a:blip r:embed="rId4" cstate="print"/>
            <a:srcRect/>
            <a:stretch>
              <a:fillRect/>
            </a:stretch>
          </p:blipFill>
          <p:spPr bwMode="auto">
            <a:xfrm>
              <a:off x="3360" y="2496"/>
              <a:ext cx="1164" cy="1267"/>
            </a:xfrm>
            <a:prstGeom prst="rect">
              <a:avLst/>
            </a:prstGeom>
            <a:noFill/>
            <a:ln w="9525">
              <a:noFill/>
              <a:miter lim="800000"/>
              <a:headEnd/>
              <a:tailEnd/>
            </a:ln>
          </p:spPr>
        </p:pic>
      </p:gr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宋体" panose="02010600030101010101" pitchFamily="2" charset="-122"/>
              </a:rPr>
              <a:t>宇称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641351" y="1295400"/>
                <a:ext cx="7768012" cy="4899755"/>
              </a:xfrm>
            </p:spPr>
            <p:txBody>
              <a:bodyPr>
                <a:normAutofit fontScale="77500" lnSpcReduction="20000"/>
              </a:bodyPr>
              <a:lstStyle/>
              <a:p>
                <a:pPr>
                  <a:lnSpc>
                    <a:spcPct val="120000"/>
                  </a:lnSpc>
                  <a:spcBef>
                    <a:spcPts val="0"/>
                  </a:spcBef>
                </a:pPr>
                <a:r>
                  <a:rPr lang="zh-CN" altLang="en-US" dirty="0"/>
                  <a:t>原子波函数关于原点的反演对称性 </a:t>
                </a:r>
                <a:endParaRPr lang="zh-CN" altLang="en-US" dirty="0"/>
              </a:p>
              <a:p>
                <a:pPr>
                  <a:lnSpc>
                    <a:spcPct val="120000"/>
                  </a:lnSpc>
                  <a:spcBef>
                    <a:spcPts val="0"/>
                  </a:spcBef>
                </a:pPr>
                <a:r>
                  <a:rPr lang="zh-CN" altLang="en-US" dirty="0">
                    <a:latin typeface="宋体" panose="02010600030101010101" pitchFamily="2" charset="-122"/>
                  </a:rPr>
                  <a:t>偶宇称：</a:t>
                </a:r>
                <a14:m>
                  <m:oMath xmlns:m="http://schemas.openxmlformats.org/officeDocument/2006/math">
                    <m:r>
                      <a:rPr lang="en-US" altLang="zh-CN" b="0" i="1" smtClean="0">
                        <a:latin typeface="Cambria Math" panose="02040503050406030204" pitchFamily="18" charset="0"/>
                      </a:rPr>
                      <m:t>𝜓</m:t>
                    </m:r>
                    <m:r>
                      <a:rPr lang="en-US" altLang="zh-CN" b="0" i="1" smtClean="0">
                        <a:latin typeface="Cambria Math" panose="02040503050406030204" pitchFamily="18" charset="0"/>
                      </a:rPr>
                      <m:t>(−</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𝑟</m:t>
                        </m:r>
                      </m:e>
                    </m:acc>
                    <m:r>
                      <a:rPr lang="en-US" altLang="zh-CN" b="0" i="1" smtClean="0">
                        <a:latin typeface="Cambria Math" panose="02040503050406030204" pitchFamily="18" charset="0"/>
                      </a:rPr>
                      <m:t>)</m:t>
                    </m:r>
                  </m:oMath>
                </a14:m>
                <a:r>
                  <a:rPr lang="en-US" altLang="zh-CN" dirty="0">
                    <a:latin typeface="宋体" panose="02010600030101010101" pitchFamily="2" charset="-122"/>
                  </a:rPr>
                  <a:t>=</a:t>
                </a:r>
                <a:r>
                  <a:rPr lang="en-US" altLang="zh-CN" dirty="0"/>
                  <a:t> </a:t>
                </a:r>
                <a14:m>
                  <m:oMath xmlns:m="http://schemas.openxmlformats.org/officeDocument/2006/math">
                    <m:r>
                      <a:rPr lang="en-US" altLang="zh-CN" i="1">
                        <a:latin typeface="Cambria Math" panose="02040503050406030204" pitchFamily="18" charset="0"/>
                      </a:rPr>
                      <m:t>𝜓</m:t>
                    </m:r>
                    <m:r>
                      <a:rPr lang="en-US" altLang="zh-CN" i="1">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r>
                      <a:rPr lang="en-US" altLang="zh-CN" i="1">
                        <a:latin typeface="Cambria Math" panose="02040503050406030204" pitchFamily="18" charset="0"/>
                      </a:rPr>
                      <m:t>)</m:t>
                    </m:r>
                  </m:oMath>
                </a14:m>
                <a:endParaRPr lang="zh-CN" altLang="en-US" dirty="0">
                  <a:latin typeface="宋体" panose="02010600030101010101" pitchFamily="2" charset="-122"/>
                </a:endParaRPr>
              </a:p>
              <a:p>
                <a:pPr>
                  <a:lnSpc>
                    <a:spcPct val="120000"/>
                  </a:lnSpc>
                  <a:spcBef>
                    <a:spcPts val="0"/>
                  </a:spcBef>
                </a:pPr>
                <a:r>
                  <a:rPr lang="zh-CN" altLang="en-US" dirty="0">
                    <a:latin typeface="宋体" panose="02010600030101010101" pitchFamily="2" charset="-122"/>
                  </a:rPr>
                  <a:t>奇宇称：</a:t>
                </a:r>
                <a14:m>
                  <m:oMath xmlns:m="http://schemas.openxmlformats.org/officeDocument/2006/math">
                    <m:r>
                      <a:rPr lang="en-US" altLang="zh-CN" i="1">
                        <a:latin typeface="Cambria Math" panose="02040503050406030204" pitchFamily="18" charset="0"/>
                      </a:rPr>
                      <m:t>𝜓</m:t>
                    </m:r>
                    <m:d>
                      <m:dPr>
                        <m:ctrlPr>
                          <a:rPr lang="en-US" altLang="zh-CN" i="1">
                            <a:latin typeface="Cambria Math" panose="02040503050406030204" pitchFamily="18" charset="0"/>
                          </a:rPr>
                        </m:ctrlPr>
                      </m:dPr>
                      <m:e>
                        <m:r>
                          <a:rPr lang="en-US" altLang="zh-CN" i="1">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e>
                    </m:d>
                    <m:r>
                      <a:rPr lang="en-US" altLang="zh-CN" b="0" i="1" smtClean="0">
                        <a:latin typeface="Cambria Math" panose="02040503050406030204" pitchFamily="18" charset="0"/>
                      </a:rPr>
                      <m:t>=−</m:t>
                    </m:r>
                    <m:r>
                      <a:rPr lang="en-US" altLang="zh-CN" i="1">
                        <a:latin typeface="Cambria Math" panose="02040503050406030204" pitchFamily="18" charset="0"/>
                      </a:rPr>
                      <m:t>𝜓</m:t>
                    </m:r>
                    <m:r>
                      <a:rPr lang="en-US" altLang="zh-CN" i="1">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r>
                      <a:rPr lang="en-US" altLang="zh-CN" i="1">
                        <a:latin typeface="Cambria Math" panose="02040503050406030204" pitchFamily="18" charset="0"/>
                      </a:rPr>
                      <m:t>)</m:t>
                    </m:r>
                  </m:oMath>
                </a14:m>
                <a:endParaRPr lang="zh-CN" altLang="en-US" dirty="0">
                  <a:latin typeface="宋体" panose="02010600030101010101" pitchFamily="2" charset="-122"/>
                </a:endParaRPr>
              </a:p>
              <a:p>
                <a:pPr>
                  <a:lnSpc>
                    <a:spcPct val="120000"/>
                  </a:lnSpc>
                  <a:spcBef>
                    <a:spcPts val="0"/>
                  </a:spcBef>
                </a:pPr>
                <a:r>
                  <a:rPr lang="zh-CN" altLang="en-US" dirty="0">
                    <a:latin typeface="宋体" panose="02010600030101010101" pitchFamily="2" charset="-122"/>
                  </a:rPr>
                  <a:t>宇称算符：</a:t>
                </a:r>
                <a14:m>
                  <m:oMath xmlns:m="http://schemas.openxmlformats.org/officeDocument/2006/math">
                    <m:acc>
                      <m:accPr>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𝑝</m:t>
                        </m:r>
                      </m:e>
                    </m:acc>
                  </m:oMath>
                </a14:m>
                <a:br>
                  <a:rPr lang="en-US" altLang="zh-CN" b="0" dirty="0">
                    <a:latin typeface="宋体" panose="02010600030101010101" pitchFamily="2" charset="-122"/>
                  </a:rPr>
                </a:br>
                <a14:m>
                  <m:oMathPara xmlns:m="http://schemas.openxmlformats.org/officeDocument/2006/math">
                    <m:oMathParaPr>
                      <m:jc m:val="centerGroup"/>
                    </m:oMathParaPr>
                    <m:oMath xmlns:m="http://schemas.openxmlformats.org/officeDocument/2006/math">
                      <m:acc>
                        <m:accPr>
                          <m:ctrlPr>
                            <a:rPr lang="en-US" altLang="zh-CN" i="1" smtClean="0">
                              <a:latin typeface="Cambria Math" panose="02040503050406030204" pitchFamily="18" charset="0"/>
                            </a:rPr>
                          </m:ctrlPr>
                        </m:accPr>
                        <m:e>
                          <m:r>
                            <a:rPr lang="en-US" altLang="zh-CN" i="1">
                              <a:latin typeface="Cambria Math" panose="02040503050406030204" pitchFamily="18" charset="0"/>
                            </a:rPr>
                            <m:t>𝑝</m:t>
                          </m:r>
                        </m:e>
                      </m:acc>
                      <m:r>
                        <a:rPr lang="en-US" altLang="zh-CN" i="1">
                          <a:latin typeface="Cambria Math" panose="02040503050406030204" pitchFamily="18" charset="0"/>
                        </a:rPr>
                        <m:t>𝜓</m:t>
                      </m:r>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e>
                      </m:d>
                      <m:r>
                        <m:rPr>
                          <m:nor/>
                        </m:rPr>
                        <a:rPr lang="en-US" altLang="zh-CN" dirty="0">
                          <a:latin typeface="宋体" panose="02010600030101010101" pitchFamily="2" charset="-122"/>
                        </a:rPr>
                        <m:t>=</m:t>
                      </m:r>
                      <m:r>
                        <m:rPr>
                          <m:nor/>
                        </m:rPr>
                        <a:rPr lang="en-US" altLang="zh-CN" dirty="0">
                          <a:latin typeface="Cambria Math" panose="02040503050406030204" pitchFamily="18" charset="0"/>
                        </a:rPr>
                        <m:t> </m:t>
                      </m:r>
                      <m:r>
                        <a:rPr lang="en-US" altLang="zh-CN" i="1">
                          <a:latin typeface="Cambria Math" panose="02040503050406030204" pitchFamily="18" charset="0"/>
                        </a:rPr>
                        <m:t>𝜓</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e>
                      </m:d>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en-US" altLang="zh-CN" i="1">
                          <a:latin typeface="Cambria Math" panose="02040503050406030204" pitchFamily="18" charset="0"/>
                        </a:rPr>
                        <m:t>𝜓</m:t>
                      </m:r>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e>
                      </m:d>
                    </m:oMath>
                    <m:oMath xmlns:m="http://schemas.openxmlformats.org/officeDocument/2006/math">
                      <m:sSup>
                        <m:sSupPr>
                          <m:ctrlPr>
                            <a:rPr lang="en-US" altLang="zh-CN" b="0" i="1" smtClean="0">
                              <a:latin typeface="Cambria Math" panose="02040503050406030204" pitchFamily="18" charset="0"/>
                            </a:rPr>
                          </m:ctrlPr>
                        </m:sSupPr>
                        <m:e>
                          <m:acc>
                            <m:accPr>
                              <m:ctrlPr>
                                <a:rPr lang="en-US" altLang="zh-CN" i="1">
                                  <a:latin typeface="Cambria Math" panose="02040503050406030204" pitchFamily="18" charset="0"/>
                                </a:rPr>
                              </m:ctrlPr>
                            </m:accPr>
                            <m:e>
                              <m:r>
                                <a:rPr lang="en-US" altLang="zh-CN" i="1">
                                  <a:latin typeface="Cambria Math" panose="02040503050406030204" pitchFamily="18" charset="0"/>
                                </a:rPr>
                                <m:t>𝑝</m:t>
                              </m:r>
                            </m:e>
                          </m:acc>
                        </m:e>
                        <m:sup>
                          <m:r>
                            <a:rPr lang="en-US" altLang="zh-CN" b="0" i="1" smtClean="0">
                              <a:latin typeface="Cambria Math" panose="02040503050406030204" pitchFamily="18" charset="0"/>
                            </a:rPr>
                            <m:t>2</m:t>
                          </m:r>
                        </m:sup>
                      </m:sSup>
                      <m:r>
                        <a:rPr lang="en-US" altLang="zh-CN" i="1">
                          <a:latin typeface="Cambria Math" panose="02040503050406030204" pitchFamily="18" charset="0"/>
                        </a:rPr>
                        <m:t>𝜓</m:t>
                      </m:r>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e>
                      </m:d>
                      <m:r>
                        <m:rPr>
                          <m:nor/>
                        </m:rPr>
                        <a:rPr lang="en-US" altLang="zh-CN" b="0" i="0"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r>
                        <a:rPr lang="en-US" altLang="zh-CN" i="1">
                          <a:latin typeface="Cambria Math" panose="02040503050406030204" pitchFamily="18" charset="0"/>
                        </a:rPr>
                        <m:t>𝜓</m:t>
                      </m:r>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e>
                      </m:d>
                      <m:r>
                        <a:rPr lang="en-US" altLang="zh-CN" i="1">
                          <a:latin typeface="Cambria Math" panose="02040503050406030204" pitchFamily="18" charset="0"/>
                        </a:rPr>
                        <m:t>=</m:t>
                      </m:r>
                      <m:r>
                        <a:rPr lang="en-US" altLang="zh-CN" i="1">
                          <a:latin typeface="Cambria Math" panose="02040503050406030204" pitchFamily="18" charset="0"/>
                        </a:rPr>
                        <m:t>𝜓</m:t>
                      </m:r>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𝑟</m:t>
                              </m:r>
                            </m:e>
                          </m:acc>
                        </m:e>
                      </m:d>
                    </m:oMath>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1</m:t>
                      </m:r>
                      <m:r>
                        <a:rPr lang="zh-CN" altLang="en-US" b="0" i="1" smtClean="0">
                          <a:latin typeface="Cambria Math" panose="02040503050406030204" pitchFamily="18" charset="0"/>
                        </a:rPr>
                        <m:t>     </m:t>
                      </m:r>
                      <m:r>
                        <a:rPr lang="en-US" altLang="zh-CN" b="0" i="1" smtClean="0">
                          <a:latin typeface="Cambria Math" panose="02040503050406030204" pitchFamily="18" charset="0"/>
                        </a:rPr>
                        <m:t>𝑐</m:t>
                      </m:r>
                      <m:r>
                        <a:rPr lang="en-US" altLang="zh-CN" b="0" i="1" smtClean="0">
                          <a:latin typeface="Cambria Math" panose="02040503050406030204" pitchFamily="18" charset="0"/>
                        </a:rPr>
                        <m:t>=±</m:t>
                      </m:r>
                      <m:r>
                        <a:rPr lang="en-US" altLang="zh-CN" b="0" i="1" smtClean="0">
                          <a:latin typeface="Cambria Math" panose="02040503050406030204" pitchFamily="18" charset="0"/>
                        </a:rPr>
                        <m:t>1</m:t>
                      </m:r>
                    </m:oMath>
                  </m:oMathPara>
                </a14:m>
                <a:endParaRPr lang="en-US" altLang="zh-CN" dirty="0"/>
              </a:p>
              <a:p>
                <a:pPr>
                  <a:lnSpc>
                    <a:spcPct val="120000"/>
                  </a:lnSpc>
                  <a:spcBef>
                    <a:spcPts val="0"/>
                  </a:spcBef>
                </a:pPr>
                <a:r>
                  <a:rPr lang="zh-CN" altLang="en-US" dirty="0"/>
                  <a:t>波函数的宇称取决于轨道角动量量子数</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l </a:t>
                </a:r>
                <a:r>
                  <a:rPr lang="zh-CN" altLang="en-US" dirty="0"/>
                  <a:t>。</a:t>
                </a:r>
                <a:br>
                  <a:rPr lang="en-US" altLang="zh-CN" dirty="0"/>
                </a:br>
                <a:r>
                  <a:rPr lang="zh-CN" altLang="en-US" dirty="0"/>
                  <a:t>若</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l</a:t>
                </a:r>
                <a:r>
                  <a:rPr lang="zh-CN" altLang="en-US" dirty="0"/>
                  <a:t>为偶数，则波函数为偶宇称</a:t>
                </a:r>
                <a:r>
                  <a:rPr lang="en-US" altLang="zh-CN" dirty="0"/>
                  <a:t>;</a:t>
                </a:r>
                <a:br>
                  <a:rPr lang="en-US" altLang="zh-CN" dirty="0"/>
                </a:br>
                <a:r>
                  <a:rPr lang="zh-CN" altLang="en-US" dirty="0"/>
                  <a:t>若</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l</a:t>
                </a:r>
                <a:r>
                  <a:rPr lang="zh-CN" altLang="en-US" dirty="0"/>
                  <a:t>为奇数，则波函数为奇宇称。 </a:t>
                </a:r>
                <a:endParaRPr lang="zh-CN" altLang="en-US"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641351" y="1295400"/>
                <a:ext cx="7768012" cy="4899755"/>
              </a:xfrm>
              <a:blipFill rotWithShape="1">
                <a:blip r:embed="rId1"/>
                <a:stretch>
                  <a:fillRect r="1" b="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Text Box 25"/>
              <p:cNvSpPr txBox="1">
                <a:spLocks noChangeArrowheads="1"/>
              </p:cNvSpPr>
              <p:nvPr/>
            </p:nvSpPr>
            <p:spPr bwMode="auto">
              <a:xfrm>
                <a:off x="6209251" y="1829095"/>
                <a:ext cx="2553749" cy="1264065"/>
              </a:xfrm>
              <a:prstGeom prst="rect">
                <a:avLst/>
              </a:prstGeom>
              <a:solidFill>
                <a:srgbClr val="FF00FF">
                  <a:alpha val="16862"/>
                </a:srgbClr>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altLang="zh-CN" sz="2800" b="0" i="1">
                          <a:latin typeface="Cambria Math" panose="02040503050406030204" pitchFamily="18" charset="0"/>
                        </a:rPr>
                        <m:t>−</m:t>
                      </m:r>
                      <m:acc>
                        <m:accPr>
                          <m:chr m:val="⃗"/>
                          <m:ctrlPr>
                            <a:rPr lang="en-US" altLang="zh-CN" sz="2800" i="1">
                              <a:latin typeface="Cambria Math" panose="02040503050406030204" pitchFamily="18" charset="0"/>
                            </a:rPr>
                          </m:ctrlPr>
                        </m:accPr>
                        <m:e>
                          <m:r>
                            <a:rPr lang="en-US" altLang="zh-CN" sz="2800" i="1">
                              <a:latin typeface="Cambria Math" panose="02040503050406030204" pitchFamily="18" charset="0"/>
                            </a:rPr>
                            <m:t>𝑟</m:t>
                          </m:r>
                        </m:e>
                      </m:acc>
                      <m:r>
                        <a:rPr lang="en-US" altLang="zh-CN" sz="2800" i="1" smtClean="0">
                          <a:latin typeface="Cambria Math" panose="02040503050406030204" pitchFamily="18" charset="0"/>
                          <a:ea typeface="Cambria Math" panose="02040503050406030204" pitchFamily="18" charset="0"/>
                          <a:cs typeface="Cambria Math" panose="02040503050406030204" pitchFamily="18" charset="0"/>
                        </a:rPr>
                        <m:t>⇌</m:t>
                      </m:r>
                      <m:acc>
                        <m:accPr>
                          <m:chr m:val="⃗"/>
                          <m:ctrlPr>
                            <a:rPr lang="en-US" altLang="zh-CN" sz="2800" i="1">
                              <a:latin typeface="Cambria Math" panose="02040503050406030204" pitchFamily="18" charset="0"/>
                            </a:rPr>
                          </m:ctrlPr>
                        </m:accPr>
                        <m:e>
                          <m:r>
                            <a:rPr lang="en-US" altLang="zh-CN" sz="2800" i="1">
                              <a:latin typeface="Cambria Math" panose="02040503050406030204" pitchFamily="18" charset="0"/>
                            </a:rPr>
                            <m:t>𝑟</m:t>
                          </m:r>
                        </m:e>
                      </m:acc>
                    </m:oMath>
                  </m:oMathPara>
                </a14:m>
                <a:endParaRPr lang="en-US" altLang="zh-CN" sz="2800" dirty="0">
                  <a:latin typeface="华文楷体" panose="02010600040101010101" charset="-122"/>
                  <a:ea typeface="华文楷体" panose="02010600040101010101" charset="-122"/>
                </a:endParaRPr>
              </a:p>
              <a:p>
                <a:pPr algn="ctr" eaLnBrk="1" hangingPunct="1">
                  <a:spcBef>
                    <a:spcPct val="0"/>
                  </a:spcBef>
                  <a:buFont typeface="Wingdings" panose="05000000000000000000" pitchFamily="2" charset="2"/>
                  <a:buNone/>
                </a:pPr>
                <a:r>
                  <a:rPr lang="zh-CN" altLang="en-US" sz="2400" dirty="0">
                    <a:latin typeface="华文楷体" panose="02010600040101010101" charset="-122"/>
                    <a:ea typeface="华文楷体" panose="02010600040101010101" charset="-122"/>
                  </a:rPr>
                  <a:t>原子体系的哈密顿量不变</a:t>
                </a:r>
                <a:endParaRPr lang="zh-CN" altLang="en-US" sz="2400" dirty="0">
                  <a:latin typeface="华文楷体" panose="02010600040101010101" charset="-122"/>
                  <a:ea typeface="华文楷体" panose="02010600040101010101" charset="-122"/>
                </a:endParaRPr>
              </a:p>
            </p:txBody>
          </p:sp>
        </mc:Choice>
        <mc:Fallback>
          <p:sp>
            <p:nvSpPr>
              <p:cNvPr id="11" name="Text Box 25"/>
              <p:cNvSpPr txBox="1">
                <a:spLocks noRot="1" noChangeAspect="1" noMove="1" noResize="1" noEditPoints="1" noAdjustHandles="1" noChangeArrowheads="1" noChangeShapeType="1" noTextEdit="1"/>
              </p:cNvSpPr>
              <p:nvPr/>
            </p:nvSpPr>
            <p:spPr bwMode="auto">
              <a:xfrm>
                <a:off x="6209251" y="1829095"/>
                <a:ext cx="2553749" cy="1264065"/>
              </a:xfrm>
              <a:prstGeom prst="rect">
                <a:avLst/>
              </a:prstGeom>
              <a:blipFill rotWithShape="1">
                <a:blip r:embed="rId2"/>
                <a:stretch>
                  <a:fillRect l="-9" t="-23" b="6"/>
                </a:stretch>
              </a:blip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graphicFrame>
        <p:nvGraphicFramePr>
          <p:cNvPr id="14" name="Object 35"/>
          <p:cNvGraphicFramePr>
            <a:graphicFrameLocks noChangeAspect="1"/>
          </p:cNvGraphicFramePr>
          <p:nvPr/>
        </p:nvGraphicFramePr>
        <p:xfrm>
          <a:off x="6888448" y="4876800"/>
          <a:ext cx="939024" cy="687095"/>
        </p:xfrm>
        <a:graphic>
          <a:graphicData uri="http://schemas.openxmlformats.org/presentationml/2006/ole">
            <mc:AlternateContent xmlns:mc="http://schemas.openxmlformats.org/markup-compatibility/2006">
              <mc:Choice xmlns:v="urn:schemas-microsoft-com:vml" Requires="v">
                <p:oleObj spid="_x0000_s5" name="Equation" r:id="rId3" imgW="330200" imgH="228600" progId="Equation.DSMT4">
                  <p:embed/>
                </p:oleObj>
              </mc:Choice>
              <mc:Fallback>
                <p:oleObj name="Equation" r:id="rId3" imgW="330200" imgH="228600" progId="Equation.DSMT4">
                  <p:embed/>
                  <p:pic>
                    <p:nvPicPr>
                      <p:cNvPr id="0"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448" y="4876800"/>
                        <a:ext cx="939024" cy="687095"/>
                      </a:xfrm>
                      <a:prstGeom prst="rect">
                        <a:avLst/>
                      </a:prstGeom>
                      <a:noFill/>
                      <a:ln>
                        <a:noFill/>
                      </a:ln>
                    </p:spPr>
                  </p:pic>
                </p:oleObj>
              </mc:Fallback>
            </mc:AlternateContent>
          </a:graphicData>
        </a:graphic>
      </p:graphicFrame>
      <p:sp>
        <p:nvSpPr>
          <p:cNvPr id="15" name="Footer Placeholder 1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b">
            <a:normAutofit/>
          </a:bodyPr>
          <a:lstStyle/>
          <a:p>
            <a:r>
              <a:rPr lang="zh-CN" altLang="en-US" dirty="0"/>
              <a:t>宇称变换</a:t>
            </a:r>
            <a:endParaRPr lang="zh-CN" altLang="en-US" dirty="0"/>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sp>
        <p:nvSpPr>
          <p:cNvPr id="7" name="Rectangle 4"/>
          <p:cNvSpPr>
            <a:spLocks noGrp="1" noChangeArrowheads="1"/>
          </p:cNvSpPr>
          <p:nvPr>
            <p:ph type="body" idx="4294967295"/>
          </p:nvPr>
        </p:nvSpPr>
        <p:spPr>
          <a:xfrm>
            <a:off x="849312" y="2219824"/>
            <a:ext cx="4419600" cy="1219200"/>
          </a:xfrm>
        </p:spPr>
        <p:txBody>
          <a:bodyPr>
            <a:normAutofit lnSpcReduction="10000"/>
          </a:bodyPr>
          <a:lstStyle/>
          <a:p>
            <a:pPr>
              <a:buFontTx/>
              <a:buNone/>
            </a:pPr>
            <a:r>
              <a:rPr lang="en-US" altLang="zh-CN"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Make an inversion</a:t>
            </a:r>
            <a:endParaRPr lang="en-US" altLang="zh-CN"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buFontTx/>
              <a:buNone/>
            </a:pPr>
            <a:r>
              <a:rPr lang="en-US" altLang="zh-CN"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altLang="zh-CN"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altLang="zh-CN"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r, </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i="1"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altLang="zh-CN" dirty="0">
                <a:solidFill>
                  <a:schemeClr val="hlin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zh-CN"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Object 2"/>
          <p:cNvGraphicFramePr>
            <a:graphicFrameLocks noChangeAspect="1"/>
          </p:cNvGraphicFramePr>
          <p:nvPr/>
        </p:nvGraphicFramePr>
        <p:xfrm>
          <a:off x="5925156" y="1234587"/>
          <a:ext cx="2819400" cy="2128105"/>
        </p:xfrm>
        <a:graphic>
          <a:graphicData uri="http://schemas.openxmlformats.org/presentationml/2006/ole">
            <mc:AlternateContent xmlns:mc="http://schemas.openxmlformats.org/markup-compatibility/2006">
              <mc:Choice xmlns:v="urn:schemas-microsoft-com:vml" Requires="v">
                <p:oleObj spid="_x0000_s3" name="位图图像" r:id="rId1" imgW="2990850" imgH="2257425" progId="Paint.Picture">
                  <p:embed/>
                </p:oleObj>
              </mc:Choice>
              <mc:Fallback>
                <p:oleObj name="位图图像" r:id="rId1" imgW="2990850" imgH="2257425" progId="Paint.Picture">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156" y="1234587"/>
                        <a:ext cx="2819400" cy="2128105"/>
                      </a:xfrm>
                      <a:prstGeom prst="rect">
                        <a:avLst/>
                      </a:prstGeom>
                      <a:noFill/>
                      <a:ln>
                        <a:noFill/>
                      </a:ln>
                      <a:effectLst/>
                    </p:spPr>
                  </p:pic>
                </p:oleObj>
              </mc:Fallback>
            </mc:AlternateContent>
          </a:graphicData>
        </a:graphic>
      </p:graphicFrame>
      <p:graphicFrame>
        <p:nvGraphicFramePr>
          <p:cNvPr id="6" name="Object 11"/>
          <p:cNvGraphicFramePr>
            <a:graphicFrameLocks noChangeAspect="1"/>
          </p:cNvGraphicFramePr>
          <p:nvPr/>
        </p:nvGraphicFramePr>
        <p:xfrm>
          <a:off x="392112" y="1386020"/>
          <a:ext cx="4876800" cy="720725"/>
        </p:xfrm>
        <a:graphic>
          <a:graphicData uri="http://schemas.openxmlformats.org/presentationml/2006/ole">
            <mc:AlternateContent xmlns:mc="http://schemas.openxmlformats.org/markup-compatibility/2006">
              <mc:Choice xmlns:v="urn:schemas-microsoft-com:vml" Requires="v">
                <p:oleObj spid="_x0000_s8" name="Equation" r:id="rId3" imgW="1778000" imgH="279400" progId="Equation.3">
                  <p:embed/>
                </p:oleObj>
              </mc:Choice>
              <mc:Fallback>
                <p:oleObj name="Equation" r:id="rId3" imgW="1778000" imgH="2794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2" y="1386020"/>
                        <a:ext cx="4876800" cy="720725"/>
                      </a:xfrm>
                      <a:prstGeom prst="rect">
                        <a:avLst/>
                      </a:prstGeom>
                      <a:solidFill>
                        <a:srgbClr val="99FF66"/>
                      </a:solidFill>
                      <a:ln>
                        <a:noFill/>
                      </a:ln>
                      <a:effectLst/>
                    </p:spPr>
                  </p:pic>
                </p:oleObj>
              </mc:Fallback>
            </mc:AlternateContent>
          </a:graphicData>
        </a:graphic>
      </p:graphicFrame>
      <p:sp>
        <p:nvSpPr>
          <p:cNvPr id="9" name="Text Box 7"/>
          <p:cNvSpPr txBox="1">
            <a:spLocks noChangeArrowheads="1"/>
          </p:cNvSpPr>
          <p:nvPr/>
        </p:nvSpPr>
        <p:spPr bwMode="auto">
          <a:xfrm>
            <a:off x="392112" y="3385993"/>
            <a:ext cx="8305800" cy="461665"/>
          </a:xfrm>
          <a:prstGeom prst="rect">
            <a:avLst/>
          </a:prstGeom>
          <a:noFill/>
          <a:ln>
            <a:noFill/>
          </a:ln>
          <a:effectLst/>
        </p:spPr>
        <p:txBody>
          <a:bodyPr wrap="square">
            <a:spAutoFit/>
          </a:bodyPr>
          <a:lstStyle/>
          <a:p>
            <a:pPr>
              <a:spcBef>
                <a:spcPct val="20000"/>
              </a:spcBef>
            </a:pPr>
            <a:r>
              <a:rPr lang="en-US" altLang="zh-C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The inverse symmetry of the spherical harmonics</a:t>
            </a:r>
            <a:endParaRPr lang="en-US" altLang="zh-CN"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0" name="Object 5"/>
          <p:cNvGraphicFramePr>
            <a:graphicFrameLocks noChangeAspect="1"/>
          </p:cNvGraphicFramePr>
          <p:nvPr/>
        </p:nvGraphicFramePr>
        <p:xfrm>
          <a:off x="1752599" y="4030708"/>
          <a:ext cx="5410200" cy="675688"/>
        </p:xfrm>
        <a:graphic>
          <a:graphicData uri="http://schemas.openxmlformats.org/presentationml/2006/ole">
            <mc:AlternateContent xmlns:mc="http://schemas.openxmlformats.org/markup-compatibility/2006">
              <mc:Choice xmlns:v="urn:schemas-microsoft-com:vml" Requires="v">
                <p:oleObj spid="_x0000_s11" name="Equation" r:id="rId5" imgW="2005965" imgH="266700" progId="Equation.3">
                  <p:embed/>
                </p:oleObj>
              </mc:Choice>
              <mc:Fallback>
                <p:oleObj name="Equation" r:id="rId5" imgW="2005965" imgH="266700" progId="Equation.3">
                  <p:embed/>
                  <p:pic>
                    <p:nvPicPr>
                      <p:cNvPr id="0"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599" y="4030708"/>
                        <a:ext cx="5410200" cy="675688"/>
                      </a:xfrm>
                      <a:prstGeom prst="rect">
                        <a:avLst/>
                      </a:prstGeom>
                      <a:solidFill>
                        <a:srgbClr val="00FFFF"/>
                      </a:solidFill>
                      <a:ln>
                        <a:noFill/>
                      </a:ln>
                      <a:effectLst/>
                    </p:spPr>
                  </p:pic>
                </p:oleObj>
              </mc:Fallback>
            </mc:AlternateContent>
          </a:graphicData>
        </a:graphic>
      </p:graphicFrame>
      <p:sp>
        <p:nvSpPr>
          <p:cNvPr id="12" name="Text Box 6"/>
          <p:cNvSpPr txBox="1">
            <a:spLocks noChangeArrowheads="1"/>
          </p:cNvSpPr>
          <p:nvPr/>
        </p:nvSpPr>
        <p:spPr bwMode="auto">
          <a:xfrm>
            <a:off x="-148944" y="4838525"/>
            <a:ext cx="9213287" cy="1040285"/>
          </a:xfrm>
          <a:prstGeom prst="rect">
            <a:avLst/>
          </a:prstGeom>
          <a:noFill/>
          <a:ln>
            <a:noFill/>
          </a:ln>
          <a:effectLst/>
        </p:spPr>
        <p:txBody>
          <a:bodyPr wrap="square">
            <a:spAutoFit/>
          </a:bodyPr>
          <a:lstStyle/>
          <a:p>
            <a:pPr>
              <a:spcBef>
                <a:spcPct val="20000"/>
              </a:spcBef>
            </a:pPr>
            <a:r>
              <a:rPr lang="en-US" altLang="zh-C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when </a:t>
            </a:r>
            <a:r>
              <a:rPr lang="en-US" altLang="zh-CN"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altLang="zh-C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is an even number, </a:t>
            </a:r>
            <a:r>
              <a:rPr lang="en-US" altLang="zh-CN"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altLang="zh-CN" sz="2800" i="1" baseline="-30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lm</a:t>
            </a:r>
            <a:r>
              <a:rPr lang="en-US" altLang="zh-C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has even parity</a:t>
            </a:r>
            <a:endParaRPr lang="en-US" altLang="zh-C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ct val="20000"/>
              </a:spcBef>
            </a:pPr>
            <a:r>
              <a:rPr lang="en-US" altLang="zh-C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when </a:t>
            </a:r>
            <a:r>
              <a:rPr lang="en-US" altLang="zh-CN"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altLang="zh-C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is an odd number, </a:t>
            </a:r>
            <a:r>
              <a:rPr lang="en-US" altLang="zh-CN"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altLang="zh-CN" sz="2800" i="1" baseline="-30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lm</a:t>
            </a:r>
            <a:r>
              <a:rPr lang="en-US" altLang="zh-C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has odd parity</a:t>
            </a:r>
            <a:endParaRPr lang="en-US" altLang="zh-C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页脚占位符 1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李政道, Tsung-Dao Lee, 1926"/>
          <p:cNvPicPr>
            <a:picLocks noChangeAspect="1" noChangeArrowheads="1"/>
          </p:cNvPicPr>
          <p:nvPr/>
        </p:nvPicPr>
        <p:blipFill>
          <a:blip r:embed="rId1"/>
          <a:srcRect/>
          <a:stretch>
            <a:fillRect/>
          </a:stretch>
        </p:blipFill>
        <p:spPr bwMode="auto">
          <a:xfrm>
            <a:off x="2919230" y="3821929"/>
            <a:ext cx="3183633" cy="2387725"/>
          </a:xfrm>
          <a:prstGeom prst="rect">
            <a:avLst/>
          </a:prstGeom>
          <a:noFill/>
        </p:spPr>
      </p:pic>
      <p:sp>
        <p:nvSpPr>
          <p:cNvPr id="2" name="标题 1"/>
          <p:cNvSpPr>
            <a:spLocks noGrp="1"/>
          </p:cNvSpPr>
          <p:nvPr>
            <p:ph type="title"/>
          </p:nvPr>
        </p:nvSpPr>
        <p:spPr/>
        <p:txBody>
          <a:bodyPr/>
          <a:lstStyle/>
          <a:p>
            <a:r>
              <a:rPr lang="en-US" altLang="zh-CN" sz="4000" b="1" dirty="0">
                <a:solidFill>
                  <a:srgbClr val="FF0000"/>
                </a:solidFill>
              </a:rPr>
              <a:t>The Nobel Prize in Physics 1956 </a:t>
            </a:r>
            <a:endParaRPr kumimoji="1" lang="zh-CN" altLang="en-US" sz="4000" dirty="0"/>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pic>
        <p:nvPicPr>
          <p:cNvPr id="5" name="Picture 9"/>
          <p:cNvPicPr>
            <a:picLocks noChangeAspect="1" noChangeArrowheads="1"/>
          </p:cNvPicPr>
          <p:nvPr/>
        </p:nvPicPr>
        <p:blipFill>
          <a:blip r:embed="rId2"/>
          <a:srcRect/>
          <a:stretch>
            <a:fillRect/>
          </a:stretch>
        </p:blipFill>
        <p:spPr bwMode="auto">
          <a:xfrm>
            <a:off x="5570161" y="1377651"/>
            <a:ext cx="3214350" cy="1555482"/>
          </a:xfrm>
          <a:prstGeom prst="rect">
            <a:avLst/>
          </a:prstGeom>
          <a:noFill/>
          <a:ln>
            <a:noFill/>
          </a:ln>
          <a:effectLst/>
        </p:spPr>
      </p:pic>
      <p:sp>
        <p:nvSpPr>
          <p:cNvPr id="7" name="Text Box 3"/>
          <p:cNvSpPr txBox="1">
            <a:spLocks noChangeArrowheads="1"/>
          </p:cNvSpPr>
          <p:nvPr/>
        </p:nvSpPr>
        <p:spPr bwMode="auto">
          <a:xfrm>
            <a:off x="152399" y="1414628"/>
            <a:ext cx="4572001" cy="1323439"/>
          </a:xfrm>
          <a:prstGeom prst="rect">
            <a:avLst/>
          </a:prstGeom>
          <a:noFill/>
          <a:ln>
            <a:noFill/>
          </a:ln>
          <a:effectLst/>
        </p:spPr>
        <p:txBody>
          <a:bodyPr wrap="square">
            <a:spAutoFit/>
          </a:bodyPr>
          <a:lstStyle/>
          <a:p>
            <a:r>
              <a:rPr lang="en-US" altLang="zh-CN" sz="2000" b="1" dirty="0">
                <a:solidFill>
                  <a:srgbClr val="FF0000"/>
                </a:solidFill>
                <a:latin typeface="华文楷体" panose="02010600040101010101" charset="-122"/>
                <a:ea typeface="华文楷体" panose="02010600040101010101" charset="-122"/>
                <a:cs typeface="华文楷体" panose="02010600040101010101" charset="-122"/>
              </a:rPr>
              <a:t>"for their penetrating investigation of the so-called parity laws which has led to important discoveries regarding the elementary particles"</a:t>
            </a:r>
            <a:endParaRPr lang="en-US" altLang="zh-CN" sz="2000" b="1" dirty="0">
              <a:solidFill>
                <a:srgbClr val="FF0000"/>
              </a:solidFill>
              <a:latin typeface="华文楷体" panose="02010600040101010101" charset="-122"/>
              <a:ea typeface="华文楷体" panose="02010600040101010101" charset="-122"/>
              <a:cs typeface="华文楷体" panose="02010600040101010101" charset="-122"/>
            </a:endParaRPr>
          </a:p>
        </p:txBody>
      </p:sp>
      <p:pic>
        <p:nvPicPr>
          <p:cNvPr id="8" name="Picture 11"/>
          <p:cNvPicPr>
            <a:picLocks noChangeAspect="1" noChangeArrowheads="1"/>
          </p:cNvPicPr>
          <p:nvPr/>
        </p:nvPicPr>
        <p:blipFill>
          <a:blip r:embed="rId3"/>
          <a:srcRect/>
          <a:stretch>
            <a:fillRect/>
          </a:stretch>
        </p:blipFill>
        <p:spPr bwMode="auto">
          <a:xfrm>
            <a:off x="490537" y="1254324"/>
            <a:ext cx="1513188" cy="2481253"/>
          </a:xfrm>
          <a:prstGeom prst="rect">
            <a:avLst/>
          </a:prstGeom>
          <a:noFill/>
          <a:ln>
            <a:noFill/>
          </a:ln>
          <a:effectLst/>
        </p:spPr>
      </p:pic>
      <p:sp>
        <p:nvSpPr>
          <p:cNvPr id="9" name="Text Box 13"/>
          <p:cNvSpPr txBox="1">
            <a:spLocks noChangeArrowheads="1"/>
          </p:cNvSpPr>
          <p:nvPr/>
        </p:nvSpPr>
        <p:spPr bwMode="auto">
          <a:xfrm>
            <a:off x="1752600" y="3849231"/>
            <a:ext cx="5435906" cy="2246769"/>
          </a:xfrm>
          <a:prstGeom prst="rect">
            <a:avLst/>
          </a:prstGeom>
          <a:solidFill>
            <a:schemeClr val="bg1"/>
          </a:solidFill>
          <a:ln>
            <a:noFill/>
          </a:ln>
          <a:effectLst/>
        </p:spPr>
        <p:txBody>
          <a:bodyPr wrap="square">
            <a:spAutoFit/>
          </a:bodyPr>
          <a:lstStyle/>
          <a:p>
            <a:r>
              <a:rPr lang="zh-CN" altLang="en-US" sz="2000" dirty="0">
                <a:latin typeface="华文楷体" panose="02010600040101010101" charset="-122"/>
                <a:ea typeface="华文楷体" panose="02010600040101010101" charset="-122"/>
                <a:cs typeface="华文楷体" panose="02010600040101010101" charset="-122"/>
              </a:rPr>
              <a:t>李政道为吴健雄墓（在江苏省太仓市浏河镇明德学校）所作的物理设计：</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中间的玻璃板象征一面镜子，两边的石球代表</a:t>
            </a:r>
            <a:r>
              <a:rPr lang="en-US" altLang="zh-CN" sz="2000" baseline="30000" dirty="0">
                <a:solidFill>
                  <a:srgbClr val="0000FF"/>
                </a:solidFill>
                <a:latin typeface="华文楷体" panose="02010600040101010101" charset="-122"/>
                <a:ea typeface="华文楷体" panose="02010600040101010101" charset="-122"/>
                <a:cs typeface="华文楷体" panose="02010600040101010101" charset="-122"/>
              </a:rPr>
              <a:t>60</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Co </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原子核，它们向相反方向旋转，表示互为镜像。</a:t>
            </a:r>
            <a:r>
              <a:rPr lang="zh-CN" altLang="en-US" sz="2000" dirty="0">
                <a:solidFill>
                  <a:srgbClr val="FF0000"/>
                </a:solidFill>
                <a:latin typeface="华文楷体" panose="02010600040101010101" charset="-122"/>
                <a:ea typeface="华文楷体" panose="02010600040101010101" charset="-122"/>
                <a:cs typeface="华文楷体" panose="02010600040101010101" charset="-122"/>
              </a:rPr>
              <a:t>两个石球向上喷的水柱代表发射的</a:t>
            </a:r>
            <a:r>
              <a:rPr lang="zh-CN" altLang="en-US" sz="2000" dirty="0">
                <a:solidFill>
                  <a:srgbClr val="FF0000"/>
                </a:solidFill>
                <a:latin typeface="华文楷体" panose="02010600040101010101" charset="-122"/>
                <a:ea typeface="华文楷体" panose="02010600040101010101" charset="-122"/>
                <a:cs typeface="华文楷体" panose="02010600040101010101" charset="-122"/>
                <a:sym typeface="Symbol" panose="05050102010706020507" pitchFamily="18" charset="2"/>
              </a:rPr>
              <a:t></a:t>
            </a:r>
            <a:r>
              <a:rPr lang="zh-CN" altLang="en-US" sz="2000" dirty="0">
                <a:solidFill>
                  <a:srgbClr val="FF0000"/>
                </a:solidFill>
                <a:latin typeface="华文楷体" panose="02010600040101010101" charset="-122"/>
                <a:ea typeface="华文楷体" panose="02010600040101010101" charset="-122"/>
                <a:cs typeface="华文楷体" panose="02010600040101010101" charset="-122"/>
              </a:rPr>
              <a:t>粒子数，左右两边水柱高度明显不同，象征</a:t>
            </a:r>
            <a:r>
              <a:rPr lang="zh-CN" altLang="en-US" sz="2000" dirty="0">
                <a:solidFill>
                  <a:srgbClr val="FF0000"/>
                </a:solidFill>
                <a:latin typeface="华文楷体" panose="02010600040101010101" charset="-122"/>
                <a:ea typeface="华文楷体" panose="02010600040101010101" charset="-122"/>
                <a:cs typeface="华文楷体" panose="02010600040101010101" charset="-122"/>
                <a:sym typeface="Symbol" panose="05050102010706020507" pitchFamily="18" charset="2"/>
              </a:rPr>
              <a:t></a:t>
            </a:r>
            <a:r>
              <a:rPr lang="zh-CN" altLang="en-US" sz="2000" dirty="0">
                <a:solidFill>
                  <a:srgbClr val="FF0000"/>
                </a:solidFill>
                <a:latin typeface="华文楷体" panose="02010600040101010101" charset="-122"/>
                <a:ea typeface="华文楷体" panose="02010600040101010101" charset="-122"/>
                <a:cs typeface="华文楷体" panose="02010600040101010101" charset="-122"/>
              </a:rPr>
              <a:t>粒子数相差很大，表示宇称不守恒。</a:t>
            </a:r>
            <a:endParaRPr lang="zh-CN" altLang="en-US" sz="2000" dirty="0">
              <a:solidFill>
                <a:srgbClr val="FF0000"/>
              </a:solidFill>
              <a:latin typeface="华文楷体" panose="02010600040101010101" charset="-122"/>
              <a:ea typeface="华文楷体" panose="02010600040101010101" charset="-122"/>
              <a:cs typeface="华文楷体" panose="02010600040101010101" charset="-122"/>
            </a:endParaRPr>
          </a:p>
        </p:txBody>
      </p:sp>
      <p:pic>
        <p:nvPicPr>
          <p:cNvPr id="10" name="Picture 7" descr="Chen Ning Yang"/>
          <p:cNvPicPr>
            <a:picLocks noChangeAspect="1" noChangeArrowheads="1"/>
          </p:cNvPicPr>
          <p:nvPr/>
        </p:nvPicPr>
        <p:blipFill>
          <a:blip r:embed="rId4" r:link="rId5"/>
          <a:srcRect/>
          <a:stretch>
            <a:fillRect/>
          </a:stretch>
        </p:blipFill>
        <p:spPr bwMode="auto">
          <a:xfrm>
            <a:off x="265240" y="4202797"/>
            <a:ext cx="1319341" cy="1860940"/>
          </a:xfrm>
          <a:prstGeom prst="rect">
            <a:avLst/>
          </a:prstGeom>
          <a:noFill/>
          <a:ln w="50800">
            <a:solidFill>
              <a:srgbClr val="FFCC00"/>
            </a:solidFill>
            <a:miter lim="800000"/>
            <a:headEnd/>
            <a:tailEnd/>
          </a:ln>
        </p:spPr>
      </p:pic>
      <p:pic>
        <p:nvPicPr>
          <p:cNvPr id="11" name="Picture 8" descr="Tsung-Dao Lee"/>
          <p:cNvPicPr>
            <a:picLocks noChangeAspect="1" noChangeArrowheads="1"/>
          </p:cNvPicPr>
          <p:nvPr/>
        </p:nvPicPr>
        <p:blipFill>
          <a:blip r:embed="rId6" r:link="rId5"/>
          <a:srcRect/>
          <a:stretch>
            <a:fillRect/>
          </a:stretch>
        </p:blipFill>
        <p:spPr bwMode="auto">
          <a:xfrm>
            <a:off x="7406294" y="4217084"/>
            <a:ext cx="1319340" cy="1860940"/>
          </a:xfrm>
          <a:prstGeom prst="rect">
            <a:avLst/>
          </a:prstGeom>
          <a:noFill/>
          <a:ln w="50800">
            <a:solidFill>
              <a:srgbClr val="FF0000"/>
            </a:solidFill>
            <a:miter lim="800000"/>
            <a:headEnd/>
            <a:tailEnd/>
          </a:ln>
        </p:spPr>
      </p:pic>
      <p:pic>
        <p:nvPicPr>
          <p:cNvPr id="12" name="Picture 12"/>
          <p:cNvPicPr>
            <a:picLocks noChangeAspect="1" noChangeArrowheads="1"/>
          </p:cNvPicPr>
          <p:nvPr/>
        </p:nvPicPr>
        <p:blipFill>
          <a:blip r:embed="rId7"/>
          <a:srcRect/>
          <a:stretch>
            <a:fillRect/>
          </a:stretch>
        </p:blipFill>
        <p:spPr bwMode="auto">
          <a:xfrm>
            <a:off x="2202671" y="1217121"/>
            <a:ext cx="3195446" cy="2199755"/>
          </a:xfrm>
          <a:prstGeom prst="rect">
            <a:avLst/>
          </a:prstGeom>
          <a:noFill/>
          <a:ln>
            <a:noFill/>
          </a:ln>
          <a:effectLst/>
        </p:spPr>
      </p:pic>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22" presetClass="entr" presetSubtype="1" fill="hold" grpId="0" nodeType="afterEffect">
                                  <p:stCondLst>
                                    <p:cond delay="200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9"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宋体" panose="02010600030101010101" pitchFamily="2" charset="-122"/>
              </a:rPr>
              <a:t>原子的电偶极跃迁</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57199" y="1246414"/>
                <a:ext cx="5939457" cy="4392386"/>
              </a:xfrm>
            </p:spPr>
            <p:txBody>
              <a:bodyPr>
                <a:normAutofit lnSpcReduction="10000"/>
              </a:bodyPr>
              <a:lstStyle/>
              <a:p>
                <a:r>
                  <a:rPr lang="zh-CN" altLang="en-US" sz="3200" dirty="0">
                    <a:latin typeface="宋体" panose="02010600030101010101" pitchFamily="2" charset="-122"/>
                  </a:rPr>
                  <a:t>若初、末态之间存在电偶极矩，就能够发生跃迁（</a:t>
                </a:r>
                <a:r>
                  <a:rPr lang="zh-CN" altLang="en-US" sz="3200" dirty="0">
                    <a:solidFill>
                      <a:srgbClr val="FF0000"/>
                    </a:solidFill>
                    <a:latin typeface="宋体" panose="02010600030101010101" pitchFamily="2" charset="-122"/>
                  </a:rPr>
                  <a:t>大概率跃迁</a:t>
                </a:r>
                <a:r>
                  <a:rPr lang="zh-CN" altLang="en-US" sz="3200" dirty="0">
                    <a:latin typeface="宋体" panose="02010600030101010101" pitchFamily="2" charset="-122"/>
                  </a:rPr>
                  <a:t>）</a:t>
                </a:r>
                <a:endParaRPr lang="en-US" altLang="zh-CN" sz="3200" dirty="0">
                  <a:latin typeface="宋体" panose="02010600030101010101" pitchFamily="2" charset="-122"/>
                </a:endParaRPr>
              </a:p>
              <a:p>
                <a:r>
                  <a:rPr lang="zh-CN" altLang="en-US" sz="3200" dirty="0">
                    <a:latin typeface="宋体" panose="02010600030101010101" pitchFamily="2" charset="-122"/>
                  </a:rPr>
                  <a:t>量子力学给出的初末态的</a:t>
                </a:r>
                <a:r>
                  <a:rPr lang="zh-CN" altLang="en-US" sz="3200" dirty="0">
                    <a:solidFill>
                      <a:srgbClr val="FF0000"/>
                    </a:solidFill>
                    <a:latin typeface="宋体" panose="02010600030101010101" pitchFamily="2" charset="-122"/>
                  </a:rPr>
                  <a:t>电偶极矩</a:t>
                </a:r>
                <a:r>
                  <a:rPr lang="zh-CN" altLang="en-US" sz="3200" dirty="0">
                    <a:latin typeface="宋体" panose="02010600030101010101" pitchFamily="2" charset="-122"/>
                  </a:rPr>
                  <a:t>振幅为</a:t>
                </a:r>
                <a:r>
                  <a:rPr lang="en-US" altLang="zh-CN" sz="3200" dirty="0">
                    <a:latin typeface="宋体" panose="02010600030101010101" pitchFamily="2" charset="-122"/>
                  </a:rPr>
                  <a:t>:</a:t>
                </a:r>
                <a:endParaRPr lang="en-US" altLang="zh-CN" sz="3200" dirty="0">
                  <a:latin typeface="宋体" panose="02010600030101010101" pitchFamily="2" charset="-122"/>
                </a:endParaRPr>
              </a:p>
              <a:p>
                <a:pPr marL="0" indent="0">
                  <a:buNone/>
                </a:pPr>
                <a14:m>
                  <m:oMathPara xmlns:m="http://schemas.openxmlformats.org/officeDocument/2006/math">
                    <m:oMathParaPr>
                      <m:jc m:val="centerGroup"/>
                    </m:oMathParaPr>
                    <m:oMath xmlns:m="http://schemas.openxmlformats.org/officeDocument/2006/math">
                      <m:sSub>
                        <m:sSubPr>
                          <m:ctrlPr>
                            <a:rPr lang="en-US" altLang="zh-CN" sz="3200" i="1" smtClean="0">
                              <a:latin typeface="Cambria Math" panose="02040503050406030204" pitchFamily="18" charset="0"/>
                            </a:rPr>
                          </m:ctrlPr>
                        </m:sSubPr>
                        <m:e>
                          <m:acc>
                            <m:accPr>
                              <m:chr m:val="⃗"/>
                              <m:ctrlPr>
                                <a:rPr lang="en-US" altLang="zh-CN" sz="3200" i="1" smtClean="0">
                                  <a:latin typeface="Cambria Math" panose="02040503050406030204" pitchFamily="18" charset="0"/>
                                </a:rPr>
                              </m:ctrlPr>
                            </m:accPr>
                            <m:e>
                              <m:r>
                                <a:rPr lang="en-US" altLang="zh-CN" sz="3200" b="1" i="1" smtClean="0">
                                  <a:latin typeface="Cambria Math" panose="02040503050406030204" pitchFamily="18" charset="0"/>
                                </a:rPr>
                                <m:t>𝒑</m:t>
                              </m:r>
                            </m:e>
                          </m:acc>
                        </m:e>
                        <m:sub>
                          <m:r>
                            <a:rPr lang="en-US" altLang="zh-CN" sz="3200" b="1" i="1" smtClean="0">
                              <a:latin typeface="Cambria Math" panose="02040503050406030204" pitchFamily="18" charset="0"/>
                            </a:rPr>
                            <m:t>𝒊𝒇</m:t>
                          </m:r>
                        </m:sub>
                      </m:sSub>
                      <m:r>
                        <a:rPr lang="en-US" altLang="zh-CN" sz="3200" b="1" i="1" smtClean="0">
                          <a:latin typeface="Cambria Math" panose="02040503050406030204" pitchFamily="18" charset="0"/>
                        </a:rPr>
                        <m:t>=</m:t>
                      </m:r>
                      <m:r>
                        <a:rPr lang="en-US" altLang="zh-CN" sz="3200" b="1" i="1" smtClean="0">
                          <a:latin typeface="Cambria Math" panose="02040503050406030204" pitchFamily="18" charset="0"/>
                        </a:rPr>
                        <m:t>𝒆</m:t>
                      </m:r>
                      <m:d>
                        <m:dPr>
                          <m:begChr m:val="⟨"/>
                          <m:endChr m:val="⟩"/>
                          <m:ctrlPr>
                            <a:rPr lang="en-US" altLang="zh-CN" sz="3200" b="1" i="1" smtClean="0">
                              <a:latin typeface="Cambria Math" panose="02040503050406030204" pitchFamily="18" charset="0"/>
                            </a:rPr>
                          </m:ctrlPr>
                        </m:dPr>
                        <m:e>
                          <m:sSub>
                            <m:sSubPr>
                              <m:ctrlPr>
                                <a:rPr lang="en-US" altLang="zh-CN" sz="3200" b="1" i="1" smtClean="0">
                                  <a:latin typeface="Cambria Math" panose="02040503050406030204" pitchFamily="18" charset="0"/>
                                </a:rPr>
                              </m:ctrlPr>
                            </m:sSubPr>
                            <m:e>
                              <m:acc>
                                <m:accPr>
                                  <m:chr m:val="⃗"/>
                                  <m:ctrlPr>
                                    <a:rPr lang="en-US" altLang="zh-CN" sz="3200" b="1" i="1" smtClean="0">
                                      <a:latin typeface="Cambria Math" panose="02040503050406030204" pitchFamily="18" charset="0"/>
                                    </a:rPr>
                                  </m:ctrlPr>
                                </m:accPr>
                                <m:e>
                                  <m:r>
                                    <a:rPr lang="en-US" altLang="zh-CN" sz="3200" b="1" i="1" smtClean="0">
                                      <a:latin typeface="Cambria Math" panose="02040503050406030204" pitchFamily="18" charset="0"/>
                                    </a:rPr>
                                    <m:t>𝒓</m:t>
                                  </m:r>
                                </m:e>
                              </m:acc>
                            </m:e>
                            <m:sub>
                              <m:r>
                                <a:rPr lang="en-US" altLang="zh-CN" sz="3200" b="1" i="1" smtClean="0">
                                  <a:latin typeface="Cambria Math" panose="02040503050406030204" pitchFamily="18" charset="0"/>
                                </a:rPr>
                                <m:t>𝒊𝒋</m:t>
                              </m:r>
                            </m:sub>
                          </m:sSub>
                        </m:e>
                      </m:d>
                      <m:r>
                        <a:rPr lang="en-US" altLang="zh-CN" sz="3200" b="1" i="1" smtClean="0">
                          <a:latin typeface="Cambria Math" panose="02040503050406030204" pitchFamily="18" charset="0"/>
                        </a:rPr>
                        <m:t>=</m:t>
                      </m:r>
                      <m:r>
                        <a:rPr lang="en-US" altLang="zh-CN" sz="3200" b="1" i="1" smtClean="0">
                          <a:latin typeface="Cambria Math" panose="02040503050406030204" pitchFamily="18" charset="0"/>
                        </a:rPr>
                        <m:t>𝒆</m:t>
                      </m:r>
                      <m:d>
                        <m:dPr>
                          <m:begChr m:val="⟨"/>
                          <m:endChr m:val="⟩"/>
                          <m:ctrlPr>
                            <a:rPr lang="en-US" altLang="zh-CN" sz="3200" b="1" i="1" smtClean="0">
                              <a:latin typeface="Cambria Math" panose="02040503050406030204" pitchFamily="18" charset="0"/>
                            </a:rPr>
                          </m:ctrlPr>
                        </m:dPr>
                        <m:e>
                          <m:r>
                            <a:rPr lang="en-US" altLang="zh-CN" sz="3200" b="1" i="1" smtClean="0">
                              <a:latin typeface="Cambria Math" panose="02040503050406030204" pitchFamily="18" charset="0"/>
                            </a:rPr>
                            <m:t>𝒋</m:t>
                          </m:r>
                          <m:d>
                            <m:dPr>
                              <m:begChr m:val="|"/>
                              <m:endChr m:val="|"/>
                              <m:ctrlPr>
                                <a:rPr lang="en-US" altLang="zh-CN" sz="3200" b="1" i="1" smtClean="0">
                                  <a:latin typeface="Cambria Math" panose="02040503050406030204" pitchFamily="18" charset="0"/>
                                </a:rPr>
                              </m:ctrlPr>
                            </m:dPr>
                            <m:e>
                              <m:acc>
                                <m:accPr>
                                  <m:chr m:val="⃗"/>
                                  <m:ctrlPr>
                                    <a:rPr lang="en-US" altLang="zh-CN" sz="3200" i="1">
                                      <a:latin typeface="Cambria Math" panose="02040503050406030204" pitchFamily="18" charset="0"/>
                                    </a:rPr>
                                  </m:ctrlPr>
                                </m:accPr>
                                <m:e>
                                  <m:r>
                                    <a:rPr lang="en-US" altLang="zh-CN" sz="3200" i="1">
                                      <a:latin typeface="Cambria Math" panose="02040503050406030204" pitchFamily="18" charset="0"/>
                                    </a:rPr>
                                    <m:t>𝒓</m:t>
                                  </m:r>
                                </m:e>
                              </m:acc>
                            </m:e>
                          </m:d>
                          <m:r>
                            <a:rPr lang="en-US" altLang="zh-CN" sz="3200" b="1" i="1" smtClean="0">
                              <a:latin typeface="Cambria Math" panose="02040503050406030204" pitchFamily="18" charset="0"/>
                            </a:rPr>
                            <m:t>𝒊</m:t>
                          </m:r>
                        </m:e>
                      </m:d>
                    </m:oMath>
                  </m:oMathPara>
                </a14:m>
                <a:endParaRPr lang="zh-CN" altLang="en-US" sz="3200" dirty="0">
                  <a:latin typeface="宋体" panose="02010600030101010101" pitchFamily="2" charset="-122"/>
                </a:endParaRPr>
              </a:p>
              <a:p>
                <a:r>
                  <a:rPr lang="zh-CN" altLang="en-US" sz="3200" dirty="0">
                    <a:latin typeface="宋体" panose="02010600030101010101" pitchFamily="2" charset="-122"/>
                  </a:rPr>
                  <a:t>用氢原子的波函数来表示有：</a:t>
                </a:r>
                <a:endParaRPr lang="en-US" altLang="zh-CN" sz="3200" dirty="0">
                  <a:latin typeface="宋体" panose="02010600030101010101" pitchFamily="2" charset="-122"/>
                </a:endParaRPr>
              </a:p>
              <a:p>
                <a:endParaRPr lang="en-US" altLang="zh-CN" sz="3200" dirty="0">
                  <a:latin typeface="宋体" panose="02010600030101010101" pitchFamily="2" charset="-122"/>
                </a:endParaRPr>
              </a:p>
              <a:p>
                <a:r>
                  <a:rPr lang="zh-CN" altLang="en-US" sz="3200" dirty="0">
                    <a:latin typeface="宋体" panose="02010600030101010101" pitchFamily="2" charset="-122"/>
                  </a:rPr>
                  <a:t>跃迁概率为：</a:t>
                </a:r>
                <a14:m>
                  <m:oMath xmlns:m="http://schemas.openxmlformats.org/officeDocument/2006/math">
                    <m:r>
                      <a:rPr lang="en-US" altLang="zh-CN" sz="3200" b="0" i="1" smtClean="0">
                        <a:latin typeface="Cambria Math" panose="02040503050406030204" pitchFamily="18" charset="0"/>
                      </a:rPr>
                      <m:t>𝜆</m:t>
                    </m:r>
                    <m:r>
                      <a:rPr lang="en-US" altLang="zh-CN" sz="3200" b="0" i="1" smtClean="0">
                        <a:latin typeface="Cambria Math" panose="02040503050406030204" pitchFamily="18" charset="0"/>
                        <a:ea typeface="Cambria Math" panose="02040503050406030204" pitchFamily="18" charset="0"/>
                        <a:cs typeface="Cambria Math" panose="02040503050406030204" pitchFamily="18" charset="0"/>
                      </a:rPr>
                      <m:t>∝</m:t>
                    </m:r>
                    <m:sSup>
                      <m:sSupPr>
                        <m:ctrlPr>
                          <a:rPr lang="en-US" altLang="zh-CN" sz="3200" b="0" i="1" smtClean="0">
                            <a:latin typeface="Cambria Math" panose="02040503050406030204" pitchFamily="18" charset="0"/>
                            <a:ea typeface="Cambria Math" panose="02040503050406030204" pitchFamily="18" charset="0"/>
                            <a:cs typeface="Cambria Math" panose="02040503050406030204" pitchFamily="18" charset="0"/>
                          </a:rPr>
                        </m:ctrlPr>
                      </m:sSupPr>
                      <m:e>
                        <m:d>
                          <m:dPr>
                            <m:begChr m:val="|"/>
                            <m:endChr m:val="|"/>
                            <m:ctrlPr>
                              <a:rPr lang="hr-HR" altLang="zh-CN" sz="3200" b="0" i="1" smtClean="0">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US" altLang="zh-CN" sz="3200" i="1">
                                    <a:latin typeface="Cambria Math" panose="02040503050406030204" pitchFamily="18" charset="0"/>
                                  </a:rPr>
                                </m:ctrlPr>
                              </m:sSubPr>
                              <m:e>
                                <m:acc>
                                  <m:accPr>
                                    <m:chr m:val="⃗"/>
                                    <m:ctrlPr>
                                      <a:rPr lang="en-US" altLang="zh-CN" sz="3200" i="1">
                                        <a:latin typeface="Cambria Math" panose="02040503050406030204" pitchFamily="18" charset="0"/>
                                      </a:rPr>
                                    </m:ctrlPr>
                                  </m:accPr>
                                  <m:e>
                                    <m:r>
                                      <a:rPr lang="en-US" altLang="zh-CN" sz="3200" b="1" i="1">
                                        <a:latin typeface="Cambria Math" panose="02040503050406030204" pitchFamily="18" charset="0"/>
                                      </a:rPr>
                                      <m:t>𝒑</m:t>
                                    </m:r>
                                  </m:e>
                                </m:acc>
                              </m:e>
                              <m:sub>
                                <m:r>
                                  <a:rPr lang="en-US" altLang="zh-CN" sz="3200" b="1" i="1">
                                    <a:latin typeface="Cambria Math" panose="02040503050406030204" pitchFamily="18" charset="0"/>
                                  </a:rPr>
                                  <m:t>𝒊𝒇</m:t>
                                </m:r>
                              </m:sub>
                            </m:sSub>
                          </m:e>
                        </m:d>
                      </m:e>
                      <m:sup>
                        <m:r>
                          <a:rPr lang="en-US" altLang="zh-CN" sz="3200" b="0" i="1" smtClean="0">
                            <a:latin typeface="Cambria Math" panose="02040503050406030204" pitchFamily="18" charset="0"/>
                            <a:ea typeface="Cambria Math" panose="02040503050406030204" pitchFamily="18" charset="0"/>
                            <a:cs typeface="Cambria Math" panose="02040503050406030204" pitchFamily="18" charset="0"/>
                          </a:rPr>
                          <m:t>2</m:t>
                        </m:r>
                      </m:sup>
                    </m:sSup>
                  </m:oMath>
                </a14:m>
                <a:endParaRPr lang="en-US" altLang="zh-CN" sz="3200" dirty="0">
                  <a:latin typeface="宋体" panose="02010600030101010101" pitchFamily="2" charset="-122"/>
                </a:endParaRPr>
              </a:p>
              <a:p>
                <a:endParaRPr lang="en-US" altLang="zh-CN" sz="3200" dirty="0">
                  <a:latin typeface="宋体" panose="02010600030101010101" pitchFamily="2" charset="-122"/>
                </a:endParaRPr>
              </a:p>
              <a:p>
                <a:endParaRPr lang="zh-CN" altLang="en-US" sz="3200" dirty="0">
                  <a:latin typeface="宋体" panose="02010600030101010101" pitchFamily="2" charset="-122"/>
                </a:endParaRPr>
              </a:p>
              <a:p>
                <a:endParaRPr lang="en-US" altLang="zh-CN" sz="3200" dirty="0">
                  <a:latin typeface="宋体" panose="02010600030101010101" pitchFamily="2" charset="-122"/>
                </a:endParaRPr>
              </a:p>
              <a:p>
                <a:endParaRPr lang="zh-CN" altLang="en-US" sz="32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57199" y="1246414"/>
                <a:ext cx="5939457" cy="4392386"/>
              </a:xfrm>
              <a:blipFill rotWithShape="1">
                <a:blip r:embed="rId1"/>
                <a:stretch>
                  <a:fillRect l="-11" t="-461" r="-326" b="-44802"/>
                </a:stretch>
              </a:blipFill>
            </p:spPr>
            <p:txBody>
              <a:bodyPr/>
              <a:lstStyle/>
              <a:p>
                <a:r>
                  <a:rPr lang="zh-CN" altLang="en-US">
                    <a:noFill/>
                  </a:rPr>
                  <a:t> </a:t>
                </a:r>
              </a:p>
            </p:txBody>
          </p:sp>
        </mc:Fallback>
      </mc:AlternateContent>
      <p:pic>
        <p:nvPicPr>
          <p:cNvPr id="5" name="Picture 24" descr="force"/>
          <p:cNvPicPr>
            <a:picLocks noChangeAspect="1" noChangeArrowheads="1" noCrop="1"/>
          </p:cNvPicPr>
          <p:nvPr/>
        </p:nvPicPr>
        <p:blipFill>
          <a:blip r:embed="rId2"/>
          <a:srcRect/>
          <a:stretch>
            <a:fillRect/>
          </a:stretch>
        </p:blipFill>
        <p:spPr bwMode="auto">
          <a:xfrm>
            <a:off x="6396657" y="1662151"/>
            <a:ext cx="2400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6338879" y="1238471"/>
            <a:ext cx="2394438" cy="463846"/>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Char char="•"/>
              <a:tabLst>
                <a:tab pos="1257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1257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1257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1257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1257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1257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1257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1257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1257300" algn="l"/>
              </a:tabLst>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dirty="0">
                <a:latin typeface="Times New Roman" panose="02020603050405020304" pitchFamily="18" charset="0"/>
                <a:ea typeface="华文楷体" panose="02010600040101010101" charset="-122"/>
                <a:cs typeface="Times New Roman" panose="02020603050405020304" pitchFamily="18" charset="0"/>
              </a:rPr>
              <a:t>经典电偶极辐射：</a:t>
            </a:r>
            <a:endParaRPr lang="zh-CN" altLang="en-US" sz="2400" dirty="0">
              <a:latin typeface="Times New Roman" panose="02020603050405020304" pitchFamily="18" charset="0"/>
              <a:ea typeface="华文楷体" panose="02010600040101010101" charset="-122"/>
              <a:cs typeface="Times New Roman" panose="02020603050405020304" pitchFamily="18" charset="0"/>
            </a:endParaRPr>
          </a:p>
        </p:txBody>
      </p:sp>
      <p:sp>
        <p:nvSpPr>
          <p:cNvPr id="10" name="Text Box 17"/>
          <p:cNvSpPr txBox="1">
            <a:spLocks noChangeArrowheads="1"/>
          </p:cNvSpPr>
          <p:nvPr/>
        </p:nvSpPr>
        <p:spPr bwMode="auto">
          <a:xfrm>
            <a:off x="896540" y="5491422"/>
            <a:ext cx="7353300" cy="833178"/>
          </a:xfrm>
          <a:prstGeom prst="rect">
            <a:avLst/>
          </a:prstGeom>
          <a:solidFill>
            <a:srgbClr val="FF00FF">
              <a:alpha val="16862"/>
            </a:srgbClr>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允许跃迁</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初、末态之间的电偶极矩不为零</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a:p>
            <a:pPr eaLnBrk="1" hangingPunct="1">
              <a:spcBef>
                <a:spcPct val="0"/>
              </a:spcBef>
              <a:buFont typeface="Wingdings" panose="05000000000000000000" pitchFamily="2" charset="2"/>
              <a:buNone/>
            </a:pP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禁戒跃迁</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初、末态之间的电偶极矩为零</a:t>
            </a:r>
            <a:endPar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7" name="Picture 6"/>
          <p:cNvPicPr>
            <a:picLocks noChangeAspect="1"/>
          </p:cNvPicPr>
          <p:nvPr/>
        </p:nvPicPr>
        <p:blipFill>
          <a:blip r:embed="rId3"/>
          <a:stretch>
            <a:fillRect/>
          </a:stretch>
        </p:blipFill>
        <p:spPr>
          <a:xfrm>
            <a:off x="1371600" y="4191000"/>
            <a:ext cx="7010400" cy="5793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solidFill>
                  <a:srgbClr val="FF0000"/>
                </a:solidFill>
              </a:rPr>
              <a:t>The History of Quantum Theory</a:t>
            </a:r>
            <a:endParaRPr kumimoji="1" lang="zh-CN" altLang="en-US" dirty="0"/>
          </a:p>
        </p:txBody>
      </p:sp>
      <p:sp>
        <p:nvSpPr>
          <p:cNvPr id="4" name="幻灯片编号占位符 3"/>
          <p:cNvSpPr>
            <a:spLocks noGrp="1"/>
          </p:cNvSpPr>
          <p:nvPr>
            <p:ph type="sldNum" sz="quarter" idx="2"/>
          </p:nvPr>
        </p:nvSpPr>
        <p:spPr/>
        <p:txBody>
          <a:bodyPr/>
          <a:lstStyle/>
          <a:p>
            <a:pPr lvl="0"/>
            <a:fld id="{86CB4B4D-7CA3-9044-876B-883B54F8677D}" type="slidenum">
              <a:rPr lang="en-US" altLang="zh-CN" smtClean="0"/>
            </a:fld>
            <a:endParaRPr lang="zh-CN" altLang="en-US"/>
          </a:p>
        </p:txBody>
      </p:sp>
      <p:sp>
        <p:nvSpPr>
          <p:cNvPr id="5" name="Text Box 4"/>
          <p:cNvSpPr txBox="1">
            <a:spLocks noGrp="1" noChangeArrowheads="1"/>
          </p:cNvSpPr>
          <p:nvPr>
            <p:ph type="body" idx="1"/>
          </p:nvPr>
        </p:nvSpPr>
        <p:spPr bwMode="auto">
          <a:xfrm>
            <a:off x="457200" y="1320157"/>
            <a:ext cx="8077200" cy="4623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zh-CN" sz="3200" dirty="0">
                <a:solidFill>
                  <a:srgbClr val="0000FF"/>
                </a:solidFill>
              </a:rPr>
              <a:t>1900, Planck: Quantum of Energy </a:t>
            </a:r>
            <a:endParaRPr lang="en-US" altLang="zh-CN" sz="3200" dirty="0">
              <a:solidFill>
                <a:srgbClr val="0000FF"/>
              </a:solidFill>
            </a:endParaRPr>
          </a:p>
          <a:p>
            <a:pPr>
              <a:spcBef>
                <a:spcPct val="20000"/>
              </a:spcBef>
            </a:pPr>
            <a:r>
              <a:rPr lang="en-US" altLang="zh-CN" sz="3200" dirty="0">
                <a:solidFill>
                  <a:srgbClr val="0000FF"/>
                </a:solidFill>
              </a:rPr>
              <a:t>1905, Einstein: Light Quantum </a:t>
            </a:r>
            <a:endParaRPr lang="en-US" altLang="zh-CN" sz="3200" dirty="0">
              <a:solidFill>
                <a:srgbClr val="0000FF"/>
              </a:solidFill>
            </a:endParaRPr>
          </a:p>
          <a:p>
            <a:pPr>
              <a:spcBef>
                <a:spcPct val="20000"/>
              </a:spcBef>
            </a:pPr>
            <a:r>
              <a:rPr lang="en-US" altLang="zh-CN" sz="3200" dirty="0">
                <a:solidFill>
                  <a:srgbClr val="0000FF"/>
                </a:solidFill>
              </a:rPr>
              <a:t>1913, Bohr: Quantum State</a:t>
            </a:r>
            <a:endParaRPr lang="en-US" altLang="zh-CN" sz="3200" dirty="0">
              <a:solidFill>
                <a:srgbClr val="0000FF"/>
              </a:solidFill>
            </a:endParaRPr>
          </a:p>
          <a:p>
            <a:pPr>
              <a:spcBef>
                <a:spcPct val="20000"/>
              </a:spcBef>
            </a:pPr>
            <a:r>
              <a:rPr lang="en-US" altLang="zh-CN" sz="3200" dirty="0">
                <a:solidFill>
                  <a:srgbClr val="0000FF"/>
                </a:solidFill>
              </a:rPr>
              <a:t>1925, Pauli: Pauli Exclusion Principle</a:t>
            </a:r>
            <a:endParaRPr lang="en-US" altLang="zh-CN" sz="3200" dirty="0">
              <a:solidFill>
                <a:srgbClr val="0000FF"/>
              </a:solidFill>
            </a:endParaRPr>
          </a:p>
          <a:p>
            <a:pPr>
              <a:spcBef>
                <a:spcPct val="20000"/>
              </a:spcBef>
            </a:pPr>
            <a:r>
              <a:rPr lang="en-US" altLang="zh-CN" sz="3200" dirty="0">
                <a:solidFill>
                  <a:srgbClr val="0000FF"/>
                </a:solidFill>
              </a:rPr>
              <a:t>1925, </a:t>
            </a:r>
            <a:r>
              <a:rPr lang="en-US" altLang="zh-CN" sz="3200" dirty="0" err="1">
                <a:solidFill>
                  <a:srgbClr val="0000FF"/>
                </a:solidFill>
              </a:rPr>
              <a:t>Uhlenbeck</a:t>
            </a:r>
            <a:r>
              <a:rPr lang="en-US" altLang="zh-CN" sz="3200" dirty="0">
                <a:solidFill>
                  <a:srgbClr val="0000FF"/>
                </a:solidFill>
              </a:rPr>
              <a:t> &amp; </a:t>
            </a:r>
            <a:r>
              <a:rPr lang="en-US" altLang="zh-CN" sz="3200" dirty="0" err="1">
                <a:solidFill>
                  <a:srgbClr val="0000FF"/>
                </a:solidFill>
              </a:rPr>
              <a:t>Goudsmit</a:t>
            </a:r>
            <a:r>
              <a:rPr lang="en-US" altLang="zh-CN" sz="3200" dirty="0">
                <a:solidFill>
                  <a:srgbClr val="0000FF"/>
                </a:solidFill>
              </a:rPr>
              <a:t>: Electron Spin</a:t>
            </a:r>
            <a:endParaRPr lang="en-US" altLang="zh-CN" sz="3200" dirty="0">
              <a:solidFill>
                <a:srgbClr val="0000FF"/>
              </a:solidFill>
            </a:endParaRPr>
          </a:p>
          <a:p>
            <a:pPr>
              <a:spcBef>
                <a:spcPct val="20000"/>
              </a:spcBef>
            </a:pPr>
            <a:r>
              <a:rPr lang="en-US" altLang="zh-CN" sz="3200" dirty="0">
                <a:solidFill>
                  <a:schemeClr val="hlink"/>
                </a:solidFill>
              </a:rPr>
              <a:t>1924, de Broglie: Wave-Particle Duality</a:t>
            </a:r>
            <a:endParaRPr lang="en-US" altLang="zh-CN" sz="3200" dirty="0">
              <a:solidFill>
                <a:schemeClr val="hlink"/>
              </a:solidFill>
            </a:endParaRPr>
          </a:p>
          <a:p>
            <a:pPr>
              <a:spcBef>
                <a:spcPct val="20000"/>
              </a:spcBef>
            </a:pPr>
            <a:r>
              <a:rPr lang="en-US" altLang="zh-CN" sz="3200" dirty="0">
                <a:solidFill>
                  <a:srgbClr val="0000FF"/>
                </a:solidFill>
              </a:rPr>
              <a:t>1925-1928, Heisenberg, Born; </a:t>
            </a:r>
            <a:r>
              <a:rPr lang="en-US" altLang="zh-CN" sz="3200" dirty="0" err="1">
                <a:solidFill>
                  <a:srgbClr val="0000FF"/>
                </a:solidFill>
              </a:rPr>
              <a:t>Schroedinger</a:t>
            </a:r>
            <a:r>
              <a:rPr lang="en-US" altLang="zh-CN" sz="3200" dirty="0">
                <a:solidFill>
                  <a:srgbClr val="0000FF"/>
                </a:solidFill>
              </a:rPr>
              <a:t>; Dirac: Quantum Mechanics</a:t>
            </a:r>
            <a:endParaRPr lang="en-US" altLang="zh-CN" dirty="0">
              <a:solidFill>
                <a:srgbClr val="0000FF"/>
              </a:solidFill>
            </a:endParaRPr>
          </a:p>
        </p:txBody>
      </p:sp>
      <p:pic>
        <p:nvPicPr>
          <p:cNvPr id="6" name="Picture 5" descr="http://www.ihep.ac.cn/kejiyuandi/news/10-faxian/broglie.jpg"/>
          <p:cNvPicPr>
            <a:picLocks noChangeAspect="1" noChangeArrowheads="1"/>
          </p:cNvPicPr>
          <p:nvPr/>
        </p:nvPicPr>
        <p:blipFill>
          <a:blip r:embed="rId1" r:link="rId2"/>
          <a:srcRect/>
          <a:stretch>
            <a:fillRect/>
          </a:stretch>
        </p:blipFill>
        <p:spPr bwMode="auto">
          <a:xfrm>
            <a:off x="7010400" y="1219200"/>
            <a:ext cx="1714500" cy="2286000"/>
          </a:xfrm>
          <a:prstGeom prst="rect">
            <a:avLst/>
          </a:prstGeom>
          <a:noFill/>
          <a:ln w="508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57200" y="2352675"/>
            <a:ext cx="5665856" cy="328524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跃迁的选择定则</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57200" y="1371599"/>
                <a:ext cx="4807490" cy="4114801"/>
              </a:xfrm>
            </p:spPr>
            <p:txBody>
              <a:bodyPr>
                <a:normAutofit fontScale="85000" lnSpcReduction="20000"/>
              </a:bodyPr>
              <a:lstStyle/>
              <a:p>
                <a:pPr>
                  <a:lnSpc>
                    <a:spcPct val="120000"/>
                  </a:lnSpc>
                  <a:spcBef>
                    <a:spcPts val="0"/>
                  </a:spcBef>
                </a:pPr>
                <a:r>
                  <a:rPr lang="zh-CN" altLang="en-US" sz="3200" dirty="0"/>
                  <a:t>利用：</a:t>
                </a:r>
                <a14:m>
                  <m:oMath xmlns:m="http://schemas.openxmlformats.org/officeDocument/2006/math">
                    <m:acc>
                      <m:accPr>
                        <m:chr m:val="⃗"/>
                        <m:ctrlPr>
                          <a:rPr lang="zh-CN" altLang="en-US" sz="3200" i="1" smtClean="0">
                            <a:latin typeface="Cambria Math" panose="02040503050406030204" pitchFamily="18" charset="0"/>
                          </a:rPr>
                        </m:ctrlPr>
                      </m:accPr>
                      <m:e>
                        <m:r>
                          <a:rPr lang="en-US" altLang="zh-CN" sz="3200" b="1" i="1" smtClean="0">
                            <a:latin typeface="Cambria Math" panose="02040503050406030204" pitchFamily="18" charset="0"/>
                          </a:rPr>
                          <m:t>𝒓</m:t>
                        </m:r>
                      </m:e>
                    </m:acc>
                    <m:r>
                      <a:rPr lang="en-US" altLang="zh-CN" sz="3200" b="1" i="1" smtClean="0">
                        <a:latin typeface="Cambria Math" panose="02040503050406030204" pitchFamily="18" charset="0"/>
                      </a:rPr>
                      <m:t>=</m:t>
                    </m:r>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𝒓</m:t>
                        </m:r>
                      </m:e>
                      <m:sub>
                        <m:r>
                          <a:rPr lang="en-US" altLang="zh-CN" sz="3200" b="1" i="1" smtClean="0">
                            <a:latin typeface="Cambria Math" panose="02040503050406030204" pitchFamily="18" charset="0"/>
                          </a:rPr>
                          <m:t>𝒙</m:t>
                        </m:r>
                      </m:sub>
                    </m:sSub>
                    <m:r>
                      <a:rPr lang="en-US" altLang="zh-CN" sz="3200" b="1" i="1" smtClean="0">
                        <a:latin typeface="Cambria Math" panose="02040503050406030204" pitchFamily="18" charset="0"/>
                      </a:rPr>
                      <m:t>𝒊</m:t>
                    </m:r>
                    <m:r>
                      <a:rPr lang="en-US" altLang="zh-CN" sz="3200" b="1" i="1" smtClean="0">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𝒓</m:t>
                        </m:r>
                      </m:e>
                      <m:sub>
                        <m:r>
                          <a:rPr lang="en-US" altLang="zh-CN" sz="3200" b="1" i="1" smtClean="0">
                            <a:latin typeface="Cambria Math" panose="02040503050406030204" pitchFamily="18" charset="0"/>
                          </a:rPr>
                          <m:t>𝒚</m:t>
                        </m:r>
                      </m:sub>
                    </m:sSub>
                    <m:r>
                      <a:rPr lang="en-US" altLang="zh-CN" sz="3200" b="1" i="1" smtClean="0">
                        <a:latin typeface="Cambria Math" panose="02040503050406030204" pitchFamily="18" charset="0"/>
                      </a:rPr>
                      <m:t>𝒋</m:t>
                    </m:r>
                    <m:r>
                      <a:rPr lang="en-US" altLang="zh-CN" sz="3200" b="1" i="1" smtClean="0">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𝒓</m:t>
                        </m:r>
                      </m:e>
                      <m:sub>
                        <m:r>
                          <a:rPr lang="en-US" altLang="zh-CN" sz="3200" b="1" i="1" smtClean="0">
                            <a:latin typeface="Cambria Math" panose="02040503050406030204" pitchFamily="18" charset="0"/>
                          </a:rPr>
                          <m:t>𝒛</m:t>
                        </m:r>
                      </m:sub>
                    </m:sSub>
                    <m:r>
                      <a:rPr lang="en-US" altLang="zh-CN" sz="3200" b="1" i="1" smtClean="0">
                        <a:latin typeface="Cambria Math" panose="02040503050406030204" pitchFamily="18" charset="0"/>
                      </a:rPr>
                      <m:t>𝒌</m:t>
                    </m:r>
                  </m:oMath>
                </a14:m>
                <a:endParaRPr lang="en-US" altLang="zh-CN" sz="3200" dirty="0"/>
              </a:p>
              <a:p>
                <a:pPr>
                  <a:lnSpc>
                    <a:spcPct val="120000"/>
                  </a:lnSpc>
                  <a:spcBef>
                    <a:spcPts val="0"/>
                  </a:spcBef>
                </a:pPr>
                <a:r>
                  <a:rPr lang="zh-CN" altLang="en-US" sz="3200" dirty="0"/>
                  <a:t>氢原子波函数与</a:t>
                </a:r>
                <a:r>
                  <a:rPr lang="zh-CN" altLang="en-US" sz="3200" i="1" dirty="0">
                    <a:sym typeface="Symbol" panose="05050102010706020507" pitchFamily="18" charset="2"/>
                  </a:rPr>
                  <a:t></a:t>
                </a:r>
                <a:r>
                  <a:rPr lang="zh-CN" altLang="en-US" sz="3200" dirty="0">
                    <a:sym typeface="Symbol" panose="05050102010706020507" pitchFamily="18" charset="2"/>
                  </a:rPr>
                  <a:t>相关部分</a:t>
                </a:r>
                <a:endParaRPr lang="en-US" altLang="zh-CN" sz="3200" dirty="0">
                  <a:sym typeface="Symbol" panose="05050102010706020507" pitchFamily="18" charset="2"/>
                </a:endParaRPr>
              </a:p>
              <a:p>
                <a:pPr lvl="1">
                  <a:lnSpc>
                    <a:spcPct val="120000"/>
                  </a:lnSpc>
                  <a:spcBef>
                    <a:spcPts val="0"/>
                  </a:spcBef>
                </a:pPr>
                <a:r>
                  <a:rPr lang="zh-CN" altLang="en-US" dirty="0"/>
                  <a:t>概率不为</a:t>
                </a:r>
                <a:r>
                  <a:rPr lang="en-US" altLang="zh-CN" dirty="0"/>
                  <a:t>0</a:t>
                </a:r>
                <a:endParaRPr lang="en-US" altLang="zh-CN" dirty="0"/>
              </a:p>
              <a:p>
                <a:pPr lvl="1">
                  <a:lnSpc>
                    <a:spcPct val="120000"/>
                  </a:lnSpc>
                  <a:spcBef>
                    <a:spcPts val="0"/>
                  </a:spcBef>
                </a:pPr>
                <a:endParaRPr lang="zh-CN" altLang="en-US" sz="2400" dirty="0"/>
              </a:p>
              <a:p>
                <a:pPr>
                  <a:lnSpc>
                    <a:spcPct val="120000"/>
                  </a:lnSpc>
                  <a:spcBef>
                    <a:spcPts val="0"/>
                  </a:spcBef>
                </a:pPr>
                <a:r>
                  <a:rPr lang="zh-CN" altLang="en-US" sz="3200" dirty="0"/>
                  <a:t>氢原子波函数与</a:t>
                </a:r>
                <a:r>
                  <a:rPr lang="zh-CN" altLang="en-US" sz="3200" i="1" dirty="0">
                    <a:sym typeface="Symbol" panose="05050102010706020507" pitchFamily="18" charset="2"/>
                  </a:rPr>
                  <a:t></a:t>
                </a:r>
                <a:r>
                  <a:rPr lang="zh-CN" altLang="en-US" sz="3200" dirty="0">
                    <a:sym typeface="Symbol" panose="05050102010706020507" pitchFamily="18" charset="2"/>
                  </a:rPr>
                  <a:t>相关部分</a:t>
                </a:r>
                <a:endParaRPr lang="en-US" altLang="zh-CN" sz="3200" dirty="0">
                  <a:sym typeface="Symbol" panose="05050102010706020507" pitchFamily="18" charset="2"/>
                </a:endParaRPr>
              </a:p>
              <a:p>
                <a:pPr lvl="1">
                  <a:lnSpc>
                    <a:spcPct val="120000"/>
                  </a:lnSpc>
                  <a:spcBef>
                    <a:spcPts val="0"/>
                  </a:spcBef>
                </a:pPr>
                <a:r>
                  <a:rPr lang="zh-CN" altLang="en-US" dirty="0">
                    <a:sym typeface="Symbol" panose="05050102010706020507" pitchFamily="18" charset="2"/>
                  </a:rPr>
                  <a:t>概率不为</a:t>
                </a:r>
                <a:r>
                  <a:rPr lang="en-US" altLang="zh-CN" dirty="0">
                    <a:sym typeface="Symbol" panose="05050102010706020507" pitchFamily="18" charset="2"/>
                  </a:rPr>
                  <a:t>0</a:t>
                </a:r>
                <a:r>
                  <a:rPr lang="zh-CN" altLang="en-US" dirty="0">
                    <a:sym typeface="Symbol" panose="05050102010706020507" pitchFamily="18" charset="2"/>
                  </a:rPr>
                  <a:t>，</a:t>
                </a:r>
                <a:endParaRPr lang="en-US" altLang="zh-CN" dirty="0">
                  <a:sym typeface="Symbol" panose="05050102010706020507" pitchFamily="18" charset="2"/>
                </a:endParaRPr>
              </a:p>
              <a:p>
                <a:pPr lvl="1">
                  <a:lnSpc>
                    <a:spcPct val="120000"/>
                  </a:lnSpc>
                  <a:spcBef>
                    <a:spcPts val="0"/>
                  </a:spcBef>
                </a:pPr>
                <a14:m>
                  <m:oMath xmlns:m="http://schemas.openxmlformats.org/officeDocument/2006/math">
                    <m:sSubSup>
                      <m:sSubSupPr>
                        <m:ctrlPr>
                          <a:rPr lang="en-US" altLang="zh-CN" i="1" smtClean="0">
                            <a:latin typeface="Cambria Math" panose="02040503050406030204" pitchFamily="18" charset="0"/>
                            <a:sym typeface="Symbol" panose="05050102010706020507" pitchFamily="18" charset="2"/>
                          </a:rPr>
                        </m:ctrlPr>
                      </m:sSubSupPr>
                      <m:e>
                        <m:r>
                          <a:rPr lang="en-US" altLang="zh-CN" b="1" i="1" smtClean="0">
                            <a:latin typeface="Cambria Math" panose="02040503050406030204" pitchFamily="18" charset="0"/>
                            <a:sym typeface="Symbol" panose="05050102010706020507" pitchFamily="18" charset="2"/>
                          </a:rPr>
                          <m:t>𝑷</m:t>
                        </m:r>
                      </m:e>
                      <m:sub>
                        <m:r>
                          <a:rPr lang="en-US" altLang="zh-CN" b="1" i="1" smtClean="0">
                            <a:latin typeface="Cambria Math" panose="02040503050406030204" pitchFamily="18" charset="0"/>
                            <a:sym typeface="Symbol" panose="05050102010706020507" pitchFamily="18" charset="2"/>
                          </a:rPr>
                          <m:t>𝒍</m:t>
                        </m:r>
                      </m:sub>
                      <m:sup>
                        <m:r>
                          <a:rPr lang="en-US" altLang="zh-CN" b="1" i="1" smtClean="0">
                            <a:latin typeface="Cambria Math" panose="02040503050406030204" pitchFamily="18" charset="0"/>
                            <a:sym typeface="Symbol" panose="05050102010706020507" pitchFamily="18" charset="2"/>
                          </a:rPr>
                          <m:t>𝒎</m:t>
                        </m:r>
                      </m:sup>
                    </m:sSubSup>
                    <m:d>
                      <m:dPr>
                        <m:ctrlPr>
                          <a:rPr lang="en-US" altLang="zh-CN" i="1" smtClean="0">
                            <a:latin typeface="Cambria Math" panose="02040503050406030204" pitchFamily="18" charset="0"/>
                            <a:sym typeface="Symbol" panose="05050102010706020507" pitchFamily="18" charset="2"/>
                          </a:rPr>
                        </m:ctrlPr>
                      </m:dPr>
                      <m:e>
                        <m:func>
                          <m:funcPr>
                            <m:ctrlPr>
                              <a:rPr lang="en-US" altLang="zh-CN" i="1" smtClean="0">
                                <a:latin typeface="Cambria Math" panose="02040503050406030204" pitchFamily="18" charset="0"/>
                                <a:sym typeface="Symbol" panose="05050102010706020507" pitchFamily="18" charset="2"/>
                              </a:rPr>
                            </m:ctrlPr>
                          </m:funcPr>
                          <m:fName>
                            <m:r>
                              <m:rPr>
                                <m:sty m:val="p"/>
                              </m:rPr>
                              <a:rPr lang="en-US" altLang="zh-CN" i="0" smtClean="0">
                                <a:latin typeface="Cambria Math" panose="02040503050406030204" pitchFamily="18" charset="0"/>
                                <a:sym typeface="Symbol" panose="05050102010706020507" pitchFamily="18" charset="2"/>
                              </a:rPr>
                              <m:t>cos</m:t>
                            </m:r>
                          </m:fName>
                          <m:e>
                            <m:r>
                              <a:rPr lang="zh-CN" altLang="en-US" i="1" smtClean="0">
                                <a:latin typeface="Cambria Math" panose="02040503050406030204" pitchFamily="18" charset="0"/>
                                <a:sym typeface="Symbol" panose="05050102010706020507" pitchFamily="18" charset="2"/>
                              </a:rPr>
                              <m:t>𝜽</m:t>
                            </m:r>
                          </m:e>
                        </m:func>
                      </m:e>
                    </m:d>
                  </m:oMath>
                </a14:m>
                <a:r>
                  <a:rPr lang="zh-CN" altLang="en-US" dirty="0">
                    <a:sym typeface="Symbol" panose="05050102010706020507" pitchFamily="18" charset="2"/>
                  </a:rPr>
                  <a:t>的正交性</a:t>
                </a:r>
                <a:endParaRPr lang="en-US" altLang="zh-CN" dirty="0">
                  <a:sym typeface="Symbol" panose="05050102010706020507" pitchFamily="18" charset="2"/>
                </a:endParaRPr>
              </a:p>
              <a:p>
                <a:pPr>
                  <a:lnSpc>
                    <a:spcPct val="120000"/>
                  </a:lnSpc>
                  <a:spcBef>
                    <a:spcPts val="0"/>
                  </a:spcBef>
                </a:pPr>
                <a:endParaRPr lang="en-US" altLang="zh-CN" sz="3200" dirty="0">
                  <a:sym typeface="Symbol" panose="05050102010706020507" pitchFamily="18" charset="2"/>
                </a:endParaRPr>
              </a:p>
              <a:p>
                <a:pPr>
                  <a:lnSpc>
                    <a:spcPct val="120000"/>
                  </a:lnSpc>
                  <a:spcBef>
                    <a:spcPts val="0"/>
                  </a:spcBef>
                </a:pPr>
                <a:r>
                  <a:rPr lang="zh-CN" altLang="en-US" sz="3200" dirty="0"/>
                  <a:t>原子的选择定则：</a:t>
                </a:r>
                <a:endParaRPr lang="en-US" altLang="zh-CN" sz="3200" dirty="0">
                  <a:sym typeface="Symbol" panose="05050102010706020507" pitchFamily="18" charset="2"/>
                </a:endParaRPr>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57200" y="1371599"/>
                <a:ext cx="4807490" cy="4114801"/>
              </a:xfrm>
              <a:blipFill rotWithShape="1">
                <a:blip r:embed="rId1"/>
                <a:stretch>
                  <a:fillRect t="-15" r="11"/>
                </a:stretch>
              </a:blipFill>
            </p:spPr>
            <p:txBody>
              <a:bodyPr/>
              <a:lstStyle/>
              <a:p>
                <a:r>
                  <a:rPr lang="zh-CN" altLang="en-US">
                    <a:noFill/>
                  </a:rPr>
                  <a:t> </a:t>
                </a:r>
              </a:p>
            </p:txBody>
          </p:sp>
        </mc:Fallback>
      </mc:AlternateContent>
      <p:graphicFrame>
        <p:nvGraphicFramePr>
          <p:cNvPr id="5" name="Object 15"/>
          <p:cNvGraphicFramePr>
            <a:graphicFrameLocks noChangeAspect="1"/>
          </p:cNvGraphicFramePr>
          <p:nvPr/>
        </p:nvGraphicFramePr>
        <p:xfrm>
          <a:off x="2185506" y="5320618"/>
          <a:ext cx="1801572" cy="1093561"/>
        </p:xfrm>
        <a:graphic>
          <a:graphicData uri="http://schemas.openxmlformats.org/presentationml/2006/ole">
            <mc:AlternateContent xmlns:mc="http://schemas.openxmlformats.org/markup-compatibility/2006">
              <mc:Choice xmlns:v="urn:schemas-microsoft-com:vml" Requires="v">
                <p:oleObj spid="_x0000_s6" name="Equation" r:id="rId2" imgW="799465" imgH="482600" progId="Equation.DSMT4">
                  <p:embed/>
                </p:oleObj>
              </mc:Choice>
              <mc:Fallback>
                <p:oleObj name="Equation" r:id="rId2" imgW="799465" imgH="482600" progId="Equation.DSMT4">
                  <p:embed/>
                  <p:pic>
                    <p:nvPicPr>
                      <p:cNvPr id="0"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506" y="5320618"/>
                        <a:ext cx="1801572" cy="1093561"/>
                      </a:xfrm>
                      <a:prstGeom prst="rect">
                        <a:avLst/>
                      </a:prstGeom>
                      <a:noFill/>
                      <a:ln>
                        <a:noFill/>
                      </a:ln>
                    </p:spPr>
                  </p:pic>
                </p:oleObj>
              </mc:Fallback>
            </mc:AlternateContent>
          </a:graphicData>
        </a:graphic>
      </p:graphicFrame>
      <p:graphicFrame>
        <p:nvGraphicFramePr>
          <p:cNvPr id="7" name="Object 9"/>
          <p:cNvGraphicFramePr>
            <a:graphicFrameLocks noChangeAspect="1"/>
          </p:cNvGraphicFramePr>
          <p:nvPr/>
        </p:nvGraphicFramePr>
        <p:xfrm>
          <a:off x="2209800" y="4494367"/>
          <a:ext cx="1594535" cy="466513"/>
        </p:xfrm>
        <a:graphic>
          <a:graphicData uri="http://schemas.openxmlformats.org/presentationml/2006/ole">
            <mc:AlternateContent xmlns:mc="http://schemas.openxmlformats.org/markup-compatibility/2006">
              <mc:Choice xmlns:v="urn:schemas-microsoft-com:vml" Requires="v">
                <p:oleObj spid="_x0000_s8" name="Equation" r:id="rId4" imgW="621665" imgH="177800" progId="Equation.DSMT4">
                  <p:embed/>
                </p:oleObj>
              </mc:Choice>
              <mc:Fallback>
                <p:oleObj name="Equation" r:id="rId4" imgW="621665" imgH="177800" progId="Equation.DSMT4">
                  <p:embed/>
                  <p:pic>
                    <p:nvPicPr>
                      <p:cNvPr id="0"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494367"/>
                        <a:ext cx="1594535" cy="466513"/>
                      </a:xfrm>
                      <a:prstGeom prst="rect">
                        <a:avLst/>
                      </a:prstGeom>
                      <a:noFill/>
                      <a:ln>
                        <a:noFill/>
                      </a:ln>
                    </p:spPr>
                  </p:pic>
                </p:oleObj>
              </mc:Fallback>
            </mc:AlternateContent>
          </a:graphicData>
        </a:graphic>
      </p:graphicFrame>
      <p:graphicFrame>
        <p:nvGraphicFramePr>
          <p:cNvPr id="9" name="Object 11"/>
          <p:cNvGraphicFramePr>
            <a:graphicFrameLocks noChangeAspect="1"/>
          </p:cNvGraphicFramePr>
          <p:nvPr/>
        </p:nvGraphicFramePr>
        <p:xfrm>
          <a:off x="1982355" y="2665566"/>
          <a:ext cx="1693863" cy="534834"/>
        </p:xfrm>
        <a:graphic>
          <a:graphicData uri="http://schemas.openxmlformats.org/presentationml/2006/ole">
            <mc:AlternateContent xmlns:mc="http://schemas.openxmlformats.org/markup-compatibility/2006">
              <mc:Choice xmlns:v="urn:schemas-microsoft-com:vml" Requires="v">
                <p:oleObj spid="_x0000_s10" name="Equation" r:id="rId6" imgW="723900" imgH="228600" progId="Equation.DSMT4">
                  <p:embed/>
                </p:oleObj>
              </mc:Choice>
              <mc:Fallback>
                <p:oleObj name="Equation" r:id="rId6" imgW="723900" imgH="228600" progId="Equation.DSMT4">
                  <p:embed/>
                  <p:pic>
                    <p:nvPicPr>
                      <p:cNvPr id="0" name="图片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2355" y="2665566"/>
                        <a:ext cx="1693863" cy="534834"/>
                      </a:xfrm>
                      <a:prstGeom prst="rect">
                        <a:avLst/>
                      </a:prstGeom>
                      <a:noFill/>
                      <a:ln>
                        <a:noFill/>
                      </a:ln>
                    </p:spPr>
                  </p:pic>
                </p:oleObj>
              </mc:Fallback>
            </mc:AlternateContent>
          </a:graphicData>
        </a:graphic>
      </p:graphicFrame>
      <p:grpSp>
        <p:nvGrpSpPr>
          <p:cNvPr id="21" name="Group 20"/>
          <p:cNvGrpSpPr/>
          <p:nvPr/>
        </p:nvGrpSpPr>
        <p:grpSpPr>
          <a:xfrm>
            <a:off x="5327980" y="1125029"/>
            <a:ext cx="3511220" cy="5217299"/>
            <a:chOff x="5327980" y="1125029"/>
            <a:chExt cx="3511220" cy="5217299"/>
          </a:xfrm>
        </p:grpSpPr>
        <p:pic>
          <p:nvPicPr>
            <p:cNvPr id="11" name="Picture 4"/>
            <p:cNvPicPr>
              <a:picLocks noChangeAspect="1" noChangeArrowheads="1"/>
            </p:cNvPicPr>
            <p:nvPr/>
          </p:nvPicPr>
          <p:blipFill>
            <a:blip r:embed="rId8" cstate="print"/>
            <a:srcRect/>
            <a:stretch>
              <a:fillRect/>
            </a:stretch>
          </p:blipFill>
          <p:spPr bwMode="auto">
            <a:xfrm>
              <a:off x="5327980" y="1125029"/>
              <a:ext cx="3511220" cy="521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9"/>
            <p:cNvGrpSpPr/>
            <p:nvPr/>
          </p:nvGrpSpPr>
          <p:grpSpPr bwMode="auto">
            <a:xfrm>
              <a:off x="6096001" y="1671478"/>
              <a:ext cx="1320835" cy="3967322"/>
              <a:chOff x="2147" y="436"/>
              <a:chExt cx="960" cy="3357"/>
            </a:xfrm>
          </p:grpSpPr>
          <p:sp>
            <p:nvSpPr>
              <p:cNvPr id="13" name="Freeform 5"/>
              <p:cNvSpPr/>
              <p:nvPr/>
            </p:nvSpPr>
            <p:spPr bwMode="auto">
              <a:xfrm>
                <a:off x="2147" y="1117"/>
                <a:ext cx="415" cy="2653"/>
              </a:xfrm>
              <a:custGeom>
                <a:avLst/>
                <a:gdLst>
                  <a:gd name="T0" fmla="*/ 415 w 415"/>
                  <a:gd name="T1" fmla="*/ 0 h 2653"/>
                  <a:gd name="T2" fmla="*/ 0 w 415"/>
                  <a:gd name="T3" fmla="*/ 2653 h 2653"/>
                  <a:gd name="T4" fmla="*/ 0 60000 65536"/>
                  <a:gd name="T5" fmla="*/ 0 60000 65536"/>
                </a:gdLst>
                <a:ahLst/>
                <a:cxnLst>
                  <a:cxn ang="T4">
                    <a:pos x="T0" y="T1"/>
                  </a:cxn>
                  <a:cxn ang="T5">
                    <a:pos x="T2" y="T3"/>
                  </a:cxn>
                </a:cxnLst>
                <a:rect l="0" t="0" r="r" b="b"/>
                <a:pathLst>
                  <a:path w="415" h="2653">
                    <a:moveTo>
                      <a:pt x="415" y="0"/>
                    </a:moveTo>
                    <a:lnTo>
                      <a:pt x="0" y="2653"/>
                    </a:lnTo>
                  </a:path>
                </a:pathLst>
              </a:custGeom>
              <a:noFill/>
              <a:ln w="12700" cap="flat" cmpd="sng">
                <a:solidFill>
                  <a:srgbClr val="FF00FF"/>
                </a:solidFill>
                <a:prstDash val="solid"/>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zh-CN" altLang="en-US"/>
              </a:p>
            </p:txBody>
          </p:sp>
          <p:sp>
            <p:nvSpPr>
              <p:cNvPr id="14" name="Line 6"/>
              <p:cNvSpPr>
                <a:spLocks noChangeShapeType="1"/>
              </p:cNvSpPr>
              <p:nvPr/>
            </p:nvSpPr>
            <p:spPr bwMode="auto">
              <a:xfrm flipH="1">
                <a:off x="2154" y="572"/>
                <a:ext cx="454" cy="3221"/>
              </a:xfrm>
              <a:prstGeom prst="line">
                <a:avLst/>
              </a:prstGeom>
              <a:noFill/>
              <a:ln w="12700">
                <a:solidFill>
                  <a:srgbClr val="FF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zh-CN" altLang="en-US"/>
              </a:p>
            </p:txBody>
          </p:sp>
          <p:sp>
            <p:nvSpPr>
              <p:cNvPr id="15" name="Line 7"/>
              <p:cNvSpPr>
                <a:spLocks noChangeShapeType="1"/>
              </p:cNvSpPr>
              <p:nvPr/>
            </p:nvSpPr>
            <p:spPr bwMode="auto">
              <a:xfrm flipH="1">
                <a:off x="2154" y="436"/>
                <a:ext cx="454" cy="3357"/>
              </a:xfrm>
              <a:prstGeom prst="line">
                <a:avLst/>
              </a:prstGeom>
              <a:noFill/>
              <a:ln w="12700">
                <a:solidFill>
                  <a:srgbClr val="FF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zh-CN" altLang="en-US"/>
              </a:p>
            </p:txBody>
          </p:sp>
          <p:sp>
            <p:nvSpPr>
              <p:cNvPr id="16" name="Text Box 8"/>
              <p:cNvSpPr txBox="1">
                <a:spLocks noChangeArrowheads="1"/>
              </p:cNvSpPr>
              <p:nvPr/>
            </p:nvSpPr>
            <p:spPr bwMode="auto">
              <a:xfrm>
                <a:off x="2381" y="2086"/>
                <a:ext cx="726" cy="314"/>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5600" indent="-3556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Wingdings" panose="05000000000000000000" pitchFamily="2" charset="2"/>
                  <a:buNone/>
                </a:pPr>
                <a:r>
                  <a:rPr lang="zh-CN" altLang="en-US" sz="1800">
                    <a:solidFill>
                      <a:srgbClr val="CC00FF"/>
                    </a:solidFill>
                    <a:latin typeface="宋体" panose="02010600030101010101" pitchFamily="2" charset="-122"/>
                  </a:rPr>
                  <a:t>赖曼系</a:t>
                </a:r>
                <a:endParaRPr lang="zh-CN" altLang="en-US" sz="1800">
                  <a:solidFill>
                    <a:srgbClr val="CC00FF"/>
                  </a:solidFill>
                  <a:latin typeface="宋体" panose="02010600030101010101" pitchFamily="2" charset="-122"/>
                </a:endParaRPr>
              </a:p>
            </p:txBody>
          </p:sp>
        </p:grpSp>
        <p:grpSp>
          <p:nvGrpSpPr>
            <p:cNvPr id="17" name="Group 15"/>
            <p:cNvGrpSpPr/>
            <p:nvPr/>
          </p:nvGrpSpPr>
          <p:grpSpPr bwMode="auto">
            <a:xfrm>
              <a:off x="6096001" y="1633588"/>
              <a:ext cx="1745981" cy="1230259"/>
              <a:chOff x="2108" y="436"/>
              <a:chExt cx="1269" cy="1041"/>
            </a:xfrm>
          </p:grpSpPr>
          <p:sp>
            <p:nvSpPr>
              <p:cNvPr id="18" name="Line 10"/>
              <p:cNvSpPr>
                <a:spLocks noChangeShapeType="1"/>
              </p:cNvSpPr>
              <p:nvPr/>
            </p:nvSpPr>
            <p:spPr bwMode="auto">
              <a:xfrm>
                <a:off x="2108" y="571"/>
                <a:ext cx="499" cy="545"/>
              </a:xfrm>
              <a:prstGeom prst="line">
                <a:avLst/>
              </a:prstGeom>
              <a:noFill/>
              <a:ln w="1270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zh-CN" altLang="en-US"/>
              </a:p>
            </p:txBody>
          </p:sp>
          <p:sp>
            <p:nvSpPr>
              <p:cNvPr id="19" name="Line 11"/>
              <p:cNvSpPr>
                <a:spLocks noChangeShapeType="1"/>
              </p:cNvSpPr>
              <p:nvPr/>
            </p:nvSpPr>
            <p:spPr bwMode="auto">
              <a:xfrm>
                <a:off x="2154" y="436"/>
                <a:ext cx="454" cy="681"/>
              </a:xfrm>
              <a:prstGeom prst="line">
                <a:avLst/>
              </a:prstGeom>
              <a:noFill/>
              <a:ln w="1270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zh-CN" altLang="en-US"/>
              </a:p>
            </p:txBody>
          </p:sp>
          <p:sp>
            <p:nvSpPr>
              <p:cNvPr id="20" name="Line 12"/>
              <p:cNvSpPr>
                <a:spLocks noChangeShapeType="1"/>
              </p:cNvSpPr>
              <p:nvPr/>
            </p:nvSpPr>
            <p:spPr bwMode="auto">
              <a:xfrm flipH="1">
                <a:off x="2608" y="572"/>
                <a:ext cx="544" cy="545"/>
              </a:xfrm>
              <a:prstGeom prst="line">
                <a:avLst/>
              </a:prstGeom>
              <a:noFill/>
              <a:ln w="1270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zh-CN" altLang="en-US"/>
              </a:p>
            </p:txBody>
          </p:sp>
          <p:sp>
            <p:nvSpPr>
              <p:cNvPr id="22" name="Line 13"/>
              <p:cNvSpPr>
                <a:spLocks noChangeShapeType="1"/>
              </p:cNvSpPr>
              <p:nvPr/>
            </p:nvSpPr>
            <p:spPr bwMode="auto">
              <a:xfrm flipH="1">
                <a:off x="2608" y="436"/>
                <a:ext cx="544" cy="681"/>
              </a:xfrm>
              <a:prstGeom prst="line">
                <a:avLst/>
              </a:prstGeom>
              <a:noFill/>
              <a:ln w="1270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zh-CN" altLang="en-US"/>
              </a:p>
            </p:txBody>
          </p:sp>
          <p:sp>
            <p:nvSpPr>
              <p:cNvPr id="23" name="Text Box 14"/>
              <p:cNvSpPr txBox="1">
                <a:spLocks noChangeArrowheads="1"/>
              </p:cNvSpPr>
              <p:nvPr/>
            </p:nvSpPr>
            <p:spPr bwMode="auto">
              <a:xfrm>
                <a:off x="2574" y="1163"/>
                <a:ext cx="803" cy="314"/>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55600" indent="-3556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1800" dirty="0">
                    <a:solidFill>
                      <a:srgbClr val="006600"/>
                    </a:solidFill>
                    <a:latin typeface="宋体" panose="02010600030101010101" pitchFamily="2" charset="-122"/>
                  </a:rPr>
                  <a:t>巴耳末系</a:t>
                </a:r>
                <a:endParaRPr lang="zh-CN" altLang="en-US" sz="1800" dirty="0">
                  <a:solidFill>
                    <a:srgbClr val="006600"/>
                  </a:solidFill>
                  <a:latin typeface="宋体" panose="02010600030101010101" pitchFamily="2" charset="-122"/>
                </a:endParaRPr>
              </a:p>
            </p:txBody>
          </p:sp>
        </p:grpSp>
      </p:grpSp>
      <p:sp>
        <p:nvSpPr>
          <p:cNvPr id="24"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25" name="图片 24"/>
          <p:cNvPicPr>
            <a:picLocks noChangeAspect="1"/>
          </p:cNvPicPr>
          <p:nvPr/>
        </p:nvPicPr>
        <p:blipFill>
          <a:blip r:embed="rId9"/>
          <a:stretch>
            <a:fillRect/>
          </a:stretch>
        </p:blipFill>
        <p:spPr>
          <a:xfrm>
            <a:off x="5093461" y="118195"/>
            <a:ext cx="1689100" cy="102870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本章小结</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800" y="1295400"/>
            <a:ext cx="8153400" cy="4876800"/>
          </a:xfrm>
        </p:spPr>
        <p:txBody>
          <a:bodyPr>
            <a:normAutofit fontScale="92500" lnSpcReduction="10000"/>
          </a:bodyPr>
          <a:lstStyle/>
          <a:p>
            <a:pPr>
              <a:lnSpc>
                <a:spcPct val="110000"/>
              </a:lnSpc>
              <a:spcBef>
                <a:spcPts val="0"/>
              </a:spcBef>
            </a:pPr>
            <a:r>
              <a:rPr lang="zh-CN" altLang="en-US" dirty="0"/>
              <a:t>量子力学的两个重要概念：量子化概念及波粒两象性概念</a:t>
            </a:r>
            <a:endParaRPr lang="en-US" altLang="zh-CN" dirty="0"/>
          </a:p>
          <a:p>
            <a:pPr>
              <a:lnSpc>
                <a:spcPct val="110000"/>
              </a:lnSpc>
              <a:spcBef>
                <a:spcPts val="0"/>
              </a:spcBef>
            </a:pPr>
            <a:r>
              <a:rPr lang="zh-CN" altLang="en-US" dirty="0"/>
              <a:t>量子力学的一个重要关系式：不确定关系</a:t>
            </a:r>
            <a:endParaRPr lang="en-US" altLang="zh-CN" dirty="0"/>
          </a:p>
          <a:p>
            <a:pPr>
              <a:lnSpc>
                <a:spcPct val="110000"/>
              </a:lnSpc>
              <a:spcBef>
                <a:spcPts val="0"/>
              </a:spcBef>
            </a:pPr>
            <a:r>
              <a:rPr lang="zh-CN" altLang="en-US" dirty="0"/>
              <a:t>量子力学的一个基本原理：态叠加原理</a:t>
            </a:r>
            <a:endParaRPr lang="en-US" altLang="zh-CN" dirty="0"/>
          </a:p>
          <a:p>
            <a:pPr>
              <a:lnSpc>
                <a:spcPct val="110000"/>
              </a:lnSpc>
              <a:spcBef>
                <a:spcPts val="0"/>
              </a:spcBef>
            </a:pPr>
            <a:r>
              <a:rPr lang="zh-CN" altLang="en-US" dirty="0"/>
              <a:t>量子力学的两个基本假设：</a:t>
            </a:r>
            <a:r>
              <a:rPr lang="zh-CN" altLang="en-US" dirty="0">
                <a:solidFill>
                  <a:srgbClr val="FF0000"/>
                </a:solidFill>
              </a:rPr>
              <a:t>波函数的统计解释</a:t>
            </a:r>
            <a:r>
              <a:rPr lang="zh-CN" altLang="en-US" dirty="0"/>
              <a:t>及</a:t>
            </a:r>
            <a:r>
              <a:rPr lang="zh-CN" altLang="en-US" dirty="0">
                <a:solidFill>
                  <a:srgbClr val="FF0000"/>
                </a:solidFill>
              </a:rPr>
              <a:t>薛定谔方程</a:t>
            </a:r>
            <a:endParaRPr lang="zh-CN" altLang="en-US" dirty="0">
              <a:solidFill>
                <a:srgbClr val="FF0000"/>
              </a:solidFill>
            </a:endParaRPr>
          </a:p>
          <a:p>
            <a:pPr>
              <a:lnSpc>
                <a:spcPct val="110000"/>
              </a:lnSpc>
              <a:spcBef>
                <a:spcPts val="0"/>
              </a:spcBef>
            </a:pPr>
            <a:r>
              <a:rPr lang="zh-CN" altLang="en-US" dirty="0"/>
              <a:t>量子力学的关键常量：普朗克常量</a:t>
            </a:r>
            <a:endParaRPr lang="zh-CN" altLang="en-US" dirty="0"/>
          </a:p>
          <a:p>
            <a:pPr>
              <a:lnSpc>
                <a:spcPct val="110000"/>
              </a:lnSpc>
              <a:spcBef>
                <a:spcPts val="0"/>
              </a:spcBef>
            </a:pPr>
            <a:r>
              <a:rPr lang="zh-CN" altLang="en-US" dirty="0"/>
              <a:t>几个重要实验：光电效应、康普顿散射、电子对晶体的衍射、单缝衍射及双缝干涉</a:t>
            </a:r>
            <a:endParaRPr lang="zh-CN" alt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77"/>
            <a:ext cx="8305800" cy="936123"/>
          </a:xfrm>
        </p:spPr>
        <p:txBody>
          <a:bodyPr>
            <a:normAutofit/>
          </a:bodyPr>
          <a:lstStyle/>
          <a:p>
            <a:r>
              <a:rPr lang="zh-CN" altLang="en-US" sz="4000" dirty="0"/>
              <a:t>源于实验、提出假设</a:t>
            </a:r>
            <a:r>
              <a:rPr lang="zh-CN" altLang="en-US" sz="4000"/>
              <a:t>、建立理论体系</a:t>
            </a:r>
            <a:endParaRPr lang="en-US" sz="4000"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5" name="Picture 4"/>
          <p:cNvPicPr>
            <a:picLocks noChangeAspect="1"/>
          </p:cNvPicPr>
          <p:nvPr/>
        </p:nvPicPr>
        <p:blipFill rotWithShape="1">
          <a:blip r:embed="rId1"/>
          <a:srcRect/>
          <a:stretch>
            <a:fillRect/>
          </a:stretch>
        </p:blipFill>
        <p:spPr>
          <a:xfrm>
            <a:off x="696003" y="1295400"/>
            <a:ext cx="8033659" cy="4800601"/>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作业</a:t>
            </a:r>
            <a:endParaRPr lang="zh-CN" altLang="en-US" dirty="0"/>
          </a:p>
        </p:txBody>
      </p:sp>
      <p:sp>
        <p:nvSpPr>
          <p:cNvPr id="4" name="内容占位符 3"/>
          <p:cNvSpPr>
            <a:spLocks noGrp="1"/>
          </p:cNvSpPr>
          <p:nvPr>
            <p:ph idx="4294967295"/>
          </p:nvPr>
        </p:nvSpPr>
        <p:spPr>
          <a:xfrm>
            <a:off x="762000" y="1322388"/>
            <a:ext cx="8382000" cy="4773612"/>
          </a:xfrm>
        </p:spPr>
        <p:txBody>
          <a:bodyPr/>
          <a:lstStyle/>
          <a:p>
            <a:r>
              <a:rPr lang="en-US" altLang="zh-CN" dirty="0"/>
              <a:t>148-150</a:t>
            </a:r>
            <a:r>
              <a:rPr lang="zh-CN" altLang="en-US" dirty="0"/>
              <a:t>页</a:t>
            </a:r>
            <a:endParaRPr lang="en-US" altLang="zh-CN" dirty="0"/>
          </a:p>
          <a:p>
            <a:r>
              <a:rPr lang="zh-CN" altLang="en-US" dirty="0"/>
              <a:t>习题：</a:t>
            </a:r>
            <a:r>
              <a:rPr lang="en-US" altLang="zh-CN" dirty="0"/>
              <a:t>3-2,4,6,7,8,9,11,13,15</a:t>
            </a:r>
            <a:endParaRPr lang="zh-CN" altLang="en-US" dirty="0"/>
          </a:p>
          <a:p>
            <a:endParaRPr lang="zh-CN" altLang="en-US"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光的波粒二象性</a:t>
            </a:r>
            <a:r>
              <a:rPr lang="en-US" altLang="zh-CN" dirty="0"/>
              <a:t>—</a:t>
            </a:r>
            <a:r>
              <a:rPr lang="zh-CN" altLang="en-US" dirty="0"/>
              <a:t>双缝干涉实验 </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290639"/>
            <a:ext cx="7924800" cy="1271587"/>
          </a:xfrm>
        </p:spPr>
        <p:txBody>
          <a:bodyPr/>
          <a:lstStyle/>
          <a:p>
            <a:pPr marL="15875" indent="0">
              <a:buNone/>
            </a:pPr>
            <a:r>
              <a:rPr lang="zh-CN" altLang="en-US" sz="3200" dirty="0"/>
              <a:t>单光子也能产生干涉条纹么</a:t>
            </a:r>
            <a:r>
              <a:rPr lang="en-US" altLang="zh-CN" sz="3200" dirty="0"/>
              <a:t>?</a:t>
            </a:r>
            <a:br>
              <a:rPr lang="en-US" altLang="zh-CN" sz="3200" dirty="0"/>
            </a:br>
            <a:r>
              <a:rPr lang="zh-CN" altLang="en-US" sz="3200" dirty="0">
                <a:sym typeface="Symbol" panose="05050102010706020507" pitchFamily="18" charset="2"/>
              </a:rPr>
              <a:t> </a:t>
            </a:r>
            <a:r>
              <a:rPr lang="zh-CN" altLang="en-US" sz="3200" dirty="0"/>
              <a:t>光到底是粒子还是波？</a:t>
            </a:r>
            <a:endParaRPr lang="zh-CN" altLang="en-US" sz="3200" dirty="0"/>
          </a:p>
        </p:txBody>
      </p:sp>
      <p:pic>
        <p:nvPicPr>
          <p:cNvPr id="5" name="Picture 2"/>
          <p:cNvPicPr>
            <a:picLocks noChangeAspect="1" noChangeArrowheads="1"/>
          </p:cNvPicPr>
          <p:nvPr/>
        </p:nvPicPr>
        <p:blipFill>
          <a:blip r:embed="rId1" cstate="print"/>
          <a:srcRect/>
          <a:stretch>
            <a:fillRect/>
          </a:stretch>
        </p:blipFill>
        <p:spPr bwMode="auto">
          <a:xfrm>
            <a:off x="3352800" y="2286000"/>
            <a:ext cx="5199063" cy="342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latin typeface="华文楷体" panose="02010600040101010101" charset="-122"/>
                <a:ea typeface="华文楷体" panose="02010600040101010101" charset="-122"/>
                <a:cs typeface="华文楷体" panose="02010600040101010101" charset="-122"/>
              </a:rPr>
              <a:t>提纲</a:t>
            </a:r>
            <a:endParaRPr kumimoji="1" lang="zh-CN" altLang="en-US" dirty="0">
              <a:latin typeface="华文楷体" panose="02010600040101010101" charset="-122"/>
              <a:ea typeface="华文楷体" panose="02010600040101010101" charset="-122"/>
              <a:cs typeface="华文楷体" panose="02010600040101010101" charset="-122"/>
            </a:endParaRPr>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sp>
        <p:nvSpPr>
          <p:cNvPr id="3" name="文本占位符 2"/>
          <p:cNvSpPr>
            <a:spLocks noGrp="1"/>
          </p:cNvSpPr>
          <p:nvPr>
            <p:ph type="body" idx="4294967295"/>
          </p:nvPr>
        </p:nvSpPr>
        <p:spPr>
          <a:xfrm>
            <a:off x="762000" y="1322388"/>
            <a:ext cx="8382000" cy="4773612"/>
          </a:xfrm>
        </p:spPr>
        <p:txBody>
          <a:bodyPr/>
          <a:lstStyle/>
          <a:p>
            <a:pPr marL="457200" marR="0" indent="-457200" algn="l" defTabSz="914400" rtl="0" fontAlgn="auto" latinLnBrk="1" hangingPunct="0">
              <a:lnSpc>
                <a:spcPct val="110000"/>
              </a:lnSpc>
              <a:spcBef>
                <a:spcPts val="0"/>
              </a:spcBef>
              <a:spcAft>
                <a:spcPts val="0"/>
              </a:spcAft>
              <a:buClrTx/>
              <a:buSzTx/>
              <a:buFont typeface="Wingdings" panose="05000000000000000000" pitchFamily="2" charset="2"/>
              <a:buChar char="Ø"/>
            </a:pPr>
            <a:r>
              <a:rPr lang="zh-CN" altLang="en-US" dirty="0">
                <a:solidFill>
                  <a:srgbClr val="FF0000"/>
                </a:solidFill>
                <a:latin typeface="华文楷体" panose="02010600040101010101" charset="-122"/>
                <a:ea typeface="华文楷体" panose="02010600040101010101" charset="-122"/>
                <a:cs typeface="华文楷体" panose="02010600040101010101" charset="-122"/>
              </a:rPr>
              <a:t>康普顿散射</a:t>
            </a:r>
            <a:endParaRPr lang="en-US" altLang="zh-CN" dirty="0">
              <a:solidFill>
                <a:srgbClr val="FF0000"/>
              </a:solidFill>
              <a:latin typeface="华文楷体" panose="02010600040101010101" charset="-122"/>
              <a:ea typeface="华文楷体" panose="02010600040101010101" charset="-122"/>
              <a:cs typeface="华文楷体" panose="02010600040101010101" charset="-122"/>
            </a:endParaRPr>
          </a:p>
          <a:p>
            <a:pPr marL="457200" marR="0" indent="-457200" algn="l" defTabSz="914400" rtl="0" fontAlgn="auto" latinLnBrk="1" hangingPunct="0">
              <a:lnSpc>
                <a:spcPct val="110000"/>
              </a:lnSpc>
              <a:spcBef>
                <a:spcPts val="0"/>
              </a:spcBef>
              <a:spcAft>
                <a:spcPts val="0"/>
              </a:spcAft>
              <a:buClrTx/>
              <a:buSzTx/>
              <a:buFont typeface="Wingdings" panose="05000000000000000000" pitchFamily="2" charset="2"/>
              <a:buChar char="Ø"/>
            </a:pPr>
            <a:r>
              <a:rPr lang="zh-CN" altLang="en-US" dirty="0">
                <a:solidFill>
                  <a:srgbClr val="FF0000"/>
                </a:solidFill>
                <a:latin typeface="华文楷体" panose="02010600040101010101" charset="-122"/>
                <a:ea typeface="华文楷体" panose="02010600040101010101" charset="-122"/>
                <a:cs typeface="华文楷体" panose="02010600040101010101" charset="-122"/>
              </a:rPr>
              <a:t>物质的波粒二象性</a:t>
            </a:r>
            <a:endParaRPr lang="en-US" altLang="zh-CN" dirty="0">
              <a:solidFill>
                <a:srgbClr val="FF0000"/>
              </a:solidFill>
              <a:latin typeface="华文楷体" panose="02010600040101010101" charset="-122"/>
              <a:ea typeface="华文楷体" panose="02010600040101010101" charset="-122"/>
              <a:cs typeface="华文楷体" panose="02010600040101010101" charset="-122"/>
            </a:endParaRPr>
          </a:p>
          <a:p>
            <a:pPr marL="457200" marR="0" indent="-457200" algn="l" defTabSz="914400" rtl="0" fontAlgn="auto" latinLnBrk="1" hangingPunct="0">
              <a:lnSpc>
                <a:spcPct val="110000"/>
              </a:lnSpc>
              <a:spcBef>
                <a:spcPts val="0"/>
              </a:spcBef>
              <a:spcAft>
                <a:spcPts val="0"/>
              </a:spcAft>
              <a:buClrTx/>
              <a:buSzTx/>
              <a:buFont typeface="Wingdings" panose="05000000000000000000" pitchFamily="2" charset="2"/>
              <a:buChar char="Ø"/>
            </a:pPr>
            <a:r>
              <a:rPr lang="zh-CN" altLang="en-US" dirty="0">
                <a:solidFill>
                  <a:srgbClr val="FF0000"/>
                </a:solidFill>
                <a:latin typeface="华文楷体" panose="02010600040101010101" charset="-122"/>
                <a:ea typeface="华文楷体" panose="02010600040101010101" charset="-122"/>
                <a:cs typeface="华文楷体" panose="02010600040101010101" charset="-122"/>
              </a:rPr>
              <a:t>海森堡不确定关系</a:t>
            </a:r>
            <a:endParaRPr lang="en-US" altLang="zh-CN" dirty="0">
              <a:solidFill>
                <a:srgbClr val="FF0000"/>
              </a:solidFill>
              <a:latin typeface="华文楷体" panose="02010600040101010101" charset="-122"/>
              <a:ea typeface="华文楷体" panose="02010600040101010101" charset="-122"/>
              <a:cs typeface="华文楷体" panose="02010600040101010101" charset="-122"/>
            </a:endParaRPr>
          </a:p>
          <a:p>
            <a:pPr marL="457200" marR="0" indent="-457200" algn="l" defTabSz="914400" rtl="0" fontAlgn="auto" latinLnBrk="1" hangingPunct="0">
              <a:lnSpc>
                <a:spcPct val="110000"/>
              </a:lnSpc>
              <a:spcBef>
                <a:spcPts val="0"/>
              </a:spcBef>
              <a:spcAft>
                <a:spcPts val="0"/>
              </a:spcAft>
              <a:buClrTx/>
              <a:buSzTx/>
              <a:buFont typeface="Wingdings" panose="05000000000000000000" pitchFamily="2" charset="2"/>
              <a:buChar char="Ø"/>
            </a:pPr>
            <a:r>
              <a:rPr lang="zh-CN" altLang="en-US" dirty="0">
                <a:solidFill>
                  <a:srgbClr val="FF0000"/>
                </a:solidFill>
                <a:latin typeface="华文楷体" panose="02010600040101010101" charset="-122"/>
                <a:ea typeface="华文楷体" panose="02010600040101010101" charset="-122"/>
                <a:cs typeface="华文楷体" panose="02010600040101010101" charset="-122"/>
              </a:rPr>
              <a:t>波函数及其统计解释</a:t>
            </a:r>
            <a:endParaRPr lang="en-US" altLang="zh-CN" dirty="0">
              <a:solidFill>
                <a:srgbClr val="FF0000"/>
              </a:solidFill>
              <a:latin typeface="华文楷体" panose="02010600040101010101" charset="-122"/>
              <a:ea typeface="华文楷体" panose="02010600040101010101" charset="-122"/>
              <a:cs typeface="华文楷体" panose="02010600040101010101" charset="-122"/>
            </a:endParaRPr>
          </a:p>
          <a:p>
            <a:pPr marL="457200" marR="0" indent="-457200" algn="l" defTabSz="914400" rtl="0" fontAlgn="auto" latinLnBrk="1" hangingPunct="0">
              <a:lnSpc>
                <a:spcPct val="110000"/>
              </a:lnSpc>
              <a:spcBef>
                <a:spcPts val="0"/>
              </a:spcBef>
              <a:spcAft>
                <a:spcPts val="0"/>
              </a:spcAft>
              <a:buClrTx/>
              <a:buSzTx/>
              <a:buFont typeface="Wingdings" panose="05000000000000000000" pitchFamily="2" charset="2"/>
              <a:buChar char="Ø"/>
            </a:pPr>
            <a:r>
              <a:rPr lang="zh-CN" altLang="en-US" dirty="0">
                <a:solidFill>
                  <a:srgbClr val="FF0000"/>
                </a:solidFill>
                <a:latin typeface="华文楷体" panose="02010600040101010101" charset="-122"/>
                <a:ea typeface="华文楷体" panose="02010600040101010101" charset="-122"/>
                <a:cs typeface="华文楷体" panose="02010600040101010101" charset="-122"/>
              </a:rPr>
              <a:t>薛定谔方程</a:t>
            </a:r>
            <a:endParaRPr lang="en-US" altLang="zh-CN" dirty="0">
              <a:solidFill>
                <a:srgbClr val="FF0000"/>
              </a:solidFill>
              <a:latin typeface="华文楷体" panose="02010600040101010101" charset="-122"/>
              <a:ea typeface="华文楷体" panose="02010600040101010101" charset="-122"/>
              <a:cs typeface="华文楷体" panose="02010600040101010101" charset="-122"/>
            </a:endParaRPr>
          </a:p>
          <a:p>
            <a:pPr marL="457200" marR="0" indent="-457200" algn="l" defTabSz="914400" rtl="0" fontAlgn="auto" latinLnBrk="1" hangingPunct="0">
              <a:lnSpc>
                <a:spcPct val="110000"/>
              </a:lnSpc>
              <a:spcBef>
                <a:spcPts val="0"/>
              </a:spcBef>
              <a:spcAft>
                <a:spcPts val="0"/>
              </a:spcAft>
              <a:buClrTx/>
              <a:buSzTx/>
              <a:buFont typeface="Wingdings" panose="05000000000000000000" pitchFamily="2" charset="2"/>
              <a:buChar char="Ø"/>
            </a:pPr>
            <a:r>
              <a:rPr lang="zh-CN" altLang="en-US" dirty="0">
                <a:solidFill>
                  <a:srgbClr val="FF0000"/>
                </a:solidFill>
                <a:latin typeface="华文楷体" panose="02010600040101010101" charset="-122"/>
                <a:ea typeface="华文楷体" panose="02010600040101010101" charset="-122"/>
                <a:cs typeface="华文楷体" panose="02010600040101010101" charset="-122"/>
              </a:rPr>
              <a:t>氢原子的薛定谔方程解</a:t>
            </a:r>
            <a:endParaRPr lang="en-US" altLang="zh-CN"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光的波粒二象性</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838200" y="1295400"/>
            <a:ext cx="8077200" cy="2717800"/>
          </a:xfrm>
        </p:spPr>
        <p:txBody>
          <a:bodyPr>
            <a:normAutofit/>
          </a:bodyPr>
          <a:lstStyle/>
          <a:p>
            <a:r>
              <a:rPr lang="zh-CN" altLang="en-US" sz="3200" dirty="0">
                <a:solidFill>
                  <a:srgbClr val="FF0000"/>
                </a:solidFill>
              </a:rPr>
              <a:t>波动性</a:t>
            </a:r>
            <a:r>
              <a:rPr lang="zh-CN" altLang="en-US" sz="3200" dirty="0"/>
              <a:t>：  光的干涉和衍射</a:t>
            </a:r>
            <a:endParaRPr lang="zh-CN" altLang="en-US" sz="3200" dirty="0"/>
          </a:p>
          <a:p>
            <a:r>
              <a:rPr lang="zh-CN" altLang="en-US" sz="3200" dirty="0">
                <a:solidFill>
                  <a:srgbClr val="FF0000"/>
                </a:solidFill>
              </a:rPr>
              <a:t>粒子性</a:t>
            </a:r>
            <a:r>
              <a:rPr lang="zh-CN" altLang="en-US" sz="3200" dirty="0"/>
              <a:t>：                （光电效应等）</a:t>
            </a:r>
            <a:endParaRPr lang="en-US" altLang="zh-CN" sz="3200" dirty="0"/>
          </a:p>
          <a:p>
            <a:r>
              <a:rPr lang="zh-CN" altLang="en-US" sz="3200" dirty="0"/>
              <a:t>相对论能量和动量关系</a:t>
            </a:r>
            <a:endParaRPr lang="en-US" altLang="zh-CN" sz="3200" dirty="0"/>
          </a:p>
          <a:p>
            <a:r>
              <a:rPr lang="zh-CN" altLang="en-US" sz="3200" dirty="0"/>
              <a:t>光子</a:t>
            </a:r>
            <a:endParaRPr lang="zh-CN" altLang="en-US" sz="3200" dirty="0"/>
          </a:p>
        </p:txBody>
      </p:sp>
      <p:graphicFrame>
        <p:nvGraphicFramePr>
          <p:cNvPr id="7" name="Object 3"/>
          <p:cNvGraphicFramePr>
            <a:graphicFrameLocks noChangeAspect="1"/>
          </p:cNvGraphicFramePr>
          <p:nvPr/>
        </p:nvGraphicFramePr>
        <p:xfrm>
          <a:off x="2819400" y="1905000"/>
          <a:ext cx="1295400" cy="473631"/>
        </p:xfrm>
        <a:graphic>
          <a:graphicData uri="http://schemas.openxmlformats.org/presentationml/2006/ole">
            <mc:AlternateContent xmlns:mc="http://schemas.openxmlformats.org/markup-compatibility/2006">
              <mc:Choice xmlns:v="urn:schemas-microsoft-com:vml" Requires="v">
                <p:oleObj spid="_x0000_s5" name="公式" r:id="rId1" imgW="481965" imgH="177800" progId="Equation.3">
                  <p:embed/>
                </p:oleObj>
              </mc:Choice>
              <mc:Fallback>
                <p:oleObj name="公式" r:id="rId1" imgW="481965" imgH="177800" progId="Equation.3">
                  <p:embed/>
                  <p:pic>
                    <p:nvPicPr>
                      <p:cNvPr id="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05000"/>
                        <a:ext cx="1295400" cy="4736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5410200" y="2487930"/>
          <a:ext cx="2133600" cy="560070"/>
        </p:xfrm>
        <a:graphic>
          <a:graphicData uri="http://schemas.openxmlformats.org/presentationml/2006/ole">
            <mc:AlternateContent xmlns:mc="http://schemas.openxmlformats.org/markup-compatibility/2006">
              <mc:Choice xmlns:v="urn:schemas-microsoft-com:vml" Requires="v">
                <p:oleObj spid="_x0000_s6" name="公式" r:id="rId3" imgW="965200" imgH="241300" progId="Equation.3">
                  <p:embed/>
                </p:oleObj>
              </mc:Choice>
              <mc:Fallback>
                <p:oleObj name="公式" r:id="rId3" imgW="965200" imgH="241300" progId="Equation.3">
                  <p:embed/>
                  <p:pic>
                    <p:nvPicPr>
                      <p:cNvPr id="0"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487930"/>
                        <a:ext cx="2133600" cy="560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5"/>
          <p:cNvGraphicFramePr>
            <a:graphicFrameLocks noChangeAspect="1"/>
          </p:cNvGraphicFramePr>
          <p:nvPr/>
        </p:nvGraphicFramePr>
        <p:xfrm>
          <a:off x="2171700" y="3087305"/>
          <a:ext cx="2801620" cy="570295"/>
        </p:xfrm>
        <a:graphic>
          <a:graphicData uri="http://schemas.openxmlformats.org/presentationml/2006/ole">
            <mc:AlternateContent xmlns:mc="http://schemas.openxmlformats.org/markup-compatibility/2006">
              <mc:Choice xmlns:v="urn:schemas-microsoft-com:vml" Requires="v">
                <p:oleObj spid="_x0000_s10" name="公式" r:id="rId5" imgW="1054100" imgH="228600" progId="Equation.3">
                  <p:embed/>
                </p:oleObj>
              </mc:Choice>
              <mc:Fallback>
                <p:oleObj name="公式" r:id="rId5" imgW="1054100" imgH="2286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3087305"/>
                        <a:ext cx="2801620" cy="570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2"/>
          <p:cNvGraphicFramePr>
            <a:graphicFrameLocks noChangeAspect="1"/>
          </p:cNvGraphicFramePr>
          <p:nvPr/>
        </p:nvGraphicFramePr>
        <p:xfrm>
          <a:off x="2192816" y="3645738"/>
          <a:ext cx="2548568" cy="837724"/>
        </p:xfrm>
        <a:graphic>
          <a:graphicData uri="http://schemas.openxmlformats.org/presentationml/2006/ole">
            <mc:AlternateContent xmlns:mc="http://schemas.openxmlformats.org/markup-compatibility/2006">
              <mc:Choice xmlns:v="urn:schemas-microsoft-com:vml" Requires="v">
                <p:oleObj spid="_x0000_s12" name="公式" r:id="rId7" imgW="1054100" imgH="393700" progId="Equation.3">
                  <p:embed/>
                </p:oleObj>
              </mc:Choice>
              <mc:Fallback>
                <p:oleObj name="公式" r:id="rId7" imgW="1054100" imgH="393700" progId="Equation.3">
                  <p:embed/>
                  <p:pic>
                    <p:nvPicPr>
                      <p:cNvPr id="0" name="图片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816" y="3645738"/>
                        <a:ext cx="2548568" cy="8377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 name="Group 3"/>
          <p:cNvGrpSpPr/>
          <p:nvPr/>
        </p:nvGrpSpPr>
        <p:grpSpPr bwMode="auto">
          <a:xfrm>
            <a:off x="3124200" y="4648200"/>
            <a:ext cx="2057400" cy="1617663"/>
            <a:chOff x="2112" y="3109"/>
            <a:chExt cx="1296" cy="1019"/>
          </a:xfrm>
          <a:solidFill>
            <a:schemeClr val="bg1"/>
          </a:solidFill>
        </p:grpSpPr>
        <p:sp>
          <p:nvSpPr>
            <p:cNvPr id="14" name="Rectangle 4"/>
            <p:cNvSpPr>
              <a:spLocks noChangeArrowheads="1"/>
            </p:cNvSpPr>
            <p:nvPr/>
          </p:nvSpPr>
          <p:spPr bwMode="auto">
            <a:xfrm>
              <a:off x="2112" y="3109"/>
              <a:ext cx="1296" cy="1008"/>
            </a:xfrm>
            <a:prstGeom prst="rect">
              <a:avLst/>
            </a:prstGeom>
            <a:grpFill/>
            <a:ln w="9525">
              <a:solidFill>
                <a:srgbClr val="006666"/>
              </a:solidFill>
              <a:miter lim="800000"/>
              <a:tailEnd type="none" w="sm" len="lg"/>
            </a:ln>
            <a:effectLst/>
          </p:spPr>
          <p:txBody>
            <a:bodyPr wrap="none" anchor="ctr"/>
            <a:lstStyle/>
            <a:p>
              <a:pPr fontAlgn="auto">
                <a:spcBef>
                  <a:spcPts val="0"/>
                </a:spcBef>
                <a:spcAft>
                  <a:spcPts val="0"/>
                </a:spcAft>
                <a:defRPr/>
              </a:pPr>
              <a:endParaRPr lang="en-US">
                <a:latin typeface="+mn-lt"/>
                <a:ea typeface="+mn-ea"/>
              </a:endParaRPr>
            </a:p>
          </p:txBody>
        </p:sp>
        <p:graphicFrame>
          <p:nvGraphicFramePr>
            <p:cNvPr id="15" name="Object 6"/>
            <p:cNvGraphicFramePr>
              <a:graphicFrameLocks noChangeAspect="1"/>
            </p:cNvGraphicFramePr>
            <p:nvPr/>
          </p:nvGraphicFramePr>
          <p:xfrm>
            <a:off x="2256" y="3109"/>
            <a:ext cx="944" cy="363"/>
          </p:xfrm>
          <a:graphic>
            <a:graphicData uri="http://schemas.openxmlformats.org/presentationml/2006/ole">
              <mc:AlternateContent xmlns:mc="http://schemas.openxmlformats.org/markup-compatibility/2006">
                <mc:Choice xmlns:v="urn:schemas-microsoft-com:vml" Requires="v">
                  <p:oleObj spid="_x0000_s16" name="Equation" r:id="rId9" imgW="481965" imgH="177800" progId="Equation.3">
                    <p:embed/>
                  </p:oleObj>
                </mc:Choice>
                <mc:Fallback>
                  <p:oleObj name="Equation" r:id="rId9" imgW="481965" imgH="177800" progId="Equation.3">
                    <p:embed/>
                    <p:pic>
                      <p:nvPicPr>
                        <p:cNvPr id="0" name="图片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6" y="3109"/>
                          <a:ext cx="944" cy="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7"/>
            <p:cNvGraphicFramePr>
              <a:graphicFrameLocks noChangeAspect="1"/>
            </p:cNvGraphicFramePr>
            <p:nvPr/>
          </p:nvGraphicFramePr>
          <p:xfrm>
            <a:off x="2160" y="3397"/>
            <a:ext cx="1248" cy="731"/>
          </p:xfrm>
          <a:graphic>
            <a:graphicData uri="http://schemas.openxmlformats.org/presentationml/2006/ole">
              <mc:AlternateContent xmlns:mc="http://schemas.openxmlformats.org/markup-compatibility/2006">
                <mc:Choice xmlns:v="urn:schemas-microsoft-com:vml" Requires="v">
                  <p:oleObj spid="_x0000_s18" name="Equation" r:id="rId11" imgW="419100" imgH="393700" progId="Equation.3">
                    <p:embed/>
                  </p:oleObj>
                </mc:Choice>
                <mc:Fallback>
                  <p:oleObj name="Equation" r:id="rId11" imgW="419100" imgH="393700" progId="Equation.3">
                    <p:embed/>
                    <p:pic>
                      <p:nvPicPr>
                        <p:cNvPr id="0" name="图片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0" y="3397"/>
                          <a:ext cx="1248" cy="7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9" name="Group 7"/>
          <p:cNvGrpSpPr/>
          <p:nvPr/>
        </p:nvGrpSpPr>
        <p:grpSpPr bwMode="auto">
          <a:xfrm>
            <a:off x="609600" y="4724400"/>
            <a:ext cx="2438400" cy="1160463"/>
            <a:chOff x="672" y="3157"/>
            <a:chExt cx="1536" cy="731"/>
          </a:xfrm>
        </p:grpSpPr>
        <p:sp>
          <p:nvSpPr>
            <p:cNvPr id="20" name="Text Box 8"/>
            <p:cNvSpPr txBox="1">
              <a:spLocks noChangeArrowheads="1"/>
            </p:cNvSpPr>
            <p:nvPr/>
          </p:nvSpPr>
          <p:spPr bwMode="auto">
            <a:xfrm>
              <a:off x="672" y="3157"/>
              <a:ext cx="1344" cy="731"/>
            </a:xfrm>
            <a:prstGeom prst="rect">
              <a:avLst/>
            </a:prstGeom>
            <a:noFill/>
            <a:ln w="28575">
              <a:noFill/>
              <a:miter lim="800000"/>
            </a:ln>
          </p:spPr>
          <p:txBody>
            <a:bodyPr>
              <a:spAutoFit/>
            </a:bodyPr>
            <a:lstStyle/>
            <a:p>
              <a:pPr>
                <a:spcBef>
                  <a:spcPct val="50000"/>
                </a:spcBef>
              </a:pPr>
              <a:r>
                <a:rPr lang="zh-CN" altLang="en-US" sz="2800" b="1" dirty="0">
                  <a:solidFill>
                    <a:srgbClr val="0000FF"/>
                  </a:solidFill>
                  <a:latin typeface="华文楷体" panose="02010600040101010101" charset="-122"/>
                  <a:ea typeface="华文楷体" panose="02010600040101010101" charset="-122"/>
                </a:rPr>
                <a:t>描述光的</a:t>
              </a:r>
              <a:endParaRPr lang="zh-CN" altLang="en-US" sz="2800" b="1" dirty="0">
                <a:solidFill>
                  <a:srgbClr val="0000FF"/>
                </a:solidFill>
                <a:latin typeface="华文楷体" panose="02010600040101010101" charset="-122"/>
                <a:ea typeface="华文楷体" panose="02010600040101010101" charset="-122"/>
              </a:endParaRPr>
            </a:p>
            <a:p>
              <a:pPr>
                <a:spcBef>
                  <a:spcPct val="50000"/>
                </a:spcBef>
              </a:pPr>
              <a:r>
                <a:rPr lang="zh-CN" altLang="en-US" sz="2800" b="1" dirty="0">
                  <a:solidFill>
                    <a:srgbClr val="0000FF"/>
                  </a:solidFill>
                  <a:latin typeface="华文楷体" panose="02010600040101010101" charset="-122"/>
                  <a:ea typeface="华文楷体" panose="02010600040101010101" charset="-122"/>
                </a:rPr>
                <a:t> 粒子性</a:t>
              </a:r>
              <a:endParaRPr lang="zh-CN" altLang="en-US" sz="2800" b="1" dirty="0">
                <a:solidFill>
                  <a:srgbClr val="0000FF"/>
                </a:solidFill>
                <a:latin typeface="华文楷体" panose="02010600040101010101" charset="-122"/>
                <a:ea typeface="华文楷体" panose="02010600040101010101" charset="-122"/>
              </a:endParaRPr>
            </a:p>
          </p:txBody>
        </p:sp>
        <p:sp>
          <p:nvSpPr>
            <p:cNvPr id="21" name="AutoShape 9"/>
            <p:cNvSpPr/>
            <p:nvPr/>
          </p:nvSpPr>
          <p:spPr bwMode="auto">
            <a:xfrm>
              <a:off x="1872" y="3301"/>
              <a:ext cx="336" cy="528"/>
            </a:xfrm>
            <a:prstGeom prst="leftBrace">
              <a:avLst>
                <a:gd name="adj1" fmla="val 13095"/>
                <a:gd name="adj2" fmla="val 50000"/>
              </a:avLst>
            </a:prstGeom>
            <a:noFill/>
            <a:ln w="28575">
              <a:solidFill>
                <a:srgbClr val="0000FF"/>
              </a:solidFill>
              <a:round/>
            </a:ln>
          </p:spPr>
          <p:txBody>
            <a:bodyPr wrap="none" anchor="ctr"/>
            <a:lstStyle/>
            <a:p>
              <a:endParaRPr lang="en-US" altLang="zh-CN" dirty="0">
                <a:latin typeface="Times New Roman" panose="02020603050405020304" pitchFamily="18" charset="0"/>
                <a:cs typeface="Times New Roman" panose="02020603050405020304" pitchFamily="18" charset="0"/>
              </a:endParaRPr>
            </a:p>
          </p:txBody>
        </p:sp>
      </p:grpSp>
      <p:grpSp>
        <p:nvGrpSpPr>
          <p:cNvPr id="22" name="Group 10"/>
          <p:cNvGrpSpPr/>
          <p:nvPr/>
        </p:nvGrpSpPr>
        <p:grpSpPr bwMode="auto">
          <a:xfrm>
            <a:off x="5334000" y="4724400"/>
            <a:ext cx="2819400" cy="1219200"/>
            <a:chOff x="3312" y="3253"/>
            <a:chExt cx="1776" cy="768"/>
          </a:xfrm>
        </p:grpSpPr>
        <p:sp>
          <p:nvSpPr>
            <p:cNvPr id="23" name="AutoShape 11"/>
            <p:cNvSpPr/>
            <p:nvPr/>
          </p:nvSpPr>
          <p:spPr bwMode="auto">
            <a:xfrm>
              <a:off x="3312" y="3349"/>
              <a:ext cx="336" cy="672"/>
            </a:xfrm>
            <a:prstGeom prst="rightBrace">
              <a:avLst>
                <a:gd name="adj1" fmla="val 16667"/>
                <a:gd name="adj2" fmla="val 54764"/>
              </a:avLst>
            </a:prstGeom>
            <a:noFill/>
            <a:ln w="38100">
              <a:solidFill>
                <a:srgbClr val="CC0000"/>
              </a:solidFill>
              <a:round/>
            </a:ln>
          </p:spPr>
          <p:txBody>
            <a:bodyPr wrap="none" anchor="ctr"/>
            <a:lstStyle/>
            <a:p>
              <a:endParaRPr lang="en-US" altLang="zh-CN" dirty="0">
                <a:latin typeface="Times New Roman" panose="02020603050405020304" pitchFamily="18" charset="0"/>
                <a:cs typeface="Times New Roman" panose="02020603050405020304" pitchFamily="18" charset="0"/>
              </a:endParaRPr>
            </a:p>
          </p:txBody>
        </p:sp>
        <p:sp>
          <p:nvSpPr>
            <p:cNvPr id="24" name="Text Box 12"/>
            <p:cNvSpPr txBox="1">
              <a:spLocks noChangeArrowheads="1"/>
            </p:cNvSpPr>
            <p:nvPr/>
          </p:nvSpPr>
          <p:spPr bwMode="auto">
            <a:xfrm>
              <a:off x="3648" y="3253"/>
              <a:ext cx="1440" cy="731"/>
            </a:xfrm>
            <a:prstGeom prst="rect">
              <a:avLst/>
            </a:prstGeom>
            <a:noFill/>
            <a:ln w="28575">
              <a:noFill/>
              <a:miter lim="800000"/>
            </a:ln>
          </p:spPr>
          <p:txBody>
            <a:bodyPr>
              <a:spAutoFit/>
            </a:bodyPr>
            <a:lstStyle/>
            <a:p>
              <a:pPr>
                <a:spcBef>
                  <a:spcPct val="50000"/>
                </a:spcBef>
              </a:pPr>
              <a:r>
                <a:rPr lang="en-US" altLang="zh-CN" sz="2800" b="1" dirty="0">
                  <a:solidFill>
                    <a:srgbClr val="CC0000"/>
                  </a:solidFill>
                  <a:latin typeface="华文楷体" panose="02010600040101010101" charset="-122"/>
                  <a:ea typeface="华文楷体" panose="02010600040101010101" charset="-122"/>
                </a:rPr>
                <a:t> </a:t>
              </a:r>
              <a:r>
                <a:rPr lang="zh-CN" altLang="en-US" sz="2800" b="1" dirty="0">
                  <a:solidFill>
                    <a:srgbClr val="CC0000"/>
                  </a:solidFill>
                  <a:latin typeface="华文楷体" panose="02010600040101010101" charset="-122"/>
                  <a:ea typeface="华文楷体" panose="02010600040101010101" charset="-122"/>
                </a:rPr>
                <a:t>描述光的</a:t>
              </a:r>
              <a:endParaRPr lang="zh-CN" altLang="en-US" sz="2800" b="1" dirty="0">
                <a:solidFill>
                  <a:srgbClr val="CC0000"/>
                </a:solidFill>
                <a:latin typeface="华文楷体" panose="02010600040101010101" charset="-122"/>
                <a:ea typeface="华文楷体" panose="02010600040101010101" charset="-122"/>
              </a:endParaRPr>
            </a:p>
            <a:p>
              <a:pPr>
                <a:spcBef>
                  <a:spcPct val="50000"/>
                </a:spcBef>
              </a:pPr>
              <a:r>
                <a:rPr lang="zh-CN" altLang="en-US" sz="2800" b="1" dirty="0">
                  <a:solidFill>
                    <a:srgbClr val="CC0000"/>
                  </a:solidFill>
                  <a:latin typeface="华文楷体" panose="02010600040101010101" charset="-122"/>
                  <a:ea typeface="华文楷体" panose="02010600040101010101" charset="-122"/>
                </a:rPr>
                <a:t>  波动性</a:t>
              </a:r>
              <a:endParaRPr lang="zh-CN" altLang="en-US" sz="2800" b="1" dirty="0">
                <a:solidFill>
                  <a:srgbClr val="CC0000"/>
                </a:solidFill>
                <a:latin typeface="华文楷体" panose="02010600040101010101" charset="-122"/>
                <a:ea typeface="华文楷体" panose="02010600040101010101" charset="-122"/>
              </a:endParaRPr>
            </a:p>
          </p:txBody>
        </p:sp>
      </p:grpSp>
      <p:sp>
        <p:nvSpPr>
          <p:cNvPr id="2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法国物理学家德布罗意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28600" y="1295400"/>
            <a:ext cx="6153142" cy="5029200"/>
          </a:xfrm>
        </p:spPr>
        <p:txBody>
          <a:bodyPr>
            <a:noAutofit/>
          </a:bodyPr>
          <a:lstStyle/>
          <a:p>
            <a:pPr>
              <a:lnSpc>
                <a:spcPct val="100000"/>
              </a:lnSpc>
              <a:spcBef>
                <a:spcPts val="0"/>
              </a:spcBef>
              <a:spcAft>
                <a:spcPts val="0"/>
              </a:spcAft>
            </a:pPr>
            <a:r>
              <a:rPr lang="en-US" altLang="zh-CN" sz="2200" dirty="0">
                <a:solidFill>
                  <a:srgbClr val="1C1C1C"/>
                </a:solidFill>
                <a:latin typeface="Times New Roman" panose="02020603050405020304" pitchFamily="18" charset="0"/>
                <a:cs typeface="Times New Roman" panose="02020603050405020304" pitchFamily="18" charset="0"/>
              </a:rPr>
              <a:t>Louis Victor de Broglie  1892 – 1987</a:t>
            </a:r>
            <a:endParaRPr lang="en-US" altLang="zh-CN" sz="2200" dirty="0">
              <a:solidFill>
                <a:srgbClr val="1C1C1C"/>
              </a:solidFill>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zh-CN" altLang="en-US" sz="2200" dirty="0">
                <a:latin typeface="Times New Roman" panose="02020603050405020304" pitchFamily="18" charset="0"/>
                <a:cs typeface="Times New Roman" panose="02020603050405020304" pitchFamily="18" charset="0"/>
              </a:rPr>
              <a:t>波粒二象性（</a:t>
            </a:r>
            <a:r>
              <a:rPr lang="en-US" altLang="zh-CN" sz="2200" dirty="0">
                <a:latin typeface="Times New Roman" panose="02020603050405020304" pitchFamily="18" charset="0"/>
                <a:cs typeface="Times New Roman" panose="02020603050405020304" pitchFamily="18" charset="0"/>
              </a:rPr>
              <a:t>wave-particle duality</a:t>
            </a:r>
            <a:r>
              <a:rPr lang="zh-CN" altLang="en-US" sz="2200" dirty="0">
                <a:latin typeface="Times New Roman" panose="02020603050405020304" pitchFamily="18" charset="0"/>
                <a:cs typeface="Times New Roman" panose="02020603050405020304" pitchFamily="18" charset="0"/>
              </a:rPr>
              <a:t>）</a:t>
            </a:r>
            <a:endParaRPr lang="en-US" altLang="zh-CN" sz="2200"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zh-CN" altLang="en-US" sz="2200" dirty="0">
                <a:latin typeface="Times New Roman" panose="02020603050405020304" pitchFamily="18" charset="0"/>
                <a:cs typeface="Times New Roman" panose="02020603050405020304" pitchFamily="18" charset="0"/>
              </a:rPr>
              <a:t>思想方法    </a:t>
            </a:r>
            <a:endParaRPr lang="en-US" altLang="zh-CN" sz="2200" dirty="0">
              <a:latin typeface="Times New Roman" panose="02020603050405020304" pitchFamily="18" charset="0"/>
              <a:cs typeface="Times New Roman" panose="02020603050405020304" pitchFamily="18" charset="0"/>
            </a:endParaRPr>
          </a:p>
          <a:p>
            <a:pPr lvl="1">
              <a:lnSpc>
                <a:spcPct val="100000"/>
              </a:lnSpc>
              <a:spcBef>
                <a:spcPts val="0"/>
              </a:spcBef>
              <a:spcAft>
                <a:spcPts val="0"/>
              </a:spcAft>
            </a:pPr>
            <a:r>
              <a:rPr lang="zh-CN" altLang="en-US" sz="2000" dirty="0">
                <a:latin typeface="Times New Roman" panose="02020603050405020304" pitchFamily="18" charset="0"/>
                <a:cs typeface="Times New Roman" panose="02020603050405020304" pitchFamily="18" charset="0"/>
              </a:rPr>
              <a:t>自然界在许多方面都是明显地对称的，采用类比的方法提出物质波的假设 。</a:t>
            </a:r>
            <a:endParaRPr lang="en-US" altLang="zh-CN" sz="2000" dirty="0">
              <a:latin typeface="Times New Roman" panose="02020603050405020304" pitchFamily="18" charset="0"/>
              <a:cs typeface="Times New Roman" panose="02020603050405020304" pitchFamily="18" charset="0"/>
            </a:endParaRPr>
          </a:p>
          <a:p>
            <a:pPr lvl="1">
              <a:lnSpc>
                <a:spcPct val="100000"/>
              </a:lnSpc>
              <a:spcBef>
                <a:spcPts val="0"/>
              </a:spcBef>
              <a:spcAft>
                <a:spcPts val="0"/>
              </a:spcAft>
            </a:pPr>
            <a:r>
              <a:rPr lang="en-US" sz="2000" dirty="0" err="1">
                <a:solidFill>
                  <a:srgbClr val="FF0000"/>
                </a:solidFill>
                <a:latin typeface="华文楷体" panose="02010600040101010101" charset="-122"/>
                <a:ea typeface="华文楷体" panose="02010600040101010101" charset="-122"/>
                <a:cs typeface="华文楷体" panose="02010600040101010101" charset="-122"/>
                <a:sym typeface="华文楷体" panose="02010600040101010101" charset="-122"/>
              </a:rPr>
              <a:t>光子的波动和微粒性与原子中电子定态运动的比较</a:t>
            </a:r>
            <a:br>
              <a:rPr lang="en-US" sz="2000" dirty="0">
                <a:solidFill>
                  <a:srgbClr val="FF0000"/>
                </a:solidFill>
                <a:sym typeface="华文楷体" panose="02010600040101010101" charset="-122"/>
              </a:rPr>
            </a:br>
            <a:r>
              <a:rPr lang="en-US" sz="2000" dirty="0">
                <a:solidFill>
                  <a:srgbClr val="FF0000"/>
                </a:solidFill>
                <a:latin typeface="Wingdings" panose="05000000000000000000"/>
                <a:ea typeface="Wingdings" panose="05000000000000000000"/>
                <a:cs typeface="Wingdings" panose="05000000000000000000"/>
                <a:sym typeface="Wingdings" panose="05000000000000000000"/>
              </a:rPr>
              <a:t></a:t>
            </a:r>
            <a:r>
              <a:rPr lang="en-US" sz="2000" dirty="0" err="1">
                <a:solidFill>
                  <a:srgbClr val="FF0000"/>
                </a:solidFill>
                <a:latin typeface="华文楷体" panose="02010600040101010101" charset="-122"/>
                <a:ea typeface="华文楷体" panose="02010600040101010101" charset="-122"/>
                <a:cs typeface="华文楷体" panose="02010600040101010101" charset="-122"/>
                <a:sym typeface="华文楷体" panose="02010600040101010101" charset="-122"/>
              </a:rPr>
              <a:t>物理学中包含整数的现象是在干涉和简正振动的情况下才发生</a:t>
            </a:r>
            <a:r>
              <a:rPr lang="en-US" sz="2000" dirty="0">
                <a:solidFill>
                  <a:srgbClr val="FF0000"/>
                </a:solidFill>
                <a:latin typeface="华文楷体" panose="02010600040101010101" charset="-122"/>
                <a:ea typeface="华文楷体" panose="02010600040101010101" charset="-122"/>
                <a:cs typeface="华文楷体" panose="02010600040101010101" charset="-122"/>
                <a:sym typeface="华文楷体" panose="02010600040101010101" charset="-122"/>
              </a:rPr>
              <a:t>。</a:t>
            </a:r>
            <a:r>
              <a:rPr lang="en-US" sz="2000" dirty="0">
                <a:solidFill>
                  <a:srgbClr val="FF0000"/>
                </a:solidFill>
              </a:rPr>
              <a:t> </a:t>
            </a:r>
            <a:r>
              <a:rPr lang="en-US" sz="2000" dirty="0" err="1">
                <a:solidFill>
                  <a:srgbClr val="FF0000"/>
                </a:solidFill>
                <a:latin typeface="华文楷体" panose="02010600040101010101" charset="-122"/>
                <a:ea typeface="华文楷体" panose="02010600040101010101" charset="-122"/>
                <a:cs typeface="华文楷体" panose="02010600040101010101" charset="-122"/>
                <a:sym typeface="华文楷体" panose="02010600040101010101" charset="-122"/>
              </a:rPr>
              <a:t>电子不能只是简单的微粒</a:t>
            </a:r>
            <a:r>
              <a:rPr lang="en-US" sz="2000" dirty="0">
                <a:solidFill>
                  <a:srgbClr val="FF0000"/>
                </a:solidFill>
                <a:latin typeface="华文楷体" panose="02010600040101010101" charset="-122"/>
                <a:ea typeface="华文楷体" panose="02010600040101010101" charset="-122"/>
                <a:cs typeface="华文楷体" panose="02010600040101010101" charset="-122"/>
                <a:sym typeface="华文楷体" panose="02010600040101010101" charset="-122"/>
              </a:rPr>
              <a:t>？</a:t>
            </a:r>
            <a:endParaRPr lang="en-US" altLang="zh-CN" sz="2000"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zh-CN" altLang="en-US" sz="2200" dirty="0">
                <a:latin typeface="Times New Roman" panose="02020603050405020304" pitchFamily="18" charset="0"/>
                <a:cs typeface="Times New Roman" panose="02020603050405020304" pitchFamily="18" charset="0"/>
              </a:rPr>
              <a:t> “整个世纪以来，在</a:t>
            </a:r>
            <a:r>
              <a:rPr lang="zh-CN" altLang="en-US" sz="2200" dirty="0">
                <a:solidFill>
                  <a:srgbClr val="FF0000"/>
                </a:solidFill>
                <a:latin typeface="Times New Roman" panose="02020603050405020304" pitchFamily="18" charset="0"/>
                <a:cs typeface="Times New Roman" panose="02020603050405020304" pitchFamily="18" charset="0"/>
              </a:rPr>
              <a:t>辐射理论</a:t>
            </a:r>
            <a:r>
              <a:rPr lang="zh-CN" altLang="en-US" sz="2200" dirty="0">
                <a:latin typeface="Times New Roman" panose="02020603050405020304" pitchFamily="18" charset="0"/>
                <a:cs typeface="Times New Roman" panose="02020603050405020304" pitchFamily="18" charset="0"/>
              </a:rPr>
              <a:t>上，</a:t>
            </a:r>
            <a:r>
              <a:rPr lang="zh-CN" altLang="en-US" sz="2200" dirty="0">
                <a:solidFill>
                  <a:srgbClr val="FF0000"/>
                </a:solidFill>
                <a:latin typeface="Times New Roman" panose="02020603050405020304" pitchFamily="18" charset="0"/>
                <a:cs typeface="Times New Roman" panose="02020603050405020304" pitchFamily="18" charset="0"/>
              </a:rPr>
              <a:t>比起波动</a:t>
            </a:r>
            <a:r>
              <a:rPr lang="zh-CN" altLang="en-US" sz="2200" dirty="0">
                <a:latin typeface="Times New Roman" panose="02020603050405020304" pitchFamily="18" charset="0"/>
                <a:cs typeface="Times New Roman" panose="02020603050405020304" pitchFamily="18" charset="0"/>
              </a:rPr>
              <a:t>的研究方法来，是</a:t>
            </a:r>
            <a:r>
              <a:rPr lang="zh-CN" altLang="en-US" sz="2200" dirty="0">
                <a:solidFill>
                  <a:srgbClr val="FF0000"/>
                </a:solidFill>
                <a:latin typeface="Times New Roman" panose="02020603050405020304" pitchFamily="18" charset="0"/>
                <a:cs typeface="Times New Roman" panose="02020603050405020304" pitchFamily="18" charset="0"/>
              </a:rPr>
              <a:t>过于忽略了粒子</a:t>
            </a:r>
            <a:r>
              <a:rPr lang="zh-CN" altLang="en-US" sz="2200" dirty="0">
                <a:latin typeface="Times New Roman" panose="02020603050405020304" pitchFamily="18" charset="0"/>
                <a:cs typeface="Times New Roman" panose="02020603050405020304" pitchFamily="18" charset="0"/>
              </a:rPr>
              <a:t>的研究方法；  在</a:t>
            </a:r>
            <a:r>
              <a:rPr lang="zh-CN" altLang="en-US" sz="2200" dirty="0">
                <a:solidFill>
                  <a:srgbClr val="FF0000"/>
                </a:solidFill>
                <a:latin typeface="Times New Roman" panose="02020603050405020304" pitchFamily="18" charset="0"/>
                <a:cs typeface="Times New Roman" panose="02020603050405020304" pitchFamily="18" charset="0"/>
              </a:rPr>
              <a:t>实物理论</a:t>
            </a:r>
            <a:r>
              <a:rPr lang="zh-CN" altLang="en-US" sz="2200" dirty="0">
                <a:latin typeface="Times New Roman" panose="02020603050405020304" pitchFamily="18" charset="0"/>
                <a:cs typeface="Times New Roman" panose="02020603050405020304" pitchFamily="18" charset="0"/>
              </a:rPr>
              <a:t>上，是否发生了相反的错误呢 ？ 是不是我们关于</a:t>
            </a:r>
            <a:r>
              <a:rPr lang="zh-CN" altLang="en-US" sz="2200" dirty="0">
                <a:solidFill>
                  <a:srgbClr val="FF0000"/>
                </a:solidFill>
                <a:latin typeface="Times New Roman" panose="02020603050405020304" pitchFamily="18" charset="0"/>
                <a:cs typeface="Times New Roman" panose="02020603050405020304" pitchFamily="18" charset="0"/>
              </a:rPr>
              <a:t>‘粒子’的图象</a:t>
            </a:r>
            <a:r>
              <a:rPr lang="zh-CN" altLang="en-US" sz="2200" dirty="0">
                <a:latin typeface="Times New Roman" panose="02020603050405020304" pitchFamily="18" charset="0"/>
                <a:cs typeface="Times New Roman" panose="02020603050405020304" pitchFamily="18" charset="0"/>
              </a:rPr>
              <a:t>想得太多  ，而过分地</a:t>
            </a:r>
            <a:r>
              <a:rPr lang="zh-CN" altLang="en-US" sz="2200" dirty="0">
                <a:solidFill>
                  <a:srgbClr val="FF0000"/>
                </a:solidFill>
                <a:latin typeface="Times New Roman" panose="02020603050405020304" pitchFamily="18" charset="0"/>
                <a:cs typeface="Times New Roman" panose="02020603050405020304" pitchFamily="18" charset="0"/>
              </a:rPr>
              <a:t>忽略了波的图象</a:t>
            </a:r>
            <a:r>
              <a:rPr lang="zh-CN" altLang="en-US" sz="2200" dirty="0">
                <a:latin typeface="Times New Roman" panose="02020603050405020304" pitchFamily="18" charset="0"/>
                <a:cs typeface="Times New Roman" panose="02020603050405020304" pitchFamily="18" charset="0"/>
              </a:rPr>
              <a:t>呢？”</a:t>
            </a:r>
            <a:endParaRPr lang="en-US" altLang="zh-CN" sz="2200" dirty="0">
              <a:latin typeface="Times New Roman" panose="02020603050405020304" pitchFamily="18" charset="0"/>
              <a:cs typeface="Times New Roman" panose="02020603050405020304" pitchFamily="18" charset="0"/>
            </a:endParaRPr>
          </a:p>
        </p:txBody>
      </p:sp>
      <p:pic>
        <p:nvPicPr>
          <p:cNvPr id="5" name="Picture 4" descr="X6"/>
          <p:cNvPicPr>
            <a:picLocks noChangeAspect="1" noChangeArrowheads="1"/>
          </p:cNvPicPr>
          <p:nvPr/>
        </p:nvPicPr>
        <p:blipFill>
          <a:blip r:embed="rId1" cstate="print">
            <a:lum bright="30000" contrast="-36000"/>
          </a:blip>
          <a:srcRect/>
          <a:stretch>
            <a:fillRect/>
          </a:stretch>
        </p:blipFill>
        <p:spPr bwMode="auto">
          <a:xfrm>
            <a:off x="6597650" y="1371600"/>
            <a:ext cx="2165350" cy="28956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Rectangle 6"/>
          <p:cNvSpPr/>
          <p:nvPr/>
        </p:nvSpPr>
        <p:spPr>
          <a:xfrm>
            <a:off x="6597650" y="4495800"/>
            <a:ext cx="2317750" cy="1323439"/>
          </a:xfrm>
          <a:prstGeom prst="rect">
            <a:avLst/>
          </a:prstGeom>
        </p:spPr>
        <p:txBody>
          <a:bodyPr wrap="square">
            <a:spAutoFit/>
          </a:bodyPr>
          <a:lstStyle/>
          <a:p>
            <a:pPr lvl="0" eaLnBrk="1" fontAlgn="auto" latinLnBrk="1">
              <a:spcBef>
                <a:spcPts val="0"/>
              </a:spcBef>
              <a:spcAft>
                <a:spcPts val="0"/>
              </a:spcAft>
            </a:pPr>
            <a:r>
              <a:rPr kumimoji="0" lang="zh-CN" altLang="zh-CN" sz="2000" b="0" kern="0" dirty="0">
                <a:solidFill>
                  <a:srgbClr val="000000"/>
                </a:solidFill>
                <a:latin typeface="华文楷体" panose="02010600040101010101" charset="-122"/>
                <a:ea typeface="华文楷体" panose="02010600040101010101" charset="-122"/>
                <a:cs typeface="华文楷体" panose="02010600040101010101" charset="-122"/>
                <a:sym typeface="华文新魏" panose="02010800040101010101" charset="-122"/>
              </a:rPr>
              <a:t>1</a:t>
            </a:r>
            <a:r>
              <a:rPr kumimoji="0" lang="en-US" altLang="zh-CN" sz="2000" b="0" kern="0" dirty="0">
                <a:solidFill>
                  <a:srgbClr val="000000"/>
                </a:solidFill>
                <a:latin typeface="华文楷体" panose="02010600040101010101" charset="-122"/>
                <a:ea typeface="华文楷体" panose="02010600040101010101" charset="-122"/>
                <a:cs typeface="华文楷体" panose="02010600040101010101" charset="-122"/>
                <a:sym typeface="华文新魏" panose="02010800040101010101" charset="-122"/>
              </a:rPr>
              <a:t>929</a:t>
            </a:r>
            <a:r>
              <a:rPr kumimoji="0" lang="zh-CN" altLang="en-US" sz="2000" b="0" kern="0" dirty="0">
                <a:solidFill>
                  <a:srgbClr val="000000"/>
                </a:solidFill>
                <a:latin typeface="华文楷体" panose="02010600040101010101" charset="-122"/>
                <a:ea typeface="华文楷体" panose="02010600040101010101" charset="-122"/>
                <a:cs typeface="华文楷体" panose="02010600040101010101" charset="-122"/>
                <a:sym typeface="华文新魏" panose="02010800040101010101" charset="-122"/>
              </a:rPr>
              <a:t>年诺贝尔物理奖，成为第一个以学位论文获奖的学者。</a:t>
            </a:r>
            <a:endParaRPr kumimoji="0" lang="en-US" altLang="zh-CN" sz="2000" b="0" kern="0" dirty="0">
              <a:solidFill>
                <a:srgbClr val="000000"/>
              </a:solidFill>
              <a:latin typeface="华文楷体" panose="02010600040101010101" charset="-122"/>
              <a:ea typeface="华文楷体" panose="02010600040101010101" charset="-122"/>
              <a:cs typeface="华文楷体" panose="02010600040101010101" charset="-122"/>
              <a:sym typeface="华文新魏" panose="0201080004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德布罗意假设（</a:t>
            </a:r>
            <a:r>
              <a:rPr lang="en-US" altLang="zh-CN" dirty="0">
                <a:latin typeface="Times New Roman" panose="02020603050405020304" pitchFamily="18" charset="0"/>
                <a:cs typeface="Times New Roman" panose="02020603050405020304" pitchFamily="18" charset="0"/>
              </a:rPr>
              <a:t>1924 </a:t>
            </a:r>
            <a:r>
              <a:rPr lang="zh-CN" altLang="en-US" dirty="0">
                <a:latin typeface="Times New Roman" panose="02020603050405020304" pitchFamily="18" charset="0"/>
                <a:cs typeface="Times New Roman" panose="02020603050405020304" pitchFamily="18" charset="0"/>
              </a:rPr>
              <a:t>年 ）</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81000" y="1295400"/>
            <a:ext cx="8534400" cy="4953000"/>
          </a:xfrm>
        </p:spPr>
        <p:txBody>
          <a:bodyPr>
            <a:normAutofit lnSpcReduction="10000"/>
          </a:bodyPr>
          <a:lstStyle/>
          <a:p>
            <a:r>
              <a:rPr lang="zh-CN" altLang="en-US" sz="2400" dirty="0">
                <a:solidFill>
                  <a:srgbClr val="FF0000"/>
                </a:solidFill>
              </a:rPr>
              <a:t>光</a:t>
            </a:r>
            <a:r>
              <a:rPr lang="zh-CN" altLang="en-US" sz="2400" dirty="0"/>
              <a:t>：波粒二象性 </a:t>
            </a:r>
            <a:r>
              <a:rPr lang="zh-CN" altLang="en-US" sz="2400" dirty="0">
                <a:sym typeface="Symbol" panose="05050102010706020507" pitchFamily="18" charset="2"/>
              </a:rPr>
              <a:t> </a:t>
            </a:r>
            <a:r>
              <a:rPr lang="zh-CN" altLang="en-US" sz="2400" dirty="0">
                <a:solidFill>
                  <a:srgbClr val="FF0000"/>
                </a:solidFill>
              </a:rPr>
              <a:t>实物粒子</a:t>
            </a:r>
            <a:r>
              <a:rPr lang="zh-CN" altLang="en-US" sz="2400" dirty="0"/>
              <a:t>：波粒二象性 </a:t>
            </a:r>
            <a:endParaRPr lang="en-US" altLang="zh-CN" sz="2400" dirty="0"/>
          </a:p>
          <a:p>
            <a:endParaRPr lang="en-US" altLang="zh-CN" sz="2400" dirty="0"/>
          </a:p>
          <a:p>
            <a:endParaRPr lang="en-US" altLang="zh-CN" sz="2400" dirty="0"/>
          </a:p>
          <a:p>
            <a:endParaRPr lang="en-US" altLang="zh-CN" sz="2400" dirty="0"/>
          </a:p>
          <a:p>
            <a:r>
              <a:rPr lang="zh-CN" altLang="en-US" sz="2400" dirty="0"/>
              <a:t>德布罗意公式</a:t>
            </a:r>
            <a:endParaRPr lang="en-US" altLang="zh-CN" sz="2400" dirty="0"/>
          </a:p>
          <a:p>
            <a:endParaRPr lang="en-US" altLang="zh-CN" sz="2400" dirty="0"/>
          </a:p>
          <a:p>
            <a:endParaRPr lang="en-US" altLang="zh-CN" sz="2400" dirty="0"/>
          </a:p>
          <a:p>
            <a:endParaRPr lang="en-US" altLang="zh-CN" sz="2400" dirty="0"/>
          </a:p>
          <a:p>
            <a:endParaRPr lang="en-US" altLang="zh-CN" sz="2400" dirty="0"/>
          </a:p>
          <a:p>
            <a:r>
              <a:rPr lang="zh-CN" altLang="en-US" sz="2400" dirty="0"/>
              <a:t>宏观物体的德布罗意波长小到实验难以测量的程度，因此宏观物体仅表现出粒子性 </a:t>
            </a:r>
            <a:endParaRPr lang="zh-CN" altLang="en-US" sz="2400" dirty="0"/>
          </a:p>
        </p:txBody>
      </p:sp>
      <p:graphicFrame>
        <p:nvGraphicFramePr>
          <p:cNvPr id="5" name="Object 2"/>
          <p:cNvGraphicFramePr>
            <a:graphicFrameLocks noChangeAspect="1"/>
          </p:cNvGraphicFramePr>
          <p:nvPr/>
        </p:nvGraphicFramePr>
        <p:xfrm>
          <a:off x="706120" y="2002475"/>
          <a:ext cx="1524000" cy="496888"/>
        </p:xfrm>
        <a:graphic>
          <a:graphicData uri="http://schemas.openxmlformats.org/presentationml/2006/ole">
            <mc:AlternateContent xmlns:mc="http://schemas.openxmlformats.org/markup-compatibility/2006">
              <mc:Choice xmlns:v="urn:schemas-microsoft-com:vml" Requires="v">
                <p:oleObj spid="_x0000_s6" name="公式" r:id="rId1" imgW="774065" imgH="254000" progId="Equation.3">
                  <p:embed/>
                </p:oleObj>
              </mc:Choice>
              <mc:Fallback>
                <p:oleObj name="公式" r:id="rId1" imgW="774065" imgH="2540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120" y="2002475"/>
                        <a:ext cx="1524000" cy="496888"/>
                      </a:xfrm>
                      <a:prstGeom prst="rect">
                        <a:avLst/>
                      </a:prstGeom>
                      <a:solidFill>
                        <a:srgbClr val="F4FCE4"/>
                      </a:solidFill>
                      <a:ln w="9525">
                        <a:solidFill>
                          <a:schemeClr val="tx2"/>
                        </a:solidFill>
                        <a:miter lim="800000"/>
                        <a:headEnd/>
                        <a:tailEnd/>
                      </a:ln>
                    </p:spPr>
                  </p:pic>
                </p:oleObj>
              </mc:Fallback>
            </mc:AlternateContent>
          </a:graphicData>
        </a:graphic>
      </p:graphicFrame>
      <p:graphicFrame>
        <p:nvGraphicFramePr>
          <p:cNvPr id="7" name="Object 3"/>
          <p:cNvGraphicFramePr>
            <a:graphicFrameLocks noChangeAspect="1"/>
          </p:cNvGraphicFramePr>
          <p:nvPr/>
        </p:nvGraphicFramePr>
        <p:xfrm>
          <a:off x="2702560" y="1722281"/>
          <a:ext cx="1295400" cy="1057275"/>
        </p:xfrm>
        <a:graphic>
          <a:graphicData uri="http://schemas.openxmlformats.org/presentationml/2006/ole">
            <mc:AlternateContent xmlns:mc="http://schemas.openxmlformats.org/markup-compatibility/2006">
              <mc:Choice xmlns:v="urn:schemas-microsoft-com:vml" Requires="v">
                <p:oleObj spid="_x0000_s8" name="公式" r:id="rId3" imgW="647700" imgH="609600" progId="Equation.3">
                  <p:embed/>
                </p:oleObj>
              </mc:Choice>
              <mc:Fallback>
                <p:oleObj name="公式" r:id="rId3" imgW="647700" imgH="6096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2560" y="1722281"/>
                        <a:ext cx="1295400" cy="1057275"/>
                      </a:xfrm>
                      <a:prstGeom prst="rect">
                        <a:avLst/>
                      </a:prstGeom>
                      <a:solidFill>
                        <a:srgbClr val="F4FCE4"/>
                      </a:solidFill>
                      <a:ln w="9525">
                        <a:solidFill>
                          <a:schemeClr val="tx2"/>
                        </a:solidFill>
                        <a:miter lim="800000"/>
                        <a:headEnd/>
                        <a:tailEnd/>
                      </a:ln>
                    </p:spPr>
                  </p:pic>
                </p:oleObj>
              </mc:Fallback>
            </mc:AlternateContent>
          </a:graphicData>
        </a:graphic>
      </p:graphicFrame>
      <p:graphicFrame>
        <p:nvGraphicFramePr>
          <p:cNvPr id="9" name="Object 7"/>
          <p:cNvGraphicFramePr>
            <a:graphicFrameLocks noChangeAspect="1"/>
          </p:cNvGraphicFramePr>
          <p:nvPr/>
        </p:nvGraphicFramePr>
        <p:xfrm>
          <a:off x="6553200" y="2743200"/>
          <a:ext cx="1981200" cy="1066800"/>
        </p:xfrm>
        <a:graphic>
          <a:graphicData uri="http://schemas.openxmlformats.org/presentationml/2006/ole">
            <mc:AlternateContent xmlns:mc="http://schemas.openxmlformats.org/markup-compatibility/2006">
              <mc:Choice xmlns:v="urn:schemas-microsoft-com:vml" Requires="v">
                <p:oleObj spid="_x0000_s10" name="公式" r:id="rId5" imgW="1320800" imgH="635000" progId="Equation.3">
                  <p:embed/>
                </p:oleObj>
              </mc:Choice>
              <mc:Fallback>
                <p:oleObj name="公式" r:id="rId5" imgW="1320800" imgH="6350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2743200"/>
                        <a:ext cx="1981200" cy="1066800"/>
                      </a:xfrm>
                      <a:prstGeom prst="rect">
                        <a:avLst/>
                      </a:prstGeom>
                      <a:noFill/>
                      <a:ln>
                        <a:noFill/>
                      </a:ln>
                      <a:extLst>
                        <a:ext uri="{909E8E84-426E-40DD-AFC4-6F175D3DCCD1}">
                          <a14:hiddenFill xmlns:a14="http://schemas.microsoft.com/office/drawing/2010/main">
                            <a:gradFill rotWithShape="0">
                              <a:gsLst>
                                <a:gs pos="0">
                                  <a:srgbClr val="FFFFCC">
                                    <a:gamma/>
                                    <a:shade val="66275"/>
                                    <a:invGamma/>
                                  </a:srgbClr>
                                </a:gs>
                                <a:gs pos="50000">
                                  <a:srgbClr val="FFFFCC"/>
                                </a:gs>
                                <a:gs pos="100000">
                                  <a:srgbClr val="FFFFCC">
                                    <a:gamma/>
                                    <a:shade val="66275"/>
                                    <a:invGamma/>
                                  </a:srgbClr>
                                </a:gs>
                              </a:gsLst>
                              <a:lin ang="5400000" scaled="1"/>
                            </a:gradFill>
                          </a14:hiddenFill>
                        </a:ext>
                        <a:ext uri="{91240B29-F687-4F45-9708-019B960494DF}">
                          <a14:hiddenLine xmlns:a14="http://schemas.microsoft.com/office/drawing/2010/main" w="19050">
                            <a:solidFill>
                              <a:srgbClr val="CC9900"/>
                            </a:solidFill>
                            <a:miter lim="800000"/>
                            <a:headEnd/>
                            <a:tailEnd/>
                          </a14:hiddenLine>
                        </a:ext>
                      </a:extLst>
                    </p:spPr>
                  </p:pic>
                </p:oleObj>
              </mc:Fallback>
            </mc:AlternateContent>
          </a:graphicData>
        </a:graphic>
      </p:graphicFrame>
      <p:graphicFrame>
        <p:nvGraphicFramePr>
          <p:cNvPr id="11" name="Object 8"/>
          <p:cNvGraphicFramePr>
            <a:graphicFrameLocks noChangeAspect="1"/>
          </p:cNvGraphicFramePr>
          <p:nvPr/>
        </p:nvGraphicFramePr>
        <p:xfrm>
          <a:off x="3962400" y="2819400"/>
          <a:ext cx="1905000" cy="1066800"/>
        </p:xfrm>
        <a:graphic>
          <a:graphicData uri="http://schemas.openxmlformats.org/presentationml/2006/ole">
            <mc:AlternateContent xmlns:mc="http://schemas.openxmlformats.org/markup-compatibility/2006">
              <mc:Choice xmlns:v="urn:schemas-microsoft-com:vml" Requires="v">
                <p:oleObj spid="_x0000_s12" name="公式" r:id="rId7" imgW="1219200" imgH="660400" progId="Equation.3">
                  <p:embed/>
                </p:oleObj>
              </mc:Choice>
              <mc:Fallback>
                <p:oleObj name="公式" r:id="rId7" imgW="1219200" imgH="660400" progId="Equation.3">
                  <p:embed/>
                  <p:pic>
                    <p:nvPicPr>
                      <p:cNvPr id="0" name="图片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2819400"/>
                        <a:ext cx="1905000" cy="1066800"/>
                      </a:xfrm>
                      <a:prstGeom prst="rect">
                        <a:avLst/>
                      </a:prstGeom>
                      <a:noFill/>
                      <a:ln>
                        <a:noFill/>
                      </a:ln>
                      <a:extLst>
                        <a:ext uri="{909E8E84-426E-40DD-AFC4-6F175D3DCCD1}">
                          <a14:hiddenFill xmlns:a14="http://schemas.microsoft.com/office/drawing/2010/main">
                            <a:gradFill rotWithShape="0">
                              <a:gsLst>
                                <a:gs pos="0">
                                  <a:srgbClr val="FFCCFF">
                                    <a:gamma/>
                                    <a:shade val="76078"/>
                                    <a:invGamma/>
                                  </a:srgbClr>
                                </a:gs>
                                <a:gs pos="50000">
                                  <a:srgbClr val="FFCCFF"/>
                                </a:gs>
                                <a:gs pos="100000">
                                  <a:srgbClr val="FFCCFF">
                                    <a:gamma/>
                                    <a:shade val="76078"/>
                                    <a:invGamma/>
                                  </a:srgbClr>
                                </a:gs>
                              </a:gsLst>
                              <a:lin ang="5400000" scaled="1"/>
                            </a:gradFill>
                          </a14:hiddenFill>
                        </a:ext>
                        <a:ext uri="{91240B29-F687-4F45-9708-019B960494DF}">
                          <a14:hiddenLine xmlns:a14="http://schemas.microsoft.com/office/drawing/2010/main" w="19050">
                            <a:solidFill>
                              <a:srgbClr val="D60093"/>
                            </a:solidFill>
                            <a:miter lim="800000"/>
                            <a:headEnd/>
                            <a:tailEnd/>
                          </a14:hiddenLine>
                        </a:ext>
                      </a:extLst>
                    </p:spPr>
                  </p:pic>
                </p:oleObj>
              </mc:Fallback>
            </mc:AlternateContent>
          </a:graphicData>
        </a:graphic>
      </p:graphicFrame>
      <p:grpSp>
        <p:nvGrpSpPr>
          <p:cNvPr id="13" name="Group 11"/>
          <p:cNvGrpSpPr/>
          <p:nvPr/>
        </p:nvGrpSpPr>
        <p:grpSpPr bwMode="auto">
          <a:xfrm>
            <a:off x="614680" y="3886200"/>
            <a:ext cx="2057400" cy="1219200"/>
            <a:chOff x="384" y="2448"/>
            <a:chExt cx="1296" cy="768"/>
          </a:xfrm>
        </p:grpSpPr>
        <p:sp>
          <p:nvSpPr>
            <p:cNvPr id="14" name="AutoShape 12"/>
            <p:cNvSpPr>
              <a:spLocks noChangeArrowheads="1"/>
            </p:cNvSpPr>
            <p:nvPr/>
          </p:nvSpPr>
          <p:spPr bwMode="auto">
            <a:xfrm>
              <a:off x="384" y="2448"/>
              <a:ext cx="1152" cy="768"/>
            </a:xfrm>
            <a:prstGeom prst="irregularSeal1">
              <a:avLst/>
            </a:prstGeom>
            <a:solidFill>
              <a:srgbClr val="FEECF8"/>
            </a:solidFill>
            <a:ln w="19050">
              <a:solidFill>
                <a:srgbClr val="FF0000"/>
              </a:solidFill>
              <a:miter lim="800000"/>
            </a:ln>
          </p:spPr>
          <p:txBody>
            <a:bodyPr wrap="none" anchor="ctr"/>
            <a:lstStyle/>
            <a:p>
              <a:endParaRPr lang="en-US" altLang="zh-CN" dirty="0">
                <a:latin typeface="Times New Roman" panose="02020603050405020304" pitchFamily="18" charset="0"/>
                <a:cs typeface="Times New Roman" panose="02020603050405020304" pitchFamily="18" charset="0"/>
              </a:endParaRPr>
            </a:p>
          </p:txBody>
        </p:sp>
        <p:sp>
          <p:nvSpPr>
            <p:cNvPr id="15" name="Text Box 13"/>
            <p:cNvSpPr txBox="1">
              <a:spLocks noChangeArrowheads="1"/>
            </p:cNvSpPr>
            <p:nvPr/>
          </p:nvSpPr>
          <p:spPr bwMode="auto">
            <a:xfrm>
              <a:off x="624" y="2640"/>
              <a:ext cx="1056" cy="368"/>
            </a:xfrm>
            <a:prstGeom prst="rect">
              <a:avLst/>
            </a:prstGeom>
            <a:noFill/>
            <a:ln w="19050">
              <a:noFill/>
              <a:miter lim="800000"/>
            </a:ln>
          </p:spPr>
          <p:txBody>
            <a:bodyPr>
              <a:spAutoFit/>
            </a:bodyPr>
            <a:lstStyle/>
            <a:p>
              <a:pPr>
                <a:spcBef>
                  <a:spcPct val="50000"/>
                </a:spcBef>
              </a:pPr>
              <a:r>
                <a:rPr lang="zh-CN" altLang="en-US" b="1" dirty="0">
                  <a:latin typeface="华文楷体" panose="02010600040101010101" charset="-122"/>
                  <a:ea typeface="华文楷体" panose="02010600040101010101" charset="-122"/>
                </a:rPr>
                <a:t>注 意</a:t>
              </a:r>
              <a:endParaRPr lang="zh-CN" altLang="en-US" b="1" dirty="0">
                <a:latin typeface="华文楷体" panose="02010600040101010101" charset="-122"/>
                <a:ea typeface="华文楷体" panose="02010600040101010101" charset="-122"/>
              </a:endParaRPr>
            </a:p>
          </p:txBody>
        </p:sp>
      </p:grpSp>
      <p:grpSp>
        <p:nvGrpSpPr>
          <p:cNvPr id="16" name="Group 14"/>
          <p:cNvGrpSpPr/>
          <p:nvPr/>
        </p:nvGrpSpPr>
        <p:grpSpPr bwMode="auto">
          <a:xfrm>
            <a:off x="2748280" y="4129086"/>
            <a:ext cx="4724400" cy="1152524"/>
            <a:chOff x="1392" y="2810"/>
            <a:chExt cx="2976" cy="726"/>
          </a:xfrm>
        </p:grpSpPr>
        <p:graphicFrame>
          <p:nvGraphicFramePr>
            <p:cNvPr id="17" name="Object 4"/>
            <p:cNvGraphicFramePr>
              <a:graphicFrameLocks noChangeAspect="1"/>
            </p:cNvGraphicFramePr>
            <p:nvPr/>
          </p:nvGraphicFramePr>
          <p:xfrm>
            <a:off x="2094" y="3150"/>
            <a:ext cx="2256" cy="371"/>
          </p:xfrm>
          <a:graphic>
            <a:graphicData uri="http://schemas.openxmlformats.org/presentationml/2006/ole">
              <mc:AlternateContent xmlns:mc="http://schemas.openxmlformats.org/markup-compatibility/2006">
                <mc:Choice xmlns:v="urn:schemas-microsoft-com:vml" Requires="v">
                  <p:oleObj spid="_x0000_s18" name="Equation" r:id="rId9" imgW="1751965" imgH="330200" progId="Equation.3">
                    <p:embed/>
                  </p:oleObj>
                </mc:Choice>
                <mc:Fallback>
                  <p:oleObj name="Equation" r:id="rId9" imgW="1751965" imgH="330200" progId="Equation.3">
                    <p:embed/>
                    <p:pic>
                      <p:nvPicPr>
                        <p:cNvPr id="0" name="图片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4" y="3150"/>
                          <a:ext cx="2256" cy="371"/>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6600"/>
                              </a:solidFill>
                              <a:miter lim="800000"/>
                              <a:headEnd/>
                              <a:tailEnd/>
                            </a14:hiddenLine>
                          </a:ext>
                        </a:extLst>
                      </p:spPr>
                    </p:pic>
                  </p:oleObj>
                </mc:Fallback>
              </mc:AlternateContent>
            </a:graphicData>
          </a:graphic>
        </p:graphicFrame>
        <p:sp>
          <p:nvSpPr>
            <p:cNvPr id="19" name="Text Box 16"/>
            <p:cNvSpPr txBox="1">
              <a:spLocks noChangeArrowheads="1"/>
            </p:cNvSpPr>
            <p:nvPr/>
          </p:nvSpPr>
          <p:spPr bwMode="auto">
            <a:xfrm>
              <a:off x="1392" y="2832"/>
              <a:ext cx="2640" cy="368"/>
            </a:xfrm>
            <a:prstGeom prst="rect">
              <a:avLst/>
            </a:prstGeom>
            <a:noFill/>
            <a:ln w="9525">
              <a:noFill/>
              <a:miter lim="800000"/>
            </a:ln>
          </p:spPr>
          <p:txBody>
            <a:bodyPr>
              <a:spAutoFit/>
            </a:bodyPr>
            <a:lstStyle/>
            <a:p>
              <a:pPr>
                <a:spcBef>
                  <a:spcPct val="50000"/>
                </a:spcBef>
              </a:pPr>
              <a:r>
                <a:rPr lang="en-US" altLang="zh-CN" dirty="0">
                  <a:solidFill>
                    <a:srgbClr val="CC0000"/>
                  </a:solidFill>
                  <a:latin typeface="华文楷体" panose="02010600040101010101" charset="-122"/>
                  <a:ea typeface="华文楷体" panose="02010600040101010101" charset="-122"/>
                </a:rPr>
                <a:t>     </a:t>
              </a:r>
              <a:r>
                <a:rPr lang="zh-CN" altLang="en-US" b="1" dirty="0">
                  <a:latin typeface="华文楷体" panose="02010600040101010101" charset="-122"/>
                  <a:ea typeface="华文楷体" panose="02010600040101010101" charset="-122"/>
                </a:rPr>
                <a:t>若             则</a:t>
              </a:r>
              <a:endParaRPr lang="zh-CN" altLang="en-US" b="1" dirty="0">
                <a:latin typeface="华文楷体" panose="02010600040101010101" charset="-122"/>
                <a:ea typeface="华文楷体" panose="02010600040101010101" charset="-122"/>
              </a:endParaRPr>
            </a:p>
          </p:txBody>
        </p:sp>
        <p:sp>
          <p:nvSpPr>
            <p:cNvPr id="20" name="Rectangle 17"/>
            <p:cNvSpPr>
              <a:spLocks noChangeArrowheads="1"/>
            </p:cNvSpPr>
            <p:nvPr/>
          </p:nvSpPr>
          <p:spPr bwMode="auto">
            <a:xfrm>
              <a:off x="1728" y="3168"/>
              <a:ext cx="2640" cy="368"/>
            </a:xfrm>
            <a:prstGeom prst="rect">
              <a:avLst/>
            </a:prstGeom>
            <a:noFill/>
            <a:ln w="9525">
              <a:noFill/>
              <a:miter lim="800000"/>
            </a:ln>
          </p:spPr>
          <p:txBody>
            <a:bodyPr>
              <a:spAutoFit/>
            </a:bodyPr>
            <a:lstStyle/>
            <a:p>
              <a:pPr>
                <a:spcBef>
                  <a:spcPct val="50000"/>
                </a:spcBef>
              </a:pPr>
              <a:r>
                <a:rPr lang="zh-CN" altLang="en-US" b="1" dirty="0">
                  <a:latin typeface="华文楷体" panose="02010600040101010101" charset="-122"/>
                  <a:ea typeface="华文楷体" panose="02010600040101010101" charset="-122"/>
                </a:rPr>
                <a:t>若               则</a:t>
              </a:r>
              <a:endParaRPr lang="zh-CN" altLang="en-US" b="1" dirty="0">
                <a:latin typeface="华文楷体" panose="02010600040101010101" charset="-122"/>
                <a:ea typeface="华文楷体" panose="02010600040101010101" charset="-122"/>
              </a:endParaRPr>
            </a:p>
          </p:txBody>
        </p:sp>
        <p:graphicFrame>
          <p:nvGraphicFramePr>
            <p:cNvPr id="21" name="Object 5"/>
            <p:cNvGraphicFramePr>
              <a:graphicFrameLocks noChangeAspect="1"/>
            </p:cNvGraphicFramePr>
            <p:nvPr/>
          </p:nvGraphicFramePr>
          <p:xfrm>
            <a:off x="2064" y="2921"/>
            <a:ext cx="765" cy="216"/>
          </p:xfrm>
          <a:graphic>
            <a:graphicData uri="http://schemas.openxmlformats.org/presentationml/2006/ole">
              <mc:AlternateContent xmlns:mc="http://schemas.openxmlformats.org/markup-compatibility/2006">
                <mc:Choice xmlns:v="urn:schemas-microsoft-com:vml" Requires="v">
                  <p:oleObj spid="_x0000_s22" name="Equation" r:id="rId11" imgW="685800" imgH="190500" progId="Equation.3">
                    <p:embed/>
                  </p:oleObj>
                </mc:Choice>
                <mc:Fallback>
                  <p:oleObj name="Equation" r:id="rId11" imgW="685800" imgH="190500" progId="Equation.3">
                    <p:embed/>
                    <p:pic>
                      <p:nvPicPr>
                        <p:cNvPr id="0" name="图片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64" y="2921"/>
                          <a:ext cx="765" cy="216"/>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6600"/>
                              </a:solidFill>
                              <a:miter lim="800000"/>
                              <a:headEnd/>
                              <a:tailEnd/>
                            </a14:hiddenLine>
                          </a:ext>
                        </a:extLst>
                      </p:spPr>
                    </p:pic>
                  </p:oleObj>
                </mc:Fallback>
              </mc:AlternateContent>
            </a:graphicData>
          </a:graphic>
        </p:graphicFrame>
        <p:graphicFrame>
          <p:nvGraphicFramePr>
            <p:cNvPr id="23" name="Object 6"/>
            <p:cNvGraphicFramePr>
              <a:graphicFrameLocks noChangeAspect="1"/>
            </p:cNvGraphicFramePr>
            <p:nvPr/>
          </p:nvGraphicFramePr>
          <p:xfrm>
            <a:off x="3240" y="2810"/>
            <a:ext cx="817" cy="353"/>
          </p:xfrm>
          <a:graphic>
            <a:graphicData uri="http://schemas.openxmlformats.org/presentationml/2006/ole">
              <mc:AlternateContent xmlns:mc="http://schemas.openxmlformats.org/markup-compatibility/2006">
                <mc:Choice xmlns:v="urn:schemas-microsoft-com:vml" Requires="v">
                  <p:oleObj spid="_x0000_s24" name="Equation" r:id="rId13" imgW="749300" imgH="330200" progId="Equation.3">
                    <p:embed/>
                  </p:oleObj>
                </mc:Choice>
                <mc:Fallback>
                  <p:oleObj name="Equation" r:id="rId13" imgW="749300" imgH="330200" progId="Equation.3">
                    <p:embed/>
                    <p:pic>
                      <p:nvPicPr>
                        <p:cNvPr id="0" name="图片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40" y="2810"/>
                          <a:ext cx="817" cy="353"/>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6600"/>
                              </a:solidFill>
                              <a:miter lim="800000"/>
                              <a:headEnd/>
                              <a:tailEnd/>
                            </a14:hiddenLine>
                          </a:ext>
                        </a:extLst>
                      </p:spPr>
                    </p:pic>
                  </p:oleObj>
                </mc:Fallback>
              </mc:AlternateContent>
            </a:graphicData>
          </a:graphic>
        </p:graphicFrame>
      </p:grpSp>
      <p:sp>
        <p:nvSpPr>
          <p:cNvPr id="25" name="Footer Placeholder 1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群速度与相速度</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7" name="文本框 6"/>
              <p:cNvSpPr txBox="1"/>
              <p:nvPr/>
            </p:nvSpPr>
            <p:spPr>
              <a:xfrm>
                <a:off x="762000" y="1447800"/>
                <a:ext cx="3115533" cy="101431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altLang="zh-CN" i="1" smtClean="0">
                          <a:solidFill>
                            <a:schemeClr val="tx1"/>
                          </a:solidFill>
                          <a:latin typeface="Cambria Math" panose="02040503050406030204" pitchFamily="18" charset="0"/>
                          <a:ea typeface="+mn-ea"/>
                        </a:rPr>
                        <m:t>𝜈</m:t>
                      </m:r>
                      <m:r>
                        <a:rPr kumimoji="1" lang="en-US" altLang="zh-CN" b="1" i="1" smtClean="0">
                          <a:solidFill>
                            <a:schemeClr val="tx1"/>
                          </a:solidFill>
                          <a:latin typeface="Cambria Math" panose="02040503050406030204" pitchFamily="18" charset="0"/>
                          <a:ea typeface="+mn-ea"/>
                        </a:rPr>
                        <m:t>=</m:t>
                      </m:r>
                      <m:f>
                        <m:fPr>
                          <m:ctrlPr>
                            <a:rPr kumimoji="1" lang="en-US" altLang="zh-CN" b="1" i="1" smtClean="0">
                              <a:solidFill>
                                <a:schemeClr val="tx1"/>
                              </a:solidFill>
                              <a:latin typeface="Cambria Math" panose="02040503050406030204" pitchFamily="18" charset="0"/>
                              <a:ea typeface="+mn-ea"/>
                            </a:rPr>
                          </m:ctrlPr>
                        </m:fPr>
                        <m:num>
                          <m:r>
                            <a:rPr kumimoji="1" lang="en-US" altLang="zh-CN" b="1" i="1" smtClean="0">
                              <a:solidFill>
                                <a:schemeClr val="tx1"/>
                              </a:solidFill>
                              <a:latin typeface="Cambria Math" panose="02040503050406030204" pitchFamily="18" charset="0"/>
                              <a:ea typeface="+mn-ea"/>
                            </a:rPr>
                            <m:t>𝑬</m:t>
                          </m:r>
                        </m:num>
                        <m:den>
                          <m:r>
                            <a:rPr kumimoji="1" lang="en-US" altLang="zh-CN" b="1" i="1" smtClean="0">
                              <a:solidFill>
                                <a:schemeClr val="tx1"/>
                              </a:solidFill>
                              <a:latin typeface="Cambria Math" panose="02040503050406030204" pitchFamily="18" charset="0"/>
                              <a:ea typeface="+mn-ea"/>
                            </a:rPr>
                            <m:t>𝒉</m:t>
                          </m:r>
                        </m:den>
                      </m:f>
                      <m:r>
                        <a:rPr kumimoji="1" lang="en-US" altLang="zh-CN" b="1" i="1" smtClean="0">
                          <a:solidFill>
                            <a:schemeClr val="tx1"/>
                          </a:solidFill>
                          <a:latin typeface="Cambria Math" panose="02040503050406030204" pitchFamily="18" charset="0"/>
                          <a:ea typeface="+mn-ea"/>
                        </a:rPr>
                        <m:t>,</m:t>
                      </m:r>
                      <m:r>
                        <a:rPr kumimoji="1" lang="zh-CN" altLang="en-US" b="1" i="1" smtClean="0">
                          <a:solidFill>
                            <a:schemeClr val="tx1"/>
                          </a:solidFill>
                          <a:latin typeface="Cambria Math" panose="02040503050406030204" pitchFamily="18" charset="0"/>
                          <a:ea typeface="+mn-ea"/>
                        </a:rPr>
                        <m:t> </m:t>
                      </m:r>
                      <m:r>
                        <a:rPr kumimoji="1" lang="en-US" altLang="zh-CN" b="1" i="1" smtClean="0">
                          <a:solidFill>
                            <a:schemeClr val="tx1"/>
                          </a:solidFill>
                          <a:latin typeface="Cambria Math" panose="02040503050406030204" pitchFamily="18" charset="0"/>
                          <a:ea typeface="+mn-ea"/>
                        </a:rPr>
                        <m:t>𝝀</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𝒉</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𝒑</m:t>
                      </m:r>
                    </m:oMath>
                  </m:oMathPara>
                </a14:m>
                <a:endParaRPr kumimoji="1" lang="zh-CN" altLang="en-US" dirty="0">
                  <a:solidFill>
                    <a:schemeClr val="tx1"/>
                  </a:solidFill>
                  <a:latin typeface="+mn-ea"/>
                  <a:ea typeface="+mn-ea"/>
                </a:endParaRPr>
              </a:p>
            </p:txBody>
          </p:sp>
        </mc:Choice>
        <mc:Fallback>
          <p:sp>
            <p:nvSpPr>
              <p:cNvPr id="7" name="文本框 6"/>
              <p:cNvSpPr txBox="1">
                <a:spLocks noRot="1" noChangeAspect="1" noMove="1" noResize="1" noEditPoints="1" noAdjustHandles="1" noChangeArrowheads="1" noChangeShapeType="1" noTextEdit="1"/>
              </p:cNvSpPr>
              <p:nvPr/>
            </p:nvSpPr>
            <p:spPr>
              <a:xfrm>
                <a:off x="762000" y="1447800"/>
                <a:ext cx="3115533" cy="1014317"/>
              </a:xfrm>
              <a:prstGeom prst="rect">
                <a:avLst/>
              </a:prstGeom>
              <a:blipFill rotWithShape="1">
                <a:blip r:embed="rId1"/>
                <a:stretch>
                  <a:fillRect r="-1175" b="22"/>
                </a:stretch>
              </a:blipFill>
            </p:spPr>
            <p:txBody>
              <a:bodyPr/>
              <a:lstStyle/>
              <a:p>
                <a:r>
                  <a:rPr lang="zh-CN" altLang="en-US">
                    <a:noFill/>
                  </a:rPr>
                  <a:t> </a:t>
                </a:r>
              </a:p>
            </p:txBody>
          </p:sp>
        </mc:Fallback>
      </mc:AlternateContent>
      <p:pic>
        <p:nvPicPr>
          <p:cNvPr id="8" name="图片 7"/>
          <p:cNvPicPr>
            <a:picLocks noChangeAspect="1"/>
          </p:cNvPicPr>
          <p:nvPr/>
        </p:nvPicPr>
        <p:blipFill>
          <a:blip r:embed="rId2"/>
          <a:stretch>
            <a:fillRect/>
          </a:stretch>
        </p:blipFill>
        <p:spPr>
          <a:xfrm>
            <a:off x="4337789" y="1295400"/>
            <a:ext cx="4402094" cy="1905000"/>
          </a:xfrm>
          <a:prstGeom prst="rect">
            <a:avLst/>
          </a:prstGeom>
        </p:spPr>
      </p:pic>
      <mc:AlternateContent xmlns:mc="http://schemas.openxmlformats.org/markup-compatibility/2006">
        <mc:Choice xmlns:a14="http://schemas.microsoft.com/office/drawing/2010/main" Requires="a14">
          <p:sp>
            <p:nvSpPr>
              <p:cNvPr id="9" name="文本框 8"/>
              <p:cNvSpPr txBox="1"/>
              <p:nvPr/>
            </p:nvSpPr>
            <p:spPr>
              <a:xfrm>
                <a:off x="1234567" y="2663906"/>
                <a:ext cx="1915396" cy="53649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kumimoji="1" lang="en-US" altLang="zh-CN" b="1" i="1" smtClean="0">
                              <a:solidFill>
                                <a:schemeClr val="tx1"/>
                              </a:solidFill>
                              <a:latin typeface="Cambria Math" panose="02040503050406030204" pitchFamily="18" charset="0"/>
                              <a:ea typeface="+mn-ea"/>
                            </a:rPr>
                          </m:ctrlPr>
                        </m:sSubPr>
                        <m:e>
                          <m:r>
                            <a:rPr kumimoji="1" lang="en-US" altLang="zh-CN" b="1" i="1" smtClean="0">
                              <a:solidFill>
                                <a:schemeClr val="tx1"/>
                              </a:solidFill>
                              <a:latin typeface="Cambria Math" panose="02040503050406030204" pitchFamily="18" charset="0"/>
                              <a:ea typeface="+mn-ea"/>
                            </a:rPr>
                            <m:t>𝒗</m:t>
                          </m:r>
                        </m:e>
                        <m:sub>
                          <m:r>
                            <a:rPr kumimoji="1" lang="en-US" altLang="zh-CN" b="1" i="1" smtClean="0">
                              <a:solidFill>
                                <a:schemeClr val="tx1"/>
                              </a:solidFill>
                              <a:latin typeface="Cambria Math" panose="02040503050406030204" pitchFamily="18" charset="0"/>
                              <a:ea typeface="+mn-ea"/>
                            </a:rPr>
                            <m:t>𝒑</m:t>
                          </m:r>
                        </m:sub>
                      </m:sSub>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𝑬</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𝒑</m:t>
                      </m:r>
                    </m:oMath>
                  </m:oMathPara>
                </a14:m>
                <a:endParaRPr kumimoji="1" lang="zh-CN" altLang="en-US" dirty="0">
                  <a:solidFill>
                    <a:schemeClr val="tx1"/>
                  </a:solidFill>
                  <a:latin typeface="+mn-ea"/>
                  <a:ea typeface="+mn-ea"/>
                </a:endParaRPr>
              </a:p>
            </p:txBody>
          </p:sp>
        </mc:Choice>
        <mc:Fallback>
          <p:sp>
            <p:nvSpPr>
              <p:cNvPr id="9" name="文本框 8"/>
              <p:cNvSpPr txBox="1">
                <a:spLocks noRot="1" noChangeAspect="1" noMove="1" noResize="1" noEditPoints="1" noAdjustHandles="1" noChangeArrowheads="1" noChangeShapeType="1" noTextEdit="1"/>
              </p:cNvSpPr>
              <p:nvPr/>
            </p:nvSpPr>
            <p:spPr>
              <a:xfrm>
                <a:off x="1234567" y="2663906"/>
                <a:ext cx="1915396" cy="536494"/>
              </a:xfrm>
              <a:prstGeom prst="rect">
                <a:avLst/>
              </a:prstGeom>
              <a:blipFill rotWithShape="1">
                <a:blip r:embed="rId3"/>
                <a:stretch>
                  <a:fillRect l="-7" t="-15" r="-468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内容占位符 2"/>
              <p:cNvSpPr txBox="1"/>
              <p:nvPr/>
            </p:nvSpPr>
            <p:spPr>
              <a:xfrm>
                <a:off x="458056" y="3372223"/>
                <a:ext cx="8534400" cy="2209800"/>
              </a:xfrm>
              <a:prstGeom prst="rect">
                <a:avLst/>
              </a:prstGeom>
            </p:spPr>
            <p:txBody>
              <a:bodyPr vert="horz" lIns="0" tIns="45720" rIns="0" bIns="45720" rtlCol="0">
                <a:normAutofit fontScale="92500" lnSpcReduction="20000"/>
              </a:bodyPr>
              <a:lstStyle>
                <a:lvl1pPr marL="269875" indent="-2540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90000"/>
                  </a:lnSpc>
                  <a:spcBef>
                    <a:spcPts val="200"/>
                  </a:spcBef>
                  <a:spcAft>
                    <a:spcPts val="400"/>
                  </a:spcAft>
                  <a:buClr>
                    <a:schemeClr val="accent1"/>
                  </a:buClr>
                  <a:buFont typeface="Courier New" panose="02070309020205020404" charset="0"/>
                  <a:buChar char="o"/>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90000"/>
                  </a:lnSpc>
                  <a:spcBef>
                    <a:spcPts val="200"/>
                  </a:spcBef>
                  <a:spcAft>
                    <a:spcPts val="400"/>
                  </a:spcAft>
                  <a:buClr>
                    <a:schemeClr val="accent1"/>
                  </a:buClr>
                  <a:buFont typeface="Wingdings" panose="05000000000000000000" pitchFamily="2" charset="2"/>
                  <a:buChar char="v"/>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q"/>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0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a:lstStyle>
              <a:p>
                <a:pPr fontAlgn="auto"/>
                <a:r>
                  <a:rPr kumimoji="0" lang="en-US" altLang="zh-CN" sz="2400" b="0" dirty="0">
                    <a:solidFill>
                      <a:srgbClr val="FF0000"/>
                    </a:solidFill>
                  </a:rPr>
                  <a:t>E</a:t>
                </a:r>
                <a:r>
                  <a:rPr kumimoji="0" lang="zh-CN" altLang="en-US" sz="2400" b="0" dirty="0">
                    <a:solidFill>
                      <a:srgbClr val="FF0000"/>
                    </a:solidFill>
                  </a:rPr>
                  <a:t>应为</a:t>
                </a:r>
                <a14:m>
                  <m:oMath xmlns:m="http://schemas.openxmlformats.org/officeDocument/2006/math">
                    <m:r>
                      <a:rPr kumimoji="0" lang="en-US" altLang="zh-CN" sz="2400" b="0" i="1" smtClean="0">
                        <a:solidFill>
                          <a:srgbClr val="FF0000"/>
                        </a:solidFill>
                        <a:latin typeface="Cambria Math" panose="02040503050406030204" pitchFamily="18" charset="0"/>
                      </a:rPr>
                      <m:t>𝛾</m:t>
                    </m:r>
                    <m:r>
                      <a:rPr kumimoji="0" lang="en-US" altLang="zh-CN" sz="2400" b="0" i="1" smtClean="0">
                        <a:solidFill>
                          <a:srgbClr val="FF0000"/>
                        </a:solidFill>
                        <a:latin typeface="Cambria Math" panose="02040503050406030204" pitchFamily="18" charset="0"/>
                      </a:rPr>
                      <m:t>𝑚</m:t>
                    </m:r>
                    <m:sSup>
                      <m:sSupPr>
                        <m:ctrlPr>
                          <a:rPr kumimoji="0" lang="en-US" altLang="zh-CN" sz="2400" b="0" i="1" smtClean="0">
                            <a:solidFill>
                              <a:srgbClr val="FF0000"/>
                            </a:solidFill>
                            <a:latin typeface="Cambria Math" panose="02040503050406030204" pitchFamily="18" charset="0"/>
                          </a:rPr>
                        </m:ctrlPr>
                      </m:sSupPr>
                      <m:e>
                        <m:r>
                          <a:rPr kumimoji="0" lang="en-US" altLang="zh-CN" sz="2400" b="0" i="1" smtClean="0">
                            <a:solidFill>
                              <a:srgbClr val="FF0000"/>
                            </a:solidFill>
                            <a:latin typeface="Cambria Math" panose="02040503050406030204" pitchFamily="18" charset="0"/>
                          </a:rPr>
                          <m:t>𝑐</m:t>
                        </m:r>
                      </m:e>
                      <m:sup>
                        <m:r>
                          <a:rPr kumimoji="0" lang="en-US" altLang="zh-CN" sz="2400" b="0" i="1" smtClean="0">
                            <a:solidFill>
                              <a:srgbClr val="FF0000"/>
                            </a:solidFill>
                            <a:latin typeface="Cambria Math" panose="02040503050406030204" pitchFamily="18" charset="0"/>
                          </a:rPr>
                          <m:t>2</m:t>
                        </m:r>
                      </m:sup>
                    </m:sSup>
                    <m:r>
                      <a:rPr kumimoji="0" lang="en-US" altLang="zh-CN" sz="2400" b="0" i="0" smtClean="0">
                        <a:solidFill>
                          <a:srgbClr val="FF0000"/>
                        </a:solidFill>
                        <a:latin typeface="Cambria Math" panose="02040503050406030204" pitchFamily="18" charset="0"/>
                      </a:rPr>
                      <m:t>,</m:t>
                    </m:r>
                    <m:r>
                      <a:rPr kumimoji="0" lang="zh-CN" altLang="en-US" sz="2400" b="0" i="0" smtClean="0">
                        <a:solidFill>
                          <a:srgbClr val="FF0000"/>
                        </a:solidFill>
                        <a:latin typeface="Cambria Math" panose="02040503050406030204" pitchFamily="18" charset="0"/>
                      </a:rPr>
                      <m:t> </m:t>
                    </m:r>
                    <m:r>
                      <m:rPr>
                        <m:sty m:val="p"/>
                      </m:rPr>
                      <a:rPr kumimoji="0" lang="en-US" altLang="zh-CN" sz="2400" b="0" i="0" smtClean="0">
                        <a:solidFill>
                          <a:srgbClr val="FF0000"/>
                        </a:solidFill>
                        <a:latin typeface="Cambria Math" panose="02040503050406030204" pitchFamily="18" charset="0"/>
                      </a:rPr>
                      <m:t>p</m:t>
                    </m:r>
                    <m:r>
                      <a:rPr kumimoji="0" lang="zh-CN" altLang="en-US" sz="2400" b="0" i="1">
                        <a:solidFill>
                          <a:srgbClr val="FF0000"/>
                        </a:solidFill>
                        <a:latin typeface="Cambria Math" panose="02040503050406030204" pitchFamily="18" charset="0"/>
                      </a:rPr>
                      <m:t>为</m:t>
                    </m:r>
                    <m:r>
                      <a:rPr kumimoji="0" lang="en-US" altLang="zh-CN" sz="2400" b="0" i="1" smtClean="0">
                        <a:solidFill>
                          <a:srgbClr val="FF0000"/>
                        </a:solidFill>
                        <a:latin typeface="Cambria Math" panose="02040503050406030204" pitchFamily="18" charset="0"/>
                      </a:rPr>
                      <m:t>𝛾</m:t>
                    </m:r>
                    <m:r>
                      <a:rPr kumimoji="0" lang="en-US" altLang="zh-CN" sz="2400" b="0" i="1" smtClean="0">
                        <a:solidFill>
                          <a:srgbClr val="FF0000"/>
                        </a:solidFill>
                        <a:latin typeface="Cambria Math" panose="02040503050406030204" pitchFamily="18" charset="0"/>
                      </a:rPr>
                      <m:t>𝑚𝑣</m:t>
                    </m:r>
                    <m:r>
                      <a:rPr kumimoji="0" lang="en-US" altLang="zh-CN" sz="2400" b="0" i="1" smtClean="0">
                        <a:solidFill>
                          <a:srgbClr val="FF0000"/>
                        </a:solidFill>
                        <a:latin typeface="Cambria Math" panose="02040503050406030204" pitchFamily="18" charset="0"/>
                      </a:rPr>
                      <m:t>, </m:t>
                    </m:r>
                    <m:r>
                      <a:rPr kumimoji="0" lang="zh-CN" altLang="en-US" sz="2400" b="0" i="1">
                        <a:solidFill>
                          <a:srgbClr val="FF0000"/>
                        </a:solidFill>
                        <a:latin typeface="Cambria Math" panose="02040503050406030204" pitchFamily="18" charset="0"/>
                      </a:rPr>
                      <m:t>则</m:t>
                    </m:r>
                    <m:sSub>
                      <m:sSubPr>
                        <m:ctrlPr>
                          <a:rPr kumimoji="0" lang="en-US" altLang="zh-CN" sz="2400" b="0" i="1" smtClean="0">
                            <a:solidFill>
                              <a:srgbClr val="FF0000"/>
                            </a:solidFill>
                            <a:latin typeface="Cambria Math" panose="02040503050406030204" pitchFamily="18" charset="0"/>
                          </a:rPr>
                        </m:ctrlPr>
                      </m:sSubPr>
                      <m:e>
                        <m:r>
                          <a:rPr kumimoji="0" lang="en-US" altLang="zh-CN" sz="2400" b="0" i="1" smtClean="0">
                            <a:solidFill>
                              <a:srgbClr val="FF0000"/>
                            </a:solidFill>
                            <a:latin typeface="Cambria Math" panose="02040503050406030204" pitchFamily="18" charset="0"/>
                          </a:rPr>
                          <m:t>𝑣</m:t>
                        </m:r>
                      </m:e>
                      <m:sub>
                        <m:r>
                          <a:rPr kumimoji="0" lang="en-US" altLang="zh-CN" sz="2400" b="0" i="1" smtClean="0">
                            <a:solidFill>
                              <a:srgbClr val="FF0000"/>
                            </a:solidFill>
                            <a:latin typeface="Cambria Math" panose="02040503050406030204" pitchFamily="18" charset="0"/>
                          </a:rPr>
                          <m:t>𝑝</m:t>
                        </m:r>
                      </m:sub>
                    </m:sSub>
                    <m:r>
                      <a:rPr kumimoji="0" lang="en-US" altLang="zh-CN" sz="2400" b="0" i="1" smtClean="0">
                        <a:solidFill>
                          <a:srgbClr val="FF0000"/>
                        </a:solidFill>
                        <a:latin typeface="Cambria Math" panose="02040503050406030204" pitchFamily="18" charset="0"/>
                      </a:rPr>
                      <m:t>=</m:t>
                    </m:r>
                    <m:f>
                      <m:fPr>
                        <m:ctrlPr>
                          <a:rPr kumimoji="0" lang="en-US" altLang="zh-CN" sz="2400" b="0" i="1" smtClean="0">
                            <a:solidFill>
                              <a:srgbClr val="FF0000"/>
                            </a:solidFill>
                            <a:latin typeface="Cambria Math" panose="02040503050406030204" pitchFamily="18" charset="0"/>
                          </a:rPr>
                        </m:ctrlPr>
                      </m:fPr>
                      <m:num>
                        <m:sSup>
                          <m:sSupPr>
                            <m:ctrlPr>
                              <a:rPr kumimoji="0" lang="en-US" altLang="zh-CN" sz="2400" b="0" i="1" smtClean="0">
                                <a:solidFill>
                                  <a:srgbClr val="FF0000"/>
                                </a:solidFill>
                                <a:latin typeface="Cambria Math" panose="02040503050406030204" pitchFamily="18" charset="0"/>
                              </a:rPr>
                            </m:ctrlPr>
                          </m:sSupPr>
                          <m:e>
                            <m:r>
                              <a:rPr kumimoji="0" lang="en-US" altLang="zh-CN" sz="2400" b="0" i="1" smtClean="0">
                                <a:solidFill>
                                  <a:srgbClr val="FF0000"/>
                                </a:solidFill>
                                <a:latin typeface="Cambria Math" panose="02040503050406030204" pitchFamily="18" charset="0"/>
                              </a:rPr>
                              <m:t>𝑐</m:t>
                            </m:r>
                          </m:e>
                          <m:sup>
                            <m:r>
                              <a:rPr kumimoji="0" lang="en-US" altLang="zh-CN" sz="2400" b="0" i="1" smtClean="0">
                                <a:solidFill>
                                  <a:srgbClr val="FF0000"/>
                                </a:solidFill>
                                <a:latin typeface="Cambria Math" panose="02040503050406030204" pitchFamily="18" charset="0"/>
                              </a:rPr>
                              <m:t>2</m:t>
                            </m:r>
                          </m:sup>
                        </m:sSup>
                      </m:num>
                      <m:den>
                        <m:r>
                          <a:rPr kumimoji="0" lang="en-US" altLang="zh-CN" sz="2400" b="0" i="1" smtClean="0">
                            <a:solidFill>
                              <a:srgbClr val="FF0000"/>
                            </a:solidFill>
                            <a:latin typeface="Cambria Math" panose="02040503050406030204" pitchFamily="18" charset="0"/>
                          </a:rPr>
                          <m:t>𝑣</m:t>
                        </m:r>
                      </m:den>
                    </m:f>
                    <m:r>
                      <a:rPr kumimoji="0" lang="en-US" altLang="zh-CN" sz="2400" b="0" i="1" smtClean="0">
                        <a:solidFill>
                          <a:srgbClr val="FF0000"/>
                        </a:solidFill>
                        <a:latin typeface="Cambria Math" panose="02040503050406030204" pitchFamily="18" charset="0"/>
                      </a:rPr>
                      <m:t>&gt;</m:t>
                    </m:r>
                    <m:r>
                      <a:rPr kumimoji="0" lang="en-US" altLang="zh-CN" sz="2400" b="0" i="1" smtClean="0">
                        <a:solidFill>
                          <a:srgbClr val="FF0000"/>
                        </a:solidFill>
                        <a:latin typeface="Cambria Math" panose="02040503050406030204" pitchFamily="18" charset="0"/>
                      </a:rPr>
                      <m:t>𝑐</m:t>
                    </m:r>
                  </m:oMath>
                </a14:m>
                <a:r>
                  <a:rPr kumimoji="0" lang="en-US" altLang="zh-CN" sz="2400" b="0" dirty="0"/>
                  <a:t> </a:t>
                </a:r>
                <a:r>
                  <a:rPr kumimoji="0" lang="zh-CN" altLang="en-US" sz="2400" b="0" dirty="0"/>
                  <a:t> </a:t>
                </a:r>
                <a:r>
                  <a:rPr kumimoji="0" lang="en-US" altLang="zh-CN" sz="2400" b="0" dirty="0"/>
                  <a:t>(</a:t>
                </a:r>
                <a:r>
                  <a:rPr kumimoji="0" lang="zh-CN" altLang="en-US" sz="2400" b="0" dirty="0"/>
                  <a:t>相速度超光速</a:t>
                </a:r>
                <a:r>
                  <a:rPr kumimoji="0" lang="en-US" altLang="zh-CN" sz="2400" b="0" dirty="0"/>
                  <a:t>)</a:t>
                </a:r>
                <a:endParaRPr kumimoji="0" lang="en-US" altLang="zh-CN" sz="2400" b="0" dirty="0"/>
              </a:p>
              <a:p>
                <a:pPr fontAlgn="auto"/>
                <a:r>
                  <a:rPr kumimoji="0" lang="zh-CN" altLang="en-US" sz="2400" b="0" dirty="0"/>
                  <a:t>群速度</a:t>
                </a:r>
                <a14:m>
                  <m:oMath xmlns:m="http://schemas.openxmlformats.org/officeDocument/2006/math">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𝑣</m:t>
                        </m:r>
                      </m:e>
                      <m:sub>
                        <m:r>
                          <a:rPr kumimoji="0" lang="en-US" altLang="zh-CN" sz="2400" b="0" i="1" smtClean="0">
                            <a:latin typeface="Cambria Math" panose="02040503050406030204" pitchFamily="18" charset="0"/>
                          </a:rPr>
                          <m:t>𝑔</m:t>
                        </m:r>
                      </m:sub>
                    </m:sSub>
                    <m:r>
                      <a:rPr kumimoji="0" lang="en-US" altLang="zh-CN" sz="2400" b="0" i="1" smtClean="0">
                        <a:latin typeface="Cambria Math" panose="02040503050406030204" pitchFamily="18" charset="0"/>
                      </a:rPr>
                      <m:t>=</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ea typeface="Cambria Math" panose="02040503050406030204" pitchFamily="18" charset="0"/>
                          </a:rPr>
                          <m:t>𝜕𝜔</m:t>
                        </m:r>
                      </m:num>
                      <m:den>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𝑘</m:t>
                        </m:r>
                      </m:den>
                    </m:f>
                    <m:r>
                      <a:rPr kumimoji="0" lang="en-US" altLang="zh-CN" sz="2400" b="0" i="1" smtClean="0">
                        <a:latin typeface="Cambria Math" panose="02040503050406030204" pitchFamily="18" charset="0"/>
                      </a:rPr>
                      <m:t>= </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𝐸</m:t>
                        </m:r>
                        <m:r>
                          <a:rPr kumimoji="0" lang="en-US" altLang="zh-CN" sz="2400" b="0" i="1" smtClean="0">
                            <a:latin typeface="Cambria Math" panose="02040503050406030204" pitchFamily="18" charset="0"/>
                            <a:ea typeface="Cambria Math" panose="02040503050406030204" pitchFamily="18" charset="0"/>
                          </a:rPr>
                          <m:t>/ℏ)</m:t>
                        </m:r>
                      </m:num>
                      <m:den>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𝑝</m:t>
                        </m:r>
                        <m:r>
                          <a:rPr kumimoji="0" lang="en-US" altLang="zh-CN" sz="2400" b="0" i="1" smtClean="0">
                            <a:latin typeface="Cambria Math" panose="02040503050406030204" pitchFamily="18" charset="0"/>
                            <a:ea typeface="Cambria Math" panose="02040503050406030204" pitchFamily="18" charset="0"/>
                          </a:rPr>
                          <m:t>/ℏ)</m:t>
                        </m:r>
                      </m:den>
                    </m:f>
                    <m:r>
                      <a:rPr kumimoji="0" lang="en-US" altLang="zh-CN" sz="2400" b="0" i="1" smtClean="0">
                        <a:latin typeface="Cambria Math" panose="02040503050406030204" pitchFamily="18" charset="0"/>
                      </a:rPr>
                      <m:t>=</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𝐸</m:t>
                        </m:r>
                      </m:num>
                      <m:den>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𝑝</m:t>
                        </m:r>
                      </m:den>
                    </m:f>
                  </m:oMath>
                </a14:m>
                <a:endParaRPr kumimoji="0" lang="en-US" altLang="zh-CN" sz="2400" b="0" dirty="0"/>
              </a:p>
              <a:p>
                <a:pPr fontAlgn="auto"/>
                <a:r>
                  <a:rPr kumimoji="0" lang="zh-CN" altLang="en-US" sz="2400" b="0" dirty="0"/>
                  <a:t>非相对论下，</a:t>
                </a:r>
                <a14:m>
                  <m:oMath xmlns:m="http://schemas.openxmlformats.org/officeDocument/2006/math">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𝑣</m:t>
                        </m:r>
                      </m:e>
                      <m:sub>
                        <m:r>
                          <a:rPr kumimoji="0" lang="en-US" altLang="zh-CN" sz="2400" b="0" i="1" smtClean="0">
                            <a:latin typeface="Cambria Math" panose="02040503050406030204" pitchFamily="18" charset="0"/>
                          </a:rPr>
                          <m:t>𝑔</m:t>
                        </m:r>
                      </m:sub>
                    </m:sSub>
                    <m:r>
                      <a:rPr kumimoji="0" lang="en-US" altLang="zh-CN" sz="2400" b="0" i="1" smtClean="0">
                        <a:latin typeface="Cambria Math" panose="02040503050406030204" pitchFamily="18" charset="0"/>
                      </a:rPr>
                      <m:t>=</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m:t>
                        </m:r>
                        <m:sSup>
                          <m:sSupPr>
                            <m:ctrlPr>
                              <a:rPr kumimoji="0" lang="en-US" altLang="zh-CN" sz="2400" b="0" i="1" smtClean="0">
                                <a:latin typeface="Cambria Math" panose="02040503050406030204" pitchFamily="18" charset="0"/>
                                <a:ea typeface="Cambria Math" panose="02040503050406030204" pitchFamily="18" charset="0"/>
                              </a:rPr>
                            </m:ctrlPr>
                          </m:sSupPr>
                          <m:e>
                            <m:r>
                              <a:rPr kumimoji="0" lang="en-US" altLang="zh-CN" sz="2400" b="0" i="1" smtClean="0">
                                <a:latin typeface="Cambria Math" panose="02040503050406030204" pitchFamily="18" charset="0"/>
                                <a:ea typeface="Cambria Math" panose="02040503050406030204" pitchFamily="18" charset="0"/>
                              </a:rPr>
                              <m:t>𝑝</m:t>
                            </m:r>
                          </m:e>
                          <m:sup>
                            <m:r>
                              <a:rPr kumimoji="0" lang="en-US" altLang="zh-CN" sz="2400" b="0" i="1" smtClean="0">
                                <a:latin typeface="Cambria Math" panose="02040503050406030204" pitchFamily="18" charset="0"/>
                                <a:ea typeface="Cambria Math" panose="02040503050406030204" pitchFamily="18" charset="0"/>
                              </a:rPr>
                              <m:t>2</m:t>
                            </m:r>
                          </m:sup>
                        </m:sSup>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2</m:t>
                        </m:r>
                        <m:r>
                          <a:rPr kumimoji="0" lang="en-US" altLang="zh-CN" sz="2400" b="0" i="1" smtClean="0">
                            <a:latin typeface="Cambria Math" panose="02040503050406030204" pitchFamily="18" charset="0"/>
                            <a:ea typeface="Cambria Math" panose="02040503050406030204" pitchFamily="18" charset="0"/>
                          </a:rPr>
                          <m:t>𝑚</m:t>
                        </m:r>
                        <m:r>
                          <a:rPr kumimoji="0" lang="en-US" altLang="zh-CN" sz="2400" b="0" i="1" smtClean="0">
                            <a:latin typeface="Cambria Math" panose="02040503050406030204" pitchFamily="18" charset="0"/>
                            <a:ea typeface="Cambria Math" panose="02040503050406030204" pitchFamily="18" charset="0"/>
                          </a:rPr>
                          <m:t>)</m:t>
                        </m:r>
                      </m:num>
                      <m:den>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𝑝</m:t>
                        </m:r>
                      </m:den>
                    </m:f>
                    <m:r>
                      <a:rPr kumimoji="0" lang="en-US" altLang="zh-CN" sz="2400" b="0" i="1" smtClean="0">
                        <a:latin typeface="Cambria Math" panose="02040503050406030204" pitchFamily="18" charset="0"/>
                      </a:rPr>
                      <m:t>=</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rPr>
                          <m:t>𝑝</m:t>
                        </m:r>
                      </m:num>
                      <m:den>
                        <m:r>
                          <a:rPr kumimoji="0" lang="en-US" altLang="zh-CN" sz="2400" b="0" i="1" smtClean="0">
                            <a:latin typeface="Cambria Math" panose="02040503050406030204" pitchFamily="18" charset="0"/>
                          </a:rPr>
                          <m:t>𝑚</m:t>
                        </m:r>
                      </m:den>
                    </m:f>
                    <m:r>
                      <a:rPr kumimoji="0" lang="en-US" altLang="zh-CN" sz="2400" b="0" i="1" smtClean="0">
                        <a:latin typeface="Cambria Math" panose="02040503050406030204" pitchFamily="18" charset="0"/>
                      </a:rPr>
                      <m:t>=</m:t>
                    </m:r>
                    <m:r>
                      <a:rPr kumimoji="0" lang="en-US" altLang="zh-CN" sz="2400" b="0" i="1" smtClean="0">
                        <a:latin typeface="Cambria Math" panose="02040503050406030204" pitchFamily="18" charset="0"/>
                      </a:rPr>
                      <m:t>𝑣</m:t>
                    </m:r>
                  </m:oMath>
                </a14:m>
                <a:r>
                  <a:rPr kumimoji="0" lang="en-US" altLang="zh-CN" sz="2400" b="0" dirty="0"/>
                  <a:t>, </a:t>
                </a:r>
                <a:r>
                  <a:rPr kumimoji="0" lang="zh-CN" altLang="en-US" sz="2400" b="0" dirty="0"/>
                  <a:t>相对论下，</a:t>
                </a:r>
                <a14:m>
                  <m:oMath xmlns:m="http://schemas.openxmlformats.org/officeDocument/2006/math">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𝑣</m:t>
                        </m:r>
                      </m:e>
                      <m:sub>
                        <m:r>
                          <a:rPr kumimoji="0" lang="en-US" altLang="zh-CN" sz="2400" b="0" i="1" smtClean="0">
                            <a:latin typeface="Cambria Math" panose="02040503050406030204" pitchFamily="18" charset="0"/>
                          </a:rPr>
                          <m:t>𝑔</m:t>
                        </m:r>
                      </m:sub>
                    </m:sSub>
                    <m:r>
                      <a:rPr kumimoji="0" lang="en-US" altLang="zh-CN" sz="2400" b="0" i="1" smtClean="0">
                        <a:latin typeface="Cambria Math" panose="02040503050406030204" pitchFamily="18" charset="0"/>
                      </a:rPr>
                      <m:t>=</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m:t>
                        </m:r>
                        <m:rad>
                          <m:radPr>
                            <m:degHide m:val="on"/>
                            <m:ctrlPr>
                              <a:rPr kumimoji="0" lang="en-US" altLang="zh-CN" sz="2400" b="0" i="1" smtClean="0">
                                <a:latin typeface="Cambria Math" panose="02040503050406030204" pitchFamily="18" charset="0"/>
                                <a:ea typeface="Cambria Math" panose="02040503050406030204" pitchFamily="18" charset="0"/>
                              </a:rPr>
                            </m:ctrlPr>
                          </m:radPr>
                          <m:deg/>
                          <m:e>
                            <m:sSup>
                              <m:sSupPr>
                                <m:ctrlPr>
                                  <a:rPr kumimoji="0" lang="en-US" altLang="zh-CN" sz="2400" b="0" i="1" smtClean="0">
                                    <a:latin typeface="Cambria Math" panose="02040503050406030204" pitchFamily="18" charset="0"/>
                                    <a:ea typeface="Cambria Math" panose="02040503050406030204" pitchFamily="18" charset="0"/>
                                  </a:rPr>
                                </m:ctrlPr>
                              </m:sSupPr>
                              <m:e>
                                <m:r>
                                  <a:rPr kumimoji="0" lang="en-US" altLang="zh-CN" sz="2400" b="0" i="1" smtClean="0">
                                    <a:latin typeface="Cambria Math" panose="02040503050406030204" pitchFamily="18" charset="0"/>
                                    <a:ea typeface="Cambria Math" panose="02040503050406030204" pitchFamily="18" charset="0"/>
                                  </a:rPr>
                                  <m:t>𝑝</m:t>
                                </m:r>
                              </m:e>
                              <m:sup>
                                <m:r>
                                  <a:rPr kumimoji="0" lang="en-US" altLang="zh-CN" sz="2400" b="0" i="1" smtClean="0">
                                    <a:latin typeface="Cambria Math" panose="02040503050406030204" pitchFamily="18" charset="0"/>
                                    <a:ea typeface="Cambria Math" panose="02040503050406030204" pitchFamily="18" charset="0"/>
                                  </a:rPr>
                                  <m:t>2</m:t>
                                </m:r>
                              </m:sup>
                            </m:sSup>
                            <m:sSup>
                              <m:sSupPr>
                                <m:ctrlPr>
                                  <a:rPr kumimoji="0" lang="en-US" altLang="zh-CN" sz="2400" b="0" i="1" smtClean="0">
                                    <a:latin typeface="Cambria Math" panose="02040503050406030204" pitchFamily="18" charset="0"/>
                                    <a:ea typeface="Cambria Math" panose="02040503050406030204" pitchFamily="18" charset="0"/>
                                  </a:rPr>
                                </m:ctrlPr>
                              </m:sSupPr>
                              <m:e>
                                <m:r>
                                  <a:rPr kumimoji="0" lang="en-US" altLang="zh-CN" sz="2400" b="0" i="1" smtClean="0">
                                    <a:latin typeface="Cambria Math" panose="02040503050406030204" pitchFamily="18" charset="0"/>
                                    <a:ea typeface="Cambria Math" panose="02040503050406030204" pitchFamily="18" charset="0"/>
                                  </a:rPr>
                                  <m:t>𝑐</m:t>
                                </m:r>
                              </m:e>
                              <m:sup>
                                <m:r>
                                  <a:rPr kumimoji="0" lang="en-US" altLang="zh-CN" sz="2400" b="0" i="1" smtClean="0">
                                    <a:latin typeface="Cambria Math" panose="02040503050406030204" pitchFamily="18" charset="0"/>
                                    <a:ea typeface="Cambria Math" panose="02040503050406030204" pitchFamily="18" charset="0"/>
                                  </a:rPr>
                                  <m:t>2</m:t>
                                </m:r>
                              </m:sup>
                            </m:sSup>
                            <m:r>
                              <a:rPr kumimoji="0" lang="en-US" altLang="zh-CN" sz="2400" b="0" i="1" smtClean="0">
                                <a:latin typeface="Cambria Math" panose="02040503050406030204" pitchFamily="18" charset="0"/>
                                <a:ea typeface="Cambria Math" panose="02040503050406030204" pitchFamily="18" charset="0"/>
                              </a:rPr>
                              <m:t>+</m:t>
                            </m:r>
                            <m:sSubSup>
                              <m:sSubSupPr>
                                <m:ctrlPr>
                                  <a:rPr kumimoji="0" lang="en-US" altLang="zh-CN" sz="2400" b="0" i="1" smtClean="0">
                                    <a:latin typeface="Cambria Math" panose="02040503050406030204" pitchFamily="18" charset="0"/>
                                    <a:ea typeface="Cambria Math" panose="02040503050406030204" pitchFamily="18" charset="0"/>
                                  </a:rPr>
                                </m:ctrlPr>
                              </m:sSubSupPr>
                              <m:e>
                                <m:r>
                                  <a:rPr kumimoji="0" lang="en-US" altLang="zh-CN" sz="2400" b="0" i="1" smtClean="0">
                                    <a:latin typeface="Cambria Math" panose="02040503050406030204" pitchFamily="18" charset="0"/>
                                    <a:ea typeface="Cambria Math" panose="02040503050406030204" pitchFamily="18" charset="0"/>
                                  </a:rPr>
                                  <m:t>𝑚</m:t>
                                </m:r>
                              </m:e>
                              <m:sub>
                                <m:r>
                                  <a:rPr kumimoji="0" lang="en-US" altLang="zh-CN" sz="2400" b="0" i="1" smtClean="0">
                                    <a:latin typeface="Cambria Math" panose="02040503050406030204" pitchFamily="18" charset="0"/>
                                    <a:ea typeface="Cambria Math" panose="02040503050406030204" pitchFamily="18" charset="0"/>
                                  </a:rPr>
                                  <m:t>0</m:t>
                                </m:r>
                              </m:sub>
                              <m:sup>
                                <m:r>
                                  <a:rPr kumimoji="0" lang="en-US" altLang="zh-CN" sz="2400" b="0" i="1" smtClean="0">
                                    <a:latin typeface="Cambria Math" panose="02040503050406030204" pitchFamily="18" charset="0"/>
                                    <a:ea typeface="Cambria Math" panose="02040503050406030204" pitchFamily="18" charset="0"/>
                                  </a:rPr>
                                  <m:t>2</m:t>
                                </m:r>
                              </m:sup>
                            </m:sSubSup>
                            <m:sSup>
                              <m:sSupPr>
                                <m:ctrlPr>
                                  <a:rPr kumimoji="0" lang="en-US" altLang="zh-CN" sz="2400" b="0" i="1" smtClean="0">
                                    <a:latin typeface="Cambria Math" panose="02040503050406030204" pitchFamily="18" charset="0"/>
                                    <a:ea typeface="Cambria Math" panose="02040503050406030204" pitchFamily="18" charset="0"/>
                                  </a:rPr>
                                </m:ctrlPr>
                              </m:sSupPr>
                              <m:e>
                                <m:r>
                                  <a:rPr kumimoji="0" lang="en-US" altLang="zh-CN" sz="2400" b="0" i="1" smtClean="0">
                                    <a:latin typeface="Cambria Math" panose="02040503050406030204" pitchFamily="18" charset="0"/>
                                    <a:ea typeface="Cambria Math" panose="02040503050406030204" pitchFamily="18" charset="0"/>
                                  </a:rPr>
                                  <m:t>𝑐</m:t>
                                </m:r>
                              </m:e>
                              <m:sup>
                                <m:r>
                                  <a:rPr kumimoji="0" lang="en-US" altLang="zh-CN" sz="2400" b="0" i="1" smtClean="0">
                                    <a:latin typeface="Cambria Math" panose="02040503050406030204" pitchFamily="18" charset="0"/>
                                    <a:ea typeface="Cambria Math" panose="02040503050406030204" pitchFamily="18" charset="0"/>
                                  </a:rPr>
                                  <m:t>4</m:t>
                                </m:r>
                              </m:sup>
                            </m:sSup>
                          </m:e>
                        </m:rad>
                        <m:r>
                          <a:rPr kumimoji="0" lang="en-US" altLang="zh-CN" sz="2400" b="0" i="1" smtClean="0">
                            <a:latin typeface="Cambria Math" panose="02040503050406030204" pitchFamily="18" charset="0"/>
                            <a:ea typeface="Cambria Math" panose="02040503050406030204" pitchFamily="18" charset="0"/>
                          </a:rPr>
                          <m:t>)</m:t>
                        </m:r>
                      </m:num>
                      <m:den>
                        <m:r>
                          <a:rPr kumimoji="0" lang="en-US" altLang="zh-CN" sz="2400" b="0" i="1" smtClean="0">
                            <a:latin typeface="Cambria Math" panose="02040503050406030204" pitchFamily="18" charset="0"/>
                            <a:ea typeface="Cambria Math" panose="02040503050406030204" pitchFamily="18" charset="0"/>
                          </a:rPr>
                          <m:t>𝜕</m:t>
                        </m:r>
                        <m:r>
                          <a:rPr kumimoji="0" lang="en-US" altLang="zh-CN" sz="2400" b="0" i="1" smtClean="0">
                            <a:latin typeface="Cambria Math" panose="02040503050406030204" pitchFamily="18" charset="0"/>
                            <a:ea typeface="Cambria Math" panose="02040503050406030204" pitchFamily="18" charset="0"/>
                          </a:rPr>
                          <m:t>𝑝</m:t>
                        </m:r>
                      </m:den>
                    </m:f>
                    <m:r>
                      <a:rPr kumimoji="0" lang="en-US" altLang="zh-CN" sz="2400" b="0" i="1" smtClean="0">
                        <a:latin typeface="Cambria Math" panose="02040503050406030204" pitchFamily="18" charset="0"/>
                      </a:rPr>
                      <m:t>=</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rPr>
                          <m:t>𝑝</m:t>
                        </m:r>
                        <m:sSup>
                          <m:sSupPr>
                            <m:ctrlPr>
                              <a:rPr kumimoji="0" lang="en-US" altLang="zh-CN" sz="2400" b="0" i="1" smtClean="0">
                                <a:latin typeface="Cambria Math" panose="02040503050406030204" pitchFamily="18" charset="0"/>
                              </a:rPr>
                            </m:ctrlPr>
                          </m:sSupPr>
                          <m:e>
                            <m:r>
                              <a:rPr kumimoji="0" lang="en-US" altLang="zh-CN" sz="2400" b="0" i="1" smtClean="0">
                                <a:latin typeface="Cambria Math" panose="02040503050406030204" pitchFamily="18" charset="0"/>
                              </a:rPr>
                              <m:t>𝑐</m:t>
                            </m:r>
                          </m:e>
                          <m:sup>
                            <m:r>
                              <a:rPr kumimoji="0" lang="en-US" altLang="zh-CN" sz="2400" b="0" i="1" smtClean="0">
                                <a:latin typeface="Cambria Math" panose="02040503050406030204" pitchFamily="18" charset="0"/>
                              </a:rPr>
                              <m:t>2</m:t>
                            </m:r>
                          </m:sup>
                        </m:sSup>
                      </m:num>
                      <m:den>
                        <m:r>
                          <a:rPr kumimoji="0" lang="en-US" altLang="zh-CN" sz="2400" b="0" i="1" smtClean="0">
                            <a:latin typeface="Cambria Math" panose="02040503050406030204" pitchFamily="18" charset="0"/>
                          </a:rPr>
                          <m:t>𝐸</m:t>
                        </m:r>
                      </m:den>
                    </m:f>
                    <m:r>
                      <a:rPr kumimoji="0" lang="en-US" altLang="zh-CN" sz="2400" b="0" i="1" smtClean="0">
                        <a:latin typeface="Cambria Math" panose="02040503050406030204" pitchFamily="18" charset="0"/>
                      </a:rPr>
                      <m:t>=</m:t>
                    </m:r>
                    <m:r>
                      <a:rPr kumimoji="0" lang="en-US" altLang="zh-CN" sz="2400" b="0" i="1" smtClean="0">
                        <a:latin typeface="Cambria Math" panose="02040503050406030204" pitchFamily="18" charset="0"/>
                      </a:rPr>
                      <m:t>𝑣</m:t>
                    </m:r>
                    <m:r>
                      <a:rPr kumimoji="0" lang="en-US" altLang="zh-CN" sz="2400" b="0" i="1" smtClean="0">
                        <a:latin typeface="Cambria Math" panose="02040503050406030204" pitchFamily="18" charset="0"/>
                      </a:rPr>
                      <m:t>=</m:t>
                    </m:r>
                    <m:sSup>
                      <m:sSupPr>
                        <m:ctrlPr>
                          <a:rPr kumimoji="0" lang="en-US" altLang="zh-CN" sz="2400" b="0" i="1" smtClean="0">
                            <a:latin typeface="Cambria Math" panose="02040503050406030204" pitchFamily="18" charset="0"/>
                          </a:rPr>
                        </m:ctrlPr>
                      </m:sSupPr>
                      <m:e>
                        <m:r>
                          <a:rPr kumimoji="0" lang="en-US" altLang="zh-CN" sz="2400" b="0" i="1" smtClean="0">
                            <a:latin typeface="Cambria Math" panose="02040503050406030204" pitchFamily="18" charset="0"/>
                          </a:rPr>
                          <m:t>𝑐</m:t>
                        </m:r>
                      </m:e>
                      <m:sup>
                        <m:r>
                          <a:rPr kumimoji="0" lang="en-US" altLang="zh-CN" sz="2400" b="0" i="1" smtClean="0">
                            <a:latin typeface="Cambria Math" panose="02040503050406030204" pitchFamily="18" charset="0"/>
                          </a:rPr>
                          <m:t>2</m:t>
                        </m:r>
                      </m:sup>
                    </m:sSup>
                    <m:r>
                      <a:rPr kumimoji="0" lang="en-US" altLang="zh-CN" sz="2400" b="0" i="1" smtClean="0">
                        <a:latin typeface="Cambria Math" panose="02040503050406030204" pitchFamily="18" charset="0"/>
                      </a:rPr>
                      <m:t>/</m:t>
                    </m:r>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𝑣</m:t>
                        </m:r>
                      </m:e>
                      <m:sub>
                        <m:r>
                          <a:rPr kumimoji="0" lang="en-US" altLang="zh-CN" sz="2400" b="0" i="1" smtClean="0">
                            <a:latin typeface="Cambria Math" panose="02040503050406030204" pitchFamily="18" charset="0"/>
                          </a:rPr>
                          <m:t>𝑝</m:t>
                        </m:r>
                      </m:sub>
                    </m:sSub>
                  </m:oMath>
                </a14:m>
                <a:r>
                  <a:rPr kumimoji="0" lang="zh-CN" altLang="en-US" sz="2400" b="0" dirty="0"/>
                  <a:t> </a:t>
                </a:r>
                <a:endParaRPr kumimoji="0" lang="en-US" altLang="zh-CN" sz="2400" b="0" dirty="0"/>
              </a:p>
              <a:p>
                <a:pPr marL="15875" indent="0" fontAlgn="auto">
                  <a:buNone/>
                </a:pPr>
                <a:endParaRPr kumimoji="0" lang="en-US" altLang="zh-CN" sz="2400" b="0" dirty="0"/>
              </a:p>
            </p:txBody>
          </p:sp>
        </mc:Choice>
        <mc:Fallback>
          <p:sp>
            <p:nvSpPr>
              <p:cNvPr id="11" name="内容占位符 2"/>
              <p:cNvSpPr txBox="1">
                <a:spLocks noRot="1" noChangeAspect="1" noMove="1" noResize="1" noEditPoints="1" noAdjustHandles="1" noChangeArrowheads="1" noChangeShapeType="1" noTextEdit="1"/>
              </p:cNvSpPr>
              <p:nvPr/>
            </p:nvSpPr>
            <p:spPr>
              <a:xfrm>
                <a:off x="458056" y="3372223"/>
                <a:ext cx="8534400" cy="2209800"/>
              </a:xfrm>
              <a:prstGeom prst="rect">
                <a:avLst/>
              </a:prstGeom>
              <a:blipFill rotWithShape="1">
                <a:blip r:embed="rId4"/>
                <a:stretch>
                  <a:fillRect l="-3" t="-1166" r="3" b="-12598"/>
                </a:stretch>
              </a:blipFill>
            </p:spPr>
            <p:txBody>
              <a:bodyPr/>
              <a:lstStyle/>
              <a:p>
                <a:r>
                  <a:rPr lang="zh-CN" altLang="en-US">
                    <a:noFill/>
                  </a:rPr>
                  <a:t> </a:t>
                </a:r>
              </a:p>
            </p:txBody>
          </p:sp>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参考系选择</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11" name="内容占位符 2"/>
              <p:cNvSpPr txBox="1"/>
              <p:nvPr/>
            </p:nvSpPr>
            <p:spPr>
              <a:xfrm>
                <a:off x="458056" y="1447800"/>
                <a:ext cx="8534400" cy="4134223"/>
              </a:xfrm>
              <a:prstGeom prst="rect">
                <a:avLst/>
              </a:prstGeom>
            </p:spPr>
            <p:txBody>
              <a:bodyPr vert="horz" lIns="0" tIns="45720" rIns="0" bIns="45720" rtlCol="0">
                <a:normAutofit/>
              </a:bodyPr>
              <a:lstStyle>
                <a:lvl1pPr marL="269875" indent="-2540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90000"/>
                  </a:lnSpc>
                  <a:spcBef>
                    <a:spcPts val="200"/>
                  </a:spcBef>
                  <a:spcAft>
                    <a:spcPts val="400"/>
                  </a:spcAft>
                  <a:buClr>
                    <a:schemeClr val="accent1"/>
                  </a:buClr>
                  <a:buFont typeface="Courier New" panose="02070309020205020404" charset="0"/>
                  <a:buChar char="o"/>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90000"/>
                  </a:lnSpc>
                  <a:spcBef>
                    <a:spcPts val="200"/>
                  </a:spcBef>
                  <a:spcAft>
                    <a:spcPts val="400"/>
                  </a:spcAft>
                  <a:buClr>
                    <a:schemeClr val="accent1"/>
                  </a:buClr>
                  <a:buFont typeface="Wingdings" panose="05000000000000000000" pitchFamily="2" charset="2"/>
                  <a:buChar char="v"/>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q"/>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0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a:lstStyle>
              <a:p>
                <a:pPr fontAlgn="auto"/>
                <a14:m>
                  <m:oMath xmlns:m="http://schemas.openxmlformats.org/officeDocument/2006/math">
                    <m:r>
                      <a:rPr kumimoji="0" lang="en-US" altLang="zh-CN" sz="2400" b="0" i="1" dirty="0" smtClean="0">
                        <a:solidFill>
                          <a:srgbClr val="FF0000"/>
                        </a:solidFill>
                        <a:latin typeface="Cambria Math" panose="02040503050406030204" pitchFamily="18" charset="0"/>
                      </a:rPr>
                      <m:t>𝑃</m:t>
                    </m:r>
                    <m:r>
                      <a:rPr kumimoji="0" lang="zh-CN" altLang="en-US" sz="2400" b="0" i="1" dirty="0" smtClean="0">
                        <a:solidFill>
                          <a:srgbClr val="FF0000"/>
                        </a:solidFill>
                        <a:latin typeface="Cambria Math" panose="02040503050406030204" pitchFamily="18" charset="0"/>
                      </a:rPr>
                      <m:t> </m:t>
                    </m:r>
                    <m:r>
                      <a:rPr kumimoji="0" lang="en-US" altLang="zh-CN" sz="2400" b="0" i="1" dirty="0" smtClean="0">
                        <a:solidFill>
                          <a:srgbClr val="FF0000"/>
                        </a:solidFill>
                        <a:latin typeface="Cambria Math" panose="02040503050406030204" pitchFamily="18" charset="0"/>
                      </a:rPr>
                      <m:t>=</m:t>
                    </m:r>
                    <m:d>
                      <m:dPr>
                        <m:ctrlPr>
                          <a:rPr kumimoji="0" lang="en-US" altLang="zh-CN" sz="2400" b="0" i="1" dirty="0" smtClean="0">
                            <a:solidFill>
                              <a:srgbClr val="FF0000"/>
                            </a:solidFill>
                            <a:latin typeface="Cambria Math" panose="02040503050406030204" pitchFamily="18" charset="0"/>
                          </a:rPr>
                        </m:ctrlPr>
                      </m:dPr>
                      <m:e>
                        <m:f>
                          <m:fPr>
                            <m:ctrlPr>
                              <a:rPr kumimoji="0" lang="en-US" altLang="zh-CN" sz="2400" b="0" i="1" dirty="0" smtClean="0">
                                <a:solidFill>
                                  <a:srgbClr val="FF0000"/>
                                </a:solidFill>
                                <a:latin typeface="Cambria Math" panose="02040503050406030204" pitchFamily="18" charset="0"/>
                              </a:rPr>
                            </m:ctrlPr>
                          </m:fPr>
                          <m:num>
                            <m:r>
                              <a:rPr kumimoji="0" lang="en-US" altLang="zh-CN" sz="2400" b="0" i="1" dirty="0" smtClean="0">
                                <a:solidFill>
                                  <a:srgbClr val="FF0000"/>
                                </a:solidFill>
                                <a:latin typeface="Cambria Math" panose="02040503050406030204" pitchFamily="18" charset="0"/>
                              </a:rPr>
                              <m:t>𝐸</m:t>
                            </m:r>
                          </m:num>
                          <m:den>
                            <m:r>
                              <a:rPr kumimoji="0" lang="en-US" altLang="zh-CN" sz="2400" b="0" i="1" dirty="0" smtClean="0">
                                <a:solidFill>
                                  <a:srgbClr val="FF0000"/>
                                </a:solidFill>
                                <a:latin typeface="Cambria Math" panose="02040503050406030204" pitchFamily="18" charset="0"/>
                              </a:rPr>
                              <m:t>𝑐</m:t>
                            </m:r>
                          </m:den>
                        </m:f>
                        <m:r>
                          <a:rPr kumimoji="0" lang="en-US" altLang="zh-CN" sz="2400" b="0" i="1" dirty="0" smtClean="0">
                            <a:solidFill>
                              <a:srgbClr val="FF0000"/>
                            </a:solidFill>
                            <a:latin typeface="Cambria Math" panose="02040503050406030204" pitchFamily="18" charset="0"/>
                          </a:rPr>
                          <m:t>,</m:t>
                        </m:r>
                        <m:r>
                          <a:rPr kumimoji="0" lang="zh-CN" altLang="en-US" sz="2400" b="0" i="1" dirty="0" smtClean="0">
                            <a:solidFill>
                              <a:srgbClr val="FF0000"/>
                            </a:solidFill>
                            <a:latin typeface="Cambria Math" panose="02040503050406030204" pitchFamily="18" charset="0"/>
                          </a:rPr>
                          <m:t> </m:t>
                        </m:r>
                        <m:acc>
                          <m:accPr>
                            <m:chr m:val="⃗"/>
                            <m:ctrlPr>
                              <a:rPr kumimoji="0" lang="zh-CN" altLang="en-US" sz="2400" b="0" i="1" dirty="0" smtClean="0">
                                <a:solidFill>
                                  <a:srgbClr val="FF0000"/>
                                </a:solidFill>
                                <a:latin typeface="Cambria Math" panose="02040503050406030204" pitchFamily="18" charset="0"/>
                              </a:rPr>
                            </m:ctrlPr>
                          </m:accPr>
                          <m:e>
                            <m:r>
                              <a:rPr kumimoji="0" lang="en-US" altLang="zh-CN" sz="2400" b="0" i="1" dirty="0" smtClean="0">
                                <a:solidFill>
                                  <a:srgbClr val="FF0000"/>
                                </a:solidFill>
                                <a:latin typeface="Cambria Math" panose="02040503050406030204" pitchFamily="18" charset="0"/>
                              </a:rPr>
                              <m:t>𝑝</m:t>
                            </m:r>
                          </m:e>
                        </m:acc>
                      </m:e>
                    </m:d>
                    <m:r>
                      <a:rPr kumimoji="0" lang="en-US" altLang="zh-CN" sz="2400" b="0" i="0" dirty="0" smtClean="0">
                        <a:solidFill>
                          <a:srgbClr val="FF0000"/>
                        </a:solidFill>
                        <a:latin typeface="Cambria Math" panose="02040503050406030204" pitchFamily="18" charset="0"/>
                      </a:rPr>
                      <m:t>=</m:t>
                    </m:r>
                    <m:sSub>
                      <m:sSubPr>
                        <m:ctrlPr>
                          <a:rPr kumimoji="0" lang="en-US" altLang="zh-CN" sz="2400" b="0" i="1" dirty="0" smtClean="0">
                            <a:solidFill>
                              <a:srgbClr val="FF0000"/>
                            </a:solidFill>
                            <a:latin typeface="Cambria Math" panose="02040503050406030204" pitchFamily="18" charset="0"/>
                          </a:rPr>
                        </m:ctrlPr>
                      </m:sSubPr>
                      <m:e>
                        <m:r>
                          <a:rPr kumimoji="0" lang="en-US" altLang="zh-CN" sz="2400" b="0" i="1" dirty="0" smtClean="0">
                            <a:solidFill>
                              <a:srgbClr val="FF0000"/>
                            </a:solidFill>
                            <a:latin typeface="Cambria Math" panose="02040503050406030204" pitchFamily="18" charset="0"/>
                          </a:rPr>
                          <m:t>𝑚</m:t>
                        </m:r>
                      </m:e>
                      <m:sub>
                        <m:r>
                          <a:rPr kumimoji="0" lang="en-US" altLang="zh-CN" sz="2400" b="0" i="1" dirty="0" smtClean="0">
                            <a:solidFill>
                              <a:srgbClr val="FF0000"/>
                            </a:solidFill>
                            <a:latin typeface="Cambria Math" panose="02040503050406030204" pitchFamily="18" charset="0"/>
                          </a:rPr>
                          <m:t>0</m:t>
                        </m:r>
                      </m:sub>
                    </m:sSub>
                    <m:r>
                      <a:rPr kumimoji="0" lang="en-US" altLang="zh-CN" sz="2400" b="0" i="1" dirty="0" smtClean="0">
                        <a:solidFill>
                          <a:srgbClr val="FF0000"/>
                        </a:solidFill>
                        <a:latin typeface="Cambria Math" panose="02040503050406030204" pitchFamily="18" charset="0"/>
                      </a:rPr>
                      <m:t>𝛾</m:t>
                    </m:r>
                    <m:r>
                      <a:rPr kumimoji="0" lang="en-US" altLang="zh-CN" sz="2400" b="0" i="1" dirty="0" smtClean="0">
                        <a:solidFill>
                          <a:srgbClr val="FF0000"/>
                        </a:solidFill>
                        <a:latin typeface="Cambria Math" panose="02040503050406030204" pitchFamily="18" charset="0"/>
                      </a:rPr>
                      <m:t>(</m:t>
                    </m:r>
                    <m:r>
                      <a:rPr kumimoji="0" lang="en-US" altLang="zh-CN" sz="2400" b="0" i="1" dirty="0" smtClean="0">
                        <a:solidFill>
                          <a:srgbClr val="FF0000"/>
                        </a:solidFill>
                        <a:latin typeface="Cambria Math" panose="02040503050406030204" pitchFamily="18" charset="0"/>
                      </a:rPr>
                      <m:t>𝑐</m:t>
                    </m:r>
                    <m:r>
                      <a:rPr kumimoji="0" lang="en-US" altLang="zh-CN" sz="2400" b="0" i="1" dirty="0" smtClean="0">
                        <a:solidFill>
                          <a:srgbClr val="FF0000"/>
                        </a:solidFill>
                        <a:latin typeface="Cambria Math" panose="02040503050406030204" pitchFamily="18" charset="0"/>
                      </a:rPr>
                      <m:t>,</m:t>
                    </m:r>
                    <m:sSub>
                      <m:sSubPr>
                        <m:ctrlPr>
                          <a:rPr kumimoji="0" lang="en-US" altLang="zh-CN" sz="2400" b="0" i="1">
                            <a:solidFill>
                              <a:srgbClr val="FF0000"/>
                            </a:solidFill>
                            <a:latin typeface="Cambria Math" panose="02040503050406030204" pitchFamily="18" charset="0"/>
                          </a:rPr>
                        </m:ctrlPr>
                      </m:sSubPr>
                      <m:e>
                        <m:r>
                          <a:rPr kumimoji="0" lang="en-US" altLang="zh-CN" sz="2400" b="0" i="1">
                            <a:solidFill>
                              <a:srgbClr val="FF0000"/>
                            </a:solidFill>
                            <a:latin typeface="Cambria Math" panose="02040503050406030204" pitchFamily="18" charset="0"/>
                          </a:rPr>
                          <m:t>𝑣</m:t>
                        </m:r>
                      </m:e>
                      <m:sub>
                        <m:r>
                          <a:rPr kumimoji="0" lang="en-US" altLang="zh-CN" sz="2400" b="0" i="1">
                            <a:solidFill>
                              <a:srgbClr val="FF0000"/>
                            </a:solidFill>
                            <a:latin typeface="Cambria Math" panose="02040503050406030204" pitchFamily="18" charset="0"/>
                          </a:rPr>
                          <m:t>𝑔</m:t>
                        </m:r>
                      </m:sub>
                    </m:sSub>
                    <m:acc>
                      <m:accPr>
                        <m:chr m:val="⃗"/>
                        <m:ctrlPr>
                          <a:rPr kumimoji="0" lang="en-US" altLang="zh-CN" sz="2400" b="0" i="1">
                            <a:latin typeface="Cambria Math" panose="02040503050406030204" pitchFamily="18" charset="0"/>
                          </a:rPr>
                        </m:ctrlPr>
                      </m:accPr>
                      <m:e>
                        <m:r>
                          <a:rPr kumimoji="0" lang="en-US" altLang="zh-CN" sz="2400" b="0" i="1">
                            <a:latin typeface="Cambria Math" panose="02040503050406030204" pitchFamily="18" charset="0"/>
                          </a:rPr>
                          <m:t>𝑛</m:t>
                        </m:r>
                      </m:e>
                    </m:acc>
                    <m:r>
                      <a:rPr kumimoji="0" lang="en-US" altLang="zh-CN" sz="2400" b="0" i="1" dirty="0" smtClean="0">
                        <a:solidFill>
                          <a:srgbClr val="FF0000"/>
                        </a:solidFill>
                        <a:latin typeface="Cambria Math" panose="02040503050406030204" pitchFamily="18" charset="0"/>
                      </a:rPr>
                      <m:t>)</m:t>
                    </m:r>
                  </m:oMath>
                </a14:m>
                <a:endParaRPr kumimoji="0" lang="en-US" altLang="zh-CN" sz="2400" b="0" dirty="0">
                  <a:solidFill>
                    <a:srgbClr val="FF0000"/>
                  </a:solidFill>
                </a:endParaRPr>
              </a:p>
              <a:p>
                <a:pPr fontAlgn="auto"/>
                <a14:m>
                  <m:oMath xmlns:m="http://schemas.openxmlformats.org/officeDocument/2006/math">
                    <m:r>
                      <a:rPr kumimoji="0" lang="en-US" altLang="zh-CN" sz="2400" b="0" i="1" smtClean="0">
                        <a:latin typeface="Cambria Math" panose="02040503050406030204" pitchFamily="18" charset="0"/>
                      </a:rPr>
                      <m:t>𝐾</m:t>
                    </m:r>
                    <m:r>
                      <a:rPr kumimoji="0" lang="en-US" altLang="zh-CN" sz="2400" b="0" i="1" smtClean="0">
                        <a:latin typeface="Cambria Math" panose="02040503050406030204" pitchFamily="18" charset="0"/>
                      </a:rPr>
                      <m:t>=</m:t>
                    </m:r>
                    <m:d>
                      <m:dPr>
                        <m:ctrlPr>
                          <a:rPr kumimoji="0" lang="en-US" altLang="zh-CN" sz="2400" b="0" i="1" smtClean="0">
                            <a:latin typeface="Cambria Math" panose="02040503050406030204" pitchFamily="18" charset="0"/>
                          </a:rPr>
                        </m:ctrlPr>
                      </m:dPr>
                      <m:e>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rPr>
                              <m:t>𝜔</m:t>
                            </m:r>
                          </m:num>
                          <m:den>
                            <m:r>
                              <a:rPr kumimoji="0" lang="en-US" altLang="zh-CN" sz="2400" b="0" i="1" smtClean="0">
                                <a:latin typeface="Cambria Math" panose="02040503050406030204" pitchFamily="18" charset="0"/>
                              </a:rPr>
                              <m:t>𝑐</m:t>
                            </m:r>
                          </m:den>
                        </m:f>
                        <m:r>
                          <a:rPr kumimoji="0" lang="en-US" altLang="zh-CN" sz="2400" b="0" i="1" smtClean="0">
                            <a:latin typeface="Cambria Math" panose="02040503050406030204" pitchFamily="18" charset="0"/>
                          </a:rPr>
                          <m:t>,</m:t>
                        </m:r>
                        <m:acc>
                          <m:accPr>
                            <m:chr m:val="⃗"/>
                            <m:ctrlPr>
                              <a:rPr kumimoji="0" lang="en-US" altLang="zh-CN" sz="2400" b="0" i="1" smtClean="0">
                                <a:latin typeface="Cambria Math" panose="02040503050406030204" pitchFamily="18" charset="0"/>
                              </a:rPr>
                            </m:ctrlPr>
                          </m:accPr>
                          <m:e>
                            <m:r>
                              <a:rPr kumimoji="0" lang="en-US" altLang="zh-CN" sz="2400" b="0" i="1" smtClean="0">
                                <a:latin typeface="Cambria Math" panose="02040503050406030204" pitchFamily="18" charset="0"/>
                              </a:rPr>
                              <m:t>𝑘</m:t>
                            </m:r>
                          </m:e>
                        </m:acc>
                      </m:e>
                    </m:d>
                    <m:r>
                      <a:rPr kumimoji="0" lang="en-US" altLang="zh-CN" sz="2400" b="0" i="1" smtClean="0">
                        <a:latin typeface="Cambria Math" panose="02040503050406030204" pitchFamily="18" charset="0"/>
                      </a:rPr>
                      <m:t>=(</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rPr>
                          <m:t>𝜔</m:t>
                        </m:r>
                      </m:num>
                      <m:den>
                        <m:r>
                          <a:rPr kumimoji="0" lang="en-US" altLang="zh-CN" sz="2400" b="0" i="1" smtClean="0">
                            <a:latin typeface="Cambria Math" panose="02040503050406030204" pitchFamily="18" charset="0"/>
                          </a:rPr>
                          <m:t>𝑐</m:t>
                        </m:r>
                      </m:den>
                    </m:f>
                    <m:r>
                      <a:rPr kumimoji="0" lang="en-US" altLang="zh-CN" sz="2400" b="0" i="1" smtClean="0">
                        <a:latin typeface="Cambria Math" panose="02040503050406030204" pitchFamily="18" charset="0"/>
                      </a:rPr>
                      <m:t>,</m:t>
                    </m:r>
                    <m:f>
                      <m:fPr>
                        <m:ctrlPr>
                          <a:rPr kumimoji="0" lang="en-US" altLang="zh-CN" sz="2400" b="0" i="1" smtClean="0">
                            <a:latin typeface="Cambria Math" panose="02040503050406030204" pitchFamily="18" charset="0"/>
                          </a:rPr>
                        </m:ctrlPr>
                      </m:fPr>
                      <m:num>
                        <m:r>
                          <a:rPr kumimoji="0" lang="en-US" altLang="zh-CN" sz="2400" b="0" i="1" smtClean="0">
                            <a:latin typeface="Cambria Math" panose="02040503050406030204" pitchFamily="18" charset="0"/>
                          </a:rPr>
                          <m:t>𝜔</m:t>
                        </m:r>
                      </m:num>
                      <m:den>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𝑣</m:t>
                            </m:r>
                          </m:e>
                          <m:sub>
                            <m:r>
                              <a:rPr kumimoji="0" lang="en-US" altLang="zh-CN" sz="2400" b="0" i="1" smtClean="0">
                                <a:latin typeface="Cambria Math" panose="02040503050406030204" pitchFamily="18" charset="0"/>
                              </a:rPr>
                              <m:t>𝑝</m:t>
                            </m:r>
                          </m:sub>
                        </m:sSub>
                      </m:den>
                    </m:f>
                    <m:acc>
                      <m:accPr>
                        <m:chr m:val="⃗"/>
                        <m:ctrlPr>
                          <a:rPr kumimoji="0" lang="en-US" altLang="zh-CN" sz="2400" b="0" i="1">
                            <a:latin typeface="Cambria Math" panose="02040503050406030204" pitchFamily="18" charset="0"/>
                          </a:rPr>
                        </m:ctrlPr>
                      </m:accPr>
                      <m:e>
                        <m:r>
                          <a:rPr kumimoji="0" lang="en-US" altLang="zh-CN" sz="2400" b="0" i="1" smtClean="0">
                            <a:latin typeface="Cambria Math" panose="02040503050406030204" pitchFamily="18" charset="0"/>
                          </a:rPr>
                          <m:t>𝑛</m:t>
                        </m:r>
                      </m:e>
                    </m:acc>
                    <m:r>
                      <a:rPr kumimoji="0" lang="en-US" altLang="zh-CN" sz="2400" b="0" i="1" smtClean="0">
                        <a:latin typeface="Cambria Math" panose="02040503050406030204" pitchFamily="18" charset="0"/>
                      </a:rPr>
                      <m:t>)</m:t>
                    </m:r>
                  </m:oMath>
                </a14:m>
                <a:endParaRPr kumimoji="0" lang="en-US" altLang="zh-CN" sz="2400" b="0" dirty="0"/>
              </a:p>
              <a:p>
                <a:pPr fontAlgn="auto"/>
                <a:r>
                  <a:rPr kumimoji="0" lang="zh-CN" altLang="en-US" sz="2400" b="0" dirty="0"/>
                  <a:t>在</a:t>
                </a:r>
                <a14:m>
                  <m:oMath xmlns:m="http://schemas.openxmlformats.org/officeDocument/2006/math">
                    <m:acc>
                      <m:accPr>
                        <m:chr m:val="⃗"/>
                        <m:ctrlPr>
                          <a:rPr kumimoji="0" lang="zh-CN" altLang="en-US" sz="2400" b="0" i="1" dirty="0">
                            <a:solidFill>
                              <a:srgbClr val="FF0000"/>
                            </a:solidFill>
                            <a:latin typeface="Cambria Math" panose="02040503050406030204" pitchFamily="18" charset="0"/>
                          </a:rPr>
                        </m:ctrlPr>
                      </m:accPr>
                      <m:e>
                        <m:r>
                          <a:rPr kumimoji="0" lang="en-US" altLang="zh-CN" sz="2400" b="0" i="1" dirty="0">
                            <a:solidFill>
                              <a:srgbClr val="FF0000"/>
                            </a:solidFill>
                            <a:latin typeface="Cambria Math" panose="02040503050406030204" pitchFamily="18" charset="0"/>
                          </a:rPr>
                          <m:t>𝑝</m:t>
                        </m:r>
                      </m:e>
                    </m:acc>
                  </m:oMath>
                </a14:m>
                <a:r>
                  <a:rPr kumimoji="0" lang="zh-CN" altLang="en-US" sz="2400" b="0" dirty="0"/>
                  <a:t>为</a:t>
                </a:r>
                <a:r>
                  <a:rPr kumimoji="0" lang="en-US" altLang="zh-CN" sz="2400" b="0" dirty="0"/>
                  <a:t>0</a:t>
                </a:r>
                <a:r>
                  <a:rPr kumimoji="0" lang="zh-CN" altLang="en-US" sz="2400" b="0" dirty="0"/>
                  <a:t>的参考系，则有波长为</a:t>
                </a:r>
                <a14:m>
                  <m:oMath xmlns:m="http://schemas.openxmlformats.org/officeDocument/2006/math">
                    <m:r>
                      <a:rPr kumimoji="0" lang="zh-CN" altLang="en-US" sz="2400" b="0" i="1" smtClean="0">
                        <a:latin typeface="Cambria Math" panose="02040503050406030204" pitchFamily="18" charset="0"/>
                      </a:rPr>
                      <m:t>∞</m:t>
                    </m:r>
                    <m:r>
                      <a:rPr kumimoji="0" lang="en-US" altLang="zh-CN" sz="2400" b="0" i="1" smtClean="0">
                        <a:latin typeface="Cambria Math" panose="02040503050406030204" pitchFamily="18" charset="0"/>
                      </a:rPr>
                      <m:t>, </m:t>
                    </m:r>
                    <m:r>
                      <a:rPr kumimoji="0" lang="en-US" altLang="zh-CN" sz="2400" b="0" i="1" smtClean="0">
                        <a:latin typeface="Cambria Math" panose="02040503050406030204" pitchFamily="18" charset="0"/>
                      </a:rPr>
                      <m:t>ℎ</m:t>
                    </m:r>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𝑣</m:t>
                        </m:r>
                      </m:e>
                      <m:sub>
                        <m:r>
                          <a:rPr kumimoji="0" lang="en-US" altLang="zh-CN" sz="2400" b="0" i="1" smtClean="0">
                            <a:latin typeface="Cambria Math" panose="02040503050406030204" pitchFamily="18" charset="0"/>
                          </a:rPr>
                          <m:t>0</m:t>
                        </m:r>
                      </m:sub>
                    </m:sSub>
                    <m:r>
                      <a:rPr kumimoji="0" lang="en-US" altLang="zh-CN" sz="2400" b="0" i="1" smtClean="0">
                        <a:latin typeface="Cambria Math" panose="02040503050406030204" pitchFamily="18" charset="0"/>
                      </a:rPr>
                      <m:t>=</m:t>
                    </m:r>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𝑚</m:t>
                        </m:r>
                      </m:e>
                      <m:sub>
                        <m:r>
                          <a:rPr kumimoji="0" lang="en-US" altLang="zh-CN" sz="2400" b="0" i="1" smtClean="0">
                            <a:latin typeface="Cambria Math" panose="02040503050406030204" pitchFamily="18" charset="0"/>
                          </a:rPr>
                          <m:t>0</m:t>
                        </m:r>
                      </m:sub>
                    </m:sSub>
                    <m:sSup>
                      <m:sSupPr>
                        <m:ctrlPr>
                          <a:rPr kumimoji="0" lang="en-US" altLang="zh-CN" sz="2400" b="0" i="1" smtClean="0">
                            <a:latin typeface="Cambria Math" panose="02040503050406030204" pitchFamily="18" charset="0"/>
                          </a:rPr>
                        </m:ctrlPr>
                      </m:sSupPr>
                      <m:e>
                        <m:r>
                          <a:rPr kumimoji="0" lang="en-US" altLang="zh-CN" sz="2400" b="0" i="1" smtClean="0">
                            <a:latin typeface="Cambria Math" panose="02040503050406030204" pitchFamily="18" charset="0"/>
                          </a:rPr>
                          <m:t>𝑐</m:t>
                        </m:r>
                      </m:e>
                      <m:sup>
                        <m:r>
                          <a:rPr kumimoji="0" lang="en-US" altLang="zh-CN" sz="2400" b="0" i="1" smtClean="0">
                            <a:latin typeface="Cambria Math" panose="02040503050406030204" pitchFamily="18" charset="0"/>
                          </a:rPr>
                          <m:t>2</m:t>
                        </m:r>
                      </m:sup>
                    </m:sSup>
                  </m:oMath>
                </a14:m>
                <a:r>
                  <a:rPr kumimoji="0" lang="en-US" altLang="zh-CN" sz="2400" b="0" dirty="0"/>
                  <a:t>(</a:t>
                </a:r>
                <a:r>
                  <a:rPr kumimoji="0" lang="zh-CN" altLang="en-US" sz="2400" b="0" dirty="0"/>
                  <a:t>德布罗意推导的基础</a:t>
                </a:r>
                <a:r>
                  <a:rPr kumimoji="0" lang="en-US" altLang="zh-CN" sz="2400" b="0" dirty="0"/>
                  <a:t>)</a:t>
                </a:r>
                <a:r>
                  <a:rPr kumimoji="0" lang="zh-CN" altLang="en-US" sz="2400" b="0" dirty="0"/>
                  <a:t>，参考系变换后，频率增大为</a:t>
                </a:r>
                <a14:m>
                  <m:oMath xmlns:m="http://schemas.openxmlformats.org/officeDocument/2006/math">
                    <m:r>
                      <a:rPr kumimoji="0" lang="en-US" altLang="zh-CN" sz="2400" b="0" i="1" smtClean="0">
                        <a:latin typeface="Cambria Math" panose="02040503050406030204" pitchFamily="18" charset="0"/>
                      </a:rPr>
                      <m:t>𝛾</m:t>
                    </m:r>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𝑣</m:t>
                        </m:r>
                      </m:e>
                      <m:sub>
                        <m:r>
                          <a:rPr kumimoji="0" lang="en-US" altLang="zh-CN" sz="2400" b="0" i="1" smtClean="0">
                            <a:latin typeface="Cambria Math" panose="02040503050406030204" pitchFamily="18" charset="0"/>
                          </a:rPr>
                          <m:t>0</m:t>
                        </m:r>
                      </m:sub>
                    </m:sSub>
                  </m:oMath>
                </a14:m>
                <a:endParaRPr kumimoji="0" lang="en-US" altLang="zh-CN" sz="2400" b="0" dirty="0"/>
              </a:p>
              <a:p>
                <a:pPr fontAlgn="auto"/>
                <a:r>
                  <a:rPr kumimoji="0" lang="zh-CN" altLang="en-US" sz="2400" b="0" dirty="0"/>
                  <a:t>相对论多普勒效应 </a:t>
                </a:r>
                <a14:m>
                  <m:oMath xmlns:m="http://schemas.openxmlformats.org/officeDocument/2006/math">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𝑓</m:t>
                        </m:r>
                      </m:e>
                      <m:sub>
                        <m:r>
                          <a:rPr kumimoji="0" lang="en-US" altLang="zh-CN" sz="2400" b="0" i="1" smtClean="0">
                            <a:latin typeface="Cambria Math" panose="02040503050406030204" pitchFamily="18" charset="0"/>
                          </a:rPr>
                          <m:t>𝑠</m:t>
                        </m:r>
                      </m:sub>
                    </m:sSub>
                    <m:r>
                      <a:rPr kumimoji="0" lang="en-US" altLang="zh-CN" sz="2400" b="0" i="1" smtClean="0">
                        <a:latin typeface="Cambria Math" panose="02040503050406030204" pitchFamily="18" charset="0"/>
                      </a:rPr>
                      <m:t>=</m:t>
                    </m:r>
                    <m:f>
                      <m:fPr>
                        <m:ctrlPr>
                          <a:rPr kumimoji="0" lang="en-US" altLang="zh-CN" sz="2400" b="0" i="1" smtClean="0">
                            <a:solidFill>
                              <a:srgbClr val="FF0000"/>
                            </a:solidFill>
                            <a:latin typeface="Cambria Math" panose="02040503050406030204" pitchFamily="18" charset="0"/>
                          </a:rPr>
                        </m:ctrlPr>
                      </m:fPr>
                      <m:num>
                        <m:r>
                          <a:rPr kumimoji="0" lang="en-US" altLang="zh-CN" sz="2400" b="0" i="1" smtClean="0">
                            <a:latin typeface="Cambria Math" panose="02040503050406030204" pitchFamily="18" charset="0"/>
                          </a:rPr>
                          <m:t>𝛾</m:t>
                        </m:r>
                        <m:sSub>
                          <m:sSubPr>
                            <m:ctrlPr>
                              <a:rPr kumimoji="0" lang="en-US" altLang="zh-CN" sz="2400" b="0" i="1" smtClean="0">
                                <a:latin typeface="Cambria Math" panose="02040503050406030204" pitchFamily="18" charset="0"/>
                              </a:rPr>
                            </m:ctrlPr>
                          </m:sSubPr>
                          <m:e>
                            <m:r>
                              <a:rPr kumimoji="0" lang="en-US" altLang="zh-CN" sz="2400" b="0" i="1" smtClean="0">
                                <a:latin typeface="Cambria Math" panose="02040503050406030204" pitchFamily="18" charset="0"/>
                              </a:rPr>
                              <m:t>𝑓</m:t>
                            </m:r>
                          </m:e>
                          <m:sub>
                            <m:r>
                              <a:rPr kumimoji="0" lang="en-US" altLang="zh-CN" sz="2400" b="0" i="1" smtClean="0">
                                <a:latin typeface="Cambria Math" panose="02040503050406030204" pitchFamily="18" charset="0"/>
                              </a:rPr>
                              <m:t>0</m:t>
                            </m:r>
                          </m:sub>
                        </m:sSub>
                      </m:num>
                      <m:den>
                        <m:r>
                          <a:rPr kumimoji="0" lang="en-US" altLang="zh-CN" sz="2400" b="0" i="1" smtClean="0">
                            <a:solidFill>
                              <a:srgbClr val="FF0000"/>
                            </a:solidFill>
                            <a:latin typeface="Cambria Math" panose="02040503050406030204" pitchFamily="18" charset="0"/>
                          </a:rPr>
                          <m:t>1</m:t>
                        </m:r>
                        <m:r>
                          <a:rPr kumimoji="0" lang="en-US" altLang="zh-CN" sz="2400" b="0" i="1" smtClean="0">
                            <a:solidFill>
                              <a:srgbClr val="FF0000"/>
                            </a:solidFill>
                            <a:latin typeface="Cambria Math" panose="02040503050406030204" pitchFamily="18" charset="0"/>
                          </a:rPr>
                          <m:t>−</m:t>
                        </m:r>
                        <m:r>
                          <a:rPr kumimoji="0" lang="en-US" altLang="zh-CN" sz="2400" b="0" i="1" smtClean="0">
                            <a:solidFill>
                              <a:srgbClr val="FF0000"/>
                            </a:solidFill>
                            <a:latin typeface="Cambria Math" panose="02040503050406030204" pitchFamily="18" charset="0"/>
                          </a:rPr>
                          <m:t>𝛽</m:t>
                        </m:r>
                      </m:den>
                    </m:f>
                    <m:r>
                      <a:rPr kumimoji="0" lang="en-US" altLang="zh-CN" sz="2400" b="0" i="0" smtClean="0">
                        <a:solidFill>
                          <a:srgbClr val="FF0000"/>
                        </a:solidFill>
                        <a:latin typeface="Cambria Math" panose="02040503050406030204" pitchFamily="18" charset="0"/>
                      </a:rPr>
                      <m:t>, </m:t>
                    </m:r>
                    <m:d>
                      <m:dPr>
                        <m:ctrlPr>
                          <a:rPr kumimoji="0" lang="en-US" altLang="zh-CN" sz="2400" b="0" i="1" smtClean="0">
                            <a:solidFill>
                              <a:srgbClr val="FF0000"/>
                            </a:solidFill>
                            <a:latin typeface="Cambria Math" panose="02040503050406030204" pitchFamily="18" charset="0"/>
                          </a:rPr>
                        </m:ctrlPr>
                      </m:dPr>
                      <m:e>
                        <m:r>
                          <a:rPr kumimoji="0" lang="en-US" altLang="zh-CN" sz="2400" b="0" i="0" smtClean="0">
                            <a:solidFill>
                              <a:srgbClr val="FF0000"/>
                            </a:solidFill>
                            <a:latin typeface="Cambria Math" panose="02040503050406030204" pitchFamily="18" charset="0"/>
                          </a:rPr>
                          <m:t>1</m:t>
                        </m:r>
                        <m:r>
                          <a:rPr kumimoji="0" lang="en-US" altLang="zh-CN" sz="2400" b="0" i="0" smtClean="0">
                            <a:solidFill>
                              <a:srgbClr val="FF0000"/>
                            </a:solidFill>
                            <a:latin typeface="Cambria Math" panose="02040503050406030204" pitchFamily="18" charset="0"/>
                          </a:rPr>
                          <m:t>−</m:t>
                        </m:r>
                        <m:r>
                          <a:rPr kumimoji="0" lang="en-US" altLang="zh-CN" sz="2400" b="0" i="1" smtClean="0">
                            <a:solidFill>
                              <a:srgbClr val="FF0000"/>
                            </a:solidFill>
                            <a:latin typeface="Cambria Math" panose="02040503050406030204" pitchFamily="18" charset="0"/>
                          </a:rPr>
                          <m:t>𝛽</m:t>
                        </m:r>
                      </m:e>
                    </m:d>
                    <m:r>
                      <a:rPr kumimoji="0" lang="zh-CN" altLang="en-US" sz="2400" b="0" i="1">
                        <a:solidFill>
                          <a:srgbClr val="FF0000"/>
                        </a:solidFill>
                        <a:latin typeface="Cambria Math" panose="02040503050406030204" pitchFamily="18" charset="0"/>
                      </a:rPr>
                      <m:t>来自于</m:t>
                    </m:r>
                    <m:r>
                      <a:rPr kumimoji="0" lang="zh-CN" altLang="en-US" sz="2400" b="0" i="1" smtClean="0">
                        <a:solidFill>
                          <a:srgbClr val="FF0000"/>
                        </a:solidFill>
                        <a:latin typeface="Cambria Math" panose="02040503050406030204" pitchFamily="18" charset="0"/>
                      </a:rPr>
                      <m:t>相对</m:t>
                    </m:r>
                  </m:oMath>
                </a14:m>
                <a:r>
                  <a:rPr kumimoji="0" lang="zh-CN" altLang="en-US" sz="2400" b="0" dirty="0">
                    <a:solidFill>
                      <a:srgbClr val="FF0000"/>
                    </a:solidFill>
                  </a:rPr>
                  <a:t>运动，故两者相符</a:t>
                </a:r>
                <a:endParaRPr kumimoji="0" lang="en-US" altLang="zh-CN" sz="2400" b="0" dirty="0">
                  <a:solidFill>
                    <a:srgbClr val="FF0000"/>
                  </a:solidFill>
                </a:endParaRPr>
              </a:p>
              <a:p>
                <a:pPr fontAlgn="auto"/>
                <a14:m>
                  <m:oMath xmlns:m="http://schemas.openxmlformats.org/officeDocument/2006/math">
                    <m:r>
                      <a:rPr kumimoji="0" lang="en-US" altLang="zh-CN" sz="2400" b="0" i="1" smtClean="0">
                        <a:solidFill>
                          <a:srgbClr val="FF0000"/>
                        </a:solidFill>
                        <a:latin typeface="Cambria Math" panose="02040503050406030204" pitchFamily="18" charset="0"/>
                      </a:rPr>
                      <m:t>𝑃</m:t>
                    </m:r>
                    <m:r>
                      <a:rPr kumimoji="0" lang="en-US" altLang="zh-CN" sz="2400" b="0" i="1" smtClean="0">
                        <a:solidFill>
                          <a:srgbClr val="FF0000"/>
                        </a:solidFill>
                        <a:latin typeface="Cambria Math" panose="02040503050406030204" pitchFamily="18" charset="0"/>
                      </a:rPr>
                      <m:t>= ℏ</m:t>
                    </m:r>
                    <m:r>
                      <a:rPr kumimoji="0" lang="en-US" altLang="zh-CN" sz="2400" b="0" i="1" smtClean="0">
                        <a:solidFill>
                          <a:srgbClr val="FF0000"/>
                        </a:solidFill>
                        <a:latin typeface="Cambria Math" panose="02040503050406030204" pitchFamily="18" charset="0"/>
                        <a:ea typeface="Cambria Math" panose="02040503050406030204" pitchFamily="18" charset="0"/>
                      </a:rPr>
                      <m:t>𝐾</m:t>
                    </m:r>
                  </m:oMath>
                </a14:m>
                <a:endParaRPr kumimoji="0" lang="en-US" altLang="zh-CN" sz="2400" b="0" dirty="0">
                  <a:solidFill>
                    <a:srgbClr val="FF0000"/>
                  </a:solidFill>
                </a:endParaRPr>
              </a:p>
              <a:p>
                <a:pPr marL="15875" indent="0" fontAlgn="auto">
                  <a:buNone/>
                </a:pPr>
                <a:endParaRPr kumimoji="0" lang="en-US" altLang="zh-CN" sz="2400" b="0" dirty="0"/>
              </a:p>
            </p:txBody>
          </p:sp>
        </mc:Choice>
        <mc:Fallback>
          <p:sp>
            <p:nvSpPr>
              <p:cNvPr id="11" name="内容占位符 2"/>
              <p:cNvSpPr txBox="1">
                <a:spLocks noRot="1" noChangeAspect="1" noMove="1" noResize="1" noEditPoints="1" noAdjustHandles="1" noChangeArrowheads="1" noChangeShapeType="1" noTextEdit="1"/>
              </p:cNvSpPr>
              <p:nvPr/>
            </p:nvSpPr>
            <p:spPr>
              <a:xfrm>
                <a:off x="458056" y="1447800"/>
                <a:ext cx="8534400" cy="4134223"/>
              </a:xfrm>
              <a:prstGeom prst="rect">
                <a:avLst/>
              </a:prstGeom>
              <a:blipFill rotWithShape="1">
                <a:blip r:embed="rId1"/>
                <a:stretch>
                  <a:fillRect l="-3" r="3" b="-175"/>
                </a:stretch>
              </a:blipFill>
            </p:spPr>
            <p:txBody>
              <a:bodyPr/>
              <a:lstStyle/>
              <a:p>
                <a:r>
                  <a:rPr lang="zh-CN" altLang="en-US">
                    <a:noFill/>
                  </a:rPr>
                  <a:t> </a:t>
                </a:r>
              </a:p>
            </p:txBody>
          </p:sp>
        </mc:Fallback>
      </mc:AlternateContent>
      <p:sp>
        <p:nvSpPr>
          <p:cNvPr id="5" name="文本框 4"/>
          <p:cNvSpPr txBox="1"/>
          <p:nvPr/>
        </p:nvSpPr>
        <p:spPr>
          <a:xfrm>
            <a:off x="2396836" y="1704109"/>
            <a:ext cx="184731" cy="584775"/>
          </a:xfrm>
          <a:prstGeom prst="rect">
            <a:avLst/>
          </a:prstGeom>
          <a:noFill/>
        </p:spPr>
        <p:txBody>
          <a:bodyPr wrap="none" rtlCol="0">
            <a:spAutoFit/>
          </a:bodyPr>
          <a:lstStyle/>
          <a:p>
            <a:endParaRPr kumimoji="1" lang="zh-CN" altLang="en-US" dirty="0">
              <a:solidFill>
                <a:schemeClr val="tx1"/>
              </a:solidFill>
              <a:latin typeface="+mn-ea"/>
              <a:ea typeface="+mn-ea"/>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如何理解</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5" name="内容占位符 2"/>
          <p:cNvSpPr txBox="1"/>
          <p:nvPr/>
        </p:nvSpPr>
        <p:spPr>
          <a:xfrm>
            <a:off x="228600" y="1295400"/>
            <a:ext cx="8305800" cy="4267200"/>
          </a:xfrm>
          <a:prstGeom prst="rect">
            <a:avLst/>
          </a:prstGeom>
        </p:spPr>
        <p:txBody>
          <a:bodyPr vert="horz" lIns="0" tIns="45720" rIns="0" bIns="45720" rtlCol="0">
            <a:noAutofit/>
          </a:bodyPr>
          <a:lstStyle>
            <a:lvl1pPr marL="269875" indent="-2540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90000"/>
              </a:lnSpc>
              <a:spcBef>
                <a:spcPts val="200"/>
              </a:spcBef>
              <a:spcAft>
                <a:spcPts val="400"/>
              </a:spcAft>
              <a:buClr>
                <a:schemeClr val="accent1"/>
              </a:buClr>
              <a:buFont typeface="Courier New" panose="02070309020205020404" charset="0"/>
              <a:buChar char="o"/>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90000"/>
              </a:lnSpc>
              <a:spcBef>
                <a:spcPts val="200"/>
              </a:spcBef>
              <a:spcAft>
                <a:spcPts val="400"/>
              </a:spcAft>
              <a:buClr>
                <a:schemeClr val="accent1"/>
              </a:buClr>
              <a:buFont typeface="Wingdings" panose="05000000000000000000" pitchFamily="2" charset="2"/>
              <a:buChar char="v"/>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q"/>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0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a:lstStyle>
          <a:p>
            <a:pPr fontAlgn="auto">
              <a:lnSpc>
                <a:spcPct val="100000"/>
              </a:lnSpc>
              <a:spcBef>
                <a:spcPts val="0"/>
              </a:spcBef>
              <a:spcAft>
                <a:spcPts val="0"/>
              </a:spcAft>
            </a:pPr>
            <a:r>
              <a:rPr kumimoji="0" lang="zh-CN" altLang="en-US" sz="2800" b="0" dirty="0">
                <a:solidFill>
                  <a:srgbClr val="1C1C1C"/>
                </a:solidFill>
                <a:latin typeface="Times New Roman" panose="02020603050405020304" pitchFamily="18" charset="0"/>
                <a:cs typeface="Times New Roman" panose="02020603050405020304" pitchFamily="18" charset="0"/>
              </a:rPr>
              <a:t>粒子（如质子）是一个大的波包</a:t>
            </a:r>
            <a:r>
              <a:rPr kumimoji="0" lang="en-US" altLang="zh-CN" sz="2800" b="0" dirty="0">
                <a:solidFill>
                  <a:srgbClr val="1C1C1C"/>
                </a:solidFill>
                <a:latin typeface="Times New Roman" panose="02020603050405020304" pitchFamily="18" charset="0"/>
                <a:cs typeface="Times New Roman" panose="02020603050405020304" pitchFamily="18" charset="0"/>
              </a:rPr>
              <a:t>,</a:t>
            </a:r>
            <a:r>
              <a:rPr kumimoji="0" lang="zh-CN" altLang="en-US" sz="2800" b="0" dirty="0">
                <a:solidFill>
                  <a:srgbClr val="1C1C1C"/>
                </a:solidFill>
                <a:latin typeface="Times New Roman" panose="02020603050405020304" pitchFamily="18" charset="0"/>
                <a:cs typeface="Times New Roman" panose="02020603050405020304" pitchFamily="18" charset="0"/>
              </a:rPr>
              <a:t>但不是经典意义的波包，否则由于相速度的不同，粒子会解体；是概率意义的波包</a:t>
            </a:r>
            <a:endParaRPr kumimoji="0" lang="en-US" altLang="zh-CN" sz="2800" b="0" dirty="0">
              <a:solidFill>
                <a:srgbClr val="1C1C1C"/>
              </a:solidFill>
              <a:latin typeface="Times New Roman" panose="02020603050405020304" pitchFamily="18" charset="0"/>
              <a:cs typeface="Times New Roman" panose="02020603050405020304" pitchFamily="18" charset="0"/>
            </a:endParaRPr>
          </a:p>
          <a:p>
            <a:pPr fontAlgn="auto">
              <a:lnSpc>
                <a:spcPct val="100000"/>
              </a:lnSpc>
              <a:spcBef>
                <a:spcPts val="0"/>
              </a:spcBef>
              <a:spcAft>
                <a:spcPts val="0"/>
              </a:spcAft>
            </a:pPr>
            <a:r>
              <a:rPr kumimoji="0" lang="zh-CN" altLang="en-US" sz="2800" b="0" dirty="0">
                <a:solidFill>
                  <a:srgbClr val="1C1C1C"/>
                </a:solidFill>
                <a:latin typeface="Times New Roman" panose="02020603050405020304" pitchFamily="18" charset="0"/>
                <a:cs typeface="Times New Roman" panose="02020603050405020304" pitchFamily="18" charset="0"/>
              </a:rPr>
              <a:t>相速度超过光速</a:t>
            </a:r>
            <a:endParaRPr kumimoji="0" lang="en-US" altLang="zh-CN" sz="2800" b="0" dirty="0">
              <a:solidFill>
                <a:srgbClr val="1C1C1C"/>
              </a:solidFill>
              <a:latin typeface="Times New Roman" panose="02020603050405020304" pitchFamily="18" charset="0"/>
              <a:cs typeface="Times New Roman" panose="02020603050405020304" pitchFamily="18" charset="0"/>
            </a:endParaRPr>
          </a:p>
          <a:p>
            <a:pPr fontAlgn="auto">
              <a:lnSpc>
                <a:spcPct val="100000"/>
              </a:lnSpc>
              <a:spcBef>
                <a:spcPts val="0"/>
              </a:spcBef>
              <a:spcAft>
                <a:spcPts val="0"/>
              </a:spcAft>
            </a:pPr>
            <a:r>
              <a:rPr kumimoji="0" lang="zh-CN" altLang="en-US" sz="2800" b="0" dirty="0">
                <a:latin typeface="Times New Roman" panose="02020603050405020304" pitchFamily="18" charset="0"/>
                <a:cs typeface="Times New Roman" panose="02020603050405020304" pitchFamily="18" charset="0"/>
              </a:rPr>
              <a:t>平面波，具有确定的速度和能量，弥散在整个时空</a:t>
            </a:r>
            <a:endParaRPr kumimoji="0" lang="en-US" altLang="zh-CN" sz="2800" b="0" dirty="0">
              <a:latin typeface="Times New Roman" panose="02020603050405020304" pitchFamily="18" charset="0"/>
              <a:cs typeface="Times New Roman" panose="02020603050405020304" pitchFamily="18" charset="0"/>
            </a:endParaRPr>
          </a:p>
          <a:p>
            <a:pPr fontAlgn="auto">
              <a:lnSpc>
                <a:spcPct val="100000"/>
              </a:lnSpc>
              <a:spcBef>
                <a:spcPts val="0"/>
              </a:spcBef>
              <a:spcAft>
                <a:spcPts val="0"/>
              </a:spcAft>
            </a:pPr>
            <a:r>
              <a:rPr kumimoji="0" lang="zh-CN" altLang="en-US" sz="2800" b="0" dirty="0">
                <a:latin typeface="Times New Roman" panose="02020603050405020304" pitchFamily="18" charset="0"/>
                <a:cs typeface="Times New Roman" panose="02020603050405020304" pitchFamily="18" charset="0"/>
              </a:rPr>
              <a:t>波包的不同组分的波长，根据波粒二象性</a:t>
            </a:r>
            <a:r>
              <a:rPr kumimoji="0" lang="en-US" altLang="zh-CN" sz="2800" b="0" dirty="0">
                <a:latin typeface="Times New Roman" panose="02020603050405020304" pitchFamily="18" charset="0"/>
                <a:cs typeface="Times New Roman" panose="02020603050405020304" pitchFamily="18" charset="0"/>
              </a:rPr>
              <a:t>==》</a:t>
            </a:r>
            <a:r>
              <a:rPr kumimoji="0" lang="zh-CN" altLang="en-US" sz="2800" b="0" dirty="0">
                <a:latin typeface="Times New Roman" panose="02020603050405020304" pitchFamily="18" charset="0"/>
                <a:cs typeface="Times New Roman" panose="02020603050405020304" pitchFamily="18" charset="0"/>
              </a:rPr>
              <a:t>动量不确定</a:t>
            </a:r>
            <a:endParaRPr kumimoji="0" lang="en-US" altLang="zh-CN" sz="2800" b="0" dirty="0">
              <a:latin typeface="Times New Roman" panose="02020603050405020304" pitchFamily="18" charset="0"/>
              <a:cs typeface="Times New Roman" panose="02020603050405020304" pitchFamily="18" charset="0"/>
            </a:endParaRPr>
          </a:p>
          <a:p>
            <a:pPr fontAlgn="auto">
              <a:lnSpc>
                <a:spcPct val="100000"/>
              </a:lnSpc>
              <a:spcBef>
                <a:spcPts val="0"/>
              </a:spcBef>
              <a:spcAft>
                <a:spcPts val="0"/>
              </a:spcAft>
            </a:pPr>
            <a:r>
              <a:rPr kumimoji="0" lang="zh-CN" altLang="en-US" sz="2800" b="0" dirty="0">
                <a:latin typeface="Times New Roman" panose="02020603050405020304" pitchFamily="18" charset="0"/>
                <a:cs typeface="Times New Roman" panose="02020603050405020304" pitchFamily="18" charset="0"/>
              </a:rPr>
              <a:t>粒子的运动速度可以理解为波包的群速度</a:t>
            </a:r>
            <a:endParaRPr kumimoji="0" lang="en-US" altLang="zh-CN" sz="2800" b="0" dirty="0">
              <a:latin typeface="Times New Roman" panose="02020603050405020304" pitchFamily="18" charset="0"/>
              <a:cs typeface="Times New Roman" panose="02020603050405020304" pitchFamily="18" charset="0"/>
            </a:endParaRPr>
          </a:p>
          <a:p>
            <a:pPr fontAlgn="auto">
              <a:lnSpc>
                <a:spcPct val="100000"/>
              </a:lnSpc>
              <a:spcBef>
                <a:spcPts val="0"/>
              </a:spcBef>
              <a:spcAft>
                <a:spcPts val="0"/>
              </a:spcAft>
            </a:pPr>
            <a:r>
              <a:rPr kumimoji="0" lang="zh-CN" altLang="en-US" sz="2800" b="0" dirty="0">
                <a:latin typeface="Times New Roman" panose="02020603050405020304" pitchFamily="18" charset="0"/>
                <a:cs typeface="Times New Roman" panose="02020603050405020304" pitchFamily="18" charset="0"/>
              </a:rPr>
              <a:t>即是在“所谓”粒子静止的参考系，粒子实际上也在不断运动</a:t>
            </a:r>
            <a:endParaRPr kumimoji="0" lang="en-US" altLang="zh-CN" sz="2800" b="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电子究竟是什么：粒子还是波</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5" name="内容占位符 2"/>
          <p:cNvSpPr txBox="1"/>
          <p:nvPr/>
        </p:nvSpPr>
        <p:spPr>
          <a:xfrm>
            <a:off x="228600" y="1295400"/>
            <a:ext cx="8305800" cy="4267200"/>
          </a:xfrm>
          <a:prstGeom prst="rect">
            <a:avLst/>
          </a:prstGeom>
        </p:spPr>
        <p:txBody>
          <a:bodyPr vert="horz" lIns="0" tIns="45720" rIns="0" bIns="45720" rtlCol="0">
            <a:noAutofit/>
          </a:bodyPr>
          <a:lstStyle>
            <a:lvl1pPr marL="269875" indent="-2540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90000"/>
              </a:lnSpc>
              <a:spcBef>
                <a:spcPts val="200"/>
              </a:spcBef>
              <a:spcAft>
                <a:spcPts val="400"/>
              </a:spcAft>
              <a:buClr>
                <a:schemeClr val="accent1"/>
              </a:buClr>
              <a:buFont typeface="Courier New" panose="02070309020205020404" charset="0"/>
              <a:buChar char="o"/>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90000"/>
              </a:lnSpc>
              <a:spcBef>
                <a:spcPts val="200"/>
              </a:spcBef>
              <a:spcAft>
                <a:spcPts val="400"/>
              </a:spcAft>
              <a:buClr>
                <a:schemeClr val="accent1"/>
              </a:buClr>
              <a:buFont typeface="Wingdings" panose="05000000000000000000" pitchFamily="2" charset="2"/>
              <a:buChar char="v"/>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q"/>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0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a:lstStyle>
          <a:p>
            <a:pPr fontAlgn="auto">
              <a:lnSpc>
                <a:spcPct val="100000"/>
              </a:lnSpc>
              <a:spcBef>
                <a:spcPts val="0"/>
              </a:spcBef>
              <a:spcAft>
                <a:spcPts val="0"/>
              </a:spcAft>
            </a:pPr>
            <a:r>
              <a:rPr kumimoji="0" lang="en-US" altLang="zh-CN" sz="2800" b="0" dirty="0">
                <a:solidFill>
                  <a:srgbClr val="1C1C1C"/>
                </a:solidFill>
                <a:latin typeface="Times New Roman" panose="02020603050405020304" pitchFamily="18" charset="0"/>
                <a:cs typeface="Times New Roman" panose="02020603050405020304" pitchFamily="18" charset="0"/>
              </a:rPr>
              <a:t>Feynman</a:t>
            </a:r>
            <a:r>
              <a:rPr kumimoji="0" lang="zh-CN" altLang="en-US" sz="2800" b="0" dirty="0">
                <a:solidFill>
                  <a:srgbClr val="1C1C1C"/>
                </a:solidFill>
                <a:latin typeface="Times New Roman" panose="02020603050405020304" pitchFamily="18" charset="0"/>
                <a:cs typeface="Times New Roman" panose="02020603050405020304" pitchFamily="18" charset="0"/>
              </a:rPr>
              <a:t>语录：“电子既不是粒子也不是波”</a:t>
            </a:r>
            <a:endParaRPr kumimoji="0" lang="en-US" altLang="zh-CN" sz="2800" b="0" dirty="0">
              <a:solidFill>
                <a:srgbClr val="1C1C1C"/>
              </a:solidFill>
              <a:latin typeface="Times New Roman" panose="02020603050405020304" pitchFamily="18" charset="0"/>
              <a:cs typeface="Times New Roman" panose="02020603050405020304" pitchFamily="18" charset="0"/>
            </a:endParaRPr>
          </a:p>
          <a:p>
            <a:pPr fontAlgn="auto">
              <a:lnSpc>
                <a:spcPct val="100000"/>
              </a:lnSpc>
              <a:spcBef>
                <a:spcPts val="0"/>
              </a:spcBef>
              <a:spcAft>
                <a:spcPts val="0"/>
              </a:spcAft>
            </a:pPr>
            <a:r>
              <a:rPr kumimoji="0" lang="zh-CN" altLang="en-US" sz="2800" b="0" dirty="0">
                <a:solidFill>
                  <a:srgbClr val="1C1C1C"/>
                </a:solidFill>
                <a:latin typeface="Times New Roman" panose="02020603050405020304" pitchFamily="18" charset="0"/>
                <a:cs typeface="Times New Roman" panose="02020603050405020304" pitchFamily="18" charset="0"/>
              </a:rPr>
              <a:t>更准确地复述</a:t>
            </a:r>
            <a:r>
              <a:rPr kumimoji="0" lang="en-US" altLang="zh-CN" sz="2800" b="0" dirty="0">
                <a:solidFill>
                  <a:srgbClr val="1C1C1C"/>
                </a:solidFill>
                <a:latin typeface="Times New Roman" panose="02020603050405020304" pitchFamily="18" charset="0"/>
                <a:cs typeface="Times New Roman" panose="02020603050405020304" pitchFamily="18" charset="0"/>
              </a:rPr>
              <a:t>Feynman</a:t>
            </a:r>
            <a:r>
              <a:rPr kumimoji="0" lang="zh-CN" altLang="en-US" sz="2800" b="0" dirty="0">
                <a:solidFill>
                  <a:srgbClr val="1C1C1C"/>
                </a:solidFill>
                <a:latin typeface="Times New Roman" panose="02020603050405020304" pitchFamily="18" charset="0"/>
                <a:cs typeface="Times New Roman" panose="02020603050405020304" pitchFamily="18" charset="0"/>
              </a:rPr>
              <a:t>的观点：</a:t>
            </a:r>
            <a:r>
              <a:rPr kumimoji="0" lang="zh-CN" altLang="en-US" sz="2800" b="0" dirty="0">
                <a:latin typeface="Times New Roman" panose="02020603050405020304" pitchFamily="18" charset="0"/>
                <a:cs typeface="Times New Roman" panose="02020603050405020304" pitchFamily="18" charset="0"/>
              </a:rPr>
              <a:t>“电子既不是经典粒子，也不是经典的波”</a:t>
            </a:r>
            <a:endParaRPr kumimoji="0" lang="en-US" altLang="zh-CN" sz="2800" b="0" dirty="0">
              <a:latin typeface="Times New Roman" panose="02020603050405020304" pitchFamily="18" charset="0"/>
              <a:cs typeface="Times New Roman" panose="02020603050405020304" pitchFamily="18" charset="0"/>
            </a:endParaRPr>
          </a:p>
          <a:p>
            <a:pPr fontAlgn="auto">
              <a:lnSpc>
                <a:spcPct val="100000"/>
              </a:lnSpc>
              <a:spcBef>
                <a:spcPts val="0"/>
              </a:spcBef>
              <a:spcAft>
                <a:spcPts val="0"/>
              </a:spcAft>
            </a:pPr>
            <a:r>
              <a:rPr kumimoji="0" lang="zh-CN" altLang="en-US" sz="2800" b="0" dirty="0">
                <a:latin typeface="Times New Roman" panose="02020603050405020304" pitchFamily="18" charset="0"/>
                <a:cs typeface="Times New Roman" panose="02020603050405020304" pitchFamily="18" charset="0"/>
              </a:rPr>
              <a:t>按照辩证法：电子即是粒子，也是波，但波不是经典物理里面的波，粒子也不是经典物理里面的质点</a:t>
            </a:r>
            <a:endParaRPr kumimoji="0" lang="en-US" altLang="zh-CN" sz="2800" b="0" dirty="0">
              <a:latin typeface="Times New Roman" panose="02020603050405020304" pitchFamily="18" charset="0"/>
              <a:cs typeface="Times New Roman" panose="02020603050405020304" pitchFamily="18" charset="0"/>
            </a:endParaRPr>
          </a:p>
          <a:p>
            <a:pPr fontAlgn="auto">
              <a:lnSpc>
                <a:spcPct val="100000"/>
              </a:lnSpc>
              <a:spcBef>
                <a:spcPts val="0"/>
              </a:spcBef>
              <a:spcAft>
                <a:spcPts val="0"/>
              </a:spcAft>
            </a:pPr>
            <a:r>
              <a:rPr kumimoji="0" lang="zh-CN" altLang="en-US" sz="2800" b="0" dirty="0">
                <a:solidFill>
                  <a:srgbClr val="FF0000"/>
                </a:solidFill>
                <a:latin typeface="Times New Roman" panose="02020603050405020304" pitchFamily="18" charset="0"/>
                <a:cs typeface="Times New Roman" panose="02020603050405020304" pitchFamily="18" charset="0"/>
              </a:rPr>
              <a:t>波动性和粒子性不能同时共存</a:t>
            </a:r>
            <a:endParaRPr kumimoji="0" lang="en-US" altLang="zh-CN" sz="2800" b="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物质波的概念</a:t>
            </a:r>
            <a:r>
              <a:rPr lang="zh-CN" altLang="en-US" dirty="0">
                <a:sym typeface="Symbol" panose="05050102010706020507" pitchFamily="18" charset="2"/>
              </a:rPr>
              <a:t></a:t>
            </a:r>
            <a:r>
              <a:rPr lang="zh-CN" altLang="en-US" dirty="0">
                <a:solidFill>
                  <a:srgbClr val="FF0000"/>
                </a:solidFill>
                <a:sym typeface="Symbol" panose="05050102010706020507" pitchFamily="18" charset="2"/>
              </a:rPr>
              <a:t>轨道量子化条件</a:t>
            </a:r>
            <a:endParaRPr lang="zh-CN" altLang="en-US" dirty="0">
              <a:solidFill>
                <a:srgbClr val="FF0000"/>
              </a:solidFill>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81000" y="3592688"/>
            <a:ext cx="8258175" cy="2655712"/>
          </a:xfrm>
        </p:spPr>
        <p:txBody>
          <a:bodyPr>
            <a:normAutofit fontScale="92500" lnSpcReduction="10000"/>
          </a:bodyPr>
          <a:lstStyle/>
          <a:p>
            <a:r>
              <a:rPr lang="en-US" altLang="zh-CN" sz="2800" dirty="0"/>
              <a:t>1924.11.29</a:t>
            </a:r>
            <a:r>
              <a:rPr lang="zh-CN" altLang="en-US" sz="2800" dirty="0"/>
              <a:t>德布罗意把题为“量子理论的研究”的博士论文提交巴黎大学</a:t>
            </a:r>
            <a:endParaRPr lang="zh-CN" altLang="en-US" sz="2800" dirty="0"/>
          </a:p>
          <a:p>
            <a:r>
              <a:rPr lang="zh-CN" altLang="en-US" sz="2800" dirty="0"/>
              <a:t>论文获得了评委会的高度评价</a:t>
            </a:r>
            <a:endParaRPr lang="en-US" altLang="zh-CN" sz="2800" dirty="0"/>
          </a:p>
          <a:p>
            <a:r>
              <a:rPr lang="zh-CN" altLang="en-US" sz="2800" dirty="0"/>
              <a:t>朗之万把德布罗意的文章寄给爱因斯坦 </a:t>
            </a:r>
            <a:r>
              <a:rPr lang="zh-CN" altLang="en-US" sz="2800" dirty="0">
                <a:sym typeface="Symbol" panose="05050102010706020507" pitchFamily="18" charset="2"/>
              </a:rPr>
              <a:t> </a:t>
            </a:r>
            <a:r>
              <a:rPr lang="zh-CN" altLang="en-US" sz="2800" dirty="0">
                <a:solidFill>
                  <a:srgbClr val="FF0000"/>
                </a:solidFill>
              </a:rPr>
              <a:t>物质波理论</a:t>
            </a:r>
            <a:r>
              <a:rPr lang="zh-CN" altLang="en-US" sz="2800" dirty="0"/>
              <a:t>受到了关注</a:t>
            </a:r>
            <a:endParaRPr lang="en-US" altLang="zh-CN" sz="2800" dirty="0"/>
          </a:p>
          <a:p>
            <a:r>
              <a:rPr lang="zh-CN" altLang="en-US" sz="2800" dirty="0"/>
              <a:t>德布罗意：</a:t>
            </a:r>
            <a:r>
              <a:rPr lang="zh-CN" altLang="en-US" sz="2800" dirty="0">
                <a:solidFill>
                  <a:srgbClr val="FF0000"/>
                </a:solidFill>
              </a:rPr>
              <a:t>电子在晶体上的衍射实验 </a:t>
            </a:r>
            <a:r>
              <a:rPr lang="zh-CN" altLang="en-US" sz="2800" dirty="0">
                <a:sym typeface="Symbol" panose="05050102010706020507" pitchFamily="18" charset="2"/>
              </a:rPr>
              <a:t> </a:t>
            </a:r>
            <a:r>
              <a:rPr lang="zh-CN" altLang="en-US" sz="2800" dirty="0">
                <a:solidFill>
                  <a:srgbClr val="FF0000"/>
                </a:solidFill>
                <a:sym typeface="Symbol" panose="05050102010706020507" pitchFamily="18" charset="2"/>
              </a:rPr>
              <a:t>验证</a:t>
            </a:r>
            <a:r>
              <a:rPr lang="zh-CN" altLang="en-US" sz="2800" dirty="0">
                <a:solidFill>
                  <a:srgbClr val="FF0000"/>
                </a:solidFill>
              </a:rPr>
              <a:t>物质波</a:t>
            </a:r>
            <a:endParaRPr lang="zh-CN" altLang="en-US" sz="2800" dirty="0">
              <a:solidFill>
                <a:srgbClr val="FF0000"/>
              </a:solidFill>
            </a:endParaRPr>
          </a:p>
        </p:txBody>
      </p:sp>
      <p:grpSp>
        <p:nvGrpSpPr>
          <p:cNvPr id="5" name="Group 45"/>
          <p:cNvGrpSpPr/>
          <p:nvPr/>
        </p:nvGrpSpPr>
        <p:grpSpPr bwMode="auto">
          <a:xfrm>
            <a:off x="469582" y="1295400"/>
            <a:ext cx="2273618" cy="2093278"/>
            <a:chOff x="42" y="892"/>
            <a:chExt cx="1733" cy="1713"/>
          </a:xfrm>
        </p:grpSpPr>
        <p:sp>
          <p:nvSpPr>
            <p:cNvPr id="6" name="Text Box 28"/>
            <p:cNvSpPr txBox="1">
              <a:spLocks noChangeArrowheads="1"/>
            </p:cNvSpPr>
            <p:nvPr/>
          </p:nvSpPr>
          <p:spPr bwMode="auto">
            <a:xfrm>
              <a:off x="1200" y="2317"/>
              <a:ext cx="41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2800" b="1" i="1">
                  <a:solidFill>
                    <a:srgbClr val="FF00FF"/>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a:t>
              </a:r>
              <a:endParaRPr kumimoji="1" lang="en-US" altLang="zh-CN" sz="2800" b="1" i="1">
                <a:solidFill>
                  <a:srgbClr val="FF00FF"/>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7" name="Oval 4"/>
            <p:cNvSpPr>
              <a:spLocks noChangeArrowheads="1"/>
            </p:cNvSpPr>
            <p:nvPr/>
          </p:nvSpPr>
          <p:spPr bwMode="auto">
            <a:xfrm>
              <a:off x="329" y="1023"/>
              <a:ext cx="1234" cy="1234"/>
            </a:xfrm>
            <a:prstGeom prst="ellipse">
              <a:avLst/>
            </a:prstGeom>
            <a:solidFill>
              <a:srgbClr val="FFFFFF"/>
            </a:solidFill>
            <a:ln w="19050">
              <a:solidFill>
                <a:srgbClr val="0000FF"/>
              </a:solidFill>
              <a:round/>
            </a:ln>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nvGrpSpPr>
            <p:cNvPr id="8" name="Group 5"/>
            <p:cNvGrpSpPr/>
            <p:nvPr/>
          </p:nvGrpSpPr>
          <p:grpSpPr bwMode="auto">
            <a:xfrm>
              <a:off x="42" y="892"/>
              <a:ext cx="1733" cy="1573"/>
              <a:chOff x="2045" y="11078"/>
              <a:chExt cx="2867" cy="2618"/>
            </a:xfrm>
          </p:grpSpPr>
          <p:grpSp>
            <p:nvGrpSpPr>
              <p:cNvPr id="17" name="Group 6"/>
              <p:cNvGrpSpPr/>
              <p:nvPr/>
            </p:nvGrpSpPr>
            <p:grpSpPr bwMode="auto">
              <a:xfrm>
                <a:off x="3540" y="11078"/>
                <a:ext cx="949" cy="787"/>
                <a:chOff x="3570" y="11108"/>
                <a:chExt cx="900" cy="715"/>
              </a:xfrm>
            </p:grpSpPr>
            <p:sp>
              <p:nvSpPr>
                <p:cNvPr id="34" name="Freeform 7"/>
                <p:cNvSpPr/>
                <p:nvPr/>
              </p:nvSpPr>
              <p:spPr bwMode="auto">
                <a:xfrm>
                  <a:off x="3570" y="11108"/>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5" name="Freeform 8"/>
                <p:cNvSpPr/>
                <p:nvPr/>
              </p:nvSpPr>
              <p:spPr bwMode="auto">
                <a:xfrm rot="1309069">
                  <a:off x="3990" y="11363"/>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18" name="Group 9"/>
              <p:cNvGrpSpPr/>
              <p:nvPr/>
            </p:nvGrpSpPr>
            <p:grpSpPr bwMode="auto">
              <a:xfrm rot="3525481">
                <a:off x="4014" y="11919"/>
                <a:ext cx="985" cy="811"/>
                <a:chOff x="3570" y="11108"/>
                <a:chExt cx="900" cy="715"/>
              </a:xfrm>
            </p:grpSpPr>
            <p:sp>
              <p:nvSpPr>
                <p:cNvPr id="32" name="Freeform 10"/>
                <p:cNvSpPr/>
                <p:nvPr/>
              </p:nvSpPr>
              <p:spPr bwMode="auto">
                <a:xfrm>
                  <a:off x="3570" y="11108"/>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3" name="Freeform 11"/>
                <p:cNvSpPr/>
                <p:nvPr/>
              </p:nvSpPr>
              <p:spPr bwMode="auto">
                <a:xfrm rot="1309069">
                  <a:off x="3990" y="11363"/>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19" name="Group 12"/>
              <p:cNvGrpSpPr/>
              <p:nvPr/>
            </p:nvGrpSpPr>
            <p:grpSpPr bwMode="auto">
              <a:xfrm rot="-35767614">
                <a:off x="3472" y="12806"/>
                <a:ext cx="1012" cy="767"/>
                <a:chOff x="3570" y="11108"/>
                <a:chExt cx="900" cy="715"/>
              </a:xfrm>
            </p:grpSpPr>
            <p:sp>
              <p:nvSpPr>
                <p:cNvPr id="30" name="Freeform 13"/>
                <p:cNvSpPr/>
                <p:nvPr/>
              </p:nvSpPr>
              <p:spPr bwMode="auto">
                <a:xfrm>
                  <a:off x="3570" y="11108"/>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1" name="Freeform 14"/>
                <p:cNvSpPr/>
                <p:nvPr/>
              </p:nvSpPr>
              <p:spPr bwMode="auto">
                <a:xfrm rot="1309069">
                  <a:off x="3990" y="11363"/>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20" name="Group 15"/>
              <p:cNvGrpSpPr/>
              <p:nvPr/>
            </p:nvGrpSpPr>
            <p:grpSpPr bwMode="auto">
              <a:xfrm rot="-32391647">
                <a:off x="2512" y="12758"/>
                <a:ext cx="935" cy="795"/>
                <a:chOff x="3570" y="11108"/>
                <a:chExt cx="900" cy="715"/>
              </a:xfrm>
            </p:grpSpPr>
            <p:sp>
              <p:nvSpPr>
                <p:cNvPr id="28" name="Freeform 16"/>
                <p:cNvSpPr/>
                <p:nvPr/>
              </p:nvSpPr>
              <p:spPr bwMode="auto">
                <a:xfrm>
                  <a:off x="3570" y="11108"/>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9" name="Freeform 17"/>
                <p:cNvSpPr/>
                <p:nvPr/>
              </p:nvSpPr>
              <p:spPr bwMode="auto">
                <a:xfrm rot="1309069">
                  <a:off x="3990" y="11363"/>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21" name="Group 18"/>
              <p:cNvGrpSpPr/>
              <p:nvPr/>
            </p:nvGrpSpPr>
            <p:grpSpPr bwMode="auto">
              <a:xfrm rot="-28621791">
                <a:off x="2189" y="11085"/>
                <a:ext cx="1379" cy="1667"/>
                <a:chOff x="3540" y="11078"/>
                <a:chExt cx="1358" cy="1684"/>
              </a:xfrm>
            </p:grpSpPr>
            <p:grpSp>
              <p:nvGrpSpPr>
                <p:cNvPr id="22" name="Group 19"/>
                <p:cNvGrpSpPr/>
                <p:nvPr/>
              </p:nvGrpSpPr>
              <p:grpSpPr bwMode="auto">
                <a:xfrm>
                  <a:off x="3540" y="11078"/>
                  <a:ext cx="960" cy="760"/>
                  <a:chOff x="3570" y="11108"/>
                  <a:chExt cx="900" cy="715"/>
                </a:xfrm>
              </p:grpSpPr>
              <p:sp>
                <p:nvSpPr>
                  <p:cNvPr id="26" name="Freeform 20"/>
                  <p:cNvSpPr/>
                  <p:nvPr/>
                </p:nvSpPr>
                <p:spPr bwMode="auto">
                  <a:xfrm>
                    <a:off x="3570" y="11108"/>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7" name="Freeform 21"/>
                  <p:cNvSpPr/>
                  <p:nvPr/>
                </p:nvSpPr>
                <p:spPr bwMode="auto">
                  <a:xfrm rot="1309069">
                    <a:off x="3990" y="11363"/>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23" name="Group 22"/>
                <p:cNvGrpSpPr/>
                <p:nvPr/>
              </p:nvGrpSpPr>
              <p:grpSpPr bwMode="auto">
                <a:xfrm rot="3260451">
                  <a:off x="4057" y="11922"/>
                  <a:ext cx="927" cy="754"/>
                  <a:chOff x="3570" y="11108"/>
                  <a:chExt cx="900" cy="715"/>
                </a:xfrm>
              </p:grpSpPr>
              <p:sp>
                <p:nvSpPr>
                  <p:cNvPr id="24" name="Freeform 23"/>
                  <p:cNvSpPr/>
                  <p:nvPr/>
                </p:nvSpPr>
                <p:spPr bwMode="auto">
                  <a:xfrm>
                    <a:off x="3570" y="11108"/>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5" name="Freeform 24"/>
                  <p:cNvSpPr/>
                  <p:nvPr/>
                </p:nvSpPr>
                <p:spPr bwMode="auto">
                  <a:xfrm rot="1309069">
                    <a:off x="3990" y="11363"/>
                    <a:ext cx="480" cy="460"/>
                  </a:xfrm>
                  <a:custGeom>
                    <a:avLst/>
                    <a:gdLst>
                      <a:gd name="T0" fmla="*/ 0 w 480"/>
                      <a:gd name="T1" fmla="*/ 187 h 460"/>
                      <a:gd name="T2" fmla="*/ 165 w 480"/>
                      <a:gd name="T3" fmla="*/ 7 h 460"/>
                      <a:gd name="T4" fmla="*/ 255 w 480"/>
                      <a:gd name="T5" fmla="*/ 232 h 460"/>
                      <a:gd name="T6" fmla="*/ 285 w 480"/>
                      <a:gd name="T7" fmla="*/ 442 h 460"/>
                      <a:gd name="T8" fmla="*/ 480 w 480"/>
                      <a:gd name="T9" fmla="*/ 337 h 460"/>
                    </a:gdLst>
                    <a:ahLst/>
                    <a:cxnLst>
                      <a:cxn ang="0">
                        <a:pos x="T0" y="T1"/>
                      </a:cxn>
                      <a:cxn ang="0">
                        <a:pos x="T2" y="T3"/>
                      </a:cxn>
                      <a:cxn ang="0">
                        <a:pos x="T4" y="T5"/>
                      </a:cxn>
                      <a:cxn ang="0">
                        <a:pos x="T6" y="T7"/>
                      </a:cxn>
                      <a:cxn ang="0">
                        <a:pos x="T8" y="T9"/>
                      </a:cxn>
                    </a:cxnLst>
                    <a:rect l="0" t="0" r="r" b="b"/>
                    <a:pathLst>
                      <a:path w="480" h="460">
                        <a:moveTo>
                          <a:pt x="0" y="187"/>
                        </a:moveTo>
                        <a:cubicBezTo>
                          <a:pt x="61" y="93"/>
                          <a:pt x="123" y="0"/>
                          <a:pt x="165" y="7"/>
                        </a:cubicBezTo>
                        <a:cubicBezTo>
                          <a:pt x="207" y="14"/>
                          <a:pt x="235" y="160"/>
                          <a:pt x="255" y="232"/>
                        </a:cubicBezTo>
                        <a:cubicBezTo>
                          <a:pt x="275" y="304"/>
                          <a:pt x="248" y="424"/>
                          <a:pt x="285" y="442"/>
                        </a:cubicBezTo>
                        <a:cubicBezTo>
                          <a:pt x="322" y="460"/>
                          <a:pt x="401" y="398"/>
                          <a:pt x="480" y="337"/>
                        </a:cubicBezTo>
                      </a:path>
                    </a:pathLst>
                  </a:custGeom>
                  <a:noFill/>
                  <a:ln w="28575" cap="flat" cmpd="sng">
                    <a:solidFill>
                      <a:srgbClr val="FF0000"/>
                    </a:solidFill>
                    <a:prstDash val="sysDot"/>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grpSp>
        <p:sp>
          <p:nvSpPr>
            <p:cNvPr id="9" name="Line 25"/>
            <p:cNvSpPr>
              <a:spLocks noChangeShapeType="1"/>
            </p:cNvSpPr>
            <p:nvPr/>
          </p:nvSpPr>
          <p:spPr bwMode="auto">
            <a:xfrm>
              <a:off x="1055" y="2239"/>
              <a:ext cx="154" cy="297"/>
            </a:xfrm>
            <a:prstGeom prst="line">
              <a:avLst/>
            </a:prstGeom>
            <a:noFill/>
            <a:ln w="12700">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0" name="Line 26"/>
            <p:cNvSpPr>
              <a:spLocks noChangeShapeType="1"/>
            </p:cNvSpPr>
            <p:nvPr/>
          </p:nvSpPr>
          <p:spPr bwMode="auto">
            <a:xfrm>
              <a:off x="1363" y="2086"/>
              <a:ext cx="163" cy="297"/>
            </a:xfrm>
            <a:prstGeom prst="line">
              <a:avLst/>
            </a:prstGeom>
            <a:noFill/>
            <a:ln w="12700">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1" name="Line 27"/>
            <p:cNvSpPr>
              <a:spLocks noChangeShapeType="1"/>
            </p:cNvSpPr>
            <p:nvPr/>
          </p:nvSpPr>
          <p:spPr bwMode="auto">
            <a:xfrm flipV="1">
              <a:off x="1164" y="2284"/>
              <a:ext cx="308" cy="171"/>
            </a:xfrm>
            <a:prstGeom prst="line">
              <a:avLst/>
            </a:prstGeom>
            <a:noFill/>
            <a:ln w="12700">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nvGrpSpPr>
            <p:cNvPr id="12" name="Group 29"/>
            <p:cNvGrpSpPr/>
            <p:nvPr/>
          </p:nvGrpSpPr>
          <p:grpSpPr bwMode="auto">
            <a:xfrm>
              <a:off x="910" y="1598"/>
              <a:ext cx="72" cy="72"/>
              <a:chOff x="3450" y="12255"/>
              <a:chExt cx="120" cy="120"/>
            </a:xfrm>
          </p:grpSpPr>
          <p:sp>
            <p:nvSpPr>
              <p:cNvPr id="15" name="Line 30"/>
              <p:cNvSpPr>
                <a:spLocks noChangeShapeType="1"/>
              </p:cNvSpPr>
              <p:nvPr/>
            </p:nvSpPr>
            <p:spPr bwMode="auto">
              <a:xfrm flipV="1">
                <a:off x="3465" y="12255"/>
                <a:ext cx="105" cy="120"/>
              </a:xfrm>
              <a:prstGeom prst="line">
                <a:avLst/>
              </a:prstGeom>
              <a:noFill/>
              <a:ln w="2857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6" name="Line 31"/>
              <p:cNvSpPr>
                <a:spLocks noChangeShapeType="1"/>
              </p:cNvSpPr>
              <p:nvPr/>
            </p:nvSpPr>
            <p:spPr bwMode="auto">
              <a:xfrm>
                <a:off x="3450" y="12270"/>
                <a:ext cx="120" cy="90"/>
              </a:xfrm>
              <a:prstGeom prst="line">
                <a:avLst/>
              </a:prstGeom>
              <a:noFill/>
              <a:ln w="2857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sp>
          <p:nvSpPr>
            <p:cNvPr id="13" name="Line 32"/>
            <p:cNvSpPr>
              <a:spLocks noChangeShapeType="1"/>
            </p:cNvSpPr>
            <p:nvPr/>
          </p:nvSpPr>
          <p:spPr bwMode="auto">
            <a:xfrm>
              <a:off x="946" y="1644"/>
              <a:ext cx="626" cy="0"/>
            </a:xfrm>
            <a:prstGeom prst="line">
              <a:avLst/>
            </a:prstGeom>
            <a:noFill/>
            <a:ln w="19050">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4" name="Text Box 33"/>
            <p:cNvSpPr txBox="1">
              <a:spLocks noChangeArrowheads="1"/>
            </p:cNvSpPr>
            <p:nvPr/>
          </p:nvSpPr>
          <p:spPr bwMode="auto">
            <a:xfrm>
              <a:off x="1136" y="1338"/>
              <a:ext cx="318" cy="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just" fontAlgn="base">
                <a:spcBef>
                  <a:spcPct val="0"/>
                </a:spcBef>
                <a:spcAft>
                  <a:spcPct val="0"/>
                </a:spcAft>
              </a:pPr>
              <a:r>
                <a:rPr kumimoji="1" lang="en-US" altLang="zh-CN" sz="3200" b="1" i="1">
                  <a:solidFill>
                    <a:srgbClr val="000000"/>
                  </a:solidFill>
                  <a:latin typeface="Times New Roman" panose="02020603050405020304" pitchFamily="18" charset="0"/>
                  <a:ea typeface="宋体" panose="02010600030101010101" pitchFamily="2" charset="-122"/>
                  <a:cs typeface="宋体" panose="02010600030101010101" pitchFamily="2" charset="-122"/>
                </a:rPr>
                <a:t>r</a:t>
              </a:r>
              <a:endParaRPr kumimoji="1" lang="en-US" altLang="zh-CN" sz="3200" b="1" i="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43" name="Group 42"/>
          <p:cNvGrpSpPr/>
          <p:nvPr/>
        </p:nvGrpSpPr>
        <p:grpSpPr>
          <a:xfrm>
            <a:off x="2612390" y="1534160"/>
            <a:ext cx="6457950" cy="1644650"/>
            <a:chOff x="2612390" y="1631950"/>
            <a:chExt cx="6457950" cy="1644650"/>
          </a:xfrm>
        </p:grpSpPr>
        <p:graphicFrame>
          <p:nvGraphicFramePr>
            <p:cNvPr id="36" name="Object 35"/>
            <p:cNvGraphicFramePr>
              <a:graphicFrameLocks noChangeAspect="1"/>
            </p:cNvGraphicFramePr>
            <p:nvPr/>
          </p:nvGraphicFramePr>
          <p:xfrm>
            <a:off x="6235065" y="2163763"/>
            <a:ext cx="2835275" cy="512762"/>
          </p:xfrm>
          <a:graphic>
            <a:graphicData uri="http://schemas.openxmlformats.org/presentationml/2006/ole">
              <mc:AlternateContent xmlns:mc="http://schemas.openxmlformats.org/markup-compatibility/2006">
                <mc:Choice xmlns:v="urn:schemas-microsoft-com:vml" Requires="v">
                  <p:oleObj spid="_x0000_s37" name="公式" r:id="rId1" imgW="978535" imgH="173990" progId="Equation.3">
                    <p:embed/>
                  </p:oleObj>
                </mc:Choice>
                <mc:Fallback>
                  <p:oleObj name="公式" r:id="rId1" imgW="978535" imgH="173990" progId="Equation.3">
                    <p:embed/>
                    <p:pic>
                      <p:nvPicPr>
                        <p:cNvPr id="0" name="图片 36"/>
                        <p:cNvPicPr>
                          <a:picLocks noChangeAspect="1" noChangeArrowheads="1"/>
                        </p:cNvPicPr>
                        <p:nvPr/>
                      </p:nvPicPr>
                      <p:blipFill>
                        <a:blip r:embed="rId2"/>
                        <a:srcRect/>
                        <a:stretch>
                          <a:fillRect/>
                        </a:stretch>
                      </p:blipFill>
                      <p:spPr bwMode="auto">
                        <a:xfrm>
                          <a:off x="6235065" y="2163763"/>
                          <a:ext cx="28352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 name="Object 39"/>
            <p:cNvGraphicFramePr>
              <a:graphicFrameLocks noChangeAspect="1"/>
            </p:cNvGraphicFramePr>
            <p:nvPr/>
          </p:nvGraphicFramePr>
          <p:xfrm>
            <a:off x="4331653" y="1733550"/>
            <a:ext cx="1735137" cy="442913"/>
          </p:xfrm>
          <a:graphic>
            <a:graphicData uri="http://schemas.openxmlformats.org/presentationml/2006/ole">
              <mc:AlternateContent xmlns:mc="http://schemas.openxmlformats.org/markup-compatibility/2006">
                <mc:Choice xmlns:v="urn:schemas-microsoft-com:vml" Requires="v">
                  <p:oleObj spid="_x0000_s39" name="公式" r:id="rId3" imgW="631190" imgH="173990" progId="Equation.3">
                    <p:embed/>
                  </p:oleObj>
                </mc:Choice>
                <mc:Fallback>
                  <p:oleObj name="公式" r:id="rId3" imgW="631190" imgH="173990" progId="Equation.3">
                    <p:embed/>
                    <p:pic>
                      <p:nvPicPr>
                        <p:cNvPr id="0" name="图片 38"/>
                        <p:cNvPicPr>
                          <a:picLocks noChangeAspect="1" noChangeArrowheads="1"/>
                        </p:cNvPicPr>
                        <p:nvPr/>
                      </p:nvPicPr>
                      <p:blipFill>
                        <a:blip r:embed="rId4"/>
                        <a:srcRect/>
                        <a:stretch>
                          <a:fillRect/>
                        </a:stretch>
                      </p:blipFill>
                      <p:spPr bwMode="auto">
                        <a:xfrm>
                          <a:off x="4331653" y="1733550"/>
                          <a:ext cx="1735137"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0" name="Object 40"/>
            <p:cNvGraphicFramePr>
              <a:graphicFrameLocks noChangeAspect="1"/>
            </p:cNvGraphicFramePr>
            <p:nvPr/>
          </p:nvGraphicFramePr>
          <p:xfrm>
            <a:off x="4780915" y="2195513"/>
            <a:ext cx="1176338" cy="1081087"/>
          </p:xfrm>
          <a:graphic>
            <a:graphicData uri="http://schemas.openxmlformats.org/presentationml/2006/ole">
              <mc:AlternateContent xmlns:mc="http://schemas.openxmlformats.org/markup-compatibility/2006">
                <mc:Choice xmlns:v="urn:schemas-microsoft-com:vml" Requires="v">
                  <p:oleObj spid="_x0000_s41" name="公式" r:id="rId5" imgW="431800" imgH="431800" progId="Equation.3">
                    <p:embed/>
                  </p:oleObj>
                </mc:Choice>
                <mc:Fallback>
                  <p:oleObj name="公式" r:id="rId5" imgW="431800" imgH="431800" progId="Equation.3">
                    <p:embed/>
                    <p:pic>
                      <p:nvPicPr>
                        <p:cNvPr id="0" name="图片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0915" y="2195513"/>
                          <a:ext cx="1176338"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2" name="Text Box 42"/>
            <p:cNvSpPr txBox="1">
              <a:spLocks noChangeArrowheads="1"/>
            </p:cNvSpPr>
            <p:nvPr/>
          </p:nvSpPr>
          <p:spPr bwMode="auto">
            <a:xfrm>
              <a:off x="2612390" y="1631950"/>
              <a:ext cx="2228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rPr>
                <a:t>稳定轨道</a:t>
              </a:r>
              <a:endPar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endParaRPr>
            </a:p>
          </p:txBody>
        </p:sp>
        <p:sp>
          <p:nvSpPr>
            <p:cNvPr id="44" name="Text Box 43"/>
            <p:cNvSpPr txBox="1">
              <a:spLocks noChangeArrowheads="1"/>
            </p:cNvSpPr>
            <p:nvPr/>
          </p:nvSpPr>
          <p:spPr bwMode="auto">
            <a:xfrm>
              <a:off x="3431540" y="2413000"/>
              <a:ext cx="1276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rPr>
                <a:t>波长</a:t>
              </a:r>
              <a:endParaRPr kumimoji="1" lang="zh-CN" altLang="en-US" sz="3200" b="1" dirty="0">
                <a:solidFill>
                  <a:srgbClr val="000000"/>
                </a:solidFill>
                <a:latin typeface="华文楷体" panose="02010600040101010101" charset="-122"/>
                <a:ea typeface="华文楷体" panose="02010600040101010101" charset="-122"/>
                <a:cs typeface="宋体" panose="02010600030101010101" pitchFamily="2" charset="-122"/>
              </a:endParaRPr>
            </a:p>
          </p:txBody>
        </p:sp>
        <p:sp>
          <p:nvSpPr>
            <p:cNvPr id="45" name="AutoShape 44"/>
            <p:cNvSpPr/>
            <p:nvPr/>
          </p:nvSpPr>
          <p:spPr bwMode="auto">
            <a:xfrm>
              <a:off x="5980792" y="1974850"/>
              <a:ext cx="192361" cy="876300"/>
            </a:xfrm>
            <a:prstGeom prst="rightBrace">
              <a:avLst>
                <a:gd name="adj1" fmla="val 97872"/>
                <a:gd name="adj2" fmla="val 50000"/>
              </a:avLst>
            </a:prstGeom>
            <a:noFill/>
            <a:ln w="3810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sp>
        <p:nvSpPr>
          <p:cNvPr id="46" name="Footer Placeholder 4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例题</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95300" y="1447800"/>
            <a:ext cx="8420100" cy="4800600"/>
          </a:xfrm>
        </p:spPr>
        <p:txBody>
          <a:bodyPr>
            <a:normAutofit fontScale="92500" lnSpcReduction="20000"/>
          </a:bodyPr>
          <a:lstStyle/>
          <a:p>
            <a:r>
              <a:rPr lang="zh-CN" altLang="en-US" sz="3200" dirty="0"/>
              <a:t>在一束电子中，电子的动能为 </a:t>
            </a:r>
            <a:r>
              <a:rPr lang="en-US" altLang="zh-CN" sz="3200" dirty="0"/>
              <a:t>200eV</a:t>
            </a:r>
            <a:r>
              <a:rPr lang="zh-CN" altLang="en-US" sz="3200" dirty="0"/>
              <a:t> ，求此电子的德布罗意波长</a:t>
            </a:r>
            <a:r>
              <a:rPr lang="zh-CN" altLang="en-US" sz="3200" dirty="0">
                <a:sym typeface="Symbol" panose="05050102010706020507" pitchFamily="18" charset="2"/>
              </a:rPr>
              <a:t></a:t>
            </a:r>
            <a:r>
              <a:rPr lang="zh-CN" altLang="en-US" sz="3200" dirty="0"/>
              <a:t>？</a:t>
            </a:r>
            <a:endParaRPr lang="en-US" altLang="zh-CN" sz="3200" dirty="0"/>
          </a:p>
          <a:p>
            <a:endParaRPr lang="en-US" altLang="zh-CN" sz="3200" dirty="0"/>
          </a:p>
          <a:p>
            <a:endParaRPr lang="en-US" altLang="zh-CN" sz="3200" dirty="0"/>
          </a:p>
          <a:p>
            <a:endParaRPr lang="en-US" altLang="zh-CN" sz="3200" dirty="0"/>
          </a:p>
          <a:p>
            <a:endParaRPr lang="en-US" altLang="zh-CN" sz="3200" dirty="0"/>
          </a:p>
          <a:p>
            <a:endParaRPr lang="en-US" altLang="zh-CN" sz="3200" dirty="0"/>
          </a:p>
          <a:p>
            <a:endParaRPr lang="en-US" altLang="zh-CN" sz="3200" dirty="0"/>
          </a:p>
          <a:p>
            <a:endParaRPr lang="en-US" altLang="zh-CN" sz="3200" dirty="0"/>
          </a:p>
          <a:p>
            <a:r>
              <a:rPr lang="zh-CN" altLang="en-US" sz="3200" dirty="0"/>
              <a:t>此波长的数量级与 </a:t>
            </a:r>
            <a:r>
              <a:rPr lang="en-US" altLang="zh-CN" sz="3200" dirty="0"/>
              <a:t>X </a:t>
            </a:r>
            <a:r>
              <a:rPr lang="zh-CN" altLang="en-US" sz="3200" dirty="0"/>
              <a:t>射线波长的数量级相当。</a:t>
            </a:r>
            <a:endParaRPr lang="zh-CN" altLang="en-US" sz="3200" dirty="0"/>
          </a:p>
          <a:p>
            <a:endParaRPr lang="zh-CN" altLang="en-US" sz="3200" dirty="0"/>
          </a:p>
        </p:txBody>
      </p:sp>
      <p:grpSp>
        <p:nvGrpSpPr>
          <p:cNvPr id="5" name="Group 6"/>
          <p:cNvGrpSpPr/>
          <p:nvPr/>
        </p:nvGrpSpPr>
        <p:grpSpPr bwMode="auto">
          <a:xfrm>
            <a:off x="1346200" y="2045335"/>
            <a:ext cx="5588000" cy="1155065"/>
            <a:chOff x="768" y="912"/>
            <a:chExt cx="4080" cy="741"/>
          </a:xfrm>
        </p:grpSpPr>
        <p:sp>
          <p:nvSpPr>
            <p:cNvPr id="6" name="Text Box 7"/>
            <p:cNvSpPr txBox="1">
              <a:spLocks noChangeArrowheads="1"/>
            </p:cNvSpPr>
            <p:nvPr/>
          </p:nvSpPr>
          <p:spPr bwMode="auto">
            <a:xfrm>
              <a:off x="768" y="1104"/>
              <a:ext cx="768" cy="327"/>
            </a:xfrm>
            <a:prstGeom prst="rect">
              <a:avLst/>
            </a:prstGeom>
            <a:noFill/>
            <a:ln w="9525">
              <a:noFill/>
              <a:miter lim="800000"/>
            </a:ln>
          </p:spPr>
          <p:txBody>
            <a:bodyPr>
              <a:spAutoFit/>
            </a:bodyPr>
            <a:lstStyle/>
            <a:p>
              <a:pPr>
                <a:spcBef>
                  <a:spcPct val="50000"/>
                </a:spcBef>
              </a:pPr>
              <a:r>
                <a:rPr lang="zh-CN" altLang="en-US" sz="2800" b="1" dirty="0">
                  <a:solidFill>
                    <a:srgbClr val="CC0000"/>
                  </a:solidFill>
                  <a:latin typeface="华文楷体" panose="02010600040101010101" charset="-122"/>
                  <a:ea typeface="华文楷体" panose="02010600040101010101" charset="-122"/>
                </a:rPr>
                <a:t>解</a:t>
              </a:r>
              <a:endParaRPr lang="zh-CN" altLang="en-US" sz="2800" b="1" dirty="0">
                <a:solidFill>
                  <a:srgbClr val="CC0000"/>
                </a:solidFill>
                <a:latin typeface="华文楷体" panose="02010600040101010101" charset="-122"/>
                <a:ea typeface="华文楷体" panose="02010600040101010101" charset="-122"/>
              </a:endParaRPr>
            </a:p>
          </p:txBody>
        </p:sp>
        <p:graphicFrame>
          <p:nvGraphicFramePr>
            <p:cNvPr id="7" name="Object 6"/>
            <p:cNvGraphicFramePr>
              <a:graphicFrameLocks noChangeAspect="1"/>
            </p:cNvGraphicFramePr>
            <p:nvPr/>
          </p:nvGraphicFramePr>
          <p:xfrm>
            <a:off x="1248" y="960"/>
            <a:ext cx="2009" cy="634"/>
          </p:xfrm>
          <a:graphic>
            <a:graphicData uri="http://schemas.openxmlformats.org/presentationml/2006/ole">
              <mc:AlternateContent xmlns:mc="http://schemas.openxmlformats.org/markup-compatibility/2006">
                <mc:Choice xmlns:v="urn:schemas-microsoft-com:vml" Requires="v">
                  <p:oleObj spid="_x0000_s8" name="Equation" r:id="rId1" imgW="2145665" imgH="609600" progId="Equation.3">
                    <p:embed/>
                  </p:oleObj>
                </mc:Choice>
                <mc:Fallback>
                  <p:oleObj name="Equation" r:id="rId1" imgW="2145665" imgH="609600" progId="Equation.3">
                    <p:embed/>
                    <p:pic>
                      <p:nvPicPr>
                        <p:cNvPr id="0"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 y="960"/>
                          <a:ext cx="2009" cy="6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7"/>
            <p:cNvGraphicFramePr>
              <a:graphicFrameLocks noChangeAspect="1"/>
            </p:cNvGraphicFramePr>
            <p:nvPr/>
          </p:nvGraphicFramePr>
          <p:xfrm>
            <a:off x="3648" y="912"/>
            <a:ext cx="1200" cy="741"/>
          </p:xfrm>
          <a:graphic>
            <a:graphicData uri="http://schemas.openxmlformats.org/presentationml/2006/ole">
              <mc:AlternateContent xmlns:mc="http://schemas.openxmlformats.org/markup-compatibility/2006">
                <mc:Choice xmlns:v="urn:schemas-microsoft-com:vml" Requires="v">
                  <p:oleObj spid="_x0000_s10" name="Equation" r:id="rId3" imgW="1066800" imgH="723900" progId="Equation.3">
                    <p:embed/>
                  </p:oleObj>
                </mc:Choice>
                <mc:Fallback>
                  <p:oleObj name="Equation" r:id="rId3" imgW="1066800" imgH="723900" progId="Equation.3">
                    <p:embed/>
                    <p:pic>
                      <p:nvPicPr>
                        <p:cNvPr id="0"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912"/>
                          <a:ext cx="1200" cy="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2"/>
          <p:cNvGraphicFramePr>
            <a:graphicFrameLocks noChangeAspect="1"/>
          </p:cNvGraphicFramePr>
          <p:nvPr/>
        </p:nvGraphicFramePr>
        <p:xfrm>
          <a:off x="1574800" y="3234543"/>
          <a:ext cx="5816600" cy="880257"/>
        </p:xfrm>
        <a:graphic>
          <a:graphicData uri="http://schemas.openxmlformats.org/presentationml/2006/ole">
            <mc:AlternateContent xmlns:mc="http://schemas.openxmlformats.org/markup-compatibility/2006">
              <mc:Choice xmlns:v="urn:schemas-microsoft-com:vml" Requires="v">
                <p:oleObj spid="_x0000_s12" name="Equation" r:id="rId5" imgW="4837430" imgH="736600" progId="Equation.3">
                  <p:embed/>
                </p:oleObj>
              </mc:Choice>
              <mc:Fallback>
                <p:oleObj name="Equation" r:id="rId5" imgW="4837430" imgH="736600" progId="Equation.3">
                  <p:embed/>
                  <p:pic>
                    <p:nvPicPr>
                      <p:cNvPr id="0"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800" y="3234543"/>
                        <a:ext cx="5816600" cy="8802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3"/>
          <p:cNvGraphicFramePr>
            <a:graphicFrameLocks noChangeAspect="1"/>
          </p:cNvGraphicFramePr>
          <p:nvPr/>
        </p:nvGraphicFramePr>
        <p:xfrm>
          <a:off x="3098800" y="5105400"/>
          <a:ext cx="2616200" cy="384736"/>
        </p:xfrm>
        <a:graphic>
          <a:graphicData uri="http://schemas.openxmlformats.org/presentationml/2006/ole">
            <mc:AlternateContent xmlns:mc="http://schemas.openxmlformats.org/markup-compatibility/2006">
              <mc:Choice xmlns:v="urn:schemas-microsoft-com:vml" Requires="v">
                <p:oleObj spid="_x0000_s14" name="Equation" r:id="rId7" imgW="1853565" imgH="304800" progId="Equation.3">
                  <p:embed/>
                </p:oleObj>
              </mc:Choice>
              <mc:Fallback>
                <p:oleObj name="Equation" r:id="rId7" imgW="1853565" imgH="304800" progId="Equation.3">
                  <p:embed/>
                  <p:pic>
                    <p:nvPicPr>
                      <p:cNvPr id="0" name="图片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8800" y="5105400"/>
                        <a:ext cx="2616200" cy="3847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2"/>
          <p:cNvGrpSpPr/>
          <p:nvPr/>
        </p:nvGrpSpPr>
        <p:grpSpPr bwMode="auto">
          <a:xfrm>
            <a:off x="1878013" y="4003040"/>
            <a:ext cx="6580187" cy="892134"/>
            <a:chOff x="432" y="2438"/>
            <a:chExt cx="4869" cy="697"/>
          </a:xfrm>
        </p:grpSpPr>
        <p:graphicFrame>
          <p:nvGraphicFramePr>
            <p:cNvPr id="16" name="Object 4"/>
            <p:cNvGraphicFramePr>
              <a:graphicFrameLocks noChangeAspect="1"/>
            </p:cNvGraphicFramePr>
            <p:nvPr/>
          </p:nvGraphicFramePr>
          <p:xfrm>
            <a:off x="1824" y="2438"/>
            <a:ext cx="3477" cy="697"/>
          </p:xfrm>
          <a:graphic>
            <a:graphicData uri="http://schemas.openxmlformats.org/presentationml/2006/ole">
              <mc:AlternateContent xmlns:mc="http://schemas.openxmlformats.org/markup-compatibility/2006">
                <mc:Choice xmlns:v="urn:schemas-microsoft-com:vml" Requires="v">
                  <p:oleObj spid="_x0000_s17" name="Equation" r:id="rId9" imgW="3796665" imgH="736600" progId="Equation.3">
                    <p:embed/>
                  </p:oleObj>
                </mc:Choice>
                <mc:Fallback>
                  <p:oleObj name="Equation" r:id="rId9" imgW="3796665" imgH="736600" progId="Equation.3">
                    <p:embed/>
                    <p:pic>
                      <p:nvPicPr>
                        <p:cNvPr id="0" name="图片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4" y="2438"/>
                          <a:ext cx="3477" cy="6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5"/>
            <p:cNvGraphicFramePr>
              <a:graphicFrameLocks noChangeAspect="1"/>
            </p:cNvGraphicFramePr>
            <p:nvPr/>
          </p:nvGraphicFramePr>
          <p:xfrm>
            <a:off x="432" y="2732"/>
            <a:ext cx="912" cy="196"/>
          </p:xfrm>
          <a:graphic>
            <a:graphicData uri="http://schemas.openxmlformats.org/presentationml/2006/ole">
              <mc:AlternateContent xmlns:mc="http://schemas.openxmlformats.org/markup-compatibility/2006">
                <mc:Choice xmlns:v="urn:schemas-microsoft-com:vml" Requires="v">
                  <p:oleObj spid="_x0000_s19" name="Equation" r:id="rId11" imgW="888365" imgH="190500" progId="Equation.3">
                    <p:embed/>
                  </p:oleObj>
                </mc:Choice>
                <mc:Fallback>
                  <p:oleObj name="Equation" r:id="rId11" imgW="888365" imgH="190500" progId="Equation.3">
                    <p:embed/>
                    <p:pic>
                      <p:nvPicPr>
                        <p:cNvPr id="0" name="图片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 y="2732"/>
                          <a:ext cx="912"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0" name="Footer Placeholder 1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德布罗意波的实验证明</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66700" y="1120775"/>
            <a:ext cx="8877300" cy="631825"/>
          </a:xfrm>
        </p:spPr>
        <p:txBody>
          <a:bodyPr>
            <a:normAutofit fontScale="70000" lnSpcReduction="20000"/>
          </a:bodyPr>
          <a:lstStyle/>
          <a:p>
            <a:r>
              <a:rPr lang="zh-CN" altLang="en-US" sz="3200" dirty="0"/>
              <a:t>戴维孙 </a:t>
            </a:r>
            <a:r>
              <a:rPr lang="en-US" altLang="zh-CN" sz="3200" dirty="0"/>
              <a:t>— </a:t>
            </a:r>
            <a:r>
              <a:rPr lang="zh-CN" altLang="en-US" sz="3200" dirty="0"/>
              <a:t>革末电子的</a:t>
            </a:r>
            <a:r>
              <a:rPr lang="zh-CN" altLang="en-US" sz="3200" dirty="0">
                <a:solidFill>
                  <a:srgbClr val="FF0000"/>
                </a:solidFill>
              </a:rPr>
              <a:t>晶体（三维空间结构周期性变化）</a:t>
            </a:r>
            <a:r>
              <a:rPr lang="zh-CN" altLang="en-US" sz="3200" dirty="0"/>
              <a:t>衍射实验（</a:t>
            </a:r>
            <a:r>
              <a:rPr lang="en-US" altLang="zh-CN" sz="3200" dirty="0"/>
              <a:t>1927</a:t>
            </a:r>
            <a:r>
              <a:rPr lang="zh-CN" altLang="en-US" sz="3200" dirty="0"/>
              <a:t>年）</a:t>
            </a:r>
            <a:endParaRPr lang="zh-CN" altLang="en-US" sz="3200" dirty="0"/>
          </a:p>
          <a:p>
            <a:endParaRPr lang="zh-CN" altLang="en-US" sz="3200" dirty="0"/>
          </a:p>
        </p:txBody>
      </p:sp>
      <p:grpSp>
        <p:nvGrpSpPr>
          <p:cNvPr id="5" name="Group 2"/>
          <p:cNvGrpSpPr/>
          <p:nvPr/>
        </p:nvGrpSpPr>
        <p:grpSpPr bwMode="auto">
          <a:xfrm>
            <a:off x="264160" y="1600200"/>
            <a:ext cx="4260850" cy="4638676"/>
            <a:chOff x="4" y="0"/>
            <a:chExt cx="2684" cy="2922"/>
          </a:xfrm>
        </p:grpSpPr>
        <p:sp>
          <p:nvSpPr>
            <p:cNvPr id="6" name="Text Box 3"/>
            <p:cNvSpPr txBox="1">
              <a:spLocks noChangeArrowheads="1"/>
            </p:cNvSpPr>
            <p:nvPr/>
          </p:nvSpPr>
          <p:spPr bwMode="auto">
            <a:xfrm>
              <a:off x="1584" y="633"/>
              <a:ext cx="100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zh-CN" altLang="en-US" sz="2800" b="1">
                  <a:latin typeface="Times New Roman" panose="02020603050405020304" pitchFamily="18" charset="0"/>
                  <a:ea typeface="黑体" panose="02010609060101010101" pitchFamily="49" charset="-122"/>
                </a:rPr>
                <a:t>检测器</a:t>
              </a:r>
              <a:endParaRPr lang="zh-CN" altLang="en-US" sz="2800" b="1">
                <a:latin typeface="Times New Roman" panose="02020603050405020304" pitchFamily="18" charset="0"/>
                <a:ea typeface="黑体" panose="02010609060101010101" pitchFamily="49" charset="-122"/>
              </a:endParaRPr>
            </a:p>
          </p:txBody>
        </p:sp>
        <p:sp>
          <p:nvSpPr>
            <p:cNvPr id="7" name="Rectangle 4"/>
            <p:cNvSpPr>
              <a:spLocks noChangeArrowheads="1"/>
            </p:cNvSpPr>
            <p:nvPr/>
          </p:nvSpPr>
          <p:spPr bwMode="auto">
            <a:xfrm>
              <a:off x="4" y="0"/>
              <a:ext cx="2544" cy="2880"/>
            </a:xfrm>
            <a:prstGeom prst="rect">
              <a:avLst/>
            </a:prstGeom>
            <a:solidFill>
              <a:schemeClr val="bg1"/>
            </a:solidFill>
            <a:ln w="28575" cmpd="sng">
              <a:solidFill>
                <a:srgbClr val="0066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 name="AutoShape 5"/>
            <p:cNvSpPr>
              <a:spLocks noChangeArrowheads="1"/>
            </p:cNvSpPr>
            <p:nvPr/>
          </p:nvSpPr>
          <p:spPr bwMode="auto">
            <a:xfrm>
              <a:off x="1536" y="288"/>
              <a:ext cx="864" cy="384"/>
            </a:xfrm>
            <a:prstGeom prst="wedgeRoundRectCallout">
              <a:avLst>
                <a:gd name="adj1" fmla="val -81829"/>
                <a:gd name="adj2" fmla="val 66667"/>
                <a:gd name="adj3" fmla="val 16667"/>
              </a:avLst>
            </a:prstGeom>
            <a:gradFill rotWithShape="0">
              <a:gsLst>
                <a:gs pos="0">
                  <a:schemeClr val="accent1">
                    <a:alpha val="46999"/>
                  </a:schemeClr>
                </a:gs>
                <a:gs pos="100000">
                  <a:schemeClr val="bg1"/>
                </a:gs>
              </a:gsLst>
              <a:lin ang="5400000" scaled="1"/>
            </a:gradFill>
            <a:ln w="28575" cmpd="sng">
              <a:solidFill>
                <a:schemeClr val="tx2"/>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2800" b="1">
                <a:solidFill>
                  <a:srgbClr val="1C1C1C"/>
                </a:solidFill>
                <a:latin typeface="Times New Roman" panose="02020603050405020304" pitchFamily="18" charset="0"/>
                <a:ea typeface="黑体" panose="02010609060101010101" pitchFamily="49" charset="-122"/>
              </a:endParaRPr>
            </a:p>
          </p:txBody>
        </p:sp>
        <p:sp>
          <p:nvSpPr>
            <p:cNvPr id="9" name="AutoShape 6"/>
            <p:cNvSpPr>
              <a:spLocks noChangeArrowheads="1"/>
            </p:cNvSpPr>
            <p:nvPr/>
          </p:nvSpPr>
          <p:spPr bwMode="auto">
            <a:xfrm>
              <a:off x="1517" y="1488"/>
              <a:ext cx="391" cy="464"/>
            </a:xfrm>
            <a:prstGeom prst="wedgeRoundRectCallout">
              <a:avLst>
                <a:gd name="adj1" fmla="val -95523"/>
                <a:gd name="adj2" fmla="val -44444"/>
                <a:gd name="adj3" fmla="val 16667"/>
              </a:avLst>
            </a:prstGeom>
            <a:gradFill rotWithShape="0">
              <a:gsLst>
                <a:gs pos="0">
                  <a:schemeClr val="accent1">
                    <a:alpha val="60999"/>
                  </a:schemeClr>
                </a:gs>
                <a:gs pos="50000">
                  <a:srgbClr val="FFFFFF"/>
                </a:gs>
                <a:gs pos="100000">
                  <a:schemeClr val="accent1">
                    <a:alpha val="60999"/>
                  </a:schemeClr>
                </a:gs>
              </a:gsLst>
              <a:lin ang="0" scaled="1"/>
            </a:gradFill>
            <a:ln w="28575" cmpd="sng">
              <a:solidFill>
                <a:schemeClr val="tx2"/>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2800" b="1">
                <a:solidFill>
                  <a:srgbClr val="1C1C1C"/>
                </a:solidFill>
                <a:latin typeface="Times New Roman" panose="02020603050405020304" pitchFamily="18" charset="0"/>
                <a:ea typeface="黑体" panose="02010609060101010101" pitchFamily="49" charset="-122"/>
              </a:endParaRPr>
            </a:p>
          </p:txBody>
        </p:sp>
        <p:sp>
          <p:nvSpPr>
            <p:cNvPr id="10" name="Rectangle 7"/>
            <p:cNvSpPr>
              <a:spLocks noChangeArrowheads="1"/>
            </p:cNvSpPr>
            <p:nvPr/>
          </p:nvSpPr>
          <p:spPr bwMode="auto">
            <a:xfrm>
              <a:off x="653" y="912"/>
              <a:ext cx="734" cy="38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1" name="AutoShape 8"/>
            <p:cNvSpPr>
              <a:spLocks noChangeArrowheads="1"/>
            </p:cNvSpPr>
            <p:nvPr/>
          </p:nvSpPr>
          <p:spPr bwMode="auto">
            <a:xfrm>
              <a:off x="783" y="480"/>
              <a:ext cx="489" cy="624"/>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0">
              <a:gsLst>
                <a:gs pos="0">
                  <a:srgbClr val="B2B2B2"/>
                </a:gs>
                <a:gs pos="50000">
                  <a:srgbClr val="F8F8F8"/>
                </a:gs>
                <a:gs pos="100000">
                  <a:srgbClr val="B2B2B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2" name="Line 9"/>
            <p:cNvSpPr>
              <a:spLocks noChangeShapeType="1"/>
            </p:cNvSpPr>
            <p:nvPr/>
          </p:nvSpPr>
          <p:spPr bwMode="auto">
            <a:xfrm>
              <a:off x="1051" y="1248"/>
              <a:ext cx="0" cy="144"/>
            </a:xfrm>
            <a:prstGeom prst="line">
              <a:avLst/>
            </a:prstGeom>
            <a:noFill/>
            <a:ln w="28575" cmpd="sng">
              <a:solidFill>
                <a:srgbClr val="9900FF"/>
              </a:solidFill>
              <a:rou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3" name="Line 10"/>
            <p:cNvSpPr>
              <a:spLocks noChangeShapeType="1"/>
            </p:cNvSpPr>
            <p:nvPr/>
          </p:nvSpPr>
          <p:spPr bwMode="auto">
            <a:xfrm>
              <a:off x="2006" y="1056"/>
              <a:ext cx="196" cy="0"/>
            </a:xfrm>
            <a:prstGeom prst="line">
              <a:avLst/>
            </a:prstGeom>
            <a:noFill/>
            <a:ln w="2857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4" name="Line 11"/>
            <p:cNvSpPr>
              <a:spLocks noChangeShapeType="1"/>
            </p:cNvSpPr>
            <p:nvPr/>
          </p:nvSpPr>
          <p:spPr bwMode="auto">
            <a:xfrm>
              <a:off x="2202" y="1056"/>
              <a:ext cx="0" cy="1104"/>
            </a:xfrm>
            <a:prstGeom prst="line">
              <a:avLst/>
            </a:prstGeom>
            <a:noFill/>
            <a:ln w="2857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5" name="Oval 12"/>
            <p:cNvSpPr>
              <a:spLocks noChangeArrowheads="1"/>
            </p:cNvSpPr>
            <p:nvPr/>
          </p:nvSpPr>
          <p:spPr bwMode="auto">
            <a:xfrm>
              <a:off x="2055" y="1584"/>
              <a:ext cx="293" cy="288"/>
            </a:xfrm>
            <a:prstGeom prst="ellipse">
              <a:avLst/>
            </a:prstGeom>
            <a:solidFill>
              <a:schemeClr val="accent2"/>
            </a:solidFill>
            <a:ln w="28575" cmpd="sng">
              <a:solidFill>
                <a:schemeClr val="tx2"/>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6" name="Line 13"/>
            <p:cNvSpPr>
              <a:spLocks noChangeShapeType="1"/>
            </p:cNvSpPr>
            <p:nvPr/>
          </p:nvSpPr>
          <p:spPr bwMode="auto">
            <a:xfrm flipV="1">
              <a:off x="2202" y="1632"/>
              <a:ext cx="97" cy="144"/>
            </a:xfrm>
            <a:prstGeom prst="line">
              <a:avLst/>
            </a:prstGeom>
            <a:noFill/>
            <a:ln w="19050" cmpd="sng">
              <a:solidFill>
                <a:srgbClr val="FF0000"/>
              </a:solidFill>
              <a:rou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grpSp>
          <p:nvGrpSpPr>
            <p:cNvPr id="17" name="Group 14"/>
            <p:cNvGrpSpPr/>
            <p:nvPr/>
          </p:nvGrpSpPr>
          <p:grpSpPr bwMode="auto">
            <a:xfrm>
              <a:off x="2006" y="2160"/>
              <a:ext cx="342" cy="96"/>
              <a:chOff x="0" y="0"/>
              <a:chExt cx="480" cy="192"/>
            </a:xfrm>
          </p:grpSpPr>
          <p:sp>
            <p:nvSpPr>
              <p:cNvPr id="68" name="Line 15"/>
              <p:cNvSpPr>
                <a:spLocks noChangeShapeType="1"/>
              </p:cNvSpPr>
              <p:nvPr/>
            </p:nvSpPr>
            <p:spPr bwMode="auto">
              <a:xfrm>
                <a:off x="0" y="0"/>
                <a:ext cx="480" cy="0"/>
              </a:xfrm>
              <a:prstGeom prst="line">
                <a:avLst/>
              </a:prstGeom>
              <a:noFill/>
              <a:ln w="2857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69" name="Line 16"/>
              <p:cNvSpPr>
                <a:spLocks noChangeShapeType="1"/>
              </p:cNvSpPr>
              <p:nvPr/>
            </p:nvSpPr>
            <p:spPr bwMode="auto">
              <a:xfrm>
                <a:off x="96" y="96"/>
                <a:ext cx="288" cy="0"/>
              </a:xfrm>
              <a:prstGeom prst="line">
                <a:avLst/>
              </a:prstGeom>
              <a:noFill/>
              <a:ln w="2857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70" name="Line 17"/>
              <p:cNvSpPr>
                <a:spLocks noChangeShapeType="1"/>
              </p:cNvSpPr>
              <p:nvPr/>
            </p:nvSpPr>
            <p:spPr bwMode="auto">
              <a:xfrm>
                <a:off x="192" y="192"/>
                <a:ext cx="144" cy="0"/>
              </a:xfrm>
              <a:prstGeom prst="line">
                <a:avLst/>
              </a:prstGeom>
              <a:noFill/>
              <a:ln w="2857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grpSp>
        <p:sp>
          <p:nvSpPr>
            <p:cNvPr id="18" name="Text Box 18"/>
            <p:cNvSpPr txBox="1">
              <a:spLocks noChangeArrowheads="1"/>
            </p:cNvSpPr>
            <p:nvPr/>
          </p:nvSpPr>
          <p:spPr bwMode="auto">
            <a:xfrm>
              <a:off x="245" y="1255"/>
              <a:ext cx="1369"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zh-CN" altLang="en-US" sz="2400" dirty="0">
                  <a:solidFill>
                    <a:srgbClr val="0000FF"/>
                  </a:solidFill>
                  <a:latin typeface="华文楷体" panose="02010600040101010101" charset="-122"/>
                  <a:ea typeface="华文楷体" panose="02010600040101010101" charset="-122"/>
                </a:rPr>
                <a:t>电子束</a:t>
              </a:r>
              <a:endParaRPr lang="zh-CN" altLang="en-US" sz="2400" dirty="0">
                <a:solidFill>
                  <a:srgbClr val="0000FF"/>
                </a:solidFill>
                <a:latin typeface="华文楷体" panose="02010600040101010101" charset="-122"/>
                <a:ea typeface="华文楷体" panose="02010600040101010101" charset="-122"/>
              </a:endParaRPr>
            </a:p>
          </p:txBody>
        </p:sp>
        <p:sp>
          <p:nvSpPr>
            <p:cNvPr id="19" name="Text Box 19"/>
            <p:cNvSpPr txBox="1">
              <a:spLocks noChangeArrowheads="1"/>
            </p:cNvSpPr>
            <p:nvPr/>
          </p:nvSpPr>
          <p:spPr bwMode="auto">
            <a:xfrm>
              <a:off x="1498" y="1515"/>
              <a:ext cx="440"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zh-CN" altLang="en-US" sz="1800" b="1" dirty="0">
                  <a:latin typeface="华文楷体" panose="02010600040101010101" charset="-122"/>
                  <a:ea typeface="华文楷体" panose="02010600040101010101" charset="-122"/>
                </a:rPr>
                <a:t>散射线</a:t>
              </a:r>
              <a:endParaRPr lang="zh-CN" altLang="en-US" sz="1800" b="1" dirty="0">
                <a:latin typeface="华文楷体" panose="02010600040101010101" charset="-122"/>
                <a:ea typeface="华文楷体" panose="02010600040101010101" charset="-122"/>
              </a:endParaRPr>
            </a:p>
          </p:txBody>
        </p:sp>
        <p:sp>
          <p:nvSpPr>
            <p:cNvPr id="20" name="Arc 20"/>
            <p:cNvSpPr/>
            <p:nvPr/>
          </p:nvSpPr>
          <p:spPr bwMode="auto">
            <a:xfrm>
              <a:off x="1027" y="1536"/>
              <a:ext cx="196"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mpd="sng">
              <a:solidFill>
                <a:srgbClr val="FF00FF"/>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graphicFrame>
          <p:nvGraphicFramePr>
            <p:cNvPr id="21" name="Object 21"/>
            <p:cNvGraphicFramePr>
              <a:graphicFrameLocks noChangeAspect="1"/>
            </p:cNvGraphicFramePr>
            <p:nvPr/>
          </p:nvGraphicFramePr>
          <p:xfrm>
            <a:off x="1076" y="1296"/>
            <a:ext cx="201" cy="267"/>
          </p:xfrm>
          <a:graphic>
            <a:graphicData uri="http://schemas.openxmlformats.org/presentationml/2006/ole">
              <mc:AlternateContent xmlns:mc="http://schemas.openxmlformats.org/markup-compatibility/2006">
                <mc:Choice xmlns:v="urn:schemas-microsoft-com:vml" Requires="v">
                  <p:oleObj spid="_x0000_s22" name="" r:id="rId1" imgW="177800" imgH="241300" progId="Equation.3">
                    <p:embed/>
                  </p:oleObj>
                </mc:Choice>
                <mc:Fallback>
                  <p:oleObj name="" r:id="rId1" imgW="177800" imgH="241300" progId="Equation.3">
                    <p:embed/>
                    <p:pic>
                      <p:nvPicPr>
                        <p:cNvPr id="0" name="图片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 y="1296"/>
                          <a:ext cx="201" cy="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 Box 22"/>
            <p:cNvSpPr txBox="1">
              <a:spLocks noChangeArrowheads="1"/>
            </p:cNvSpPr>
            <p:nvPr/>
          </p:nvSpPr>
          <p:spPr bwMode="auto">
            <a:xfrm>
              <a:off x="10" y="2592"/>
              <a:ext cx="2544" cy="330"/>
            </a:xfrm>
            <a:prstGeom prst="rect">
              <a:avLst/>
            </a:prstGeom>
            <a:solidFill>
              <a:srgbClr val="F6FDE9"/>
            </a:solidFill>
            <a:ln w="28575" cmpd="sng">
              <a:solidFill>
                <a:srgbClr val="00808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pPr>
              <a:r>
                <a:rPr lang="zh-CN" altLang="en-US" sz="2800" dirty="0">
                  <a:latin typeface="华文楷体" panose="02010600040101010101" charset="-122"/>
                  <a:ea typeface="华文楷体" panose="02010600040101010101" charset="-122"/>
                </a:rPr>
                <a:t>电子被镍晶体衍射实验</a:t>
              </a:r>
              <a:endParaRPr lang="zh-CN" altLang="en-US" sz="2800" dirty="0">
                <a:latin typeface="华文楷体" panose="02010600040101010101" charset="-122"/>
                <a:ea typeface="华文楷体" panose="02010600040101010101" charset="-122"/>
              </a:endParaRPr>
            </a:p>
          </p:txBody>
        </p:sp>
        <p:sp>
          <p:nvSpPr>
            <p:cNvPr id="24" name="Text Box 23"/>
            <p:cNvSpPr txBox="1">
              <a:spLocks noChangeArrowheads="1"/>
            </p:cNvSpPr>
            <p:nvPr/>
          </p:nvSpPr>
          <p:spPr bwMode="auto">
            <a:xfrm>
              <a:off x="489" y="1824"/>
              <a:ext cx="441"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400" b="1" dirty="0">
                  <a:latin typeface="Times New Roman" panose="02020603050405020304" pitchFamily="18" charset="0"/>
                  <a:ea typeface="黑体" panose="02010609060101010101" pitchFamily="49" charset="-122"/>
                </a:rPr>
                <a:t>M</a:t>
              </a:r>
              <a:endParaRPr lang="en-US" sz="2400" b="1" dirty="0">
                <a:latin typeface="Times New Roman" panose="02020603050405020304" pitchFamily="18" charset="0"/>
                <a:ea typeface="黑体" panose="02010609060101010101" pitchFamily="49" charset="-122"/>
              </a:endParaRPr>
            </a:p>
          </p:txBody>
        </p:sp>
        <p:sp>
          <p:nvSpPr>
            <p:cNvPr id="25" name="Line 24"/>
            <p:cNvSpPr>
              <a:spLocks noChangeShapeType="1"/>
            </p:cNvSpPr>
            <p:nvPr/>
          </p:nvSpPr>
          <p:spPr bwMode="auto">
            <a:xfrm flipV="1">
              <a:off x="147" y="336"/>
              <a:ext cx="98" cy="0"/>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6" name="Line 25"/>
            <p:cNvSpPr>
              <a:spLocks noChangeShapeType="1"/>
            </p:cNvSpPr>
            <p:nvPr/>
          </p:nvSpPr>
          <p:spPr bwMode="auto">
            <a:xfrm flipV="1">
              <a:off x="98" y="384"/>
              <a:ext cx="196" cy="0"/>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7" name="Line 26"/>
            <p:cNvSpPr>
              <a:spLocks noChangeShapeType="1"/>
            </p:cNvSpPr>
            <p:nvPr/>
          </p:nvSpPr>
          <p:spPr bwMode="auto">
            <a:xfrm flipV="1">
              <a:off x="147" y="432"/>
              <a:ext cx="98" cy="0"/>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8" name="Line 27"/>
            <p:cNvSpPr>
              <a:spLocks noChangeShapeType="1"/>
            </p:cNvSpPr>
            <p:nvPr/>
          </p:nvSpPr>
          <p:spPr bwMode="auto">
            <a:xfrm flipV="1">
              <a:off x="98" y="480"/>
              <a:ext cx="196" cy="0"/>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 name="未知"/>
            <p:cNvSpPr/>
            <p:nvPr/>
          </p:nvSpPr>
          <p:spPr bwMode="auto">
            <a:xfrm>
              <a:off x="196" y="132"/>
              <a:ext cx="987" cy="887"/>
            </a:xfrm>
            <a:custGeom>
              <a:avLst/>
              <a:gdLst>
                <a:gd name="T0" fmla="*/ 0 w 969"/>
                <a:gd name="T1" fmla="*/ 192 h 887"/>
                <a:gd name="T2" fmla="*/ 0 w 969"/>
                <a:gd name="T3" fmla="*/ 0 h 887"/>
                <a:gd name="T4" fmla="*/ 672 w 969"/>
                <a:gd name="T5" fmla="*/ 0 h 887"/>
                <a:gd name="T6" fmla="*/ 672 w 969"/>
                <a:gd name="T7" fmla="*/ 864 h 887"/>
                <a:gd name="T8" fmla="*/ 720 w 969"/>
                <a:gd name="T9" fmla="*/ 816 h 887"/>
                <a:gd name="T10" fmla="*/ 768 w 969"/>
                <a:gd name="T11" fmla="*/ 864 h 887"/>
                <a:gd name="T12" fmla="*/ 816 w 969"/>
                <a:gd name="T13" fmla="*/ 816 h 887"/>
                <a:gd name="T14" fmla="*/ 864 w 969"/>
                <a:gd name="T15" fmla="*/ 864 h 887"/>
                <a:gd name="T16" fmla="*/ 912 w 969"/>
                <a:gd name="T17" fmla="*/ 816 h 887"/>
                <a:gd name="T18" fmla="*/ 960 w 969"/>
                <a:gd name="T19" fmla="*/ 867 h 887"/>
                <a:gd name="T20" fmla="*/ 966 w 969"/>
                <a:gd name="T21" fmla="*/ 783 h 887"/>
                <a:gd name="T22" fmla="*/ 966 w 969"/>
                <a:gd name="T23" fmla="*/ 243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9" h="887">
                  <a:moveTo>
                    <a:pt x="0" y="192"/>
                  </a:moveTo>
                  <a:lnTo>
                    <a:pt x="0" y="0"/>
                  </a:lnTo>
                  <a:lnTo>
                    <a:pt x="672" y="0"/>
                  </a:lnTo>
                  <a:lnTo>
                    <a:pt x="672" y="864"/>
                  </a:lnTo>
                  <a:lnTo>
                    <a:pt x="720" y="816"/>
                  </a:lnTo>
                  <a:lnTo>
                    <a:pt x="768" y="864"/>
                  </a:lnTo>
                  <a:lnTo>
                    <a:pt x="816" y="816"/>
                  </a:lnTo>
                  <a:lnTo>
                    <a:pt x="864" y="864"/>
                  </a:lnTo>
                  <a:lnTo>
                    <a:pt x="912" y="816"/>
                  </a:lnTo>
                  <a:cubicBezTo>
                    <a:pt x="933" y="816"/>
                    <a:pt x="951" y="872"/>
                    <a:pt x="960" y="867"/>
                  </a:cubicBezTo>
                  <a:cubicBezTo>
                    <a:pt x="969" y="862"/>
                    <a:pt x="965" y="887"/>
                    <a:pt x="966" y="783"/>
                  </a:cubicBezTo>
                  <a:lnTo>
                    <a:pt x="966" y="243"/>
                  </a:lnTo>
                </a:path>
              </a:pathLst>
            </a:custGeom>
            <a:noFill/>
            <a:ln w="1905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0" name="Line 29"/>
            <p:cNvSpPr>
              <a:spLocks noChangeShapeType="1"/>
            </p:cNvSpPr>
            <p:nvPr/>
          </p:nvSpPr>
          <p:spPr bwMode="auto">
            <a:xfrm>
              <a:off x="783" y="480"/>
              <a:ext cx="0" cy="624"/>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 name="Line 30"/>
            <p:cNvSpPr>
              <a:spLocks noChangeShapeType="1"/>
            </p:cNvSpPr>
            <p:nvPr/>
          </p:nvSpPr>
          <p:spPr bwMode="auto">
            <a:xfrm>
              <a:off x="1272" y="480"/>
              <a:ext cx="0" cy="624"/>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2" name="Line 31"/>
            <p:cNvSpPr>
              <a:spLocks noChangeShapeType="1"/>
            </p:cNvSpPr>
            <p:nvPr/>
          </p:nvSpPr>
          <p:spPr bwMode="auto">
            <a:xfrm flipH="1">
              <a:off x="783" y="1104"/>
              <a:ext cx="489" cy="0"/>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3" name="Line 32"/>
            <p:cNvSpPr>
              <a:spLocks noChangeShapeType="1"/>
            </p:cNvSpPr>
            <p:nvPr/>
          </p:nvSpPr>
          <p:spPr bwMode="auto">
            <a:xfrm>
              <a:off x="196" y="480"/>
              <a:ext cx="0" cy="384"/>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4" name="Line 33"/>
            <p:cNvSpPr>
              <a:spLocks noChangeShapeType="1"/>
            </p:cNvSpPr>
            <p:nvPr/>
          </p:nvSpPr>
          <p:spPr bwMode="auto">
            <a:xfrm>
              <a:off x="196" y="864"/>
              <a:ext cx="587" cy="0"/>
            </a:xfrm>
            <a:prstGeom prst="line">
              <a:avLst/>
            </a:prstGeom>
            <a:noFill/>
            <a:ln w="19050"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5" name="Line 34"/>
            <p:cNvSpPr>
              <a:spLocks noChangeShapeType="1"/>
            </p:cNvSpPr>
            <p:nvPr/>
          </p:nvSpPr>
          <p:spPr bwMode="auto">
            <a:xfrm>
              <a:off x="636" y="144"/>
              <a:ext cx="0" cy="720"/>
            </a:xfrm>
            <a:prstGeom prst="line">
              <a:avLst/>
            </a:prstGeom>
            <a:noFill/>
            <a:ln w="12700" cmpd="sng">
              <a:solidFill>
                <a:srgbClr val="FF0066"/>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graphicFrame>
          <p:nvGraphicFramePr>
            <p:cNvPr id="36" name="Object 35"/>
            <p:cNvGraphicFramePr>
              <a:graphicFrameLocks noChangeAspect="1"/>
            </p:cNvGraphicFramePr>
            <p:nvPr/>
          </p:nvGraphicFramePr>
          <p:xfrm>
            <a:off x="391" y="344"/>
            <a:ext cx="245" cy="240"/>
          </p:xfrm>
          <a:graphic>
            <a:graphicData uri="http://schemas.openxmlformats.org/presentationml/2006/ole">
              <mc:AlternateContent xmlns:mc="http://schemas.openxmlformats.org/markup-compatibility/2006">
                <mc:Choice xmlns:v="urn:schemas-microsoft-com:vml" Requires="v">
                  <p:oleObj spid="_x0000_s37" name="公式" r:id="rId3" imgW="241300" imgH="241300" progId="Equation.3">
                    <p:embed/>
                  </p:oleObj>
                </mc:Choice>
                <mc:Fallback>
                  <p:oleObj name="公式" r:id="rId3" imgW="241300" imgH="241300" progId="Equation.3">
                    <p:embed/>
                    <p:pic>
                      <p:nvPicPr>
                        <p:cNvPr id="0" name="图片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 y="344"/>
                          <a:ext cx="245"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 name="Text Box 36"/>
            <p:cNvSpPr txBox="1">
              <a:spLocks noChangeArrowheads="1"/>
            </p:cNvSpPr>
            <p:nvPr/>
          </p:nvSpPr>
          <p:spPr bwMode="auto">
            <a:xfrm>
              <a:off x="881" y="681"/>
              <a:ext cx="44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a:solidFill>
                    <a:srgbClr val="CC0000"/>
                  </a:solidFill>
                  <a:latin typeface="Times New Roman" panose="02020603050405020304" pitchFamily="18" charset="0"/>
                  <a:ea typeface="黑体" panose="02010609060101010101" pitchFamily="49" charset="-122"/>
                </a:rPr>
                <a:t>K</a:t>
              </a:r>
              <a:endParaRPr lang="en-US" sz="2800" b="1" dirty="0">
                <a:solidFill>
                  <a:srgbClr val="CC0000"/>
                </a:solidFill>
                <a:latin typeface="Times New Roman" panose="02020603050405020304" pitchFamily="18" charset="0"/>
                <a:ea typeface="黑体" panose="02010609060101010101" pitchFamily="49" charset="-122"/>
              </a:endParaRPr>
            </a:p>
          </p:txBody>
        </p:sp>
        <p:graphicFrame>
          <p:nvGraphicFramePr>
            <p:cNvPr id="39" name="Object 37"/>
            <p:cNvGraphicFramePr>
              <a:graphicFrameLocks noChangeAspect="1"/>
            </p:cNvGraphicFramePr>
            <p:nvPr/>
          </p:nvGraphicFramePr>
          <p:xfrm>
            <a:off x="2231" y="1392"/>
            <a:ext cx="231" cy="240"/>
          </p:xfrm>
          <a:graphic>
            <a:graphicData uri="http://schemas.openxmlformats.org/presentationml/2006/ole">
              <mc:AlternateContent xmlns:mc="http://schemas.openxmlformats.org/markup-compatibility/2006">
                <mc:Choice xmlns:v="urn:schemas-microsoft-com:vml" Requires="v">
                  <p:oleObj spid="_x0000_s40" name="" r:id="rId5" imgW="228600" imgH="241300" progId="Equation.3">
                    <p:embed/>
                  </p:oleObj>
                </mc:Choice>
                <mc:Fallback>
                  <p:oleObj name="" r:id="rId5" imgW="228600" imgH="241300" progId="Equation.3">
                    <p:embed/>
                    <p:pic>
                      <p:nvPicPr>
                        <p:cNvPr id="0" name="图片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1" y="1392"/>
                          <a:ext cx="231"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 name="Rectangle 38"/>
            <p:cNvSpPr>
              <a:spLocks noChangeArrowheads="1"/>
            </p:cNvSpPr>
            <p:nvPr/>
          </p:nvSpPr>
          <p:spPr bwMode="auto">
            <a:xfrm>
              <a:off x="1584" y="336"/>
              <a:ext cx="110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800" b="1" dirty="0">
                  <a:solidFill>
                    <a:srgbClr val="CC0000"/>
                  </a:solidFill>
                  <a:latin typeface="华文楷体" panose="02010600040101010101" charset="-122"/>
                  <a:ea typeface="华文楷体" panose="02010600040101010101" charset="-122"/>
                </a:rPr>
                <a:t>电子枪</a:t>
              </a:r>
              <a:endParaRPr lang="zh-CN" altLang="en-US" sz="2800" b="1" dirty="0">
                <a:solidFill>
                  <a:srgbClr val="CC0000"/>
                </a:solidFill>
                <a:latin typeface="华文楷体" panose="02010600040101010101" charset="-122"/>
                <a:ea typeface="华文楷体" panose="02010600040101010101" charset="-122"/>
              </a:endParaRPr>
            </a:p>
          </p:txBody>
        </p:sp>
        <p:grpSp>
          <p:nvGrpSpPr>
            <p:cNvPr id="42" name="Group 39"/>
            <p:cNvGrpSpPr/>
            <p:nvPr/>
          </p:nvGrpSpPr>
          <p:grpSpPr bwMode="auto">
            <a:xfrm>
              <a:off x="734" y="1736"/>
              <a:ext cx="601" cy="786"/>
              <a:chOff x="0" y="0"/>
              <a:chExt cx="601" cy="786"/>
            </a:xfrm>
          </p:grpSpPr>
          <p:grpSp>
            <p:nvGrpSpPr>
              <p:cNvPr id="46" name="Group 40"/>
              <p:cNvGrpSpPr/>
              <p:nvPr/>
            </p:nvGrpSpPr>
            <p:grpSpPr bwMode="auto">
              <a:xfrm>
                <a:off x="0" y="0"/>
                <a:ext cx="601" cy="585"/>
                <a:chOff x="0" y="0"/>
                <a:chExt cx="601" cy="585"/>
              </a:xfrm>
            </p:grpSpPr>
            <p:sp>
              <p:nvSpPr>
                <p:cNvPr id="49" name="未知"/>
                <p:cNvSpPr/>
                <p:nvPr/>
              </p:nvSpPr>
              <p:spPr bwMode="auto">
                <a:xfrm>
                  <a:off x="242" y="31"/>
                  <a:ext cx="359" cy="370"/>
                </a:xfrm>
                <a:custGeom>
                  <a:avLst/>
                  <a:gdLst>
                    <a:gd name="T0" fmla="*/ 39 w 648"/>
                    <a:gd name="T1" fmla="*/ 129 h 639"/>
                    <a:gd name="T2" fmla="*/ 0 w 648"/>
                    <a:gd name="T3" fmla="*/ 303 h 639"/>
                    <a:gd name="T4" fmla="*/ 558 w 648"/>
                    <a:gd name="T5" fmla="*/ 639 h 639"/>
                    <a:gd name="T6" fmla="*/ 648 w 648"/>
                    <a:gd name="T7" fmla="*/ 144 h 639"/>
                    <a:gd name="T8" fmla="*/ 408 w 648"/>
                    <a:gd name="T9" fmla="*/ 0 h 639"/>
                    <a:gd name="T10" fmla="*/ 39 w 648"/>
                    <a:gd name="T11" fmla="*/ 129 h 639"/>
                  </a:gdLst>
                  <a:ahLst/>
                  <a:cxnLst>
                    <a:cxn ang="0">
                      <a:pos x="T0" y="T1"/>
                    </a:cxn>
                    <a:cxn ang="0">
                      <a:pos x="T2" y="T3"/>
                    </a:cxn>
                    <a:cxn ang="0">
                      <a:pos x="T4" y="T5"/>
                    </a:cxn>
                    <a:cxn ang="0">
                      <a:pos x="T6" y="T7"/>
                    </a:cxn>
                    <a:cxn ang="0">
                      <a:pos x="T8" y="T9"/>
                    </a:cxn>
                    <a:cxn ang="0">
                      <a:pos x="T10" y="T11"/>
                    </a:cxn>
                  </a:cxnLst>
                  <a:rect l="0" t="0" r="r" b="b"/>
                  <a:pathLst>
                    <a:path w="648" h="639">
                      <a:moveTo>
                        <a:pt x="39" y="129"/>
                      </a:moveTo>
                      <a:lnTo>
                        <a:pt x="0" y="303"/>
                      </a:lnTo>
                      <a:lnTo>
                        <a:pt x="558" y="639"/>
                      </a:lnTo>
                      <a:lnTo>
                        <a:pt x="648" y="144"/>
                      </a:lnTo>
                      <a:lnTo>
                        <a:pt x="408" y="0"/>
                      </a:lnTo>
                      <a:lnTo>
                        <a:pt x="39" y="129"/>
                      </a:lnTo>
                      <a:close/>
                    </a:path>
                  </a:pathLst>
                </a:custGeom>
                <a:gradFill rotWithShape="0">
                  <a:gsLst>
                    <a:gs pos="0">
                      <a:srgbClr val="AAAAAA">
                        <a:gamma/>
                        <a:tint val="96471"/>
                        <a:invGamma/>
                      </a:srgbClr>
                    </a:gs>
                    <a:gs pos="100000">
                      <a:srgbClr val="AAAAAA"/>
                    </a:gs>
                  </a:gsLst>
                  <a:path path="rect">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0" name="未知"/>
                <p:cNvSpPr/>
                <p:nvPr/>
              </p:nvSpPr>
              <p:spPr bwMode="auto">
                <a:xfrm>
                  <a:off x="0" y="205"/>
                  <a:ext cx="548" cy="380"/>
                </a:xfrm>
                <a:custGeom>
                  <a:avLst/>
                  <a:gdLst>
                    <a:gd name="T0" fmla="*/ 432 w 990"/>
                    <a:gd name="T1" fmla="*/ 0 h 657"/>
                    <a:gd name="T2" fmla="*/ 990 w 990"/>
                    <a:gd name="T3" fmla="*/ 339 h 657"/>
                    <a:gd name="T4" fmla="*/ 543 w 990"/>
                    <a:gd name="T5" fmla="*/ 657 h 657"/>
                    <a:gd name="T6" fmla="*/ 0 w 990"/>
                    <a:gd name="T7" fmla="*/ 312 h 657"/>
                    <a:gd name="T8" fmla="*/ 432 w 990"/>
                    <a:gd name="T9" fmla="*/ 0 h 657"/>
                  </a:gdLst>
                  <a:ahLst/>
                  <a:cxnLst>
                    <a:cxn ang="0">
                      <a:pos x="T0" y="T1"/>
                    </a:cxn>
                    <a:cxn ang="0">
                      <a:pos x="T2" y="T3"/>
                    </a:cxn>
                    <a:cxn ang="0">
                      <a:pos x="T4" y="T5"/>
                    </a:cxn>
                    <a:cxn ang="0">
                      <a:pos x="T6" y="T7"/>
                    </a:cxn>
                    <a:cxn ang="0">
                      <a:pos x="T8" y="T9"/>
                    </a:cxn>
                  </a:cxnLst>
                  <a:rect l="0" t="0" r="r" b="b"/>
                  <a:pathLst>
                    <a:path w="990" h="657">
                      <a:moveTo>
                        <a:pt x="432" y="0"/>
                      </a:moveTo>
                      <a:lnTo>
                        <a:pt x="990" y="339"/>
                      </a:lnTo>
                      <a:lnTo>
                        <a:pt x="543" y="657"/>
                      </a:lnTo>
                      <a:lnTo>
                        <a:pt x="0" y="312"/>
                      </a:lnTo>
                      <a:lnTo>
                        <a:pt x="432" y="0"/>
                      </a:lnTo>
                      <a:close/>
                    </a:path>
                  </a:pathLst>
                </a:custGeom>
                <a:gradFill rotWithShape="0">
                  <a:gsLst>
                    <a:gs pos="0">
                      <a:srgbClr val="C1C1C1"/>
                    </a:gs>
                    <a:gs pos="100000">
                      <a:srgbClr val="C1C1C1">
                        <a:gamma/>
                        <a:shade val="63137"/>
                        <a:invGamma/>
                      </a:srgbClr>
                    </a:gs>
                  </a:gsLst>
                  <a:path path="rect">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 name="未知"/>
                <p:cNvSpPr/>
                <p:nvPr/>
              </p:nvSpPr>
              <p:spPr bwMode="auto">
                <a:xfrm>
                  <a:off x="0" y="0"/>
                  <a:ext cx="261" cy="387"/>
                </a:xfrm>
                <a:custGeom>
                  <a:avLst/>
                  <a:gdLst>
                    <a:gd name="T0" fmla="*/ 363 w 465"/>
                    <a:gd name="T1" fmla="*/ 0 h 669"/>
                    <a:gd name="T2" fmla="*/ 117 w 465"/>
                    <a:gd name="T3" fmla="*/ 174 h 669"/>
                    <a:gd name="T4" fmla="*/ 0 w 465"/>
                    <a:gd name="T5" fmla="*/ 669 h 669"/>
                    <a:gd name="T6" fmla="*/ 435 w 465"/>
                    <a:gd name="T7" fmla="*/ 351 h 669"/>
                    <a:gd name="T8" fmla="*/ 465 w 465"/>
                    <a:gd name="T9" fmla="*/ 180 h 669"/>
                    <a:gd name="T10" fmla="*/ 363 w 465"/>
                    <a:gd name="T11" fmla="*/ 0 h 669"/>
                  </a:gdLst>
                  <a:ahLst/>
                  <a:cxnLst>
                    <a:cxn ang="0">
                      <a:pos x="T0" y="T1"/>
                    </a:cxn>
                    <a:cxn ang="0">
                      <a:pos x="T2" y="T3"/>
                    </a:cxn>
                    <a:cxn ang="0">
                      <a:pos x="T4" y="T5"/>
                    </a:cxn>
                    <a:cxn ang="0">
                      <a:pos x="T6" y="T7"/>
                    </a:cxn>
                    <a:cxn ang="0">
                      <a:pos x="T8" y="T9"/>
                    </a:cxn>
                    <a:cxn ang="0">
                      <a:pos x="T10" y="T11"/>
                    </a:cxn>
                  </a:cxnLst>
                  <a:rect l="0" t="0" r="r" b="b"/>
                  <a:pathLst>
                    <a:path w="465" h="669">
                      <a:moveTo>
                        <a:pt x="363" y="0"/>
                      </a:moveTo>
                      <a:lnTo>
                        <a:pt x="117" y="174"/>
                      </a:lnTo>
                      <a:lnTo>
                        <a:pt x="0" y="669"/>
                      </a:lnTo>
                      <a:lnTo>
                        <a:pt x="435" y="351"/>
                      </a:lnTo>
                      <a:lnTo>
                        <a:pt x="465" y="180"/>
                      </a:lnTo>
                      <a:lnTo>
                        <a:pt x="363" y="0"/>
                      </a:lnTo>
                      <a:close/>
                    </a:path>
                  </a:pathLst>
                </a:custGeom>
                <a:gradFill rotWithShape="0">
                  <a:gsLst>
                    <a:gs pos="0">
                      <a:srgbClr val="DDDDDD"/>
                    </a:gs>
                    <a:gs pos="100000">
                      <a:srgbClr val="DDDDDD">
                        <a:gamma/>
                        <a:shade val="83137"/>
                        <a:invGamma/>
                      </a:srgbClr>
                    </a:gs>
                  </a:gsLst>
                  <a:lin ang="18900000" scaled="1"/>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2" name="Line 44"/>
                <p:cNvSpPr>
                  <a:spLocks noChangeShapeType="1"/>
                </p:cNvSpPr>
                <p:nvPr/>
              </p:nvSpPr>
              <p:spPr bwMode="auto">
                <a:xfrm flipV="1">
                  <a:off x="25" y="104"/>
                  <a:ext cx="239" cy="186"/>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3" name="Line 45"/>
                <p:cNvSpPr>
                  <a:spLocks noChangeShapeType="1"/>
                </p:cNvSpPr>
                <p:nvPr/>
              </p:nvSpPr>
              <p:spPr bwMode="auto">
                <a:xfrm flipV="1">
                  <a:off x="48" y="53"/>
                  <a:ext cx="179" cy="131"/>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4" name="Line 46"/>
                <p:cNvSpPr>
                  <a:spLocks noChangeShapeType="1"/>
                </p:cNvSpPr>
                <p:nvPr/>
              </p:nvSpPr>
              <p:spPr bwMode="auto">
                <a:xfrm>
                  <a:off x="372" y="69"/>
                  <a:ext cx="217" cy="125"/>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5" name="Line 47"/>
                <p:cNvSpPr>
                  <a:spLocks noChangeShapeType="1"/>
                </p:cNvSpPr>
                <p:nvPr/>
              </p:nvSpPr>
              <p:spPr bwMode="auto">
                <a:xfrm>
                  <a:off x="269" y="111"/>
                  <a:ext cx="300" cy="184"/>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 name="Line 48"/>
                <p:cNvSpPr>
                  <a:spLocks noChangeShapeType="1"/>
                </p:cNvSpPr>
                <p:nvPr/>
              </p:nvSpPr>
              <p:spPr bwMode="auto">
                <a:xfrm flipH="1">
                  <a:off x="350" y="64"/>
                  <a:ext cx="40" cy="210"/>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7" name="Line 49"/>
                <p:cNvSpPr>
                  <a:spLocks noChangeShapeType="1"/>
                </p:cNvSpPr>
                <p:nvPr/>
              </p:nvSpPr>
              <p:spPr bwMode="auto">
                <a:xfrm flipH="1">
                  <a:off x="450" y="61"/>
                  <a:ext cx="55" cy="27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 name="Line 50"/>
                <p:cNvSpPr>
                  <a:spLocks noChangeShapeType="1"/>
                </p:cNvSpPr>
                <p:nvPr/>
              </p:nvSpPr>
              <p:spPr bwMode="auto">
                <a:xfrm flipH="1">
                  <a:off x="76" y="45"/>
                  <a:ext cx="67" cy="287"/>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 name="Line 51"/>
                <p:cNvSpPr>
                  <a:spLocks noChangeShapeType="1"/>
                </p:cNvSpPr>
                <p:nvPr/>
              </p:nvSpPr>
              <p:spPr bwMode="auto">
                <a:xfrm flipH="1">
                  <a:off x="159" y="30"/>
                  <a:ext cx="58" cy="241"/>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0" name="Line 52"/>
                <p:cNvSpPr>
                  <a:spLocks noChangeShapeType="1"/>
                </p:cNvSpPr>
                <p:nvPr/>
              </p:nvSpPr>
              <p:spPr bwMode="auto">
                <a:xfrm>
                  <a:off x="78" y="335"/>
                  <a:ext cx="301" cy="194"/>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 name="Line 53"/>
                <p:cNvSpPr>
                  <a:spLocks noChangeShapeType="1"/>
                </p:cNvSpPr>
                <p:nvPr/>
              </p:nvSpPr>
              <p:spPr bwMode="auto">
                <a:xfrm>
                  <a:off x="159" y="269"/>
                  <a:ext cx="304" cy="193"/>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 name="Line 54"/>
                <p:cNvSpPr>
                  <a:spLocks noChangeShapeType="1"/>
                </p:cNvSpPr>
                <p:nvPr/>
              </p:nvSpPr>
              <p:spPr bwMode="auto">
                <a:xfrm flipH="1">
                  <a:off x="110" y="271"/>
                  <a:ext cx="242" cy="189"/>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 name="Line 55"/>
                <p:cNvSpPr>
                  <a:spLocks noChangeShapeType="1"/>
                </p:cNvSpPr>
                <p:nvPr/>
              </p:nvSpPr>
              <p:spPr bwMode="auto">
                <a:xfrm flipH="1">
                  <a:off x="209" y="335"/>
                  <a:ext cx="241" cy="184"/>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4" name="Line 56"/>
                <p:cNvSpPr>
                  <a:spLocks noChangeShapeType="1"/>
                </p:cNvSpPr>
                <p:nvPr/>
              </p:nvSpPr>
              <p:spPr bwMode="auto">
                <a:xfrm flipV="1">
                  <a:off x="262" y="33"/>
                  <a:ext cx="205" cy="75"/>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5" name="Line 57"/>
                <p:cNvSpPr>
                  <a:spLocks noChangeShapeType="1"/>
                </p:cNvSpPr>
                <p:nvPr/>
              </p:nvSpPr>
              <p:spPr bwMode="auto">
                <a:xfrm flipH="1" flipV="1">
                  <a:off x="208" y="0"/>
                  <a:ext cx="56" cy="106"/>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6" name="Line 58"/>
                <p:cNvSpPr>
                  <a:spLocks noChangeShapeType="1"/>
                </p:cNvSpPr>
                <p:nvPr/>
              </p:nvSpPr>
              <p:spPr bwMode="auto">
                <a:xfrm>
                  <a:off x="208" y="0"/>
                  <a:ext cx="254" cy="31"/>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7" name="未知"/>
                <p:cNvSpPr/>
                <p:nvPr/>
              </p:nvSpPr>
              <p:spPr bwMode="auto">
                <a:xfrm>
                  <a:off x="203" y="0"/>
                  <a:ext cx="265" cy="106"/>
                </a:xfrm>
                <a:custGeom>
                  <a:avLst/>
                  <a:gdLst>
                    <a:gd name="T0" fmla="*/ 0 w 480"/>
                    <a:gd name="T1" fmla="*/ 0 h 183"/>
                    <a:gd name="T2" fmla="*/ 480 w 480"/>
                    <a:gd name="T3" fmla="*/ 54 h 183"/>
                    <a:gd name="T4" fmla="*/ 99 w 480"/>
                    <a:gd name="T5" fmla="*/ 183 h 183"/>
                    <a:gd name="T6" fmla="*/ 0 w 480"/>
                    <a:gd name="T7" fmla="*/ 0 h 183"/>
                  </a:gdLst>
                  <a:ahLst/>
                  <a:cxnLst>
                    <a:cxn ang="0">
                      <a:pos x="T0" y="T1"/>
                    </a:cxn>
                    <a:cxn ang="0">
                      <a:pos x="T2" y="T3"/>
                    </a:cxn>
                    <a:cxn ang="0">
                      <a:pos x="T4" y="T5"/>
                    </a:cxn>
                    <a:cxn ang="0">
                      <a:pos x="T6" y="T7"/>
                    </a:cxn>
                  </a:cxnLst>
                  <a:rect l="0" t="0" r="r" b="b"/>
                  <a:pathLst>
                    <a:path w="480" h="183">
                      <a:moveTo>
                        <a:pt x="0" y="0"/>
                      </a:moveTo>
                      <a:lnTo>
                        <a:pt x="480" y="54"/>
                      </a:lnTo>
                      <a:lnTo>
                        <a:pt x="99" y="183"/>
                      </a:lnTo>
                      <a:lnTo>
                        <a:pt x="0" y="0"/>
                      </a:lnTo>
                      <a:close/>
                    </a:path>
                  </a:pathLst>
                </a:custGeom>
                <a:solidFill>
                  <a:srgbClr val="DDDDDD"/>
                </a:soli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47" name="Rectangle 60"/>
              <p:cNvSpPr>
                <a:spLocks noChangeArrowheads="1"/>
              </p:cNvSpPr>
              <p:nvPr/>
            </p:nvSpPr>
            <p:spPr bwMode="auto">
              <a:xfrm>
                <a:off x="282" y="551"/>
                <a:ext cx="49" cy="235"/>
              </a:xfrm>
              <a:prstGeom prst="rect">
                <a:avLst/>
              </a:prstGeom>
              <a:gradFill rotWithShape="0">
                <a:gsLst>
                  <a:gs pos="0">
                    <a:schemeClr val="bg1">
                      <a:gamma/>
                      <a:shade val="53333"/>
                      <a:invGamma/>
                    </a:schemeClr>
                  </a:gs>
                  <a:gs pos="50000">
                    <a:schemeClr val="bg1"/>
                  </a:gs>
                  <a:gs pos="100000">
                    <a:schemeClr val="bg1">
                      <a:gamma/>
                      <a:shade val="53333"/>
                      <a:invGamma/>
                    </a:schemeClr>
                  </a:gs>
                </a:gsLst>
                <a:lin ang="0" scaled="1"/>
              </a:gradFill>
              <a:ln w="9525"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 name="Arc 61"/>
              <p:cNvSpPr/>
              <p:nvPr/>
            </p:nvSpPr>
            <p:spPr bwMode="auto">
              <a:xfrm>
                <a:off x="178" y="629"/>
                <a:ext cx="262" cy="50"/>
              </a:xfrm>
              <a:custGeom>
                <a:avLst/>
                <a:gdLst>
                  <a:gd name="G0" fmla="+- 21600 0 0"/>
                  <a:gd name="G1" fmla="+- 19041 0 0"/>
                  <a:gd name="G2" fmla="+- 21600 0 0"/>
                  <a:gd name="T0" fmla="*/ 31945 w 43200"/>
                  <a:gd name="T1" fmla="*/ 79 h 40641"/>
                  <a:gd name="T2" fmla="*/ 11402 w 43200"/>
                  <a:gd name="T3" fmla="*/ 0 h 40641"/>
                  <a:gd name="T4" fmla="*/ 21600 w 43200"/>
                  <a:gd name="T5" fmla="*/ 19041 h 40641"/>
                </a:gdLst>
                <a:ahLst/>
                <a:cxnLst>
                  <a:cxn ang="0">
                    <a:pos x="T0" y="T1"/>
                  </a:cxn>
                  <a:cxn ang="0">
                    <a:pos x="T2" y="T3"/>
                  </a:cxn>
                  <a:cxn ang="0">
                    <a:pos x="T4" y="T5"/>
                  </a:cxn>
                </a:cxnLst>
                <a:rect l="0" t="0" r="r" b="b"/>
                <a:pathLst>
                  <a:path w="43200" h="40641" fill="none" extrusionOk="0">
                    <a:moveTo>
                      <a:pt x="31944" y="79"/>
                    </a:moveTo>
                    <a:cubicBezTo>
                      <a:pt x="38883" y="3864"/>
                      <a:pt x="43200" y="11137"/>
                      <a:pt x="43200" y="19041"/>
                    </a:cubicBezTo>
                    <a:cubicBezTo>
                      <a:pt x="43200" y="30970"/>
                      <a:pt x="33529" y="40641"/>
                      <a:pt x="21600" y="40641"/>
                    </a:cubicBezTo>
                    <a:cubicBezTo>
                      <a:pt x="9670" y="40641"/>
                      <a:pt x="0" y="30970"/>
                      <a:pt x="0" y="19041"/>
                    </a:cubicBezTo>
                    <a:cubicBezTo>
                      <a:pt x="-1" y="11077"/>
                      <a:pt x="4381" y="3759"/>
                      <a:pt x="11401" y="-1"/>
                    </a:cubicBezTo>
                  </a:path>
                  <a:path w="43200" h="40641" stroke="0" extrusionOk="0">
                    <a:moveTo>
                      <a:pt x="31944" y="79"/>
                    </a:moveTo>
                    <a:cubicBezTo>
                      <a:pt x="38883" y="3864"/>
                      <a:pt x="43200" y="11137"/>
                      <a:pt x="43200" y="19041"/>
                    </a:cubicBezTo>
                    <a:cubicBezTo>
                      <a:pt x="43200" y="30970"/>
                      <a:pt x="33529" y="40641"/>
                      <a:pt x="21600" y="40641"/>
                    </a:cubicBezTo>
                    <a:cubicBezTo>
                      <a:pt x="9670" y="40641"/>
                      <a:pt x="0" y="30970"/>
                      <a:pt x="0" y="19041"/>
                    </a:cubicBezTo>
                    <a:cubicBezTo>
                      <a:pt x="-1" y="11077"/>
                      <a:pt x="4381" y="3759"/>
                      <a:pt x="11401" y="-1"/>
                    </a:cubicBezTo>
                    <a:lnTo>
                      <a:pt x="21600" y="19041"/>
                    </a:lnTo>
                    <a:close/>
                  </a:path>
                </a:pathLst>
              </a:custGeom>
              <a:noFill/>
              <a:ln w="28575" cmpd="sng">
                <a:solidFill>
                  <a:srgbClr val="CC0000"/>
                </a:solidFill>
                <a:round/>
                <a:head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43" name="Line 62"/>
            <p:cNvSpPr>
              <a:spLocks noChangeShapeType="1"/>
            </p:cNvSpPr>
            <p:nvPr/>
          </p:nvSpPr>
          <p:spPr bwMode="auto">
            <a:xfrm>
              <a:off x="1051" y="1101"/>
              <a:ext cx="0" cy="720"/>
            </a:xfrm>
            <a:prstGeom prst="line">
              <a:avLst/>
            </a:prstGeom>
            <a:noFill/>
            <a:ln w="28575" cmpd="sng">
              <a:solidFill>
                <a:srgbClr val="9900FF"/>
              </a:solidFill>
              <a:rou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grpSp>
          <p:nvGrpSpPr>
            <p:cNvPr id="44" name="Group 63"/>
            <p:cNvGrpSpPr/>
            <p:nvPr/>
          </p:nvGrpSpPr>
          <p:grpSpPr bwMode="auto">
            <a:xfrm>
              <a:off x="1656" y="965"/>
              <a:ext cx="348" cy="233"/>
              <a:chOff x="0" y="0"/>
              <a:chExt cx="348" cy="233"/>
            </a:xfrm>
          </p:grpSpPr>
          <p:sp>
            <p:nvSpPr>
              <p:cNvPr id="45" name="Rectangle 64"/>
              <p:cNvSpPr>
                <a:spLocks noChangeArrowheads="1"/>
              </p:cNvSpPr>
              <p:nvPr/>
            </p:nvSpPr>
            <p:spPr bwMode="auto">
              <a:xfrm rot="2840133">
                <a:off x="67" y="-46"/>
                <a:ext cx="233" cy="326"/>
              </a:xfrm>
              <a:prstGeom prst="rect">
                <a:avLst/>
              </a:prstGeom>
              <a:solidFill>
                <a:schemeClr val="bg1"/>
              </a:solidFill>
              <a:ln w="19050"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1" name="Rectangle 65"/>
              <p:cNvSpPr>
                <a:spLocks noChangeArrowheads="1"/>
              </p:cNvSpPr>
              <p:nvPr/>
            </p:nvSpPr>
            <p:spPr bwMode="auto">
              <a:xfrm rot="2840133">
                <a:off x="76" y="-27"/>
                <a:ext cx="174" cy="326"/>
              </a:xfrm>
              <a:prstGeom prst="rect">
                <a:avLst/>
              </a:prstGeom>
              <a:gradFill rotWithShape="0">
                <a:gsLst>
                  <a:gs pos="0">
                    <a:schemeClr val="bg1"/>
                  </a:gs>
                  <a:gs pos="100000">
                    <a:schemeClr val="folHlink"/>
                  </a:gs>
                </a:gsLst>
                <a:path path="shape">
                  <a:fillToRect l="50000" t="50000" r="50000" b="50000"/>
                </a:path>
              </a:gradFill>
              <a:ln w="19050"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72" name="Line 66"/>
            <p:cNvSpPr>
              <a:spLocks noChangeShapeType="1"/>
            </p:cNvSpPr>
            <p:nvPr/>
          </p:nvSpPr>
          <p:spPr bwMode="auto">
            <a:xfrm flipV="1">
              <a:off x="1055" y="1028"/>
              <a:ext cx="841" cy="720"/>
            </a:xfrm>
            <a:prstGeom prst="line">
              <a:avLst/>
            </a:prstGeom>
            <a:noFill/>
            <a:ln w="28575" cmpd="sng">
              <a:solidFill>
                <a:srgbClr val="99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73" name="Line 67"/>
            <p:cNvSpPr>
              <a:spLocks noChangeShapeType="1"/>
            </p:cNvSpPr>
            <p:nvPr/>
          </p:nvSpPr>
          <p:spPr bwMode="auto">
            <a:xfrm rot="176017" flipV="1">
              <a:off x="1286" y="1259"/>
              <a:ext cx="317" cy="318"/>
            </a:xfrm>
            <a:prstGeom prst="line">
              <a:avLst/>
            </a:prstGeom>
            <a:noFill/>
            <a:ln w="19050" cmpd="sng">
              <a:solidFill>
                <a:srgbClr val="9900FF"/>
              </a:solidFill>
              <a:rou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grpSp>
      <p:sp>
        <p:nvSpPr>
          <p:cNvPr id="74" name="Rectangle 70"/>
          <p:cNvSpPr>
            <a:spLocks noChangeArrowheads="1"/>
          </p:cNvSpPr>
          <p:nvPr/>
        </p:nvSpPr>
        <p:spPr bwMode="auto">
          <a:xfrm>
            <a:off x="4613910" y="3592512"/>
            <a:ext cx="4282756" cy="258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15000"/>
              </a:lnSpc>
            </a:pPr>
            <a:r>
              <a:rPr lang="zh-CN" altLang="en-US" sz="2400" dirty="0">
                <a:solidFill>
                  <a:srgbClr val="0000FF"/>
                </a:solidFill>
                <a:latin typeface="华文楷体" panose="02010600040101010101" charset="-122"/>
                <a:ea typeface="华文楷体" panose="02010600040101010101" charset="-122"/>
              </a:rPr>
              <a:t>电子从灯丝</a:t>
            </a:r>
            <a:r>
              <a:rPr lang="en-US" sz="2400" dirty="0">
                <a:solidFill>
                  <a:srgbClr val="0000FF"/>
                </a:solidFill>
                <a:latin typeface="华文楷体" panose="02010600040101010101" charset="-122"/>
                <a:ea typeface="华文楷体" panose="02010600040101010101" charset="-122"/>
              </a:rPr>
              <a:t>K</a:t>
            </a:r>
            <a:r>
              <a:rPr lang="zh-CN" altLang="en-US" sz="2400" dirty="0">
                <a:solidFill>
                  <a:srgbClr val="0000FF"/>
                </a:solidFill>
                <a:latin typeface="华文楷体" panose="02010600040101010101" charset="-122"/>
                <a:ea typeface="华文楷体" panose="02010600040101010101" charset="-122"/>
              </a:rPr>
              <a:t>射出，经电势差为</a:t>
            </a:r>
            <a:r>
              <a:rPr lang="en-US" sz="2400" i="1" dirty="0">
                <a:solidFill>
                  <a:srgbClr val="0000FF"/>
                </a:solidFill>
                <a:latin typeface="华文楷体" panose="02010600040101010101" charset="-122"/>
                <a:ea typeface="华文楷体" panose="02010600040101010101" charset="-122"/>
              </a:rPr>
              <a:t>U</a:t>
            </a:r>
            <a:r>
              <a:rPr lang="zh-CN" altLang="en-US" sz="2400" dirty="0">
                <a:solidFill>
                  <a:srgbClr val="0000FF"/>
                </a:solidFill>
                <a:latin typeface="华文楷体" panose="02010600040101010101" charset="-122"/>
                <a:ea typeface="华文楷体" panose="02010600040101010101" charset="-122"/>
              </a:rPr>
              <a:t>的加速电场，通过狭缝后成为很细的电子束，投射在镍晶体</a:t>
            </a:r>
            <a:r>
              <a:rPr lang="en-US" sz="2400" dirty="0">
                <a:solidFill>
                  <a:srgbClr val="0000FF"/>
                </a:solidFill>
                <a:latin typeface="华文楷体" panose="02010600040101010101" charset="-122"/>
                <a:ea typeface="华文楷体" panose="02010600040101010101" charset="-122"/>
              </a:rPr>
              <a:t>M</a:t>
            </a:r>
            <a:r>
              <a:rPr lang="zh-CN" altLang="en-US" sz="2400" dirty="0">
                <a:solidFill>
                  <a:srgbClr val="0000FF"/>
                </a:solidFill>
                <a:latin typeface="华文楷体" panose="02010600040101010101" charset="-122"/>
                <a:ea typeface="华文楷体" panose="02010600040101010101" charset="-122"/>
              </a:rPr>
              <a:t>上，电子束在晶体面上散射后进入电子探测器，其电流由电流计</a:t>
            </a:r>
            <a:r>
              <a:rPr lang="en-US" sz="2400" dirty="0">
                <a:solidFill>
                  <a:srgbClr val="0000FF"/>
                </a:solidFill>
                <a:latin typeface="华文楷体" panose="02010600040101010101" charset="-122"/>
                <a:ea typeface="华文楷体" panose="02010600040101010101" charset="-122"/>
              </a:rPr>
              <a:t>G </a:t>
            </a:r>
            <a:r>
              <a:rPr lang="zh-CN" altLang="en-US" sz="2400" dirty="0">
                <a:solidFill>
                  <a:srgbClr val="0000FF"/>
                </a:solidFill>
                <a:latin typeface="华文楷体" panose="02010600040101010101" charset="-122"/>
                <a:ea typeface="华文楷体" panose="02010600040101010101" charset="-122"/>
              </a:rPr>
              <a:t>测出。</a:t>
            </a:r>
            <a:endParaRPr lang="zh-CN" altLang="en-US" sz="2400" dirty="0">
              <a:solidFill>
                <a:srgbClr val="0000FF"/>
              </a:solidFill>
              <a:latin typeface="华文楷体" panose="02010600040101010101" charset="-122"/>
              <a:ea typeface="华文楷体" panose="02010600040101010101" charset="-122"/>
            </a:endParaRPr>
          </a:p>
        </p:txBody>
      </p:sp>
      <p:sp>
        <p:nvSpPr>
          <p:cNvPr id="75" name="Footer Placeholder 7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76" name="image59.png"/>
          <p:cNvPicPr/>
          <p:nvPr/>
        </p:nvPicPr>
        <p:blipFill>
          <a:blip r:embed="rId7"/>
          <a:stretch>
            <a:fillRect/>
          </a:stretch>
        </p:blipFill>
        <p:spPr>
          <a:xfrm>
            <a:off x="5679122" y="1752600"/>
            <a:ext cx="2137394" cy="1851025"/>
          </a:xfrm>
          <a:prstGeom prst="rect">
            <a:avLst/>
          </a:prstGeom>
          <a:ln w="12700">
            <a:miter lim="4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光子的动量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506038" y="1371600"/>
                <a:ext cx="8256962" cy="4800600"/>
              </a:xfrm>
            </p:spPr>
            <p:txBody>
              <a:bodyPr>
                <a:normAutofit fontScale="92500"/>
              </a:bodyPr>
              <a:lstStyle/>
              <a:p>
                <a:r>
                  <a:rPr lang="en-US" altLang="zh-CN" dirty="0">
                    <a:latin typeface="Times New Roman" panose="02020603050405020304" pitchFamily="18" charset="0"/>
                    <a:cs typeface="Times New Roman" panose="02020603050405020304" pitchFamily="18" charset="0"/>
                  </a:rPr>
                  <a:t>1916</a:t>
                </a:r>
                <a:r>
                  <a:rPr lang="zh-CN" altLang="en-US" dirty="0">
                    <a:latin typeface="Times New Roman" panose="02020603050405020304" pitchFamily="18" charset="0"/>
                    <a:cs typeface="Times New Roman" panose="02020603050405020304" pitchFamily="18" charset="0"/>
                  </a:rPr>
                  <a:t>年爱因斯坦将光量子的</a:t>
                </a:r>
                <a:r>
                  <a:rPr lang="zh-CN" altLang="en-US" dirty="0">
                    <a:solidFill>
                      <a:srgbClr val="FF0000"/>
                    </a:solidFill>
                    <a:latin typeface="Times New Roman" panose="02020603050405020304" pitchFamily="18" charset="0"/>
                    <a:cs typeface="Times New Roman" panose="02020603050405020304" pitchFamily="18" charset="0"/>
                  </a:rPr>
                  <a:t>概念延拓</a:t>
                </a:r>
                <a:r>
                  <a:rPr lang="zh-CN" altLang="en-US" dirty="0">
                    <a:latin typeface="Times New Roman" panose="02020603050405020304" pitchFamily="18" charset="0"/>
                    <a:cs typeface="Times New Roman" panose="02020603050405020304" pitchFamily="18" charset="0"/>
                  </a:rPr>
                  <a:t>，提出光量子具有</a:t>
                </a:r>
                <a:r>
                  <a:rPr lang="zh-CN" altLang="en-US" dirty="0">
                    <a:solidFill>
                      <a:srgbClr val="FF0000"/>
                    </a:solidFill>
                    <a:latin typeface="Times New Roman" panose="02020603050405020304" pitchFamily="18" charset="0"/>
                    <a:cs typeface="Times New Roman" panose="02020603050405020304" pitchFamily="18" charset="0"/>
                  </a:rPr>
                  <a:t>线动量</a:t>
                </a:r>
                <a:r>
                  <a:rPr lang="zh-CN" altLang="en-US" dirty="0">
                    <a:latin typeface="Times New Roman" panose="02020603050405020304" pitchFamily="18" charset="0"/>
                    <a:cs typeface="Times New Roman" panose="02020603050405020304" pitchFamily="18" charset="0"/>
                  </a:rPr>
                  <a:t>（直线中的动量），并满足</a:t>
                </a:r>
                <a:endParaRPr lang="en-US" altLang="zh-CN"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cs typeface="Times New Roman" panose="02020603050405020304" pitchFamily="18" charset="0"/>
                        </a:rPr>
                        <m:t>𝒑</m:t>
                      </m:r>
                      <m:r>
                        <a:rPr lang="en-US" altLang="zh-CN" b="1" i="1" smtClean="0">
                          <a:latin typeface="Cambria Math" panose="02040503050406030204" pitchFamily="18" charset="0"/>
                          <a:cs typeface="Times New Roman" panose="02020603050405020304" pitchFamily="18" charset="0"/>
                        </a:rPr>
                        <m:t>=</m:t>
                      </m:r>
                      <m:f>
                        <m:fPr>
                          <m:ctrlPr>
                            <a:rPr lang="en-US" altLang="zh-CN" b="1" i="1" smtClean="0">
                              <a:latin typeface="Cambria Math" panose="02040503050406030204" pitchFamily="18" charset="0"/>
                              <a:cs typeface="Times New Roman" panose="02020603050405020304" pitchFamily="18" charset="0"/>
                            </a:rPr>
                          </m:ctrlPr>
                        </m:fPr>
                        <m:num>
                          <m:r>
                            <a:rPr lang="en-US" altLang="zh-CN" b="1" i="1" smtClean="0">
                              <a:latin typeface="Cambria Math" panose="02040503050406030204" pitchFamily="18" charset="0"/>
                              <a:cs typeface="Times New Roman" panose="02020603050405020304" pitchFamily="18" charset="0"/>
                            </a:rPr>
                            <m:t>𝑬</m:t>
                          </m:r>
                        </m:num>
                        <m:den>
                          <m:r>
                            <a:rPr lang="en-US" altLang="zh-CN" b="1" i="1" smtClean="0">
                              <a:latin typeface="Cambria Math" panose="02040503050406030204" pitchFamily="18" charset="0"/>
                              <a:cs typeface="Times New Roman" panose="02020603050405020304" pitchFamily="18" charset="0"/>
                            </a:rPr>
                            <m:t>𝒄</m:t>
                          </m:r>
                        </m:den>
                      </m:f>
                      <m:r>
                        <a:rPr lang="en-US" altLang="zh-CN" b="1" i="1" smtClean="0">
                          <a:latin typeface="Cambria Math" panose="02040503050406030204" pitchFamily="18" charset="0"/>
                          <a:cs typeface="Times New Roman" panose="02020603050405020304" pitchFamily="18" charset="0"/>
                        </a:rPr>
                        <m:t>=</m:t>
                      </m:r>
                      <m:f>
                        <m:fPr>
                          <m:ctrlPr>
                            <a:rPr lang="en-US" altLang="zh-CN" b="1" i="1" smtClean="0">
                              <a:latin typeface="Cambria Math" panose="02040503050406030204" pitchFamily="18" charset="0"/>
                              <a:cs typeface="Times New Roman" panose="02020603050405020304" pitchFamily="18" charset="0"/>
                            </a:rPr>
                          </m:ctrlPr>
                        </m:fPr>
                        <m:num>
                          <m:r>
                            <a:rPr lang="en-US" altLang="zh-CN" b="1" i="1" smtClean="0">
                              <a:latin typeface="Cambria Math" panose="02040503050406030204" pitchFamily="18" charset="0"/>
                              <a:cs typeface="Times New Roman" panose="02020603050405020304" pitchFamily="18" charset="0"/>
                            </a:rPr>
                            <m:t>𝒉</m:t>
                          </m:r>
                          <m:r>
                            <a:rPr lang="zh-CN" altLang="en-US" b="1" i="1" smtClean="0">
                              <a:latin typeface="Cambria Math" panose="02040503050406030204" pitchFamily="18" charset="0"/>
                              <a:cs typeface="Times New Roman" panose="02020603050405020304" pitchFamily="18" charset="0"/>
                            </a:rPr>
                            <m:t>𝝂</m:t>
                          </m:r>
                        </m:num>
                        <m:den>
                          <m:r>
                            <a:rPr lang="en-US" altLang="zh-CN" b="1" i="1" smtClean="0">
                              <a:latin typeface="Cambria Math" panose="02040503050406030204" pitchFamily="18" charset="0"/>
                              <a:cs typeface="Times New Roman" panose="02020603050405020304" pitchFamily="18" charset="0"/>
                            </a:rPr>
                            <m:t>𝒄</m:t>
                          </m:r>
                        </m:den>
                      </m:f>
                      <m:r>
                        <a:rPr lang="en-US" altLang="zh-CN" b="1" i="1" smtClean="0">
                          <a:latin typeface="Cambria Math" panose="02040503050406030204" pitchFamily="18" charset="0"/>
                          <a:cs typeface="Times New Roman" panose="02020603050405020304" pitchFamily="18" charset="0"/>
                        </a:rPr>
                        <m:t>=</m:t>
                      </m:r>
                      <m:f>
                        <m:fPr>
                          <m:ctrlPr>
                            <a:rPr lang="en-US" altLang="zh-CN" b="1" i="1" smtClean="0">
                              <a:latin typeface="Cambria Math" panose="02040503050406030204" pitchFamily="18" charset="0"/>
                              <a:cs typeface="Times New Roman" panose="02020603050405020304" pitchFamily="18" charset="0"/>
                            </a:rPr>
                          </m:ctrlPr>
                        </m:fPr>
                        <m:num>
                          <m:r>
                            <a:rPr lang="en-US" altLang="zh-CN" b="1" i="1" smtClean="0">
                              <a:latin typeface="Cambria Math" panose="02040503050406030204" pitchFamily="18" charset="0"/>
                              <a:cs typeface="Times New Roman" panose="02020603050405020304" pitchFamily="18" charset="0"/>
                            </a:rPr>
                            <m:t>𝒉</m:t>
                          </m:r>
                        </m:num>
                        <m:den>
                          <m:r>
                            <a:rPr lang="zh-CN" altLang="en-US" b="1" i="1" smtClean="0">
                              <a:latin typeface="Cambria Math" panose="02040503050406030204" pitchFamily="18" charset="0"/>
                              <a:cs typeface="Times New Roman" panose="02020603050405020304" pitchFamily="18" charset="0"/>
                            </a:rPr>
                            <m:t>𝝀</m:t>
                          </m:r>
                        </m:den>
                      </m:f>
                    </m:oMath>
                  </m:oMathPara>
                </a14:m>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因此，当一个光子和物质相互作用时，就会发生</a:t>
                </a:r>
                <a:r>
                  <a:rPr lang="zh-CN" altLang="en-US" dirty="0">
                    <a:solidFill>
                      <a:srgbClr val="FF0000"/>
                    </a:solidFill>
                    <a:latin typeface="Times New Roman" panose="02020603050405020304" pitchFamily="18" charset="0"/>
                    <a:cs typeface="Times New Roman" panose="02020603050405020304" pitchFamily="18" charset="0"/>
                  </a:rPr>
                  <a:t>能量和动量的转移</a:t>
                </a:r>
                <a:r>
                  <a:rPr lang="zh-CN" altLang="en-US" dirty="0">
                    <a:latin typeface="Times New Roman" panose="02020603050405020304" pitchFamily="18" charset="0"/>
                    <a:cs typeface="Times New Roman" panose="02020603050405020304" pitchFamily="18" charset="0"/>
                  </a:rPr>
                  <a:t>，就好像在经典意义上光子和电子发生一次碰撞一样，可以建立</a:t>
                </a:r>
                <a:r>
                  <a:rPr lang="zh-CN" altLang="en-US" dirty="0">
                    <a:solidFill>
                      <a:srgbClr val="FF0000"/>
                    </a:solidFill>
                    <a:latin typeface="Times New Roman" panose="02020603050405020304" pitchFamily="18" charset="0"/>
                    <a:cs typeface="Times New Roman" panose="02020603050405020304" pitchFamily="18" charset="0"/>
                  </a:rPr>
                  <a:t>系统能量与动量守恒方程</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506038" y="1371600"/>
                <a:ext cx="8256962" cy="4800600"/>
              </a:xfrm>
              <a:blipFill rotWithShape="1">
                <a:blip r:embed="rId1"/>
                <a:stretch>
                  <a:fillRect l="-7"/>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戴维孙</a:t>
            </a:r>
            <a:r>
              <a:rPr lang="en-US" altLang="zh-CN" dirty="0"/>
              <a:t>—</a:t>
            </a:r>
            <a:r>
              <a:rPr lang="zh-CN" altLang="en-US" dirty="0"/>
              <a:t>革末实验结果</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1" y="1358417"/>
            <a:ext cx="4574670" cy="4661383"/>
          </a:xfrm>
        </p:spPr>
        <p:txBody>
          <a:bodyPr>
            <a:normAutofit fontScale="92500"/>
          </a:bodyPr>
          <a:lstStyle/>
          <a:p>
            <a:pPr>
              <a:lnSpc>
                <a:spcPct val="110000"/>
              </a:lnSpc>
              <a:spcBef>
                <a:spcPts val="0"/>
              </a:spcBef>
              <a:spcAft>
                <a:spcPts val="0"/>
              </a:spcAft>
            </a:pPr>
            <a:r>
              <a:rPr lang="zh-CN" altLang="en-US" sz="2800" dirty="0"/>
              <a:t>散射电子束在某些方向上特别强；这种现象类似于</a:t>
            </a:r>
            <a:r>
              <a:rPr lang="en-US" altLang="zh-CN" sz="2800" dirty="0"/>
              <a:t>X</a:t>
            </a:r>
            <a:r>
              <a:rPr lang="zh-CN" altLang="en-US" sz="2800" dirty="0"/>
              <a:t>射线被单晶衍射的情形，从而显示了电子束的波动特性。 </a:t>
            </a:r>
            <a:endParaRPr lang="en-US" altLang="zh-CN" sz="2800" dirty="0"/>
          </a:p>
          <a:p>
            <a:pPr>
              <a:lnSpc>
                <a:spcPct val="110000"/>
              </a:lnSpc>
              <a:spcBef>
                <a:spcPts val="0"/>
              </a:spcBef>
              <a:spcAft>
                <a:spcPts val="0"/>
              </a:spcAft>
            </a:pPr>
            <a:r>
              <a:rPr lang="zh-CN" altLang="en-US" sz="2800" dirty="0"/>
              <a:t>使电子束与散射线之间的夹角 </a:t>
            </a:r>
            <a:r>
              <a:rPr lang="en-US" altLang="zh-CN" sz="2800" dirty="0"/>
              <a:t>θ </a:t>
            </a:r>
            <a:r>
              <a:rPr lang="zh-CN" altLang="en-US" sz="2800" dirty="0"/>
              <a:t>保持不变</a:t>
            </a:r>
            <a:r>
              <a:rPr lang="en-US" altLang="zh-CN" sz="2800" dirty="0"/>
              <a:t>,</a:t>
            </a:r>
            <a:r>
              <a:rPr lang="zh-CN" altLang="en-US" sz="2800" dirty="0"/>
              <a:t>并测量在不同加速电压下散射电子束的强度</a:t>
            </a:r>
            <a:endParaRPr lang="en-US" altLang="zh-CN" sz="2800" dirty="0"/>
          </a:p>
          <a:p>
            <a:pPr lvl="1">
              <a:lnSpc>
                <a:spcPct val="110000"/>
              </a:lnSpc>
              <a:spcBef>
                <a:spcPts val="0"/>
              </a:spcBef>
              <a:spcAft>
                <a:spcPts val="0"/>
              </a:spcAft>
            </a:pPr>
            <a:r>
              <a:rPr lang="zh-CN" altLang="en-US" sz="2400" dirty="0"/>
              <a:t>电子束流强度并不随加速电压而单调变化，而是出现一系列峰值</a:t>
            </a:r>
            <a:endParaRPr lang="zh-CN" altLang="en-US" sz="2400" dirty="0"/>
          </a:p>
          <a:p>
            <a:pPr lvl="1">
              <a:lnSpc>
                <a:spcPct val="110000"/>
              </a:lnSpc>
              <a:spcBef>
                <a:spcPts val="0"/>
              </a:spcBef>
              <a:spcAft>
                <a:spcPts val="0"/>
              </a:spcAft>
            </a:pPr>
            <a:r>
              <a:rPr lang="en-US" altLang="zh-CN" sz="2400" dirty="0"/>
              <a:t>U=54V</a:t>
            </a:r>
            <a:r>
              <a:rPr lang="zh-CN" altLang="en-US" sz="2400" dirty="0"/>
              <a:t>时，有明显的极大</a:t>
            </a:r>
            <a:endParaRPr lang="zh-CN" altLang="en-US" sz="3200" dirty="0"/>
          </a:p>
        </p:txBody>
      </p:sp>
      <p:grpSp>
        <p:nvGrpSpPr>
          <p:cNvPr id="5" name="Group 2"/>
          <p:cNvGrpSpPr/>
          <p:nvPr/>
        </p:nvGrpSpPr>
        <p:grpSpPr bwMode="auto">
          <a:xfrm>
            <a:off x="5513070" y="1222373"/>
            <a:ext cx="2945130" cy="2282827"/>
            <a:chOff x="0" y="0"/>
            <a:chExt cx="2340" cy="1678"/>
          </a:xfrm>
        </p:grpSpPr>
        <p:sp>
          <p:nvSpPr>
            <p:cNvPr id="6" name="Rectangle 3"/>
            <p:cNvSpPr>
              <a:spLocks noChangeArrowheads="1"/>
            </p:cNvSpPr>
            <p:nvPr/>
          </p:nvSpPr>
          <p:spPr bwMode="auto">
            <a:xfrm>
              <a:off x="36" y="0"/>
              <a:ext cx="2304" cy="1678"/>
            </a:xfrm>
            <a:prstGeom prst="rect">
              <a:avLst/>
            </a:prstGeom>
            <a:solidFill>
              <a:schemeClr val="bg1"/>
            </a:solidFill>
            <a:ln w="28575" cmpd="sng">
              <a:solidFill>
                <a:srgbClr val="00808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7" name="Group 4"/>
            <p:cNvGrpSpPr/>
            <p:nvPr/>
          </p:nvGrpSpPr>
          <p:grpSpPr bwMode="auto">
            <a:xfrm>
              <a:off x="0" y="272"/>
              <a:ext cx="2284" cy="1317"/>
              <a:chOff x="0" y="0"/>
              <a:chExt cx="2284" cy="1317"/>
            </a:xfrm>
          </p:grpSpPr>
          <p:sp>
            <p:nvSpPr>
              <p:cNvPr id="10" name="Text Box 5"/>
              <p:cNvSpPr txBox="1">
                <a:spLocks noChangeArrowheads="1"/>
              </p:cNvSpPr>
              <p:nvPr/>
            </p:nvSpPr>
            <p:spPr bwMode="auto">
              <a:xfrm>
                <a:off x="0" y="18"/>
                <a:ext cx="291" cy="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800" b="1" dirty="0">
                    <a:solidFill>
                      <a:srgbClr val="003300"/>
                    </a:solidFill>
                    <a:latin typeface="华文楷体" panose="02010600040101010101" charset="-122"/>
                    <a:ea typeface="华文楷体" panose="02010600040101010101" charset="-122"/>
                  </a:rPr>
                  <a:t>相对强度</a:t>
                </a:r>
                <a:endParaRPr lang="zh-CN" altLang="en-US" sz="1800" b="1" dirty="0">
                  <a:solidFill>
                    <a:srgbClr val="003300"/>
                  </a:solidFill>
                  <a:latin typeface="华文楷体" panose="02010600040101010101" charset="-122"/>
                  <a:ea typeface="华文楷体" panose="02010600040101010101" charset="-122"/>
                </a:endParaRPr>
              </a:p>
            </p:txBody>
          </p:sp>
          <p:grpSp>
            <p:nvGrpSpPr>
              <p:cNvPr id="11" name="Group 6"/>
              <p:cNvGrpSpPr/>
              <p:nvPr/>
            </p:nvGrpSpPr>
            <p:grpSpPr bwMode="auto">
              <a:xfrm>
                <a:off x="131" y="0"/>
                <a:ext cx="2153" cy="1317"/>
                <a:chOff x="0" y="0"/>
                <a:chExt cx="2153" cy="1317"/>
              </a:xfrm>
            </p:grpSpPr>
            <p:sp>
              <p:nvSpPr>
                <p:cNvPr id="12" name="Line 7"/>
                <p:cNvSpPr>
                  <a:spLocks noChangeShapeType="1"/>
                </p:cNvSpPr>
                <p:nvPr/>
              </p:nvSpPr>
              <p:spPr bwMode="auto">
                <a:xfrm flipV="1">
                  <a:off x="135" y="0"/>
                  <a:ext cx="0" cy="1107"/>
                </a:xfrm>
                <a:prstGeom prst="line">
                  <a:avLst/>
                </a:prstGeom>
                <a:noFill/>
                <a:ln w="19050" cmpd="sng">
                  <a:solidFill>
                    <a:schemeClr val="tx1"/>
                  </a:solidFill>
                  <a:rou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Line 8"/>
                <p:cNvSpPr>
                  <a:spLocks noChangeShapeType="1"/>
                </p:cNvSpPr>
                <p:nvPr/>
              </p:nvSpPr>
              <p:spPr bwMode="auto">
                <a:xfrm flipV="1">
                  <a:off x="136" y="1099"/>
                  <a:ext cx="1839" cy="8"/>
                </a:xfrm>
                <a:prstGeom prst="line">
                  <a:avLst/>
                </a:prstGeom>
                <a:noFill/>
                <a:ln w="19050" cmpd="sng">
                  <a:solidFill>
                    <a:schemeClr val="tx1"/>
                  </a:solidFill>
                  <a:rou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Line 9"/>
                <p:cNvSpPr>
                  <a:spLocks noChangeShapeType="1"/>
                </p:cNvSpPr>
                <p:nvPr/>
              </p:nvSpPr>
              <p:spPr bwMode="auto">
                <a:xfrm flipV="1">
                  <a:off x="130" y="192"/>
                  <a:ext cx="70" cy="1"/>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10"/>
                <p:cNvSpPr>
                  <a:spLocks noChangeShapeType="1"/>
                </p:cNvSpPr>
                <p:nvPr/>
              </p:nvSpPr>
              <p:spPr bwMode="auto">
                <a:xfrm flipV="1">
                  <a:off x="142" y="652"/>
                  <a:ext cx="70" cy="2"/>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11"/>
                <p:cNvSpPr>
                  <a:spLocks noChangeShapeType="1"/>
                </p:cNvSpPr>
                <p:nvPr/>
              </p:nvSpPr>
              <p:spPr bwMode="auto">
                <a:xfrm flipV="1">
                  <a:off x="132" y="557"/>
                  <a:ext cx="48" cy="0"/>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12"/>
                <p:cNvSpPr>
                  <a:spLocks noChangeShapeType="1"/>
                </p:cNvSpPr>
                <p:nvPr/>
              </p:nvSpPr>
              <p:spPr bwMode="auto">
                <a:xfrm flipV="1">
                  <a:off x="132" y="277"/>
                  <a:ext cx="48" cy="0"/>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13"/>
                <p:cNvSpPr>
                  <a:spLocks noChangeShapeType="1"/>
                </p:cNvSpPr>
                <p:nvPr/>
              </p:nvSpPr>
              <p:spPr bwMode="auto">
                <a:xfrm flipV="1">
                  <a:off x="128" y="461"/>
                  <a:ext cx="48" cy="0"/>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Line 14"/>
                <p:cNvSpPr>
                  <a:spLocks noChangeShapeType="1"/>
                </p:cNvSpPr>
                <p:nvPr/>
              </p:nvSpPr>
              <p:spPr bwMode="auto">
                <a:xfrm flipV="1">
                  <a:off x="132" y="373"/>
                  <a:ext cx="48" cy="0"/>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Line 15"/>
                <p:cNvSpPr>
                  <a:spLocks noChangeShapeType="1"/>
                </p:cNvSpPr>
                <p:nvPr/>
              </p:nvSpPr>
              <p:spPr bwMode="auto">
                <a:xfrm flipV="1">
                  <a:off x="137" y="737"/>
                  <a:ext cx="48" cy="0"/>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16"/>
                <p:cNvSpPr>
                  <a:spLocks noChangeShapeType="1"/>
                </p:cNvSpPr>
                <p:nvPr/>
              </p:nvSpPr>
              <p:spPr bwMode="auto">
                <a:xfrm flipV="1">
                  <a:off x="134" y="817"/>
                  <a:ext cx="48" cy="0"/>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Line 17"/>
                <p:cNvSpPr>
                  <a:spLocks noChangeShapeType="1"/>
                </p:cNvSpPr>
                <p:nvPr/>
              </p:nvSpPr>
              <p:spPr bwMode="auto">
                <a:xfrm flipV="1">
                  <a:off x="140" y="913"/>
                  <a:ext cx="48" cy="0"/>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18"/>
                <p:cNvSpPr>
                  <a:spLocks noChangeShapeType="1"/>
                </p:cNvSpPr>
                <p:nvPr/>
              </p:nvSpPr>
              <p:spPr bwMode="auto">
                <a:xfrm flipV="1">
                  <a:off x="140" y="1019"/>
                  <a:ext cx="48" cy="0"/>
                </a:xfrm>
                <a:prstGeom prst="line">
                  <a:avLst/>
                </a:prstGeom>
                <a:noFill/>
                <a:ln w="28575" cmpd="sng">
                  <a:solidFill>
                    <a:srgbClr val="00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24" name="Group 19"/>
                <p:cNvGrpSpPr/>
                <p:nvPr/>
              </p:nvGrpSpPr>
              <p:grpSpPr bwMode="auto">
                <a:xfrm>
                  <a:off x="136" y="1036"/>
                  <a:ext cx="1131" cy="87"/>
                  <a:chOff x="0" y="0"/>
                  <a:chExt cx="1366" cy="110"/>
                </a:xfrm>
              </p:grpSpPr>
              <p:sp>
                <p:nvSpPr>
                  <p:cNvPr id="42" name="Line 20"/>
                  <p:cNvSpPr>
                    <a:spLocks noChangeShapeType="1"/>
                  </p:cNvSpPr>
                  <p:nvPr/>
                </p:nvSpPr>
                <p:spPr bwMode="auto">
                  <a:xfrm>
                    <a:off x="225" y="0"/>
                    <a:ext cx="1" cy="100"/>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3" name="Line 21"/>
                  <p:cNvSpPr>
                    <a:spLocks noChangeShapeType="1"/>
                  </p:cNvSpPr>
                  <p:nvPr/>
                </p:nvSpPr>
                <p:spPr bwMode="auto">
                  <a:xfrm>
                    <a:off x="453" y="9"/>
                    <a:ext cx="1" cy="9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4" name="Line 22"/>
                  <p:cNvSpPr>
                    <a:spLocks noChangeShapeType="1"/>
                  </p:cNvSpPr>
                  <p:nvPr/>
                </p:nvSpPr>
                <p:spPr bwMode="auto">
                  <a:xfrm>
                    <a:off x="681" y="8"/>
                    <a:ext cx="1" cy="9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5" name="Line 23"/>
                  <p:cNvSpPr>
                    <a:spLocks noChangeShapeType="1"/>
                  </p:cNvSpPr>
                  <p:nvPr/>
                </p:nvSpPr>
                <p:spPr bwMode="auto">
                  <a:xfrm flipH="1">
                    <a:off x="0" y="10"/>
                    <a:ext cx="1" cy="9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6" name="Line 24"/>
                  <p:cNvSpPr>
                    <a:spLocks noChangeShapeType="1"/>
                  </p:cNvSpPr>
                  <p:nvPr/>
                </p:nvSpPr>
                <p:spPr bwMode="auto">
                  <a:xfrm flipH="1">
                    <a:off x="910" y="12"/>
                    <a:ext cx="0" cy="9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7" name="Line 25"/>
                  <p:cNvSpPr>
                    <a:spLocks noChangeShapeType="1"/>
                  </p:cNvSpPr>
                  <p:nvPr/>
                </p:nvSpPr>
                <p:spPr bwMode="auto">
                  <a:xfrm>
                    <a:off x="1141" y="11"/>
                    <a:ext cx="0" cy="9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8" name="Line 26"/>
                  <p:cNvSpPr>
                    <a:spLocks noChangeShapeType="1"/>
                  </p:cNvSpPr>
                  <p:nvPr/>
                </p:nvSpPr>
                <p:spPr bwMode="auto">
                  <a:xfrm>
                    <a:off x="1366" y="8"/>
                    <a:ext cx="0" cy="9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25" name="Group 27"/>
                <p:cNvGrpSpPr/>
                <p:nvPr/>
              </p:nvGrpSpPr>
              <p:grpSpPr bwMode="auto">
                <a:xfrm>
                  <a:off x="1266" y="1035"/>
                  <a:ext cx="378" cy="81"/>
                  <a:chOff x="0" y="0"/>
                  <a:chExt cx="378" cy="81"/>
                </a:xfrm>
              </p:grpSpPr>
              <p:sp>
                <p:nvSpPr>
                  <p:cNvPr id="39" name="Line 28"/>
                  <p:cNvSpPr>
                    <a:spLocks noChangeShapeType="1"/>
                  </p:cNvSpPr>
                  <p:nvPr/>
                </p:nvSpPr>
                <p:spPr bwMode="auto">
                  <a:xfrm flipH="1">
                    <a:off x="0" y="3"/>
                    <a:ext cx="0" cy="7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 name="Line 29"/>
                  <p:cNvSpPr>
                    <a:spLocks noChangeShapeType="1"/>
                  </p:cNvSpPr>
                  <p:nvPr/>
                </p:nvSpPr>
                <p:spPr bwMode="auto">
                  <a:xfrm>
                    <a:off x="192" y="3"/>
                    <a:ext cx="0" cy="77"/>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1" name="Line 30"/>
                  <p:cNvSpPr>
                    <a:spLocks noChangeShapeType="1"/>
                  </p:cNvSpPr>
                  <p:nvPr/>
                </p:nvSpPr>
                <p:spPr bwMode="auto">
                  <a:xfrm>
                    <a:off x="378" y="0"/>
                    <a:ext cx="0" cy="78"/>
                  </a:xfrm>
                  <a:prstGeom prst="line">
                    <a:avLst/>
                  </a:prstGeom>
                  <a:noFill/>
                  <a:ln w="9525"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26" name="Text Box 31"/>
                <p:cNvSpPr txBox="1">
                  <a:spLocks noChangeArrowheads="1"/>
                </p:cNvSpPr>
                <p:nvPr/>
              </p:nvSpPr>
              <p:spPr bwMode="auto">
                <a:xfrm>
                  <a:off x="195" y="1070"/>
                  <a:ext cx="295"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10</a:t>
                  </a:r>
                  <a:endParaRPr lang="en-US" sz="1400" b="1" dirty="0">
                    <a:latin typeface="Times New Roman" panose="02020603050405020304" pitchFamily="18" charset="0"/>
                    <a:ea typeface="黑体" panose="02010609060101010101" pitchFamily="49" charset="-122"/>
                  </a:endParaRPr>
                </a:p>
              </p:txBody>
            </p:sp>
            <p:sp>
              <p:nvSpPr>
                <p:cNvPr id="27" name="Text Box 32"/>
                <p:cNvSpPr txBox="1">
                  <a:spLocks noChangeArrowheads="1"/>
                </p:cNvSpPr>
                <p:nvPr/>
              </p:nvSpPr>
              <p:spPr bwMode="auto">
                <a:xfrm>
                  <a:off x="390" y="1075"/>
                  <a:ext cx="2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20</a:t>
                  </a:r>
                  <a:endParaRPr lang="en-US" sz="1400" b="1" dirty="0">
                    <a:latin typeface="Times New Roman" panose="02020603050405020304" pitchFamily="18" charset="0"/>
                    <a:ea typeface="黑体" panose="02010609060101010101" pitchFamily="49" charset="-122"/>
                  </a:endParaRPr>
                </a:p>
              </p:txBody>
            </p:sp>
            <p:sp>
              <p:nvSpPr>
                <p:cNvPr id="28" name="Text Box 33"/>
                <p:cNvSpPr txBox="1">
                  <a:spLocks noChangeArrowheads="1"/>
                </p:cNvSpPr>
                <p:nvPr/>
              </p:nvSpPr>
              <p:spPr bwMode="auto">
                <a:xfrm>
                  <a:off x="963" y="1079"/>
                  <a:ext cx="2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50</a:t>
                  </a:r>
                  <a:endParaRPr lang="en-US" sz="1400" b="1" dirty="0">
                    <a:latin typeface="Times New Roman" panose="02020603050405020304" pitchFamily="18" charset="0"/>
                    <a:ea typeface="黑体" panose="02010609060101010101" pitchFamily="49" charset="-122"/>
                  </a:endParaRPr>
                </a:p>
              </p:txBody>
            </p:sp>
            <p:sp>
              <p:nvSpPr>
                <p:cNvPr id="29" name="Text Box 34"/>
                <p:cNvSpPr txBox="1">
                  <a:spLocks noChangeArrowheads="1"/>
                </p:cNvSpPr>
                <p:nvPr/>
              </p:nvSpPr>
              <p:spPr bwMode="auto">
                <a:xfrm>
                  <a:off x="589" y="1070"/>
                  <a:ext cx="2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30</a:t>
                  </a:r>
                  <a:endParaRPr lang="en-US" sz="1400" b="1" dirty="0">
                    <a:latin typeface="Times New Roman" panose="02020603050405020304" pitchFamily="18" charset="0"/>
                    <a:ea typeface="黑体" panose="02010609060101010101" pitchFamily="49" charset="-122"/>
                  </a:endParaRPr>
                </a:p>
              </p:txBody>
            </p:sp>
            <p:sp>
              <p:nvSpPr>
                <p:cNvPr id="30" name="Text Box 35"/>
                <p:cNvSpPr txBox="1">
                  <a:spLocks noChangeArrowheads="1"/>
                </p:cNvSpPr>
                <p:nvPr/>
              </p:nvSpPr>
              <p:spPr bwMode="auto">
                <a:xfrm>
                  <a:off x="776" y="1075"/>
                  <a:ext cx="2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40</a:t>
                  </a:r>
                  <a:endParaRPr lang="en-US" sz="1400" b="1" dirty="0">
                    <a:latin typeface="Times New Roman" panose="02020603050405020304" pitchFamily="18" charset="0"/>
                    <a:ea typeface="黑体" panose="02010609060101010101" pitchFamily="49" charset="-122"/>
                  </a:endParaRPr>
                </a:p>
              </p:txBody>
            </p:sp>
            <p:sp>
              <p:nvSpPr>
                <p:cNvPr id="31" name="Text Box 36"/>
                <p:cNvSpPr txBox="1">
                  <a:spLocks noChangeArrowheads="1"/>
                </p:cNvSpPr>
                <p:nvPr/>
              </p:nvSpPr>
              <p:spPr bwMode="auto">
                <a:xfrm>
                  <a:off x="1149" y="1084"/>
                  <a:ext cx="2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60</a:t>
                  </a:r>
                  <a:endParaRPr lang="en-US" sz="1400" b="1" dirty="0">
                    <a:latin typeface="Times New Roman" panose="02020603050405020304" pitchFamily="18" charset="0"/>
                    <a:ea typeface="黑体" panose="02010609060101010101" pitchFamily="49" charset="-122"/>
                  </a:endParaRPr>
                </a:p>
              </p:txBody>
            </p:sp>
            <p:sp>
              <p:nvSpPr>
                <p:cNvPr id="32" name="Text Box 37"/>
                <p:cNvSpPr txBox="1">
                  <a:spLocks noChangeArrowheads="1"/>
                </p:cNvSpPr>
                <p:nvPr/>
              </p:nvSpPr>
              <p:spPr bwMode="auto">
                <a:xfrm>
                  <a:off x="1343" y="1081"/>
                  <a:ext cx="2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70</a:t>
                  </a:r>
                  <a:endParaRPr lang="en-US" sz="1400" b="1" dirty="0">
                    <a:latin typeface="Times New Roman" panose="02020603050405020304" pitchFamily="18" charset="0"/>
                    <a:ea typeface="黑体" panose="02010609060101010101" pitchFamily="49" charset="-122"/>
                  </a:endParaRPr>
                </a:p>
              </p:txBody>
            </p:sp>
            <p:sp>
              <p:nvSpPr>
                <p:cNvPr id="33" name="Text Box 38"/>
                <p:cNvSpPr txBox="1">
                  <a:spLocks noChangeArrowheads="1"/>
                </p:cNvSpPr>
                <p:nvPr/>
              </p:nvSpPr>
              <p:spPr bwMode="auto">
                <a:xfrm>
                  <a:off x="1522" y="1086"/>
                  <a:ext cx="2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80</a:t>
                  </a:r>
                  <a:endParaRPr lang="en-US" sz="1400" b="1" dirty="0">
                    <a:latin typeface="Times New Roman" panose="02020603050405020304" pitchFamily="18" charset="0"/>
                    <a:ea typeface="黑体" panose="02010609060101010101" pitchFamily="49" charset="-122"/>
                  </a:endParaRPr>
                </a:p>
              </p:txBody>
            </p:sp>
            <p:sp>
              <p:nvSpPr>
                <p:cNvPr id="34" name="Text Box 39"/>
                <p:cNvSpPr txBox="1">
                  <a:spLocks noChangeArrowheads="1"/>
                </p:cNvSpPr>
                <p:nvPr/>
              </p:nvSpPr>
              <p:spPr bwMode="auto">
                <a:xfrm>
                  <a:off x="0" y="1070"/>
                  <a:ext cx="295"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latin typeface="Times New Roman" panose="02020603050405020304" pitchFamily="18" charset="0"/>
                      <a:ea typeface="黑体" panose="02010609060101010101" pitchFamily="49" charset="-122"/>
                    </a:rPr>
                    <a:t>0</a:t>
                  </a:r>
                  <a:endParaRPr lang="en-US" sz="1400" b="1" dirty="0">
                    <a:latin typeface="Times New Roman" panose="02020603050405020304" pitchFamily="18" charset="0"/>
                    <a:ea typeface="黑体" panose="02010609060101010101" pitchFamily="49" charset="-122"/>
                  </a:endParaRPr>
                </a:p>
              </p:txBody>
            </p:sp>
            <p:sp>
              <p:nvSpPr>
                <p:cNvPr id="35" name="WordArt 40"/>
                <p:cNvSpPr>
                  <a:spLocks noChangeArrowheads="1" noChangeShapeType="1"/>
                </p:cNvSpPr>
                <p:nvPr/>
              </p:nvSpPr>
              <p:spPr bwMode="auto">
                <a:xfrm>
                  <a:off x="1786" y="922"/>
                  <a:ext cx="95" cy="13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CN" sz="3600" i="1" dirty="0">
                      <a:ln w="9525" cmpd="sng">
                        <a:solidFill>
                          <a:schemeClr val="tx2"/>
                        </a:solidFill>
                        <a:round/>
                      </a:ln>
                      <a:solidFill>
                        <a:schemeClr val="tx2"/>
                      </a:solidFill>
                      <a:latin typeface="Symbol" panose="05050102010706020507"/>
                    </a:rPr>
                    <a:t>q</a:t>
                  </a:r>
                  <a:endParaRPr lang="zh-CN" altLang="en-US" sz="3600" i="1" dirty="0">
                    <a:ln w="9525" cmpd="sng">
                      <a:solidFill>
                        <a:schemeClr val="tx2"/>
                      </a:solidFill>
                      <a:round/>
                    </a:ln>
                    <a:solidFill>
                      <a:schemeClr val="tx2"/>
                    </a:solidFill>
                    <a:latin typeface="Symbol" panose="05050102010706020507"/>
                  </a:endParaRPr>
                </a:p>
              </p:txBody>
            </p:sp>
            <p:sp>
              <p:nvSpPr>
                <p:cNvPr id="36" name="Line 41"/>
                <p:cNvSpPr>
                  <a:spLocks noChangeShapeType="1"/>
                </p:cNvSpPr>
                <p:nvPr/>
              </p:nvSpPr>
              <p:spPr bwMode="auto">
                <a:xfrm flipV="1">
                  <a:off x="1083" y="206"/>
                  <a:ext cx="0" cy="894"/>
                </a:xfrm>
                <a:prstGeom prst="line">
                  <a:avLst/>
                </a:prstGeom>
                <a:noFill/>
                <a:ln w="19050" cmpd="sng">
                  <a:solidFill>
                    <a:srgbClr val="9900CC"/>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 name="未知"/>
                <p:cNvSpPr/>
                <p:nvPr/>
              </p:nvSpPr>
              <p:spPr bwMode="auto">
                <a:xfrm>
                  <a:off x="348" y="184"/>
                  <a:ext cx="1190" cy="811"/>
                </a:xfrm>
                <a:custGeom>
                  <a:avLst/>
                  <a:gdLst>
                    <a:gd name="T0" fmla="*/ 1190 w 1190"/>
                    <a:gd name="T1" fmla="*/ 811 h 811"/>
                    <a:gd name="T2" fmla="*/ 1122 w 1190"/>
                    <a:gd name="T3" fmla="*/ 781 h 811"/>
                    <a:gd name="T4" fmla="*/ 985 w 1190"/>
                    <a:gd name="T5" fmla="*/ 637 h 811"/>
                    <a:gd name="T6" fmla="*/ 887 w 1190"/>
                    <a:gd name="T7" fmla="*/ 349 h 811"/>
                    <a:gd name="T8" fmla="*/ 819 w 1190"/>
                    <a:gd name="T9" fmla="*/ 83 h 811"/>
                    <a:gd name="T10" fmla="*/ 788 w 1190"/>
                    <a:gd name="T11" fmla="*/ 30 h 811"/>
                    <a:gd name="T12" fmla="*/ 750 w 1190"/>
                    <a:gd name="T13" fmla="*/ 7 h 811"/>
                    <a:gd name="T14" fmla="*/ 682 w 1190"/>
                    <a:gd name="T15" fmla="*/ 45 h 811"/>
                    <a:gd name="T16" fmla="*/ 622 w 1190"/>
                    <a:gd name="T17" fmla="*/ 280 h 811"/>
                    <a:gd name="T18" fmla="*/ 538 w 1190"/>
                    <a:gd name="T19" fmla="*/ 629 h 811"/>
                    <a:gd name="T20" fmla="*/ 432 w 1190"/>
                    <a:gd name="T21" fmla="*/ 735 h 811"/>
                    <a:gd name="T22" fmla="*/ 356 w 1190"/>
                    <a:gd name="T23" fmla="*/ 735 h 811"/>
                    <a:gd name="T24" fmla="*/ 273 w 1190"/>
                    <a:gd name="T25" fmla="*/ 667 h 811"/>
                    <a:gd name="T26" fmla="*/ 152 w 1190"/>
                    <a:gd name="T27" fmla="*/ 493 h 811"/>
                    <a:gd name="T28" fmla="*/ 0 w 1190"/>
                    <a:gd name="T29" fmla="*/ 386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0" h="811">
                      <a:moveTo>
                        <a:pt x="1190" y="811"/>
                      </a:moveTo>
                      <a:cubicBezTo>
                        <a:pt x="1173" y="810"/>
                        <a:pt x="1156" y="810"/>
                        <a:pt x="1122" y="781"/>
                      </a:cubicBezTo>
                      <a:cubicBezTo>
                        <a:pt x="1088" y="752"/>
                        <a:pt x="1024" y="709"/>
                        <a:pt x="985" y="637"/>
                      </a:cubicBezTo>
                      <a:cubicBezTo>
                        <a:pt x="946" y="565"/>
                        <a:pt x="915" y="441"/>
                        <a:pt x="887" y="349"/>
                      </a:cubicBezTo>
                      <a:cubicBezTo>
                        <a:pt x="859" y="257"/>
                        <a:pt x="835" y="136"/>
                        <a:pt x="819" y="83"/>
                      </a:cubicBezTo>
                      <a:cubicBezTo>
                        <a:pt x="803" y="30"/>
                        <a:pt x="799" y="43"/>
                        <a:pt x="788" y="30"/>
                      </a:cubicBezTo>
                      <a:cubicBezTo>
                        <a:pt x="777" y="17"/>
                        <a:pt x="768" y="5"/>
                        <a:pt x="750" y="7"/>
                      </a:cubicBezTo>
                      <a:cubicBezTo>
                        <a:pt x="732" y="9"/>
                        <a:pt x="703" y="0"/>
                        <a:pt x="682" y="45"/>
                      </a:cubicBezTo>
                      <a:cubicBezTo>
                        <a:pt x="661" y="90"/>
                        <a:pt x="646" y="183"/>
                        <a:pt x="622" y="280"/>
                      </a:cubicBezTo>
                      <a:cubicBezTo>
                        <a:pt x="598" y="377"/>
                        <a:pt x="570" y="553"/>
                        <a:pt x="538" y="629"/>
                      </a:cubicBezTo>
                      <a:cubicBezTo>
                        <a:pt x="506" y="705"/>
                        <a:pt x="462" y="717"/>
                        <a:pt x="432" y="735"/>
                      </a:cubicBezTo>
                      <a:cubicBezTo>
                        <a:pt x="402" y="753"/>
                        <a:pt x="383" y="746"/>
                        <a:pt x="356" y="735"/>
                      </a:cubicBezTo>
                      <a:cubicBezTo>
                        <a:pt x="329" y="724"/>
                        <a:pt x="307" y="707"/>
                        <a:pt x="273" y="667"/>
                      </a:cubicBezTo>
                      <a:cubicBezTo>
                        <a:pt x="239" y="627"/>
                        <a:pt x="197" y="540"/>
                        <a:pt x="152" y="493"/>
                      </a:cubicBezTo>
                      <a:cubicBezTo>
                        <a:pt x="107" y="446"/>
                        <a:pt x="29" y="404"/>
                        <a:pt x="0" y="386"/>
                      </a:cubicBezTo>
                    </a:path>
                  </a:pathLst>
                </a:custGeom>
                <a:noFill/>
                <a:ln w="28575" cmpd="sng">
                  <a:solidFill>
                    <a:srgbClr val="CC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 name="Text Box 43"/>
                <p:cNvSpPr txBox="1">
                  <a:spLocks noChangeArrowheads="1"/>
                </p:cNvSpPr>
                <p:nvPr/>
              </p:nvSpPr>
              <p:spPr bwMode="auto">
                <a:xfrm>
                  <a:off x="1514" y="653"/>
                  <a:ext cx="639"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1600" b="1" dirty="0">
                      <a:latin typeface="华文楷体" panose="02010600040101010101" charset="-122"/>
                      <a:ea typeface="华文楷体" panose="02010600040101010101" charset="-122"/>
                    </a:rPr>
                    <a:t>衍射角</a:t>
                  </a:r>
                  <a:endParaRPr lang="zh-CN" altLang="en-US" sz="1600" b="1" dirty="0">
                    <a:latin typeface="华文楷体" panose="02010600040101010101" charset="-122"/>
                    <a:ea typeface="华文楷体" panose="02010600040101010101" charset="-122"/>
                  </a:endParaRPr>
                </a:p>
              </p:txBody>
            </p:sp>
          </p:grpSp>
        </p:grpSp>
        <p:graphicFrame>
          <p:nvGraphicFramePr>
            <p:cNvPr id="8" name="Object 44"/>
            <p:cNvGraphicFramePr>
              <a:graphicFrameLocks noChangeAspect="1"/>
            </p:cNvGraphicFramePr>
            <p:nvPr/>
          </p:nvGraphicFramePr>
          <p:xfrm>
            <a:off x="409" y="100"/>
            <a:ext cx="862" cy="263"/>
          </p:xfrm>
          <a:graphic>
            <a:graphicData uri="http://schemas.openxmlformats.org/presentationml/2006/ole">
              <mc:AlternateContent xmlns:mc="http://schemas.openxmlformats.org/markup-compatibility/2006">
                <mc:Choice xmlns:v="urn:schemas-microsoft-com:vml" Requires="v">
                  <p:oleObj spid="_x0000_s9" name="" r:id="rId1" imgW="583565" imgH="177800" progId="Equation.3">
                    <p:embed/>
                  </p:oleObj>
                </mc:Choice>
                <mc:Fallback>
                  <p:oleObj name="" r:id="rId1" imgW="583565" imgH="177800" progId="Equation.3">
                    <p:embed/>
                    <p:pic>
                      <p:nvPicPr>
                        <p:cNvPr id="0"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 y="100"/>
                          <a:ext cx="862" cy="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 name="Object 45"/>
            <p:cNvGraphicFramePr>
              <a:graphicFrameLocks noChangeAspect="1"/>
            </p:cNvGraphicFramePr>
            <p:nvPr/>
          </p:nvGraphicFramePr>
          <p:xfrm>
            <a:off x="1435" y="89"/>
            <a:ext cx="651" cy="274"/>
          </p:xfrm>
          <a:graphic>
            <a:graphicData uri="http://schemas.openxmlformats.org/presentationml/2006/ole">
              <mc:AlternateContent xmlns:mc="http://schemas.openxmlformats.org/markup-compatibility/2006">
                <mc:Choice xmlns:v="urn:schemas-microsoft-com:vml" Requires="v">
                  <p:oleObj spid="_x0000_s50" name="" r:id="rId3" imgW="482600" imgH="203200" progId="Equation.3">
                    <p:embed/>
                  </p:oleObj>
                </mc:Choice>
                <mc:Fallback>
                  <p:oleObj name="" r:id="rId3" imgW="482600" imgH="203200" progId="Equation.3">
                    <p:embed/>
                    <p:pic>
                      <p:nvPicPr>
                        <p:cNvPr id="0" name="图片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 y="89"/>
                          <a:ext cx="651"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7" name="Group 2"/>
          <p:cNvGrpSpPr/>
          <p:nvPr/>
        </p:nvGrpSpPr>
        <p:grpSpPr bwMode="auto">
          <a:xfrm>
            <a:off x="5334536" y="3866753"/>
            <a:ext cx="2776237" cy="2458199"/>
            <a:chOff x="-228" y="192"/>
            <a:chExt cx="1945" cy="1654"/>
          </a:xfrm>
        </p:grpSpPr>
        <p:sp>
          <p:nvSpPr>
            <p:cNvPr id="58" name="Line 3"/>
            <p:cNvSpPr>
              <a:spLocks noChangeShapeType="1"/>
            </p:cNvSpPr>
            <p:nvPr/>
          </p:nvSpPr>
          <p:spPr bwMode="auto">
            <a:xfrm>
              <a:off x="0" y="1488"/>
              <a:ext cx="1632" cy="0"/>
            </a:xfrm>
            <a:prstGeom prst="line">
              <a:avLst/>
            </a:prstGeom>
            <a:noFill/>
            <a:ln w="19050" cmpd="sng">
              <a:solidFill>
                <a:srgbClr val="0033CC"/>
              </a:solidFill>
              <a:rou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9" name="Line 4"/>
            <p:cNvSpPr>
              <a:spLocks noChangeShapeType="1"/>
            </p:cNvSpPr>
            <p:nvPr/>
          </p:nvSpPr>
          <p:spPr bwMode="auto">
            <a:xfrm flipV="1">
              <a:off x="0" y="192"/>
              <a:ext cx="0" cy="1296"/>
            </a:xfrm>
            <a:prstGeom prst="line">
              <a:avLst/>
            </a:prstGeom>
            <a:noFill/>
            <a:ln w="19050" cmpd="sng">
              <a:solidFill>
                <a:srgbClr val="0033CC"/>
              </a:solidFill>
              <a:rou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cs typeface="Arial" panose="020B0604020202020204" pitchFamily="34" charset="0"/>
              </a:endParaRPr>
            </a:p>
          </p:txBody>
        </p:sp>
        <p:graphicFrame>
          <p:nvGraphicFramePr>
            <p:cNvPr id="60" name="Object 5"/>
            <p:cNvGraphicFramePr>
              <a:graphicFrameLocks noChangeAspect="1"/>
            </p:cNvGraphicFramePr>
            <p:nvPr/>
          </p:nvGraphicFramePr>
          <p:xfrm>
            <a:off x="1337" y="1536"/>
            <a:ext cx="380" cy="310"/>
          </p:xfrm>
          <a:graphic>
            <a:graphicData uri="http://schemas.openxmlformats.org/presentationml/2006/ole">
              <mc:AlternateContent xmlns:mc="http://schemas.openxmlformats.org/markup-compatibility/2006">
                <mc:Choice xmlns:v="urn:schemas-microsoft-com:vml" Requires="v">
                  <p:oleObj spid="_x0000_s51" name="" r:id="rId5" imgW="280035" imgH="228600" progId="Equation.3">
                    <p:embed/>
                  </p:oleObj>
                </mc:Choice>
                <mc:Fallback>
                  <p:oleObj name="" r:id="rId5" imgW="280035" imgH="228600" progId="Equation.3">
                    <p:embed/>
                    <p:pic>
                      <p:nvPicPr>
                        <p:cNvPr id="0" name="图片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 y="1536"/>
                          <a:ext cx="380" cy="310"/>
                        </a:xfrm>
                        <a:prstGeom prst="rect">
                          <a:avLst/>
                        </a:prstGeom>
                        <a:noFill/>
                        <a:ln>
                          <a:noFill/>
                        </a:ln>
                        <a:effectLst/>
                      </p:spPr>
                    </p:pic>
                  </p:oleObj>
                </mc:Fallback>
              </mc:AlternateContent>
            </a:graphicData>
          </a:graphic>
        </p:graphicFrame>
        <p:graphicFrame>
          <p:nvGraphicFramePr>
            <p:cNvPr id="61" name="Object 6"/>
            <p:cNvGraphicFramePr>
              <a:graphicFrameLocks noChangeAspect="1"/>
            </p:cNvGraphicFramePr>
            <p:nvPr/>
          </p:nvGraphicFramePr>
          <p:xfrm>
            <a:off x="-228" y="242"/>
            <a:ext cx="208" cy="271"/>
          </p:xfrm>
          <a:graphic>
            <a:graphicData uri="http://schemas.openxmlformats.org/presentationml/2006/ole">
              <mc:AlternateContent xmlns:mc="http://schemas.openxmlformats.org/markup-compatibility/2006">
                <mc:Choice xmlns:v="urn:schemas-microsoft-com:vml" Requires="v">
                  <p:oleObj spid="_x0000_s52" name="" r:id="rId7" imgW="127000" imgH="165100" progId="Equation.3">
                    <p:embed/>
                  </p:oleObj>
                </mc:Choice>
                <mc:Fallback>
                  <p:oleObj name="" r:id="rId7" imgW="127000" imgH="165100" progId="Equation.3">
                    <p:embed/>
                    <p:pic>
                      <p:nvPicPr>
                        <p:cNvPr id="0" name="图片 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 y="242"/>
                          <a:ext cx="20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 name="未知"/>
            <p:cNvSpPr/>
            <p:nvPr/>
          </p:nvSpPr>
          <p:spPr bwMode="auto">
            <a:xfrm>
              <a:off x="96" y="480"/>
              <a:ext cx="1248" cy="768"/>
            </a:xfrm>
            <a:custGeom>
              <a:avLst/>
              <a:gdLst>
                <a:gd name="T0" fmla="*/ 0 w 1248"/>
                <a:gd name="T1" fmla="*/ 408 h 768"/>
                <a:gd name="T2" fmla="*/ 288 w 1248"/>
                <a:gd name="T3" fmla="*/ 24 h 768"/>
                <a:gd name="T4" fmla="*/ 384 w 1248"/>
                <a:gd name="T5" fmla="*/ 552 h 768"/>
                <a:gd name="T6" fmla="*/ 624 w 1248"/>
                <a:gd name="T7" fmla="*/ 168 h 768"/>
                <a:gd name="T8" fmla="*/ 720 w 1248"/>
                <a:gd name="T9" fmla="*/ 696 h 768"/>
                <a:gd name="T10" fmla="*/ 912 w 1248"/>
                <a:gd name="T11" fmla="*/ 360 h 768"/>
                <a:gd name="T12" fmla="*/ 960 w 1248"/>
                <a:gd name="T13" fmla="*/ 744 h 768"/>
                <a:gd name="T14" fmla="*/ 1152 w 1248"/>
                <a:gd name="T15" fmla="*/ 504 h 768"/>
                <a:gd name="T16" fmla="*/ 1200 w 1248"/>
                <a:gd name="T17" fmla="*/ 744 h 768"/>
                <a:gd name="T18" fmla="*/ 1248 w 1248"/>
                <a:gd name="T19" fmla="*/ 64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8" h="768">
                  <a:moveTo>
                    <a:pt x="0" y="408"/>
                  </a:moveTo>
                  <a:cubicBezTo>
                    <a:pt x="112" y="204"/>
                    <a:pt x="224" y="0"/>
                    <a:pt x="288" y="24"/>
                  </a:cubicBezTo>
                  <a:cubicBezTo>
                    <a:pt x="352" y="48"/>
                    <a:pt x="328" y="528"/>
                    <a:pt x="384" y="552"/>
                  </a:cubicBezTo>
                  <a:cubicBezTo>
                    <a:pt x="440" y="576"/>
                    <a:pt x="568" y="144"/>
                    <a:pt x="624" y="168"/>
                  </a:cubicBezTo>
                  <a:cubicBezTo>
                    <a:pt x="680" y="192"/>
                    <a:pt x="672" y="664"/>
                    <a:pt x="720" y="696"/>
                  </a:cubicBezTo>
                  <a:cubicBezTo>
                    <a:pt x="768" y="728"/>
                    <a:pt x="872" y="352"/>
                    <a:pt x="912" y="360"/>
                  </a:cubicBezTo>
                  <a:cubicBezTo>
                    <a:pt x="952" y="368"/>
                    <a:pt x="920" y="720"/>
                    <a:pt x="960" y="744"/>
                  </a:cubicBezTo>
                  <a:cubicBezTo>
                    <a:pt x="1000" y="768"/>
                    <a:pt x="1112" y="504"/>
                    <a:pt x="1152" y="504"/>
                  </a:cubicBezTo>
                  <a:cubicBezTo>
                    <a:pt x="1192" y="504"/>
                    <a:pt x="1184" y="720"/>
                    <a:pt x="1200" y="744"/>
                  </a:cubicBezTo>
                  <a:cubicBezTo>
                    <a:pt x="1216" y="768"/>
                    <a:pt x="1240" y="664"/>
                    <a:pt x="1248" y="648"/>
                  </a:cubicBezTo>
                </a:path>
              </a:pathLst>
            </a:custGeom>
            <a:noFill/>
            <a:ln w="28575" cap="flat" cmpd="sng">
              <a:solidFill>
                <a:srgbClr val="CC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63" name="Line 8"/>
            <p:cNvSpPr>
              <a:spLocks noChangeShapeType="1"/>
            </p:cNvSpPr>
            <p:nvPr/>
          </p:nvSpPr>
          <p:spPr bwMode="auto">
            <a:xfrm>
              <a:off x="384" y="528"/>
              <a:ext cx="0" cy="960"/>
            </a:xfrm>
            <a:prstGeom prst="line">
              <a:avLst/>
            </a:prstGeom>
            <a:noFill/>
            <a:ln w="19050" cmpd="sng">
              <a:solidFill>
                <a:srgbClr val="9900CC"/>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cs typeface="Arial" panose="020B0604020202020204" pitchFamily="34" charset="0"/>
              </a:endParaRPr>
            </a:p>
          </p:txBody>
        </p:sp>
        <p:graphicFrame>
          <p:nvGraphicFramePr>
            <p:cNvPr id="64" name="Object 9"/>
            <p:cNvGraphicFramePr>
              <a:graphicFrameLocks noChangeAspect="1"/>
            </p:cNvGraphicFramePr>
            <p:nvPr/>
          </p:nvGraphicFramePr>
          <p:xfrm>
            <a:off x="240" y="1536"/>
            <a:ext cx="384" cy="290"/>
          </p:xfrm>
          <a:graphic>
            <a:graphicData uri="http://schemas.openxmlformats.org/presentationml/2006/ole">
              <mc:AlternateContent xmlns:mc="http://schemas.openxmlformats.org/markup-compatibility/2006">
                <mc:Choice xmlns:v="urn:schemas-microsoft-com:vml" Requires="v">
                  <p:oleObj spid="_x0000_s53" name="" r:id="rId9" imgW="304800" imgH="228600" progId="Equation.3">
                    <p:embed/>
                  </p:oleObj>
                </mc:Choice>
                <mc:Fallback>
                  <p:oleObj name="" r:id="rId9" imgW="304800" imgH="228600" progId="Equation.3">
                    <p:embed/>
                    <p:pic>
                      <p:nvPicPr>
                        <p:cNvPr id="0" name="图片 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1536"/>
                          <a:ext cx="384"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4" name="Footer Placeholder 4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电子与晶体衍射的物理图像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152400" y="1239838"/>
            <a:ext cx="8610600" cy="1503362"/>
          </a:xfrm>
        </p:spPr>
        <p:txBody>
          <a:bodyPr>
            <a:normAutofit/>
          </a:bodyPr>
          <a:lstStyle/>
          <a:p>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用类似</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X</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射线衍射，把电子束看成一束波入射到晶体点阵上，设两入射平行线距离为</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d</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，垂直入射散射角为</a:t>
            </a:r>
            <a:r>
              <a:rPr lang="zh-CN" altLang="en-US" sz="2400" i="1"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的方向上相邻两原子散射线的波程差为：</a:t>
            </a:r>
            <a:endParaRPr lang="zh-C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1" name="Rectangle 10"/>
              <p:cNvSpPr>
                <a:spLocks noChangeArrowheads="1"/>
              </p:cNvSpPr>
              <p:nvPr/>
            </p:nvSpPr>
            <p:spPr bwMode="auto">
              <a:xfrm>
                <a:off x="590697" y="5471292"/>
                <a:ext cx="8477103" cy="461665"/>
              </a:xfrm>
              <a:prstGeom prst="rect">
                <a:avLst/>
              </a:prstGeom>
              <a:noFill/>
              <a:ln w="9525">
                <a:noFill/>
                <a:miter lim="800000"/>
              </a:ln>
            </p:spPr>
            <p:txBody>
              <a:bodyPr wrap="square">
                <a:spAutoFit/>
              </a:bodyPr>
              <a:lstStyle/>
              <a:p>
                <a:r>
                  <a:rPr lang="zh-CN" altLang="en-US" sz="2400" dirty="0">
                    <a:latin typeface="华文楷体" panose="02010600040101010101" charset="-122"/>
                    <a:ea typeface="华文楷体" panose="02010600040101010101" charset="-122"/>
                  </a:rPr>
                  <a:t>波程差</a:t>
                </a:r>
                <a:r>
                  <a:rPr lang="en-US" altLang="zh-CN" sz="2400" dirty="0">
                    <a:latin typeface="华文楷体" panose="02010600040101010101" charset="-122"/>
                    <a:ea typeface="华文楷体" panose="02010600040101010101" charset="-122"/>
                  </a:rPr>
                  <a:t> </a:t>
                </a:r>
                <a14:m>
                  <m:oMath xmlns:m="http://schemas.openxmlformats.org/officeDocument/2006/math">
                    <m:r>
                      <a:rPr lang="en-US" altLang="zh-CN" sz="2400" b="1" i="1" smtClean="0">
                        <a:latin typeface="Cambria Math" panose="02040503050406030204" pitchFamily="18" charset="0"/>
                        <a:ea typeface="华文楷体" panose="02010600040101010101" charset="-122"/>
                      </a:rPr>
                      <m:t>𝒅</m:t>
                    </m:r>
                    <m:func>
                      <m:funcPr>
                        <m:ctrlPr>
                          <a:rPr lang="en-US" altLang="zh-CN" sz="2400" i="1" smtClean="0">
                            <a:latin typeface="Cambria Math" panose="02040503050406030204" pitchFamily="18" charset="0"/>
                            <a:ea typeface="华文楷体" panose="02010600040101010101" charset="-122"/>
                          </a:rPr>
                        </m:ctrlPr>
                      </m:funcPr>
                      <m:fName>
                        <m:r>
                          <a:rPr lang="en-US" altLang="zh-CN" sz="2400" b="1" i="0" smtClean="0">
                            <a:latin typeface="Cambria Math" panose="02040503050406030204" pitchFamily="18" charset="0"/>
                            <a:ea typeface="华文楷体" panose="02010600040101010101" charset="-122"/>
                          </a:rPr>
                          <m:t>𝐬𝐢𝐧</m:t>
                        </m:r>
                      </m:fName>
                      <m:e>
                        <m:r>
                          <a:rPr lang="zh-CN" altLang="en-US" sz="2400" b="1" i="1" smtClean="0">
                            <a:latin typeface="Cambria Math" panose="02040503050406030204" pitchFamily="18" charset="0"/>
                            <a:ea typeface="华文楷体" panose="02010600040101010101" charset="-122"/>
                          </a:rPr>
                          <m:t>𝜽</m:t>
                        </m:r>
                        <m:r>
                          <a:rPr lang="en-US" altLang="zh-CN" sz="2400" b="1" i="1" smtClean="0">
                            <a:latin typeface="Cambria Math" panose="02040503050406030204" pitchFamily="18" charset="0"/>
                            <a:ea typeface="华文楷体" panose="02010600040101010101" charset="-122"/>
                          </a:rPr>
                          <m:t>=</m:t>
                        </m:r>
                        <m:r>
                          <a:rPr lang="en-US" altLang="zh-CN" sz="2400" b="1" i="1" smtClean="0">
                            <a:latin typeface="Cambria Math" panose="02040503050406030204" pitchFamily="18" charset="0"/>
                            <a:ea typeface="华文楷体" panose="02010600040101010101" charset="-122"/>
                          </a:rPr>
                          <m:t>𝒏</m:t>
                        </m:r>
                        <m:r>
                          <a:rPr lang="zh-CN" altLang="en-US" sz="2400" b="1" i="1" smtClean="0">
                            <a:latin typeface="Cambria Math" panose="02040503050406030204" pitchFamily="18" charset="0"/>
                            <a:ea typeface="华文楷体" panose="02010600040101010101" charset="-122"/>
                          </a:rPr>
                          <m:t>𝝀</m:t>
                        </m:r>
                      </m:e>
                    </m:func>
                  </m:oMath>
                </a14:m>
                <a:r>
                  <a:rPr lang="zh-CN" altLang="en-US" sz="2400" dirty="0">
                    <a:latin typeface="华文楷体" panose="02010600040101010101" charset="-122"/>
                    <a:ea typeface="华文楷体" panose="02010600040101010101" charset="-122"/>
                  </a:rPr>
                  <a:t> 时加强</a:t>
                </a:r>
                <a:r>
                  <a:rPr lang="en-US" altLang="zh-CN" sz="2400" dirty="0">
                    <a:latin typeface="华文楷体" panose="02010600040101010101" charset="-122"/>
                    <a:ea typeface="华文楷体" panose="02010600040101010101" charset="-122"/>
                  </a:rPr>
                  <a:t>----</a:t>
                </a:r>
                <a:r>
                  <a:rPr lang="zh-CN" altLang="en-US" sz="2400" dirty="0">
                    <a:latin typeface="华文楷体" panose="02010600040101010101" charset="-122"/>
                    <a:ea typeface="华文楷体" panose="02010600040101010101" charset="-122"/>
                  </a:rPr>
                  <a:t>布拉格公式（父子诺贝尔奖）</a:t>
                </a:r>
                <a:endParaRPr lang="zh-CN" altLang="en-US" sz="2400" dirty="0">
                  <a:latin typeface="华文楷体" panose="02010600040101010101" charset="-122"/>
                  <a:ea typeface="华文楷体" panose="02010600040101010101" charset="-122"/>
                </a:endParaRPr>
              </a:p>
            </p:txBody>
          </p:sp>
        </mc:Choice>
        <mc:Fallback>
          <p:sp>
            <p:nvSpPr>
              <p:cNvPr id="61" name="Rectangle 10"/>
              <p:cNvSpPr>
                <a:spLocks noRot="1" noChangeAspect="1" noMove="1" noResize="1" noEditPoints="1" noAdjustHandles="1" noChangeArrowheads="1" noChangeShapeType="1" noTextEdit="1"/>
              </p:cNvSpPr>
              <p:nvPr/>
            </p:nvSpPr>
            <p:spPr bwMode="auto">
              <a:xfrm>
                <a:off x="590697" y="5471292"/>
                <a:ext cx="8477103" cy="461665"/>
              </a:xfrm>
              <a:prstGeom prst="rect">
                <a:avLst/>
              </a:prstGeom>
              <a:blipFill rotWithShape="1">
                <a:blip r:embed="rId1"/>
                <a:stretch>
                  <a:fillRect l="-2" t="-29" b="33"/>
                </a:stretch>
              </a:blipFill>
              <a:ln w="9525">
                <a:noFill/>
                <a:miter lim="800000"/>
              </a:ln>
            </p:spPr>
            <p:txBody>
              <a:bodyPr/>
              <a:lstStyle/>
              <a:p>
                <a:r>
                  <a:rPr lang="zh-CN" altLang="en-US">
                    <a:noFill/>
                  </a:rPr>
                  <a:t> </a:t>
                </a:r>
              </a:p>
            </p:txBody>
          </p:sp>
        </mc:Fallback>
      </mc:AlternateContent>
      <p:sp>
        <p:nvSpPr>
          <p:cNvPr id="66" name="矩形 9"/>
          <p:cNvSpPr>
            <a:spLocks noChangeArrowheads="1"/>
          </p:cNvSpPr>
          <p:nvPr/>
        </p:nvSpPr>
        <p:spPr bwMode="auto">
          <a:xfrm>
            <a:off x="1606510" y="5862935"/>
            <a:ext cx="6585585" cy="461665"/>
          </a:xfrm>
          <a:prstGeom prst="rect">
            <a:avLst/>
          </a:prstGeom>
          <a:noFill/>
          <a:ln w="9525">
            <a:noFill/>
            <a:miter lim="800000"/>
          </a:ln>
        </p:spPr>
        <p:txBody>
          <a:bodyPr wrap="square">
            <a:spAutoFit/>
          </a:bodyPr>
          <a:lstStyle/>
          <a:p>
            <a:r>
              <a:rPr lang="en-US" altLang="zh-CN" sz="2400" dirty="0">
                <a:solidFill>
                  <a:srgbClr val="0000FF"/>
                </a:solidFill>
                <a:latin typeface="华文楷体" panose="02010600040101010101" charset="-122"/>
                <a:ea typeface="华文楷体" panose="02010600040101010101" charset="-122"/>
              </a:rPr>
              <a:t> </a:t>
            </a:r>
            <a:r>
              <a:rPr lang="zh-CN" altLang="en-US" sz="2400" dirty="0">
                <a:solidFill>
                  <a:srgbClr val="0000FF"/>
                </a:solidFill>
                <a:latin typeface="华文楷体" panose="02010600040101010101" charset="-122"/>
                <a:ea typeface="华文楷体" panose="02010600040101010101" charset="-122"/>
              </a:rPr>
              <a:t>可见，当</a:t>
            </a:r>
            <a:r>
              <a:rPr lang="zh-CN" altLang="en-US" sz="2400" dirty="0">
                <a:solidFill>
                  <a:srgbClr val="0000FF"/>
                </a:solidFill>
                <a:latin typeface="华文楷体" panose="02010600040101010101" charset="-122"/>
                <a:ea typeface="华文楷体" panose="02010600040101010101" charset="-122"/>
                <a:sym typeface="Symbol" panose="05050102010706020507" pitchFamily="18" charset="2"/>
              </a:rPr>
              <a:t></a:t>
            </a:r>
            <a:r>
              <a:rPr lang="zh-CN" altLang="en-US" sz="2400" dirty="0">
                <a:solidFill>
                  <a:srgbClr val="0000FF"/>
                </a:solidFill>
                <a:latin typeface="华文楷体" panose="02010600040101010101" charset="-122"/>
                <a:ea typeface="华文楷体" panose="02010600040101010101" charset="-122"/>
              </a:rPr>
              <a:t>、</a:t>
            </a:r>
            <a:r>
              <a:rPr lang="zh-CN" altLang="en-US" sz="2400" dirty="0">
                <a:solidFill>
                  <a:srgbClr val="0000FF"/>
                </a:solidFill>
                <a:latin typeface="华文楷体" panose="02010600040101010101" charset="-122"/>
                <a:ea typeface="华文楷体" panose="02010600040101010101" charset="-122"/>
                <a:sym typeface="Symbol" panose="05050102010706020507" pitchFamily="18" charset="2"/>
              </a:rPr>
              <a:t></a:t>
            </a:r>
            <a:r>
              <a:rPr lang="zh-CN" altLang="en-US" sz="2400" dirty="0">
                <a:solidFill>
                  <a:srgbClr val="0000FF"/>
                </a:solidFill>
                <a:latin typeface="华文楷体" panose="02010600040101010101" charset="-122"/>
                <a:ea typeface="华文楷体" panose="02010600040101010101" charset="-122"/>
              </a:rPr>
              <a:t>满足此式时，测得电流的极大值</a:t>
            </a:r>
            <a:endParaRPr lang="zh-CN" altLang="en-US" sz="2400" dirty="0">
              <a:solidFill>
                <a:srgbClr val="0000FF"/>
              </a:solidFill>
              <a:latin typeface="华文楷体" panose="02010600040101010101" charset="-122"/>
              <a:ea typeface="华文楷体" panose="02010600040101010101" charset="-122"/>
            </a:endParaRPr>
          </a:p>
        </p:txBody>
      </p:sp>
      <p:graphicFrame>
        <p:nvGraphicFramePr>
          <p:cNvPr id="60" name="Object 257"/>
          <p:cNvGraphicFramePr>
            <a:graphicFrameLocks noChangeAspect="1"/>
          </p:cNvGraphicFramePr>
          <p:nvPr/>
        </p:nvGraphicFramePr>
        <p:xfrm>
          <a:off x="590697" y="5190240"/>
          <a:ext cx="1807425" cy="429360"/>
        </p:xfrm>
        <a:graphic>
          <a:graphicData uri="http://schemas.openxmlformats.org/presentationml/2006/ole">
            <mc:AlternateContent xmlns:mc="http://schemas.openxmlformats.org/markup-compatibility/2006">
              <mc:Choice xmlns:v="urn:schemas-microsoft-com:vml" Requires="v">
                <p:oleObj spid="_x0000_s5" name="Equation" r:id="rId2" imgW="761365" imgH="177800" progId="Equation.DSMT4">
                  <p:embed/>
                </p:oleObj>
              </mc:Choice>
              <mc:Fallback>
                <p:oleObj name="Equation" r:id="rId2" imgW="761365" imgH="177800" progId="Equation.DSMT4">
                  <p:embed/>
                  <p:pic>
                    <p:nvPicPr>
                      <p:cNvPr id="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97" y="5190240"/>
                        <a:ext cx="1807425" cy="429360"/>
                      </a:xfrm>
                      <a:prstGeom prst="rect">
                        <a:avLst/>
                      </a:prstGeom>
                      <a:noFill/>
                      <a:ln>
                        <a:noFill/>
                      </a:ln>
                    </p:spPr>
                  </p:pic>
                </p:oleObj>
              </mc:Fallback>
            </mc:AlternateContent>
          </a:graphicData>
        </a:graphic>
      </p:graphicFrame>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7" name="图片 6"/>
          <p:cNvPicPr>
            <a:picLocks noChangeAspect="1"/>
          </p:cNvPicPr>
          <p:nvPr/>
        </p:nvPicPr>
        <p:blipFill>
          <a:blip r:embed="rId4"/>
          <a:stretch>
            <a:fillRect/>
          </a:stretch>
        </p:blipFill>
        <p:spPr>
          <a:xfrm>
            <a:off x="625333" y="2376847"/>
            <a:ext cx="3108467" cy="2725980"/>
          </a:xfrm>
          <a:prstGeom prst="rect">
            <a:avLst/>
          </a:prstGeom>
        </p:spPr>
      </p:pic>
      <p:pic>
        <p:nvPicPr>
          <p:cNvPr id="8" name="图片 7"/>
          <p:cNvPicPr>
            <a:picLocks noChangeAspect="1"/>
          </p:cNvPicPr>
          <p:nvPr/>
        </p:nvPicPr>
        <p:blipFill>
          <a:blip r:embed="rId5"/>
          <a:stretch>
            <a:fillRect/>
          </a:stretch>
        </p:blipFill>
        <p:spPr>
          <a:xfrm>
            <a:off x="4019541" y="2192133"/>
            <a:ext cx="4724402" cy="3407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戴维孙</a:t>
            </a:r>
            <a:r>
              <a:rPr lang="en-US" altLang="zh-CN" dirty="0"/>
              <a:t>—</a:t>
            </a:r>
            <a:r>
              <a:rPr lang="zh-CN" altLang="en-US" dirty="0"/>
              <a:t>革末实验结果的理论分析</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381000" y="1219200"/>
                <a:ext cx="8534400" cy="5029200"/>
              </a:xfrm>
            </p:spPr>
            <p:txBody>
              <a:bodyPr>
                <a:normAutofit fontScale="92500" lnSpcReduction="10000"/>
              </a:bodyPr>
              <a:lstStyle/>
              <a:p>
                <a:r>
                  <a:rPr lang="zh-CN" altLang="en-US" sz="2800" dirty="0"/>
                  <a:t>镍晶格常数：</a:t>
                </a:r>
                <a:r>
                  <a:rPr lang="en-US" altLang="zh-CN" sz="2800" dirty="0"/>
                  <a:t>d = 0.215 nm</a:t>
                </a:r>
                <a:endParaRPr lang="en-US" altLang="zh-CN" sz="2800" dirty="0"/>
              </a:p>
              <a:p>
                <a:r>
                  <a:rPr lang="zh-CN" altLang="en-US" sz="2800" dirty="0"/>
                  <a:t>电子的波长：</a:t>
                </a:r>
                <a14:m>
                  <m:oMath xmlns:m="http://schemas.openxmlformats.org/officeDocument/2006/math">
                    <m:r>
                      <a:rPr lang="zh-CN" altLang="en-US" sz="2800" i="1" smtClean="0">
                        <a:latin typeface="Cambria Math" panose="02040503050406030204" pitchFamily="18" charset="0"/>
                      </a:rPr>
                      <m:t>𝝀</m:t>
                    </m:r>
                    <m:r>
                      <a:rPr lang="en-US" altLang="zh-CN" sz="2800" i="1">
                        <a:latin typeface="Cambria Math" panose="02040503050406030204" pitchFamily="18" charset="0"/>
                      </a:rPr>
                      <m:t>=</m:t>
                    </m:r>
                    <m:f>
                      <m:fPr>
                        <m:ctrlPr>
                          <a:rPr lang="en-US" altLang="zh-CN" sz="2800" i="1" smtClean="0">
                            <a:latin typeface="Cambria Math" panose="02040503050406030204" pitchFamily="18" charset="0"/>
                          </a:rPr>
                        </m:ctrlPr>
                      </m:fPr>
                      <m:num>
                        <m:r>
                          <a:rPr lang="en-US" altLang="zh-CN" sz="2800" b="1" i="1" smtClean="0">
                            <a:latin typeface="Cambria Math" panose="02040503050406030204" pitchFamily="18" charset="0"/>
                          </a:rPr>
                          <m:t>𝒉</m:t>
                        </m:r>
                      </m:num>
                      <m:den>
                        <m:r>
                          <a:rPr lang="en-US" altLang="zh-CN" sz="2800" b="1" i="1" smtClean="0">
                            <a:latin typeface="Cambria Math" panose="02040503050406030204" pitchFamily="18" charset="0"/>
                          </a:rPr>
                          <m:t>𝒑</m:t>
                        </m:r>
                      </m:den>
                    </m:f>
                    <m:r>
                      <a:rPr lang="en-US" altLang="zh-CN" sz="2800" b="1" i="1" smtClean="0">
                        <a:latin typeface="Cambria Math" panose="02040503050406030204" pitchFamily="18" charset="0"/>
                      </a:rPr>
                      <m:t>=</m:t>
                    </m:r>
                    <m:f>
                      <m:fPr>
                        <m:ctrlPr>
                          <a:rPr lang="en-US" altLang="zh-CN" sz="2800" b="1" i="1" smtClean="0">
                            <a:latin typeface="Cambria Math" panose="02040503050406030204" pitchFamily="18" charset="0"/>
                          </a:rPr>
                        </m:ctrlPr>
                      </m:fPr>
                      <m:num>
                        <m:r>
                          <a:rPr lang="en-US" altLang="zh-CN" sz="2800" b="1" i="1" smtClean="0">
                            <a:latin typeface="Cambria Math" panose="02040503050406030204" pitchFamily="18" charset="0"/>
                          </a:rPr>
                          <m:t>𝒉</m:t>
                        </m:r>
                      </m:num>
                      <m:den>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𝒎</m:t>
                            </m:r>
                          </m:e>
                          <m:sub>
                            <m:r>
                              <a:rPr lang="en-US" altLang="zh-CN" sz="2800" b="1" i="1" smtClean="0">
                                <a:latin typeface="Cambria Math" panose="02040503050406030204" pitchFamily="18" charset="0"/>
                              </a:rPr>
                              <m:t>𝒆</m:t>
                            </m:r>
                          </m:sub>
                        </m:sSub>
                        <m:r>
                          <a:rPr lang="en-US" altLang="zh-CN" sz="2800" b="1" i="1" smtClean="0">
                            <a:latin typeface="Cambria Math" panose="02040503050406030204" pitchFamily="18" charset="0"/>
                          </a:rPr>
                          <m:t>𝒗</m:t>
                        </m:r>
                      </m:den>
                    </m:f>
                    <m:r>
                      <a:rPr lang="en-US" altLang="zh-CN" sz="2800" b="1" i="1" smtClean="0">
                        <a:solidFill>
                          <a:srgbClr val="FF0000"/>
                        </a:solidFill>
                        <a:latin typeface="Cambria Math" panose="02040503050406030204" pitchFamily="18" charset="0"/>
                        <a:ea typeface="Cambria Math" panose="02040503050406030204" pitchFamily="18" charset="0"/>
                      </a:rPr>
                      <m:t>≈</m:t>
                    </m:r>
                    <m:f>
                      <m:fPr>
                        <m:ctrlPr>
                          <a:rPr lang="en-US" altLang="zh-CN" sz="2800" b="1" i="1" smtClean="0">
                            <a:latin typeface="Cambria Math" panose="02040503050406030204" pitchFamily="18" charset="0"/>
                          </a:rPr>
                        </m:ctrlPr>
                      </m:fPr>
                      <m:num>
                        <m:r>
                          <a:rPr lang="en-US" altLang="zh-CN" sz="2800" b="1" i="1" smtClean="0">
                            <a:latin typeface="Cambria Math" panose="02040503050406030204" pitchFamily="18" charset="0"/>
                          </a:rPr>
                          <m:t>𝒉</m:t>
                        </m:r>
                      </m:num>
                      <m:den>
                        <m:rad>
                          <m:radPr>
                            <m:degHide m:val="on"/>
                            <m:ctrlPr>
                              <a:rPr lang="en-US" altLang="zh-CN" sz="2800" b="1" i="1" smtClean="0">
                                <a:latin typeface="Cambria Math" panose="02040503050406030204" pitchFamily="18" charset="0"/>
                              </a:rPr>
                            </m:ctrlPr>
                          </m:radPr>
                          <m:deg/>
                          <m:e>
                            <m:r>
                              <a:rPr lang="en-US" altLang="zh-CN" sz="2800" b="1" i="1" smtClean="0">
                                <a:latin typeface="Cambria Math" panose="02040503050406030204" pitchFamily="18" charset="0"/>
                              </a:rPr>
                              <m:t>𝟐</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𝒎</m:t>
                                </m:r>
                              </m:e>
                              <m:sub>
                                <m:r>
                                  <a:rPr lang="en-US" altLang="zh-CN" sz="2800" b="1" i="1" smtClean="0">
                                    <a:latin typeface="Cambria Math" panose="02040503050406030204" pitchFamily="18" charset="0"/>
                                  </a:rPr>
                                  <m:t>𝒆</m:t>
                                </m:r>
                              </m:sub>
                            </m:sSub>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𝑬</m:t>
                                </m:r>
                              </m:e>
                              <m:sub>
                                <m:r>
                                  <a:rPr lang="en-US" altLang="zh-CN" sz="2800" b="1" i="1" smtClean="0">
                                    <a:latin typeface="Cambria Math" panose="02040503050406030204" pitchFamily="18" charset="0"/>
                                  </a:rPr>
                                  <m:t>𝑲</m:t>
                                </m:r>
                              </m:sub>
                            </m:sSub>
                          </m:e>
                        </m:rad>
                      </m:den>
                    </m:f>
                  </m:oMath>
                </a14:m>
                <a:endParaRPr lang="en-US" altLang="zh-CN" sz="2800" dirty="0"/>
              </a:p>
              <a:p>
                <a:pPr lvl="1"/>
                <a:r>
                  <a:rPr lang="zh-CN" altLang="en-US" sz="2400" dirty="0">
                    <a:solidFill>
                      <a:srgbClr val="FF0000"/>
                    </a:solidFill>
                  </a:rPr>
                  <a:t>注意当</a:t>
                </a:r>
                <a:r>
                  <a:rPr lang="en-US" altLang="zh-CN" sz="2400" b="1" dirty="0">
                    <a:solidFill>
                      <a:srgbClr val="FF0000"/>
                    </a:solidFill>
                  </a:rPr>
                  <a:t>   </a:t>
                </a:r>
                <a14:m>
                  <m:oMath xmlns:m="http://schemas.openxmlformats.org/officeDocument/2006/math">
                    <m:r>
                      <a:rPr lang="en-US" altLang="zh-CN" sz="2400" b="1" i="1" smtClean="0">
                        <a:solidFill>
                          <a:srgbClr val="FF0000"/>
                        </a:solidFill>
                        <a:latin typeface="Cambria Math" panose="02040503050406030204" pitchFamily="18" charset="0"/>
                      </a:rPr>
                      <m:t>𝒗</m:t>
                    </m:r>
                    <m:r>
                      <a:rPr lang="en-US" altLang="zh-CN" sz="2400" b="1" i="1" smtClean="0">
                        <a:solidFill>
                          <a:srgbClr val="FF0000"/>
                        </a:solidFill>
                        <a:latin typeface="Cambria Math" panose="02040503050406030204" pitchFamily="18" charset="0"/>
                        <a:ea typeface="Cambria Math" panose="02040503050406030204" pitchFamily="18" charset="0"/>
                      </a:rPr>
                      <m:t>≪</m:t>
                    </m:r>
                    <m:r>
                      <a:rPr lang="en-US" altLang="zh-CN" sz="2400" b="1" i="1" smtClean="0">
                        <a:solidFill>
                          <a:srgbClr val="FF0000"/>
                        </a:solidFill>
                        <a:latin typeface="Cambria Math" panose="02040503050406030204" pitchFamily="18" charset="0"/>
                        <a:ea typeface="Cambria Math" panose="02040503050406030204" pitchFamily="18" charset="0"/>
                      </a:rPr>
                      <m:t>𝒄</m:t>
                    </m:r>
                  </m:oMath>
                </a14:m>
                <a:r>
                  <a:rPr lang="en-US" altLang="zh-CN" sz="2400" dirty="0">
                    <a:solidFill>
                      <a:srgbClr val="FF0000"/>
                    </a:solidFill>
                  </a:rPr>
                  <a:t> </a:t>
                </a:r>
                <a:r>
                  <a:rPr lang="zh-CN" altLang="en-US" sz="2400" dirty="0">
                    <a:solidFill>
                      <a:srgbClr val="FF0000"/>
                    </a:solidFill>
                  </a:rPr>
                  <a:t>时 </a:t>
                </a:r>
                <a14:m>
                  <m:oMath xmlns:m="http://schemas.openxmlformats.org/officeDocument/2006/math">
                    <m:r>
                      <a:rPr lang="en-US" altLang="zh-CN" sz="2400" b="1" i="1" smtClean="0">
                        <a:solidFill>
                          <a:srgbClr val="FF0000"/>
                        </a:solidFill>
                        <a:latin typeface="Cambria Math" panose="02040503050406030204" pitchFamily="18" charset="0"/>
                      </a:rPr>
                      <m:t>𝒑</m:t>
                    </m:r>
                    <m:r>
                      <a:rPr lang="en-US" altLang="zh-CN" sz="2400" b="1" i="1" smtClean="0">
                        <a:solidFill>
                          <a:srgbClr val="FF0000"/>
                        </a:solidFill>
                        <a:latin typeface="Cambria Math" panose="02040503050406030204" pitchFamily="18" charset="0"/>
                      </a:rPr>
                      <m:t>=</m:t>
                    </m:r>
                    <m:rad>
                      <m:radPr>
                        <m:degHide m:val="on"/>
                        <m:ctrlPr>
                          <a:rPr lang="en-US" altLang="zh-CN" sz="2400" b="1" i="1" smtClean="0">
                            <a:solidFill>
                              <a:srgbClr val="FF0000"/>
                            </a:solidFill>
                            <a:latin typeface="Cambria Math" panose="02040503050406030204" pitchFamily="18" charset="0"/>
                          </a:rPr>
                        </m:ctrlPr>
                      </m:radPr>
                      <m:deg/>
                      <m:e>
                        <m:r>
                          <a:rPr lang="en-US" altLang="zh-CN" sz="2400" b="1" i="1" smtClean="0">
                            <a:solidFill>
                              <a:srgbClr val="FF0000"/>
                            </a:solidFill>
                            <a:latin typeface="Cambria Math" panose="02040503050406030204" pitchFamily="18" charset="0"/>
                          </a:rPr>
                          <m:t>𝟐</m:t>
                        </m:r>
                        <m:sSub>
                          <m:sSubPr>
                            <m:ctrlPr>
                              <a:rPr lang="en-US" altLang="zh-CN" sz="2400" b="1" i="1" smtClean="0">
                                <a:solidFill>
                                  <a:srgbClr val="FF0000"/>
                                </a:solidFill>
                                <a:latin typeface="Cambria Math" panose="02040503050406030204" pitchFamily="18" charset="0"/>
                              </a:rPr>
                            </m:ctrlPr>
                          </m:sSubPr>
                          <m:e>
                            <m:r>
                              <a:rPr lang="en-US" altLang="zh-CN" sz="2400" b="1" i="1" smtClean="0">
                                <a:solidFill>
                                  <a:srgbClr val="FF0000"/>
                                </a:solidFill>
                                <a:latin typeface="Cambria Math" panose="02040503050406030204" pitchFamily="18" charset="0"/>
                              </a:rPr>
                              <m:t>𝒎</m:t>
                            </m:r>
                          </m:e>
                          <m:sub>
                            <m:r>
                              <a:rPr lang="en-US" altLang="zh-CN" sz="2400" b="1" i="1" smtClean="0">
                                <a:solidFill>
                                  <a:srgbClr val="FF0000"/>
                                </a:solidFill>
                                <a:latin typeface="Cambria Math" panose="02040503050406030204" pitchFamily="18" charset="0"/>
                              </a:rPr>
                              <m:t>𝒆</m:t>
                            </m:r>
                          </m:sub>
                        </m:sSub>
                        <m:sSub>
                          <m:sSubPr>
                            <m:ctrlPr>
                              <a:rPr lang="en-US" altLang="zh-CN" sz="2400" b="1" i="1" smtClean="0">
                                <a:solidFill>
                                  <a:srgbClr val="FF0000"/>
                                </a:solidFill>
                                <a:latin typeface="Cambria Math" panose="02040503050406030204" pitchFamily="18" charset="0"/>
                              </a:rPr>
                            </m:ctrlPr>
                          </m:sSubPr>
                          <m:e>
                            <m:r>
                              <a:rPr lang="en-US" altLang="zh-CN" sz="2400" b="1" i="1" smtClean="0">
                                <a:solidFill>
                                  <a:srgbClr val="FF0000"/>
                                </a:solidFill>
                                <a:latin typeface="Cambria Math" panose="02040503050406030204" pitchFamily="18" charset="0"/>
                              </a:rPr>
                              <m:t>𝑬</m:t>
                            </m:r>
                          </m:e>
                          <m:sub>
                            <m:r>
                              <a:rPr lang="en-US" altLang="zh-CN" sz="2400" b="1" i="1" smtClean="0">
                                <a:solidFill>
                                  <a:srgbClr val="FF0000"/>
                                </a:solidFill>
                                <a:latin typeface="Cambria Math" panose="02040503050406030204" pitchFamily="18" charset="0"/>
                              </a:rPr>
                              <m:t>𝑲</m:t>
                            </m:r>
                          </m:sub>
                        </m:sSub>
                      </m:e>
                    </m:rad>
                  </m:oMath>
                </a14:m>
                <a:endParaRPr lang="en-US" altLang="zh-CN" sz="2400" dirty="0">
                  <a:solidFill>
                    <a:srgbClr val="FF0000"/>
                  </a:solidFill>
                </a:endParaRPr>
              </a:p>
              <a:p>
                <a:r>
                  <a:rPr lang="zh-CN" altLang="en-US" sz="2800" dirty="0"/>
                  <a:t>在戴维</a:t>
                </a:r>
                <a:r>
                  <a:rPr lang="en-US" altLang="zh-CN" sz="2800" dirty="0"/>
                  <a:t>-</a:t>
                </a:r>
                <a:r>
                  <a:rPr lang="zh-CN" altLang="en-US" sz="2800" dirty="0"/>
                  <a:t>孙革末实验中，电压</a:t>
                </a:r>
                <a:r>
                  <a:rPr lang="zh-CN" altLang="en-US" sz="2400" dirty="0"/>
                  <a:t>为 </a:t>
                </a:r>
                <a:r>
                  <a:rPr lang="en-US" altLang="zh-CN" sz="2400" dirty="0"/>
                  <a:t>54 </a:t>
                </a:r>
                <a:r>
                  <a:rPr lang="zh-CN" altLang="en-US" sz="2400" dirty="0"/>
                  <a:t>伏，因此</a:t>
                </a:r>
                <a:endParaRPr lang="zh-CN" altLang="en-US" sz="2400" dirty="0"/>
              </a:p>
              <a:p>
                <a:endParaRPr lang="en-US" altLang="zh-CN" sz="2800" dirty="0"/>
              </a:p>
              <a:p>
                <a:endParaRPr lang="en-US" altLang="zh-CN" sz="2800" dirty="0"/>
              </a:p>
              <a:p>
                <a:r>
                  <a:rPr lang="zh-CN" altLang="en-US" sz="2800" dirty="0"/>
                  <a:t>得到：</a:t>
                </a:r>
                <a14:m>
                  <m:oMath xmlns:m="http://schemas.openxmlformats.org/officeDocument/2006/math">
                    <m:r>
                      <a:rPr lang="zh-CN" altLang="en-US" sz="2800" i="1" smtClean="0">
                        <a:latin typeface="Cambria Math" panose="02040503050406030204" pitchFamily="18" charset="0"/>
                      </a:rPr>
                      <m:t>𝜽</m:t>
                    </m:r>
                    <m:r>
                      <a:rPr lang="en-US" altLang="zh-CN" sz="2800" b="1" i="1" smtClean="0">
                        <a:latin typeface="Cambria Math" panose="02040503050406030204" pitchFamily="18" charset="0"/>
                      </a:rPr>
                      <m:t>=</m:t>
                    </m:r>
                    <m:sSup>
                      <m:sSupPr>
                        <m:ctrlPr>
                          <a:rPr lang="en-US" altLang="zh-CN" sz="2800" b="1" i="1" smtClean="0">
                            <a:latin typeface="Cambria Math" panose="02040503050406030204" pitchFamily="18" charset="0"/>
                          </a:rPr>
                        </m:ctrlPr>
                      </m:sSupPr>
                      <m:e>
                        <m:r>
                          <a:rPr lang="en-US" altLang="zh-CN" sz="2800" b="1" i="1" smtClean="0">
                            <a:latin typeface="Cambria Math" panose="02040503050406030204" pitchFamily="18" charset="0"/>
                          </a:rPr>
                          <m:t>𝟓𝟎</m:t>
                        </m:r>
                        <m:r>
                          <a:rPr lang="en-US" altLang="zh-CN" sz="2800" b="1" i="1" smtClean="0">
                            <a:latin typeface="Cambria Math" panose="02040503050406030204" pitchFamily="18" charset="0"/>
                          </a:rPr>
                          <m:t>.</m:t>
                        </m:r>
                        <m:r>
                          <a:rPr lang="en-US" altLang="zh-CN" sz="2800" b="1" i="1" smtClean="0">
                            <a:latin typeface="Cambria Math" panose="02040503050406030204" pitchFamily="18" charset="0"/>
                          </a:rPr>
                          <m:t>𝟗</m:t>
                        </m:r>
                      </m:e>
                      <m:sup>
                        <m:r>
                          <a:rPr lang="en-US" altLang="zh-CN" sz="2800" b="1" i="1" smtClean="0">
                            <a:latin typeface="Cambria Math" panose="02040503050406030204" pitchFamily="18" charset="0"/>
                          </a:rPr>
                          <m:t>𝒐</m:t>
                        </m:r>
                      </m:sup>
                    </m:sSup>
                  </m:oMath>
                </a14:m>
                <a:r>
                  <a:rPr lang="zh-CN" altLang="en-US" sz="2800" dirty="0"/>
                  <a:t> </a:t>
                </a:r>
                <a:r>
                  <a:rPr lang="en-US" altLang="zh-CN" sz="2800" dirty="0"/>
                  <a:t>(n=1)</a:t>
                </a:r>
                <a:endParaRPr lang="en-US" altLang="zh-CN" sz="2800" dirty="0"/>
              </a:p>
              <a:p>
                <a:r>
                  <a:rPr lang="zh-CN" altLang="en-US" sz="2800" dirty="0"/>
                  <a:t>实验结果：</a:t>
                </a:r>
                <a:endParaRPr lang="en-US" altLang="zh-CN" sz="2800" dirty="0"/>
              </a:p>
              <a:p>
                <a:pPr lvl="1"/>
                <a:r>
                  <a:rPr lang="zh-CN" altLang="en-US" sz="2400" dirty="0"/>
                  <a:t>理论值稍大一点，原因是电子受正离子的吸引，在晶体中的波长比在真空中稍小（动量稍大）。经修正后，理论值与实验结果完全符合。 </a:t>
                </a:r>
                <a:endParaRPr lang="zh-CN" altLang="en-US" sz="2400" dirty="0"/>
              </a:p>
              <a:p>
                <a:endParaRPr lang="zh-CN" altLang="en-US" sz="28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381000" y="1219200"/>
                <a:ext cx="8534400" cy="5029200"/>
              </a:xfrm>
              <a:blipFill rotWithShape="1">
                <a:blip r:embed="rId1"/>
                <a:stretch>
                  <a:fillRect t="-467" b="-5404"/>
                </a:stretch>
              </a:blipFill>
            </p:spPr>
            <p:txBody>
              <a:bodyPr/>
              <a:lstStyle/>
              <a:p>
                <a:r>
                  <a:rPr lang="zh-CN" altLang="en-US">
                    <a:noFill/>
                  </a:rPr>
                  <a:t> </a:t>
                </a:r>
              </a:p>
            </p:txBody>
          </p:sp>
        </mc:Fallback>
      </mc:AlternateContent>
      <p:graphicFrame>
        <p:nvGraphicFramePr>
          <p:cNvPr id="6" name="Object 4"/>
          <p:cNvGraphicFramePr>
            <a:graphicFrameLocks noChangeAspect="1"/>
          </p:cNvGraphicFramePr>
          <p:nvPr/>
        </p:nvGraphicFramePr>
        <p:xfrm>
          <a:off x="2362200" y="4711688"/>
          <a:ext cx="2057400" cy="417986"/>
        </p:xfrm>
        <a:graphic>
          <a:graphicData uri="http://schemas.openxmlformats.org/presentationml/2006/ole">
            <mc:AlternateContent xmlns:mc="http://schemas.openxmlformats.org/markup-compatibility/2006">
              <mc:Choice xmlns:v="urn:schemas-microsoft-com:vml" Requires="v">
                <p:oleObj spid="_x0000_s5" name="" r:id="rId2" imgW="1104265" imgH="203200" progId="Equation.DSMT4">
                  <p:embed/>
                </p:oleObj>
              </mc:Choice>
              <mc:Fallback>
                <p:oleObj name="" r:id="rId2" imgW="1104265" imgH="203200" progId="Equation.DSMT4">
                  <p:embed/>
                  <p:pic>
                    <p:nvPicPr>
                      <p:cNvPr id="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11688"/>
                        <a:ext cx="2057400" cy="417986"/>
                      </a:xfrm>
                      <a:prstGeom prst="rect">
                        <a:avLst/>
                      </a:prstGeom>
                      <a:noFill/>
                      <a:ln>
                        <a:noFill/>
                      </a:ln>
                      <a:effectLst/>
                    </p:spPr>
                  </p:pic>
                </p:oleObj>
              </mc:Fallback>
            </mc:AlternateContent>
          </a:graphicData>
        </a:graphic>
      </p:graphicFrame>
      <p:graphicFrame>
        <p:nvGraphicFramePr>
          <p:cNvPr id="12" name="Object 7"/>
          <p:cNvGraphicFramePr>
            <a:graphicFrameLocks noChangeAspect="1"/>
          </p:cNvGraphicFramePr>
          <p:nvPr/>
        </p:nvGraphicFramePr>
        <p:xfrm>
          <a:off x="2286000" y="3308195"/>
          <a:ext cx="4724400" cy="806605"/>
        </p:xfrm>
        <a:graphic>
          <a:graphicData uri="http://schemas.openxmlformats.org/presentationml/2006/ole">
            <mc:AlternateContent xmlns:mc="http://schemas.openxmlformats.org/markup-compatibility/2006">
              <mc:Choice xmlns:v="urn:schemas-microsoft-com:vml" Requires="v">
                <p:oleObj spid="_x0000_s7" name="Equation" r:id="rId4" imgW="2603500" imgH="444500" progId="Equation.DSMT4">
                  <p:embed/>
                </p:oleObj>
              </mc:Choice>
              <mc:Fallback>
                <p:oleObj name="Equation" r:id="rId4" imgW="2603500" imgH="444500" progId="Equation.DSMT4">
                  <p:embed/>
                  <p:pic>
                    <p:nvPicPr>
                      <p:cNvPr id="0" name="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308195"/>
                        <a:ext cx="4724400" cy="8066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latin typeface="华文楷体" panose="02010600040101010101" charset="-122"/>
                <a:ea typeface="华文楷体" panose="02010600040101010101" charset="-122"/>
                <a:cs typeface="华文楷体" panose="02010600040101010101" charset="-122"/>
              </a:rPr>
              <a:t>同能量电子和光子波长比较</a:t>
            </a:r>
            <a:endParaRPr kumimoji="1" lang="zh-CN" altLang="en-US" dirty="0">
              <a:latin typeface="华文楷体" panose="02010600040101010101" charset="-122"/>
              <a:ea typeface="华文楷体" panose="02010600040101010101" charset="-122"/>
              <a:cs typeface="华文楷体" panose="02010600040101010101" charset="-122"/>
            </a:endParaRPr>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graphicFrame>
        <p:nvGraphicFramePr>
          <p:cNvPr id="5" name="Object 7"/>
          <p:cNvGraphicFramePr>
            <a:graphicFrameLocks noChangeAspect="1"/>
          </p:cNvGraphicFramePr>
          <p:nvPr/>
        </p:nvGraphicFramePr>
        <p:xfrm>
          <a:off x="2627086" y="1299558"/>
          <a:ext cx="4430486" cy="1138842"/>
        </p:xfrm>
        <a:graphic>
          <a:graphicData uri="http://schemas.openxmlformats.org/presentationml/2006/ole">
            <mc:AlternateContent xmlns:mc="http://schemas.openxmlformats.org/markup-compatibility/2006">
              <mc:Choice xmlns:v="urn:schemas-microsoft-com:vml" Requires="v">
                <p:oleObj spid="_x0000_s3" name="Equation" r:id="rId1" imgW="1828800" imgH="469900" progId="Equation.3">
                  <p:embed/>
                </p:oleObj>
              </mc:Choice>
              <mc:Fallback>
                <p:oleObj name="Equation" r:id="rId1" imgW="1828800" imgH="4699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86" y="1299558"/>
                        <a:ext cx="4430486" cy="1138842"/>
                      </a:xfrm>
                      <a:prstGeom prst="rect">
                        <a:avLst/>
                      </a:prstGeom>
                      <a:solidFill>
                        <a:srgbClr val="FFFF00"/>
                      </a:solidFill>
                      <a:ln>
                        <a:noFill/>
                      </a:ln>
                      <a:effectLst/>
                    </p:spPr>
                  </p:pic>
                </p:oleObj>
              </mc:Fallback>
            </mc:AlternateContent>
          </a:graphicData>
        </a:graphic>
      </p:graphicFrame>
      <p:graphicFrame>
        <p:nvGraphicFramePr>
          <p:cNvPr id="6" name="Object 2"/>
          <p:cNvGraphicFramePr>
            <a:graphicFrameLocks noChangeAspect="1"/>
          </p:cNvGraphicFramePr>
          <p:nvPr/>
        </p:nvGraphicFramePr>
        <p:xfrm>
          <a:off x="896260" y="2438400"/>
          <a:ext cx="7540625" cy="1218598"/>
        </p:xfrm>
        <a:graphic>
          <a:graphicData uri="http://schemas.openxmlformats.org/presentationml/2006/ole">
            <mc:AlternateContent xmlns:mc="http://schemas.openxmlformats.org/markup-compatibility/2006">
              <mc:Choice xmlns:v="urn:schemas-microsoft-com:vml" Requires="v">
                <p:oleObj spid="_x0000_s7" name="Equation" r:id="rId3" imgW="2908300" imgH="469900" progId="Equation.3">
                  <p:embed/>
                </p:oleObj>
              </mc:Choice>
              <mc:Fallback>
                <p:oleObj name="Equation" r:id="rId3" imgW="2908300" imgH="469900" progId="Equation.3">
                  <p:embed/>
                  <p:pic>
                    <p:nvPicPr>
                      <p:cNvPr id="0"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260" y="2438400"/>
                        <a:ext cx="7540625" cy="1218598"/>
                      </a:xfrm>
                      <a:prstGeom prst="rect">
                        <a:avLst/>
                      </a:prstGeom>
                      <a:solidFill>
                        <a:srgbClr val="FFFF00"/>
                      </a:solidFill>
                      <a:ln>
                        <a:noFill/>
                      </a:ln>
                      <a:effectLst/>
                    </p:spPr>
                  </p:pic>
                </p:oleObj>
              </mc:Fallback>
            </mc:AlternateContent>
          </a:graphicData>
        </a:graphic>
      </p:graphicFrame>
      <p:graphicFrame>
        <p:nvGraphicFramePr>
          <p:cNvPr id="8" name="Object 5"/>
          <p:cNvGraphicFramePr>
            <a:graphicFrameLocks noChangeAspect="1"/>
          </p:cNvGraphicFramePr>
          <p:nvPr/>
        </p:nvGraphicFramePr>
        <p:xfrm>
          <a:off x="920750" y="4262438"/>
          <a:ext cx="7308850" cy="1223962"/>
        </p:xfrm>
        <a:graphic>
          <a:graphicData uri="http://schemas.openxmlformats.org/presentationml/2006/ole">
            <mc:AlternateContent xmlns:mc="http://schemas.openxmlformats.org/markup-compatibility/2006">
              <mc:Choice xmlns:v="urn:schemas-microsoft-com:vml" Requires="v">
                <p:oleObj spid="_x0000_s9" name="Equation" r:id="rId5" imgW="2578100" imgH="431800" progId="Equation.3">
                  <p:embed/>
                </p:oleObj>
              </mc:Choice>
              <mc:Fallback>
                <p:oleObj name="Equation" r:id="rId5" imgW="2578100" imgH="431800" progId="Equation.3">
                  <p:embed/>
                  <p:pic>
                    <p:nvPicPr>
                      <p:cNvPr id="0" name="图片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0" y="4262438"/>
                        <a:ext cx="7308850" cy="1223962"/>
                      </a:xfrm>
                      <a:prstGeom prst="rect">
                        <a:avLst/>
                      </a:prstGeom>
                      <a:solidFill>
                        <a:srgbClr val="66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 Box 6"/>
          <p:cNvSpPr txBox="1">
            <a:spLocks noChangeArrowheads="1"/>
          </p:cNvSpPr>
          <p:nvPr/>
        </p:nvSpPr>
        <p:spPr bwMode="auto">
          <a:xfrm>
            <a:off x="533400" y="5580740"/>
            <a:ext cx="7939314"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dirty="0">
                <a:solidFill>
                  <a:schemeClr val="hlink"/>
                </a:solidFill>
                <a:latin typeface="华文楷体" panose="02010600040101010101" charset="-122"/>
                <a:ea typeface="华文楷体" panose="02010600040101010101" charset="-122"/>
                <a:cs typeface="华文楷体" panose="02010600040101010101" charset="-122"/>
              </a:rPr>
              <a:t>相同能量下，光子的波长远大于电子的波长</a:t>
            </a:r>
            <a:endParaRPr lang="en-US" altLang="zh-CN" sz="2800" dirty="0">
              <a:solidFill>
                <a:schemeClr val="hlink"/>
              </a:solidFill>
              <a:latin typeface="华文楷体" panose="02010600040101010101" charset="-122"/>
              <a:ea typeface="华文楷体" panose="02010600040101010101" charset="-122"/>
              <a:cs typeface="华文楷体" panose="02010600040101010101" charset="-122"/>
            </a:endParaRPr>
          </a:p>
        </p:txBody>
      </p:sp>
      <p:sp>
        <p:nvSpPr>
          <p:cNvPr id="11" name="文本框 10"/>
          <p:cNvSpPr txBox="1"/>
          <p:nvPr/>
        </p:nvSpPr>
        <p:spPr>
          <a:xfrm>
            <a:off x="533400" y="1229382"/>
            <a:ext cx="1528622"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2800" b="0" i="0" u="none" strike="noStrike" cap="none" spc="0" normalizeH="0" baseline="0" dirty="0">
                <a:ln>
                  <a:noFill/>
                </a:ln>
                <a:solidFill>
                  <a:srgbClr val="00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rPr>
              <a:t>电子波长</a:t>
            </a:r>
            <a:endParaRPr kumimoji="0" lang="zh-CN" altLang="en-US" sz="2800" b="0" i="0" u="none" strike="noStrike" cap="none" spc="0" normalizeH="0" baseline="0" dirty="0">
              <a:ln>
                <a:noFill/>
              </a:ln>
              <a:solidFill>
                <a:srgbClr val="00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endParaRPr>
          </a:p>
        </p:txBody>
      </p:sp>
      <p:sp>
        <p:nvSpPr>
          <p:cNvPr id="12" name="文本框 11"/>
          <p:cNvSpPr txBox="1"/>
          <p:nvPr/>
        </p:nvSpPr>
        <p:spPr>
          <a:xfrm>
            <a:off x="533400" y="3644880"/>
            <a:ext cx="2605840"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2800" b="0" i="0" u="none" strike="noStrike" cap="none" spc="0" normalizeH="0" baseline="0" dirty="0">
                <a:ln>
                  <a:noFill/>
                </a:ln>
                <a:solidFill>
                  <a:srgbClr val="FF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rPr>
              <a:t>光子波长表达式</a:t>
            </a:r>
            <a:endParaRPr kumimoji="0" lang="zh-CN" altLang="en-US" sz="2800" b="0" i="0" u="none" strike="noStrike" cap="none" spc="0" normalizeH="0" baseline="0" dirty="0">
              <a:ln>
                <a:noFill/>
              </a:ln>
              <a:solidFill>
                <a:srgbClr val="FF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endParaRPr>
          </a:p>
        </p:txBody>
      </p:sp>
      <p:sp>
        <p:nvSpPr>
          <p:cNvPr id="1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latin typeface="华文楷体" panose="02010600040101010101" charset="-122"/>
                <a:ea typeface="华文楷体" panose="02010600040101010101" charset="-122"/>
                <a:cs typeface="华文楷体" panose="02010600040101010101" charset="-122"/>
              </a:rPr>
              <a:t>一些粒子的德布罗意波长</a:t>
            </a:r>
            <a:endParaRPr kumimoji="1" lang="zh-CN" altLang="en-US" dirty="0">
              <a:latin typeface="华文楷体" panose="02010600040101010101" charset="-122"/>
              <a:ea typeface="华文楷体" panose="02010600040101010101" charset="-122"/>
              <a:cs typeface="华文楷体" panose="02010600040101010101" charset="-122"/>
            </a:endParaRPr>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sp>
        <p:nvSpPr>
          <p:cNvPr id="5" name="Text Box 4"/>
          <p:cNvSpPr txBox="1">
            <a:spLocks noChangeArrowheads="1"/>
          </p:cNvSpPr>
          <p:nvPr/>
        </p:nvSpPr>
        <p:spPr bwMode="auto">
          <a:xfrm>
            <a:off x="228600" y="1295400"/>
            <a:ext cx="7543800" cy="302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altLang="zh-CN" sz="2800" dirty="0">
                <a:solidFill>
                  <a:srgbClr val="0000FF"/>
                </a:solidFill>
              </a:rPr>
              <a:t>For a wavelength of 1 A, the energies involved are</a:t>
            </a:r>
            <a:endParaRPr lang="en-US" altLang="zh-CN" sz="2800" dirty="0">
              <a:solidFill>
                <a:srgbClr val="0000FF"/>
              </a:solidFill>
            </a:endParaRPr>
          </a:p>
          <a:p>
            <a:pPr>
              <a:spcBef>
                <a:spcPct val="20000"/>
              </a:spcBef>
            </a:pPr>
            <a:r>
              <a:rPr lang="en-US" altLang="zh-CN" sz="2800" dirty="0">
                <a:solidFill>
                  <a:srgbClr val="0000FF"/>
                </a:solidFill>
              </a:rPr>
              <a:t>         for photons            12.4 </a:t>
            </a:r>
            <a:r>
              <a:rPr lang="en-US" altLang="zh-CN" sz="2800" dirty="0" err="1">
                <a:solidFill>
                  <a:srgbClr val="0000FF"/>
                </a:solidFill>
              </a:rPr>
              <a:t>keV</a:t>
            </a:r>
            <a:endParaRPr lang="en-US" altLang="zh-CN" sz="2800" dirty="0">
              <a:solidFill>
                <a:srgbClr val="0000FF"/>
              </a:solidFill>
            </a:endParaRPr>
          </a:p>
          <a:p>
            <a:pPr>
              <a:spcBef>
                <a:spcPct val="20000"/>
              </a:spcBef>
            </a:pPr>
            <a:r>
              <a:rPr lang="en-US" altLang="zh-CN" sz="2800" dirty="0">
                <a:solidFill>
                  <a:srgbClr val="0000FF"/>
                </a:solidFill>
              </a:rPr>
              <a:t>         for electrons           150 </a:t>
            </a:r>
            <a:r>
              <a:rPr lang="en-US" altLang="zh-CN" sz="2800" dirty="0" err="1">
                <a:solidFill>
                  <a:srgbClr val="0000FF"/>
                </a:solidFill>
              </a:rPr>
              <a:t>eV</a:t>
            </a:r>
            <a:endParaRPr lang="en-US" altLang="zh-CN" sz="2800" dirty="0">
              <a:solidFill>
                <a:srgbClr val="0000FF"/>
              </a:solidFill>
            </a:endParaRPr>
          </a:p>
          <a:p>
            <a:pPr>
              <a:spcBef>
                <a:spcPct val="20000"/>
              </a:spcBef>
            </a:pPr>
            <a:r>
              <a:rPr lang="en-US" altLang="zh-CN" sz="2800" dirty="0">
                <a:solidFill>
                  <a:srgbClr val="0000FF"/>
                </a:solidFill>
              </a:rPr>
              <a:t>         for neutrons            0.081 </a:t>
            </a:r>
            <a:r>
              <a:rPr lang="en-US" altLang="zh-CN" sz="2800" dirty="0" err="1">
                <a:solidFill>
                  <a:srgbClr val="0000FF"/>
                </a:solidFill>
              </a:rPr>
              <a:t>eV</a:t>
            </a:r>
            <a:endParaRPr lang="en-US" altLang="zh-CN" sz="2800" dirty="0">
              <a:solidFill>
                <a:srgbClr val="0000FF"/>
              </a:solidFill>
            </a:endParaRPr>
          </a:p>
          <a:p>
            <a:pPr>
              <a:spcBef>
                <a:spcPct val="20000"/>
              </a:spcBef>
            </a:pPr>
            <a:r>
              <a:rPr lang="en-US" altLang="zh-CN" sz="2800" dirty="0">
                <a:solidFill>
                  <a:srgbClr val="0000FF"/>
                </a:solidFill>
              </a:rPr>
              <a:t>         for helium atoms     0.02 </a:t>
            </a:r>
            <a:r>
              <a:rPr lang="en-US" altLang="zh-CN" sz="2800" dirty="0" err="1">
                <a:solidFill>
                  <a:srgbClr val="0000FF"/>
                </a:solidFill>
              </a:rPr>
              <a:t>eV</a:t>
            </a:r>
            <a:endParaRPr lang="en-US" altLang="zh-CN" sz="2800" dirty="0">
              <a:solidFill>
                <a:srgbClr val="0000FF"/>
              </a:solidFill>
            </a:endParaRPr>
          </a:p>
        </p:txBody>
      </p:sp>
      <p:graphicFrame>
        <p:nvGraphicFramePr>
          <p:cNvPr id="6" name="Object 6"/>
          <p:cNvGraphicFramePr>
            <a:graphicFrameLocks noChangeAspect="1"/>
          </p:cNvGraphicFramePr>
          <p:nvPr/>
        </p:nvGraphicFramePr>
        <p:xfrm>
          <a:off x="6248400" y="2033587"/>
          <a:ext cx="2514600" cy="1090613"/>
        </p:xfrm>
        <a:graphic>
          <a:graphicData uri="http://schemas.openxmlformats.org/presentationml/2006/ole">
            <mc:AlternateContent xmlns:mc="http://schemas.openxmlformats.org/markup-compatibility/2006">
              <mc:Choice xmlns:v="urn:schemas-microsoft-com:vml" Requires="v">
                <p:oleObj spid="_x0000_s3" name="Equation" r:id="rId1" imgW="1054100" imgH="457200" progId="Equation.3">
                  <p:embed/>
                </p:oleObj>
              </mc:Choice>
              <mc:Fallback>
                <p:oleObj name="Equation" r:id="rId1" imgW="1054100" imgH="4572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033587"/>
                        <a:ext cx="2514600" cy="1090613"/>
                      </a:xfrm>
                      <a:prstGeom prst="rect">
                        <a:avLst/>
                      </a:prstGeom>
                      <a:solidFill>
                        <a:srgbClr val="FFFF00"/>
                      </a:solidFill>
                      <a:ln>
                        <a:noFill/>
                      </a:ln>
                      <a:effectLst/>
                    </p:spPr>
                  </p:pic>
                </p:oleObj>
              </mc:Fallback>
            </mc:AlternateContent>
          </a:graphicData>
        </a:graphic>
      </p:graphicFrame>
      <p:sp>
        <p:nvSpPr>
          <p:cNvPr id="7" name="Text Box 5"/>
          <p:cNvSpPr txBox="1">
            <a:spLocks noChangeArrowheads="1"/>
          </p:cNvSpPr>
          <p:nvPr/>
        </p:nvSpPr>
        <p:spPr bwMode="auto">
          <a:xfrm>
            <a:off x="145473" y="4739063"/>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zh-CN" altLang="en-US" sz="2400" dirty="0">
                <a:solidFill>
                  <a:srgbClr val="FF0000"/>
                </a:solidFill>
              </a:rPr>
              <a:t>室温下面，粒子的热运动能量为</a:t>
            </a:r>
            <a:r>
              <a:rPr lang="en-US" altLang="zh-CN" sz="2400" dirty="0">
                <a:solidFill>
                  <a:srgbClr val="FF0000"/>
                </a:solidFill>
              </a:rPr>
              <a:t>0.025eV</a:t>
            </a:r>
            <a:r>
              <a:rPr lang="en-US" altLang="zh-CN" sz="2400" dirty="0"/>
              <a:t>, </a:t>
            </a:r>
            <a:r>
              <a:rPr lang="zh-CN" altLang="en-US" sz="2400" dirty="0"/>
              <a:t>因此需要低温环境才能观测到比氦核重的原子的波动性</a:t>
            </a:r>
            <a:endParaRPr lang="en-US" altLang="zh-CN" sz="2400" dirty="0"/>
          </a:p>
        </p:txBody>
      </p:sp>
      <p:sp>
        <p:nvSpPr>
          <p:cNvPr id="8"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3500"/>
                            </p:stCondLst>
                            <p:childTnLst>
                              <p:par>
                                <p:cTn id="9" presetID="22" presetClass="entr" presetSubtype="8" fill="hold" grpId="0" nodeType="afterEffect">
                                  <p:stCondLst>
                                    <p:cond delay="3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7000"/>
                            </p:stCondLst>
                            <p:childTnLst>
                              <p:par>
                                <p:cTn id="13" presetID="22" presetClass="entr" presetSubtype="8" fill="hold" grpId="0" nodeType="afterEffect">
                                  <p:stCondLst>
                                    <p:cond delay="3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0500"/>
                            </p:stCondLst>
                            <p:childTnLst>
                              <p:par>
                                <p:cTn id="17" presetID="22" presetClass="entr" presetSubtype="8" fill="hold" grpId="0" nodeType="afterEffect">
                                  <p:stCondLst>
                                    <p:cond delay="3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par>
                          <p:cTn id="20" fill="hold">
                            <p:stCondLst>
                              <p:cond delay="14000"/>
                            </p:stCondLst>
                            <p:childTnLst>
                              <p:par>
                                <p:cTn id="21" presetID="22" presetClass="entr" presetSubtype="8" fill="hold" grpId="0" nodeType="afterEffect">
                                  <p:stCondLst>
                                    <p:cond delay="30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dvAuto="3000" autoUpdateAnimBg="0" build="p"/>
      <p:bldP spid="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G.P.</a:t>
            </a:r>
            <a:r>
              <a:rPr lang="zh-CN" altLang="en-US" dirty="0"/>
              <a:t>汤姆逊电子衍射实验（</a:t>
            </a:r>
            <a:r>
              <a:rPr lang="en-US" altLang="zh-CN" dirty="0"/>
              <a:t>1927</a:t>
            </a:r>
            <a:r>
              <a:rPr lang="zh-CN" altLang="en-US" dirty="0"/>
              <a:t>）</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371599"/>
            <a:ext cx="5838341" cy="4900771"/>
          </a:xfrm>
        </p:spPr>
        <p:txBody>
          <a:bodyPr>
            <a:normAutofit fontScale="85000" lnSpcReduction="20000"/>
          </a:bodyPr>
          <a:lstStyle/>
          <a:p>
            <a:pPr>
              <a:lnSpc>
                <a:spcPct val="120000"/>
              </a:lnSpc>
              <a:spcBef>
                <a:spcPts val="0"/>
              </a:spcBef>
            </a:pPr>
            <a:r>
              <a:rPr lang="zh-CN" altLang="en-US" sz="2800" dirty="0"/>
              <a:t>英国物理学家 </a:t>
            </a:r>
            <a:r>
              <a:rPr lang="en-US" altLang="zh-CN" sz="2800" dirty="0"/>
              <a:t>G. P.  </a:t>
            </a:r>
            <a:r>
              <a:rPr lang="zh-CN" altLang="en-US" sz="2800" dirty="0"/>
              <a:t>汤姆逊（</a:t>
            </a:r>
            <a:r>
              <a:rPr lang="en-US" altLang="zh-CN" sz="2800" dirty="0"/>
              <a:t> J. J.  </a:t>
            </a:r>
            <a:r>
              <a:rPr lang="zh-CN" altLang="en-US" sz="2800" dirty="0"/>
              <a:t>汤姆逊之子）独立地从实验中观察到电子束穿过金属多晶薄膜时的衍射现象</a:t>
            </a:r>
            <a:endParaRPr lang="en-US" altLang="zh-CN" sz="2800" dirty="0"/>
          </a:p>
          <a:p>
            <a:pPr>
              <a:lnSpc>
                <a:spcPct val="120000"/>
              </a:lnSpc>
              <a:spcBef>
                <a:spcPts val="0"/>
              </a:spcBef>
            </a:pPr>
            <a:endParaRPr lang="en-US" altLang="zh-CN" sz="2800" dirty="0"/>
          </a:p>
          <a:p>
            <a:pPr>
              <a:lnSpc>
                <a:spcPct val="120000"/>
              </a:lnSpc>
              <a:spcBef>
                <a:spcPts val="0"/>
              </a:spcBef>
            </a:pPr>
            <a:endParaRPr lang="en-US" altLang="zh-CN" sz="2800" dirty="0"/>
          </a:p>
          <a:p>
            <a:pPr>
              <a:lnSpc>
                <a:spcPct val="120000"/>
              </a:lnSpc>
              <a:spcBef>
                <a:spcPts val="0"/>
              </a:spcBef>
            </a:pPr>
            <a:endParaRPr lang="en-US" altLang="zh-CN" sz="2800" dirty="0"/>
          </a:p>
          <a:p>
            <a:pPr>
              <a:lnSpc>
                <a:spcPct val="120000"/>
              </a:lnSpc>
              <a:spcBef>
                <a:spcPts val="0"/>
              </a:spcBef>
            </a:pPr>
            <a:endParaRPr lang="en-US" altLang="zh-CN" sz="2800" dirty="0"/>
          </a:p>
          <a:p>
            <a:pPr>
              <a:lnSpc>
                <a:spcPct val="120000"/>
              </a:lnSpc>
              <a:spcBef>
                <a:spcPts val="0"/>
              </a:spcBef>
            </a:pPr>
            <a:endParaRPr lang="en-US" altLang="zh-CN" sz="2800" dirty="0"/>
          </a:p>
          <a:p>
            <a:pPr marL="0" indent="0">
              <a:lnSpc>
                <a:spcPct val="120000"/>
              </a:lnSpc>
              <a:spcBef>
                <a:spcPts val="0"/>
              </a:spcBef>
              <a:buNone/>
            </a:pPr>
            <a:endParaRPr lang="en-US" altLang="zh-CN" sz="2800" dirty="0"/>
          </a:p>
          <a:p>
            <a:pPr>
              <a:lnSpc>
                <a:spcPct val="120000"/>
              </a:lnSpc>
              <a:spcBef>
                <a:spcPts val="0"/>
              </a:spcBef>
            </a:pPr>
            <a:r>
              <a:rPr lang="en-US" altLang="zh-CN" sz="2800" dirty="0">
                <a:solidFill>
                  <a:srgbClr val="FF0000"/>
                </a:solidFill>
              </a:rPr>
              <a:t>1929</a:t>
            </a:r>
            <a:r>
              <a:rPr lang="zh-CN" altLang="en-US" sz="2800" dirty="0">
                <a:solidFill>
                  <a:srgbClr val="FF0000"/>
                </a:solidFill>
              </a:rPr>
              <a:t>年  </a:t>
            </a:r>
            <a:r>
              <a:rPr lang="zh-CN" altLang="en-US" sz="2800" u="sng" dirty="0">
                <a:solidFill>
                  <a:srgbClr val="FF0000"/>
                </a:solidFill>
              </a:rPr>
              <a:t>德布罗意获诺贝尔物理奖</a:t>
            </a:r>
            <a:endParaRPr lang="en-US" altLang="zh-CN" sz="2800" u="sng" dirty="0">
              <a:solidFill>
                <a:srgbClr val="FF0000"/>
              </a:solidFill>
            </a:endParaRPr>
          </a:p>
          <a:p>
            <a:pPr>
              <a:lnSpc>
                <a:spcPct val="120000"/>
              </a:lnSpc>
              <a:spcBef>
                <a:spcPts val="0"/>
              </a:spcBef>
            </a:pPr>
            <a:r>
              <a:rPr lang="en-US" altLang="zh-CN" sz="2800" dirty="0">
                <a:solidFill>
                  <a:srgbClr val="FF0000"/>
                </a:solidFill>
              </a:rPr>
              <a:t>G.P.</a:t>
            </a:r>
            <a:r>
              <a:rPr lang="zh-CN" altLang="en-US" sz="2800" dirty="0">
                <a:solidFill>
                  <a:srgbClr val="FF0000"/>
                </a:solidFill>
              </a:rPr>
              <a:t>汤姆逊</a:t>
            </a:r>
            <a:r>
              <a:rPr lang="zh-CN" altLang="en-US" sz="2800" dirty="0"/>
              <a:t>和</a:t>
            </a:r>
            <a:r>
              <a:rPr lang="zh-CN" altLang="en-US" sz="2800" dirty="0">
                <a:solidFill>
                  <a:srgbClr val="FF0000"/>
                </a:solidFill>
              </a:rPr>
              <a:t>戴维逊</a:t>
            </a:r>
            <a:r>
              <a:rPr lang="zh-CN" altLang="en-US" sz="2800" dirty="0"/>
              <a:t>因证实电子具有波动性，分享了</a:t>
            </a:r>
            <a:r>
              <a:rPr lang="en-US" altLang="zh-CN" sz="2800" u="sng" dirty="0">
                <a:solidFill>
                  <a:srgbClr val="FF0000"/>
                </a:solidFill>
              </a:rPr>
              <a:t>1937</a:t>
            </a:r>
            <a:r>
              <a:rPr lang="zh-CN" altLang="en-US" sz="2800" u="sng" dirty="0">
                <a:solidFill>
                  <a:srgbClr val="FF0000"/>
                </a:solidFill>
              </a:rPr>
              <a:t>年的诺贝尔物理学奖</a:t>
            </a:r>
            <a:endParaRPr lang="zh-CN" altLang="en-US" sz="2800" u="sng" dirty="0">
              <a:solidFill>
                <a:srgbClr val="FF0000"/>
              </a:solidFill>
            </a:endParaRPr>
          </a:p>
        </p:txBody>
      </p:sp>
      <p:pic>
        <p:nvPicPr>
          <p:cNvPr id="5" name="Picture 5"/>
          <p:cNvPicPr>
            <a:picLocks noChangeAspect="1" noChangeArrowheads="1"/>
          </p:cNvPicPr>
          <p:nvPr/>
        </p:nvPicPr>
        <p:blipFill>
          <a:blip r:embed="rId1"/>
          <a:srcRect/>
          <a:stretch>
            <a:fillRect/>
          </a:stretch>
        </p:blipFill>
        <p:spPr bwMode="auto">
          <a:xfrm>
            <a:off x="7012396" y="908078"/>
            <a:ext cx="1293404" cy="175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td17_12(a)"/>
          <p:cNvPicPr>
            <a:picLocks noChangeAspect="1" noChangeArrowheads="1"/>
          </p:cNvPicPr>
          <p:nvPr/>
        </p:nvPicPr>
        <p:blipFill>
          <a:blip r:embed="rId2"/>
          <a:srcRect/>
          <a:stretch>
            <a:fillRect/>
          </a:stretch>
        </p:blipFill>
        <p:spPr bwMode="auto">
          <a:xfrm>
            <a:off x="1204146" y="2573520"/>
            <a:ext cx="4051703" cy="210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p:cNvGrpSpPr/>
          <p:nvPr/>
        </p:nvGrpSpPr>
        <p:grpSpPr bwMode="auto">
          <a:xfrm>
            <a:off x="6426835" y="4610259"/>
            <a:ext cx="2603500" cy="1941512"/>
            <a:chOff x="0" y="0"/>
            <a:chExt cx="1640" cy="1223"/>
          </a:xfrm>
        </p:grpSpPr>
        <p:pic>
          <p:nvPicPr>
            <p:cNvPr id="8" name="Picture 6" descr="图16"/>
            <p:cNvPicPr>
              <a:picLocks noChangeAspect="1" noChangeArrowheads="1"/>
            </p:cNvPicPr>
            <p:nvPr/>
          </p:nvPicPr>
          <p:blipFill>
            <a:blip r:embed="rId3" cstate="print"/>
            <a:srcRect/>
            <a:stretch>
              <a:fillRect/>
            </a:stretch>
          </p:blipFill>
          <p:spPr bwMode="auto">
            <a:xfrm>
              <a:off x="0" y="0"/>
              <a:ext cx="1213"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255" y="175"/>
              <a:ext cx="385" cy="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800" b="1" dirty="0">
                  <a:latin typeface="华文楷体" panose="02010600040101010101" charset="-122"/>
                  <a:ea typeface="华文楷体" panose="02010600040101010101" charset="-122"/>
                </a:rPr>
                <a:t>电子束</a:t>
              </a:r>
              <a:endParaRPr lang="zh-CN" altLang="en-US" b="1" dirty="0">
                <a:latin typeface="华文楷体" panose="02010600040101010101" charset="-122"/>
                <a:ea typeface="华文楷体" panose="02010600040101010101" charset="-122"/>
              </a:endParaRPr>
            </a:p>
          </p:txBody>
        </p:sp>
      </p:grpSp>
      <p:grpSp>
        <p:nvGrpSpPr>
          <p:cNvPr id="10" name="Group 8"/>
          <p:cNvGrpSpPr/>
          <p:nvPr/>
        </p:nvGrpSpPr>
        <p:grpSpPr bwMode="auto">
          <a:xfrm>
            <a:off x="6364447" y="2711767"/>
            <a:ext cx="2524125" cy="1770063"/>
            <a:chOff x="0" y="0"/>
            <a:chExt cx="1590" cy="1089"/>
          </a:xfrm>
        </p:grpSpPr>
        <p:grpSp>
          <p:nvGrpSpPr>
            <p:cNvPr id="11" name="Group 9"/>
            <p:cNvGrpSpPr/>
            <p:nvPr/>
          </p:nvGrpSpPr>
          <p:grpSpPr bwMode="auto">
            <a:xfrm>
              <a:off x="0" y="0"/>
              <a:ext cx="1225" cy="1089"/>
              <a:chOff x="0" y="0"/>
              <a:chExt cx="1270" cy="1180"/>
            </a:xfrm>
          </p:grpSpPr>
          <p:sp>
            <p:nvSpPr>
              <p:cNvPr id="13" name="Rectangle 10"/>
              <p:cNvSpPr>
                <a:spLocks noChangeArrowheads="1"/>
              </p:cNvSpPr>
              <p:nvPr/>
            </p:nvSpPr>
            <p:spPr bwMode="auto">
              <a:xfrm>
                <a:off x="0" y="0"/>
                <a:ext cx="1270" cy="1179"/>
              </a:xfrm>
              <a:prstGeom prst="rect">
                <a:avLst/>
              </a:prstGeom>
              <a:solidFill>
                <a:srgbClr val="6633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4" name="Picture 11" descr="图16"/>
              <p:cNvPicPr>
                <a:picLocks noChangeAspect="1" noChangeArrowheads="1"/>
              </p:cNvPicPr>
              <p:nvPr/>
            </p:nvPicPr>
            <p:blipFill>
              <a:blip r:embed="rId4" cstate="print"/>
              <a:srcRect/>
              <a:stretch>
                <a:fillRect/>
              </a:stretch>
            </p:blipFill>
            <p:spPr bwMode="auto">
              <a:xfrm>
                <a:off x="32" y="0"/>
                <a:ext cx="1193"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12"/>
            <p:cNvSpPr txBox="1">
              <a:spLocks noChangeArrowheads="1"/>
            </p:cNvSpPr>
            <p:nvPr/>
          </p:nvSpPr>
          <p:spPr bwMode="auto">
            <a:xfrm>
              <a:off x="1252" y="60"/>
              <a:ext cx="338" cy="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dirty="0">
                  <a:latin typeface="华文楷体" panose="02010600040101010101" charset="-122"/>
                  <a:ea typeface="华文楷体" panose="02010600040101010101" charset="-122"/>
                </a:rPr>
                <a:t>X</a:t>
              </a:r>
              <a:r>
                <a:rPr lang="zh-CN" altLang="en-US" sz="2800" b="1" dirty="0">
                  <a:latin typeface="华文楷体" panose="02010600040101010101" charset="-122"/>
                  <a:ea typeface="华文楷体" panose="02010600040101010101" charset="-122"/>
                </a:rPr>
                <a:t>射线</a:t>
              </a:r>
              <a:endParaRPr lang="zh-CN" altLang="en-US" sz="2800" b="1" dirty="0">
                <a:latin typeface="华文楷体" panose="02010600040101010101" charset="-122"/>
                <a:ea typeface="华文楷体" panose="02010600040101010101" charset="-122"/>
              </a:endParaRPr>
            </a:p>
          </p:txBody>
        </p:sp>
      </p:grpSp>
      <p:sp>
        <p:nvSpPr>
          <p:cNvPr id="15" name="Footer Placeholder 1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其他证实粒子子具有波动性的实验</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04800" y="1219200"/>
            <a:ext cx="8458200" cy="3733800"/>
          </a:xfrm>
        </p:spPr>
        <p:txBody>
          <a:bodyPr>
            <a:normAutofit fontScale="85000" lnSpcReduction="10000"/>
          </a:bodyPr>
          <a:lstStyle/>
          <a:p>
            <a:pPr>
              <a:lnSpc>
                <a:spcPct val="110000"/>
              </a:lnSpc>
            </a:pPr>
            <a:r>
              <a:rPr lang="en-US" altLang="zh-CN" sz="3200" dirty="0"/>
              <a:t>1930</a:t>
            </a:r>
            <a:r>
              <a:rPr lang="zh-CN" altLang="en-US" sz="3200" dirty="0"/>
              <a:t>年艾斯特曼</a:t>
            </a:r>
            <a:r>
              <a:rPr lang="en-US" altLang="zh-CN" sz="3200" dirty="0"/>
              <a:t>(</a:t>
            </a:r>
            <a:r>
              <a:rPr lang="en-US" altLang="zh-CN" sz="3200" dirty="0" err="1"/>
              <a:t>Estermann</a:t>
            </a:r>
            <a:r>
              <a:rPr lang="en-US" altLang="zh-CN" sz="3200" dirty="0"/>
              <a:t>)</a:t>
            </a:r>
            <a:r>
              <a:rPr lang="zh-CN" altLang="en-US" sz="3200" dirty="0"/>
              <a:t>、斯特恩</a:t>
            </a:r>
            <a:r>
              <a:rPr lang="en-US" altLang="zh-CN" sz="3200" dirty="0"/>
              <a:t>(Stern)</a:t>
            </a:r>
            <a:r>
              <a:rPr lang="zh-CN" altLang="en-US" sz="3200" dirty="0"/>
              <a:t>、和他们的同事们证实了普通原子具有波动性。后来实验又验证了质子、中子等实物粒子都具有波动性</a:t>
            </a:r>
            <a:endParaRPr lang="en-US" altLang="zh-CN" sz="3200" dirty="0"/>
          </a:p>
          <a:p>
            <a:pPr>
              <a:lnSpc>
                <a:spcPct val="110000"/>
              </a:lnSpc>
            </a:pPr>
            <a:r>
              <a:rPr lang="zh-CN" altLang="en-US" sz="3200" dirty="0"/>
              <a:t>约恩逊实验 </a:t>
            </a:r>
            <a:r>
              <a:rPr lang="en-US" altLang="zh-CN" sz="3200" dirty="0"/>
              <a:t>(1961)</a:t>
            </a:r>
            <a:r>
              <a:rPr lang="zh-CN" altLang="en-US" sz="3200" dirty="0"/>
              <a:t>：双缝干涉</a:t>
            </a:r>
            <a:endParaRPr lang="zh-CN" altLang="en-US" sz="3200" dirty="0"/>
          </a:p>
          <a:p>
            <a:pPr lvl="1">
              <a:lnSpc>
                <a:spcPct val="110000"/>
              </a:lnSpc>
            </a:pPr>
            <a:r>
              <a:rPr lang="zh-CN" altLang="en-US" dirty="0"/>
              <a:t>要将狭缝做得极细是很困难的（由于电子的德布罗意波长很小，这类实验很难做），直到</a:t>
            </a:r>
            <a:r>
              <a:rPr lang="en-US" altLang="zh-CN" dirty="0"/>
              <a:t>1961</a:t>
            </a:r>
            <a:r>
              <a:rPr lang="zh-CN" altLang="en-US" dirty="0"/>
              <a:t>年</a:t>
            </a:r>
            <a:r>
              <a:rPr lang="en-US" altLang="zh-CN" dirty="0"/>
              <a:t>C. </a:t>
            </a:r>
            <a:r>
              <a:rPr lang="en-US" altLang="zh-CN" dirty="0" err="1"/>
              <a:t>Jönsson</a:t>
            </a:r>
            <a:r>
              <a:rPr lang="zh-CN" altLang="en-US" dirty="0"/>
              <a:t>运用铜箔中形成的</a:t>
            </a:r>
            <a:r>
              <a:rPr lang="en-US" altLang="zh-CN" dirty="0"/>
              <a:t>2-5</a:t>
            </a:r>
            <a:r>
              <a:rPr lang="zh-CN" altLang="en-US" dirty="0"/>
              <a:t>条细缝得到了电子的多缝干涉图样</a:t>
            </a:r>
            <a:endParaRPr lang="zh-CN" altLang="en-US" dirty="0"/>
          </a:p>
        </p:txBody>
      </p:sp>
      <p:graphicFrame>
        <p:nvGraphicFramePr>
          <p:cNvPr id="5" name="Object 4"/>
          <p:cNvGraphicFramePr>
            <a:graphicFrameLocks noChangeAspect="1"/>
          </p:cNvGraphicFramePr>
          <p:nvPr/>
        </p:nvGraphicFramePr>
        <p:xfrm>
          <a:off x="2667000" y="4502150"/>
          <a:ext cx="4335463" cy="1670050"/>
        </p:xfrm>
        <a:graphic>
          <a:graphicData uri="http://schemas.openxmlformats.org/presentationml/2006/ole">
            <mc:AlternateContent xmlns:mc="http://schemas.openxmlformats.org/markup-compatibility/2006">
              <mc:Choice xmlns:v="urn:schemas-microsoft-com:vml" Requires="v">
                <p:oleObj spid="_x0000_s6" name="BMP 图象" r:id="rId1" imgW="2350135" imgH="894080" progId="PBrush">
                  <p:embed/>
                </p:oleObj>
              </mc:Choice>
              <mc:Fallback>
                <p:oleObj name="BMP 图象" r:id="rId1" imgW="2350135" imgH="894080" progId="PBrush">
                  <p:embed/>
                  <p:pic>
                    <p:nvPicPr>
                      <p:cNvPr id="0" name="图片 5"/>
                      <p:cNvPicPr>
                        <a:picLocks noChangeAspect="1" noChangeArrowheads="1"/>
                      </p:cNvPicPr>
                      <p:nvPr/>
                    </p:nvPicPr>
                    <p:blipFill>
                      <a:blip r:embed="rId2">
                        <a:lum bright="6000"/>
                        <a:extLst>
                          <a:ext uri="{28A0092B-C50C-407E-A947-70E740481C1C}">
                            <a14:useLocalDpi xmlns:a14="http://schemas.microsoft.com/office/drawing/2010/main" val="0"/>
                          </a:ext>
                        </a:extLst>
                      </a:blip>
                      <a:srcRect l="24651"/>
                      <a:stretch>
                        <a:fillRect/>
                      </a:stretch>
                    </p:blipFill>
                    <p:spPr bwMode="auto">
                      <a:xfrm>
                        <a:off x="2667000" y="4502150"/>
                        <a:ext cx="4335463"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cstate="print"/>
          <a:srcRect/>
          <a:stretch>
            <a:fillRect/>
          </a:stretch>
        </p:blipFill>
        <p:spPr bwMode="auto">
          <a:xfrm>
            <a:off x="5943600" y="1173498"/>
            <a:ext cx="2694363" cy="2155490"/>
          </a:xfrm>
          <a:prstGeom prst="rect">
            <a:avLst/>
          </a:prstGeom>
          <a:noFill/>
          <a:ln w="9525">
            <a:noFill/>
            <a:miter lim="800000"/>
            <a:headEnd/>
            <a:tailEnd/>
          </a:ln>
        </p:spPr>
      </p:pic>
      <p:pic>
        <p:nvPicPr>
          <p:cNvPr id="6" name="Picture 3"/>
          <p:cNvPicPr>
            <a:picLocks noChangeAspect="1" noChangeArrowheads="1"/>
          </p:cNvPicPr>
          <p:nvPr/>
        </p:nvPicPr>
        <p:blipFill>
          <a:blip r:embed="rId2" cstate="print"/>
          <a:srcRect/>
          <a:stretch>
            <a:fillRect/>
          </a:stretch>
        </p:blipFill>
        <p:spPr bwMode="auto">
          <a:xfrm>
            <a:off x="1236853" y="3424720"/>
            <a:ext cx="6672673" cy="2823680"/>
          </a:xfrm>
          <a:prstGeom prst="rect">
            <a:avLst/>
          </a:prstGeom>
          <a:noFill/>
          <a:ln w="9525">
            <a:noFill/>
            <a:miter lim="800000"/>
            <a:headEnd/>
            <a:tailEnd/>
          </a:ln>
        </p:spPr>
      </p:pic>
      <p:sp>
        <p:nvSpPr>
          <p:cNvPr id="2" name="标题 1"/>
          <p:cNvSpPr>
            <a:spLocks noGrp="1"/>
          </p:cNvSpPr>
          <p:nvPr>
            <p:ph type="title"/>
          </p:nvPr>
        </p:nvSpPr>
        <p:spPr/>
        <p:txBody>
          <a:bodyPr>
            <a:normAutofit fontScale="90000"/>
          </a:bodyPr>
          <a:lstStyle/>
          <a:p>
            <a:r>
              <a:rPr lang="zh-CN" altLang="en-US" dirty="0"/>
              <a:t>其他证实粒子子具有波动性的实验</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04800" y="1371600"/>
            <a:ext cx="5486400" cy="1881188"/>
          </a:xfrm>
        </p:spPr>
        <p:txBody>
          <a:bodyPr>
            <a:normAutofit fontScale="77500" lnSpcReduction="20000"/>
          </a:bodyPr>
          <a:lstStyle/>
          <a:p>
            <a:pPr>
              <a:lnSpc>
                <a:spcPct val="120000"/>
              </a:lnSpc>
            </a:pPr>
            <a:r>
              <a:rPr lang="zh-CN" altLang="en-US" sz="2800" dirty="0"/>
              <a:t>目前</a:t>
            </a:r>
            <a:r>
              <a:rPr lang="zh-CN" altLang="en-US" sz="2800" dirty="0">
                <a:solidFill>
                  <a:srgbClr val="FF0000"/>
                </a:solidFill>
              </a:rPr>
              <a:t>最新的实验验证</a:t>
            </a:r>
            <a:r>
              <a:rPr lang="zh-CN" altLang="en-US" sz="2800" dirty="0"/>
              <a:t>是在动能为 </a:t>
            </a:r>
            <a:r>
              <a:rPr lang="en-US" altLang="zh-CN" sz="2800" dirty="0"/>
              <a:t>1.3 MeV </a:t>
            </a:r>
            <a:r>
              <a:rPr lang="zh-CN" altLang="en-US" sz="2800" dirty="0"/>
              <a:t>的单个氢原子中观察到了干涉效应。此时氢原子的德布罗意波长为 </a:t>
            </a:r>
            <a:r>
              <a:rPr lang="en-US" altLang="zh-CN" sz="2800" dirty="0"/>
              <a:t>25 </a:t>
            </a:r>
            <a:r>
              <a:rPr lang="en-US" altLang="zh-CN" sz="2800" dirty="0" err="1"/>
              <a:t>fm</a:t>
            </a:r>
            <a:r>
              <a:rPr lang="zh-CN" altLang="en-US" sz="2800" dirty="0"/>
              <a:t>，接近经典极限。其它大分子的干涉如 </a:t>
            </a:r>
            <a:r>
              <a:rPr lang="en-US" altLang="zh-CN" sz="2800" dirty="0"/>
              <a:t>C</a:t>
            </a:r>
            <a:r>
              <a:rPr lang="en-US" altLang="zh-CN" sz="2800" baseline="-25000" dirty="0"/>
              <a:t>70</a:t>
            </a:r>
            <a:r>
              <a:rPr lang="en-US" altLang="zh-CN" sz="2800" dirty="0"/>
              <a:t> </a:t>
            </a:r>
            <a:r>
              <a:rPr lang="zh-CN" altLang="en-US" sz="2800" dirty="0"/>
              <a:t>也在</a:t>
            </a:r>
            <a:r>
              <a:rPr lang="en-US" altLang="zh-CN" sz="2800" dirty="0"/>
              <a:t>2002</a:t>
            </a:r>
            <a:r>
              <a:rPr lang="zh-CN" altLang="en-US" sz="2800" dirty="0"/>
              <a:t>年观测到。</a:t>
            </a:r>
            <a:endParaRPr lang="zh-CN" altLang="en-US" sz="2800" dirty="0"/>
          </a:p>
        </p:txBody>
      </p:sp>
      <p:sp>
        <p:nvSpPr>
          <p:cNvPr id="7"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2024</a:t>
            </a:r>
            <a:r>
              <a:rPr lang="zh-CN" altLang="en-US" dirty="0"/>
              <a:t>年春</a:t>
            </a:r>
            <a:endParaRPr lang="en-US" dirty="0"/>
          </a:p>
        </p:txBody>
      </p:sp>
      <p:sp>
        <p:nvSpPr>
          <p:cNvPr id="8" name="内容占位符 2"/>
          <p:cNvSpPr>
            <a:spLocks noGrp="1"/>
          </p:cNvSpPr>
          <p:nvPr>
            <p:ph idx="1"/>
          </p:nvPr>
        </p:nvSpPr>
        <p:spPr>
          <a:xfrm>
            <a:off x="685800" y="1295400"/>
            <a:ext cx="7620000" cy="4724400"/>
          </a:xfrm>
        </p:spPr>
        <p:txBody>
          <a:bodyPr>
            <a:normAutofit/>
          </a:bodyPr>
          <a:lstStyle/>
          <a:p>
            <a:pPr>
              <a:lnSpc>
                <a:spcPct val="110000"/>
              </a:lnSpc>
            </a:pPr>
            <a:r>
              <a:rPr lang="zh-CN" altLang="en-US" sz="2400" dirty="0"/>
              <a:t>类氢原子、奇异原子</a:t>
            </a:r>
            <a:endParaRPr lang="en-US" altLang="zh-CN" sz="2400" dirty="0"/>
          </a:p>
          <a:p>
            <a:pPr>
              <a:lnSpc>
                <a:spcPct val="110000"/>
              </a:lnSpc>
            </a:pPr>
            <a:r>
              <a:rPr lang="zh-CN" altLang="en-US" sz="2400" dirty="0"/>
              <a:t>波尔理论的历史意义和局限</a:t>
            </a:r>
            <a:endParaRPr lang="en-US" altLang="zh-CN" sz="2400" dirty="0"/>
          </a:p>
          <a:p>
            <a:pPr>
              <a:lnSpc>
                <a:spcPct val="110000"/>
              </a:lnSpc>
            </a:pPr>
            <a:r>
              <a:rPr lang="zh-CN" altLang="en-US" sz="2400" dirty="0"/>
              <a:t>康普顿散射的实验装置及实验结果</a:t>
            </a:r>
            <a:endParaRPr lang="en-US" altLang="zh-CN"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2024</a:t>
            </a:r>
            <a:r>
              <a:rPr lang="zh-CN" altLang="en-US" dirty="0"/>
              <a:t>年春</a:t>
            </a:r>
            <a:endParaRPr lang="en-US" dirty="0"/>
          </a:p>
        </p:txBody>
      </p:sp>
      <p:sp>
        <p:nvSpPr>
          <p:cNvPr id="8" name="内容占位符 2"/>
          <p:cNvSpPr>
            <a:spLocks noGrp="1"/>
          </p:cNvSpPr>
          <p:nvPr>
            <p:ph idx="1"/>
          </p:nvPr>
        </p:nvSpPr>
        <p:spPr>
          <a:xfrm>
            <a:off x="685800" y="1295400"/>
            <a:ext cx="7620000" cy="4724400"/>
          </a:xfrm>
        </p:spPr>
        <p:txBody>
          <a:bodyPr>
            <a:normAutofit/>
          </a:bodyPr>
          <a:lstStyle/>
          <a:p>
            <a:pPr>
              <a:lnSpc>
                <a:spcPct val="110000"/>
              </a:lnSpc>
            </a:pPr>
            <a:r>
              <a:rPr lang="zh-CN" altLang="en-US" sz="2400" dirty="0"/>
              <a:t>康普顿散射的解释</a:t>
            </a:r>
            <a:endParaRPr lang="en-US" altLang="zh-CN" sz="2400" dirty="0"/>
          </a:p>
          <a:p>
            <a:pPr>
              <a:lnSpc>
                <a:spcPct val="110000"/>
              </a:lnSpc>
            </a:pPr>
            <a:r>
              <a:rPr lang="zh-CN" altLang="en-US" sz="2400" dirty="0"/>
              <a:t>康普顿散射和光电效应的区别</a:t>
            </a:r>
            <a:endParaRPr lang="en-US" altLang="zh-CN" sz="2400" dirty="0"/>
          </a:p>
          <a:p>
            <a:pPr>
              <a:lnSpc>
                <a:spcPct val="110000"/>
              </a:lnSpc>
            </a:pPr>
            <a:r>
              <a:rPr lang="zh-CN" altLang="en-US" sz="2400" dirty="0"/>
              <a:t>光的波粒二象性</a:t>
            </a:r>
            <a:endParaRPr lang="en-US" altLang="zh-CN" sz="2400" dirty="0"/>
          </a:p>
          <a:p>
            <a:pPr>
              <a:lnSpc>
                <a:spcPct val="110000"/>
              </a:lnSpc>
            </a:pPr>
            <a:r>
              <a:rPr lang="zh-CN" altLang="en-US" sz="2400" dirty="0"/>
              <a:t>粒子的波粒二象性</a:t>
            </a:r>
            <a:endParaRPr lang="en-US" altLang="zh-CN" sz="2400" dirty="0"/>
          </a:p>
          <a:p>
            <a:pPr>
              <a:lnSpc>
                <a:spcPct val="110000"/>
              </a:lnSpc>
            </a:pPr>
            <a:r>
              <a:rPr lang="zh-CN" altLang="en-US" sz="2400" dirty="0"/>
              <a:t>戴维逊</a:t>
            </a:r>
            <a:r>
              <a:rPr lang="en-US" altLang="zh-CN" sz="2400" dirty="0"/>
              <a:t>-</a:t>
            </a:r>
            <a:r>
              <a:rPr lang="zh-CN" altLang="en-US" sz="2400" dirty="0"/>
              <a:t>盖革实验</a:t>
            </a:r>
            <a:endParaRPr lang="en-US" altLang="zh-CN" sz="2400" dirty="0"/>
          </a:p>
          <a:p>
            <a:pPr>
              <a:lnSpc>
                <a:spcPct val="110000"/>
              </a:lnSpc>
            </a:pPr>
            <a:r>
              <a:rPr lang="zh-CN" altLang="en-US" sz="2400" dirty="0"/>
              <a:t>波粒二象性的概率解释</a:t>
            </a:r>
            <a:endParaRPr lang="en-US" altLang="zh-CN" sz="2400" dirty="0"/>
          </a:p>
          <a:p>
            <a:pPr>
              <a:lnSpc>
                <a:spcPct val="110000"/>
              </a:lnSpc>
            </a:pPr>
            <a:endParaRPr lang="zh-CN" alt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康普顿散射实验</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190500" y="1295400"/>
            <a:ext cx="8953500" cy="762000"/>
          </a:xfrm>
        </p:spPr>
        <p:txBody>
          <a:bodyPr/>
          <a:lstStyle/>
          <a:p>
            <a:r>
              <a:rPr lang="en-US" altLang="zh-CN" sz="3200" dirty="0">
                <a:latin typeface="Times New Roman" panose="02020603050405020304"/>
                <a:cs typeface="Times New Roman" panose="02020603050405020304"/>
              </a:rPr>
              <a:t>1922</a:t>
            </a:r>
            <a:r>
              <a:rPr lang="en-US" altLang="zh-CN" sz="3200" dirty="0">
                <a:latin typeface="Times New Roman" panose="02020603050405020304"/>
                <a:cs typeface="Times New Roman" panose="02020603050405020304"/>
                <a:sym typeface="Symbol" panose="05050102010706020507" charset="0"/>
              </a:rPr>
              <a:t></a:t>
            </a:r>
            <a:r>
              <a:rPr lang="en-US" altLang="zh-CN" sz="3200" dirty="0">
                <a:latin typeface="Times New Roman" panose="02020603050405020304"/>
                <a:cs typeface="Times New Roman" panose="02020603050405020304"/>
              </a:rPr>
              <a:t>23</a:t>
            </a:r>
            <a:r>
              <a:rPr lang="zh-CN" altLang="en-US" sz="3200" dirty="0">
                <a:latin typeface="Times New Roman" panose="02020603050405020304"/>
                <a:cs typeface="Times New Roman" panose="02020603050405020304"/>
              </a:rPr>
              <a:t>年康普顿研究了</a:t>
            </a:r>
            <a:r>
              <a:rPr lang="en-US" altLang="zh-CN" sz="3200" i="1" dirty="0">
                <a:latin typeface="Times New Roman" panose="02020603050405020304"/>
                <a:cs typeface="Times New Roman" panose="02020603050405020304"/>
              </a:rPr>
              <a:t>X</a:t>
            </a:r>
            <a:r>
              <a:rPr lang="zh-CN" altLang="en-US" sz="3200" i="1" dirty="0">
                <a:latin typeface="Times New Roman" panose="02020603050405020304"/>
                <a:cs typeface="Times New Roman" panose="02020603050405020304"/>
              </a:rPr>
              <a:t> </a:t>
            </a:r>
            <a:r>
              <a:rPr lang="zh-CN" altLang="en-US" sz="3200" dirty="0">
                <a:latin typeface="Times New Roman" panose="02020603050405020304"/>
                <a:cs typeface="Times New Roman" panose="02020603050405020304"/>
              </a:rPr>
              <a:t>射线在石墨上的散射</a:t>
            </a:r>
            <a:endParaRPr lang="zh-CN" altLang="en-US" sz="3200" dirty="0">
              <a:latin typeface="Times New Roman" panose="02020603050405020304"/>
              <a:cs typeface="Times New Roman" panose="02020603050405020304"/>
            </a:endParaRPr>
          </a:p>
        </p:txBody>
      </p:sp>
      <p:graphicFrame>
        <p:nvGraphicFramePr>
          <p:cNvPr id="55" name="对象 54"/>
          <p:cNvGraphicFramePr>
            <a:graphicFrameLocks noChangeAspect="1"/>
          </p:cNvGraphicFramePr>
          <p:nvPr/>
        </p:nvGraphicFramePr>
        <p:xfrm>
          <a:off x="5580112" y="5474940"/>
          <a:ext cx="2542130" cy="618356"/>
        </p:xfrm>
        <a:graphic>
          <a:graphicData uri="http://schemas.openxmlformats.org/presentationml/2006/ole">
            <mc:AlternateContent xmlns:mc="http://schemas.openxmlformats.org/markup-compatibility/2006">
              <mc:Choice xmlns:v="urn:schemas-microsoft-com:vml" Requires="v">
                <p:oleObj spid="_x0000_s5" name="公式" r:id="rId1" imgW="22555200" imgH="5486400" progId="Equation.3">
                  <p:embed/>
                </p:oleObj>
              </mc:Choice>
              <mc:Fallback>
                <p:oleObj name="公式" r:id="rId1" imgW="22555200" imgH="5486400" progId="Equation.3">
                  <p:embed/>
                  <p:pic>
                    <p:nvPicPr>
                      <p:cNvPr id="0" name="图片 4"/>
                      <p:cNvPicPr/>
                      <p:nvPr/>
                    </p:nvPicPr>
                    <p:blipFill>
                      <a:blip r:embed="rId2"/>
                      <a:stretch>
                        <a:fillRect/>
                      </a:stretch>
                    </p:blipFill>
                    <p:spPr>
                      <a:xfrm>
                        <a:off x="5580112" y="5474940"/>
                        <a:ext cx="2542130" cy="618356"/>
                      </a:xfrm>
                      <a:prstGeom prst="rect">
                        <a:avLst/>
                      </a:prstGeom>
                      <a:ln>
                        <a:solidFill>
                          <a:srgbClr val="FF0000"/>
                        </a:solidFill>
                      </a:ln>
                    </p:spPr>
                  </p:pic>
                </p:oleObj>
              </mc:Fallback>
            </mc:AlternateContent>
          </a:graphicData>
        </a:graphic>
      </p:graphicFrame>
      <p:sp>
        <p:nvSpPr>
          <p:cNvPr id="56" name="Text Box 3"/>
          <p:cNvSpPr txBox="1">
            <a:spLocks noChangeArrowheads="1"/>
          </p:cNvSpPr>
          <p:nvPr/>
        </p:nvSpPr>
        <p:spPr bwMode="auto">
          <a:xfrm>
            <a:off x="2133600" y="2971006"/>
            <a:ext cx="1022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rPr>
              <a:t> </a:t>
            </a:r>
            <a:r>
              <a:rPr kumimoji="0" lang="zh-CN" altLang="en-US"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rPr>
              <a:t>光阑</a:t>
            </a:r>
            <a:endParaRPr kumimoji="0" lang="zh-CN" altLang="en-US"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endParaRPr>
          </a:p>
        </p:txBody>
      </p:sp>
      <p:grpSp>
        <p:nvGrpSpPr>
          <p:cNvPr id="57" name="Group 84"/>
          <p:cNvGrpSpPr/>
          <p:nvPr/>
        </p:nvGrpSpPr>
        <p:grpSpPr bwMode="auto">
          <a:xfrm>
            <a:off x="1143000" y="1751806"/>
            <a:ext cx="1993900" cy="1509713"/>
            <a:chOff x="720" y="1350"/>
            <a:chExt cx="1256" cy="951"/>
          </a:xfrm>
        </p:grpSpPr>
        <p:sp>
          <p:nvSpPr>
            <p:cNvPr id="58" name="Rectangle 5"/>
            <p:cNvSpPr>
              <a:spLocks noChangeArrowheads="1"/>
            </p:cNvSpPr>
            <p:nvPr/>
          </p:nvSpPr>
          <p:spPr bwMode="auto">
            <a:xfrm>
              <a:off x="950" y="1350"/>
              <a:ext cx="102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i="1" u="none" strike="noStrike" kern="0" cap="none" spc="0" normalizeH="0" baseline="0" noProof="0" dirty="0">
                  <a:ln>
                    <a:noFill/>
                  </a:ln>
                  <a:solidFill>
                    <a:srgbClr val="000000"/>
                  </a:solidFill>
                  <a:effectLst/>
                  <a:uLnTx/>
                  <a:uFillTx/>
                  <a:latin typeface="Times New Roman" panose="02020603050405020304" pitchFamily="18" charset="0"/>
                  <a:ea typeface="华文楷体" panose="02010600040101010101" charset="-122"/>
                  <a:cs typeface="Times New Roman" panose="02020603050405020304" pitchFamily="18" charset="0"/>
                </a:rPr>
                <a:t>X </a:t>
              </a:r>
              <a:r>
                <a:rPr kumimoji="0" lang="zh-CN" altLang="en-US" sz="2800" i="0" u="none" strike="noStrike" kern="0" cap="none" spc="0" normalizeH="0" baseline="0" noProof="0" dirty="0">
                  <a:ln>
                    <a:noFill/>
                  </a:ln>
                  <a:solidFill>
                    <a:srgbClr val="000000"/>
                  </a:solidFill>
                  <a:effectLst/>
                  <a:uLnTx/>
                  <a:uFillTx/>
                  <a:latin typeface="Times New Roman" panose="02020603050405020304" pitchFamily="18" charset="0"/>
                  <a:ea typeface="华文楷体" panose="02010600040101010101" charset="-122"/>
                  <a:cs typeface="Times New Roman" panose="02020603050405020304" pitchFamily="18" charset="0"/>
                </a:rPr>
                <a:t>射线管</a:t>
              </a:r>
              <a:endParaRPr kumimoji="0" lang="zh-CN" altLang="en-US" sz="2800" i="0" u="none" strike="noStrike" kern="0" cap="none" spc="0" normalizeH="0" baseline="0" noProof="0" dirty="0">
                <a:ln>
                  <a:noFill/>
                </a:ln>
                <a:solidFill>
                  <a:srgbClr val="000000"/>
                </a:solidFill>
                <a:effectLst/>
                <a:uLnTx/>
                <a:uFillTx/>
                <a:latin typeface="Times New Roman" panose="02020603050405020304" pitchFamily="18" charset="0"/>
                <a:ea typeface="华文楷体" panose="02010600040101010101" charset="-122"/>
                <a:cs typeface="Times New Roman" panose="02020603050405020304" pitchFamily="18" charset="0"/>
              </a:endParaRPr>
            </a:p>
          </p:txBody>
        </p:sp>
        <p:sp>
          <p:nvSpPr>
            <p:cNvPr id="59" name="Line 6"/>
            <p:cNvSpPr>
              <a:spLocks noChangeShapeType="1"/>
            </p:cNvSpPr>
            <p:nvPr/>
          </p:nvSpPr>
          <p:spPr bwMode="auto">
            <a:xfrm flipH="1">
              <a:off x="720" y="1677"/>
              <a:ext cx="672" cy="624"/>
            </a:xfrm>
            <a:prstGeom prst="line">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60" name="Group 83"/>
          <p:cNvGrpSpPr/>
          <p:nvPr/>
        </p:nvGrpSpPr>
        <p:grpSpPr bwMode="auto">
          <a:xfrm>
            <a:off x="5562600" y="2080419"/>
            <a:ext cx="963613" cy="976312"/>
            <a:chOff x="3504" y="1557"/>
            <a:chExt cx="607" cy="615"/>
          </a:xfrm>
        </p:grpSpPr>
        <p:sp>
          <p:nvSpPr>
            <p:cNvPr id="61" name="Rectangle 2"/>
            <p:cNvSpPr>
              <a:spLocks noChangeArrowheads="1"/>
            </p:cNvSpPr>
            <p:nvPr/>
          </p:nvSpPr>
          <p:spPr bwMode="auto">
            <a:xfrm>
              <a:off x="3504" y="1557"/>
              <a:ext cx="56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rPr>
                <a:t>晶体</a:t>
              </a:r>
              <a:endParaRPr kumimoji="0" lang="zh-CN" altLang="en-US"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endParaRPr>
            </a:p>
          </p:txBody>
        </p:sp>
        <p:sp>
          <p:nvSpPr>
            <p:cNvPr id="62" name="Line 58"/>
            <p:cNvSpPr>
              <a:spLocks noChangeShapeType="1"/>
            </p:cNvSpPr>
            <p:nvPr/>
          </p:nvSpPr>
          <p:spPr bwMode="auto">
            <a:xfrm>
              <a:off x="3748" y="1852"/>
              <a:ext cx="363" cy="320"/>
            </a:xfrm>
            <a:prstGeom prst="line">
              <a:avLst/>
            </a:prstGeom>
            <a:noFill/>
            <a:ln w="12700">
              <a:solidFill>
                <a:srgbClr val="0000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63" name="Rectangle 67"/>
          <p:cNvSpPr>
            <a:spLocks noChangeArrowheads="1"/>
          </p:cNvSpPr>
          <p:nvPr/>
        </p:nvSpPr>
        <p:spPr bwMode="auto">
          <a:xfrm>
            <a:off x="3200400" y="3737769"/>
            <a:ext cx="500063"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a:ln>
                  <a:noFill/>
                </a:ln>
                <a:solidFill>
                  <a:srgbClr val="FF3300"/>
                </a:solidFill>
                <a:effectLst/>
                <a:uLnTx/>
                <a:uFillTx/>
                <a:sym typeface="Symbol" panose="05050102010706020507" charset="0"/>
              </a:rPr>
              <a:t></a:t>
            </a:r>
            <a:r>
              <a:rPr kumimoji="0" lang="en-US" altLang="zh-CN" sz="2800" b="0" i="0" u="none" strike="noStrike" kern="0" cap="none" spc="0" normalizeH="0" baseline="-25000" noProof="0">
                <a:ln>
                  <a:noFill/>
                </a:ln>
                <a:solidFill>
                  <a:srgbClr val="FF3300"/>
                </a:solidFill>
                <a:effectLst/>
                <a:uLnTx/>
                <a:uFillTx/>
                <a:sym typeface="Symbol" panose="05050102010706020507" charset="0"/>
              </a:rPr>
              <a:t>0</a:t>
            </a:r>
            <a:endParaRPr kumimoji="0" lang="en-US" altLang="zh-CN" sz="2800" b="0" i="0" u="none" strike="noStrike" kern="0" cap="none" spc="0" normalizeH="0" baseline="-25000" noProof="0">
              <a:ln>
                <a:noFill/>
              </a:ln>
              <a:solidFill>
                <a:srgbClr val="FF3300"/>
              </a:solidFill>
              <a:effectLst/>
              <a:uLnTx/>
              <a:uFillTx/>
              <a:sym typeface="Symbol" panose="05050102010706020507" charset="0"/>
            </a:endParaRPr>
          </a:p>
        </p:txBody>
      </p:sp>
      <p:sp>
        <p:nvSpPr>
          <p:cNvPr id="64" name="Rectangle 68"/>
          <p:cNvSpPr>
            <a:spLocks noChangeArrowheads="1"/>
          </p:cNvSpPr>
          <p:nvPr/>
        </p:nvSpPr>
        <p:spPr bwMode="auto">
          <a:xfrm>
            <a:off x="3322637" y="1738882"/>
            <a:ext cx="2667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r>
              <a:rPr lang="zh-CN" altLang="en-US" sz="2800" dirty="0">
                <a:latin typeface="Times New Roman" panose="02020603050405020304" pitchFamily="18" charset="0"/>
                <a:ea typeface="华文楷体" panose="02010600040101010101" charset="-122"/>
                <a:cs typeface="Times New Roman" panose="02020603050405020304" pitchFamily="18" charset="0"/>
              </a:rPr>
              <a:t>散射波长</a:t>
            </a:r>
            <a:r>
              <a:rPr lang="en-US" altLang="zh-CN" sz="2800" i="1" dirty="0">
                <a:solidFill>
                  <a:srgbClr val="FF33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charset="0"/>
              </a:rPr>
              <a:t></a:t>
            </a:r>
            <a:r>
              <a:rPr lang="en-US" altLang="zh-CN" sz="2800" dirty="0">
                <a:solidFill>
                  <a:srgbClr val="FF33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charset="0"/>
              </a:rPr>
              <a:t>,</a:t>
            </a:r>
            <a:r>
              <a:rPr lang="en-US" altLang="zh-CN" sz="2800" i="1" dirty="0">
                <a:solidFill>
                  <a:srgbClr val="FF33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charset="0"/>
              </a:rPr>
              <a:t></a:t>
            </a:r>
            <a:r>
              <a:rPr lang="en-US" altLang="zh-CN" sz="2800" baseline="-25000" dirty="0">
                <a:solidFill>
                  <a:srgbClr val="FF33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charset="0"/>
              </a:rPr>
              <a:t>0</a:t>
            </a:r>
            <a:endParaRPr lang="en-US" altLang="zh-CN" sz="2800" i="1" dirty="0">
              <a:solidFill>
                <a:srgbClr val="FF33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charset="0"/>
            </a:endParaRPr>
          </a:p>
        </p:txBody>
      </p:sp>
      <p:grpSp>
        <p:nvGrpSpPr>
          <p:cNvPr id="65" name="Group 89"/>
          <p:cNvGrpSpPr/>
          <p:nvPr/>
        </p:nvGrpSpPr>
        <p:grpSpPr bwMode="auto">
          <a:xfrm>
            <a:off x="3171825" y="4447381"/>
            <a:ext cx="1857375" cy="1527175"/>
            <a:chOff x="1998" y="3048"/>
            <a:chExt cx="1170" cy="962"/>
          </a:xfrm>
        </p:grpSpPr>
        <p:sp>
          <p:nvSpPr>
            <p:cNvPr id="66" name="Rectangle 13"/>
            <p:cNvSpPr>
              <a:spLocks noChangeArrowheads="1"/>
            </p:cNvSpPr>
            <p:nvPr/>
          </p:nvSpPr>
          <p:spPr bwMode="auto">
            <a:xfrm>
              <a:off x="1998" y="3414"/>
              <a:ext cx="1170"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华文楷体" panose="02010600040101010101" charset="-122"/>
                  <a:cs typeface="Times New Roman" panose="02020603050405020304" pitchFamily="18" charset="0"/>
                </a:rPr>
                <a:t>  </a:t>
              </a:r>
              <a:r>
                <a:rPr kumimoji="0" lang="zh-CN" altLang="en-US"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rPr>
                <a:t>石墨体</a:t>
              </a:r>
              <a:endParaRPr kumimoji="0" lang="en-US" altLang="zh-CN"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rPr>
                <a:t>(</a:t>
              </a:r>
              <a:r>
                <a:rPr kumimoji="0" lang="zh-CN" altLang="en-US"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rPr>
                <a:t>散射物质</a:t>
              </a:r>
              <a:r>
                <a:rPr kumimoji="0" lang="en-US" altLang="zh-CN"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rPr>
                <a:t>)</a:t>
              </a:r>
              <a:endParaRPr kumimoji="0" lang="en-US" altLang="zh-CN" sz="2800" i="0" u="none" strike="noStrike" kern="0" cap="none" spc="0" normalizeH="0" baseline="0" noProof="0" dirty="0">
                <a:ln>
                  <a:noFill/>
                </a:ln>
                <a:solidFill>
                  <a:srgbClr val="000000"/>
                </a:solidFill>
                <a:effectLst/>
                <a:uLnTx/>
                <a:uFillTx/>
                <a:latin typeface="华文楷体" panose="02010600040101010101" charset="-122"/>
                <a:ea typeface="华文楷体" panose="02010600040101010101" charset="-122"/>
                <a:cs typeface="Times New Roman" panose="02020603050405020304" pitchFamily="18" charset="0"/>
              </a:endParaRPr>
            </a:p>
          </p:txBody>
        </p:sp>
        <p:sp>
          <p:nvSpPr>
            <p:cNvPr id="67" name="Line 88"/>
            <p:cNvSpPr>
              <a:spLocks noChangeShapeType="1"/>
            </p:cNvSpPr>
            <p:nvPr/>
          </p:nvSpPr>
          <p:spPr bwMode="auto">
            <a:xfrm>
              <a:off x="2580" y="3048"/>
              <a:ext cx="0" cy="564"/>
            </a:xfrm>
            <a:prstGeom prst="line">
              <a:avLst/>
            </a:prstGeom>
            <a:noFill/>
            <a:ln w="12700">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68" name="Group 92"/>
          <p:cNvGrpSpPr/>
          <p:nvPr/>
        </p:nvGrpSpPr>
        <p:grpSpPr bwMode="auto">
          <a:xfrm>
            <a:off x="304800" y="1818481"/>
            <a:ext cx="8153400" cy="4552950"/>
            <a:chOff x="192" y="1392"/>
            <a:chExt cx="5136" cy="2868"/>
          </a:xfrm>
        </p:grpSpPr>
        <p:grpSp>
          <p:nvGrpSpPr>
            <p:cNvPr id="69" name="Group 87"/>
            <p:cNvGrpSpPr/>
            <p:nvPr/>
          </p:nvGrpSpPr>
          <p:grpSpPr bwMode="auto">
            <a:xfrm>
              <a:off x="192" y="1392"/>
              <a:ext cx="5136" cy="2735"/>
              <a:chOff x="192" y="1392"/>
              <a:chExt cx="5136" cy="2735"/>
            </a:xfrm>
          </p:grpSpPr>
          <p:sp>
            <p:nvSpPr>
              <p:cNvPr id="72" name="Freeform 85"/>
              <p:cNvSpPr/>
              <p:nvPr/>
            </p:nvSpPr>
            <p:spPr bwMode="auto">
              <a:xfrm>
                <a:off x="3204" y="2712"/>
                <a:ext cx="80" cy="228"/>
              </a:xfrm>
              <a:custGeom>
                <a:avLst/>
                <a:gdLst>
                  <a:gd name="T0" fmla="*/ 0 w 80"/>
                  <a:gd name="T1" fmla="*/ 0 h 228"/>
                  <a:gd name="T2" fmla="*/ 72 w 80"/>
                  <a:gd name="T3" fmla="*/ 108 h 228"/>
                  <a:gd name="T4" fmla="*/ 48 w 80"/>
                  <a:gd name="T5" fmla="*/ 228 h 228"/>
                </a:gdLst>
                <a:ahLst/>
                <a:cxnLst>
                  <a:cxn ang="0">
                    <a:pos x="T0" y="T1"/>
                  </a:cxn>
                  <a:cxn ang="0">
                    <a:pos x="T2" y="T3"/>
                  </a:cxn>
                  <a:cxn ang="0">
                    <a:pos x="T4" y="T5"/>
                  </a:cxn>
                </a:cxnLst>
                <a:rect l="0" t="0" r="r" b="b"/>
                <a:pathLst>
                  <a:path w="80" h="228">
                    <a:moveTo>
                      <a:pt x="0" y="0"/>
                    </a:moveTo>
                    <a:cubicBezTo>
                      <a:pt x="32" y="35"/>
                      <a:pt x="64" y="70"/>
                      <a:pt x="72" y="108"/>
                    </a:cubicBezTo>
                    <a:cubicBezTo>
                      <a:pt x="80" y="146"/>
                      <a:pt x="64" y="187"/>
                      <a:pt x="48" y="228"/>
                    </a:cubicBezTo>
                  </a:path>
                </a:pathLst>
              </a:custGeom>
              <a:noFill/>
              <a:ln w="19050" cmpd="sng">
                <a:solidFill>
                  <a:srgbClr val="FF33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3" name="Group 86"/>
              <p:cNvGrpSpPr/>
              <p:nvPr/>
            </p:nvGrpSpPr>
            <p:grpSpPr bwMode="auto">
              <a:xfrm>
                <a:off x="192" y="1392"/>
                <a:ext cx="5136" cy="2735"/>
                <a:chOff x="192" y="1392"/>
                <a:chExt cx="5136" cy="2735"/>
              </a:xfrm>
            </p:grpSpPr>
            <p:sp>
              <p:nvSpPr>
                <p:cNvPr id="74" name="Line 16"/>
                <p:cNvSpPr>
                  <a:spLocks noChangeShapeType="1"/>
                </p:cNvSpPr>
                <p:nvPr/>
              </p:nvSpPr>
              <p:spPr bwMode="auto">
                <a:xfrm>
                  <a:off x="2444" y="2944"/>
                  <a:ext cx="2028" cy="0"/>
                </a:xfrm>
                <a:prstGeom prst="line">
                  <a:avLst/>
                </a:prstGeom>
                <a:noFill/>
                <a:ln w="19050">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 name="Rectangle 17" descr="浅色下对角线"/>
                <p:cNvSpPr>
                  <a:spLocks noChangeArrowheads="1"/>
                </p:cNvSpPr>
                <p:nvPr/>
              </p:nvSpPr>
              <p:spPr bwMode="auto">
                <a:xfrm>
                  <a:off x="1547" y="2494"/>
                  <a:ext cx="127" cy="401"/>
                </a:xfrm>
                <a:prstGeom prst="rect">
                  <a:avLst/>
                </a:prstGeom>
                <a:pattFill prst="ltDnDiag">
                  <a:fgClr>
                    <a:srgbClr val="000000"/>
                  </a:fgClr>
                  <a:bgClr>
                    <a:srgbClr val="FFFFFF"/>
                  </a:bgClr>
                </a:pattFill>
                <a:ln w="28575">
                  <a:solidFill>
                    <a:srgbClr val="0000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 name="Rectangle 18" descr="浅色下对角线"/>
                <p:cNvSpPr>
                  <a:spLocks noChangeArrowheads="1"/>
                </p:cNvSpPr>
                <p:nvPr/>
              </p:nvSpPr>
              <p:spPr bwMode="auto">
                <a:xfrm>
                  <a:off x="1547" y="2994"/>
                  <a:ext cx="127" cy="401"/>
                </a:xfrm>
                <a:prstGeom prst="rect">
                  <a:avLst/>
                </a:prstGeom>
                <a:pattFill prst="ltDnDiag">
                  <a:fgClr>
                    <a:srgbClr val="000000"/>
                  </a:fgClr>
                  <a:bgClr>
                    <a:srgbClr val="FFFFFF"/>
                  </a:bgClr>
                </a:pattFill>
                <a:ln w="28575">
                  <a:solidFill>
                    <a:srgbClr val="0000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 name="Line 20"/>
                <p:cNvSpPr>
                  <a:spLocks noChangeShapeType="1"/>
                </p:cNvSpPr>
                <p:nvPr/>
              </p:nvSpPr>
              <p:spPr bwMode="auto">
                <a:xfrm flipV="1">
                  <a:off x="3390" y="2263"/>
                  <a:ext cx="766" cy="364"/>
                </a:xfrm>
                <a:prstGeom prst="line">
                  <a:avLst/>
                </a:prstGeom>
                <a:noFill/>
                <a:ln w="19050">
                  <a:solidFill>
                    <a:srgbClr val="00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 name="Rectangle 21"/>
                <p:cNvSpPr>
                  <a:spLocks noChangeArrowheads="1"/>
                </p:cNvSpPr>
                <p:nvPr/>
              </p:nvSpPr>
              <p:spPr bwMode="auto">
                <a:xfrm rot="21334177">
                  <a:off x="3975" y="2172"/>
                  <a:ext cx="353" cy="88"/>
                </a:xfrm>
                <a:prstGeom prst="rect">
                  <a:avLst/>
                </a:prstGeom>
                <a:solidFill>
                  <a:srgbClr val="00CC99"/>
                </a:solidFill>
                <a:ln w="28575">
                  <a:solidFill>
                    <a:srgbClr val="0000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 name="Line 22"/>
                <p:cNvSpPr>
                  <a:spLocks noChangeShapeType="1"/>
                </p:cNvSpPr>
                <p:nvPr/>
              </p:nvSpPr>
              <p:spPr bwMode="auto">
                <a:xfrm>
                  <a:off x="4156" y="2263"/>
                  <a:ext cx="1127" cy="454"/>
                </a:xfrm>
                <a:prstGeom prst="line">
                  <a:avLst/>
                </a:prstGeom>
                <a:noFill/>
                <a:ln w="19050">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 name="Line 23"/>
                <p:cNvSpPr>
                  <a:spLocks noChangeShapeType="1"/>
                </p:cNvSpPr>
                <p:nvPr/>
              </p:nvSpPr>
              <p:spPr bwMode="auto">
                <a:xfrm flipH="1">
                  <a:off x="2714" y="2627"/>
                  <a:ext cx="676" cy="317"/>
                </a:xfrm>
                <a:prstGeom prst="line">
                  <a:avLst/>
                </a:prstGeom>
                <a:noFill/>
                <a:ln w="19050">
                  <a:solidFill>
                    <a:srgbClr val="0000FF"/>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 name="Line 24"/>
                <p:cNvSpPr>
                  <a:spLocks noChangeShapeType="1"/>
                </p:cNvSpPr>
                <p:nvPr/>
              </p:nvSpPr>
              <p:spPr bwMode="auto">
                <a:xfrm flipH="1">
                  <a:off x="822" y="2944"/>
                  <a:ext cx="1622" cy="0"/>
                </a:xfrm>
                <a:prstGeom prst="line">
                  <a:avLst/>
                </a:prstGeom>
                <a:noFill/>
                <a:ln w="19050">
                  <a:solidFill>
                    <a:srgbClr val="0000FF"/>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 name="Line 25"/>
                <p:cNvSpPr>
                  <a:spLocks noChangeShapeType="1"/>
                </p:cNvSpPr>
                <p:nvPr/>
              </p:nvSpPr>
              <p:spPr bwMode="auto">
                <a:xfrm>
                  <a:off x="2444" y="2944"/>
                  <a:ext cx="27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 name="AutoShape 27"/>
                <p:cNvSpPr>
                  <a:spLocks noChangeArrowheads="1"/>
                </p:cNvSpPr>
                <p:nvPr/>
              </p:nvSpPr>
              <p:spPr bwMode="auto">
                <a:xfrm rot="-10800000" flipH="1" flipV="1">
                  <a:off x="558" y="2104"/>
                  <a:ext cx="248" cy="444"/>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rgbClr val="CCCCFF"/>
                </a:solidFill>
                <a:ln w="12700">
                  <a:solidFill>
                    <a:srgbClr val="0000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 name="弧 28"/>
                <p:cNvSpPr/>
                <p:nvPr/>
              </p:nvSpPr>
              <p:spPr bwMode="auto">
                <a:xfrm rot="10800000">
                  <a:off x="544" y="2011"/>
                  <a:ext cx="271" cy="407"/>
                </a:xfrm>
                <a:custGeom>
                  <a:avLst/>
                  <a:gdLst>
                    <a:gd name="G0" fmla="+- 13212 0 0"/>
                    <a:gd name="G1" fmla="+- 0 0 0"/>
                    <a:gd name="G2" fmla="+- 21600 0 0"/>
                    <a:gd name="T0" fmla="*/ 26710 w 26710"/>
                    <a:gd name="T1" fmla="*/ 16863 h 21600"/>
                    <a:gd name="T2" fmla="*/ 0 w 26710"/>
                    <a:gd name="T3" fmla="*/ 17088 h 21600"/>
                    <a:gd name="T4" fmla="*/ 13212 w 26710"/>
                    <a:gd name="T5" fmla="*/ 0 h 21600"/>
                  </a:gdLst>
                  <a:ahLst/>
                  <a:cxnLst>
                    <a:cxn ang="0">
                      <a:pos x="T0" y="T1"/>
                    </a:cxn>
                    <a:cxn ang="0">
                      <a:pos x="T2" y="T3"/>
                    </a:cxn>
                    <a:cxn ang="0">
                      <a:pos x="T4" y="T5"/>
                    </a:cxn>
                  </a:cxnLst>
                  <a:rect l="0" t="0" r="r" b="b"/>
                  <a:pathLst>
                    <a:path w="26710" h="21600" fill="none" extrusionOk="0">
                      <a:moveTo>
                        <a:pt x="26710" y="16863"/>
                      </a:moveTo>
                      <a:cubicBezTo>
                        <a:pt x="22879" y="19929"/>
                        <a:pt x="18118" y="21599"/>
                        <a:pt x="13212" y="21599"/>
                      </a:cubicBezTo>
                      <a:cubicBezTo>
                        <a:pt x="8429" y="21599"/>
                        <a:pt x="3783" y="20013"/>
                        <a:pt x="-1" y="17088"/>
                      </a:cubicBezTo>
                    </a:path>
                    <a:path w="26710" h="21600" stroke="0" extrusionOk="0">
                      <a:moveTo>
                        <a:pt x="26710" y="16863"/>
                      </a:moveTo>
                      <a:cubicBezTo>
                        <a:pt x="22879" y="19929"/>
                        <a:pt x="18118" y="21599"/>
                        <a:pt x="13212" y="21599"/>
                      </a:cubicBezTo>
                      <a:cubicBezTo>
                        <a:pt x="8429" y="21599"/>
                        <a:pt x="3783" y="20013"/>
                        <a:pt x="-1" y="17088"/>
                      </a:cubicBezTo>
                      <a:lnTo>
                        <a:pt x="13212" y="0"/>
                      </a:lnTo>
                      <a:close/>
                    </a:path>
                  </a:pathLst>
                </a:custGeom>
                <a:solidFill>
                  <a:srgbClr val="CCCCFF"/>
                </a:solidFill>
                <a:ln w="12700" cap="rnd">
                  <a:solidFill>
                    <a:srgbClr val="000000"/>
                  </a:solidFill>
                  <a:rou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 name="弧 29"/>
                <p:cNvSpPr/>
                <p:nvPr/>
              </p:nvSpPr>
              <p:spPr bwMode="auto">
                <a:xfrm rot="10800000">
                  <a:off x="272" y="2748"/>
                  <a:ext cx="415" cy="652"/>
                </a:xfrm>
                <a:custGeom>
                  <a:avLst/>
                  <a:gdLst>
                    <a:gd name="G0" fmla="+- 0 0 0"/>
                    <a:gd name="G1" fmla="+- 16846 0 0"/>
                    <a:gd name="G2" fmla="+- 21600 0 0"/>
                    <a:gd name="T0" fmla="*/ 13519 w 21600"/>
                    <a:gd name="T1" fmla="*/ 0 h 33849"/>
                    <a:gd name="T2" fmla="*/ 13321 w 21600"/>
                    <a:gd name="T3" fmla="*/ 33849 h 33849"/>
                    <a:gd name="T4" fmla="*/ 0 w 21600"/>
                    <a:gd name="T5" fmla="*/ 16846 h 33849"/>
                  </a:gdLst>
                  <a:ahLst/>
                  <a:cxnLst>
                    <a:cxn ang="0">
                      <a:pos x="T0" y="T1"/>
                    </a:cxn>
                    <a:cxn ang="0">
                      <a:pos x="T2" y="T3"/>
                    </a:cxn>
                    <a:cxn ang="0">
                      <a:pos x="T4" y="T5"/>
                    </a:cxn>
                  </a:cxnLst>
                  <a:rect l="0" t="0" r="r" b="b"/>
                  <a:pathLst>
                    <a:path w="21600" h="33849" fill="none" extrusionOk="0">
                      <a:moveTo>
                        <a:pt x="13519" y="-1"/>
                      </a:moveTo>
                      <a:cubicBezTo>
                        <a:pt x="18627" y="4099"/>
                        <a:pt x="21600" y="10295"/>
                        <a:pt x="21600" y="16846"/>
                      </a:cubicBezTo>
                      <a:cubicBezTo>
                        <a:pt x="21600" y="23484"/>
                        <a:pt x="18547" y="29754"/>
                        <a:pt x="13321" y="33849"/>
                      </a:cubicBezTo>
                    </a:path>
                    <a:path w="21600" h="33849" stroke="0" extrusionOk="0">
                      <a:moveTo>
                        <a:pt x="13519" y="-1"/>
                      </a:moveTo>
                      <a:cubicBezTo>
                        <a:pt x="18627" y="4099"/>
                        <a:pt x="21600" y="10295"/>
                        <a:pt x="21600" y="16846"/>
                      </a:cubicBezTo>
                      <a:cubicBezTo>
                        <a:pt x="21600" y="23484"/>
                        <a:pt x="18547" y="29754"/>
                        <a:pt x="13321" y="33849"/>
                      </a:cubicBezTo>
                      <a:lnTo>
                        <a:pt x="0" y="16846"/>
                      </a:lnTo>
                      <a:close/>
                    </a:path>
                  </a:pathLst>
                </a:custGeom>
                <a:noFill/>
                <a:ln w="25400" cap="rnd">
                  <a:solidFill>
                    <a:srgbClr val="3333C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 name="弧 30"/>
                <p:cNvSpPr/>
                <p:nvPr/>
              </p:nvSpPr>
              <p:spPr bwMode="auto">
                <a:xfrm>
                  <a:off x="642" y="2755"/>
                  <a:ext cx="441" cy="645"/>
                </a:xfrm>
                <a:custGeom>
                  <a:avLst/>
                  <a:gdLst>
                    <a:gd name="G0" fmla="+- 0 0 0"/>
                    <a:gd name="G1" fmla="+- 14454 0 0"/>
                    <a:gd name="G2" fmla="+- 21600 0 0"/>
                    <a:gd name="T0" fmla="*/ 16051 w 21600"/>
                    <a:gd name="T1" fmla="*/ 0 h 29208"/>
                    <a:gd name="T2" fmla="*/ 15776 w 21600"/>
                    <a:gd name="T3" fmla="*/ 29208 h 29208"/>
                    <a:gd name="T4" fmla="*/ 0 w 21600"/>
                    <a:gd name="T5" fmla="*/ 14454 h 29208"/>
                  </a:gdLst>
                  <a:ahLst/>
                  <a:cxnLst>
                    <a:cxn ang="0">
                      <a:pos x="T0" y="T1"/>
                    </a:cxn>
                    <a:cxn ang="0">
                      <a:pos x="T2" y="T3"/>
                    </a:cxn>
                    <a:cxn ang="0">
                      <a:pos x="T4" y="T5"/>
                    </a:cxn>
                  </a:cxnLst>
                  <a:rect l="0" t="0" r="r" b="b"/>
                  <a:pathLst>
                    <a:path w="21600" h="29208" fill="none" extrusionOk="0">
                      <a:moveTo>
                        <a:pt x="16051" y="-1"/>
                      </a:moveTo>
                      <a:cubicBezTo>
                        <a:pt x="19623" y="3966"/>
                        <a:pt x="21600" y="9115"/>
                        <a:pt x="21600" y="14454"/>
                      </a:cubicBezTo>
                      <a:cubicBezTo>
                        <a:pt x="21600" y="19932"/>
                        <a:pt x="19518" y="25206"/>
                        <a:pt x="15775" y="29207"/>
                      </a:cubicBezTo>
                    </a:path>
                    <a:path w="21600" h="29208" stroke="0" extrusionOk="0">
                      <a:moveTo>
                        <a:pt x="16051" y="-1"/>
                      </a:moveTo>
                      <a:cubicBezTo>
                        <a:pt x="19623" y="3966"/>
                        <a:pt x="21600" y="9115"/>
                        <a:pt x="21600" y="14454"/>
                      </a:cubicBezTo>
                      <a:cubicBezTo>
                        <a:pt x="21600" y="19932"/>
                        <a:pt x="19518" y="25206"/>
                        <a:pt x="15775" y="29207"/>
                      </a:cubicBezTo>
                      <a:lnTo>
                        <a:pt x="0" y="14454"/>
                      </a:lnTo>
                      <a:close/>
                    </a:path>
                  </a:pathLst>
                </a:custGeom>
                <a:noFill/>
                <a:ln w="25400" cap="rnd">
                  <a:solidFill>
                    <a:srgbClr val="3333C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 name="弧 31"/>
                <p:cNvSpPr/>
                <p:nvPr/>
              </p:nvSpPr>
              <p:spPr bwMode="auto">
                <a:xfrm rot="10800000">
                  <a:off x="246" y="3377"/>
                  <a:ext cx="271" cy="206"/>
                </a:xfrm>
                <a:custGeom>
                  <a:avLst/>
                  <a:gdLst>
                    <a:gd name="G0" fmla="+- 21600 0 0"/>
                    <a:gd name="G1" fmla="+- 0 0 0"/>
                    <a:gd name="G2" fmla="+- 21600 0 0"/>
                    <a:gd name="T0" fmla="*/ 7565 w 21600"/>
                    <a:gd name="T1" fmla="*/ 16419 h 16419"/>
                    <a:gd name="T2" fmla="*/ 0 w 21600"/>
                    <a:gd name="T3" fmla="*/ 0 h 16419"/>
                    <a:gd name="T4" fmla="*/ 21600 w 21600"/>
                    <a:gd name="T5" fmla="*/ 0 h 16419"/>
                  </a:gdLst>
                  <a:ahLst/>
                  <a:cxnLst>
                    <a:cxn ang="0">
                      <a:pos x="T0" y="T1"/>
                    </a:cxn>
                    <a:cxn ang="0">
                      <a:pos x="T2" y="T3"/>
                    </a:cxn>
                    <a:cxn ang="0">
                      <a:pos x="T4" y="T5"/>
                    </a:cxn>
                  </a:cxnLst>
                  <a:rect l="0" t="0" r="r" b="b"/>
                  <a:pathLst>
                    <a:path w="21600" h="16419" fill="none" extrusionOk="0">
                      <a:moveTo>
                        <a:pt x="7565" y="16418"/>
                      </a:moveTo>
                      <a:cubicBezTo>
                        <a:pt x="2764" y="12315"/>
                        <a:pt x="-1" y="6315"/>
                        <a:pt x="-1" y="-1"/>
                      </a:cubicBezTo>
                    </a:path>
                    <a:path w="21600" h="16419" stroke="0" extrusionOk="0">
                      <a:moveTo>
                        <a:pt x="7565" y="16418"/>
                      </a:moveTo>
                      <a:cubicBezTo>
                        <a:pt x="2764" y="12315"/>
                        <a:pt x="-1" y="6315"/>
                        <a:pt x="-1" y="-1"/>
                      </a:cubicBezTo>
                      <a:lnTo>
                        <a:pt x="21600" y="0"/>
                      </a:lnTo>
                      <a:close/>
                    </a:path>
                  </a:pathLst>
                </a:custGeom>
                <a:noFill/>
                <a:ln w="25400" cap="rnd">
                  <a:solidFill>
                    <a:srgbClr val="3333C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 name="弧 32"/>
                <p:cNvSpPr/>
                <p:nvPr/>
              </p:nvSpPr>
              <p:spPr bwMode="auto">
                <a:xfrm rot="10800000">
                  <a:off x="192" y="2554"/>
                  <a:ext cx="325" cy="216"/>
                </a:xfrm>
                <a:custGeom>
                  <a:avLst/>
                  <a:gdLst>
                    <a:gd name="G0" fmla="+- 21600 0 0"/>
                    <a:gd name="G1" fmla="+- 15480 0 0"/>
                    <a:gd name="G2" fmla="+- 21600 0 0"/>
                    <a:gd name="T0" fmla="*/ 0 w 21600"/>
                    <a:gd name="T1" fmla="*/ 15480 h 15480"/>
                    <a:gd name="T2" fmla="*/ 6536 w 21600"/>
                    <a:gd name="T3" fmla="*/ 0 h 15480"/>
                    <a:gd name="T4" fmla="*/ 21600 w 21600"/>
                    <a:gd name="T5" fmla="*/ 15480 h 15480"/>
                  </a:gdLst>
                  <a:ahLst/>
                  <a:cxnLst>
                    <a:cxn ang="0">
                      <a:pos x="T0" y="T1"/>
                    </a:cxn>
                    <a:cxn ang="0">
                      <a:pos x="T2" y="T3"/>
                    </a:cxn>
                    <a:cxn ang="0">
                      <a:pos x="T4" y="T5"/>
                    </a:cxn>
                  </a:cxnLst>
                  <a:rect l="0" t="0" r="r" b="b"/>
                  <a:pathLst>
                    <a:path w="21600" h="15480" fill="none" extrusionOk="0">
                      <a:moveTo>
                        <a:pt x="-1" y="15479"/>
                      </a:moveTo>
                      <a:cubicBezTo>
                        <a:pt x="-1" y="9649"/>
                        <a:pt x="2357" y="4066"/>
                        <a:pt x="6535" y="-1"/>
                      </a:cubicBezTo>
                    </a:path>
                    <a:path w="21600" h="15480" stroke="0" extrusionOk="0">
                      <a:moveTo>
                        <a:pt x="-1" y="15479"/>
                      </a:moveTo>
                      <a:cubicBezTo>
                        <a:pt x="-1" y="9649"/>
                        <a:pt x="2357" y="4066"/>
                        <a:pt x="6535" y="-1"/>
                      </a:cubicBezTo>
                      <a:lnTo>
                        <a:pt x="21600" y="15480"/>
                      </a:lnTo>
                      <a:close/>
                    </a:path>
                  </a:pathLst>
                </a:custGeom>
                <a:noFill/>
                <a:ln w="25400" cap="rnd">
                  <a:solidFill>
                    <a:srgbClr val="3333C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 name="弧 33"/>
                <p:cNvSpPr/>
                <p:nvPr/>
              </p:nvSpPr>
              <p:spPr bwMode="auto">
                <a:xfrm rot="10800000">
                  <a:off x="867" y="2554"/>
                  <a:ext cx="298" cy="224"/>
                </a:xfrm>
                <a:custGeom>
                  <a:avLst/>
                  <a:gdLst>
                    <a:gd name="G0" fmla="+- 0 0 0"/>
                    <a:gd name="G1" fmla="+- 14873 0 0"/>
                    <a:gd name="G2" fmla="+- 21600 0 0"/>
                    <a:gd name="T0" fmla="*/ 15663 w 21600"/>
                    <a:gd name="T1" fmla="*/ 0 h 14873"/>
                    <a:gd name="T2" fmla="*/ 21600 w 21600"/>
                    <a:gd name="T3" fmla="*/ 14873 h 14873"/>
                    <a:gd name="T4" fmla="*/ 0 w 21600"/>
                    <a:gd name="T5" fmla="*/ 14873 h 14873"/>
                  </a:gdLst>
                  <a:ahLst/>
                  <a:cxnLst>
                    <a:cxn ang="0">
                      <a:pos x="T0" y="T1"/>
                    </a:cxn>
                    <a:cxn ang="0">
                      <a:pos x="T2" y="T3"/>
                    </a:cxn>
                    <a:cxn ang="0">
                      <a:pos x="T4" y="T5"/>
                    </a:cxn>
                  </a:cxnLst>
                  <a:rect l="0" t="0" r="r" b="b"/>
                  <a:pathLst>
                    <a:path w="21600" h="14873" fill="none" extrusionOk="0">
                      <a:moveTo>
                        <a:pt x="15663" y="-1"/>
                      </a:moveTo>
                      <a:cubicBezTo>
                        <a:pt x="19474" y="4013"/>
                        <a:pt x="21600" y="9337"/>
                        <a:pt x="21600" y="14873"/>
                      </a:cubicBezTo>
                    </a:path>
                    <a:path w="21600" h="14873" stroke="0" extrusionOk="0">
                      <a:moveTo>
                        <a:pt x="15663" y="-1"/>
                      </a:moveTo>
                      <a:cubicBezTo>
                        <a:pt x="19474" y="4013"/>
                        <a:pt x="21600" y="9337"/>
                        <a:pt x="21600" y="14873"/>
                      </a:cubicBezTo>
                      <a:lnTo>
                        <a:pt x="0" y="14873"/>
                      </a:lnTo>
                      <a:close/>
                    </a:path>
                  </a:pathLst>
                </a:custGeom>
                <a:noFill/>
                <a:ln w="25400" cap="rnd">
                  <a:solidFill>
                    <a:srgbClr val="3333C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 name="弧 34"/>
                <p:cNvSpPr/>
                <p:nvPr/>
              </p:nvSpPr>
              <p:spPr bwMode="auto">
                <a:xfrm rot="10800000">
                  <a:off x="867" y="3385"/>
                  <a:ext cx="360" cy="199"/>
                </a:xfrm>
                <a:custGeom>
                  <a:avLst/>
                  <a:gdLst>
                    <a:gd name="G0" fmla="+- 0 0 0"/>
                    <a:gd name="G1" fmla="+- 0 0 0"/>
                    <a:gd name="G2" fmla="+- 21600 0 0"/>
                    <a:gd name="T0" fmla="*/ 21600 w 21600"/>
                    <a:gd name="T1" fmla="*/ 0 h 13765"/>
                    <a:gd name="T2" fmla="*/ 16646 w 21600"/>
                    <a:gd name="T3" fmla="*/ 13765 h 13765"/>
                    <a:gd name="T4" fmla="*/ 0 w 21600"/>
                    <a:gd name="T5" fmla="*/ 0 h 13765"/>
                  </a:gdLst>
                  <a:ahLst/>
                  <a:cxnLst>
                    <a:cxn ang="0">
                      <a:pos x="T0" y="T1"/>
                    </a:cxn>
                    <a:cxn ang="0">
                      <a:pos x="T2" y="T3"/>
                    </a:cxn>
                    <a:cxn ang="0">
                      <a:pos x="T4" y="T5"/>
                    </a:cxn>
                  </a:cxnLst>
                  <a:rect l="0" t="0" r="r" b="b"/>
                  <a:pathLst>
                    <a:path w="21600" h="13765" fill="none" extrusionOk="0">
                      <a:moveTo>
                        <a:pt x="21600" y="0"/>
                      </a:moveTo>
                      <a:cubicBezTo>
                        <a:pt x="21600" y="5024"/>
                        <a:pt x="19848" y="9892"/>
                        <a:pt x="16645" y="13764"/>
                      </a:cubicBezTo>
                    </a:path>
                    <a:path w="21600" h="13765" stroke="0" extrusionOk="0">
                      <a:moveTo>
                        <a:pt x="21600" y="0"/>
                      </a:moveTo>
                      <a:cubicBezTo>
                        <a:pt x="21600" y="5024"/>
                        <a:pt x="19848" y="9892"/>
                        <a:pt x="16645" y="13764"/>
                      </a:cubicBezTo>
                      <a:lnTo>
                        <a:pt x="0" y="0"/>
                      </a:lnTo>
                      <a:close/>
                    </a:path>
                  </a:pathLst>
                </a:custGeom>
                <a:noFill/>
                <a:ln w="25400" cap="rnd">
                  <a:solidFill>
                    <a:srgbClr val="3333C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 name="弧 35"/>
                <p:cNvSpPr/>
                <p:nvPr/>
              </p:nvSpPr>
              <p:spPr bwMode="auto">
                <a:xfrm rot="10800000">
                  <a:off x="517" y="2010"/>
                  <a:ext cx="351" cy="190"/>
                </a:xfrm>
                <a:custGeom>
                  <a:avLst/>
                  <a:gdLst>
                    <a:gd name="G0" fmla="+- 21596 0 0"/>
                    <a:gd name="G1" fmla="+- 0 0 0"/>
                    <a:gd name="G2" fmla="+- 21600 0 0"/>
                    <a:gd name="T0" fmla="*/ 43196 w 43196"/>
                    <a:gd name="T1" fmla="*/ 0 h 21600"/>
                    <a:gd name="T2" fmla="*/ 0 w 43196"/>
                    <a:gd name="T3" fmla="*/ 430 h 21600"/>
                    <a:gd name="T4" fmla="*/ 21596 w 43196"/>
                    <a:gd name="T5" fmla="*/ 0 h 21600"/>
                  </a:gdLst>
                  <a:ahLst/>
                  <a:cxnLst>
                    <a:cxn ang="0">
                      <a:pos x="T0" y="T1"/>
                    </a:cxn>
                    <a:cxn ang="0">
                      <a:pos x="T2" y="T3"/>
                    </a:cxn>
                    <a:cxn ang="0">
                      <a:pos x="T4" y="T5"/>
                    </a:cxn>
                  </a:cxnLst>
                  <a:rect l="0" t="0" r="r" b="b"/>
                  <a:pathLst>
                    <a:path w="43196" h="21600" fill="none" extrusionOk="0">
                      <a:moveTo>
                        <a:pt x="43196" y="0"/>
                      </a:moveTo>
                      <a:cubicBezTo>
                        <a:pt x="43196" y="11929"/>
                        <a:pt x="33525" y="21600"/>
                        <a:pt x="21596" y="21600"/>
                      </a:cubicBezTo>
                      <a:cubicBezTo>
                        <a:pt x="9834" y="21599"/>
                        <a:pt x="234" y="12189"/>
                        <a:pt x="0" y="429"/>
                      </a:cubicBezTo>
                    </a:path>
                    <a:path w="43196" h="21600" stroke="0" extrusionOk="0">
                      <a:moveTo>
                        <a:pt x="43196" y="0"/>
                      </a:moveTo>
                      <a:cubicBezTo>
                        <a:pt x="43196" y="11929"/>
                        <a:pt x="33525" y="21600"/>
                        <a:pt x="21596" y="21600"/>
                      </a:cubicBezTo>
                      <a:cubicBezTo>
                        <a:pt x="9834" y="21599"/>
                        <a:pt x="234" y="12189"/>
                        <a:pt x="0" y="429"/>
                      </a:cubicBezTo>
                      <a:lnTo>
                        <a:pt x="21596" y="0"/>
                      </a:lnTo>
                      <a:close/>
                    </a:path>
                  </a:pathLst>
                </a:custGeom>
                <a:noFill/>
                <a:ln w="25400" cap="rnd">
                  <a:solidFill>
                    <a:srgbClr val="3333C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 name="Line 36"/>
                <p:cNvSpPr>
                  <a:spLocks noChangeShapeType="1"/>
                </p:cNvSpPr>
                <p:nvPr/>
              </p:nvSpPr>
              <p:spPr bwMode="auto">
                <a:xfrm flipV="1">
                  <a:off x="516" y="3583"/>
                  <a:ext cx="0" cy="299"/>
                </a:xfrm>
                <a:prstGeom prst="line">
                  <a:avLst/>
                </a:prstGeom>
                <a:noFill/>
                <a:ln w="25400">
                  <a:solidFill>
                    <a:srgbClr val="33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 name="Line 37"/>
                <p:cNvSpPr>
                  <a:spLocks noChangeShapeType="1"/>
                </p:cNvSpPr>
                <p:nvPr/>
              </p:nvSpPr>
              <p:spPr bwMode="auto">
                <a:xfrm flipV="1">
                  <a:off x="867" y="3583"/>
                  <a:ext cx="0" cy="299"/>
                </a:xfrm>
                <a:prstGeom prst="line">
                  <a:avLst/>
                </a:prstGeom>
                <a:noFill/>
                <a:ln w="25400">
                  <a:solidFill>
                    <a:srgbClr val="33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4" name="Line 38"/>
                <p:cNvSpPr>
                  <a:spLocks noChangeShapeType="1"/>
                </p:cNvSpPr>
                <p:nvPr/>
              </p:nvSpPr>
              <p:spPr bwMode="auto">
                <a:xfrm flipV="1">
                  <a:off x="516" y="2199"/>
                  <a:ext cx="0" cy="353"/>
                </a:xfrm>
                <a:prstGeom prst="line">
                  <a:avLst/>
                </a:prstGeom>
                <a:noFill/>
                <a:ln w="25400">
                  <a:solidFill>
                    <a:srgbClr val="33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5" name="Line 39"/>
                <p:cNvSpPr>
                  <a:spLocks noChangeShapeType="1"/>
                </p:cNvSpPr>
                <p:nvPr/>
              </p:nvSpPr>
              <p:spPr bwMode="auto">
                <a:xfrm flipV="1">
                  <a:off x="867" y="2199"/>
                  <a:ext cx="0" cy="353"/>
                </a:xfrm>
                <a:prstGeom prst="line">
                  <a:avLst/>
                </a:prstGeom>
                <a:noFill/>
                <a:ln w="25400">
                  <a:solidFill>
                    <a:srgbClr val="33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6" name="AutoShape 41"/>
                <p:cNvSpPr>
                  <a:spLocks noChangeArrowheads="1"/>
                </p:cNvSpPr>
                <p:nvPr/>
              </p:nvSpPr>
              <p:spPr bwMode="auto">
                <a:xfrm flipV="1">
                  <a:off x="600" y="3642"/>
                  <a:ext cx="169" cy="372"/>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rgbClr val="CCCCFF"/>
                </a:solidFill>
                <a:ln w="12700">
                  <a:solidFill>
                    <a:srgbClr val="0000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7" name="弧 42"/>
                <p:cNvSpPr/>
                <p:nvPr/>
              </p:nvSpPr>
              <p:spPr bwMode="auto">
                <a:xfrm rot="10800000">
                  <a:off x="589" y="3910"/>
                  <a:ext cx="204" cy="164"/>
                </a:xfrm>
                <a:custGeom>
                  <a:avLst/>
                  <a:gdLst>
                    <a:gd name="G0" fmla="+- 13123 0 0"/>
                    <a:gd name="G1" fmla="+- 21600 0 0"/>
                    <a:gd name="G2" fmla="+- 21600 0 0"/>
                    <a:gd name="T0" fmla="*/ 0 w 26579"/>
                    <a:gd name="T1" fmla="*/ 4443 h 21600"/>
                    <a:gd name="T2" fmla="*/ 26579 w 26579"/>
                    <a:gd name="T3" fmla="*/ 4703 h 21600"/>
                    <a:gd name="T4" fmla="*/ 13123 w 26579"/>
                    <a:gd name="T5" fmla="*/ 21600 h 21600"/>
                  </a:gdLst>
                  <a:ahLst/>
                  <a:cxnLst>
                    <a:cxn ang="0">
                      <a:pos x="T0" y="T1"/>
                    </a:cxn>
                    <a:cxn ang="0">
                      <a:pos x="T2" y="T3"/>
                    </a:cxn>
                    <a:cxn ang="0">
                      <a:pos x="T4" y="T5"/>
                    </a:cxn>
                  </a:cxnLst>
                  <a:rect l="0" t="0" r="r" b="b"/>
                  <a:pathLst>
                    <a:path w="26579" h="21600" fill="none" extrusionOk="0">
                      <a:moveTo>
                        <a:pt x="0" y="4443"/>
                      </a:moveTo>
                      <a:cubicBezTo>
                        <a:pt x="3767" y="1561"/>
                        <a:pt x="8379" y="-1"/>
                        <a:pt x="13123" y="-1"/>
                      </a:cubicBezTo>
                      <a:cubicBezTo>
                        <a:pt x="18011" y="-1"/>
                        <a:pt x="22754" y="1658"/>
                        <a:pt x="26578" y="4703"/>
                      </a:cubicBezTo>
                    </a:path>
                    <a:path w="26579" h="21600" stroke="0" extrusionOk="0">
                      <a:moveTo>
                        <a:pt x="0" y="4443"/>
                      </a:moveTo>
                      <a:cubicBezTo>
                        <a:pt x="3767" y="1561"/>
                        <a:pt x="8379" y="-1"/>
                        <a:pt x="13123" y="-1"/>
                      </a:cubicBezTo>
                      <a:cubicBezTo>
                        <a:pt x="18011" y="-1"/>
                        <a:pt x="22754" y="1658"/>
                        <a:pt x="26578" y="4703"/>
                      </a:cubicBezTo>
                      <a:lnTo>
                        <a:pt x="13123" y="21600"/>
                      </a:lnTo>
                      <a:close/>
                    </a:path>
                  </a:pathLst>
                </a:custGeom>
                <a:solidFill>
                  <a:srgbClr val="CCCCFF"/>
                </a:solidFill>
                <a:ln w="12700" cap="rnd">
                  <a:solidFill>
                    <a:srgbClr val="000000"/>
                  </a:solidFill>
                  <a:rou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8" name="Freeform 43"/>
                <p:cNvSpPr/>
                <p:nvPr/>
              </p:nvSpPr>
              <p:spPr bwMode="auto">
                <a:xfrm>
                  <a:off x="651" y="3448"/>
                  <a:ext cx="82" cy="679"/>
                </a:xfrm>
                <a:custGeom>
                  <a:avLst/>
                  <a:gdLst>
                    <a:gd name="T0" fmla="*/ 0 w 87"/>
                    <a:gd name="T1" fmla="*/ 10 h 718"/>
                    <a:gd name="T2" fmla="*/ 7 w 87"/>
                    <a:gd name="T3" fmla="*/ 3 h 718"/>
                    <a:gd name="T4" fmla="*/ 15 w 87"/>
                    <a:gd name="T5" fmla="*/ 0 h 718"/>
                    <a:gd name="T6" fmla="*/ 24 w 87"/>
                    <a:gd name="T7" fmla="*/ 3 h 718"/>
                    <a:gd name="T8" fmla="*/ 31 w 87"/>
                    <a:gd name="T9" fmla="*/ 15 h 718"/>
                    <a:gd name="T10" fmla="*/ 36 w 87"/>
                    <a:gd name="T11" fmla="*/ 27 h 718"/>
                    <a:gd name="T12" fmla="*/ 39 w 87"/>
                    <a:gd name="T13" fmla="*/ 45 h 718"/>
                    <a:gd name="T14" fmla="*/ 39 w 87"/>
                    <a:gd name="T15" fmla="*/ 59 h 718"/>
                    <a:gd name="T16" fmla="*/ 34 w 87"/>
                    <a:gd name="T17" fmla="*/ 71 h 718"/>
                    <a:gd name="T18" fmla="*/ 26 w 87"/>
                    <a:gd name="T19" fmla="*/ 71 h 718"/>
                    <a:gd name="T20" fmla="*/ 21 w 87"/>
                    <a:gd name="T21" fmla="*/ 62 h 718"/>
                    <a:gd name="T22" fmla="*/ 18 w 87"/>
                    <a:gd name="T23" fmla="*/ 47 h 718"/>
                    <a:gd name="T24" fmla="*/ 18 w 87"/>
                    <a:gd name="T25" fmla="*/ 33 h 718"/>
                    <a:gd name="T26" fmla="*/ 21 w 87"/>
                    <a:gd name="T27" fmla="*/ 21 h 718"/>
                    <a:gd name="T28" fmla="*/ 29 w 87"/>
                    <a:gd name="T29" fmla="*/ 9 h 718"/>
                    <a:gd name="T30" fmla="*/ 39 w 87"/>
                    <a:gd name="T31" fmla="*/ 0 h 718"/>
                    <a:gd name="T32" fmla="*/ 47 w 87"/>
                    <a:gd name="T33" fmla="*/ 0 h 718"/>
                    <a:gd name="T34" fmla="*/ 57 w 87"/>
                    <a:gd name="T35" fmla="*/ 9 h 718"/>
                    <a:gd name="T36" fmla="*/ 63 w 87"/>
                    <a:gd name="T37" fmla="*/ 21 h 718"/>
                    <a:gd name="T38" fmla="*/ 65 w 87"/>
                    <a:gd name="T39" fmla="*/ 36 h 718"/>
                    <a:gd name="T40" fmla="*/ 65 w 87"/>
                    <a:gd name="T41" fmla="*/ 56 h 718"/>
                    <a:gd name="T42" fmla="*/ 60 w 87"/>
                    <a:gd name="T43" fmla="*/ 68 h 718"/>
                    <a:gd name="T44" fmla="*/ 52 w 87"/>
                    <a:gd name="T45" fmla="*/ 68 h 718"/>
                    <a:gd name="T46" fmla="*/ 45 w 87"/>
                    <a:gd name="T47" fmla="*/ 56 h 718"/>
                    <a:gd name="T48" fmla="*/ 45 w 87"/>
                    <a:gd name="T49" fmla="*/ 39 h 718"/>
                    <a:gd name="T50" fmla="*/ 47 w 87"/>
                    <a:gd name="T51" fmla="*/ 24 h 718"/>
                    <a:gd name="T52" fmla="*/ 55 w 87"/>
                    <a:gd name="T53" fmla="*/ 12 h 718"/>
                    <a:gd name="T54" fmla="*/ 63 w 87"/>
                    <a:gd name="T55" fmla="*/ 6 h 718"/>
                    <a:gd name="T56" fmla="*/ 73 w 87"/>
                    <a:gd name="T57" fmla="*/ 6 h 718"/>
                    <a:gd name="T58" fmla="*/ 78 w 87"/>
                    <a:gd name="T59" fmla="*/ 15 h 718"/>
                    <a:gd name="T60" fmla="*/ 83 w 87"/>
                    <a:gd name="T61" fmla="*/ 30 h 718"/>
                    <a:gd name="T62" fmla="*/ 86 w 87"/>
                    <a:gd name="T63" fmla="*/ 4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18">
                      <a:moveTo>
                        <a:pt x="0" y="687"/>
                      </a:moveTo>
                      <a:lnTo>
                        <a:pt x="0" y="10"/>
                      </a:lnTo>
                      <a:lnTo>
                        <a:pt x="3" y="3"/>
                      </a:lnTo>
                      <a:lnTo>
                        <a:pt x="7" y="3"/>
                      </a:lnTo>
                      <a:lnTo>
                        <a:pt x="11" y="0"/>
                      </a:lnTo>
                      <a:lnTo>
                        <a:pt x="15" y="0"/>
                      </a:lnTo>
                      <a:lnTo>
                        <a:pt x="20" y="0"/>
                      </a:lnTo>
                      <a:lnTo>
                        <a:pt x="24" y="3"/>
                      </a:lnTo>
                      <a:lnTo>
                        <a:pt x="28" y="6"/>
                      </a:lnTo>
                      <a:lnTo>
                        <a:pt x="31" y="15"/>
                      </a:lnTo>
                      <a:lnTo>
                        <a:pt x="34" y="21"/>
                      </a:lnTo>
                      <a:lnTo>
                        <a:pt x="36" y="27"/>
                      </a:lnTo>
                      <a:lnTo>
                        <a:pt x="37" y="36"/>
                      </a:lnTo>
                      <a:lnTo>
                        <a:pt x="39" y="45"/>
                      </a:lnTo>
                      <a:lnTo>
                        <a:pt x="39" y="51"/>
                      </a:lnTo>
                      <a:lnTo>
                        <a:pt x="39" y="59"/>
                      </a:lnTo>
                      <a:lnTo>
                        <a:pt x="39" y="68"/>
                      </a:lnTo>
                      <a:lnTo>
                        <a:pt x="34" y="71"/>
                      </a:lnTo>
                      <a:lnTo>
                        <a:pt x="31" y="71"/>
                      </a:lnTo>
                      <a:lnTo>
                        <a:pt x="26" y="71"/>
                      </a:lnTo>
                      <a:lnTo>
                        <a:pt x="21" y="68"/>
                      </a:lnTo>
                      <a:lnTo>
                        <a:pt x="21" y="62"/>
                      </a:lnTo>
                      <a:lnTo>
                        <a:pt x="20" y="53"/>
                      </a:lnTo>
                      <a:lnTo>
                        <a:pt x="18" y="47"/>
                      </a:lnTo>
                      <a:lnTo>
                        <a:pt x="18" y="39"/>
                      </a:lnTo>
                      <a:lnTo>
                        <a:pt x="18" y="33"/>
                      </a:lnTo>
                      <a:lnTo>
                        <a:pt x="18" y="24"/>
                      </a:lnTo>
                      <a:lnTo>
                        <a:pt x="21" y="21"/>
                      </a:lnTo>
                      <a:lnTo>
                        <a:pt x="26" y="12"/>
                      </a:lnTo>
                      <a:lnTo>
                        <a:pt x="29" y="9"/>
                      </a:lnTo>
                      <a:lnTo>
                        <a:pt x="34" y="3"/>
                      </a:lnTo>
                      <a:lnTo>
                        <a:pt x="39" y="0"/>
                      </a:lnTo>
                      <a:lnTo>
                        <a:pt x="42" y="0"/>
                      </a:lnTo>
                      <a:lnTo>
                        <a:pt x="47" y="0"/>
                      </a:lnTo>
                      <a:lnTo>
                        <a:pt x="50" y="3"/>
                      </a:lnTo>
                      <a:lnTo>
                        <a:pt x="57" y="9"/>
                      </a:lnTo>
                      <a:lnTo>
                        <a:pt x="60" y="18"/>
                      </a:lnTo>
                      <a:lnTo>
                        <a:pt x="63" y="21"/>
                      </a:lnTo>
                      <a:lnTo>
                        <a:pt x="63" y="27"/>
                      </a:lnTo>
                      <a:lnTo>
                        <a:pt x="65" y="36"/>
                      </a:lnTo>
                      <a:lnTo>
                        <a:pt x="65" y="42"/>
                      </a:lnTo>
                      <a:lnTo>
                        <a:pt x="65" y="56"/>
                      </a:lnTo>
                      <a:lnTo>
                        <a:pt x="63" y="65"/>
                      </a:lnTo>
                      <a:lnTo>
                        <a:pt x="60" y="68"/>
                      </a:lnTo>
                      <a:lnTo>
                        <a:pt x="55" y="68"/>
                      </a:lnTo>
                      <a:lnTo>
                        <a:pt x="52" y="68"/>
                      </a:lnTo>
                      <a:lnTo>
                        <a:pt x="49" y="62"/>
                      </a:lnTo>
                      <a:lnTo>
                        <a:pt x="45" y="56"/>
                      </a:lnTo>
                      <a:lnTo>
                        <a:pt x="45" y="47"/>
                      </a:lnTo>
                      <a:lnTo>
                        <a:pt x="45" y="39"/>
                      </a:lnTo>
                      <a:lnTo>
                        <a:pt x="45" y="33"/>
                      </a:lnTo>
                      <a:lnTo>
                        <a:pt x="47" y="24"/>
                      </a:lnTo>
                      <a:lnTo>
                        <a:pt x="50" y="18"/>
                      </a:lnTo>
                      <a:lnTo>
                        <a:pt x="55" y="12"/>
                      </a:lnTo>
                      <a:lnTo>
                        <a:pt x="60" y="9"/>
                      </a:lnTo>
                      <a:lnTo>
                        <a:pt x="63" y="6"/>
                      </a:lnTo>
                      <a:lnTo>
                        <a:pt x="68" y="6"/>
                      </a:lnTo>
                      <a:lnTo>
                        <a:pt x="73" y="6"/>
                      </a:lnTo>
                      <a:lnTo>
                        <a:pt x="76" y="9"/>
                      </a:lnTo>
                      <a:lnTo>
                        <a:pt x="78" y="15"/>
                      </a:lnTo>
                      <a:lnTo>
                        <a:pt x="81" y="24"/>
                      </a:lnTo>
                      <a:lnTo>
                        <a:pt x="83" y="30"/>
                      </a:lnTo>
                      <a:lnTo>
                        <a:pt x="85" y="39"/>
                      </a:lnTo>
                      <a:lnTo>
                        <a:pt x="86" y="47"/>
                      </a:lnTo>
                      <a:lnTo>
                        <a:pt x="85" y="717"/>
                      </a:lnTo>
                    </a:path>
                  </a:pathLst>
                </a:custGeom>
                <a:noFill/>
                <a:ln w="12700" cap="rnd" cmpd="sng">
                  <a:solidFill>
                    <a:srgbClr val="FF0033"/>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Line 44"/>
                <p:cNvSpPr>
                  <a:spLocks noChangeShapeType="1"/>
                </p:cNvSpPr>
                <p:nvPr/>
              </p:nvSpPr>
              <p:spPr bwMode="auto">
                <a:xfrm flipV="1">
                  <a:off x="651" y="2986"/>
                  <a:ext cx="0" cy="434"/>
                </a:xfrm>
                <a:prstGeom prst="line">
                  <a:avLst/>
                </a:prstGeom>
                <a:noFill/>
                <a:ln w="12700">
                  <a:solidFill>
                    <a:srgbClr val="FF0033"/>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0" name="Line 45"/>
                <p:cNvSpPr>
                  <a:spLocks noChangeShapeType="1"/>
                </p:cNvSpPr>
                <p:nvPr/>
              </p:nvSpPr>
              <p:spPr bwMode="auto">
                <a:xfrm flipV="1">
                  <a:off x="677" y="2986"/>
                  <a:ext cx="0" cy="434"/>
                </a:xfrm>
                <a:prstGeom prst="line">
                  <a:avLst/>
                </a:prstGeom>
                <a:noFill/>
                <a:ln w="12700">
                  <a:solidFill>
                    <a:srgbClr val="FF0033"/>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1" name="Line 46"/>
                <p:cNvSpPr>
                  <a:spLocks noChangeShapeType="1"/>
                </p:cNvSpPr>
                <p:nvPr/>
              </p:nvSpPr>
              <p:spPr bwMode="auto">
                <a:xfrm flipV="1">
                  <a:off x="705" y="2959"/>
                  <a:ext cx="0" cy="461"/>
                </a:xfrm>
                <a:prstGeom prst="line">
                  <a:avLst/>
                </a:prstGeom>
                <a:noFill/>
                <a:ln w="12700">
                  <a:solidFill>
                    <a:srgbClr val="FF0033"/>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2" name="Line 47"/>
                <p:cNvSpPr>
                  <a:spLocks noChangeShapeType="1"/>
                </p:cNvSpPr>
                <p:nvPr/>
              </p:nvSpPr>
              <p:spPr bwMode="auto">
                <a:xfrm flipV="1">
                  <a:off x="732" y="2932"/>
                  <a:ext cx="0" cy="488"/>
                </a:xfrm>
                <a:prstGeom prst="line">
                  <a:avLst/>
                </a:prstGeom>
                <a:noFill/>
                <a:ln w="12700">
                  <a:solidFill>
                    <a:srgbClr val="FF0033"/>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Line 48"/>
                <p:cNvSpPr>
                  <a:spLocks noChangeShapeType="1"/>
                </p:cNvSpPr>
                <p:nvPr/>
              </p:nvSpPr>
              <p:spPr bwMode="auto">
                <a:xfrm>
                  <a:off x="687" y="2944"/>
                  <a:ext cx="676" cy="273"/>
                </a:xfrm>
                <a:prstGeom prst="line">
                  <a:avLst/>
                </a:prstGeom>
                <a:noFill/>
                <a:ln w="19050">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Line 49"/>
                <p:cNvSpPr>
                  <a:spLocks noChangeShapeType="1"/>
                </p:cNvSpPr>
                <p:nvPr/>
              </p:nvSpPr>
              <p:spPr bwMode="auto">
                <a:xfrm>
                  <a:off x="732" y="2944"/>
                  <a:ext cx="541" cy="0"/>
                </a:xfrm>
                <a:prstGeom prst="line">
                  <a:avLst/>
                </a:prstGeom>
                <a:noFill/>
                <a:ln w="19050">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Line 50"/>
                <p:cNvSpPr>
                  <a:spLocks noChangeShapeType="1"/>
                </p:cNvSpPr>
                <p:nvPr/>
              </p:nvSpPr>
              <p:spPr bwMode="auto">
                <a:xfrm>
                  <a:off x="677" y="2959"/>
                  <a:ext cx="596" cy="485"/>
                </a:xfrm>
                <a:prstGeom prst="line">
                  <a:avLst/>
                </a:prstGeom>
                <a:noFill/>
                <a:ln w="19050">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Line 51"/>
                <p:cNvSpPr>
                  <a:spLocks noChangeShapeType="1"/>
                </p:cNvSpPr>
                <p:nvPr/>
              </p:nvSpPr>
              <p:spPr bwMode="auto">
                <a:xfrm flipV="1">
                  <a:off x="732" y="2717"/>
                  <a:ext cx="631" cy="182"/>
                </a:xfrm>
                <a:prstGeom prst="line">
                  <a:avLst/>
                </a:prstGeom>
                <a:noFill/>
                <a:ln w="19050">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52"/>
                <p:cNvSpPr/>
                <p:nvPr/>
              </p:nvSpPr>
              <p:spPr bwMode="auto">
                <a:xfrm>
                  <a:off x="516" y="1765"/>
                  <a:ext cx="328" cy="1304"/>
                </a:xfrm>
                <a:custGeom>
                  <a:avLst/>
                  <a:gdLst>
                    <a:gd name="T0" fmla="*/ 0 w 350"/>
                    <a:gd name="T1" fmla="*/ 1378 h 1379"/>
                    <a:gd name="T2" fmla="*/ 6 w 350"/>
                    <a:gd name="T3" fmla="*/ 1355 h 1379"/>
                    <a:gd name="T4" fmla="*/ 1 w 350"/>
                    <a:gd name="T5" fmla="*/ 1339 h 1379"/>
                    <a:gd name="T6" fmla="*/ 1 w 350"/>
                    <a:gd name="T7" fmla="*/ 1323 h 1379"/>
                    <a:gd name="T8" fmla="*/ 1 w 350"/>
                    <a:gd name="T9" fmla="*/ 1311 h 1379"/>
                    <a:gd name="T10" fmla="*/ 1 w 350"/>
                    <a:gd name="T11" fmla="*/ 1295 h 1379"/>
                    <a:gd name="T12" fmla="*/ 1 w 350"/>
                    <a:gd name="T13" fmla="*/ 1284 h 1379"/>
                    <a:gd name="T14" fmla="*/ 6 w 350"/>
                    <a:gd name="T15" fmla="*/ 1267 h 1379"/>
                    <a:gd name="T16" fmla="*/ 6 w 350"/>
                    <a:gd name="T17" fmla="*/ 1251 h 1379"/>
                    <a:gd name="T18" fmla="*/ 12 w 350"/>
                    <a:gd name="T19" fmla="*/ 1239 h 1379"/>
                    <a:gd name="T20" fmla="*/ 17 w 350"/>
                    <a:gd name="T21" fmla="*/ 1217 h 1379"/>
                    <a:gd name="T22" fmla="*/ 23 w 350"/>
                    <a:gd name="T23" fmla="*/ 1201 h 1379"/>
                    <a:gd name="T24" fmla="*/ 29 w 350"/>
                    <a:gd name="T25" fmla="*/ 1190 h 1379"/>
                    <a:gd name="T26" fmla="*/ 34 w 350"/>
                    <a:gd name="T27" fmla="*/ 1174 h 1379"/>
                    <a:gd name="T28" fmla="*/ 39 w 350"/>
                    <a:gd name="T29" fmla="*/ 1162 h 1379"/>
                    <a:gd name="T30" fmla="*/ 51 w 350"/>
                    <a:gd name="T31" fmla="*/ 1152 h 1379"/>
                    <a:gd name="T32" fmla="*/ 51 w 350"/>
                    <a:gd name="T33" fmla="*/ 1140 h 1379"/>
                    <a:gd name="T34" fmla="*/ 61 w 350"/>
                    <a:gd name="T35" fmla="*/ 1123 h 1379"/>
                    <a:gd name="T36" fmla="*/ 67 w 350"/>
                    <a:gd name="T37" fmla="*/ 1107 h 1379"/>
                    <a:gd name="T38" fmla="*/ 73 w 350"/>
                    <a:gd name="T39" fmla="*/ 1096 h 1379"/>
                    <a:gd name="T40" fmla="*/ 84 w 350"/>
                    <a:gd name="T41" fmla="*/ 1080 h 1379"/>
                    <a:gd name="T42" fmla="*/ 90 w 350"/>
                    <a:gd name="T43" fmla="*/ 1069 h 1379"/>
                    <a:gd name="T44" fmla="*/ 95 w 350"/>
                    <a:gd name="T45" fmla="*/ 1052 h 1379"/>
                    <a:gd name="T46" fmla="*/ 100 w 350"/>
                    <a:gd name="T47" fmla="*/ 1041 h 1379"/>
                    <a:gd name="T48" fmla="*/ 100 w 350"/>
                    <a:gd name="T49" fmla="*/ 1024 h 1379"/>
                    <a:gd name="T50" fmla="*/ 106 w 350"/>
                    <a:gd name="T51" fmla="*/ 1008 h 1379"/>
                    <a:gd name="T52" fmla="*/ 106 w 350"/>
                    <a:gd name="T53" fmla="*/ 997 h 1379"/>
                    <a:gd name="T54" fmla="*/ 111 w 350"/>
                    <a:gd name="T55" fmla="*/ 981 h 1379"/>
                    <a:gd name="T56" fmla="*/ 111 w 350"/>
                    <a:gd name="T57" fmla="*/ 969 h 1379"/>
                    <a:gd name="T58" fmla="*/ 115 w 350"/>
                    <a:gd name="T59" fmla="*/ 0 h 1379"/>
                    <a:gd name="T60" fmla="*/ 230 w 350"/>
                    <a:gd name="T61" fmla="*/ 0 h 1379"/>
                    <a:gd name="T62" fmla="*/ 230 w 350"/>
                    <a:gd name="T63" fmla="*/ 919 h 1379"/>
                    <a:gd name="T64" fmla="*/ 227 w 350"/>
                    <a:gd name="T65" fmla="*/ 931 h 1379"/>
                    <a:gd name="T66" fmla="*/ 239 w 350"/>
                    <a:gd name="T67" fmla="*/ 942 h 1379"/>
                    <a:gd name="T68" fmla="*/ 244 w 350"/>
                    <a:gd name="T69" fmla="*/ 959 h 1379"/>
                    <a:gd name="T70" fmla="*/ 255 w 350"/>
                    <a:gd name="T71" fmla="*/ 975 h 1379"/>
                    <a:gd name="T72" fmla="*/ 261 w 350"/>
                    <a:gd name="T73" fmla="*/ 986 h 1379"/>
                    <a:gd name="T74" fmla="*/ 277 w 350"/>
                    <a:gd name="T75" fmla="*/ 1002 h 1379"/>
                    <a:gd name="T76" fmla="*/ 288 w 350"/>
                    <a:gd name="T77" fmla="*/ 1014 h 1379"/>
                    <a:gd name="T78" fmla="*/ 305 w 350"/>
                    <a:gd name="T79" fmla="*/ 1030 h 1379"/>
                    <a:gd name="T80" fmla="*/ 316 w 350"/>
                    <a:gd name="T81" fmla="*/ 1046 h 1379"/>
                    <a:gd name="T82" fmla="*/ 321 w 350"/>
                    <a:gd name="T83" fmla="*/ 1058 h 1379"/>
                    <a:gd name="T84" fmla="*/ 333 w 350"/>
                    <a:gd name="T85" fmla="*/ 1074 h 1379"/>
                    <a:gd name="T86" fmla="*/ 333 w 350"/>
                    <a:gd name="T87" fmla="*/ 1085 h 1379"/>
                    <a:gd name="T88" fmla="*/ 338 w 350"/>
                    <a:gd name="T89" fmla="*/ 1102 h 1379"/>
                    <a:gd name="T90" fmla="*/ 343 w 350"/>
                    <a:gd name="T91" fmla="*/ 1118 h 1379"/>
                    <a:gd name="T92" fmla="*/ 349 w 350"/>
                    <a:gd name="T93" fmla="*/ 1135 h 1379"/>
                    <a:gd name="T94" fmla="*/ 0 w 350"/>
                    <a:gd name="T95" fmla="*/ 1378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0" h="1379">
                      <a:moveTo>
                        <a:pt x="0" y="1378"/>
                      </a:moveTo>
                      <a:lnTo>
                        <a:pt x="6" y="1355"/>
                      </a:lnTo>
                      <a:lnTo>
                        <a:pt x="1" y="1339"/>
                      </a:lnTo>
                      <a:lnTo>
                        <a:pt x="1" y="1323"/>
                      </a:lnTo>
                      <a:lnTo>
                        <a:pt x="1" y="1311"/>
                      </a:lnTo>
                      <a:lnTo>
                        <a:pt x="1" y="1295"/>
                      </a:lnTo>
                      <a:lnTo>
                        <a:pt x="1" y="1284"/>
                      </a:lnTo>
                      <a:lnTo>
                        <a:pt x="6" y="1267"/>
                      </a:lnTo>
                      <a:lnTo>
                        <a:pt x="6" y="1251"/>
                      </a:lnTo>
                      <a:lnTo>
                        <a:pt x="12" y="1239"/>
                      </a:lnTo>
                      <a:lnTo>
                        <a:pt x="17" y="1217"/>
                      </a:lnTo>
                      <a:lnTo>
                        <a:pt x="23" y="1201"/>
                      </a:lnTo>
                      <a:lnTo>
                        <a:pt x="29" y="1190"/>
                      </a:lnTo>
                      <a:lnTo>
                        <a:pt x="34" y="1174"/>
                      </a:lnTo>
                      <a:lnTo>
                        <a:pt x="39" y="1162"/>
                      </a:lnTo>
                      <a:lnTo>
                        <a:pt x="51" y="1152"/>
                      </a:lnTo>
                      <a:lnTo>
                        <a:pt x="51" y="1140"/>
                      </a:lnTo>
                      <a:lnTo>
                        <a:pt x="61" y="1123"/>
                      </a:lnTo>
                      <a:lnTo>
                        <a:pt x="67" y="1107"/>
                      </a:lnTo>
                      <a:lnTo>
                        <a:pt x="73" y="1096"/>
                      </a:lnTo>
                      <a:lnTo>
                        <a:pt x="84" y="1080"/>
                      </a:lnTo>
                      <a:lnTo>
                        <a:pt x="90" y="1069"/>
                      </a:lnTo>
                      <a:lnTo>
                        <a:pt x="95" y="1052"/>
                      </a:lnTo>
                      <a:lnTo>
                        <a:pt x="100" y="1041"/>
                      </a:lnTo>
                      <a:lnTo>
                        <a:pt x="100" y="1024"/>
                      </a:lnTo>
                      <a:lnTo>
                        <a:pt x="106" y="1008"/>
                      </a:lnTo>
                      <a:lnTo>
                        <a:pt x="106" y="997"/>
                      </a:lnTo>
                      <a:lnTo>
                        <a:pt x="111" y="981"/>
                      </a:lnTo>
                      <a:lnTo>
                        <a:pt x="111" y="969"/>
                      </a:lnTo>
                      <a:lnTo>
                        <a:pt x="115" y="0"/>
                      </a:lnTo>
                      <a:lnTo>
                        <a:pt x="230" y="0"/>
                      </a:lnTo>
                      <a:lnTo>
                        <a:pt x="230" y="919"/>
                      </a:lnTo>
                      <a:lnTo>
                        <a:pt x="227" y="931"/>
                      </a:lnTo>
                      <a:lnTo>
                        <a:pt x="239" y="942"/>
                      </a:lnTo>
                      <a:lnTo>
                        <a:pt x="244" y="959"/>
                      </a:lnTo>
                      <a:lnTo>
                        <a:pt x="255" y="975"/>
                      </a:lnTo>
                      <a:lnTo>
                        <a:pt x="261" y="986"/>
                      </a:lnTo>
                      <a:lnTo>
                        <a:pt x="277" y="1002"/>
                      </a:lnTo>
                      <a:lnTo>
                        <a:pt x="288" y="1014"/>
                      </a:lnTo>
                      <a:lnTo>
                        <a:pt x="305" y="1030"/>
                      </a:lnTo>
                      <a:lnTo>
                        <a:pt x="316" y="1046"/>
                      </a:lnTo>
                      <a:lnTo>
                        <a:pt x="321" y="1058"/>
                      </a:lnTo>
                      <a:lnTo>
                        <a:pt x="333" y="1074"/>
                      </a:lnTo>
                      <a:lnTo>
                        <a:pt x="333" y="1085"/>
                      </a:lnTo>
                      <a:lnTo>
                        <a:pt x="338" y="1102"/>
                      </a:lnTo>
                      <a:lnTo>
                        <a:pt x="343" y="1118"/>
                      </a:lnTo>
                      <a:lnTo>
                        <a:pt x="349" y="1135"/>
                      </a:lnTo>
                      <a:lnTo>
                        <a:pt x="0" y="1378"/>
                      </a:lnTo>
                    </a:path>
                  </a:pathLst>
                </a:custGeom>
                <a:gradFill rotWithShape="0">
                  <a:gsLst>
                    <a:gs pos="0">
                      <a:srgbClr val="FF9933">
                        <a:gamma/>
                        <a:shade val="40000"/>
                        <a:invGamma/>
                      </a:srgbClr>
                    </a:gs>
                    <a:gs pos="50000">
                      <a:srgbClr val="FF9933"/>
                    </a:gs>
                    <a:gs pos="100000">
                      <a:srgbClr val="FF9933">
                        <a:gamma/>
                        <a:shade val="40000"/>
                        <a:invGamma/>
                      </a:srgbClr>
                    </a:gs>
                  </a:gsLst>
                  <a:lin ang="0" scaled="1"/>
                </a:gradFill>
                <a:ln w="12700" cap="rnd" cmpd="sng">
                  <a:solidFill>
                    <a:srgbClr val="000000"/>
                  </a:solidFill>
                  <a:prstDash val="solid"/>
                  <a:rou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弧 53"/>
                <p:cNvSpPr/>
                <p:nvPr/>
              </p:nvSpPr>
              <p:spPr bwMode="auto">
                <a:xfrm rot="10800000">
                  <a:off x="517" y="3884"/>
                  <a:ext cx="351" cy="190"/>
                </a:xfrm>
                <a:custGeom>
                  <a:avLst/>
                  <a:gdLst>
                    <a:gd name="G0" fmla="+- 21593 0 0"/>
                    <a:gd name="G1" fmla="+- 21600 0 0"/>
                    <a:gd name="G2" fmla="+- 21600 0 0"/>
                    <a:gd name="T0" fmla="*/ 0 w 43193"/>
                    <a:gd name="T1" fmla="*/ 21063 h 21600"/>
                    <a:gd name="T2" fmla="*/ 43193 w 43193"/>
                    <a:gd name="T3" fmla="*/ 21600 h 21600"/>
                    <a:gd name="T4" fmla="*/ 21593 w 43193"/>
                    <a:gd name="T5" fmla="*/ 21600 h 21600"/>
                  </a:gdLst>
                  <a:ahLst/>
                  <a:cxnLst>
                    <a:cxn ang="0">
                      <a:pos x="T0" y="T1"/>
                    </a:cxn>
                    <a:cxn ang="0">
                      <a:pos x="T2" y="T3"/>
                    </a:cxn>
                    <a:cxn ang="0">
                      <a:pos x="T4" y="T5"/>
                    </a:cxn>
                  </a:cxnLst>
                  <a:rect l="0" t="0" r="r" b="b"/>
                  <a:pathLst>
                    <a:path w="43193" h="21600" fill="none" extrusionOk="0">
                      <a:moveTo>
                        <a:pt x="-1" y="21062"/>
                      </a:moveTo>
                      <a:cubicBezTo>
                        <a:pt x="291" y="9346"/>
                        <a:pt x="9872" y="-1"/>
                        <a:pt x="21593" y="-1"/>
                      </a:cubicBezTo>
                      <a:cubicBezTo>
                        <a:pt x="33522" y="-1"/>
                        <a:pt x="43193" y="9670"/>
                        <a:pt x="43193" y="21600"/>
                      </a:cubicBezTo>
                    </a:path>
                    <a:path w="43193" h="21600" stroke="0" extrusionOk="0">
                      <a:moveTo>
                        <a:pt x="-1" y="21062"/>
                      </a:moveTo>
                      <a:cubicBezTo>
                        <a:pt x="291" y="9346"/>
                        <a:pt x="9872" y="-1"/>
                        <a:pt x="21593" y="-1"/>
                      </a:cubicBezTo>
                      <a:cubicBezTo>
                        <a:pt x="33522" y="-1"/>
                        <a:pt x="43193" y="9670"/>
                        <a:pt x="43193" y="21600"/>
                      </a:cubicBezTo>
                      <a:lnTo>
                        <a:pt x="21593" y="21600"/>
                      </a:lnTo>
                      <a:close/>
                    </a:path>
                  </a:pathLst>
                </a:custGeom>
                <a:noFill/>
                <a:ln w="25400" cap="rnd">
                  <a:solidFill>
                    <a:srgbClr val="3333C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9" name="Rectangle 54"/>
                <p:cNvSpPr>
                  <a:spLocks noChangeArrowheads="1"/>
                </p:cNvSpPr>
                <p:nvPr/>
              </p:nvSpPr>
              <p:spPr bwMode="auto">
                <a:xfrm>
                  <a:off x="3012" y="2677"/>
                  <a:ext cx="19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a:ln>
                        <a:noFill/>
                      </a:ln>
                      <a:solidFill>
                        <a:srgbClr val="FF0033"/>
                      </a:solidFill>
                      <a:effectLst/>
                      <a:uLnTx/>
                      <a:uFillTx/>
                      <a:latin typeface="Symbol" panose="05050102010706020507" charset="0"/>
                    </a:rPr>
                    <a:t>j</a:t>
                  </a:r>
                  <a:endParaRPr kumimoji="0" lang="en-US" altLang="zh-CN" sz="2800" b="0" i="0" u="none" strike="noStrike" kern="0" cap="none" spc="0" normalizeH="0" baseline="0" noProof="0">
                    <a:ln>
                      <a:noFill/>
                    </a:ln>
                    <a:solidFill>
                      <a:srgbClr val="FF0033"/>
                    </a:solidFill>
                    <a:effectLst/>
                    <a:uLnTx/>
                    <a:uFillTx/>
                    <a:latin typeface="Bookman Old Style" panose="02050604050505020204" charset="0"/>
                  </a:endParaRPr>
                </a:p>
              </p:txBody>
            </p:sp>
            <p:sp>
              <p:nvSpPr>
                <p:cNvPr id="110" name="Rectangle 55" descr="浅色下对角线"/>
                <p:cNvSpPr>
                  <a:spLocks noChangeArrowheads="1"/>
                </p:cNvSpPr>
                <p:nvPr/>
              </p:nvSpPr>
              <p:spPr bwMode="auto">
                <a:xfrm>
                  <a:off x="1776" y="2490"/>
                  <a:ext cx="127" cy="401"/>
                </a:xfrm>
                <a:prstGeom prst="rect">
                  <a:avLst/>
                </a:prstGeom>
                <a:pattFill prst="ltDnDiag">
                  <a:fgClr>
                    <a:srgbClr val="000000"/>
                  </a:fgClr>
                  <a:bgClr>
                    <a:srgbClr val="FFFFFF"/>
                  </a:bgClr>
                </a:pattFill>
                <a:ln w="28575">
                  <a:solidFill>
                    <a:srgbClr val="0000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1" name="Rectangle 56" descr="浅色下对角线"/>
                <p:cNvSpPr>
                  <a:spLocks noChangeArrowheads="1"/>
                </p:cNvSpPr>
                <p:nvPr/>
              </p:nvSpPr>
              <p:spPr bwMode="auto">
                <a:xfrm>
                  <a:off x="1776" y="2990"/>
                  <a:ext cx="127" cy="401"/>
                </a:xfrm>
                <a:prstGeom prst="rect">
                  <a:avLst/>
                </a:prstGeom>
                <a:pattFill prst="ltDnDiag">
                  <a:fgClr>
                    <a:srgbClr val="000000"/>
                  </a:fgClr>
                  <a:bgClr>
                    <a:srgbClr val="FFFFFF"/>
                  </a:bgClr>
                </a:pattFill>
                <a:ln w="28575">
                  <a:solidFill>
                    <a:srgbClr val="0000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2" name="弧 59"/>
                <p:cNvSpPr/>
                <p:nvPr/>
              </p:nvSpPr>
              <p:spPr bwMode="auto">
                <a:xfrm>
                  <a:off x="2714" y="1392"/>
                  <a:ext cx="1652" cy="1554"/>
                </a:xfrm>
                <a:custGeom>
                  <a:avLst/>
                  <a:gdLst>
                    <a:gd name="G0" fmla="+- 0 0 0"/>
                    <a:gd name="G1" fmla="+- 17608 0 0"/>
                    <a:gd name="G2" fmla="+- 21600 0 0"/>
                    <a:gd name="T0" fmla="*/ 12511 w 17992"/>
                    <a:gd name="T1" fmla="*/ 0 h 17608"/>
                    <a:gd name="T2" fmla="*/ 17992 w 17992"/>
                    <a:gd name="T3" fmla="*/ 5656 h 17608"/>
                    <a:gd name="T4" fmla="*/ 0 w 17992"/>
                    <a:gd name="T5" fmla="*/ 17608 h 17608"/>
                  </a:gdLst>
                  <a:ahLst/>
                  <a:cxnLst>
                    <a:cxn ang="0">
                      <a:pos x="T0" y="T1"/>
                    </a:cxn>
                    <a:cxn ang="0">
                      <a:pos x="T2" y="T3"/>
                    </a:cxn>
                    <a:cxn ang="0">
                      <a:pos x="T4" y="T5"/>
                    </a:cxn>
                  </a:cxnLst>
                  <a:rect l="0" t="0" r="r" b="b"/>
                  <a:pathLst>
                    <a:path w="17992" h="17608" fill="none" extrusionOk="0">
                      <a:moveTo>
                        <a:pt x="12510" y="0"/>
                      </a:moveTo>
                      <a:cubicBezTo>
                        <a:pt x="14669" y="1533"/>
                        <a:pt x="16527" y="3450"/>
                        <a:pt x="17991" y="5656"/>
                      </a:cubicBezTo>
                    </a:path>
                    <a:path w="17992" h="17608" stroke="0" extrusionOk="0">
                      <a:moveTo>
                        <a:pt x="12510" y="0"/>
                      </a:moveTo>
                      <a:cubicBezTo>
                        <a:pt x="14669" y="1533"/>
                        <a:pt x="16527" y="3450"/>
                        <a:pt x="17991" y="5656"/>
                      </a:cubicBezTo>
                      <a:lnTo>
                        <a:pt x="0" y="17608"/>
                      </a:lnTo>
                      <a:close/>
                    </a:path>
                  </a:pathLst>
                </a:custGeom>
                <a:noFill/>
                <a:ln w="2857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3" name="弧 60"/>
                <p:cNvSpPr/>
                <p:nvPr/>
              </p:nvSpPr>
              <p:spPr bwMode="auto">
                <a:xfrm>
                  <a:off x="2726" y="2346"/>
                  <a:ext cx="1983" cy="1119"/>
                </a:xfrm>
                <a:custGeom>
                  <a:avLst/>
                  <a:gdLst>
                    <a:gd name="G0" fmla="+- 0 0 0"/>
                    <a:gd name="G1" fmla="+- 7031 0 0"/>
                    <a:gd name="G2" fmla="+- 21600 0 0"/>
                    <a:gd name="T0" fmla="*/ 20424 w 21600"/>
                    <a:gd name="T1" fmla="*/ 0 h 12678"/>
                    <a:gd name="T2" fmla="*/ 20849 w 21600"/>
                    <a:gd name="T3" fmla="*/ 12678 h 12678"/>
                    <a:gd name="T4" fmla="*/ 0 w 21600"/>
                    <a:gd name="T5" fmla="*/ 7031 h 12678"/>
                  </a:gdLst>
                  <a:ahLst/>
                  <a:cxnLst>
                    <a:cxn ang="0">
                      <a:pos x="T0" y="T1"/>
                    </a:cxn>
                    <a:cxn ang="0">
                      <a:pos x="T2" y="T3"/>
                    </a:cxn>
                    <a:cxn ang="0">
                      <a:pos x="T4" y="T5"/>
                    </a:cxn>
                  </a:cxnLst>
                  <a:rect l="0" t="0" r="r" b="b"/>
                  <a:pathLst>
                    <a:path w="21600" h="12678" fill="none" extrusionOk="0">
                      <a:moveTo>
                        <a:pt x="20423" y="0"/>
                      </a:moveTo>
                      <a:cubicBezTo>
                        <a:pt x="21202" y="2262"/>
                        <a:pt x="21600" y="4638"/>
                        <a:pt x="21600" y="7031"/>
                      </a:cubicBezTo>
                      <a:cubicBezTo>
                        <a:pt x="21600" y="8938"/>
                        <a:pt x="21347" y="10837"/>
                        <a:pt x="20848" y="12677"/>
                      </a:cubicBezTo>
                    </a:path>
                    <a:path w="21600" h="12678" stroke="0" extrusionOk="0">
                      <a:moveTo>
                        <a:pt x="20423" y="0"/>
                      </a:moveTo>
                      <a:cubicBezTo>
                        <a:pt x="21202" y="2262"/>
                        <a:pt x="21600" y="4638"/>
                        <a:pt x="21600" y="7031"/>
                      </a:cubicBezTo>
                      <a:cubicBezTo>
                        <a:pt x="21600" y="8938"/>
                        <a:pt x="21347" y="10837"/>
                        <a:pt x="20848" y="12677"/>
                      </a:cubicBezTo>
                      <a:lnTo>
                        <a:pt x="0" y="7031"/>
                      </a:lnTo>
                      <a:close/>
                    </a:path>
                  </a:pathLst>
                </a:custGeom>
                <a:noFill/>
                <a:ln w="2857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4" name="Freeform 61"/>
                <p:cNvSpPr/>
                <p:nvPr/>
              </p:nvSpPr>
              <p:spPr bwMode="auto">
                <a:xfrm rot="-4197832">
                  <a:off x="5057" y="2513"/>
                  <a:ext cx="227" cy="315"/>
                </a:xfrm>
                <a:custGeom>
                  <a:avLst/>
                  <a:gdLst>
                    <a:gd name="T0" fmla="*/ 0 w 576"/>
                    <a:gd name="T1" fmla="*/ 0 h 768"/>
                    <a:gd name="T2" fmla="*/ 0 w 576"/>
                    <a:gd name="T3" fmla="*/ 768 h 768"/>
                    <a:gd name="T4" fmla="*/ 576 w 576"/>
                    <a:gd name="T5" fmla="*/ 768 h 768"/>
                    <a:gd name="T6" fmla="*/ 576 w 576"/>
                    <a:gd name="T7" fmla="*/ 0 h 768"/>
                  </a:gdLst>
                  <a:ahLst/>
                  <a:cxnLst>
                    <a:cxn ang="0">
                      <a:pos x="T0" y="T1"/>
                    </a:cxn>
                    <a:cxn ang="0">
                      <a:pos x="T2" y="T3"/>
                    </a:cxn>
                    <a:cxn ang="0">
                      <a:pos x="T4" y="T5"/>
                    </a:cxn>
                    <a:cxn ang="0">
                      <a:pos x="T6" y="T7"/>
                    </a:cxn>
                  </a:cxnLst>
                  <a:rect l="0" t="0" r="r" b="b"/>
                  <a:pathLst>
                    <a:path w="576" h="768">
                      <a:moveTo>
                        <a:pt x="0" y="0"/>
                      </a:moveTo>
                      <a:lnTo>
                        <a:pt x="0" y="768"/>
                      </a:lnTo>
                      <a:lnTo>
                        <a:pt x="576" y="768"/>
                      </a:lnTo>
                      <a:lnTo>
                        <a:pt x="576" y="0"/>
                      </a:lnTo>
                    </a:path>
                  </a:pathLst>
                </a:custGeom>
                <a:noFill/>
                <a:ln w="57150" cap="flat" cmpd="sng">
                  <a:solidFill>
                    <a:srgbClr val="FF0033"/>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5" name="Freeform 63"/>
                <p:cNvSpPr/>
                <p:nvPr/>
              </p:nvSpPr>
              <p:spPr bwMode="auto">
                <a:xfrm rot="-6946689">
                  <a:off x="3946" y="1671"/>
                  <a:ext cx="289" cy="1036"/>
                </a:xfrm>
                <a:custGeom>
                  <a:avLst/>
                  <a:gdLst>
                    <a:gd name="T0" fmla="*/ 192 w 432"/>
                    <a:gd name="T1" fmla="*/ 0 h 1296"/>
                    <a:gd name="T2" fmla="*/ 192 w 432"/>
                    <a:gd name="T3" fmla="*/ 240 h 1296"/>
                    <a:gd name="T4" fmla="*/ 432 w 432"/>
                    <a:gd name="T5" fmla="*/ 240 h 1296"/>
                    <a:gd name="T6" fmla="*/ 432 w 432"/>
                    <a:gd name="T7" fmla="*/ 1296 h 1296"/>
                    <a:gd name="T8" fmla="*/ 0 w 432"/>
                    <a:gd name="T9" fmla="*/ 1296 h 1296"/>
                  </a:gdLst>
                  <a:ahLst/>
                  <a:cxnLst>
                    <a:cxn ang="0">
                      <a:pos x="T0" y="T1"/>
                    </a:cxn>
                    <a:cxn ang="0">
                      <a:pos x="T2" y="T3"/>
                    </a:cxn>
                    <a:cxn ang="0">
                      <a:pos x="T4" y="T5"/>
                    </a:cxn>
                    <a:cxn ang="0">
                      <a:pos x="T6" y="T7"/>
                    </a:cxn>
                    <a:cxn ang="0">
                      <a:pos x="T8" y="T9"/>
                    </a:cxn>
                  </a:cxnLst>
                  <a:rect l="0" t="0" r="r" b="b"/>
                  <a:pathLst>
                    <a:path w="432" h="1296">
                      <a:moveTo>
                        <a:pt x="192" y="0"/>
                      </a:moveTo>
                      <a:lnTo>
                        <a:pt x="192" y="240"/>
                      </a:lnTo>
                      <a:lnTo>
                        <a:pt x="432" y="240"/>
                      </a:lnTo>
                      <a:lnTo>
                        <a:pt x="432" y="1296"/>
                      </a:lnTo>
                      <a:lnTo>
                        <a:pt x="0" y="1296"/>
                      </a:lnTo>
                    </a:path>
                  </a:pathLst>
                </a:custGeom>
                <a:noFill/>
                <a:ln w="57150" cap="flat" cmpd="sng">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6" name="Freeform 64"/>
                <p:cNvSpPr/>
                <p:nvPr/>
              </p:nvSpPr>
              <p:spPr bwMode="auto">
                <a:xfrm rot="14653311" flipH="1">
                  <a:off x="4030" y="1845"/>
                  <a:ext cx="289" cy="1036"/>
                </a:xfrm>
                <a:custGeom>
                  <a:avLst/>
                  <a:gdLst>
                    <a:gd name="T0" fmla="*/ 192 w 432"/>
                    <a:gd name="T1" fmla="*/ 0 h 1296"/>
                    <a:gd name="T2" fmla="*/ 192 w 432"/>
                    <a:gd name="T3" fmla="*/ 240 h 1296"/>
                    <a:gd name="T4" fmla="*/ 432 w 432"/>
                    <a:gd name="T5" fmla="*/ 240 h 1296"/>
                    <a:gd name="T6" fmla="*/ 432 w 432"/>
                    <a:gd name="T7" fmla="*/ 1296 h 1296"/>
                    <a:gd name="T8" fmla="*/ 0 w 432"/>
                    <a:gd name="T9" fmla="*/ 1296 h 1296"/>
                  </a:gdLst>
                  <a:ahLst/>
                  <a:cxnLst>
                    <a:cxn ang="0">
                      <a:pos x="T0" y="T1"/>
                    </a:cxn>
                    <a:cxn ang="0">
                      <a:pos x="T2" y="T3"/>
                    </a:cxn>
                    <a:cxn ang="0">
                      <a:pos x="T4" y="T5"/>
                    </a:cxn>
                    <a:cxn ang="0">
                      <a:pos x="T6" y="T7"/>
                    </a:cxn>
                    <a:cxn ang="0">
                      <a:pos x="T8" y="T9"/>
                    </a:cxn>
                  </a:cxnLst>
                  <a:rect l="0" t="0" r="r" b="b"/>
                  <a:pathLst>
                    <a:path w="432" h="1296">
                      <a:moveTo>
                        <a:pt x="192" y="0"/>
                      </a:moveTo>
                      <a:lnTo>
                        <a:pt x="192" y="240"/>
                      </a:lnTo>
                      <a:lnTo>
                        <a:pt x="432" y="240"/>
                      </a:lnTo>
                      <a:lnTo>
                        <a:pt x="432" y="1296"/>
                      </a:lnTo>
                      <a:lnTo>
                        <a:pt x="0" y="1296"/>
                      </a:lnTo>
                    </a:path>
                  </a:pathLst>
                </a:custGeom>
                <a:noFill/>
                <a:ln w="57150" cap="flat" cmpd="sng">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7" name="Rectangle 19" descr="小棋盘"/>
                <p:cNvSpPr>
                  <a:spLocks noChangeArrowheads="1"/>
                </p:cNvSpPr>
                <p:nvPr/>
              </p:nvSpPr>
              <p:spPr bwMode="auto">
                <a:xfrm>
                  <a:off x="2448" y="2788"/>
                  <a:ext cx="263" cy="310"/>
                </a:xfrm>
                <a:prstGeom prst="rect">
                  <a:avLst/>
                </a:prstGeom>
                <a:pattFill prst="smCheck">
                  <a:fgClr>
                    <a:srgbClr val="FFFFFF"/>
                  </a:fgClr>
                  <a:bgClr>
                    <a:srgbClr val="00CC99"/>
                  </a:bgClr>
                </a:pattFill>
                <a:ln w="28575">
                  <a:solidFill>
                    <a:srgbClr val="0000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sp>
          <p:nvSpPr>
            <p:cNvPr id="70" name="Text Box 90"/>
            <p:cNvSpPr txBox="1">
              <a:spLocks noChangeArrowheads="1"/>
            </p:cNvSpPr>
            <p:nvPr/>
          </p:nvSpPr>
          <p:spPr bwMode="auto">
            <a:xfrm>
              <a:off x="384" y="1596"/>
              <a:ext cx="2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1800" b="0" i="0" u="none" strike="noStrike" kern="0" cap="none" spc="0" normalizeH="0" baseline="0" noProof="0">
                  <a:ln>
                    <a:noFill/>
                  </a:ln>
                  <a:solidFill>
                    <a:sysClr val="windowText" lastClr="000000"/>
                  </a:solidFill>
                  <a:effectLst/>
                  <a:uLnTx/>
                  <a:uFillTx/>
                  <a:sym typeface="Symbol" panose="05050102010706020507" charset="0"/>
                </a:rPr>
                <a:t></a:t>
              </a:r>
              <a:endParaRPr kumimoji="0" lang="en-US" altLang="zh-CN" sz="1800" b="0" i="0" u="none" strike="noStrike" kern="0" cap="none" spc="0" normalizeH="0" baseline="0" noProof="0">
                <a:ln>
                  <a:noFill/>
                </a:ln>
                <a:solidFill>
                  <a:sysClr val="windowText" lastClr="000000"/>
                </a:solidFill>
                <a:effectLst/>
                <a:uLnTx/>
                <a:uFillTx/>
              </a:endParaRPr>
            </a:p>
          </p:txBody>
        </p:sp>
        <p:sp>
          <p:nvSpPr>
            <p:cNvPr id="71" name="Rectangle 91"/>
            <p:cNvSpPr>
              <a:spLocks noChangeArrowheads="1"/>
            </p:cNvSpPr>
            <p:nvPr/>
          </p:nvSpPr>
          <p:spPr bwMode="auto">
            <a:xfrm>
              <a:off x="410" y="3895"/>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a:ln>
                    <a:noFill/>
                  </a:ln>
                  <a:solidFill>
                    <a:sysClr val="windowText" lastClr="000000"/>
                  </a:solidFill>
                  <a:effectLst/>
                  <a:uLnTx/>
                  <a:uFillTx/>
                  <a:sym typeface="Symbol" panose="05050102010706020507" charset="0"/>
                </a:rPr>
                <a:t></a:t>
              </a:r>
              <a:endParaRPr kumimoji="0" lang="en-US" altLang="zh-CN" sz="1800" b="0" i="0" u="none" strike="noStrike" kern="0" cap="none" spc="0" normalizeH="0" baseline="0" noProof="0">
                <a:ln>
                  <a:noFill/>
                </a:ln>
                <a:solidFill>
                  <a:sysClr val="windowText" lastClr="000000"/>
                </a:solidFill>
                <a:effectLst/>
                <a:uLnTx/>
                <a:uFillTx/>
                <a:sym typeface="Symbol" panose="05050102010706020507" charset="0"/>
              </a:endParaRPr>
            </a:p>
          </p:txBody>
        </p:sp>
      </p:grpSp>
      <p:sp>
        <p:nvSpPr>
          <p:cNvPr id="118" name="Rectangle 95"/>
          <p:cNvSpPr>
            <a:spLocks noChangeArrowheads="1"/>
          </p:cNvSpPr>
          <p:nvPr/>
        </p:nvSpPr>
        <p:spPr bwMode="auto">
          <a:xfrm>
            <a:off x="6324600" y="4205288"/>
            <a:ext cx="500063"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a:ln>
                  <a:noFill/>
                </a:ln>
                <a:solidFill>
                  <a:srgbClr val="FF3300"/>
                </a:solidFill>
                <a:effectLst/>
                <a:uLnTx/>
                <a:uFillTx/>
                <a:sym typeface="Symbol" panose="05050102010706020507" charset="0"/>
              </a:rPr>
              <a:t></a:t>
            </a:r>
            <a:r>
              <a:rPr kumimoji="0" lang="en-US" altLang="zh-CN" sz="2800" b="0" i="0" u="none" strike="noStrike" kern="0" cap="none" spc="0" normalizeH="0" baseline="-25000" noProof="0">
                <a:ln>
                  <a:noFill/>
                </a:ln>
                <a:solidFill>
                  <a:srgbClr val="FF3300"/>
                </a:solidFill>
                <a:effectLst/>
                <a:uLnTx/>
                <a:uFillTx/>
                <a:sym typeface="Symbol" panose="05050102010706020507" charset="0"/>
              </a:rPr>
              <a:t>0</a:t>
            </a:r>
            <a:endParaRPr kumimoji="0" lang="en-US" altLang="zh-CN" sz="2800" b="0" i="0" u="none" strike="noStrike" kern="0" cap="none" spc="0" normalizeH="0" baseline="-25000" noProof="0">
              <a:ln>
                <a:noFill/>
              </a:ln>
              <a:solidFill>
                <a:srgbClr val="FF3300"/>
              </a:solidFill>
              <a:effectLst/>
              <a:uLnTx/>
              <a:uFillTx/>
              <a:sym typeface="Symbol" panose="05050102010706020507" charset="0"/>
            </a:endParaRPr>
          </a:p>
        </p:txBody>
      </p:sp>
      <p:sp>
        <p:nvSpPr>
          <p:cNvPr id="119" name="TextBox 3"/>
          <p:cNvSpPr txBox="1">
            <a:spLocks noChangeArrowheads="1"/>
          </p:cNvSpPr>
          <p:nvPr/>
        </p:nvSpPr>
        <p:spPr bwMode="auto">
          <a:xfrm>
            <a:off x="190500" y="5941976"/>
            <a:ext cx="43671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en-US" altLang="zh-CN" sz="2000" i="1" dirty="0">
                <a:solidFill>
                  <a:srgbClr val="0000FF"/>
                </a:solidFill>
                <a:latin typeface="Times New Roman" panose="02020603050405020304" pitchFamily="18" charset="0"/>
                <a:cs typeface="Times New Roman" panose="02020603050405020304" pitchFamily="18" charset="0"/>
              </a:rPr>
              <a:t>A. Compton, Phys. Rev. 22, 409 (1923)</a:t>
            </a:r>
            <a:endParaRPr lang="en-US" altLang="zh-CN" sz="2000" i="1" dirty="0">
              <a:solidFill>
                <a:srgbClr val="0000FF"/>
              </a:solidFill>
              <a:latin typeface="Times New Roman" panose="02020603050405020304" pitchFamily="18" charset="0"/>
              <a:cs typeface="Times New Roman" panose="02020603050405020304" pitchFamily="18" charset="0"/>
            </a:endParaRPr>
          </a:p>
        </p:txBody>
      </p:sp>
      <p:sp>
        <p:nvSpPr>
          <p:cNvPr id="6" name="Rectangle 4"/>
          <p:cNvSpPr/>
          <p:nvPr/>
        </p:nvSpPr>
        <p:spPr>
          <a:xfrm>
            <a:off x="5334000" y="3210580"/>
            <a:ext cx="381836" cy="523220"/>
          </a:xfrm>
          <a:prstGeom prst="rect">
            <a:avLst/>
          </a:prstGeom>
        </p:spPr>
        <p:txBody>
          <a:bodyPr wrap="none">
            <a:spAutoFit/>
          </a:bodyPr>
          <a:lstStyle/>
          <a:p>
            <a:r>
              <a:rPr lang="en-US" altLang="zh-CN" sz="2800" i="1">
                <a:solidFill>
                  <a:srgbClr val="FF33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charset="0"/>
              </a:rPr>
              <a:t></a:t>
            </a:r>
            <a:endParaRPr lang="en-US"/>
          </a:p>
        </p:txBody>
      </p:sp>
      <p:sp>
        <p:nvSpPr>
          <p:cNvPr id="7"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8" name="文本框 7"/>
          <p:cNvSpPr txBox="1"/>
          <p:nvPr/>
        </p:nvSpPr>
        <p:spPr>
          <a:xfrm>
            <a:off x="4314867" y="956444"/>
            <a:ext cx="3650358" cy="400110"/>
          </a:xfrm>
          <a:prstGeom prst="rect">
            <a:avLst/>
          </a:prstGeom>
          <a:noFill/>
        </p:spPr>
        <p:txBody>
          <a:bodyPr wrap="none" rtlCol="0">
            <a:spAutoFit/>
          </a:bodyPr>
          <a:lstStyle/>
          <a:p>
            <a:r>
              <a:rPr lang="en-US" altLang="zh-CN" sz="2000" dirty="0">
                <a:latin typeface="Times New Roman" panose="02020603050405020304" pitchFamily="18" charset="0"/>
                <a:ea typeface="华文楷体" panose="02010600040101010101" charset="-122"/>
                <a:cs typeface="Times New Roman" panose="02020603050405020304" pitchFamily="18" charset="0"/>
              </a:rPr>
              <a:t>1-1000keV(1nm-1pm)</a:t>
            </a:r>
            <a:r>
              <a:rPr lang="zh-CN" altLang="en-US" sz="2000" dirty="0">
                <a:latin typeface="Times New Roman" panose="02020603050405020304" pitchFamily="18" charset="0"/>
                <a:ea typeface="华文楷体" panose="02010600040101010101" charset="-122"/>
                <a:cs typeface="Times New Roman" panose="02020603050405020304" pitchFamily="18" charset="0"/>
              </a:rPr>
              <a:t> </a:t>
            </a:r>
            <a:r>
              <a:rPr lang="en-US" altLang="zh-CN" sz="2000" dirty="0">
                <a:latin typeface="Times New Roman" panose="02020603050405020304" pitchFamily="18" charset="0"/>
                <a:ea typeface="华文楷体" panose="02010600040101010101" charset="-122"/>
                <a:cs typeface="Times New Roman" panose="02020603050405020304" pitchFamily="18" charset="0"/>
              </a:rPr>
              <a:t>》13.6eV</a:t>
            </a:r>
            <a:endParaRPr kumimoji="1" lang="zh-CN" altLang="en-US" sz="2000" dirty="0">
              <a:solidFill>
                <a:schemeClr val="tx1"/>
              </a:solidFill>
              <a:latin typeface="+mn-ea"/>
              <a:ea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微观粒子波动性的应用</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76200" y="1163637"/>
            <a:ext cx="6305542" cy="5313363"/>
          </a:xfrm>
        </p:spPr>
        <p:txBody>
          <a:bodyPr>
            <a:normAutofit fontScale="92500"/>
          </a:bodyPr>
          <a:lstStyle/>
          <a:p>
            <a:pPr>
              <a:lnSpc>
                <a:spcPct val="110000"/>
              </a:lnSpc>
            </a:pPr>
            <a:r>
              <a:rPr lang="en-US" altLang="zh-CN" sz="2800" dirty="0"/>
              <a:t>1933</a:t>
            </a:r>
            <a:r>
              <a:rPr lang="zh-CN" altLang="en-US" sz="2800" dirty="0"/>
              <a:t>年，德国的</a:t>
            </a:r>
            <a:r>
              <a:rPr lang="en-US" altLang="zh-CN" sz="2800" dirty="0" err="1"/>
              <a:t>E.Ruska</a:t>
            </a:r>
            <a:r>
              <a:rPr lang="zh-CN" altLang="en-US" sz="2800" dirty="0"/>
              <a:t>和</a:t>
            </a:r>
            <a:r>
              <a:rPr lang="en-US" altLang="zh-CN" sz="2800" dirty="0"/>
              <a:t>Knoll</a:t>
            </a:r>
            <a:r>
              <a:rPr lang="zh-CN" altLang="en-US" sz="2800" dirty="0"/>
              <a:t>等人研制成功第一台电子显微镜</a:t>
            </a:r>
            <a:endParaRPr lang="en-US" altLang="zh-CN" sz="2800" dirty="0"/>
          </a:p>
          <a:p>
            <a:pPr lvl="1">
              <a:lnSpc>
                <a:spcPct val="110000"/>
              </a:lnSpc>
            </a:pPr>
            <a:r>
              <a:rPr lang="zh-CN" altLang="en-US" sz="2400" dirty="0"/>
              <a:t>由于电子波长比可见光波长小 </a:t>
            </a:r>
            <a:r>
              <a:rPr lang="en-US" altLang="zh-CN" sz="2400" dirty="0"/>
              <a:t>10</a:t>
            </a:r>
            <a:r>
              <a:rPr lang="en-US" altLang="zh-CN" sz="2400" baseline="30000" dirty="0"/>
              <a:t>-3</a:t>
            </a:r>
            <a:r>
              <a:rPr lang="en-US" altLang="zh-CN" sz="2400" dirty="0"/>
              <a:t> </a:t>
            </a:r>
            <a:r>
              <a:rPr lang="zh-CN" altLang="en-US" sz="2400" dirty="0"/>
              <a:t>～</a:t>
            </a:r>
            <a:r>
              <a:rPr lang="en-US" altLang="zh-CN" sz="2400" dirty="0"/>
              <a:t>10</a:t>
            </a:r>
            <a:r>
              <a:rPr lang="en-US" altLang="zh-CN" sz="2400" baseline="30000" dirty="0"/>
              <a:t>-5</a:t>
            </a:r>
            <a:r>
              <a:rPr lang="zh-CN" altLang="en-US" sz="2400" dirty="0"/>
              <a:t>数量级，从而可大大提高电子显微镜的分辨率</a:t>
            </a:r>
            <a:r>
              <a:rPr lang="en-US" altLang="zh-CN" sz="2400" dirty="0"/>
              <a:t>(</a:t>
            </a:r>
            <a:r>
              <a:rPr lang="zh-CN" altLang="en-US" sz="2400" dirty="0"/>
              <a:t>仪器分辨本领：                       </a:t>
            </a:r>
            <a:r>
              <a:rPr lang="en-US" altLang="zh-CN" sz="2400" dirty="0"/>
              <a:t>)</a:t>
            </a:r>
            <a:endParaRPr lang="en-US" altLang="zh-CN" sz="2000" dirty="0"/>
          </a:p>
          <a:p>
            <a:pPr>
              <a:lnSpc>
                <a:spcPct val="110000"/>
              </a:lnSpc>
            </a:pPr>
            <a:r>
              <a:rPr lang="en-US" altLang="zh-CN" sz="2800" dirty="0"/>
              <a:t>1982</a:t>
            </a:r>
            <a:r>
              <a:rPr lang="zh-CN" altLang="en-US" sz="2800" dirty="0"/>
              <a:t>年，</a:t>
            </a:r>
            <a:r>
              <a:rPr lang="en-US" altLang="zh-CN" sz="2800" dirty="0"/>
              <a:t>IBM</a:t>
            </a:r>
            <a:r>
              <a:rPr lang="zh-CN" altLang="en-US" sz="2800" dirty="0"/>
              <a:t>的</a:t>
            </a:r>
            <a:r>
              <a:rPr lang="en-US" altLang="zh-CN" sz="2800" dirty="0" err="1"/>
              <a:t>G.Binnig</a:t>
            </a:r>
            <a:r>
              <a:rPr lang="zh-CN" altLang="en-US" sz="2800" dirty="0"/>
              <a:t>和</a:t>
            </a:r>
            <a:r>
              <a:rPr lang="en-US" altLang="zh-CN" sz="2800" dirty="0" err="1"/>
              <a:t>H.Rohrer</a:t>
            </a:r>
            <a:r>
              <a:rPr lang="zh-CN" altLang="en-US" sz="2800" dirty="0"/>
              <a:t>研制成功第一台隧道扫描显微镜</a:t>
            </a:r>
            <a:r>
              <a:rPr lang="en-US" altLang="zh-CN" sz="2800" dirty="0"/>
              <a:t>(STM)</a:t>
            </a:r>
            <a:endParaRPr lang="en-US" altLang="zh-CN" sz="2800" dirty="0"/>
          </a:p>
          <a:p>
            <a:pPr>
              <a:lnSpc>
                <a:spcPct val="110000"/>
              </a:lnSpc>
            </a:pPr>
            <a:r>
              <a:rPr lang="en-US" altLang="zh-CN" sz="2800" dirty="0"/>
              <a:t>1986</a:t>
            </a:r>
            <a:r>
              <a:rPr lang="zh-CN" altLang="en-US" sz="2800" dirty="0"/>
              <a:t>年诺贝尔物理学奖</a:t>
            </a:r>
            <a:endParaRPr lang="en-US" altLang="zh-CN" sz="2800" dirty="0"/>
          </a:p>
          <a:p>
            <a:pPr lvl="1">
              <a:lnSpc>
                <a:spcPct val="110000"/>
              </a:lnSpc>
            </a:pPr>
            <a:r>
              <a:rPr lang="en-US" altLang="zh-CN" sz="2400" dirty="0"/>
              <a:t>Ruska</a:t>
            </a:r>
            <a:r>
              <a:rPr lang="zh-CN" altLang="en-US" sz="2400" dirty="0"/>
              <a:t>：</a:t>
            </a:r>
            <a:r>
              <a:rPr kumimoji="1" lang="zh-CN" altLang="en-US" sz="2400" dirty="0"/>
              <a:t>电子物理领域的基础研究工作，设计出世界上第一台电子显微镜</a:t>
            </a:r>
            <a:endParaRPr kumimoji="1" lang="en-US" altLang="zh-CN" sz="2400" dirty="0"/>
          </a:p>
          <a:p>
            <a:pPr lvl="1">
              <a:lnSpc>
                <a:spcPct val="110000"/>
              </a:lnSpc>
            </a:pPr>
            <a:r>
              <a:rPr lang="en-US" altLang="zh-CN" sz="2400" dirty="0"/>
              <a:t>Binnig</a:t>
            </a:r>
            <a:r>
              <a:rPr lang="zh-CN" altLang="en-US" sz="2400" dirty="0"/>
              <a:t>和</a:t>
            </a:r>
            <a:r>
              <a:rPr lang="en-US" altLang="zh-CN" sz="2400" dirty="0"/>
              <a:t>Rohrer</a:t>
            </a:r>
            <a:r>
              <a:rPr lang="zh-CN" altLang="en-US" sz="2400" dirty="0"/>
              <a:t>：</a:t>
            </a:r>
            <a:r>
              <a:rPr kumimoji="1" lang="zh-CN" altLang="en-US" sz="2400" dirty="0"/>
              <a:t>设计出扫描式隧道效应显微镜</a:t>
            </a:r>
            <a:endParaRPr kumimoji="1" lang="zh-CN" altLang="en-US" sz="2400" dirty="0"/>
          </a:p>
        </p:txBody>
      </p:sp>
      <p:graphicFrame>
        <p:nvGraphicFramePr>
          <p:cNvPr id="6" name="Object 3"/>
          <p:cNvGraphicFramePr>
            <a:graphicFrameLocks noChangeAspect="1"/>
          </p:cNvGraphicFramePr>
          <p:nvPr/>
        </p:nvGraphicFramePr>
        <p:xfrm>
          <a:off x="6476773" y="4648200"/>
          <a:ext cx="2591253" cy="1828800"/>
        </p:xfrm>
        <a:graphic>
          <a:graphicData uri="http://schemas.openxmlformats.org/presentationml/2006/ole">
            <mc:AlternateContent xmlns:mc="http://schemas.openxmlformats.org/markup-compatibility/2006">
              <mc:Choice xmlns:v="urn:schemas-microsoft-com:vml" Requires="v">
                <p:oleObj spid="_x0000_s5" name="Document" r:id="rId1" imgW="3543300" imgH="2159000" progId="Word.Document.8">
                  <p:embed/>
                </p:oleObj>
              </mc:Choice>
              <mc:Fallback>
                <p:oleObj name="Document" r:id="rId1" imgW="3543300" imgH="2159000" progId="Word.Document.8">
                  <p:embed/>
                  <p:pic>
                    <p:nvPicPr>
                      <p:cNvPr id="0" name="图片 4"/>
                      <p:cNvPicPr>
                        <a:picLocks noChangeAspect="1" noChangeArrowheads="1"/>
                      </p:cNvPicPr>
                      <p:nvPr/>
                    </p:nvPicPr>
                    <p:blipFill>
                      <a:blip r:embed="rId2"/>
                      <a:srcRect/>
                      <a:stretch>
                        <a:fillRect/>
                      </a:stretch>
                    </p:blipFill>
                    <p:spPr bwMode="auto">
                      <a:xfrm>
                        <a:off x="6476773" y="4648200"/>
                        <a:ext cx="2591253" cy="1828800"/>
                      </a:xfrm>
                      <a:prstGeom prst="rect">
                        <a:avLst/>
                      </a:prstGeom>
                      <a:noFill/>
                      <a:ln>
                        <a:noFill/>
                      </a:ln>
                      <a:effectLst/>
                    </p:spPr>
                  </p:pic>
                </p:oleObj>
              </mc:Fallback>
            </mc:AlternateContent>
          </a:graphicData>
        </a:graphic>
      </p:graphicFrame>
      <p:grpSp>
        <p:nvGrpSpPr>
          <p:cNvPr id="7" name="Group 4"/>
          <p:cNvGrpSpPr/>
          <p:nvPr/>
        </p:nvGrpSpPr>
        <p:grpSpPr bwMode="auto">
          <a:xfrm>
            <a:off x="6570477" y="1196469"/>
            <a:ext cx="2403844" cy="3352800"/>
            <a:chOff x="2981" y="255"/>
            <a:chExt cx="2621" cy="3855"/>
          </a:xfrm>
        </p:grpSpPr>
        <p:pic>
          <p:nvPicPr>
            <p:cNvPr id="8" name="Picture 5" descr="IMG_1898"/>
            <p:cNvPicPr>
              <a:picLocks noChangeAspect="1" noChangeArrowheads="1"/>
            </p:cNvPicPr>
            <p:nvPr/>
          </p:nvPicPr>
          <p:blipFill>
            <a:blip r:embed="rId3" cstate="print"/>
            <a:srcRect/>
            <a:stretch>
              <a:fillRect/>
            </a:stretch>
          </p:blipFill>
          <p:spPr bwMode="auto">
            <a:xfrm>
              <a:off x="2981" y="255"/>
              <a:ext cx="2621" cy="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骨髓细胞"/>
            <p:cNvPicPr>
              <a:picLocks noChangeAspect="1" noChangeArrowheads="1"/>
            </p:cNvPicPr>
            <p:nvPr/>
          </p:nvPicPr>
          <p:blipFill>
            <a:blip r:embed="rId4" cstate="print"/>
            <a:srcRect/>
            <a:stretch>
              <a:fillRect/>
            </a:stretch>
          </p:blipFill>
          <p:spPr bwMode="auto">
            <a:xfrm>
              <a:off x="4732" y="255"/>
              <a:ext cx="862"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0" name="Object 10"/>
          <p:cNvGraphicFramePr>
            <a:graphicFrameLocks noChangeAspect="1"/>
          </p:cNvGraphicFramePr>
          <p:nvPr/>
        </p:nvGraphicFramePr>
        <p:xfrm>
          <a:off x="1219200" y="2895600"/>
          <a:ext cx="1648693" cy="381000"/>
        </p:xfrm>
        <a:graphic>
          <a:graphicData uri="http://schemas.openxmlformats.org/presentationml/2006/ole">
            <mc:AlternateContent xmlns:mc="http://schemas.openxmlformats.org/markup-compatibility/2006">
              <mc:Choice xmlns:v="urn:schemas-microsoft-com:vml" Requires="v">
                <p:oleObj spid="_x0000_s11" name="Equation" r:id="rId5" imgW="990600" imgH="228600" progId="Equation.DSMT4">
                  <p:embed/>
                </p:oleObj>
              </mc:Choice>
              <mc:Fallback>
                <p:oleObj name="Equation" r:id="rId5" imgW="990600" imgH="228600" progId="Equation.DSMT4">
                  <p:embed/>
                  <p:pic>
                    <p:nvPicPr>
                      <p:cNvPr id="0"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895600"/>
                        <a:ext cx="1648693" cy="381000"/>
                      </a:xfrm>
                      <a:prstGeom prst="rect">
                        <a:avLst/>
                      </a:prstGeom>
                      <a:noFill/>
                      <a:ln>
                        <a:noFill/>
                      </a:ln>
                    </p:spPr>
                  </p:pic>
                </p:oleObj>
              </mc:Fallback>
            </mc:AlternateContent>
          </a:graphicData>
        </a:graphic>
      </p:graphicFrame>
      <p:sp>
        <p:nvSpPr>
          <p:cNvPr id="12"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经典粒子双缝实验</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5" name="图片 4"/>
          <p:cNvPicPr>
            <a:picLocks noChangeAspect="1"/>
          </p:cNvPicPr>
          <p:nvPr/>
        </p:nvPicPr>
        <p:blipFill>
          <a:blip r:embed="rId1"/>
          <a:stretch>
            <a:fillRect/>
          </a:stretch>
        </p:blipFill>
        <p:spPr>
          <a:xfrm>
            <a:off x="685800" y="1295400"/>
            <a:ext cx="7902766" cy="48768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经典波的双缝实验</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5" name="图片 4"/>
          <p:cNvPicPr>
            <a:picLocks noChangeAspect="1"/>
          </p:cNvPicPr>
          <p:nvPr/>
        </p:nvPicPr>
        <p:blipFill>
          <a:blip r:embed="rId1"/>
          <a:stretch>
            <a:fillRect/>
          </a:stretch>
        </p:blipFill>
        <p:spPr>
          <a:xfrm>
            <a:off x="598090" y="1115343"/>
            <a:ext cx="7950200" cy="52197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t>实物粒子</a:t>
            </a:r>
            <a:r>
              <a:rPr lang="zh-CN" altLang="en-US" sz="3600" dirty="0">
                <a:solidFill>
                  <a:srgbClr val="FF0000"/>
                </a:solidFill>
              </a:rPr>
              <a:t>波动性</a:t>
            </a:r>
            <a:r>
              <a:rPr lang="zh-CN" altLang="en-US" sz="3600" dirty="0"/>
              <a:t>和</a:t>
            </a:r>
            <a:r>
              <a:rPr lang="zh-CN" altLang="en-US" sz="3600" dirty="0">
                <a:solidFill>
                  <a:srgbClr val="FF0000"/>
                </a:solidFill>
              </a:rPr>
              <a:t>粒子性</a:t>
            </a:r>
            <a:r>
              <a:rPr lang="zh-CN" altLang="en-US" sz="3600" dirty="0"/>
              <a:t>之间的关系？</a:t>
            </a:r>
            <a:endParaRPr lang="zh-CN" altLang="en-US" sz="3600"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09599" y="1447800"/>
            <a:ext cx="7799763" cy="4572000"/>
          </a:xfrm>
        </p:spPr>
        <p:txBody>
          <a:bodyPr>
            <a:normAutofit fontScale="92500"/>
          </a:bodyPr>
          <a:lstStyle/>
          <a:p>
            <a:pPr marL="0" indent="0">
              <a:lnSpc>
                <a:spcPct val="120000"/>
              </a:lnSpc>
              <a:buNone/>
            </a:pPr>
            <a:r>
              <a:rPr lang="zh-CN" altLang="en-US" dirty="0"/>
              <a:t>当前得到公认的关于德布罗意波的实质的解释，是</a:t>
            </a:r>
            <a:r>
              <a:rPr lang="zh-CN" altLang="en-US" dirty="0">
                <a:solidFill>
                  <a:srgbClr val="FF0000"/>
                </a:solidFill>
              </a:rPr>
              <a:t>玻恩</a:t>
            </a:r>
            <a:r>
              <a:rPr lang="zh-CN" altLang="en-US" dirty="0"/>
              <a:t>在</a:t>
            </a:r>
            <a:r>
              <a:rPr lang="en-US" altLang="zh-CN" dirty="0"/>
              <a:t>1926</a:t>
            </a:r>
            <a:r>
              <a:rPr lang="zh-CN" altLang="en-US" dirty="0"/>
              <a:t>年提出的统计解释：</a:t>
            </a:r>
            <a:endParaRPr lang="zh-CN" altLang="en-US" dirty="0"/>
          </a:p>
          <a:p>
            <a:pPr>
              <a:lnSpc>
                <a:spcPct val="120000"/>
              </a:lnSpc>
            </a:pPr>
            <a:r>
              <a:rPr lang="zh-CN" altLang="en-US" dirty="0">
                <a:solidFill>
                  <a:srgbClr val="FF0000"/>
                </a:solidFill>
              </a:rPr>
              <a:t>物质波</a:t>
            </a:r>
            <a:r>
              <a:rPr lang="zh-CN" altLang="en-US" dirty="0"/>
              <a:t>是“</a:t>
            </a:r>
            <a:r>
              <a:rPr lang="zh-CN" altLang="en-US" dirty="0">
                <a:solidFill>
                  <a:srgbClr val="0000FF"/>
                </a:solidFill>
              </a:rPr>
              <a:t>概率波</a:t>
            </a:r>
            <a:r>
              <a:rPr lang="zh-CN" altLang="en-US" dirty="0"/>
              <a:t>”</a:t>
            </a:r>
            <a:r>
              <a:rPr lang="en-US" altLang="zh-CN" dirty="0"/>
              <a:t>,</a:t>
            </a:r>
            <a:r>
              <a:rPr lang="zh-CN" altLang="en-US" dirty="0"/>
              <a:t>它是怎样描述粒子在空间各处出现的概率呢？</a:t>
            </a:r>
            <a:endParaRPr lang="zh-CN" altLang="en-US" dirty="0"/>
          </a:p>
          <a:p>
            <a:pPr lvl="1">
              <a:lnSpc>
                <a:spcPct val="120000"/>
              </a:lnSpc>
            </a:pPr>
            <a:r>
              <a:rPr lang="zh-CN" altLang="en-US" dirty="0">
                <a:solidFill>
                  <a:srgbClr val="3333FF"/>
                </a:solidFill>
                <a:latin typeface="Times New Roman" panose="02020603050405020304"/>
                <a:cs typeface="Times New Roman" panose="02020603050405020304"/>
              </a:rPr>
              <a:t>波动性：</a:t>
            </a:r>
            <a:r>
              <a:rPr lang="zh-CN" altLang="en-US" dirty="0">
                <a:latin typeface="Times New Roman" panose="02020603050405020304"/>
                <a:cs typeface="Times New Roman" panose="02020603050405020304"/>
              </a:rPr>
              <a:t>某处明亮，则</a:t>
            </a:r>
            <a:r>
              <a:rPr lang="zh-CN" altLang="en-US" dirty="0">
                <a:solidFill>
                  <a:srgbClr val="3333FF"/>
                </a:solidFill>
                <a:latin typeface="Times New Roman" panose="02020603050405020304"/>
                <a:cs typeface="Times New Roman" panose="02020603050405020304"/>
              </a:rPr>
              <a:t>某处光强大，</a:t>
            </a:r>
            <a:r>
              <a:rPr lang="en-US" altLang="zh-CN" dirty="0">
                <a:solidFill>
                  <a:srgbClr val="3333FF"/>
                </a:solidFill>
                <a:latin typeface="Times New Roman" panose="02020603050405020304"/>
                <a:cs typeface="Times New Roman" panose="02020603050405020304"/>
              </a:rPr>
              <a:t> </a:t>
            </a:r>
            <a:r>
              <a:rPr lang="zh-CN" altLang="en-US" dirty="0">
                <a:solidFill>
                  <a:srgbClr val="3333FF"/>
                </a:solidFill>
                <a:latin typeface="Times New Roman" panose="02020603050405020304"/>
                <a:cs typeface="Times New Roman" panose="02020603050405020304"/>
              </a:rPr>
              <a:t>即</a:t>
            </a:r>
            <a:r>
              <a:rPr lang="en-US" altLang="zh-CN" dirty="0">
                <a:solidFill>
                  <a:srgbClr val="3333FF"/>
                </a:solidFill>
                <a:latin typeface="Times New Roman" panose="02020603050405020304"/>
                <a:cs typeface="Times New Roman" panose="02020603050405020304"/>
              </a:rPr>
              <a:t> </a:t>
            </a:r>
            <a:r>
              <a:rPr lang="en-US" altLang="zh-CN" i="1" dirty="0">
                <a:solidFill>
                  <a:srgbClr val="3333FF"/>
                </a:solidFill>
                <a:latin typeface="Times New Roman" panose="02020603050405020304"/>
                <a:cs typeface="Times New Roman" panose="02020603050405020304"/>
              </a:rPr>
              <a:t>I </a:t>
            </a:r>
            <a:r>
              <a:rPr lang="zh-CN" altLang="en-US" dirty="0">
                <a:solidFill>
                  <a:srgbClr val="3333FF"/>
                </a:solidFill>
                <a:latin typeface="Times New Roman" panose="02020603050405020304"/>
                <a:cs typeface="Times New Roman" panose="02020603050405020304"/>
              </a:rPr>
              <a:t>大。</a:t>
            </a:r>
            <a:endParaRPr lang="en-US" altLang="zh-CN" dirty="0">
              <a:latin typeface="Times New Roman" panose="02020603050405020304"/>
              <a:cs typeface="Times New Roman" panose="02020603050405020304"/>
            </a:endParaRPr>
          </a:p>
          <a:p>
            <a:pPr lvl="1">
              <a:lnSpc>
                <a:spcPct val="120000"/>
              </a:lnSpc>
            </a:pPr>
            <a:r>
              <a:rPr lang="zh-CN" altLang="en-US" dirty="0">
                <a:solidFill>
                  <a:srgbClr val="3333FF"/>
                </a:solidFill>
                <a:latin typeface="Times New Roman" panose="02020603050405020304"/>
                <a:cs typeface="Times New Roman" panose="02020603050405020304"/>
              </a:rPr>
              <a:t>粒子性：</a:t>
            </a:r>
            <a:r>
              <a:rPr lang="zh-CN" altLang="en-US" dirty="0">
                <a:latin typeface="Times New Roman" panose="02020603050405020304"/>
                <a:cs typeface="Times New Roman" panose="02020603050405020304"/>
              </a:rPr>
              <a:t>某处明亮，则</a:t>
            </a:r>
            <a:r>
              <a:rPr lang="zh-CN" altLang="en-US" dirty="0">
                <a:solidFill>
                  <a:srgbClr val="3333FF"/>
                </a:solidFill>
                <a:latin typeface="Times New Roman" panose="02020603050405020304"/>
                <a:cs typeface="Times New Roman" panose="02020603050405020304"/>
              </a:rPr>
              <a:t>某处光子多，</a:t>
            </a:r>
            <a:r>
              <a:rPr lang="en-US" altLang="zh-CN" dirty="0">
                <a:solidFill>
                  <a:srgbClr val="3333FF"/>
                </a:solidFill>
                <a:latin typeface="Times New Roman" panose="02020603050405020304"/>
                <a:cs typeface="Times New Roman" panose="02020603050405020304"/>
              </a:rPr>
              <a:t> </a:t>
            </a:r>
            <a:r>
              <a:rPr lang="zh-CN" altLang="en-US" dirty="0">
                <a:solidFill>
                  <a:srgbClr val="3333FF"/>
                </a:solidFill>
                <a:latin typeface="Times New Roman" panose="02020603050405020304"/>
                <a:cs typeface="Times New Roman" panose="02020603050405020304"/>
              </a:rPr>
              <a:t>即</a:t>
            </a:r>
            <a:r>
              <a:rPr lang="en-US" altLang="zh-CN" dirty="0">
                <a:solidFill>
                  <a:srgbClr val="3333FF"/>
                </a:solidFill>
                <a:latin typeface="Times New Roman" panose="02020603050405020304"/>
                <a:cs typeface="Times New Roman" panose="02020603050405020304"/>
              </a:rPr>
              <a:t> </a:t>
            </a:r>
            <a:r>
              <a:rPr lang="en-US" altLang="zh-CN" i="1" dirty="0">
                <a:solidFill>
                  <a:srgbClr val="3333FF"/>
                </a:solidFill>
                <a:latin typeface="Times New Roman" panose="02020603050405020304"/>
                <a:cs typeface="Times New Roman" panose="02020603050405020304"/>
              </a:rPr>
              <a:t>N</a:t>
            </a:r>
            <a:r>
              <a:rPr lang="zh-CN" altLang="en-US" dirty="0">
                <a:solidFill>
                  <a:srgbClr val="3333FF"/>
                </a:solidFill>
                <a:latin typeface="Times New Roman" panose="02020603050405020304"/>
                <a:cs typeface="Times New Roman" panose="02020603050405020304"/>
              </a:rPr>
              <a:t>大。</a:t>
            </a:r>
            <a:endParaRPr lang="zh-CN" altLang="en-US" dirty="0">
              <a:solidFill>
                <a:srgbClr val="3333FF"/>
              </a:solidFill>
              <a:latin typeface="Times New Roman" panose="02020603050405020304"/>
              <a:cs typeface="Times New Roman" panose="02020603050405020304"/>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420290" y="1355857"/>
            <a:ext cx="8305800" cy="936625"/>
          </a:xfrm>
        </p:spPr>
        <p:txBody>
          <a:bodyPr/>
          <a:lstStyle/>
          <a:p>
            <a:pPr algn="ctr"/>
            <a:r>
              <a:rPr lang="zh-CN" altLang="en-US" dirty="0"/>
              <a:t>海森堡不确定原理</a:t>
            </a:r>
            <a:endParaRPr lang="zh-CN" altLang="en-US" dirty="0"/>
          </a:p>
        </p:txBody>
      </p:sp>
      <p:pic>
        <p:nvPicPr>
          <p:cNvPr id="5" name="Picture 6" descr="180px-Werner_Heisenberg"/>
          <p:cNvPicPr>
            <a:picLocks noChangeAspect="1" noChangeArrowheads="1"/>
          </p:cNvPicPr>
          <p:nvPr/>
        </p:nvPicPr>
        <p:blipFill>
          <a:blip r:embed="rId1"/>
          <a:srcRect/>
          <a:stretch>
            <a:fillRect/>
          </a:stretch>
        </p:blipFill>
        <p:spPr bwMode="auto">
          <a:xfrm>
            <a:off x="762000" y="2971800"/>
            <a:ext cx="2827337"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114800" y="3178403"/>
            <a:ext cx="4716463" cy="2677656"/>
          </a:xfrm>
          <a:prstGeom prst="rect">
            <a:avLst/>
          </a:prstGeom>
          <a:solidFill>
            <a:srgbClr val="FFFF00"/>
          </a:solidFill>
          <a:ln>
            <a:noFill/>
          </a:ln>
          <a:effectLst/>
        </p:spPr>
        <p:txBody>
          <a:bodyPr wrap="square">
            <a:spAutoFit/>
          </a:bodyPr>
          <a:lstStyle/>
          <a:p>
            <a:pPr>
              <a:defRPr/>
            </a:pPr>
            <a:r>
              <a:rPr lang="en-US" altLang="zh-CN" sz="2800" dirty="0">
                <a:latin typeface="华文楷体" panose="02010600040101010101" charset="-122"/>
                <a:ea typeface="华文楷体" panose="02010600040101010101" charset="-122"/>
                <a:cs typeface="华文楷体" panose="02010600040101010101" charset="-122"/>
              </a:rPr>
              <a:t>Werner Karl Heisenberg</a:t>
            </a:r>
            <a:endParaRPr lang="en-US" altLang="zh-CN" sz="2800" dirty="0">
              <a:latin typeface="华文楷体" panose="02010600040101010101" charset="-122"/>
              <a:ea typeface="华文楷体" panose="02010600040101010101" charset="-122"/>
              <a:cs typeface="华文楷体" panose="02010600040101010101" charset="-122"/>
            </a:endParaRPr>
          </a:p>
          <a:p>
            <a:pPr>
              <a:defRPr/>
            </a:pPr>
            <a:r>
              <a:rPr lang="en-US" altLang="zh-CN" sz="2800" dirty="0">
                <a:latin typeface="华文楷体" panose="02010600040101010101" charset="-122"/>
                <a:ea typeface="华文楷体" panose="02010600040101010101" charset="-122"/>
                <a:cs typeface="华文楷体" panose="02010600040101010101" charset="-122"/>
              </a:rPr>
              <a:t>1901</a:t>
            </a:r>
            <a:r>
              <a:rPr lang="zh-CN" altLang="en-US" sz="2800" dirty="0">
                <a:latin typeface="华文楷体" panose="02010600040101010101" charset="-122"/>
                <a:ea typeface="华文楷体" panose="02010600040101010101" charset="-122"/>
                <a:cs typeface="华文楷体" panose="02010600040101010101" charset="-122"/>
              </a:rPr>
              <a:t>～</a:t>
            </a:r>
            <a:r>
              <a:rPr lang="en-US" altLang="zh-CN" sz="2800" dirty="0">
                <a:latin typeface="华文楷体" panose="02010600040101010101" charset="-122"/>
                <a:ea typeface="华文楷体" panose="02010600040101010101" charset="-122"/>
                <a:cs typeface="华文楷体" panose="02010600040101010101" charset="-122"/>
              </a:rPr>
              <a:t>1976 </a:t>
            </a:r>
            <a:endParaRPr lang="en-US" altLang="zh-CN" sz="2800" dirty="0">
              <a:latin typeface="华文楷体" panose="02010600040101010101" charset="-122"/>
              <a:ea typeface="华文楷体" panose="02010600040101010101" charset="-122"/>
              <a:cs typeface="华文楷体" panose="02010600040101010101" charset="-122"/>
            </a:endParaRPr>
          </a:p>
          <a:p>
            <a:pPr>
              <a:defRPr/>
            </a:pPr>
            <a:r>
              <a:rPr lang="en-US" altLang="zh-CN" sz="2800" dirty="0">
                <a:latin typeface="华文楷体" panose="02010600040101010101" charset="-122"/>
                <a:ea typeface="华文楷体" panose="02010600040101010101" charset="-122"/>
                <a:cs typeface="华文楷体" panose="02010600040101010101" charset="-122"/>
              </a:rPr>
              <a:t>1925</a:t>
            </a:r>
            <a:r>
              <a:rPr lang="zh-CN" altLang="en-US" sz="2800" dirty="0">
                <a:latin typeface="华文楷体" panose="02010600040101010101" charset="-122"/>
                <a:ea typeface="华文楷体" panose="02010600040101010101" charset="-122"/>
                <a:cs typeface="华文楷体" panose="02010600040101010101" charset="-122"/>
              </a:rPr>
              <a:t>年建立了量子理论第一个数学描述</a:t>
            </a:r>
            <a:r>
              <a:rPr lang="en-US" altLang="zh-CN" sz="2800" dirty="0">
                <a:latin typeface="华文楷体" panose="02010600040101010101" charset="-122"/>
                <a:ea typeface="华文楷体" panose="02010600040101010101" charset="-122"/>
                <a:cs typeface="华文楷体" panose="02010600040101010101" charset="-122"/>
              </a:rPr>
              <a:t>——</a:t>
            </a:r>
            <a:r>
              <a:rPr lang="zh-CN" altLang="en-US" sz="2800" dirty="0">
                <a:latin typeface="华文楷体" panose="02010600040101010101" charset="-122"/>
                <a:ea typeface="华文楷体" panose="02010600040101010101" charset="-122"/>
                <a:cs typeface="华文楷体" panose="02010600040101010101" charset="-122"/>
              </a:rPr>
              <a:t>矩阵力学</a:t>
            </a:r>
            <a:endParaRPr lang="en-US" altLang="zh-CN" sz="2800" dirty="0">
              <a:latin typeface="华文楷体" panose="02010600040101010101" charset="-122"/>
              <a:ea typeface="华文楷体" panose="02010600040101010101" charset="-122"/>
              <a:cs typeface="华文楷体" panose="02010600040101010101" charset="-122"/>
            </a:endParaRPr>
          </a:p>
          <a:p>
            <a:pPr>
              <a:defRPr/>
            </a:pPr>
            <a:r>
              <a:rPr lang="en-US" altLang="zh-CN" sz="2800" dirty="0">
                <a:latin typeface="华文楷体" panose="02010600040101010101" charset="-122"/>
                <a:ea typeface="华文楷体" panose="02010600040101010101" charset="-122"/>
                <a:cs typeface="华文楷体" panose="02010600040101010101" charset="-122"/>
              </a:rPr>
              <a:t>1927</a:t>
            </a:r>
            <a:r>
              <a:rPr lang="zh-CN" altLang="en-US" sz="2800" dirty="0">
                <a:latin typeface="华文楷体" panose="02010600040101010101" charset="-122"/>
                <a:ea typeface="华文楷体" panose="02010600040101010101" charset="-122"/>
                <a:cs typeface="华文楷体" panose="02010600040101010101" charset="-122"/>
              </a:rPr>
              <a:t>年阐述了著名的不确定关系。</a:t>
            </a:r>
            <a:r>
              <a:rPr lang="en-US" altLang="zh-CN" sz="2800" dirty="0">
                <a:latin typeface="华文楷体" panose="02010600040101010101" charset="-122"/>
                <a:ea typeface="华文楷体" panose="02010600040101010101" charset="-122"/>
                <a:cs typeface="华文楷体" panose="02010600040101010101" charset="-122"/>
              </a:rPr>
              <a:t> </a:t>
            </a:r>
            <a:endParaRPr lang="en-US" altLang="zh-CN" sz="2800"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位置</a:t>
            </a:r>
            <a:r>
              <a:rPr lang="en-US" altLang="zh-CN" dirty="0"/>
              <a:t>—</a:t>
            </a:r>
            <a:r>
              <a:rPr lang="zh-CN" altLang="en-US" dirty="0"/>
              <a:t>动量不确定关系</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42900" y="1524000"/>
            <a:ext cx="8420100" cy="4343400"/>
          </a:xfrm>
        </p:spPr>
        <p:txBody>
          <a:bodyPr/>
          <a:lstStyle/>
          <a:p>
            <a:r>
              <a:rPr lang="zh-CN" altLang="en-US" sz="3200" dirty="0"/>
              <a:t>按照经典波动理论，约束在空间某区域内的波不可能是单色的</a:t>
            </a:r>
            <a:r>
              <a:rPr lang="en-US" altLang="zh-CN" sz="3200" dirty="0"/>
              <a:t>——</a:t>
            </a:r>
            <a:r>
              <a:rPr lang="zh-CN" altLang="en-US" sz="3200" dirty="0"/>
              <a:t>不可能具有唯一的波长。</a:t>
            </a:r>
            <a:endParaRPr lang="zh-CN" altLang="en-US" sz="3200" dirty="0"/>
          </a:p>
          <a:p>
            <a:r>
              <a:rPr lang="zh-CN" altLang="en-US" sz="3200" dirty="0"/>
              <a:t>这一结论对物质波同样正确：被束缚在某区域的粒子不可能具有确定的动量，即粒子的坐标和动量不能同时取确定值，存在一个不确定关系。</a:t>
            </a:r>
            <a:endParaRPr lang="en-US" altLang="zh-CN" sz="3200" dirty="0"/>
          </a:p>
          <a:p>
            <a:r>
              <a:rPr lang="zh-CN" altLang="en-US" sz="3200" dirty="0"/>
              <a:t>海森堡（</a:t>
            </a:r>
            <a:r>
              <a:rPr lang="en-US" altLang="zh-CN" sz="3200" dirty="0"/>
              <a:t>W. Heisenberg</a:t>
            </a:r>
            <a:r>
              <a:rPr lang="zh-CN" altLang="en-US" sz="3200" dirty="0"/>
              <a:t>）在</a:t>
            </a:r>
            <a:r>
              <a:rPr lang="en-US" altLang="zh-CN" sz="3200" dirty="0"/>
              <a:t>1927</a:t>
            </a:r>
            <a:r>
              <a:rPr lang="zh-CN" altLang="en-US" sz="3200" dirty="0"/>
              <a:t>年发表了著名的位置</a:t>
            </a:r>
            <a:r>
              <a:rPr lang="en-US" altLang="zh-CN" sz="3200" dirty="0"/>
              <a:t>—</a:t>
            </a:r>
            <a:r>
              <a:rPr lang="zh-CN" altLang="en-US" sz="3200" dirty="0"/>
              <a:t>动量不确定关系</a:t>
            </a:r>
            <a:endParaRPr lang="zh-CN" altLang="en-US" sz="3200" dirty="0"/>
          </a:p>
          <a:p>
            <a:endParaRPr lang="zh-CN" altLang="en-US" sz="3200" dirty="0"/>
          </a:p>
        </p:txBody>
      </p:sp>
      <p:graphicFrame>
        <p:nvGraphicFramePr>
          <p:cNvPr id="5" name="Object 6"/>
          <p:cNvGraphicFramePr>
            <a:graphicFrameLocks noChangeAspect="1"/>
          </p:cNvGraphicFramePr>
          <p:nvPr/>
        </p:nvGraphicFramePr>
        <p:xfrm>
          <a:off x="2895600" y="5522912"/>
          <a:ext cx="2997200" cy="688975"/>
        </p:xfrm>
        <a:graphic>
          <a:graphicData uri="http://schemas.openxmlformats.org/presentationml/2006/ole">
            <mc:AlternateContent xmlns:mc="http://schemas.openxmlformats.org/markup-compatibility/2006">
              <mc:Choice xmlns:v="urn:schemas-microsoft-com:vml" Requires="v">
                <p:oleObj spid="_x0000_s6" name="公式" r:id="rId1" imgW="749300" imgH="228600" progId="Equation.3">
                  <p:embed/>
                </p:oleObj>
              </mc:Choice>
              <mc:Fallback>
                <p:oleObj name="公式" r:id="rId1" imgW="749300" imgH="2286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522912"/>
                        <a:ext cx="29972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电子衍射的不确定关系</a:t>
            </a:r>
            <a:endParaRPr lang="zh-CN" altLang="en-US" dirty="0"/>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内容占位符 4"/>
          <p:cNvSpPr>
            <a:spLocks noGrp="1"/>
          </p:cNvSpPr>
          <p:nvPr>
            <p:ph idx="4294967295"/>
          </p:nvPr>
        </p:nvSpPr>
        <p:spPr>
          <a:xfrm>
            <a:off x="234633" y="1285558"/>
            <a:ext cx="4794567" cy="871925"/>
          </a:xfrm>
        </p:spPr>
        <p:txBody>
          <a:bodyPr>
            <a:noAutofit/>
          </a:bodyPr>
          <a:lstStyle/>
          <a:p>
            <a:r>
              <a:rPr lang="zh-CN" altLang="en-US" sz="2800" dirty="0"/>
              <a:t>电子的单缝衍射</a:t>
            </a:r>
            <a:br>
              <a:rPr lang="en-US" altLang="zh-CN" sz="2800" dirty="0"/>
            </a:br>
            <a:r>
              <a:rPr lang="en-US" altLang="zh-CN" sz="2800" dirty="0"/>
              <a:t>(</a:t>
            </a:r>
            <a:r>
              <a:rPr lang="en-US" altLang="zh-CN" sz="2800" dirty="0">
                <a:solidFill>
                  <a:srgbClr val="FF0000"/>
                </a:solidFill>
              </a:rPr>
              <a:t>1961</a:t>
            </a:r>
            <a:r>
              <a:rPr lang="zh-CN" altLang="en-US" sz="2800" dirty="0"/>
              <a:t>年，约恩逊成功的做出</a:t>
            </a:r>
            <a:r>
              <a:rPr lang="en-US" altLang="zh-CN" sz="2800" dirty="0"/>
              <a:t>)</a:t>
            </a:r>
            <a:endParaRPr lang="en-US" altLang="zh-CN" sz="2800" dirty="0"/>
          </a:p>
        </p:txBody>
      </p:sp>
      <mc:AlternateContent xmlns:mc="http://schemas.openxmlformats.org/markup-compatibility/2006">
        <mc:Choice xmlns:a14="http://schemas.microsoft.com/office/drawing/2010/main" Requires="a14">
          <p:sp>
            <p:nvSpPr>
              <p:cNvPr id="39" name="内容占位符 4"/>
              <p:cNvSpPr txBox="1"/>
              <p:nvPr/>
            </p:nvSpPr>
            <p:spPr bwMode="auto">
              <a:xfrm>
                <a:off x="227647" y="2135664"/>
                <a:ext cx="4649153" cy="4341336"/>
              </a:xfrm>
              <a:prstGeom prst="rect">
                <a:avLst/>
              </a:prstGeom>
            </p:spPr>
            <p:txBody>
              <a:bodyPr vert="horz" lIns="0" tIns="45720" rIns="0" bIns="45720" rtlCol="0">
                <a:noAutofit/>
              </a:bodyPr>
              <a:lstStyle>
                <a:lvl1pPr marL="269875" indent="-254000" defTabSz="91440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800">
                    <a:solidFill>
                      <a:schemeClr val="tx1">
                        <a:lumMod val="75000"/>
                        <a:lumOff val="25000"/>
                      </a:schemeClr>
                    </a:solidFill>
                    <a:latin typeface="+mn-lt"/>
                    <a:ea typeface="+mn-ea"/>
                  </a:defRPr>
                </a:lvl1pPr>
                <a:lvl2pPr marL="492125" indent="-254000" defTabSz="914400" eaLnBrk="1" latinLnBrk="0" hangingPunct="1">
                  <a:lnSpc>
                    <a:spcPct val="90000"/>
                  </a:lnSpc>
                  <a:spcBef>
                    <a:spcPts val="200"/>
                  </a:spcBef>
                  <a:spcAft>
                    <a:spcPts val="400"/>
                  </a:spcAft>
                  <a:buClr>
                    <a:schemeClr val="accent1"/>
                  </a:buClr>
                  <a:buFont typeface="Courier New" panose="02070309020205020404" charset="0"/>
                  <a:buChar char="o"/>
                  <a:defRPr>
                    <a:solidFill>
                      <a:schemeClr val="tx1">
                        <a:lumMod val="75000"/>
                        <a:lumOff val="25000"/>
                      </a:schemeClr>
                    </a:solidFill>
                    <a:latin typeface="+mn-lt"/>
                    <a:ea typeface="+mn-ea"/>
                  </a:defRPr>
                </a:lvl2pPr>
                <a:lvl3pPr marL="857250" indent="-365125" defTabSz="914400" eaLnBrk="1" latinLnBrk="0" hangingPunct="1">
                  <a:lnSpc>
                    <a:spcPct val="90000"/>
                  </a:lnSpc>
                  <a:spcBef>
                    <a:spcPts val="200"/>
                  </a:spcBef>
                  <a:spcAft>
                    <a:spcPts val="400"/>
                  </a:spcAft>
                  <a:buClr>
                    <a:schemeClr val="accent1"/>
                  </a:buClr>
                  <a:buFont typeface="Wingdings" panose="05000000000000000000" pitchFamily="2" charset="2"/>
                  <a:buChar char="v"/>
                  <a:defRPr sz="2800">
                    <a:solidFill>
                      <a:schemeClr val="tx1">
                        <a:lumMod val="75000"/>
                        <a:lumOff val="25000"/>
                      </a:schemeClr>
                    </a:solidFill>
                    <a:latin typeface="+mn-lt"/>
                    <a:ea typeface="+mn-ea"/>
                  </a:defRPr>
                </a:lvl3pPr>
                <a:lvl4pPr marL="1127125" indent="-317500" defTabSz="914400" eaLnBrk="1" latinLnBrk="0" hangingPunct="1">
                  <a:lnSpc>
                    <a:spcPct val="90000"/>
                  </a:lnSpc>
                  <a:spcBef>
                    <a:spcPts val="200"/>
                  </a:spcBef>
                  <a:spcAft>
                    <a:spcPts val="400"/>
                  </a:spcAft>
                  <a:buClr>
                    <a:schemeClr val="accent1"/>
                  </a:buClr>
                  <a:buFont typeface="Wingdings" panose="05000000000000000000" pitchFamily="2" charset="2"/>
                  <a:buChar char="q"/>
                  <a:defRPr sz="2400">
                    <a:solidFill>
                      <a:schemeClr val="tx1">
                        <a:lumMod val="75000"/>
                        <a:lumOff val="25000"/>
                      </a:schemeClr>
                    </a:solidFill>
                    <a:latin typeface="+mn-lt"/>
                    <a:ea typeface="+mn-ea"/>
                  </a:defRPr>
                </a:lvl4pPr>
                <a:lvl5pPr marL="1476375" indent="-317500" defTabSz="914400" eaLnBrk="1" latinLnBrk="0" hangingPunct="1">
                  <a:lnSpc>
                    <a:spcPct val="90000"/>
                  </a:lnSpc>
                  <a:spcBef>
                    <a:spcPts val="200"/>
                  </a:spcBef>
                  <a:spcAft>
                    <a:spcPts val="400"/>
                  </a:spcAft>
                  <a:buClr>
                    <a:schemeClr val="accent1"/>
                  </a:buClr>
                  <a:buFont typeface="Wingdings" panose="05000000000000000000" pitchFamily="2" charset="2"/>
                  <a:buChar char="Ø"/>
                  <a:defRPr sz="2000">
                    <a:solidFill>
                      <a:schemeClr val="tx1">
                        <a:lumMod val="75000"/>
                        <a:lumOff val="25000"/>
                      </a:schemeClr>
                    </a:solidFill>
                    <a:latin typeface="+mn-lt"/>
                    <a:ea typeface="+mn-ea"/>
                  </a:defRPr>
                </a:lvl5pPr>
                <a:lvl6pPr marL="1099820" indent="-228600">
                  <a:lnSpc>
                    <a:spcPct val="90000"/>
                  </a:lnSpc>
                  <a:spcBef>
                    <a:spcPts val="200"/>
                  </a:spcBef>
                  <a:spcAft>
                    <a:spcPts val="400"/>
                  </a:spcAft>
                  <a:buClr>
                    <a:schemeClr val="accent1"/>
                  </a:buClr>
                  <a:buFont typeface="Calibri" panose="020F0502020204030204" pitchFamily="34" charset="0"/>
                  <a:buChar char="◦"/>
                  <a:defRPr sz="1400">
                    <a:solidFill>
                      <a:schemeClr val="tx1">
                        <a:lumMod val="75000"/>
                        <a:lumOff val="25000"/>
                      </a:schemeClr>
                    </a:solidFill>
                    <a:latin typeface="+mn-lt"/>
                    <a:ea typeface="+mn-ea"/>
                  </a:defRPr>
                </a:lvl6pPr>
                <a:lvl7pPr marL="1299845" indent="-228600">
                  <a:lnSpc>
                    <a:spcPct val="90000"/>
                  </a:lnSpc>
                  <a:spcBef>
                    <a:spcPts val="200"/>
                  </a:spcBef>
                  <a:spcAft>
                    <a:spcPts val="400"/>
                  </a:spcAft>
                  <a:buClr>
                    <a:schemeClr val="accent1"/>
                  </a:buClr>
                  <a:buFont typeface="Calibri" panose="020F0502020204030204" pitchFamily="34" charset="0"/>
                  <a:buChar char="◦"/>
                  <a:defRPr sz="1400">
                    <a:solidFill>
                      <a:schemeClr val="tx1">
                        <a:lumMod val="75000"/>
                        <a:lumOff val="25000"/>
                      </a:schemeClr>
                    </a:solidFill>
                    <a:latin typeface="+mn-lt"/>
                    <a:ea typeface="+mn-ea"/>
                  </a:defRPr>
                </a:lvl7pPr>
                <a:lvl8pPr marL="1499870" indent="-228600">
                  <a:lnSpc>
                    <a:spcPct val="90000"/>
                  </a:lnSpc>
                  <a:spcBef>
                    <a:spcPts val="200"/>
                  </a:spcBef>
                  <a:spcAft>
                    <a:spcPts val="400"/>
                  </a:spcAft>
                  <a:buClr>
                    <a:schemeClr val="accent1"/>
                  </a:buClr>
                  <a:buFont typeface="Calibri" panose="020F0502020204030204" pitchFamily="34" charset="0"/>
                  <a:buChar char="◦"/>
                  <a:defRPr sz="1400">
                    <a:solidFill>
                      <a:schemeClr val="tx1">
                        <a:lumMod val="75000"/>
                        <a:lumOff val="25000"/>
                      </a:schemeClr>
                    </a:solidFill>
                    <a:latin typeface="+mn-lt"/>
                    <a:ea typeface="+mn-ea"/>
                  </a:defRPr>
                </a:lvl8pPr>
                <a:lvl9pPr marL="1699895" indent="-228600">
                  <a:lnSpc>
                    <a:spcPct val="90000"/>
                  </a:lnSpc>
                  <a:spcBef>
                    <a:spcPts val="200"/>
                  </a:spcBef>
                  <a:spcAft>
                    <a:spcPts val="400"/>
                  </a:spcAft>
                  <a:buClr>
                    <a:schemeClr val="accent1"/>
                  </a:buClr>
                  <a:buFont typeface="Calibri" panose="020F0502020204030204" pitchFamily="34" charset="0"/>
                  <a:buChar char="◦"/>
                  <a:defRPr sz="1400">
                    <a:solidFill>
                      <a:schemeClr val="tx1">
                        <a:lumMod val="75000"/>
                        <a:lumOff val="25000"/>
                      </a:schemeClr>
                    </a:solidFill>
                    <a:latin typeface="+mn-lt"/>
                    <a:ea typeface="+mn-ea"/>
                  </a:defRPr>
                </a:lvl9pPr>
              </a:lstStyle>
              <a:p>
                <a:r>
                  <a:rPr lang="zh-CN" altLang="en-US" b="0" dirty="0"/>
                  <a:t>电子经过缝时的位置不确定                  </a:t>
                </a:r>
                <a:r>
                  <a:rPr lang="en-US" altLang="zh-CN" b="0" i="1" dirty="0"/>
                  <a:t>x</a:t>
                </a:r>
                <a:r>
                  <a:rPr lang="en-US" altLang="zh-CN" b="0" dirty="0"/>
                  <a:t>=</a:t>
                </a:r>
                <a:r>
                  <a:rPr lang="en-US" altLang="zh-CN" b="0" i="1" dirty="0"/>
                  <a:t>b</a:t>
                </a:r>
                <a:r>
                  <a:rPr lang="en-US" altLang="zh-CN" b="0" dirty="0"/>
                  <a:t>.</a:t>
                </a:r>
                <a:endParaRPr lang="en-US" altLang="zh-CN" b="0" dirty="0"/>
              </a:p>
              <a:p>
                <a:r>
                  <a:rPr lang="zh-CN" altLang="en-US" b="0" dirty="0"/>
                  <a:t>一级最小衍射角 </a:t>
                </a:r>
                <a14:m>
                  <m:oMath xmlns:m="http://schemas.openxmlformats.org/officeDocument/2006/math">
                    <m:func>
                      <m:funcPr>
                        <m:ctrlPr>
                          <a:rPr lang="en-US" altLang="zh-CN" b="0" i="1">
                            <a:latin typeface="Cambria Math" panose="02040503050406030204" pitchFamily="18" charset="0"/>
                          </a:rPr>
                        </m:ctrlPr>
                      </m:funcPr>
                      <m:fName>
                        <m:r>
                          <m:rPr>
                            <m:sty m:val="p"/>
                          </m:rPr>
                          <a:rPr lang="en-US" altLang="zh-CN" b="0">
                            <a:latin typeface="Cambria Math" panose="02040503050406030204" pitchFamily="18" charset="0"/>
                          </a:rPr>
                          <m:t>sin</m:t>
                        </m:r>
                      </m:fName>
                      <m:e>
                        <m:r>
                          <m:rPr>
                            <m:sty m:val="p"/>
                          </m:rPr>
                          <a:rPr lang="zh-CN" altLang="en-US" b="0">
                            <a:latin typeface="Cambria Math" panose="02040503050406030204" pitchFamily="18" charset="0"/>
                          </a:rPr>
                          <m:t>φ</m:t>
                        </m:r>
                        <m:r>
                          <a:rPr lang="en-US" altLang="zh-CN" b="0">
                            <a:latin typeface="Cambria Math" panose="02040503050406030204" pitchFamily="18" charset="0"/>
                          </a:rPr>
                          <m:t>=</m:t>
                        </m:r>
                        <m:f>
                          <m:fPr>
                            <m:type m:val="skw"/>
                            <m:ctrlPr>
                              <a:rPr lang="en-US" altLang="zh-CN" b="0" i="1">
                                <a:latin typeface="Cambria Math" panose="02040503050406030204" pitchFamily="18" charset="0"/>
                              </a:rPr>
                            </m:ctrlPr>
                          </m:fPr>
                          <m:num>
                            <m:r>
                              <m:rPr>
                                <m:sty m:val="p"/>
                              </m:rPr>
                              <a:rPr lang="zh-CN" altLang="en-US" b="0">
                                <a:latin typeface="Cambria Math" panose="02040503050406030204" pitchFamily="18" charset="0"/>
                              </a:rPr>
                              <m:t>λ</m:t>
                            </m:r>
                          </m:num>
                          <m:den>
                            <m:r>
                              <m:rPr>
                                <m:sty m:val="p"/>
                              </m:rPr>
                              <a:rPr lang="en-US" altLang="zh-CN" b="0">
                                <a:latin typeface="Cambria Math" panose="02040503050406030204" pitchFamily="18" charset="0"/>
                              </a:rPr>
                              <m:t>b</m:t>
                            </m:r>
                          </m:den>
                        </m:f>
                      </m:e>
                    </m:func>
                  </m:oMath>
                </a14:m>
                <a:endParaRPr lang="zh-CN" altLang="en-US" b="0" dirty="0"/>
              </a:p>
              <a:p>
                <a:r>
                  <a:rPr lang="zh-CN" altLang="en-US" b="0" dirty="0"/>
                  <a:t>电子经过缝后 </a:t>
                </a:r>
                <a:r>
                  <a:rPr lang="en-US" altLang="zh-CN" b="0" i="1" dirty="0"/>
                  <a:t>x</a:t>
                </a:r>
                <a:r>
                  <a:rPr lang="zh-CN" altLang="en-US" b="0" dirty="0"/>
                  <a:t>方向动量不确定</a:t>
                </a:r>
                <a:endParaRPr lang="en-US" altLang="zh-CN" b="0" dirty="0"/>
              </a:p>
              <a:p>
                <a:endParaRPr lang="zh-CN" altLang="en-US" b="0" dirty="0"/>
              </a:p>
            </p:txBody>
          </p:sp>
        </mc:Choice>
        <mc:Fallback>
          <p:sp>
            <p:nvSpPr>
              <p:cNvPr id="39" name="内容占位符 4"/>
              <p:cNvSpPr txBox="1">
                <a:spLocks noRot="1" noChangeAspect="1" noMove="1" noResize="1" noEditPoints="1" noAdjustHandles="1" noChangeArrowheads="1" noChangeShapeType="1" noTextEdit="1"/>
              </p:cNvSpPr>
              <p:nvPr/>
            </p:nvSpPr>
            <p:spPr bwMode="auto">
              <a:xfrm>
                <a:off x="227647" y="2135664"/>
                <a:ext cx="4649153" cy="4341336"/>
              </a:xfrm>
              <a:prstGeom prst="rect">
                <a:avLst/>
              </a:prstGeom>
              <a:blipFill rotWithShape="1">
                <a:blip r:embed="rId1"/>
                <a:stretch>
                  <a:fillRect l="-7" t="-4"/>
                </a:stretch>
              </a:blipFill>
            </p:spPr>
            <p:txBody>
              <a:bodyPr/>
              <a:lstStyle/>
              <a:p>
                <a:r>
                  <a:rPr lang="zh-CN" altLang="en-US">
                    <a:noFill/>
                  </a:rPr>
                  <a:t> </a:t>
                </a:r>
              </a:p>
            </p:txBody>
          </p:sp>
        </mc:Fallback>
      </mc:AlternateContent>
      <p:graphicFrame>
        <p:nvGraphicFramePr>
          <p:cNvPr id="40" name="Object 13"/>
          <p:cNvGraphicFramePr>
            <a:graphicFrameLocks noChangeAspect="1"/>
          </p:cNvGraphicFramePr>
          <p:nvPr/>
        </p:nvGraphicFramePr>
        <p:xfrm>
          <a:off x="1400626" y="4025087"/>
          <a:ext cx="2790374" cy="851713"/>
        </p:xfrm>
        <a:graphic>
          <a:graphicData uri="http://schemas.openxmlformats.org/presentationml/2006/ole">
            <mc:AlternateContent xmlns:mc="http://schemas.openxmlformats.org/markup-compatibility/2006">
              <mc:Choice xmlns:v="urn:schemas-microsoft-com:vml" Requires="v">
                <p:oleObj spid="_x0000_s4" name="Equation" r:id="rId2" imgW="2005965" imgH="609600" progId="Equation.3">
                  <p:embed/>
                </p:oleObj>
              </mc:Choice>
              <mc:Fallback>
                <p:oleObj name="Equation" r:id="rId2" imgW="2005965" imgH="609600" progId="Equation.3">
                  <p:embed/>
                  <p:pic>
                    <p:nvPicPr>
                      <p:cNvPr id="0"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626" y="4025087"/>
                        <a:ext cx="2790374" cy="851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1" name="Group 2"/>
          <p:cNvGrpSpPr/>
          <p:nvPr/>
        </p:nvGrpSpPr>
        <p:grpSpPr bwMode="auto">
          <a:xfrm>
            <a:off x="609600" y="4800600"/>
            <a:ext cx="2589847" cy="820172"/>
            <a:chOff x="624" y="3024"/>
            <a:chExt cx="1824" cy="672"/>
          </a:xfrm>
        </p:grpSpPr>
        <p:graphicFrame>
          <p:nvGraphicFramePr>
            <p:cNvPr id="42" name="Object 3"/>
            <p:cNvGraphicFramePr>
              <a:graphicFrameLocks noChangeAspect="1"/>
            </p:cNvGraphicFramePr>
            <p:nvPr/>
          </p:nvGraphicFramePr>
          <p:xfrm>
            <a:off x="624" y="3024"/>
            <a:ext cx="615" cy="672"/>
          </p:xfrm>
          <a:graphic>
            <a:graphicData uri="http://schemas.openxmlformats.org/presentationml/2006/ole">
              <mc:AlternateContent xmlns:mc="http://schemas.openxmlformats.org/markup-compatibility/2006">
                <mc:Choice xmlns:v="urn:schemas-microsoft-com:vml" Requires="v">
                  <p:oleObj spid="_x0000_s6" name="公式" r:id="rId4" imgW="647700" imgH="660400" progId="Equation.3">
                    <p:embed/>
                  </p:oleObj>
                </mc:Choice>
                <mc:Fallback>
                  <p:oleObj name="公式" r:id="rId4" imgW="647700" imgH="660400" progId="Equation.3">
                    <p:embed/>
                    <p:pic>
                      <p:nvPicPr>
                        <p:cNvPr id="0" name="图片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3024"/>
                          <a:ext cx="615" cy="6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
            <p:cNvGraphicFramePr>
              <a:graphicFrameLocks noChangeAspect="1"/>
            </p:cNvGraphicFramePr>
            <p:nvPr/>
          </p:nvGraphicFramePr>
          <p:xfrm>
            <a:off x="1488" y="3024"/>
            <a:ext cx="960" cy="620"/>
          </p:xfrm>
          <a:graphic>
            <a:graphicData uri="http://schemas.openxmlformats.org/presentationml/2006/ole">
              <mc:AlternateContent xmlns:mc="http://schemas.openxmlformats.org/markup-compatibility/2006">
                <mc:Choice xmlns:v="urn:schemas-microsoft-com:vml" Requires="v">
                  <p:oleObj spid="_x0000_s7" name="Equation" r:id="rId6" imgW="850265" imgH="609600" progId="Equation.3">
                    <p:embed/>
                  </p:oleObj>
                </mc:Choice>
                <mc:Fallback>
                  <p:oleObj name="Equation" r:id="rId6" imgW="850265" imgH="609600" progId="Equation.3">
                    <p:embed/>
                    <p:pic>
                      <p:nvPicPr>
                        <p:cNvPr id="0"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 y="3024"/>
                          <a:ext cx="960" cy="6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 name="Object 5"/>
          <p:cNvGraphicFramePr>
            <a:graphicFrameLocks noChangeAspect="1"/>
          </p:cNvGraphicFramePr>
          <p:nvPr/>
        </p:nvGraphicFramePr>
        <p:xfrm>
          <a:off x="685800" y="5791200"/>
          <a:ext cx="1880559" cy="519113"/>
        </p:xfrm>
        <a:graphic>
          <a:graphicData uri="http://schemas.openxmlformats.org/presentationml/2006/ole">
            <mc:AlternateContent xmlns:mc="http://schemas.openxmlformats.org/markup-compatibility/2006">
              <mc:Choice xmlns:v="urn:schemas-microsoft-com:vml" Requires="v">
                <p:oleObj spid="_x0000_s8" name="Equation" r:id="rId8" imgW="1091565" imgH="330200" progId="Equation.3">
                  <p:embed/>
                </p:oleObj>
              </mc:Choice>
              <mc:Fallback>
                <p:oleObj name="Equation" r:id="rId8" imgW="1091565" imgH="330200" progId="Equation.3">
                  <p:embed/>
                  <p:pic>
                    <p:nvPicPr>
                      <p:cNvPr id="0" name="图片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5791200"/>
                        <a:ext cx="1880559"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5" name="Group 49"/>
          <p:cNvGrpSpPr/>
          <p:nvPr/>
        </p:nvGrpSpPr>
        <p:grpSpPr bwMode="auto">
          <a:xfrm>
            <a:off x="3124200" y="5686431"/>
            <a:ext cx="4641850" cy="519113"/>
            <a:chOff x="2160" y="3696"/>
            <a:chExt cx="2924" cy="327"/>
          </a:xfrm>
        </p:grpSpPr>
        <p:graphicFrame>
          <p:nvGraphicFramePr>
            <p:cNvPr id="46" name="Object 50"/>
            <p:cNvGraphicFramePr>
              <a:graphicFrameLocks noChangeAspect="1"/>
            </p:cNvGraphicFramePr>
            <p:nvPr/>
          </p:nvGraphicFramePr>
          <p:xfrm>
            <a:off x="3936" y="3707"/>
            <a:ext cx="1148" cy="295"/>
          </p:xfrm>
          <a:graphic>
            <a:graphicData uri="http://schemas.openxmlformats.org/presentationml/2006/ole">
              <mc:AlternateContent xmlns:mc="http://schemas.openxmlformats.org/markup-compatibility/2006">
                <mc:Choice xmlns:v="urn:schemas-microsoft-com:vml" Requires="v">
                  <p:oleObj spid="_x0000_s9" name="Equation" r:id="rId10" imgW="1091565" imgH="330200" progId="Equation.3">
                    <p:embed/>
                  </p:oleObj>
                </mc:Choice>
                <mc:Fallback>
                  <p:oleObj name="Equation" r:id="rId10" imgW="1091565" imgH="330200" progId="Equation.3">
                    <p:embed/>
                    <p:pic>
                      <p:nvPicPr>
                        <p:cNvPr id="0" name="图片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6" y="3707"/>
                          <a:ext cx="1148" cy="295"/>
                        </a:xfrm>
                        <a:prstGeom prst="rect">
                          <a:avLst/>
                        </a:prstGeom>
                        <a:gradFill rotWithShape="0">
                          <a:gsLst>
                            <a:gs pos="0">
                              <a:schemeClr val="accent1"/>
                            </a:gs>
                            <a:gs pos="50000">
                              <a:srgbClr val="FFFFFF"/>
                            </a:gs>
                            <a:gs pos="100000">
                              <a:schemeClr val="accent1"/>
                            </a:gs>
                          </a:gsLst>
                          <a:lin ang="5400000" scaled="1"/>
                        </a:gradFill>
                        <a:ln w="12700">
                          <a:solidFill>
                            <a:schemeClr val="tx2"/>
                          </a:solidFill>
                          <a:miter lim="800000"/>
                          <a:headEnd/>
                          <a:tailEnd/>
                        </a:ln>
                      </p:spPr>
                    </p:pic>
                  </p:oleObj>
                </mc:Fallback>
              </mc:AlternateContent>
            </a:graphicData>
          </a:graphic>
        </p:graphicFrame>
        <p:sp>
          <p:nvSpPr>
            <p:cNvPr id="47" name="Text Box 51"/>
            <p:cNvSpPr txBox="1">
              <a:spLocks noChangeArrowheads="1"/>
            </p:cNvSpPr>
            <p:nvPr/>
          </p:nvSpPr>
          <p:spPr bwMode="auto">
            <a:xfrm>
              <a:off x="2160" y="3696"/>
              <a:ext cx="1968" cy="327"/>
            </a:xfrm>
            <a:prstGeom prst="rect">
              <a:avLst/>
            </a:prstGeom>
            <a:noFill/>
            <a:ln w="9525">
              <a:noFill/>
              <a:miter lim="800000"/>
            </a:ln>
          </p:spPr>
          <p:txBody>
            <a:bodyPr>
              <a:spAutoFit/>
            </a:bodyPr>
            <a:lstStyle/>
            <a:p>
              <a:pPr>
                <a:spcBef>
                  <a:spcPct val="50000"/>
                </a:spcBef>
              </a:pPr>
              <a:r>
                <a:rPr lang="zh-CN" altLang="en-US" sz="2800" b="1" dirty="0">
                  <a:solidFill>
                    <a:srgbClr val="0000FF"/>
                  </a:solidFill>
                  <a:latin typeface="华文楷体" panose="02010600040101010101" charset="-122"/>
                  <a:ea typeface="华文楷体" panose="02010600040101010101" charset="-122"/>
                </a:rPr>
                <a:t>考虑衍射次级有</a:t>
              </a:r>
              <a:endParaRPr lang="zh-CN" altLang="en-US" sz="2800" b="1" dirty="0">
                <a:solidFill>
                  <a:srgbClr val="0000FF"/>
                </a:solidFill>
                <a:latin typeface="华文楷体" panose="02010600040101010101" charset="-122"/>
                <a:ea typeface="华文楷体" panose="02010600040101010101" charset="-122"/>
              </a:endParaRPr>
            </a:p>
          </p:txBody>
        </p:sp>
      </p:grpSp>
      <p:grpSp>
        <p:nvGrpSpPr>
          <p:cNvPr id="81" name="组合 80"/>
          <p:cNvGrpSpPr/>
          <p:nvPr/>
        </p:nvGrpSpPr>
        <p:grpSpPr>
          <a:xfrm>
            <a:off x="5111433" y="1331596"/>
            <a:ext cx="3886200" cy="4114801"/>
            <a:chOff x="5111433" y="1331596"/>
            <a:chExt cx="3886200" cy="4114801"/>
          </a:xfrm>
        </p:grpSpPr>
        <p:sp>
          <p:nvSpPr>
            <p:cNvPr id="49" name="Rectangle 17"/>
            <p:cNvSpPr>
              <a:spLocks noChangeArrowheads="1"/>
            </p:cNvSpPr>
            <p:nvPr/>
          </p:nvSpPr>
          <p:spPr bwMode="auto">
            <a:xfrm>
              <a:off x="5111433" y="1331596"/>
              <a:ext cx="3886200" cy="4114801"/>
            </a:xfrm>
            <a:prstGeom prst="rect">
              <a:avLst/>
            </a:prstGeom>
            <a:solidFill>
              <a:schemeClr val="bg1"/>
            </a:solidFill>
            <a:ln w="9525">
              <a:solidFill>
                <a:schemeClr val="tx2"/>
              </a:solidFill>
              <a:miter lim="800000"/>
            </a:ln>
          </p:spPr>
          <p:txBody>
            <a:bodyPr wrap="none" anchor="ctr"/>
            <a:lstStyle/>
            <a:p>
              <a:endParaRPr lang="en-US" altLang="zh-CN">
                <a:latin typeface="Times New Roman" panose="02020603050405020304" pitchFamily="18" charset="0"/>
                <a:cs typeface="Times New Roman" panose="02020603050405020304" pitchFamily="18" charset="0"/>
              </a:endParaRPr>
            </a:p>
          </p:txBody>
        </p:sp>
        <p:sp>
          <p:nvSpPr>
            <p:cNvPr id="50" name="Line 18"/>
            <p:cNvSpPr>
              <a:spLocks noChangeShapeType="1"/>
            </p:cNvSpPr>
            <p:nvPr/>
          </p:nvSpPr>
          <p:spPr bwMode="auto">
            <a:xfrm>
              <a:off x="5949633" y="2245996"/>
              <a:ext cx="0" cy="762000"/>
            </a:xfrm>
            <a:prstGeom prst="line">
              <a:avLst/>
            </a:prstGeom>
            <a:noFill/>
            <a:ln w="57150">
              <a:solidFill>
                <a:schemeClr val="tx2"/>
              </a:solidFill>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1" name="Line 19"/>
            <p:cNvSpPr>
              <a:spLocks noChangeShapeType="1"/>
            </p:cNvSpPr>
            <p:nvPr/>
          </p:nvSpPr>
          <p:spPr bwMode="auto">
            <a:xfrm>
              <a:off x="5949633" y="3312796"/>
              <a:ext cx="0" cy="762000"/>
            </a:xfrm>
            <a:prstGeom prst="line">
              <a:avLst/>
            </a:prstGeom>
            <a:noFill/>
            <a:ln w="57150">
              <a:solidFill>
                <a:schemeClr val="tx2"/>
              </a:solidFill>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2" name="Line 20"/>
            <p:cNvSpPr>
              <a:spLocks noChangeShapeType="1"/>
            </p:cNvSpPr>
            <p:nvPr/>
          </p:nvSpPr>
          <p:spPr bwMode="auto">
            <a:xfrm>
              <a:off x="5263833" y="2550796"/>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3" name="Line 21"/>
            <p:cNvSpPr>
              <a:spLocks noChangeShapeType="1"/>
            </p:cNvSpPr>
            <p:nvPr/>
          </p:nvSpPr>
          <p:spPr bwMode="auto">
            <a:xfrm>
              <a:off x="5263833" y="2703196"/>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4" name="Line 22"/>
            <p:cNvSpPr>
              <a:spLocks noChangeShapeType="1"/>
            </p:cNvSpPr>
            <p:nvPr/>
          </p:nvSpPr>
          <p:spPr bwMode="auto">
            <a:xfrm>
              <a:off x="5263833" y="2855596"/>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5" name="Line 23"/>
            <p:cNvSpPr>
              <a:spLocks noChangeShapeType="1"/>
            </p:cNvSpPr>
            <p:nvPr/>
          </p:nvSpPr>
          <p:spPr bwMode="auto">
            <a:xfrm>
              <a:off x="5263833" y="3007996"/>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6" name="Line 24"/>
            <p:cNvSpPr>
              <a:spLocks noChangeShapeType="1"/>
            </p:cNvSpPr>
            <p:nvPr/>
          </p:nvSpPr>
          <p:spPr bwMode="auto">
            <a:xfrm>
              <a:off x="5263833" y="3160396"/>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7" name="Line 25"/>
            <p:cNvSpPr>
              <a:spLocks noChangeShapeType="1"/>
            </p:cNvSpPr>
            <p:nvPr/>
          </p:nvSpPr>
          <p:spPr bwMode="auto">
            <a:xfrm>
              <a:off x="5263833" y="3312796"/>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8" name="Line 26"/>
            <p:cNvSpPr>
              <a:spLocks noChangeShapeType="1"/>
            </p:cNvSpPr>
            <p:nvPr/>
          </p:nvSpPr>
          <p:spPr bwMode="auto">
            <a:xfrm>
              <a:off x="5263833" y="3465197"/>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59" name="Line 27"/>
            <p:cNvSpPr>
              <a:spLocks noChangeShapeType="1"/>
            </p:cNvSpPr>
            <p:nvPr/>
          </p:nvSpPr>
          <p:spPr bwMode="auto">
            <a:xfrm>
              <a:off x="5263833" y="3617597"/>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60" name="Line 28"/>
            <p:cNvSpPr>
              <a:spLocks noChangeShapeType="1"/>
            </p:cNvSpPr>
            <p:nvPr/>
          </p:nvSpPr>
          <p:spPr bwMode="auto">
            <a:xfrm>
              <a:off x="5263833" y="3769997"/>
              <a:ext cx="685800" cy="0"/>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61" name="Line 29"/>
            <p:cNvSpPr>
              <a:spLocks noChangeShapeType="1"/>
            </p:cNvSpPr>
            <p:nvPr/>
          </p:nvSpPr>
          <p:spPr bwMode="auto">
            <a:xfrm>
              <a:off x="8311833" y="1407796"/>
              <a:ext cx="0" cy="3429001"/>
            </a:xfrm>
            <a:prstGeom prst="line">
              <a:avLst/>
            </a:prstGeom>
            <a:noFill/>
            <a:ln w="12700">
              <a:solidFill>
                <a:srgbClr val="006600"/>
              </a:solidFill>
              <a:round/>
              <a:headEnd type="triangl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62" name="Line 30"/>
            <p:cNvSpPr>
              <a:spLocks noChangeShapeType="1"/>
            </p:cNvSpPr>
            <p:nvPr/>
          </p:nvSpPr>
          <p:spPr bwMode="auto">
            <a:xfrm>
              <a:off x="5873433" y="3160396"/>
              <a:ext cx="3048000" cy="0"/>
            </a:xfrm>
            <a:prstGeom prst="line">
              <a:avLst/>
            </a:prstGeom>
            <a:noFill/>
            <a:ln w="12700">
              <a:solidFill>
                <a:schemeClr val="tx1"/>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63" name="Freeform 31"/>
            <p:cNvSpPr/>
            <p:nvPr/>
          </p:nvSpPr>
          <p:spPr bwMode="auto">
            <a:xfrm>
              <a:off x="7494271" y="2569846"/>
              <a:ext cx="814388" cy="1174750"/>
            </a:xfrm>
            <a:custGeom>
              <a:avLst/>
              <a:gdLst>
                <a:gd name="T0" fmla="*/ 513 w 513"/>
                <a:gd name="T1" fmla="*/ 740 h 740"/>
                <a:gd name="T2" fmla="*/ 378 w 513"/>
                <a:gd name="T3" fmla="*/ 639 h 740"/>
                <a:gd name="T4" fmla="*/ 179 w 513"/>
                <a:gd name="T5" fmla="*/ 537 h 740"/>
                <a:gd name="T6" fmla="*/ 1 w 513"/>
                <a:gd name="T7" fmla="*/ 372 h 740"/>
                <a:gd name="T8" fmla="*/ 186 w 513"/>
                <a:gd name="T9" fmla="*/ 207 h 740"/>
                <a:gd name="T10" fmla="*/ 371 w 513"/>
                <a:gd name="T11" fmla="*/ 105 h 740"/>
                <a:gd name="T12" fmla="*/ 513 w 513"/>
                <a:gd name="T13" fmla="*/ 0 h 740"/>
                <a:gd name="T14" fmla="*/ 0 60000 65536"/>
                <a:gd name="T15" fmla="*/ 0 60000 65536"/>
                <a:gd name="T16" fmla="*/ 0 60000 65536"/>
                <a:gd name="T17" fmla="*/ 0 60000 65536"/>
                <a:gd name="T18" fmla="*/ 0 60000 65536"/>
                <a:gd name="T19" fmla="*/ 0 60000 65536"/>
                <a:gd name="T20" fmla="*/ 0 60000 65536"/>
                <a:gd name="T21" fmla="*/ 0 w 513"/>
                <a:gd name="T22" fmla="*/ 0 h 740"/>
                <a:gd name="T23" fmla="*/ 513 w 513"/>
                <a:gd name="T24" fmla="*/ 740 h 7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3" h="740">
                  <a:moveTo>
                    <a:pt x="513" y="740"/>
                  </a:moveTo>
                  <a:cubicBezTo>
                    <a:pt x="491" y="723"/>
                    <a:pt x="434" y="673"/>
                    <a:pt x="378" y="639"/>
                  </a:cubicBezTo>
                  <a:cubicBezTo>
                    <a:pt x="322" y="605"/>
                    <a:pt x="242" y="582"/>
                    <a:pt x="179" y="537"/>
                  </a:cubicBezTo>
                  <a:cubicBezTo>
                    <a:pt x="116" y="492"/>
                    <a:pt x="0" y="427"/>
                    <a:pt x="1" y="372"/>
                  </a:cubicBezTo>
                  <a:cubicBezTo>
                    <a:pt x="2" y="317"/>
                    <a:pt x="124" y="251"/>
                    <a:pt x="186" y="207"/>
                  </a:cubicBezTo>
                  <a:cubicBezTo>
                    <a:pt x="248" y="163"/>
                    <a:pt x="317" y="139"/>
                    <a:pt x="371" y="105"/>
                  </a:cubicBezTo>
                  <a:cubicBezTo>
                    <a:pt x="425" y="71"/>
                    <a:pt x="484" y="22"/>
                    <a:pt x="513" y="0"/>
                  </a:cubicBezTo>
                </a:path>
              </a:pathLst>
            </a:custGeom>
            <a:noFill/>
            <a:ln w="28575">
              <a:solidFill>
                <a:srgbClr val="FF6600"/>
              </a:solidFill>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64" name="Freeform 32"/>
            <p:cNvSpPr/>
            <p:nvPr/>
          </p:nvSpPr>
          <p:spPr bwMode="auto">
            <a:xfrm>
              <a:off x="8192771" y="1777684"/>
              <a:ext cx="130175" cy="792163"/>
            </a:xfrm>
            <a:custGeom>
              <a:avLst/>
              <a:gdLst>
                <a:gd name="T0" fmla="*/ 73 w 82"/>
                <a:gd name="T1" fmla="*/ 499 h 499"/>
                <a:gd name="T2" fmla="*/ 0 w 82"/>
                <a:gd name="T3" fmla="*/ 316 h 499"/>
                <a:gd name="T4" fmla="*/ 73 w 82"/>
                <a:gd name="T5" fmla="*/ 128 h 499"/>
                <a:gd name="T6" fmla="*/ 54 w 82"/>
                <a:gd name="T7" fmla="*/ 0 h 499"/>
                <a:gd name="T8" fmla="*/ 0 60000 65536"/>
                <a:gd name="T9" fmla="*/ 0 60000 65536"/>
                <a:gd name="T10" fmla="*/ 0 60000 65536"/>
                <a:gd name="T11" fmla="*/ 0 60000 65536"/>
                <a:gd name="T12" fmla="*/ 0 w 82"/>
                <a:gd name="T13" fmla="*/ 0 h 499"/>
                <a:gd name="T14" fmla="*/ 82 w 82"/>
                <a:gd name="T15" fmla="*/ 499 h 499"/>
              </a:gdLst>
              <a:ahLst/>
              <a:cxnLst>
                <a:cxn ang="T8">
                  <a:pos x="T0" y="T1"/>
                </a:cxn>
                <a:cxn ang="T9">
                  <a:pos x="T2" y="T3"/>
                </a:cxn>
                <a:cxn ang="T10">
                  <a:pos x="T4" y="T5"/>
                </a:cxn>
                <a:cxn ang="T11">
                  <a:pos x="T6" y="T7"/>
                </a:cxn>
              </a:cxnLst>
              <a:rect l="T12" t="T13" r="T14" b="T15"/>
              <a:pathLst>
                <a:path w="82" h="499">
                  <a:moveTo>
                    <a:pt x="73" y="499"/>
                  </a:moveTo>
                  <a:cubicBezTo>
                    <a:pt x="61" y="469"/>
                    <a:pt x="0" y="378"/>
                    <a:pt x="0" y="316"/>
                  </a:cubicBezTo>
                  <a:cubicBezTo>
                    <a:pt x="0" y="254"/>
                    <a:pt x="64" y="181"/>
                    <a:pt x="73" y="128"/>
                  </a:cubicBezTo>
                  <a:cubicBezTo>
                    <a:pt x="82" y="75"/>
                    <a:pt x="58" y="27"/>
                    <a:pt x="54" y="0"/>
                  </a:cubicBezTo>
                </a:path>
              </a:pathLst>
            </a:custGeom>
            <a:noFill/>
            <a:ln w="28575">
              <a:solidFill>
                <a:srgbClr val="FF6600"/>
              </a:solidFill>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65" name="Freeform 33"/>
            <p:cNvSpPr/>
            <p:nvPr/>
          </p:nvSpPr>
          <p:spPr bwMode="auto">
            <a:xfrm>
              <a:off x="8192771" y="3744597"/>
              <a:ext cx="130175" cy="776288"/>
            </a:xfrm>
            <a:custGeom>
              <a:avLst/>
              <a:gdLst>
                <a:gd name="T0" fmla="*/ 73 w 82"/>
                <a:gd name="T1" fmla="*/ 0 h 489"/>
                <a:gd name="T2" fmla="*/ 0 w 82"/>
                <a:gd name="T3" fmla="*/ 187 h 489"/>
                <a:gd name="T4" fmla="*/ 73 w 82"/>
                <a:gd name="T5" fmla="*/ 370 h 489"/>
                <a:gd name="T6" fmla="*/ 54 w 82"/>
                <a:gd name="T7" fmla="*/ 489 h 489"/>
                <a:gd name="T8" fmla="*/ 0 60000 65536"/>
                <a:gd name="T9" fmla="*/ 0 60000 65536"/>
                <a:gd name="T10" fmla="*/ 0 60000 65536"/>
                <a:gd name="T11" fmla="*/ 0 60000 65536"/>
                <a:gd name="T12" fmla="*/ 0 w 82"/>
                <a:gd name="T13" fmla="*/ 0 h 489"/>
                <a:gd name="T14" fmla="*/ 82 w 82"/>
                <a:gd name="T15" fmla="*/ 489 h 489"/>
              </a:gdLst>
              <a:ahLst/>
              <a:cxnLst>
                <a:cxn ang="T8">
                  <a:pos x="T0" y="T1"/>
                </a:cxn>
                <a:cxn ang="T9">
                  <a:pos x="T2" y="T3"/>
                </a:cxn>
                <a:cxn ang="T10">
                  <a:pos x="T4" y="T5"/>
                </a:cxn>
                <a:cxn ang="T11">
                  <a:pos x="T6" y="T7"/>
                </a:cxn>
              </a:cxnLst>
              <a:rect l="T12" t="T13" r="T14" b="T15"/>
              <a:pathLst>
                <a:path w="82" h="489">
                  <a:moveTo>
                    <a:pt x="73" y="0"/>
                  </a:moveTo>
                  <a:cubicBezTo>
                    <a:pt x="61" y="31"/>
                    <a:pt x="0" y="125"/>
                    <a:pt x="0" y="187"/>
                  </a:cubicBezTo>
                  <a:cubicBezTo>
                    <a:pt x="0" y="249"/>
                    <a:pt x="64" y="320"/>
                    <a:pt x="73" y="370"/>
                  </a:cubicBezTo>
                  <a:cubicBezTo>
                    <a:pt x="82" y="420"/>
                    <a:pt x="58" y="464"/>
                    <a:pt x="54" y="489"/>
                  </a:cubicBezTo>
                </a:path>
              </a:pathLst>
            </a:custGeom>
            <a:noFill/>
            <a:ln w="28575">
              <a:solidFill>
                <a:srgbClr val="FF6600"/>
              </a:solidFill>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66" name="Line 34"/>
            <p:cNvSpPr>
              <a:spLocks noChangeShapeType="1"/>
            </p:cNvSpPr>
            <p:nvPr/>
          </p:nvSpPr>
          <p:spPr bwMode="auto">
            <a:xfrm flipV="1">
              <a:off x="6025833" y="2550796"/>
              <a:ext cx="2286000" cy="609600"/>
            </a:xfrm>
            <a:prstGeom prst="line">
              <a:avLst/>
            </a:prstGeom>
            <a:noFill/>
            <a:ln w="19050">
              <a:solidFill>
                <a:srgbClr val="0000FF"/>
              </a:solidFill>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67" name="Line 35"/>
            <p:cNvSpPr>
              <a:spLocks noChangeShapeType="1"/>
            </p:cNvSpPr>
            <p:nvPr/>
          </p:nvSpPr>
          <p:spPr bwMode="auto">
            <a:xfrm flipV="1">
              <a:off x="6025833" y="2779396"/>
              <a:ext cx="1447800" cy="371475"/>
            </a:xfrm>
            <a:prstGeom prst="line">
              <a:avLst/>
            </a:prstGeom>
            <a:noFill/>
            <a:ln w="19050">
              <a:solidFill>
                <a:srgbClr val="0000FF"/>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graphicFrame>
          <p:nvGraphicFramePr>
            <p:cNvPr id="68" name="Object 36"/>
            <p:cNvGraphicFramePr>
              <a:graphicFrameLocks noChangeAspect="1"/>
            </p:cNvGraphicFramePr>
            <p:nvPr/>
          </p:nvGraphicFramePr>
          <p:xfrm>
            <a:off x="8616633" y="2703196"/>
            <a:ext cx="303213" cy="381000"/>
          </p:xfrm>
          <a:graphic>
            <a:graphicData uri="http://schemas.openxmlformats.org/presentationml/2006/ole">
              <mc:AlternateContent xmlns:mc="http://schemas.openxmlformats.org/markup-compatibility/2006">
                <mc:Choice xmlns:v="urn:schemas-microsoft-com:vml" Requires="v">
                  <p:oleObj spid="_x0000_s10" name="公式" r:id="rId12" imgW="190500" imgH="241300" progId="Equation.3">
                    <p:embed/>
                  </p:oleObj>
                </mc:Choice>
                <mc:Fallback>
                  <p:oleObj name="公式" r:id="rId12" imgW="190500" imgH="241300" progId="Equation.3">
                    <p:embed/>
                    <p:pic>
                      <p:nvPicPr>
                        <p:cNvPr id="0" name="图片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6633" y="2703196"/>
                          <a:ext cx="3032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 name="Object 37"/>
            <p:cNvGraphicFramePr>
              <a:graphicFrameLocks noChangeAspect="1"/>
            </p:cNvGraphicFramePr>
            <p:nvPr/>
          </p:nvGraphicFramePr>
          <p:xfrm>
            <a:off x="8388033" y="1407796"/>
            <a:ext cx="352425" cy="381000"/>
          </p:xfrm>
          <a:graphic>
            <a:graphicData uri="http://schemas.openxmlformats.org/presentationml/2006/ole">
              <mc:AlternateContent xmlns:mc="http://schemas.openxmlformats.org/markup-compatibility/2006">
                <mc:Choice xmlns:v="urn:schemas-microsoft-com:vml" Requires="v">
                  <p:oleObj spid="_x0000_s11" name="公式" r:id="rId14" imgW="177800" imgH="190500" progId="Equation.3">
                    <p:embed/>
                  </p:oleObj>
                </mc:Choice>
                <mc:Fallback>
                  <p:oleObj name="公式" r:id="rId14" imgW="177800" imgH="190500" progId="Equation.3">
                    <p:embed/>
                    <p:pic>
                      <p:nvPicPr>
                        <p:cNvPr id="0" name="图片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8033" y="1407796"/>
                          <a:ext cx="3524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 name="Object 38"/>
            <p:cNvGraphicFramePr>
              <a:graphicFrameLocks noChangeAspect="1"/>
            </p:cNvGraphicFramePr>
            <p:nvPr/>
          </p:nvGraphicFramePr>
          <p:xfrm>
            <a:off x="6406833" y="3465197"/>
            <a:ext cx="1371600" cy="515938"/>
          </p:xfrm>
          <a:graphic>
            <a:graphicData uri="http://schemas.openxmlformats.org/presentationml/2006/ole">
              <mc:AlternateContent xmlns:mc="http://schemas.openxmlformats.org/markup-compatibility/2006">
                <mc:Choice xmlns:v="urn:schemas-microsoft-com:vml" Requires="v">
                  <p:oleObj spid="_x0000_s12" name="公式" r:id="rId16" imgW="837565" imgH="317500" progId="Equation.3">
                    <p:embed/>
                  </p:oleObj>
                </mc:Choice>
                <mc:Fallback>
                  <p:oleObj name="公式" r:id="rId16" imgW="837565" imgH="317500" progId="Equation.3">
                    <p:embed/>
                    <p:pic>
                      <p:nvPicPr>
                        <p:cNvPr id="0" name="图片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06833" y="3465197"/>
                          <a:ext cx="1371600"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 name="Object 39"/>
            <p:cNvGraphicFramePr>
              <a:graphicFrameLocks noChangeAspect="1"/>
            </p:cNvGraphicFramePr>
            <p:nvPr/>
          </p:nvGraphicFramePr>
          <p:xfrm>
            <a:off x="6559233" y="2169796"/>
            <a:ext cx="1371600" cy="515938"/>
          </p:xfrm>
          <a:graphic>
            <a:graphicData uri="http://schemas.openxmlformats.org/presentationml/2006/ole">
              <mc:AlternateContent xmlns:mc="http://schemas.openxmlformats.org/markup-compatibility/2006">
                <mc:Choice xmlns:v="urn:schemas-microsoft-com:vml" Requires="v">
                  <p:oleObj spid="_x0000_s13" name="公式" r:id="rId18" imgW="837565" imgH="317500" progId="Equation.3">
                    <p:embed/>
                  </p:oleObj>
                </mc:Choice>
                <mc:Fallback>
                  <p:oleObj name="公式" r:id="rId18" imgW="837565" imgH="317500" progId="Equation.3">
                    <p:embed/>
                    <p:pic>
                      <p:nvPicPr>
                        <p:cNvPr id="0" name="图片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59233" y="2169796"/>
                          <a:ext cx="1371600"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Line 40"/>
            <p:cNvSpPr>
              <a:spLocks noChangeShapeType="1"/>
            </p:cNvSpPr>
            <p:nvPr/>
          </p:nvSpPr>
          <p:spPr bwMode="auto">
            <a:xfrm>
              <a:off x="5949633" y="3007996"/>
              <a:ext cx="457200" cy="0"/>
            </a:xfrm>
            <a:prstGeom prst="line">
              <a:avLst/>
            </a:prstGeom>
            <a:noFill/>
            <a:ln w="12700">
              <a:solidFill>
                <a:schemeClr val="tx1"/>
              </a:solidFill>
              <a:prstDash val="dash"/>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73" name="Line 41"/>
            <p:cNvSpPr>
              <a:spLocks noChangeShapeType="1"/>
            </p:cNvSpPr>
            <p:nvPr/>
          </p:nvSpPr>
          <p:spPr bwMode="auto">
            <a:xfrm>
              <a:off x="5949633" y="3312796"/>
              <a:ext cx="457200" cy="0"/>
            </a:xfrm>
            <a:prstGeom prst="line">
              <a:avLst/>
            </a:prstGeom>
            <a:noFill/>
            <a:ln w="12700">
              <a:solidFill>
                <a:schemeClr val="tx1"/>
              </a:solidFill>
              <a:prstDash val="dash"/>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74" name="Line 42"/>
            <p:cNvSpPr>
              <a:spLocks noChangeShapeType="1"/>
            </p:cNvSpPr>
            <p:nvPr/>
          </p:nvSpPr>
          <p:spPr bwMode="auto">
            <a:xfrm flipV="1">
              <a:off x="6254433" y="3312796"/>
              <a:ext cx="0" cy="381000"/>
            </a:xfrm>
            <a:prstGeom prst="line">
              <a:avLst/>
            </a:prstGeom>
            <a:noFill/>
            <a:ln w="19050">
              <a:solidFill>
                <a:srgbClr val="FF3399"/>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75" name="Line 43"/>
            <p:cNvSpPr>
              <a:spLocks noChangeShapeType="1"/>
            </p:cNvSpPr>
            <p:nvPr/>
          </p:nvSpPr>
          <p:spPr bwMode="auto">
            <a:xfrm>
              <a:off x="6254433" y="2626996"/>
              <a:ext cx="0" cy="381000"/>
            </a:xfrm>
            <a:prstGeom prst="line">
              <a:avLst/>
            </a:prstGeom>
            <a:noFill/>
            <a:ln w="19050">
              <a:solidFill>
                <a:srgbClr val="FF3399"/>
              </a:solidFill>
              <a:round/>
              <a:headEnd type="none" w="sm" len="lg"/>
              <a:tailEnd type="triangl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graphicFrame>
          <p:nvGraphicFramePr>
            <p:cNvPr id="76" name="Object 44"/>
            <p:cNvGraphicFramePr>
              <a:graphicFrameLocks noChangeAspect="1"/>
            </p:cNvGraphicFramePr>
            <p:nvPr/>
          </p:nvGraphicFramePr>
          <p:xfrm>
            <a:off x="6178233" y="2169796"/>
            <a:ext cx="287338" cy="442913"/>
          </p:xfrm>
          <a:graphic>
            <a:graphicData uri="http://schemas.openxmlformats.org/presentationml/2006/ole">
              <mc:AlternateContent xmlns:mc="http://schemas.openxmlformats.org/markup-compatibility/2006">
                <mc:Choice xmlns:v="urn:schemas-microsoft-com:vml" Requires="v">
                  <p:oleObj spid="_x0000_s14" name="公式" r:id="rId19" imgW="164465" imgH="254000" progId="Equation.3">
                    <p:embed/>
                  </p:oleObj>
                </mc:Choice>
                <mc:Fallback>
                  <p:oleObj name="公式" r:id="rId19" imgW="164465" imgH="254000" progId="Equation.3">
                    <p:embed/>
                    <p:pic>
                      <p:nvPicPr>
                        <p:cNvPr id="0" name="图片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78233" y="2169796"/>
                          <a:ext cx="287338"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7" name="Arc 45"/>
            <p:cNvSpPr/>
            <p:nvPr/>
          </p:nvSpPr>
          <p:spPr bwMode="auto">
            <a:xfrm>
              <a:off x="6635433" y="3007996"/>
              <a:ext cx="76200" cy="1524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6600"/>
              </a:solidFill>
              <a:round/>
              <a:headEnd type="none" w="sm" len="lg"/>
              <a:tailEnd type="none" w="sm" len="lg"/>
            </a:ln>
          </p:spPr>
          <p:txBody>
            <a:bodyPr wrap="none" anchor="ctr"/>
            <a:lstStyle/>
            <a:p>
              <a:endParaRPr lang="zh-CN" altLang="en-US">
                <a:latin typeface="Times New Roman" panose="02020603050405020304" pitchFamily="18" charset="0"/>
                <a:cs typeface="Times New Roman" panose="02020603050405020304" pitchFamily="18" charset="0"/>
              </a:endParaRPr>
            </a:p>
          </p:txBody>
        </p:sp>
        <p:graphicFrame>
          <p:nvGraphicFramePr>
            <p:cNvPr id="78" name="Object 46"/>
            <p:cNvGraphicFramePr>
              <a:graphicFrameLocks noChangeAspect="1"/>
            </p:cNvGraphicFramePr>
            <p:nvPr/>
          </p:nvGraphicFramePr>
          <p:xfrm>
            <a:off x="6864033" y="2931796"/>
            <a:ext cx="257175" cy="304800"/>
          </p:xfrm>
          <a:graphic>
            <a:graphicData uri="http://schemas.openxmlformats.org/presentationml/2006/ole">
              <mc:AlternateContent xmlns:mc="http://schemas.openxmlformats.org/markup-compatibility/2006">
                <mc:Choice xmlns:v="urn:schemas-microsoft-com:vml" Requires="v">
                  <p:oleObj spid="_x0000_s15" name="公式" r:id="rId21" imgW="203200" imgH="241300" progId="Equation.3">
                    <p:embed/>
                  </p:oleObj>
                </mc:Choice>
                <mc:Fallback>
                  <p:oleObj name="公式" r:id="rId21" imgW="203200" imgH="241300" progId="Equation.3">
                    <p:embed/>
                    <p:pic>
                      <p:nvPicPr>
                        <p:cNvPr id="0" name="图片 1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64033" y="2931796"/>
                          <a:ext cx="2571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 name="Text Box 47"/>
            <p:cNvSpPr txBox="1">
              <a:spLocks noChangeArrowheads="1"/>
            </p:cNvSpPr>
            <p:nvPr/>
          </p:nvSpPr>
          <p:spPr bwMode="auto">
            <a:xfrm>
              <a:off x="5111433" y="4912997"/>
              <a:ext cx="3886200" cy="528638"/>
            </a:xfrm>
            <a:prstGeom prst="rect">
              <a:avLst/>
            </a:prstGeom>
            <a:gradFill rotWithShape="0">
              <a:gsLst>
                <a:gs pos="0">
                  <a:schemeClr val="accent1"/>
                </a:gs>
                <a:gs pos="50000">
                  <a:srgbClr val="FFFFFF"/>
                </a:gs>
                <a:gs pos="100000">
                  <a:schemeClr val="accent1"/>
                </a:gs>
              </a:gsLst>
              <a:lin ang="5400000" scaled="1"/>
            </a:gradFill>
            <a:ln w="9525">
              <a:solidFill>
                <a:schemeClr val="tx2"/>
              </a:solidFill>
              <a:miter lim="800000"/>
            </a:ln>
            <a:effectLst/>
          </p:spPr>
          <p:txBody>
            <a:bodyPr>
              <a:spAutoFit/>
            </a:bodyPr>
            <a:lstStyle/>
            <a:p>
              <a:pPr algn="ctr" fontAlgn="auto">
                <a:spcBef>
                  <a:spcPct val="50000"/>
                </a:spcBef>
                <a:spcAft>
                  <a:spcPts val="0"/>
                </a:spcAft>
                <a:defRPr/>
              </a:pPr>
              <a:r>
                <a:rPr lang="zh-CN" altLang="en-US" sz="2800" b="1" dirty="0">
                  <a:latin typeface="Times New Roman" panose="02020603050405020304" pitchFamily="18" charset="0"/>
                  <a:ea typeface="华文楷体" panose="02010600040101010101" charset="-122"/>
                  <a:cs typeface="Times New Roman" panose="02020603050405020304" pitchFamily="18" charset="0"/>
                </a:rPr>
                <a:t>电子的单缝衍射实验</a:t>
              </a:r>
              <a:endParaRPr lang="zh-CN" altLang="en-US" sz="2800" b="1"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80" name="Object 48"/>
            <p:cNvGraphicFramePr>
              <a:graphicFrameLocks noChangeAspect="1"/>
            </p:cNvGraphicFramePr>
            <p:nvPr/>
          </p:nvGraphicFramePr>
          <p:xfrm>
            <a:off x="8311833" y="3160396"/>
            <a:ext cx="231775" cy="266700"/>
          </p:xfrm>
          <a:graphic>
            <a:graphicData uri="http://schemas.openxmlformats.org/presentationml/2006/ole">
              <mc:AlternateContent xmlns:mc="http://schemas.openxmlformats.org/markup-compatibility/2006">
                <mc:Choice xmlns:v="urn:schemas-microsoft-com:vml" Requires="v">
                  <p:oleObj spid="_x0000_s16" name="Equation" r:id="rId23" imgW="164465" imgH="190500" progId="Equation.3">
                    <p:embed/>
                  </p:oleObj>
                </mc:Choice>
                <mc:Fallback>
                  <p:oleObj name="Equation" r:id="rId23" imgW="164465" imgH="190500" progId="Equation.3">
                    <p:embed/>
                    <p:pic>
                      <p:nvPicPr>
                        <p:cNvPr id="0" name="图片 1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11833" y="3160396"/>
                          <a:ext cx="23177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关于不确定原理的一些说明</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57200" y="1322388"/>
                <a:ext cx="7952163" cy="4697412"/>
              </a:xfrm>
            </p:spPr>
            <p:txBody>
              <a:bodyPr/>
              <a:lstStyle/>
              <a:p>
                <a:r>
                  <a:rPr lang="zh-CN" altLang="en-US" sz="3200" dirty="0"/>
                  <a:t>海森堡最初的</a:t>
                </a:r>
                <a:r>
                  <a:rPr lang="zh-CN" altLang="en-US" sz="3200" dirty="0">
                    <a:solidFill>
                      <a:srgbClr val="FF0000"/>
                    </a:solidFill>
                  </a:rPr>
                  <a:t>不确定原理</a:t>
                </a:r>
                <a:r>
                  <a:rPr lang="zh-CN" altLang="en-US" sz="3200" dirty="0"/>
                  <a:t>的表达式为</a:t>
                </a:r>
                <a:endParaRPr lang="en-US" altLang="zh-CN" sz="3200" dirty="0"/>
              </a:p>
              <a:p>
                <a:pPr marL="0" indent="0">
                  <a:buNone/>
                </a:pPr>
                <a:r>
                  <a:rPr lang="en-US" altLang="zh-CN" sz="3200" dirty="0"/>
                  <a:t>                            </a:t>
                </a:r>
                <a14:m>
                  <m:oMath xmlns:m="http://schemas.openxmlformats.org/officeDocument/2006/math">
                    <m:r>
                      <a:rPr lang="zh-CN" altLang="en-US" sz="3200" i="1" smtClean="0">
                        <a:latin typeface="Cambria Math" panose="02040503050406030204" pitchFamily="18" charset="0"/>
                        <a:sym typeface="Symbol" panose="05050102010706020507" pitchFamily="18" charset="2"/>
                      </a:rPr>
                      <m:t>𝚫</m:t>
                    </m:r>
                    <m:r>
                      <a:rPr lang="en-US" altLang="zh-CN" sz="3200" b="1" i="1" smtClean="0">
                        <a:latin typeface="Cambria Math" panose="02040503050406030204" pitchFamily="18" charset="0"/>
                        <a:sym typeface="Symbol" panose="05050102010706020507" pitchFamily="18" charset="2"/>
                      </a:rPr>
                      <m:t>𝒙</m:t>
                    </m:r>
                    <m:r>
                      <a:rPr lang="en-US" altLang="zh-CN" sz="3200" b="1" i="1" smtClean="0">
                        <a:latin typeface="Cambria Math" panose="02040503050406030204" pitchFamily="18" charset="0"/>
                        <a:ea typeface="Cambria Math" panose="02040503050406030204" pitchFamily="18" charset="0"/>
                        <a:sym typeface="Symbol" panose="05050102010706020507" pitchFamily="18" charset="2"/>
                      </a:rPr>
                      <m:t>∙</m:t>
                    </m:r>
                    <m:r>
                      <a:rPr lang="zh-CN" altLang="en-US" sz="3200" b="1" i="1" smtClean="0">
                        <a:latin typeface="Cambria Math" panose="02040503050406030204" pitchFamily="18" charset="0"/>
                        <a:ea typeface="Cambria Math" panose="02040503050406030204" pitchFamily="18" charset="0"/>
                        <a:sym typeface="Symbol" panose="05050102010706020507" pitchFamily="18" charset="2"/>
                      </a:rPr>
                      <m:t>𝚫</m:t>
                    </m:r>
                    <m:sSub>
                      <m:sSubPr>
                        <m:ctrlPr>
                          <a:rPr lang="en-US" altLang="zh-CN" sz="3200" b="1" i="1" smtClean="0">
                            <a:latin typeface="Cambria Math" panose="02040503050406030204" pitchFamily="18" charset="0"/>
                            <a:ea typeface="Cambria Math" panose="02040503050406030204" pitchFamily="18" charset="0"/>
                            <a:sym typeface="Symbol" panose="05050102010706020507" pitchFamily="18" charset="2"/>
                          </a:rPr>
                        </m:ctrlPr>
                      </m:sSubPr>
                      <m:e>
                        <m:r>
                          <a:rPr lang="en-US" altLang="zh-CN" sz="3200" b="1" i="1" smtClean="0">
                            <a:latin typeface="Cambria Math" panose="02040503050406030204" pitchFamily="18" charset="0"/>
                            <a:ea typeface="Cambria Math" panose="02040503050406030204" pitchFamily="18" charset="0"/>
                            <a:sym typeface="Symbol" panose="05050102010706020507" pitchFamily="18" charset="2"/>
                          </a:rPr>
                          <m:t>𝒑</m:t>
                        </m:r>
                      </m:e>
                      <m:sub>
                        <m:r>
                          <a:rPr lang="en-US" altLang="zh-CN" sz="3200" b="1" i="1" smtClean="0">
                            <a:latin typeface="Cambria Math" panose="02040503050406030204" pitchFamily="18" charset="0"/>
                            <a:ea typeface="Cambria Math" panose="02040503050406030204" pitchFamily="18" charset="0"/>
                            <a:sym typeface="Symbol" panose="05050102010706020507" pitchFamily="18" charset="2"/>
                          </a:rPr>
                          <m:t>𝒙</m:t>
                        </m:r>
                      </m:sub>
                    </m:sSub>
                    <m:r>
                      <a:rPr lang="en-US" altLang="zh-CN" sz="3200" b="1" i="1" smtClean="0">
                        <a:latin typeface="Cambria Math" panose="02040503050406030204" pitchFamily="18" charset="0"/>
                        <a:ea typeface="Cambria Math" panose="02040503050406030204" pitchFamily="18" charset="0"/>
                        <a:sym typeface="Symbol" panose="05050102010706020507" pitchFamily="18" charset="2"/>
                      </a:rPr>
                      <m:t>~</m:t>
                    </m:r>
                    <m:r>
                      <a:rPr lang="en-US" altLang="zh-CN" sz="3200" b="1" i="1" smtClean="0">
                        <a:latin typeface="Cambria Math" panose="02040503050406030204" pitchFamily="18" charset="0"/>
                        <a:ea typeface="Cambria Math" panose="02040503050406030204" pitchFamily="18" charset="0"/>
                        <a:sym typeface="Symbol" panose="05050102010706020507" pitchFamily="18" charset="2"/>
                      </a:rPr>
                      <m:t>𝒉</m:t>
                    </m:r>
                  </m:oMath>
                </a14:m>
                <a:endParaRPr lang="en-US" altLang="zh-CN" sz="3200" dirty="0"/>
              </a:p>
              <a:p>
                <a:pPr marL="0" indent="0">
                  <a:buNone/>
                </a:pPr>
                <a:r>
                  <a:rPr lang="zh-CN" altLang="en-US" sz="3200" dirty="0"/>
                  <a:t>    而后改善为</a:t>
                </a:r>
                <a:endParaRPr lang="en-US" altLang="zh-CN" sz="3200" dirty="0"/>
              </a:p>
              <a:p>
                <a:pPr marL="0" indent="0">
                  <a:buNone/>
                </a:pPr>
                <a14:m>
                  <m:oMathPara xmlns:m="http://schemas.openxmlformats.org/officeDocument/2006/math">
                    <m:oMathParaPr>
                      <m:jc m:val="centerGroup"/>
                    </m:oMathParaPr>
                    <m:oMath xmlns:m="http://schemas.openxmlformats.org/officeDocument/2006/math">
                      <m:r>
                        <a:rPr lang="zh-CN" altLang="en-US" sz="3200" i="1">
                          <a:latin typeface="Cambria Math" panose="02040503050406030204" pitchFamily="18" charset="0"/>
                          <a:sym typeface="Symbol" panose="05050102010706020507" pitchFamily="18" charset="2"/>
                        </a:rPr>
                        <m:t>𝚫</m:t>
                      </m:r>
                      <m:r>
                        <a:rPr lang="en-US" altLang="zh-CN" sz="3200" i="1">
                          <a:latin typeface="Cambria Math" panose="02040503050406030204" pitchFamily="18" charset="0"/>
                          <a:sym typeface="Symbol" panose="05050102010706020507" pitchFamily="18" charset="2"/>
                        </a:rPr>
                        <m:t>𝒙</m:t>
                      </m:r>
                      <m:r>
                        <a:rPr lang="en-US" altLang="zh-CN" sz="3200" i="1">
                          <a:latin typeface="Cambria Math" panose="02040503050406030204" pitchFamily="18" charset="0"/>
                          <a:ea typeface="Cambria Math" panose="02040503050406030204" pitchFamily="18" charset="0"/>
                          <a:sym typeface="Symbol" panose="05050102010706020507" pitchFamily="18" charset="2"/>
                        </a:rPr>
                        <m:t>∙</m:t>
                      </m:r>
                      <m:r>
                        <a:rPr lang="zh-CN" altLang="en-US" sz="3200" i="1">
                          <a:latin typeface="Cambria Math" panose="02040503050406030204" pitchFamily="18" charset="0"/>
                          <a:ea typeface="Cambria Math" panose="02040503050406030204" pitchFamily="18" charset="0"/>
                          <a:sym typeface="Symbol" panose="05050102010706020507" pitchFamily="18" charset="2"/>
                        </a:rPr>
                        <m:t>𝚫</m:t>
                      </m:r>
                      <m:sSub>
                        <m:sSubPr>
                          <m:ctrlPr>
                            <a:rPr lang="en-US" altLang="zh-CN" sz="3200" i="1">
                              <a:latin typeface="Cambria Math" panose="02040503050406030204" pitchFamily="18" charset="0"/>
                              <a:ea typeface="Cambria Math" panose="02040503050406030204" pitchFamily="18" charset="0"/>
                              <a:sym typeface="Symbol" panose="05050102010706020507" pitchFamily="18" charset="2"/>
                            </a:rPr>
                          </m:ctrlPr>
                        </m:sSubPr>
                        <m:e>
                          <m:r>
                            <a:rPr lang="en-US" altLang="zh-CN" sz="3200" i="1">
                              <a:latin typeface="Cambria Math" panose="02040503050406030204" pitchFamily="18" charset="0"/>
                              <a:ea typeface="Cambria Math" panose="02040503050406030204" pitchFamily="18" charset="0"/>
                              <a:sym typeface="Symbol" panose="05050102010706020507" pitchFamily="18" charset="2"/>
                            </a:rPr>
                            <m:t>𝒑</m:t>
                          </m:r>
                        </m:e>
                        <m:sub>
                          <m:r>
                            <a:rPr lang="en-US" altLang="zh-CN" sz="3200" i="1">
                              <a:latin typeface="Cambria Math" panose="02040503050406030204" pitchFamily="18" charset="0"/>
                              <a:ea typeface="Cambria Math" panose="02040503050406030204" pitchFamily="18" charset="0"/>
                              <a:sym typeface="Symbol" panose="05050102010706020507" pitchFamily="18" charset="2"/>
                            </a:rPr>
                            <m:t>𝒙</m:t>
                          </m:r>
                        </m:sub>
                      </m:sSub>
                      <m:r>
                        <a:rPr lang="en-US" altLang="zh-CN" sz="3200" i="1" smtClean="0">
                          <a:latin typeface="Cambria Math" panose="02040503050406030204" pitchFamily="18" charset="0"/>
                          <a:ea typeface="Cambria Math" panose="02040503050406030204" pitchFamily="18" charset="0"/>
                          <a:sym typeface="Symbol" panose="05050102010706020507" pitchFamily="18" charset="2"/>
                        </a:rPr>
                        <m:t>≥</m:t>
                      </m:r>
                      <m:r>
                        <a:rPr lang="en-US" altLang="zh-CN" sz="3200" i="1">
                          <a:latin typeface="Cambria Math" panose="02040503050406030204" pitchFamily="18" charset="0"/>
                          <a:ea typeface="Cambria Math" panose="02040503050406030204" pitchFamily="18" charset="0"/>
                          <a:sym typeface="Symbol" panose="05050102010706020507" pitchFamily="18" charset="2"/>
                        </a:rPr>
                        <m:t>𝒉</m:t>
                      </m:r>
                    </m:oMath>
                  </m:oMathPara>
                </a14:m>
                <a:endParaRPr lang="en-US" altLang="zh-CN" sz="3200" dirty="0"/>
              </a:p>
              <a:p>
                <a:r>
                  <a:rPr lang="zh-CN" altLang="en-US" sz="3200" dirty="0"/>
                  <a:t>式中他并没有给出</a:t>
                </a:r>
                <a:r>
                  <a:rPr lang="zh-CN" altLang="en-US" sz="3200" dirty="0">
                    <a:solidFill>
                      <a:srgbClr val="0000FF"/>
                    </a:solidFill>
                  </a:rPr>
                  <a:t>不确定度</a:t>
                </a:r>
                <a:r>
                  <a:rPr lang="zh-CN" altLang="en-US" sz="3200" dirty="0"/>
                  <a:t>的定义，例如是</a:t>
                </a:r>
                <a:r>
                  <a:rPr lang="zh-CN" altLang="en-US" sz="3200" dirty="0">
                    <a:solidFill>
                      <a:srgbClr val="0000FF"/>
                    </a:solidFill>
                  </a:rPr>
                  <a:t>半高全宽</a:t>
                </a:r>
                <a:r>
                  <a:rPr lang="zh-CN" altLang="en-US" sz="3200" dirty="0"/>
                  <a:t>还是</a:t>
                </a:r>
                <a:r>
                  <a:rPr lang="zh-CN" altLang="en-US" sz="3200" dirty="0">
                    <a:solidFill>
                      <a:srgbClr val="0000FF"/>
                    </a:solidFill>
                  </a:rPr>
                  <a:t>标准偏差</a:t>
                </a:r>
                <a:r>
                  <a:rPr lang="zh-CN" altLang="en-US" sz="3200" dirty="0"/>
                  <a:t>，等等</a:t>
                </a:r>
                <a:endParaRPr lang="en-US" altLang="zh-CN" sz="2800" dirty="0"/>
              </a:p>
              <a:p>
                <a:r>
                  <a:rPr lang="en-US" altLang="zh-CN" sz="3200" dirty="0"/>
                  <a:t>1927 </a:t>
                </a:r>
                <a:r>
                  <a:rPr lang="zh-CN" altLang="en-US" sz="3200" dirty="0"/>
                  <a:t>年</a:t>
                </a:r>
                <a:r>
                  <a:rPr lang="en-US" altLang="zh-CN" sz="3200" dirty="0"/>
                  <a:t>E. H. Kennard </a:t>
                </a:r>
                <a:r>
                  <a:rPr lang="zh-CN" altLang="en-US" sz="3200" dirty="0"/>
                  <a:t>首先计算出现代</a:t>
                </a:r>
                <a:r>
                  <a:rPr lang="zh-CN" altLang="en-US" sz="3200" dirty="0">
                    <a:solidFill>
                      <a:srgbClr val="0000FF"/>
                    </a:solidFill>
                  </a:rPr>
                  <a:t>精确的</a:t>
                </a:r>
                <a:r>
                  <a:rPr lang="zh-CN" altLang="en-US" sz="3200" dirty="0">
                    <a:solidFill>
                      <a:srgbClr val="FF0000"/>
                    </a:solidFill>
                  </a:rPr>
                  <a:t>不等式</a:t>
                </a:r>
                <a:r>
                  <a:rPr lang="zh-CN" altLang="en-US" sz="3200" dirty="0"/>
                  <a:t>（不确定度定义为</a:t>
                </a:r>
                <a:r>
                  <a:rPr lang="zh-CN" altLang="en-US" sz="3200" dirty="0">
                    <a:solidFill>
                      <a:srgbClr val="FF0000"/>
                    </a:solidFill>
                  </a:rPr>
                  <a:t>标准偏差</a:t>
                </a:r>
                <a:r>
                  <a:rPr lang="zh-CN" altLang="en-US" sz="3200" dirty="0"/>
                  <a:t>）</a:t>
                </a:r>
                <a:endParaRPr lang="en-US" altLang="zh-CN" sz="32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57200" y="1322388"/>
                <a:ext cx="7952163" cy="4697412"/>
              </a:xfrm>
              <a:blipFill rotWithShape="1">
                <a:blip r:embed="rId1"/>
                <a:stretch>
                  <a:fillRect t="-7" r="1"/>
                </a:stretch>
              </a:blipFill>
            </p:spPr>
            <p:txBody>
              <a:bodyPr/>
              <a:lstStyle/>
              <a:p>
                <a:r>
                  <a:rPr lang="zh-CN" altLang="en-US">
                    <a:noFill/>
                  </a:rPr>
                  <a:t> </a:t>
                </a:r>
              </a:p>
            </p:txBody>
          </p:sp>
        </mc:Fallback>
      </mc:AlternateContent>
      <p:graphicFrame>
        <p:nvGraphicFramePr>
          <p:cNvPr id="6" name="对象 5"/>
          <p:cNvGraphicFramePr>
            <a:graphicFrameLocks noChangeAspect="1"/>
          </p:cNvGraphicFramePr>
          <p:nvPr/>
        </p:nvGraphicFramePr>
        <p:xfrm>
          <a:off x="1043608" y="5643364"/>
          <a:ext cx="7067982" cy="593948"/>
        </p:xfrm>
        <a:graphic>
          <a:graphicData uri="http://schemas.openxmlformats.org/presentationml/2006/ole">
            <mc:AlternateContent xmlns:mc="http://schemas.openxmlformats.org/markup-compatibility/2006">
              <mc:Choice xmlns:v="urn:schemas-microsoft-com:vml" Requires="v">
                <p:oleObj spid="_x0000_s5" name="公式" r:id="rId2" imgW="72542400" imgH="6096000" progId="Equation.3">
                  <p:embed/>
                </p:oleObj>
              </mc:Choice>
              <mc:Fallback>
                <p:oleObj name="公式" r:id="rId2" imgW="72542400" imgH="6096000" progId="Equation.3">
                  <p:embed/>
                  <p:pic>
                    <p:nvPicPr>
                      <p:cNvPr id="0" name="图片 4"/>
                      <p:cNvPicPr/>
                      <p:nvPr/>
                    </p:nvPicPr>
                    <p:blipFill>
                      <a:blip r:embed="rId3"/>
                      <a:stretch>
                        <a:fillRect/>
                      </a:stretch>
                    </p:blipFill>
                    <p:spPr>
                      <a:xfrm>
                        <a:off x="1043608" y="5643364"/>
                        <a:ext cx="7067982" cy="593948"/>
                      </a:xfrm>
                      <a:prstGeom prst="rect">
                        <a:avLst/>
                      </a:prstGeom>
                      <a:ln>
                        <a:solidFill>
                          <a:srgbClr val="FF0000"/>
                        </a:solidFill>
                      </a:ln>
                    </p:spPr>
                  </p:pic>
                </p:oleObj>
              </mc:Fallback>
            </mc:AlternateContent>
          </a:graphicData>
        </a:graphic>
      </p:graphicFrame>
      <p:sp>
        <p:nvSpPr>
          <p:cNvPr id="7"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不确定关系的表述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800" y="1272380"/>
            <a:ext cx="7723563" cy="2537620"/>
          </a:xfrm>
        </p:spPr>
        <p:txBody>
          <a:bodyPr>
            <a:normAutofit fontScale="92500" lnSpcReduction="10000"/>
          </a:bodyPr>
          <a:lstStyle/>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对坐标 </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x</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测量得越精确（</a:t>
            </a:r>
            <a:r>
              <a:rPr kumimoji="1" lang="zh-CN" altLang="en-US" sz="3200"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kumimoji="1"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x</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越小），动量不确定性 </a:t>
            </a:r>
            <a:r>
              <a:rPr kumimoji="1" lang="zh-CN" altLang="en-US" sz="3200"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kumimoji="1" lang="en-US" altLang="zh-CN" sz="3200" i="1" dirty="0" err="1">
                <a:latin typeface="Times New Roman" panose="02020603050405020304" pitchFamily="18" charset="0"/>
                <a:ea typeface="Times New Roman" panose="02020603050405020304" pitchFamily="18" charset="0"/>
                <a:cs typeface="Times New Roman" panose="02020603050405020304" pitchFamily="18" charset="0"/>
              </a:rPr>
              <a:t>p</a:t>
            </a:r>
            <a:r>
              <a:rPr kumimoji="1" lang="en-US" altLang="zh-CN" sz="3200" i="1" baseline="-25000" dirty="0" err="1">
                <a:latin typeface="Times New Roman" panose="02020603050405020304" pitchFamily="18" charset="0"/>
                <a:ea typeface="Times New Roman" panose="02020603050405020304" pitchFamily="18" charset="0"/>
                <a:cs typeface="Times New Roman" panose="02020603050405020304" pitchFamily="18" charset="0"/>
              </a:rPr>
              <a:t>x</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就越大</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衍射越厉害</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电子的坐标和动量不能同时确定。</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不限制电子坐标时，动量可以取确定值。</a:t>
            </a: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严格的不确定性关系应该是：</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Object 5"/>
          <p:cNvGraphicFramePr>
            <a:graphicFrameLocks noChangeAspect="1"/>
          </p:cNvGraphicFramePr>
          <p:nvPr/>
        </p:nvGraphicFramePr>
        <p:xfrm>
          <a:off x="5486400" y="4264819"/>
          <a:ext cx="2159000" cy="557212"/>
        </p:xfrm>
        <a:graphic>
          <a:graphicData uri="http://schemas.openxmlformats.org/presentationml/2006/ole">
            <mc:AlternateContent xmlns:mc="http://schemas.openxmlformats.org/markup-compatibility/2006">
              <mc:Choice xmlns:v="urn:schemas-microsoft-com:vml" Requires="v">
                <p:oleObj spid="_x0000_s6" name="Equation" r:id="rId1" imgW="927100" imgH="241300" progId="Equation.3">
                  <p:embed/>
                </p:oleObj>
              </mc:Choice>
              <mc:Fallback>
                <p:oleObj name="Equation" r:id="rId1" imgW="927100" imgH="2413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264819"/>
                        <a:ext cx="2159000"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5681663" y="5079999"/>
          <a:ext cx="2065337" cy="441325"/>
        </p:xfrm>
        <a:graphic>
          <a:graphicData uri="http://schemas.openxmlformats.org/presentationml/2006/ole">
            <mc:AlternateContent xmlns:mc="http://schemas.openxmlformats.org/markup-compatibility/2006">
              <mc:Choice xmlns:v="urn:schemas-microsoft-com:vml" Requires="v">
                <p:oleObj spid="_x0000_s8" name="Equation" r:id="rId3" imgW="850265" imgH="177800" progId="Equation.3">
                  <p:embed/>
                </p:oleObj>
              </mc:Choice>
              <mc:Fallback>
                <p:oleObj name="Equation" r:id="rId3" imgW="850265" imgH="1778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663" y="5079999"/>
                        <a:ext cx="2065337"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7"/>
          <p:cNvGraphicFramePr>
            <a:graphicFrameLocks noChangeAspect="1"/>
          </p:cNvGraphicFramePr>
          <p:nvPr/>
        </p:nvGraphicFramePr>
        <p:xfrm>
          <a:off x="1241107" y="3852228"/>
          <a:ext cx="3414713" cy="2262187"/>
        </p:xfrm>
        <a:graphic>
          <a:graphicData uri="http://schemas.openxmlformats.org/presentationml/2006/ole">
            <mc:AlternateContent xmlns:mc="http://schemas.openxmlformats.org/markup-compatibility/2006">
              <mc:Choice xmlns:v="urn:schemas-microsoft-com:vml" Requires="v">
                <p:oleObj spid="_x0000_s10" name="公式" r:id="rId5" imgW="965200" imgH="736600" progId="Equation.3">
                  <p:embed/>
                </p:oleObj>
              </mc:Choice>
              <mc:Fallback>
                <p:oleObj name="公式" r:id="rId5" imgW="965200" imgH="7366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107" y="3852228"/>
                        <a:ext cx="3414713"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12" name="图片 11"/>
          <p:cNvPicPr>
            <a:picLocks noChangeAspect="1"/>
          </p:cNvPicPr>
          <p:nvPr/>
        </p:nvPicPr>
        <p:blipFill>
          <a:blip r:embed="rId7"/>
          <a:stretch>
            <a:fillRect/>
          </a:stretch>
        </p:blipFill>
        <p:spPr>
          <a:xfrm>
            <a:off x="0" y="0"/>
            <a:ext cx="9144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电子衍射的不确定关系</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219200"/>
            <a:ext cx="8077200" cy="4114800"/>
          </a:xfrm>
        </p:spPr>
        <p:txBody>
          <a:bodyPr/>
          <a:lstStyle/>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狭缝对电子束起了两种作用：一是将它的坐标限制在缝宽</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d</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的范围内，一是使电子在坐标方向上的动量发生了变化。这两种作用是相伴出现的，不可能既限制了电子的坐标，又能避免动量发生变化。</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如果缝愈窄，即坐标愈确定，则在坐标方向上的动量就愈不确定。因此，微观粒子的坐标和动量不能同时有确定的值。</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 name="Group 4"/>
          <p:cNvGrpSpPr/>
          <p:nvPr/>
        </p:nvGrpSpPr>
        <p:grpSpPr bwMode="auto">
          <a:xfrm>
            <a:off x="1154748" y="5257800"/>
            <a:ext cx="6869112" cy="633412"/>
            <a:chOff x="539" y="1494"/>
            <a:chExt cx="4327" cy="399"/>
          </a:xfrm>
        </p:grpSpPr>
        <p:graphicFrame>
          <p:nvGraphicFramePr>
            <p:cNvPr id="6" name="Object 2"/>
            <p:cNvGraphicFramePr>
              <a:graphicFrameLocks noChangeAspect="1"/>
            </p:cNvGraphicFramePr>
            <p:nvPr/>
          </p:nvGraphicFramePr>
          <p:xfrm>
            <a:off x="539" y="1574"/>
            <a:ext cx="761" cy="278"/>
          </p:xfrm>
          <a:graphic>
            <a:graphicData uri="http://schemas.openxmlformats.org/presentationml/2006/ole">
              <mc:AlternateContent xmlns:mc="http://schemas.openxmlformats.org/markup-compatibility/2006">
                <mc:Choice xmlns:v="urn:schemas-microsoft-com:vml" Requires="v">
                  <p:oleObj spid="_x0000_s7" name="" r:id="rId1" imgW="494665" imgH="177800" progId="Equation.3">
                    <p:embed/>
                  </p:oleObj>
                </mc:Choice>
                <mc:Fallback>
                  <p:oleObj name="" r:id="rId1" imgW="494665" imgH="177800" progId="Equation.3">
                    <p:embed/>
                    <p:pic>
                      <p:nvPicPr>
                        <p:cNvPr id="0"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 y="1574"/>
                          <a:ext cx="761" cy="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nvGraphicFramePr>
          <p:xfrm>
            <a:off x="3895" y="1494"/>
            <a:ext cx="971" cy="364"/>
          </p:xfrm>
          <a:graphic>
            <a:graphicData uri="http://schemas.openxmlformats.org/presentationml/2006/ole">
              <mc:AlternateContent xmlns:mc="http://schemas.openxmlformats.org/markup-compatibility/2006">
                <mc:Choice xmlns:v="urn:schemas-microsoft-com:vml" Requires="v">
                  <p:oleObj spid="_x0000_s9" name="" r:id="rId3" imgW="609600" imgH="228600" progId="Equation.3">
                    <p:embed/>
                  </p:oleObj>
                </mc:Choice>
                <mc:Fallback>
                  <p:oleObj name="" r:id="rId3" imgW="609600" imgH="228600" progId="Equation.3">
                    <p:embed/>
                    <p:pic>
                      <p:nvPicPr>
                        <p:cNvPr id="0"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 y="1494"/>
                          <a:ext cx="971" cy="3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4"/>
            <p:cNvGraphicFramePr>
              <a:graphicFrameLocks noChangeAspect="1"/>
            </p:cNvGraphicFramePr>
            <p:nvPr/>
          </p:nvGraphicFramePr>
          <p:xfrm>
            <a:off x="1670" y="1504"/>
            <a:ext cx="1838" cy="389"/>
          </p:xfrm>
          <a:graphic>
            <a:graphicData uri="http://schemas.openxmlformats.org/presentationml/2006/ole">
              <mc:AlternateContent xmlns:mc="http://schemas.openxmlformats.org/markup-compatibility/2006">
                <mc:Choice xmlns:v="urn:schemas-microsoft-com:vml" Requires="v">
                  <p:oleObj spid="_x0000_s11" name="Equation" r:id="rId5" imgW="1054100" imgH="254000" progId="">
                    <p:embed/>
                  </p:oleObj>
                </mc:Choice>
                <mc:Fallback>
                  <p:oleObj name="Equation" r:id="rId5" imgW="1054100" imgH="254000" progId="">
                    <p:embed/>
                    <p:pic>
                      <p:nvPicPr>
                        <p:cNvPr id="0"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0" y="1504"/>
                          <a:ext cx="1838"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2"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康普顿在做康普顿散射实验</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2" descr="Compton在做X射线散射"/>
          <p:cNvPicPr>
            <a:picLocks noChangeAspect="1" noChangeArrowheads="1"/>
          </p:cNvPicPr>
          <p:nvPr/>
        </p:nvPicPr>
        <p:blipFill>
          <a:blip r:embed="rId1" cstate="print"/>
          <a:srcRect/>
          <a:stretch>
            <a:fillRect/>
          </a:stretch>
        </p:blipFill>
        <p:spPr bwMode="auto">
          <a:xfrm>
            <a:off x="381000" y="1295400"/>
            <a:ext cx="2834491" cy="4114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445767" y="5441117"/>
            <a:ext cx="285206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sz="2400" dirty="0">
                <a:solidFill>
                  <a:srgbClr val="FF3300"/>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dirty="0">
                <a:solidFill>
                  <a:srgbClr val="FF3300"/>
                </a:solidFill>
                <a:latin typeface="Times New Roman" panose="02020603050405020304" pitchFamily="18" charset="0"/>
                <a:ea typeface="华文楷体" panose="02010600040101010101" charset="-122"/>
                <a:cs typeface="Times New Roman" panose="02020603050405020304" pitchFamily="18" charset="0"/>
              </a:rPr>
              <a:t>A.</a:t>
            </a:r>
            <a:r>
              <a:rPr lang="en-US" altLang="zh-CN" sz="2400" dirty="0">
                <a:latin typeface="Times New Roman" panose="02020603050405020304" pitchFamily="18" charset="0"/>
                <a:ea typeface="华文楷体" panose="02010600040101010101" charset="-122"/>
                <a:cs typeface="Times New Roman" panose="02020603050405020304" pitchFamily="18" charset="0"/>
              </a:rPr>
              <a:t> </a:t>
            </a:r>
            <a:r>
              <a:rPr lang="en-US" altLang="zh-CN" sz="2400" dirty="0" err="1">
                <a:solidFill>
                  <a:srgbClr val="FF3300"/>
                </a:solidFill>
                <a:latin typeface="Times New Roman" panose="02020603050405020304" pitchFamily="18" charset="0"/>
                <a:ea typeface="华文楷体" panose="02010600040101010101" charset="-122"/>
                <a:cs typeface="Times New Roman" panose="02020603050405020304" pitchFamily="18" charset="0"/>
              </a:rPr>
              <a:t>H.Compton</a:t>
            </a:r>
            <a:r>
              <a:rPr lang="en-US" altLang="zh-CN" sz="2400" dirty="0">
                <a:solidFill>
                  <a:srgbClr val="FF3300"/>
                </a:solidFill>
                <a:latin typeface="Times New Roman" panose="02020603050405020304" pitchFamily="18" charset="0"/>
                <a:ea typeface="华文楷体" panose="02010600040101010101" charset="-122"/>
                <a:cs typeface="Times New Roman" panose="02020603050405020304" pitchFamily="18" charset="0"/>
              </a:rPr>
              <a:t>)</a:t>
            </a:r>
            <a:endParaRPr lang="en-US" altLang="zh-CN" sz="2400" dirty="0">
              <a:solidFill>
                <a:srgbClr val="FF3300"/>
              </a:solidFill>
              <a:latin typeface="Times New Roman" panose="02020603050405020304" pitchFamily="18" charset="0"/>
              <a:ea typeface="华文楷体" panose="02010600040101010101" charset="-122"/>
              <a:cs typeface="Times New Roman" panose="02020603050405020304" pitchFamily="18" charset="0"/>
            </a:endParaRPr>
          </a:p>
          <a:p>
            <a:r>
              <a:rPr lang="zh-CN" altLang="en-US" sz="2400" dirty="0">
                <a:solidFill>
                  <a:srgbClr val="FF3300"/>
                </a:solidFill>
                <a:latin typeface="Times New Roman" panose="02020603050405020304" pitchFamily="18" charset="0"/>
                <a:ea typeface="华文楷体" panose="02010600040101010101" charset="-122"/>
                <a:cs typeface="Times New Roman" panose="02020603050405020304" pitchFamily="18" charset="0"/>
              </a:rPr>
              <a:t>美国人</a:t>
            </a:r>
            <a:r>
              <a:rPr lang="en-US" altLang="zh-CN" sz="2400" dirty="0">
                <a:solidFill>
                  <a:srgbClr val="FF3300"/>
                </a:solidFill>
                <a:latin typeface="Times New Roman" panose="02020603050405020304" pitchFamily="18" charset="0"/>
                <a:ea typeface="华文楷体" panose="02010600040101010101" charset="-122"/>
                <a:cs typeface="Times New Roman" panose="02020603050405020304" pitchFamily="18" charset="0"/>
              </a:rPr>
              <a:t>(1892-1962</a:t>
            </a:r>
            <a:r>
              <a:rPr lang="zh-CN" altLang="en-US" sz="2400" dirty="0">
                <a:solidFill>
                  <a:srgbClr val="FF3300"/>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sz="2400" dirty="0">
              <a:solidFill>
                <a:srgbClr val="FF3300"/>
              </a:solidFill>
              <a:latin typeface="Times New Roman" panose="02020603050405020304" pitchFamily="18" charset="0"/>
              <a:ea typeface="华文楷体" panose="02010600040101010101" charset="-122"/>
              <a:cs typeface="Times New Roman" panose="02020603050405020304" pitchFamily="18" charset="0"/>
            </a:endParaRPr>
          </a:p>
        </p:txBody>
      </p:sp>
      <p:pic>
        <p:nvPicPr>
          <p:cNvPr id="9" name="Picture 2" descr="compdat"/>
          <p:cNvPicPr>
            <a:picLocks noChangeAspect="1" noChangeArrowheads="1"/>
          </p:cNvPicPr>
          <p:nvPr/>
        </p:nvPicPr>
        <p:blipFill>
          <a:blip r:embed="rId2"/>
          <a:srcRect/>
          <a:stretch>
            <a:fillRect/>
          </a:stretch>
        </p:blipFill>
        <p:spPr bwMode="auto">
          <a:xfrm>
            <a:off x="4669980" y="1219200"/>
            <a:ext cx="3828978" cy="5148964"/>
          </a:xfrm>
          <a:prstGeom prst="rect">
            <a:avLst/>
          </a:prstGeom>
          <a:noFill/>
          <a:ln>
            <a:noFill/>
          </a:ln>
          <a:effectLst/>
        </p:spPr>
      </p:pic>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例题</a:t>
            </a:r>
            <a:r>
              <a:rPr lang="en-US" altLang="zh-CN" dirty="0"/>
              <a:t>1</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04800" y="1258887"/>
            <a:ext cx="8382000" cy="2057400"/>
          </a:xfrm>
        </p:spPr>
        <p:txBody>
          <a:bodyPr/>
          <a:lstStyle/>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一颗质量为</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10 g </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的子弹，具有</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200m/s</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的速率 </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若其动量的不确定范围为动量的</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0.01% (</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这在宏观范围是十分精确的 </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 , </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则该子弹位置的不确定量范围为多大</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 name="Group 2"/>
          <p:cNvGrpSpPr/>
          <p:nvPr/>
        </p:nvGrpSpPr>
        <p:grpSpPr bwMode="auto">
          <a:xfrm>
            <a:off x="653069" y="3045617"/>
            <a:ext cx="6705600" cy="595313"/>
            <a:chOff x="720" y="2160"/>
            <a:chExt cx="3936" cy="375"/>
          </a:xfrm>
        </p:grpSpPr>
        <p:graphicFrame>
          <p:nvGraphicFramePr>
            <p:cNvPr id="6" name="Object 3"/>
            <p:cNvGraphicFramePr>
              <a:graphicFrameLocks noChangeAspect="1"/>
            </p:cNvGraphicFramePr>
            <p:nvPr/>
          </p:nvGraphicFramePr>
          <p:xfrm>
            <a:off x="2682" y="2160"/>
            <a:ext cx="1974" cy="366"/>
          </p:xfrm>
          <a:graphic>
            <a:graphicData uri="http://schemas.openxmlformats.org/presentationml/2006/ole">
              <mc:AlternateContent xmlns:mc="http://schemas.openxmlformats.org/markup-compatibility/2006">
                <mc:Choice xmlns:v="urn:schemas-microsoft-com:vml" Requires="v">
                  <p:oleObj spid="_x0000_s7" name="Equation" r:id="rId1" imgW="2145665" imgH="368300" progId="Equation.3">
                    <p:embed/>
                  </p:oleObj>
                </mc:Choice>
                <mc:Fallback>
                  <p:oleObj name="Equation" r:id="rId1" imgW="2145665" imgH="368300" progId="Equation.3">
                    <p:embed/>
                    <p:pic>
                      <p:nvPicPr>
                        <p:cNvPr id="0"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 y="2160"/>
                          <a:ext cx="1974" cy="3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4"/>
            <p:cNvSpPr txBox="1">
              <a:spLocks noChangeArrowheads="1"/>
            </p:cNvSpPr>
            <p:nvPr/>
          </p:nvSpPr>
          <p:spPr bwMode="auto">
            <a:xfrm>
              <a:off x="720" y="2208"/>
              <a:ext cx="2112" cy="327"/>
            </a:xfrm>
            <a:prstGeom prst="rect">
              <a:avLst/>
            </a:prstGeom>
            <a:noFill/>
            <a:ln w="9525">
              <a:noFill/>
              <a:miter lim="800000"/>
            </a:ln>
          </p:spPr>
          <p:txBody>
            <a:bodyPr>
              <a:spAutoFit/>
            </a:bodyPr>
            <a:lstStyle/>
            <a:p>
              <a:pPr>
                <a:spcBef>
                  <a:spcPct val="50000"/>
                </a:spcBef>
              </a:pPr>
              <a:r>
                <a:rPr lang="zh-CN" altLang="en-US" sz="2800" b="1" dirty="0">
                  <a:solidFill>
                    <a:srgbClr val="CC0000"/>
                  </a:solidFill>
                  <a:latin typeface="华文楷体" panose="02010600040101010101" charset="-122"/>
                  <a:ea typeface="华文楷体" panose="02010600040101010101" charset="-122"/>
                </a:rPr>
                <a:t>解   </a:t>
              </a:r>
              <a:r>
                <a:rPr lang="zh-CN" altLang="en-US" sz="2800" b="1" dirty="0">
                  <a:latin typeface="华文楷体" panose="02010600040101010101" charset="-122"/>
                  <a:ea typeface="华文楷体" panose="02010600040101010101" charset="-122"/>
                </a:rPr>
                <a:t>子弹的动量</a:t>
              </a:r>
              <a:endParaRPr lang="zh-CN" altLang="en-US" sz="2800" b="1" dirty="0">
                <a:latin typeface="华文楷体" panose="02010600040101010101" charset="-122"/>
                <a:ea typeface="华文楷体" panose="02010600040101010101" charset="-122"/>
              </a:endParaRPr>
            </a:p>
          </p:txBody>
        </p:sp>
      </p:grpSp>
      <p:grpSp>
        <p:nvGrpSpPr>
          <p:cNvPr id="9" name="Group 13"/>
          <p:cNvGrpSpPr/>
          <p:nvPr/>
        </p:nvGrpSpPr>
        <p:grpSpPr bwMode="auto">
          <a:xfrm>
            <a:off x="457200" y="3810000"/>
            <a:ext cx="7162800" cy="1027113"/>
            <a:chOff x="288" y="2592"/>
            <a:chExt cx="4512" cy="647"/>
          </a:xfrm>
        </p:grpSpPr>
        <p:graphicFrame>
          <p:nvGraphicFramePr>
            <p:cNvPr id="10" name="Object 14"/>
            <p:cNvGraphicFramePr>
              <a:graphicFrameLocks noChangeAspect="1"/>
            </p:cNvGraphicFramePr>
            <p:nvPr/>
          </p:nvGraphicFramePr>
          <p:xfrm>
            <a:off x="1200" y="2880"/>
            <a:ext cx="3600" cy="359"/>
          </p:xfrm>
          <a:graphic>
            <a:graphicData uri="http://schemas.openxmlformats.org/presentationml/2006/ole">
              <mc:AlternateContent xmlns:mc="http://schemas.openxmlformats.org/markup-compatibility/2006">
                <mc:Choice xmlns:v="urn:schemas-microsoft-com:vml" Requires="v">
                  <p:oleObj spid="_x0000_s11" name="Equation" r:id="rId3" imgW="3631565" imgH="368300" progId="Equation.3">
                    <p:embed/>
                  </p:oleObj>
                </mc:Choice>
                <mc:Fallback>
                  <p:oleObj name="Equation" r:id="rId3" imgW="3631565" imgH="368300" progId="Equation.3">
                    <p:embed/>
                    <p:pic>
                      <p:nvPicPr>
                        <p:cNvPr id="0" name="图片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2880"/>
                          <a:ext cx="3600" cy="3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5"/>
            <p:cNvSpPr>
              <a:spLocks noChangeArrowheads="1"/>
            </p:cNvSpPr>
            <p:nvPr/>
          </p:nvSpPr>
          <p:spPr bwMode="auto">
            <a:xfrm>
              <a:off x="288" y="2592"/>
              <a:ext cx="2832" cy="327"/>
            </a:xfrm>
            <a:prstGeom prst="rect">
              <a:avLst/>
            </a:prstGeom>
            <a:noFill/>
            <a:ln w="9525">
              <a:noFill/>
              <a:miter lim="800000"/>
            </a:ln>
          </p:spPr>
          <p:txBody>
            <a:bodyPr>
              <a:spAutoFit/>
            </a:bodyPr>
            <a:lstStyle/>
            <a:p>
              <a:r>
                <a:rPr lang="zh-CN" altLang="en-US" sz="2800" b="1" dirty="0">
                  <a:latin typeface="华文楷体" panose="02010600040101010101" charset="-122"/>
                  <a:ea typeface="华文楷体" panose="02010600040101010101" charset="-122"/>
                </a:rPr>
                <a:t>动量的不确定范围</a:t>
              </a:r>
              <a:endParaRPr lang="zh-CN" altLang="en-US" sz="2800" b="1" dirty="0">
                <a:latin typeface="华文楷体" panose="02010600040101010101" charset="-122"/>
                <a:ea typeface="华文楷体" panose="02010600040101010101" charset="-122"/>
              </a:endParaRPr>
            </a:p>
          </p:txBody>
        </p:sp>
      </p:grpSp>
      <p:grpSp>
        <p:nvGrpSpPr>
          <p:cNvPr id="13" name="Group 16"/>
          <p:cNvGrpSpPr/>
          <p:nvPr/>
        </p:nvGrpSpPr>
        <p:grpSpPr bwMode="auto">
          <a:xfrm>
            <a:off x="381000" y="4800598"/>
            <a:ext cx="7258050" cy="1447800"/>
            <a:chOff x="240" y="3216"/>
            <a:chExt cx="4572" cy="912"/>
          </a:xfrm>
        </p:grpSpPr>
        <p:graphicFrame>
          <p:nvGraphicFramePr>
            <p:cNvPr id="14" name="Object 17"/>
            <p:cNvGraphicFramePr>
              <a:graphicFrameLocks noChangeAspect="1"/>
            </p:cNvGraphicFramePr>
            <p:nvPr/>
          </p:nvGraphicFramePr>
          <p:xfrm>
            <a:off x="1296" y="3504"/>
            <a:ext cx="3516" cy="624"/>
          </p:xfrm>
          <a:graphic>
            <a:graphicData uri="http://schemas.openxmlformats.org/presentationml/2006/ole">
              <mc:AlternateContent xmlns:mc="http://schemas.openxmlformats.org/markup-compatibility/2006">
                <mc:Choice xmlns:v="urn:schemas-microsoft-com:vml" Requires="v">
                  <p:oleObj spid="_x0000_s15" name="Equation" r:id="rId5" imgW="4063365" imgH="723900" progId="Equation.3">
                    <p:embed/>
                  </p:oleObj>
                </mc:Choice>
                <mc:Fallback>
                  <p:oleObj name="Equation" r:id="rId5" imgW="4063365" imgH="723900" progId="Equation.3">
                    <p:embed/>
                    <p:pic>
                      <p:nvPicPr>
                        <p:cNvPr id="0" name="图片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 y="3504"/>
                          <a:ext cx="3516" cy="6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8"/>
            <p:cNvSpPr>
              <a:spLocks noChangeArrowheads="1"/>
            </p:cNvSpPr>
            <p:nvPr/>
          </p:nvSpPr>
          <p:spPr bwMode="auto">
            <a:xfrm>
              <a:off x="240" y="3216"/>
              <a:ext cx="2592" cy="327"/>
            </a:xfrm>
            <a:prstGeom prst="rect">
              <a:avLst/>
            </a:prstGeom>
            <a:noFill/>
            <a:ln w="9525">
              <a:noFill/>
              <a:miter lim="800000"/>
            </a:ln>
          </p:spPr>
          <p:txBody>
            <a:bodyPr>
              <a:spAutoFit/>
            </a:bodyPr>
            <a:lstStyle/>
            <a:p>
              <a:r>
                <a:rPr lang="zh-CN" altLang="en-US" sz="2800" b="1" dirty="0">
                  <a:latin typeface="华文楷体" panose="02010600040101010101" charset="-122"/>
                  <a:ea typeface="华文楷体" panose="02010600040101010101" charset="-122"/>
                </a:rPr>
                <a:t>位置的不确定量范围</a:t>
              </a:r>
              <a:endParaRPr lang="zh-CN" altLang="en-US" sz="2800" b="1" dirty="0">
                <a:latin typeface="华文楷体" panose="02010600040101010101" charset="-122"/>
                <a:ea typeface="华文楷体" panose="02010600040101010101" charset="-122"/>
              </a:endParaRPr>
            </a:p>
          </p:txBody>
        </p:sp>
      </p:grpSp>
      <p:sp>
        <p:nvSpPr>
          <p:cNvPr id="17" name="Footer Placeholder 1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例题</a:t>
            </a:r>
            <a:r>
              <a:rPr lang="en-US" altLang="zh-CN" dirty="0"/>
              <a:t>2</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304800" y="1258886"/>
                <a:ext cx="8229600" cy="4608513"/>
              </a:xfrm>
            </p:spPr>
            <p:txBody>
              <a:bodyPr>
                <a:normAutofit fontScale="92500"/>
              </a:bodyPr>
              <a:lstStyle/>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病毒质量约为</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5</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altLang="zh-CN" sz="3200" b="0" i="1"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altLang="zh-CN" sz="3200" b="0" i="1"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altLang="zh-CN" sz="3200" b="0" i="1" smtClean="0">
                            <a:latin typeface="Cambria Math" panose="02040503050406030204" pitchFamily="18" charset="0"/>
                            <a:ea typeface="Times New Roman" panose="02020603050405020304" pitchFamily="18" charset="0"/>
                            <a:cs typeface="Times New Roman" panose="02020603050405020304" pitchFamily="18" charset="0"/>
                          </a:rPr>
                          <m:t>10</m:t>
                        </m:r>
                      </m:e>
                      <m:sup>
                        <m:r>
                          <a:rPr lang="en-US" altLang="zh-CN" sz="3200"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altLang="zh-CN" sz="3200" b="0" i="1" smtClean="0">
                            <a:latin typeface="Cambria Math" panose="02040503050406030204" pitchFamily="18" charset="0"/>
                            <a:ea typeface="Times New Roman" panose="02020603050405020304" pitchFamily="18" charset="0"/>
                            <a:cs typeface="Times New Roman" panose="02020603050405020304" pitchFamily="18" charset="0"/>
                          </a:rPr>
                          <m:t>18</m:t>
                        </m:r>
                      </m:sup>
                    </m:sSup>
                  </m:oMath>
                </a14:m>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kg,</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其尺度约为</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50</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nm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，按照测不准原理，</a:t>
                </a:r>
                <a14:m>
                  <m:oMath xmlns:m="http://schemas.openxmlformats.org/officeDocument/2006/math">
                    <m:r>
                      <m:rPr>
                        <m:sty m:val="p"/>
                      </m:rPr>
                      <a:rPr lang="en-US" altLang="zh-CN" sz="3200" b="0" i="0" smtClean="0">
                        <a:latin typeface="Cambria Math" panose="02040503050406030204" pitchFamily="18" charset="0"/>
                        <a:ea typeface="Times New Roman" panose="02020603050405020304" pitchFamily="18" charset="0"/>
                        <a:cs typeface="Times New Roman" panose="02020603050405020304" pitchFamily="18" charset="0"/>
                      </a:rPr>
                      <m:t>Δ</m:t>
                    </m:r>
                    <m:r>
                      <a:rPr lang="en-US" altLang="zh-CN" sz="3200" b="0" i="1" smtClean="0">
                        <a:latin typeface="Cambria Math" panose="02040503050406030204" pitchFamily="18" charset="0"/>
                        <a:ea typeface="Times New Roman" panose="02020603050405020304" pitchFamily="18" charset="0"/>
                        <a:cs typeface="Times New Roman" panose="02020603050405020304" pitchFamily="18" charset="0"/>
                      </a:rPr>
                      <m:t>𝑥</m:t>
                    </m:r>
                    <m:r>
                      <m:rPr>
                        <m:sty m:val="p"/>
                      </m:rPr>
                      <a:rPr lang="en-US" altLang="zh-CN" sz="3200" b="0" i="0" smtClean="0">
                        <a:latin typeface="Cambria Math" panose="02040503050406030204" pitchFamily="18" charset="0"/>
                        <a:ea typeface="Times New Roman" panose="02020603050405020304" pitchFamily="18" charset="0"/>
                        <a:cs typeface="Times New Roman" panose="02020603050405020304" pitchFamily="18" charset="0"/>
                      </a:rPr>
                      <m:t>Δ</m:t>
                    </m:r>
                    <m:r>
                      <a:rPr lang="en-US" altLang="zh-CN" sz="3200" b="0" i="1" smtClean="0">
                        <a:latin typeface="Cambria Math" panose="02040503050406030204" pitchFamily="18" charset="0"/>
                        <a:ea typeface="Times New Roman" panose="02020603050405020304" pitchFamily="18" charset="0"/>
                        <a:cs typeface="Times New Roman" panose="02020603050405020304" pitchFamily="18" charset="0"/>
                      </a:rPr>
                      <m:t>𝑝</m:t>
                    </m:r>
                    <m:r>
                      <a:rPr lang="en-US" altLang="zh-CN" sz="3200" b="0" i="1" smtClean="0">
                        <a:latin typeface="Cambria Math" panose="02040503050406030204" pitchFamily="18" charset="0"/>
                        <a:ea typeface="Cambria Math" panose="02040503050406030204" pitchFamily="18" charset="0"/>
                        <a:cs typeface="Times New Roman" panose="02020603050405020304" pitchFamily="18" charset="0"/>
                      </a:rPr>
                      <m:t>≥ℏ</m:t>
                    </m:r>
                    <m:r>
                      <a:rPr lang="zh-CN" altLang="en-US" sz="3200" b="0" i="0" smtClean="0">
                        <a:latin typeface="Cambria Math" panose="02040503050406030204" pitchFamily="18" charset="0"/>
                        <a:ea typeface="Cambria Math" panose="02040503050406030204" pitchFamily="18" charset="0"/>
                        <a:cs typeface="Times New Roman" panose="02020603050405020304" pitchFamily="18" charset="0"/>
                      </a:rPr>
                      <m:t> </m:t>
                    </m:r>
                    <m:r>
                      <a:rPr lang="zh-CN" altLang="en-US" sz="3200" b="0" i="1"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altLang="zh-CN" sz="3200" i="1">
                        <a:latin typeface="Cambria Math" panose="02040503050406030204" pitchFamily="18" charset="0"/>
                        <a:ea typeface="Cambria Math" panose="02040503050406030204" pitchFamily="18" charset="0"/>
                        <a:cs typeface="Times New Roman" panose="02020603050405020304" pitchFamily="18" charset="0"/>
                      </a:rPr>
                      <m:t>m</m:t>
                    </m:r>
                    <m:r>
                      <m:rPr>
                        <m:sty m:val="p"/>
                      </m:rPr>
                      <a:rPr lang="en-US" altLang="zh-CN" sz="3200" b="0" i="0" smtClean="0">
                        <a:latin typeface="Cambria Math" panose="02040503050406030204" pitchFamily="18" charset="0"/>
                        <a:ea typeface="Cambria Math" panose="02040503050406030204" pitchFamily="18" charset="0"/>
                        <a:cs typeface="Times New Roman" panose="02020603050405020304" pitchFamily="18" charset="0"/>
                      </a:rPr>
                      <m:t>Δ</m:t>
                    </m:r>
                    <m:r>
                      <a:rPr lang="en-US" altLang="zh-CN" sz="3200" b="0" i="1" smtClean="0">
                        <a:latin typeface="Cambria Math" panose="02040503050406030204" pitchFamily="18" charset="0"/>
                        <a:ea typeface="Cambria Math" panose="02040503050406030204" pitchFamily="18" charset="0"/>
                        <a:cs typeface="Times New Roman" panose="02020603050405020304" pitchFamily="18" charset="0"/>
                      </a:rPr>
                      <m:t>𝑥</m:t>
                    </m:r>
                    <m:r>
                      <m:rPr>
                        <m:sty m:val="p"/>
                      </m:rPr>
                      <a:rPr lang="en-US" altLang="zh-CN" sz="3200" b="0" i="0" smtClean="0">
                        <a:latin typeface="Cambria Math" panose="02040503050406030204" pitchFamily="18" charset="0"/>
                        <a:ea typeface="Cambria Math" panose="02040503050406030204" pitchFamily="18" charset="0"/>
                        <a:cs typeface="Times New Roman" panose="02020603050405020304" pitchFamily="18" charset="0"/>
                      </a:rPr>
                      <m:t>Δ</m:t>
                    </m:r>
                    <m:r>
                      <a:rPr lang="en-US" altLang="zh-CN" sz="3200" b="0" i="1" smtClean="0">
                        <a:latin typeface="Cambria Math" panose="02040503050406030204" pitchFamily="18" charset="0"/>
                        <a:ea typeface="Cambria Math" panose="02040503050406030204" pitchFamily="18" charset="0"/>
                        <a:cs typeface="Times New Roman" panose="02020603050405020304" pitchFamily="18" charset="0"/>
                      </a:rPr>
                      <m:t>𝑣</m:t>
                    </m:r>
                    <m:r>
                      <a:rPr lang="en-US" altLang="zh-CN" sz="3200" i="1">
                        <a:latin typeface="Cambria Math" panose="02040503050406030204" pitchFamily="18" charset="0"/>
                        <a:ea typeface="Cambria Math" panose="02040503050406030204" pitchFamily="18" charset="0"/>
                        <a:cs typeface="Times New Roman" panose="02020603050405020304" pitchFamily="18" charset="0"/>
                      </a:rPr>
                      <m:t>≥ℏ</m:t>
                    </m:r>
                    <m:r>
                      <a:rPr lang="zh-CN" altLang="en-US" sz="32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若其运动速度可以和其体积相互比拟，也即</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50</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nm/s</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，则其位置不确定性约为</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2</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nm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，与其尺度相比拟，可见对应病毒而言，它已经基本能够感受到测不准原理了</a:t>
                </a: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304800" y="1258886"/>
                <a:ext cx="8229600" cy="4608513"/>
              </a:xfrm>
              <a:blipFill rotWithShape="1">
                <a:blip r:embed="rId1"/>
                <a:stretch>
                  <a:fillRect t="-7" b="14"/>
                </a:stretch>
              </a:blipFill>
            </p:spPr>
            <p:txBody>
              <a:bodyPr/>
              <a:lstStyle/>
              <a:p>
                <a:r>
                  <a:rPr lang="zh-CN" altLang="en-US">
                    <a:noFill/>
                  </a:rPr>
                  <a:t> </a:t>
                </a:r>
              </a:p>
            </p:txBody>
          </p:sp>
        </mc:Fallback>
      </mc:AlternateContent>
      <p:sp>
        <p:nvSpPr>
          <p:cNvPr id="14" name="Footer Placeholder 1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能量和时间的不确定关系</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762000" y="1322388"/>
            <a:ext cx="8382000" cy="4773612"/>
          </a:xfrm>
        </p:spPr>
        <p:txBody>
          <a:bodyPr/>
          <a:lstStyle/>
          <a:p>
            <a:r>
              <a:rPr lang="zh-CN" altLang="en-US" dirty="0"/>
              <a:t>将激光光子位置</a:t>
            </a:r>
            <a:r>
              <a:rPr lang="en-US" altLang="zh-CN" dirty="0"/>
              <a:t>-</a:t>
            </a:r>
            <a:r>
              <a:rPr lang="zh-CN" altLang="en-US" dirty="0"/>
              <a:t>动量不确定性关系</a:t>
            </a:r>
            <a:endParaRPr lang="zh-CN" altLang="en-US" dirty="0"/>
          </a:p>
          <a:p>
            <a:endParaRPr lang="en-US" altLang="zh-CN" dirty="0"/>
          </a:p>
          <a:p>
            <a:r>
              <a:rPr lang="zh-CN" altLang="en-US" dirty="0"/>
              <a:t>变为</a:t>
            </a:r>
            <a:endParaRPr lang="zh-CN" altLang="en-US" dirty="0"/>
          </a:p>
          <a:p>
            <a:endParaRPr lang="en-US" altLang="zh-CN" dirty="0"/>
          </a:p>
          <a:p>
            <a:endParaRPr lang="en-US" altLang="zh-CN" dirty="0"/>
          </a:p>
          <a:p>
            <a:r>
              <a:rPr lang="zh-CN" altLang="en-US" dirty="0"/>
              <a:t>同样可得粒子处于某状态的能量和时间的不确定性关系</a:t>
            </a:r>
            <a:endParaRPr lang="zh-CN" altLang="en-US" dirty="0"/>
          </a:p>
          <a:p>
            <a:endParaRPr lang="zh-CN" altLang="en-US" dirty="0"/>
          </a:p>
        </p:txBody>
      </p:sp>
      <p:graphicFrame>
        <p:nvGraphicFramePr>
          <p:cNvPr id="5" name="Object 5"/>
          <p:cNvGraphicFramePr>
            <a:graphicFrameLocks noChangeAspect="1"/>
          </p:cNvGraphicFramePr>
          <p:nvPr/>
        </p:nvGraphicFramePr>
        <p:xfrm>
          <a:off x="2278062" y="1943100"/>
          <a:ext cx="3476625" cy="682625"/>
        </p:xfrm>
        <a:graphic>
          <a:graphicData uri="http://schemas.openxmlformats.org/presentationml/2006/ole">
            <mc:AlternateContent xmlns:mc="http://schemas.openxmlformats.org/markup-compatibility/2006">
              <mc:Choice xmlns:v="urn:schemas-microsoft-com:vml" Requires="v">
                <p:oleObj spid="_x0000_s6" name="公式" r:id="rId1" imgW="876300" imgH="228600" progId="Equation.3">
                  <p:embed/>
                </p:oleObj>
              </mc:Choice>
              <mc:Fallback>
                <p:oleObj name="公式" r:id="rId1" imgW="876300" imgH="2286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062" y="1943100"/>
                        <a:ext cx="34766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Object 8"/>
          <p:cNvGraphicFramePr>
            <a:graphicFrameLocks noChangeAspect="1"/>
          </p:cNvGraphicFramePr>
          <p:nvPr/>
        </p:nvGraphicFramePr>
        <p:xfrm>
          <a:off x="2017712" y="3206750"/>
          <a:ext cx="4535488" cy="1289050"/>
        </p:xfrm>
        <a:graphic>
          <a:graphicData uri="http://schemas.openxmlformats.org/presentationml/2006/ole">
            <mc:AlternateContent xmlns:mc="http://schemas.openxmlformats.org/markup-compatibility/2006">
              <mc:Choice xmlns:v="urn:schemas-microsoft-com:vml" Requires="v">
                <p:oleObj spid="_x0000_s8" name="公式" r:id="rId3" imgW="1143000" imgH="431800" progId="Equation.3">
                  <p:embed/>
                </p:oleObj>
              </mc:Choice>
              <mc:Fallback>
                <p:oleObj name="公式" r:id="rId3" imgW="1143000" imgH="4318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712" y="3206750"/>
                        <a:ext cx="4535488"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3022600" y="5649595"/>
          <a:ext cx="2921000" cy="644525"/>
        </p:xfrm>
        <a:graphic>
          <a:graphicData uri="http://schemas.openxmlformats.org/presentationml/2006/ole">
            <mc:AlternateContent xmlns:mc="http://schemas.openxmlformats.org/markup-compatibility/2006">
              <mc:Choice xmlns:v="urn:schemas-microsoft-com:vml" Requires="v">
                <p:oleObj spid="_x0000_s10" name="公式" r:id="rId5" imgW="824865" imgH="215900" progId="Equation.3">
                  <p:embed/>
                </p:oleObj>
              </mc:Choice>
              <mc:Fallback>
                <p:oleObj name="公式" r:id="rId5" imgW="824865" imgH="2159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2600" y="5649595"/>
                        <a:ext cx="29210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例题</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66700" y="1297908"/>
            <a:ext cx="8496300" cy="4572000"/>
          </a:xfrm>
        </p:spPr>
        <p:txBody>
          <a:bodyPr>
            <a:normAutofit fontScale="92500" lnSpcReduction="20000"/>
          </a:bodyPr>
          <a:lstStyle/>
          <a:p>
            <a:r>
              <a:rPr lang="zh-CN" altLang="en-US" sz="3200" dirty="0"/>
              <a:t>原子在激发态的寿命为</a:t>
            </a:r>
            <a:r>
              <a:rPr lang="en-US" altLang="zh-CN" sz="3200" dirty="0"/>
              <a:t>10</a:t>
            </a:r>
            <a:r>
              <a:rPr lang="en-US" altLang="zh-CN" sz="3200" baseline="30000" dirty="0"/>
              <a:t>-8</a:t>
            </a:r>
            <a:r>
              <a:rPr lang="en-US" altLang="zh-CN" sz="3200" dirty="0"/>
              <a:t> s</a:t>
            </a:r>
            <a:r>
              <a:rPr lang="zh-CN" altLang="en-US" sz="3200" dirty="0"/>
              <a:t>，由不确定关系</a:t>
            </a:r>
            <a:endParaRPr lang="en-US" altLang="zh-CN" sz="3200" dirty="0"/>
          </a:p>
          <a:p>
            <a:endParaRPr lang="en-US" altLang="zh-CN" sz="3200" dirty="0"/>
          </a:p>
          <a:p>
            <a:r>
              <a:rPr lang="zh-CN" altLang="en-US" sz="3200" dirty="0"/>
              <a:t>可以解释为什么原子谱线自然宽度</a:t>
            </a:r>
            <a:endParaRPr lang="zh-CN" altLang="en-US" sz="3200" dirty="0"/>
          </a:p>
          <a:p>
            <a:endParaRPr lang="zh-CN" altLang="en-US" sz="3200" dirty="0"/>
          </a:p>
          <a:p>
            <a:endParaRPr lang="en-US" altLang="zh-CN" sz="3200" dirty="0"/>
          </a:p>
          <a:p>
            <a:r>
              <a:rPr lang="zh-CN" altLang="en-US" sz="3200" dirty="0"/>
              <a:t>谱线宽度：</a:t>
            </a:r>
            <a:endParaRPr lang="en-US" altLang="zh-CN" sz="3200" dirty="0"/>
          </a:p>
          <a:p>
            <a:endParaRPr lang="en-US" altLang="zh-CN" sz="3200" dirty="0"/>
          </a:p>
          <a:p>
            <a:endParaRPr lang="en-US" altLang="zh-CN" sz="3200" dirty="0"/>
          </a:p>
          <a:p>
            <a:r>
              <a:rPr lang="zh-CN" altLang="en-US" sz="3200" dirty="0"/>
              <a:t>原子基态寿命无穷长，基态有确定的能量值。</a:t>
            </a:r>
            <a:endParaRPr lang="zh-CN" altLang="en-US" sz="3200" dirty="0"/>
          </a:p>
          <a:p>
            <a:endParaRPr lang="zh-CN" altLang="en-US" sz="3200" dirty="0"/>
          </a:p>
        </p:txBody>
      </p:sp>
      <p:graphicFrame>
        <p:nvGraphicFramePr>
          <p:cNvPr id="5" name="Object 3"/>
          <p:cNvGraphicFramePr>
            <a:graphicFrameLocks noChangeAspect="1"/>
          </p:cNvGraphicFramePr>
          <p:nvPr/>
        </p:nvGraphicFramePr>
        <p:xfrm>
          <a:off x="3369444" y="1708920"/>
          <a:ext cx="2407492" cy="464346"/>
        </p:xfrm>
        <a:graphic>
          <a:graphicData uri="http://schemas.openxmlformats.org/presentationml/2006/ole">
            <mc:AlternateContent xmlns:mc="http://schemas.openxmlformats.org/markup-compatibility/2006">
              <mc:Choice xmlns:v="urn:schemas-microsoft-com:vml" Requires="v">
                <p:oleObj spid="_x0000_s6" name="公式" r:id="rId1" imgW="1129665" imgH="266700" progId="Equation.3">
                  <p:embed/>
                </p:oleObj>
              </mc:Choice>
              <mc:Fallback>
                <p:oleObj name="公式" r:id="rId1" imgW="1129665" imgH="2667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444" y="1708920"/>
                        <a:ext cx="2407492" cy="46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Object 4"/>
          <p:cNvGraphicFramePr>
            <a:graphicFrameLocks noChangeAspect="1"/>
          </p:cNvGraphicFramePr>
          <p:nvPr/>
        </p:nvGraphicFramePr>
        <p:xfrm>
          <a:off x="672782" y="3144838"/>
          <a:ext cx="2222818" cy="487296"/>
        </p:xfrm>
        <a:graphic>
          <a:graphicData uri="http://schemas.openxmlformats.org/presentationml/2006/ole">
            <mc:AlternateContent xmlns:mc="http://schemas.openxmlformats.org/markup-compatibility/2006">
              <mc:Choice xmlns:v="urn:schemas-microsoft-com:vml" Requires="v">
                <p:oleObj spid="_x0000_s8" name="公式" r:id="rId3" imgW="1167765" imgH="279400" progId="Equation.3">
                  <p:embed/>
                </p:oleObj>
              </mc:Choice>
              <mc:Fallback>
                <p:oleObj name="公式" r:id="rId3" imgW="1167765" imgH="2794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82" y="3144838"/>
                        <a:ext cx="2222818" cy="48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5"/>
          <p:cNvGraphicFramePr>
            <a:graphicFrameLocks noChangeAspect="1"/>
          </p:cNvGraphicFramePr>
          <p:nvPr/>
        </p:nvGraphicFramePr>
        <p:xfrm>
          <a:off x="3027431" y="3160713"/>
          <a:ext cx="1985896" cy="423195"/>
        </p:xfrm>
        <a:graphic>
          <a:graphicData uri="http://schemas.openxmlformats.org/presentationml/2006/ole">
            <mc:AlternateContent xmlns:mc="http://schemas.openxmlformats.org/markup-compatibility/2006">
              <mc:Choice xmlns:v="urn:schemas-microsoft-com:vml" Requires="v">
                <p:oleObj spid="_x0000_s10" name="Equation" r:id="rId5" imgW="1066800" imgH="254000" progId="Equation.3">
                  <p:embed/>
                </p:oleObj>
              </mc:Choice>
              <mc:Fallback>
                <p:oleObj name="Equation" r:id="rId5" imgW="1066800" imgH="2540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7431" y="3160713"/>
                        <a:ext cx="1985896" cy="42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7" name="组合 26"/>
          <p:cNvGrpSpPr/>
          <p:nvPr/>
        </p:nvGrpSpPr>
        <p:grpSpPr>
          <a:xfrm>
            <a:off x="5872163" y="2935288"/>
            <a:ext cx="2538412" cy="1874837"/>
            <a:chOff x="5872163" y="2935288"/>
            <a:chExt cx="2538412" cy="1874837"/>
          </a:xfrm>
        </p:grpSpPr>
        <p:grpSp>
          <p:nvGrpSpPr>
            <p:cNvPr id="11" name="Group 6"/>
            <p:cNvGrpSpPr/>
            <p:nvPr/>
          </p:nvGrpSpPr>
          <p:grpSpPr bwMode="auto">
            <a:xfrm>
              <a:off x="7416800" y="3708400"/>
              <a:ext cx="993775" cy="960438"/>
              <a:chOff x="4272" y="1930"/>
              <a:chExt cx="864" cy="605"/>
            </a:xfrm>
          </p:grpSpPr>
          <p:sp>
            <p:nvSpPr>
              <p:cNvPr id="12" name="Freeform 7"/>
              <p:cNvSpPr/>
              <p:nvPr/>
            </p:nvSpPr>
            <p:spPr bwMode="auto">
              <a:xfrm>
                <a:off x="4272" y="1930"/>
                <a:ext cx="864" cy="296"/>
              </a:xfrm>
              <a:custGeom>
                <a:avLst/>
                <a:gdLst>
                  <a:gd name="T0" fmla="*/ 0 w 864"/>
                  <a:gd name="T1" fmla="*/ 14912 h 200"/>
                  <a:gd name="T2" fmla="*/ 48 w 864"/>
                  <a:gd name="T3" fmla="*/ 620 h 200"/>
                  <a:gd name="T4" fmla="*/ 96 w 864"/>
                  <a:gd name="T5" fmla="*/ 11346 h 200"/>
                  <a:gd name="T6" fmla="*/ 144 w 864"/>
                  <a:gd name="T7" fmla="*/ 620 h 200"/>
                  <a:gd name="T8" fmla="*/ 192 w 864"/>
                  <a:gd name="T9" fmla="*/ 11346 h 200"/>
                  <a:gd name="T10" fmla="*/ 240 w 864"/>
                  <a:gd name="T11" fmla="*/ 620 h 200"/>
                  <a:gd name="T12" fmla="*/ 288 w 864"/>
                  <a:gd name="T13" fmla="*/ 11346 h 200"/>
                  <a:gd name="T14" fmla="*/ 336 w 864"/>
                  <a:gd name="T15" fmla="*/ 620 h 200"/>
                  <a:gd name="T16" fmla="*/ 384 w 864"/>
                  <a:gd name="T17" fmla="*/ 11346 h 200"/>
                  <a:gd name="T18" fmla="*/ 432 w 864"/>
                  <a:gd name="T19" fmla="*/ 620 h 200"/>
                  <a:gd name="T20" fmla="*/ 480 w 864"/>
                  <a:gd name="T21" fmla="*/ 11346 h 200"/>
                  <a:gd name="T22" fmla="*/ 528 w 864"/>
                  <a:gd name="T23" fmla="*/ 620 h 200"/>
                  <a:gd name="T24" fmla="*/ 576 w 864"/>
                  <a:gd name="T25" fmla="*/ 11346 h 200"/>
                  <a:gd name="T26" fmla="*/ 624 w 864"/>
                  <a:gd name="T27" fmla="*/ 620 h 200"/>
                  <a:gd name="T28" fmla="*/ 672 w 864"/>
                  <a:gd name="T29" fmla="*/ 11346 h 200"/>
                  <a:gd name="T30" fmla="*/ 720 w 864"/>
                  <a:gd name="T31" fmla="*/ 620 h 200"/>
                  <a:gd name="T32" fmla="*/ 768 w 864"/>
                  <a:gd name="T33" fmla="*/ 11346 h 200"/>
                  <a:gd name="T34" fmla="*/ 816 w 864"/>
                  <a:gd name="T35" fmla="*/ 620 h 200"/>
                  <a:gd name="T36" fmla="*/ 864 w 864"/>
                  <a:gd name="T37" fmla="*/ 7767 h 2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4"/>
                  <a:gd name="T58" fmla="*/ 0 h 200"/>
                  <a:gd name="T59" fmla="*/ 864 w 864"/>
                  <a:gd name="T60" fmla="*/ 200 h 2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4" h="200">
                    <a:moveTo>
                      <a:pt x="0" y="200"/>
                    </a:moveTo>
                    <a:cubicBezTo>
                      <a:pt x="16" y="108"/>
                      <a:pt x="32" y="16"/>
                      <a:pt x="48" y="8"/>
                    </a:cubicBezTo>
                    <a:cubicBezTo>
                      <a:pt x="64" y="0"/>
                      <a:pt x="80" y="152"/>
                      <a:pt x="96" y="152"/>
                    </a:cubicBezTo>
                    <a:cubicBezTo>
                      <a:pt x="112" y="152"/>
                      <a:pt x="128" y="8"/>
                      <a:pt x="144" y="8"/>
                    </a:cubicBezTo>
                    <a:cubicBezTo>
                      <a:pt x="160" y="8"/>
                      <a:pt x="176" y="152"/>
                      <a:pt x="192" y="152"/>
                    </a:cubicBezTo>
                    <a:cubicBezTo>
                      <a:pt x="208" y="152"/>
                      <a:pt x="224" y="8"/>
                      <a:pt x="240" y="8"/>
                    </a:cubicBezTo>
                    <a:cubicBezTo>
                      <a:pt x="256" y="8"/>
                      <a:pt x="272" y="152"/>
                      <a:pt x="288" y="152"/>
                    </a:cubicBezTo>
                    <a:cubicBezTo>
                      <a:pt x="304" y="152"/>
                      <a:pt x="320" y="8"/>
                      <a:pt x="336" y="8"/>
                    </a:cubicBezTo>
                    <a:cubicBezTo>
                      <a:pt x="352" y="8"/>
                      <a:pt x="368" y="152"/>
                      <a:pt x="384" y="152"/>
                    </a:cubicBezTo>
                    <a:cubicBezTo>
                      <a:pt x="400" y="152"/>
                      <a:pt x="416" y="8"/>
                      <a:pt x="432" y="8"/>
                    </a:cubicBezTo>
                    <a:cubicBezTo>
                      <a:pt x="448" y="8"/>
                      <a:pt x="464" y="152"/>
                      <a:pt x="480" y="152"/>
                    </a:cubicBezTo>
                    <a:cubicBezTo>
                      <a:pt x="496" y="152"/>
                      <a:pt x="512" y="8"/>
                      <a:pt x="528" y="8"/>
                    </a:cubicBezTo>
                    <a:cubicBezTo>
                      <a:pt x="544" y="8"/>
                      <a:pt x="560" y="152"/>
                      <a:pt x="576" y="152"/>
                    </a:cubicBezTo>
                    <a:cubicBezTo>
                      <a:pt x="592" y="152"/>
                      <a:pt x="608" y="8"/>
                      <a:pt x="624" y="8"/>
                    </a:cubicBezTo>
                    <a:cubicBezTo>
                      <a:pt x="640" y="8"/>
                      <a:pt x="656" y="152"/>
                      <a:pt x="672" y="152"/>
                    </a:cubicBezTo>
                    <a:cubicBezTo>
                      <a:pt x="688" y="152"/>
                      <a:pt x="704" y="8"/>
                      <a:pt x="720" y="8"/>
                    </a:cubicBezTo>
                    <a:cubicBezTo>
                      <a:pt x="736" y="8"/>
                      <a:pt x="752" y="152"/>
                      <a:pt x="768" y="152"/>
                    </a:cubicBezTo>
                    <a:cubicBezTo>
                      <a:pt x="784" y="152"/>
                      <a:pt x="800" y="16"/>
                      <a:pt x="816" y="8"/>
                    </a:cubicBezTo>
                    <a:cubicBezTo>
                      <a:pt x="832" y="0"/>
                      <a:pt x="856" y="88"/>
                      <a:pt x="864" y="104"/>
                    </a:cubicBezTo>
                  </a:path>
                </a:pathLst>
              </a:custGeom>
              <a:noFill/>
              <a:ln w="28575">
                <a:solidFill>
                  <a:srgbClr val="0000CC"/>
                </a:solidFill>
                <a:round/>
              </a:ln>
            </p:spPr>
            <p:txBody>
              <a:bodyPr/>
              <a:lstStyle/>
              <a:p>
                <a:endParaRPr lang="zh-CN" altLang="en-US"/>
              </a:p>
            </p:txBody>
          </p:sp>
          <p:grpSp>
            <p:nvGrpSpPr>
              <p:cNvPr id="13" name="Group 8"/>
              <p:cNvGrpSpPr/>
              <p:nvPr/>
            </p:nvGrpSpPr>
            <p:grpSpPr bwMode="auto">
              <a:xfrm>
                <a:off x="4560" y="2208"/>
                <a:ext cx="576" cy="327"/>
                <a:chOff x="3408" y="2006"/>
                <a:chExt cx="576" cy="327"/>
              </a:xfrm>
            </p:grpSpPr>
            <p:sp>
              <p:nvSpPr>
                <p:cNvPr id="14" name="Line 9"/>
                <p:cNvSpPr>
                  <a:spLocks noChangeShapeType="1"/>
                </p:cNvSpPr>
                <p:nvPr/>
              </p:nvSpPr>
              <p:spPr bwMode="auto">
                <a:xfrm>
                  <a:off x="3408" y="2064"/>
                  <a:ext cx="576" cy="0"/>
                </a:xfrm>
                <a:prstGeom prst="line">
                  <a:avLst/>
                </a:prstGeom>
                <a:noFill/>
                <a:ln w="28575">
                  <a:solidFill>
                    <a:srgbClr val="0000CC"/>
                  </a:solidFill>
                  <a:round/>
                  <a:tailEnd type="triangle" w="med" len="med"/>
                </a:ln>
              </p:spPr>
              <p:txBody>
                <a:bodyPr/>
                <a:lstStyle/>
                <a:p>
                  <a:endParaRPr lang="zh-CN" altLang="en-US"/>
                </a:p>
              </p:txBody>
            </p:sp>
            <p:sp>
              <p:nvSpPr>
                <p:cNvPr id="15" name="Text Box 10"/>
                <p:cNvSpPr txBox="1">
                  <a:spLocks noChangeArrowheads="1"/>
                </p:cNvSpPr>
                <p:nvPr/>
              </p:nvSpPr>
              <p:spPr bwMode="auto">
                <a:xfrm>
                  <a:off x="3591" y="2006"/>
                  <a:ext cx="287" cy="327"/>
                </a:xfrm>
                <a:prstGeom prst="rect">
                  <a:avLst/>
                </a:prstGeom>
                <a:noFill/>
                <a:ln w="28575">
                  <a:noFill/>
                  <a:miter lim="800000"/>
                </a:ln>
              </p:spPr>
              <p:txBody>
                <a:bodyPr wrap="none">
                  <a:spAutoFit/>
                </a:bodyPr>
                <a:lstStyle/>
                <a:p>
                  <a:r>
                    <a:rPr kumimoji="1" lang="en-US" altLang="zh-CN" sz="2800" b="1">
                      <a:solidFill>
                        <a:srgbClr val="0000CC"/>
                      </a:solidFill>
                      <a:latin typeface="Times New Roman" panose="02020603050405020304" pitchFamily="18" charset="0"/>
                      <a:ea typeface="华文中宋" panose="02010600040101010101" pitchFamily="2" charset="-122"/>
                      <a:sym typeface="Symbol" panose="05050102010706020507" pitchFamily="18" charset="2"/>
                    </a:rPr>
                    <a:t></a:t>
                  </a:r>
                  <a:endParaRPr kumimoji="1" lang="en-US" altLang="zh-CN" sz="2800" b="1">
                    <a:solidFill>
                      <a:srgbClr val="0000CC"/>
                    </a:solidFill>
                    <a:latin typeface="Times New Roman" panose="02020603050405020304" pitchFamily="18" charset="0"/>
                    <a:ea typeface="华文中宋" panose="02010600040101010101" pitchFamily="2" charset="-122"/>
                  </a:endParaRPr>
                </a:p>
              </p:txBody>
            </p:sp>
          </p:grpSp>
        </p:grpSp>
        <p:sp>
          <p:nvSpPr>
            <p:cNvPr id="16" name="Line 11"/>
            <p:cNvSpPr>
              <a:spLocks noChangeShapeType="1"/>
            </p:cNvSpPr>
            <p:nvPr/>
          </p:nvSpPr>
          <p:spPr bwMode="auto">
            <a:xfrm>
              <a:off x="6932613" y="3395663"/>
              <a:ext cx="0" cy="1090612"/>
            </a:xfrm>
            <a:prstGeom prst="line">
              <a:avLst/>
            </a:prstGeom>
            <a:noFill/>
            <a:ln w="38100">
              <a:solidFill>
                <a:schemeClr val="tx1"/>
              </a:solidFill>
              <a:round/>
              <a:headEnd type="none" w="sm" len="sm"/>
              <a:tailEnd type="triangle" w="med" len="med"/>
            </a:ln>
          </p:spPr>
          <p:txBody>
            <a:bodyPr wrap="none" anchor="ctr"/>
            <a:lstStyle/>
            <a:p>
              <a:endParaRPr lang="zh-CN" altLang="en-US"/>
            </a:p>
          </p:txBody>
        </p:sp>
        <p:grpSp>
          <p:nvGrpSpPr>
            <p:cNvPr id="17" name="Group 12"/>
            <p:cNvGrpSpPr/>
            <p:nvPr/>
          </p:nvGrpSpPr>
          <p:grpSpPr bwMode="auto">
            <a:xfrm>
              <a:off x="5924550" y="4211638"/>
              <a:ext cx="1617663" cy="598487"/>
              <a:chOff x="3593" y="2051"/>
              <a:chExt cx="1019" cy="377"/>
            </a:xfrm>
          </p:grpSpPr>
          <p:sp>
            <p:nvSpPr>
              <p:cNvPr id="18" name="Line 13"/>
              <p:cNvSpPr>
                <a:spLocks noChangeShapeType="1"/>
              </p:cNvSpPr>
              <p:nvPr/>
            </p:nvSpPr>
            <p:spPr bwMode="auto">
              <a:xfrm>
                <a:off x="3844" y="2243"/>
                <a:ext cx="768" cy="0"/>
              </a:xfrm>
              <a:prstGeom prst="line">
                <a:avLst/>
              </a:prstGeom>
              <a:noFill/>
              <a:ln w="38100">
                <a:solidFill>
                  <a:schemeClr val="tx1"/>
                </a:solidFill>
                <a:round/>
                <a:headEnd type="none" w="sm" len="sm"/>
                <a:tailEnd type="none" w="sm" len="sm"/>
              </a:ln>
            </p:spPr>
            <p:txBody>
              <a:bodyPr wrap="none" anchor="ctr"/>
              <a:lstStyle/>
              <a:p>
                <a:endParaRPr lang="zh-CN" altLang="en-US"/>
              </a:p>
            </p:txBody>
          </p:sp>
          <p:graphicFrame>
            <p:nvGraphicFramePr>
              <p:cNvPr id="19" name="Object 14"/>
              <p:cNvGraphicFramePr>
                <a:graphicFrameLocks noChangeAspect="1"/>
              </p:cNvGraphicFramePr>
              <p:nvPr/>
            </p:nvGraphicFramePr>
            <p:xfrm>
              <a:off x="3593" y="2051"/>
              <a:ext cx="315" cy="377"/>
            </p:xfrm>
            <a:graphic>
              <a:graphicData uri="http://schemas.openxmlformats.org/presentationml/2006/ole">
                <mc:AlternateContent xmlns:mc="http://schemas.openxmlformats.org/markup-compatibility/2006">
                  <mc:Choice xmlns:v="urn:schemas-microsoft-com:vml" Requires="v">
                    <p:oleObj spid="_x0000_s20" name="Equation" r:id="rId7" imgW="190500" imgH="228600" progId="Equation.3">
                      <p:embed/>
                    </p:oleObj>
                  </mc:Choice>
                  <mc:Fallback>
                    <p:oleObj name="Equation" r:id="rId7" imgW="190500" imgH="228600" progId="Equation.3">
                      <p:embed/>
                      <p:pic>
                        <p:nvPicPr>
                          <p:cNvPr id="0" name="图片 19"/>
                          <p:cNvPicPr>
                            <a:picLocks noChangeAspect="1" noChangeArrowheads="1"/>
                          </p:cNvPicPr>
                          <p:nvPr/>
                        </p:nvPicPr>
                        <p:blipFill>
                          <a:blip r:embed="rId8">
                            <a:lum bright="-96000"/>
                            <a:extLst>
                              <a:ext uri="{28A0092B-C50C-407E-A947-70E740481C1C}">
                                <a14:useLocalDpi xmlns:a14="http://schemas.microsoft.com/office/drawing/2010/main" val="0"/>
                              </a:ext>
                            </a:extLst>
                          </a:blip>
                          <a:srcRect/>
                          <a:stretch>
                            <a:fillRect/>
                          </a:stretch>
                        </p:blipFill>
                        <p:spPr bwMode="auto">
                          <a:xfrm>
                            <a:off x="3593" y="2051"/>
                            <a:ext cx="315" cy="3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 name="Group 15"/>
            <p:cNvGrpSpPr/>
            <p:nvPr/>
          </p:nvGrpSpPr>
          <p:grpSpPr bwMode="auto">
            <a:xfrm>
              <a:off x="5872163" y="2935288"/>
              <a:ext cx="1631950" cy="565150"/>
              <a:chOff x="2862" y="2155"/>
              <a:chExt cx="1028" cy="356"/>
            </a:xfrm>
          </p:grpSpPr>
          <p:sp>
            <p:nvSpPr>
              <p:cNvPr id="22" name="Line 16"/>
              <p:cNvSpPr>
                <a:spLocks noChangeShapeType="1"/>
              </p:cNvSpPr>
              <p:nvPr/>
            </p:nvSpPr>
            <p:spPr bwMode="auto">
              <a:xfrm>
                <a:off x="3142" y="2469"/>
                <a:ext cx="720" cy="0"/>
              </a:xfrm>
              <a:prstGeom prst="line">
                <a:avLst/>
              </a:prstGeom>
              <a:noFill/>
              <a:ln w="38100">
                <a:solidFill>
                  <a:schemeClr val="tx1"/>
                </a:solidFill>
                <a:round/>
                <a:headEnd type="none" w="sm" len="sm"/>
                <a:tailEnd type="none" w="sm" len="sm"/>
              </a:ln>
            </p:spPr>
            <p:txBody>
              <a:bodyPr wrap="none" anchor="ctr"/>
              <a:lstStyle/>
              <a:p>
                <a:endParaRPr lang="zh-CN" altLang="en-US"/>
              </a:p>
            </p:txBody>
          </p:sp>
          <p:sp>
            <p:nvSpPr>
              <p:cNvPr id="23" name="Line 17"/>
              <p:cNvSpPr>
                <a:spLocks noChangeShapeType="1"/>
              </p:cNvSpPr>
              <p:nvPr/>
            </p:nvSpPr>
            <p:spPr bwMode="auto">
              <a:xfrm>
                <a:off x="3164" y="2279"/>
                <a:ext cx="672" cy="0"/>
              </a:xfrm>
              <a:prstGeom prst="line">
                <a:avLst/>
              </a:prstGeom>
              <a:noFill/>
              <a:ln w="38100">
                <a:solidFill>
                  <a:schemeClr val="tx1"/>
                </a:solidFill>
                <a:round/>
                <a:headEnd type="none" w="sm" len="sm"/>
                <a:tailEnd type="none" w="sm" len="sm"/>
              </a:ln>
            </p:spPr>
            <p:txBody>
              <a:bodyPr wrap="none" anchor="ctr"/>
              <a:lstStyle/>
              <a:p>
                <a:endParaRPr lang="zh-CN" altLang="en-US"/>
              </a:p>
            </p:txBody>
          </p:sp>
          <p:graphicFrame>
            <p:nvGraphicFramePr>
              <p:cNvPr id="24" name="Object 18"/>
              <p:cNvGraphicFramePr>
                <a:graphicFrameLocks noChangeAspect="1"/>
              </p:cNvGraphicFramePr>
              <p:nvPr/>
            </p:nvGraphicFramePr>
            <p:xfrm>
              <a:off x="2862" y="2155"/>
              <a:ext cx="336" cy="356"/>
            </p:xfrm>
            <a:graphic>
              <a:graphicData uri="http://schemas.openxmlformats.org/presentationml/2006/ole">
                <mc:AlternateContent xmlns:mc="http://schemas.openxmlformats.org/markup-compatibility/2006">
                  <mc:Choice xmlns:v="urn:schemas-microsoft-com:vml" Requires="v">
                    <p:oleObj spid="_x0000_s25" name="公式" r:id="rId9" imgW="203200" imgH="215900" progId="Equation.3">
                      <p:embed/>
                    </p:oleObj>
                  </mc:Choice>
                  <mc:Fallback>
                    <p:oleObj name="公式" r:id="rId9" imgW="203200" imgH="215900" progId="Equation.3">
                      <p:embed/>
                      <p:pic>
                        <p:nvPicPr>
                          <p:cNvPr id="0" name="图片 24"/>
                          <p:cNvPicPr>
                            <a:picLocks noChangeAspect="1" noChangeArrowheads="1"/>
                          </p:cNvPicPr>
                          <p:nvPr/>
                        </p:nvPicPr>
                        <p:blipFill>
                          <a:blip r:embed="rId10">
                            <a:lum bright="-96000"/>
                            <a:extLst>
                              <a:ext uri="{28A0092B-C50C-407E-A947-70E740481C1C}">
                                <a14:useLocalDpi xmlns:a14="http://schemas.microsoft.com/office/drawing/2010/main" val="0"/>
                              </a:ext>
                            </a:extLst>
                          </a:blip>
                          <a:srcRect/>
                          <a:stretch>
                            <a:fillRect/>
                          </a:stretch>
                        </p:blipFill>
                        <p:spPr bwMode="auto">
                          <a:xfrm>
                            <a:off x="2862" y="2155"/>
                            <a:ext cx="336" cy="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Line 19"/>
              <p:cNvSpPr>
                <a:spLocks noChangeShapeType="1"/>
              </p:cNvSpPr>
              <p:nvPr/>
            </p:nvSpPr>
            <p:spPr bwMode="auto">
              <a:xfrm flipV="1">
                <a:off x="3168" y="2297"/>
                <a:ext cx="115" cy="165"/>
              </a:xfrm>
              <a:prstGeom prst="line">
                <a:avLst/>
              </a:prstGeom>
              <a:noFill/>
              <a:ln w="28575">
                <a:solidFill>
                  <a:srgbClr val="0000FF"/>
                </a:solidFill>
                <a:round/>
              </a:ln>
            </p:spPr>
            <p:txBody>
              <a:bodyPr/>
              <a:lstStyle/>
              <a:p>
                <a:endParaRPr lang="zh-CN" altLang="en-US"/>
              </a:p>
            </p:txBody>
          </p:sp>
          <p:sp>
            <p:nvSpPr>
              <p:cNvPr id="28" name="Line 20"/>
              <p:cNvSpPr>
                <a:spLocks noChangeShapeType="1"/>
              </p:cNvSpPr>
              <p:nvPr/>
            </p:nvSpPr>
            <p:spPr bwMode="auto">
              <a:xfrm flipV="1">
                <a:off x="3286" y="2299"/>
                <a:ext cx="115" cy="165"/>
              </a:xfrm>
              <a:prstGeom prst="line">
                <a:avLst/>
              </a:prstGeom>
              <a:noFill/>
              <a:ln w="28575">
                <a:solidFill>
                  <a:srgbClr val="0000FF"/>
                </a:solidFill>
                <a:round/>
              </a:ln>
            </p:spPr>
            <p:txBody>
              <a:bodyPr/>
              <a:lstStyle/>
              <a:p>
                <a:endParaRPr lang="zh-CN" altLang="en-US"/>
              </a:p>
            </p:txBody>
          </p:sp>
          <p:sp>
            <p:nvSpPr>
              <p:cNvPr id="29" name="Line 21"/>
              <p:cNvSpPr>
                <a:spLocks noChangeShapeType="1"/>
              </p:cNvSpPr>
              <p:nvPr/>
            </p:nvSpPr>
            <p:spPr bwMode="auto">
              <a:xfrm flipV="1">
                <a:off x="3411" y="2287"/>
                <a:ext cx="115" cy="165"/>
              </a:xfrm>
              <a:prstGeom prst="line">
                <a:avLst/>
              </a:prstGeom>
              <a:noFill/>
              <a:ln w="28575">
                <a:solidFill>
                  <a:srgbClr val="0000FF"/>
                </a:solidFill>
                <a:round/>
              </a:ln>
            </p:spPr>
            <p:txBody>
              <a:bodyPr/>
              <a:lstStyle/>
              <a:p>
                <a:endParaRPr lang="zh-CN" altLang="en-US"/>
              </a:p>
            </p:txBody>
          </p:sp>
          <p:sp>
            <p:nvSpPr>
              <p:cNvPr id="30" name="Line 22"/>
              <p:cNvSpPr>
                <a:spLocks noChangeShapeType="1"/>
              </p:cNvSpPr>
              <p:nvPr/>
            </p:nvSpPr>
            <p:spPr bwMode="auto">
              <a:xfrm flipV="1">
                <a:off x="3528" y="2290"/>
                <a:ext cx="115" cy="165"/>
              </a:xfrm>
              <a:prstGeom prst="line">
                <a:avLst/>
              </a:prstGeom>
              <a:noFill/>
              <a:ln w="28575">
                <a:solidFill>
                  <a:srgbClr val="0000FF"/>
                </a:solidFill>
                <a:round/>
              </a:ln>
            </p:spPr>
            <p:txBody>
              <a:bodyPr/>
              <a:lstStyle/>
              <a:p>
                <a:endParaRPr lang="zh-CN" altLang="en-US"/>
              </a:p>
            </p:txBody>
          </p:sp>
          <p:sp>
            <p:nvSpPr>
              <p:cNvPr id="31" name="Line 23"/>
              <p:cNvSpPr>
                <a:spLocks noChangeShapeType="1"/>
              </p:cNvSpPr>
              <p:nvPr/>
            </p:nvSpPr>
            <p:spPr bwMode="auto">
              <a:xfrm flipV="1">
                <a:off x="3660" y="2292"/>
                <a:ext cx="115" cy="165"/>
              </a:xfrm>
              <a:prstGeom prst="line">
                <a:avLst/>
              </a:prstGeom>
              <a:noFill/>
              <a:ln w="28575">
                <a:solidFill>
                  <a:srgbClr val="0000FF"/>
                </a:solidFill>
                <a:round/>
              </a:ln>
            </p:spPr>
            <p:txBody>
              <a:bodyPr/>
              <a:lstStyle/>
              <a:p>
                <a:endParaRPr lang="zh-CN" altLang="en-US"/>
              </a:p>
            </p:txBody>
          </p:sp>
          <p:sp>
            <p:nvSpPr>
              <p:cNvPr id="32" name="Line 24"/>
              <p:cNvSpPr>
                <a:spLocks noChangeShapeType="1"/>
              </p:cNvSpPr>
              <p:nvPr/>
            </p:nvSpPr>
            <p:spPr bwMode="auto">
              <a:xfrm flipV="1">
                <a:off x="3775" y="2292"/>
                <a:ext cx="115" cy="165"/>
              </a:xfrm>
              <a:prstGeom prst="line">
                <a:avLst/>
              </a:prstGeom>
              <a:noFill/>
              <a:ln w="28575">
                <a:solidFill>
                  <a:srgbClr val="0000FF"/>
                </a:solidFill>
                <a:round/>
              </a:ln>
            </p:spPr>
            <p:txBody>
              <a:bodyPr/>
              <a:lstStyle/>
              <a:p>
                <a:endParaRPr lang="zh-CN" altLang="en-US"/>
              </a:p>
            </p:txBody>
          </p:sp>
        </p:grpSp>
      </p:grpSp>
      <p:graphicFrame>
        <p:nvGraphicFramePr>
          <p:cNvPr id="33" name="Object 26"/>
          <p:cNvGraphicFramePr>
            <a:graphicFrameLocks noChangeAspect="1"/>
          </p:cNvGraphicFramePr>
          <p:nvPr/>
        </p:nvGraphicFramePr>
        <p:xfrm>
          <a:off x="1349489" y="4329113"/>
          <a:ext cx="1278679" cy="1004888"/>
        </p:xfrm>
        <a:graphic>
          <a:graphicData uri="http://schemas.openxmlformats.org/presentationml/2006/ole">
            <mc:AlternateContent xmlns:mc="http://schemas.openxmlformats.org/markup-compatibility/2006">
              <mc:Choice xmlns:v="urn:schemas-microsoft-com:vml" Requires="v">
                <p:oleObj spid="_x0000_s34" name="公式" r:id="rId11" imgW="837565" imgH="558800" progId="Equation.3">
                  <p:embed/>
                </p:oleObj>
              </mc:Choice>
              <mc:Fallback>
                <p:oleObj name="公式" r:id="rId11" imgW="837565" imgH="558800" progId="Equation.3">
                  <p:embed/>
                  <p:pic>
                    <p:nvPicPr>
                      <p:cNvPr id="0" name="图片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9489" y="4329113"/>
                        <a:ext cx="1278679"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 name="Object 27"/>
          <p:cNvGraphicFramePr>
            <a:graphicFrameLocks noChangeAspect="1"/>
          </p:cNvGraphicFramePr>
          <p:nvPr/>
        </p:nvGraphicFramePr>
        <p:xfrm>
          <a:off x="2667000" y="4565650"/>
          <a:ext cx="1842127" cy="451372"/>
        </p:xfrm>
        <a:graphic>
          <a:graphicData uri="http://schemas.openxmlformats.org/presentationml/2006/ole">
            <mc:AlternateContent xmlns:mc="http://schemas.openxmlformats.org/markup-compatibility/2006">
              <mc:Choice xmlns:v="urn:schemas-microsoft-com:vml" Requires="v">
                <p:oleObj spid="_x0000_s36" name="公式" r:id="rId13" imgW="977900" imgH="254000" progId="Equation.3">
                  <p:embed/>
                </p:oleObj>
              </mc:Choice>
              <mc:Fallback>
                <p:oleObj name="公式" r:id="rId13" imgW="977900" imgH="254000" progId="Equation.3">
                  <p:embed/>
                  <p:pic>
                    <p:nvPicPr>
                      <p:cNvPr id="0" name="图片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0" y="4565650"/>
                        <a:ext cx="1842127" cy="45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 name="Text Box 28"/>
          <p:cNvSpPr txBox="1">
            <a:spLocks noChangeArrowheads="1"/>
          </p:cNvSpPr>
          <p:nvPr/>
        </p:nvSpPr>
        <p:spPr bwMode="auto">
          <a:xfrm>
            <a:off x="5174458" y="4742779"/>
            <a:ext cx="3503612" cy="488950"/>
          </a:xfrm>
          <a:prstGeom prst="rect">
            <a:avLst/>
          </a:prstGeom>
          <a:noFill/>
          <a:ln w="28575">
            <a:noFill/>
            <a:miter lim="800000"/>
          </a:ln>
        </p:spPr>
        <p:txBody>
          <a:bodyPr>
            <a:spAutoFit/>
          </a:bodyPr>
          <a:lstStyle/>
          <a:p>
            <a:r>
              <a:rPr kumimoji="1" lang="zh-CN" altLang="en-US" sz="2600" b="1" dirty="0">
                <a:latin typeface="华文楷体" panose="02010600040101010101" charset="-122"/>
                <a:ea typeface="华文楷体" panose="02010600040101010101" charset="-122"/>
              </a:rPr>
              <a:t>与实验测量结果吻合！</a:t>
            </a:r>
            <a:endParaRPr kumimoji="1" lang="zh-CN" altLang="en-US" sz="2800" b="1" dirty="0">
              <a:solidFill>
                <a:srgbClr val="0000FF"/>
              </a:solidFill>
              <a:latin typeface="华文楷体" panose="02010600040101010101" charset="-122"/>
              <a:ea typeface="华文楷体" panose="02010600040101010101" charset="-122"/>
            </a:endParaRPr>
          </a:p>
        </p:txBody>
      </p:sp>
      <p:sp>
        <p:nvSpPr>
          <p:cNvPr id="38" name="Footer Placeholder 30"/>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39" name="图片 38"/>
          <p:cNvPicPr>
            <a:picLocks noChangeAspect="1"/>
          </p:cNvPicPr>
          <p:nvPr/>
        </p:nvPicPr>
        <p:blipFill>
          <a:blip r:embed="rId15"/>
          <a:stretch>
            <a:fillRect/>
          </a:stretch>
        </p:blipFill>
        <p:spPr>
          <a:xfrm>
            <a:off x="-62873" y="5728616"/>
            <a:ext cx="9144000" cy="107749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说明</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800" y="1371600"/>
            <a:ext cx="8001000" cy="4724400"/>
          </a:xfrm>
        </p:spPr>
        <p:txBody>
          <a:bodyPr>
            <a:normAutofit fontScale="92500"/>
          </a:bodyPr>
          <a:lstStyle/>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不确定性与测量没有关系，是微观粒子波</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粒二象性的体现。</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不确定性的物理根源是粒子的波动性。</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不确定性关系限定了使用经典语言的范围和度</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微观粒子同一方向上的坐标与动量不可同时准确测量</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它们的精度存在一个终极的不可逾越的限制 </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对宏观粒子，因</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h</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很小，所以</a:t>
            </a: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可视为位置和动量能同时准确测量 </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Object 26"/>
          <p:cNvGraphicFramePr>
            <a:graphicFrameLocks noChangeAspect="1"/>
          </p:cNvGraphicFramePr>
          <p:nvPr/>
        </p:nvGraphicFramePr>
        <p:xfrm>
          <a:off x="5943600" y="4910137"/>
          <a:ext cx="1905000" cy="576263"/>
        </p:xfrm>
        <a:graphic>
          <a:graphicData uri="http://schemas.openxmlformats.org/presentationml/2006/ole">
            <mc:AlternateContent xmlns:mc="http://schemas.openxmlformats.org/markup-compatibility/2006">
              <mc:Choice xmlns:v="urn:schemas-microsoft-com:vml" Requires="v">
                <p:oleObj spid="_x0000_s6" name="Equation" r:id="rId1" imgW="1193165" imgH="330200" progId="Equation.3">
                  <p:embed/>
                </p:oleObj>
              </mc:Choice>
              <mc:Fallback>
                <p:oleObj name="Equation" r:id="rId1" imgW="1193165" imgH="3302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910137"/>
                        <a:ext cx="1905000"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好量子数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800" y="1371600"/>
            <a:ext cx="7924800" cy="4724400"/>
          </a:xfrm>
        </p:spPr>
        <p:txBody>
          <a:bodyPr>
            <a:normAutofit lnSpcReduction="10000"/>
          </a:bodyPr>
          <a:lstStyle/>
          <a:p>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显然根据不确定关系，位置和动量已经不能很好地描述粒子的状态，即我们无法用经典图像去解释为何动量能够瞬时改变。因此对于一个波包，我们称位置和动量已经不是好量子数，而是用其他可以确定描述，有定值的“好量子数”来描述体系，如</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l</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等</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此类难题，在波恩</a:t>
            </a:r>
            <a:r>
              <a:rPr lang="en-US" altLang="zh-C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(Born)</a:t>
            </a:r>
            <a:r>
              <a:rPr lang="zh-CN" altLang="en-US">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的</a:t>
            </a:r>
            <a:r>
              <a:rPr lang="zh-CN"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统计解释和薛定谔方程出来之后可以更加自洽地理解。</a:t>
            </a:r>
            <a:endParaRPr lang="zh-CN"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533400" y="2819400"/>
            <a:ext cx="8305800" cy="936625"/>
          </a:xfrm>
        </p:spPr>
        <p:txBody>
          <a:bodyPr/>
          <a:lstStyle/>
          <a:p>
            <a:pPr algn="ctr"/>
            <a:r>
              <a:rPr lang="zh-CN" altLang="en-US" dirty="0"/>
              <a:t>概率波与波函数</a:t>
            </a:r>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波函数及其统计解释</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762000" y="1295400"/>
            <a:ext cx="7647363" cy="4800600"/>
          </a:xfrm>
        </p:spPr>
        <p:txBody>
          <a:bodyPr>
            <a:normAutofit fontScale="92500"/>
          </a:bodyPr>
          <a:lstStyle/>
          <a:p>
            <a:r>
              <a:rPr lang="zh-CN" altLang="en-US" dirty="0"/>
              <a:t>经典</a:t>
            </a:r>
            <a:r>
              <a:rPr lang="zh-CN" altLang="en-US" dirty="0">
                <a:solidFill>
                  <a:srgbClr val="FF0000"/>
                </a:solidFill>
              </a:rPr>
              <a:t>粒子</a:t>
            </a:r>
            <a:r>
              <a:rPr lang="zh-CN" altLang="en-US" dirty="0"/>
              <a:t>   不被分割的整体，有确定位置和运动轨道 ；</a:t>
            </a:r>
            <a:r>
              <a:rPr lang="zh-CN" altLang="en-US" dirty="0">
                <a:solidFill>
                  <a:srgbClr val="FF0000"/>
                </a:solidFill>
              </a:rPr>
              <a:t>决定论，严格的因果律</a:t>
            </a:r>
            <a:endParaRPr lang="zh-CN" altLang="en-US" dirty="0">
              <a:solidFill>
                <a:srgbClr val="FF0000"/>
              </a:solidFill>
            </a:endParaRPr>
          </a:p>
          <a:p>
            <a:r>
              <a:rPr lang="zh-CN" altLang="en-US" dirty="0"/>
              <a:t>经典的</a:t>
            </a:r>
            <a:r>
              <a:rPr lang="zh-CN" altLang="en-US" dirty="0">
                <a:solidFill>
                  <a:srgbClr val="FF0000"/>
                </a:solidFill>
              </a:rPr>
              <a:t>波</a:t>
            </a:r>
            <a:r>
              <a:rPr lang="zh-CN" altLang="en-US" dirty="0"/>
              <a:t>  某种实际的物理量的空间分布作周期性的变化，波具有</a:t>
            </a:r>
            <a:r>
              <a:rPr lang="zh-CN" altLang="en-US" dirty="0">
                <a:solidFill>
                  <a:srgbClr val="FF0000"/>
                </a:solidFill>
              </a:rPr>
              <a:t>相干叠加性</a:t>
            </a:r>
            <a:r>
              <a:rPr lang="zh-CN" altLang="en-US" dirty="0"/>
              <a:t> </a:t>
            </a:r>
            <a:endParaRPr lang="en-US" altLang="zh-CN" dirty="0"/>
          </a:p>
          <a:p>
            <a:r>
              <a:rPr lang="zh-CN" altLang="en-US" dirty="0">
                <a:solidFill>
                  <a:srgbClr val="FF0000"/>
                </a:solidFill>
              </a:rPr>
              <a:t>二象性</a:t>
            </a:r>
            <a:r>
              <a:rPr lang="zh-CN" altLang="en-US" dirty="0"/>
              <a:t>    要求将波和粒子两种对立的属性统一到同一物体上 。必须采用</a:t>
            </a:r>
            <a:r>
              <a:rPr lang="zh-CN" altLang="en-US" dirty="0">
                <a:solidFill>
                  <a:srgbClr val="FF0000"/>
                </a:solidFill>
              </a:rPr>
              <a:t>几率性</a:t>
            </a:r>
            <a:r>
              <a:rPr lang="zh-CN" altLang="en-US" dirty="0"/>
              <a:t>的观点（量子力学的哥本哈根解释）</a:t>
            </a:r>
            <a:endParaRPr lang="zh-CN" alt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波函数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762000" y="1322388"/>
            <a:ext cx="7647363" cy="4054951"/>
          </a:xfrm>
        </p:spPr>
        <p:txBody>
          <a:bodyPr>
            <a:normAutofit fontScale="92500" lnSpcReduction="10000"/>
          </a:bodyPr>
          <a:lstStyle/>
          <a:p>
            <a:pPr marL="0" indent="0">
              <a:buNone/>
            </a:pPr>
            <a:r>
              <a:rPr lang="zh-CN" altLang="en-US" dirty="0"/>
              <a:t>经典的波与波函数</a:t>
            </a:r>
            <a:endParaRPr lang="zh-CN" altLang="en-US" dirty="0"/>
          </a:p>
          <a:p>
            <a:endParaRPr lang="en-US" altLang="zh-CN" dirty="0"/>
          </a:p>
          <a:p>
            <a:r>
              <a:rPr lang="zh-CN" altLang="en-US" dirty="0"/>
              <a:t>机械波</a:t>
            </a:r>
            <a:endParaRPr lang="zh-CN" altLang="en-US" dirty="0"/>
          </a:p>
          <a:p>
            <a:endParaRPr lang="en-US" altLang="zh-CN" dirty="0"/>
          </a:p>
          <a:p>
            <a:r>
              <a:rPr lang="zh-CN" altLang="en-US" dirty="0"/>
              <a:t>电磁波</a:t>
            </a:r>
            <a:endParaRPr lang="zh-CN" altLang="en-US" dirty="0"/>
          </a:p>
          <a:p>
            <a:endParaRPr lang="en-US" altLang="zh-CN" dirty="0"/>
          </a:p>
          <a:p>
            <a:r>
              <a:rPr lang="zh-CN" altLang="en-US" dirty="0"/>
              <a:t>经典波为实函数</a:t>
            </a:r>
            <a:endParaRPr lang="zh-CN" altLang="en-US" dirty="0"/>
          </a:p>
        </p:txBody>
      </p:sp>
      <p:graphicFrame>
        <p:nvGraphicFramePr>
          <p:cNvPr id="5" name="Object 10"/>
          <p:cNvGraphicFramePr>
            <a:graphicFrameLocks noChangeAspect="1"/>
          </p:cNvGraphicFramePr>
          <p:nvPr/>
        </p:nvGraphicFramePr>
        <p:xfrm>
          <a:off x="3352800" y="2057400"/>
          <a:ext cx="4489450" cy="992188"/>
        </p:xfrm>
        <a:graphic>
          <a:graphicData uri="http://schemas.openxmlformats.org/presentationml/2006/ole">
            <mc:AlternateContent xmlns:mc="http://schemas.openxmlformats.org/markup-compatibility/2006">
              <mc:Choice xmlns:v="urn:schemas-microsoft-com:vml" Requires="v">
                <p:oleObj spid="_x0000_s6" name="Equation" r:id="rId1" imgW="2526665" imgH="609600" progId="Equation.3">
                  <p:embed/>
                </p:oleObj>
              </mc:Choice>
              <mc:Fallback>
                <p:oleObj name="Equation" r:id="rId1" imgW="2526665" imgH="6096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057400"/>
                        <a:ext cx="4489450" cy="992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5"/>
          <p:cNvGraphicFramePr>
            <a:graphicFrameLocks noChangeAspect="1"/>
          </p:cNvGraphicFramePr>
          <p:nvPr/>
        </p:nvGraphicFramePr>
        <p:xfrm>
          <a:off x="3388360" y="2862898"/>
          <a:ext cx="5029200" cy="1092200"/>
        </p:xfrm>
        <a:graphic>
          <a:graphicData uri="http://schemas.openxmlformats.org/presentationml/2006/ole">
            <mc:AlternateContent xmlns:mc="http://schemas.openxmlformats.org/markup-compatibility/2006">
              <mc:Choice xmlns:v="urn:schemas-microsoft-com:vml" Requires="v">
                <p:oleObj spid="_x0000_s8" name="Equation" r:id="rId3" imgW="2666365" imgH="609600" progId="Equation.3">
                  <p:embed/>
                </p:oleObj>
              </mc:Choice>
              <mc:Fallback>
                <p:oleObj name="Equation" r:id="rId3" imgW="2666365" imgH="6096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360" y="2862898"/>
                        <a:ext cx="5029200"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6"/>
          <p:cNvGraphicFramePr>
            <a:graphicFrameLocks noChangeAspect="1"/>
          </p:cNvGraphicFramePr>
          <p:nvPr/>
        </p:nvGraphicFramePr>
        <p:xfrm>
          <a:off x="3312160" y="3890011"/>
          <a:ext cx="5105400" cy="1049338"/>
        </p:xfrm>
        <a:graphic>
          <a:graphicData uri="http://schemas.openxmlformats.org/presentationml/2006/ole">
            <mc:AlternateContent xmlns:mc="http://schemas.openxmlformats.org/markup-compatibility/2006">
              <mc:Choice xmlns:v="urn:schemas-microsoft-com:vml" Requires="v">
                <p:oleObj spid="_x0000_s10" name="Equation" r:id="rId5" imgW="2755265" imgH="609600" progId="Equation.3">
                  <p:embed/>
                </p:oleObj>
              </mc:Choice>
              <mc:Fallback>
                <p:oleObj name="Equation" r:id="rId5" imgW="2755265" imgH="6096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160" y="3890011"/>
                        <a:ext cx="5105400" cy="1049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AutoShape 8"/>
          <p:cNvSpPr/>
          <p:nvPr/>
        </p:nvSpPr>
        <p:spPr bwMode="auto">
          <a:xfrm>
            <a:off x="2931160" y="3377248"/>
            <a:ext cx="325438" cy="1027113"/>
          </a:xfrm>
          <a:prstGeom prst="leftBrace">
            <a:avLst>
              <a:gd name="adj1" fmla="val 26301"/>
              <a:gd name="adj2" fmla="val 50000"/>
            </a:avLst>
          </a:prstGeom>
          <a:noFill/>
          <a:ln w="19050">
            <a:solidFill>
              <a:srgbClr val="0000FF"/>
            </a:solidFill>
            <a:round/>
          </a:ln>
        </p:spPr>
        <p:txBody>
          <a:bodyPr wrap="none" anchor="ctr"/>
          <a:lstStyle/>
          <a:p>
            <a:endParaRPr lang="en-US" altLang="zh-CN" dirty="0">
              <a:latin typeface="Times New Roman" panose="02020603050405020304" pitchFamily="18" charset="0"/>
              <a:cs typeface="Times New Roman" panose="02020603050405020304" pitchFamily="18" charset="0"/>
            </a:endParaRPr>
          </a:p>
        </p:txBody>
      </p:sp>
      <p:graphicFrame>
        <p:nvGraphicFramePr>
          <p:cNvPr id="12" name="Object 13"/>
          <p:cNvGraphicFramePr>
            <a:graphicFrameLocks noChangeAspect="1"/>
          </p:cNvGraphicFramePr>
          <p:nvPr/>
        </p:nvGraphicFramePr>
        <p:xfrm>
          <a:off x="2065020" y="5105400"/>
          <a:ext cx="5943600" cy="1052513"/>
        </p:xfrm>
        <a:graphic>
          <a:graphicData uri="http://schemas.openxmlformats.org/presentationml/2006/ole">
            <mc:AlternateContent xmlns:mc="http://schemas.openxmlformats.org/markup-compatibility/2006">
              <mc:Choice xmlns:v="urn:schemas-microsoft-com:vml" Requires="v">
                <p:oleObj spid="_x0000_s13" name="Equation" r:id="rId7" imgW="2894965" imgH="609600" progId="Equation.3">
                  <p:embed/>
                </p:oleObj>
              </mc:Choice>
              <mc:Fallback>
                <p:oleObj name="Equation" r:id="rId7" imgW="2894965" imgH="609600" progId="Equation.3">
                  <p:embed/>
                  <p:pic>
                    <p:nvPicPr>
                      <p:cNvPr id="0" name="图片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5020" y="5105400"/>
                        <a:ext cx="5943600" cy="1052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ooter Placeholder 9"/>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量子力学波函数（</a:t>
            </a:r>
            <a:r>
              <a:rPr lang="zh-CN" altLang="en-US" dirty="0">
                <a:solidFill>
                  <a:srgbClr val="FF0000"/>
                </a:solidFill>
              </a:rPr>
              <a:t>复函数</a:t>
            </a:r>
            <a:r>
              <a:rPr lang="zh-CN" altLang="en-US" dirty="0"/>
              <a:t>）</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800" y="1295400"/>
            <a:ext cx="7620000" cy="3962400"/>
          </a:xfrm>
        </p:spPr>
        <p:txBody>
          <a:bodyPr/>
          <a:lstStyle/>
          <a:p>
            <a:r>
              <a:rPr lang="zh-CN" altLang="en-US" sz="3200" dirty="0"/>
              <a:t>既然粒子具有波动性，应该有描述波动性的函数</a:t>
            </a:r>
            <a:r>
              <a:rPr lang="en-US" altLang="zh-CN" sz="3200" dirty="0"/>
              <a:t>——</a:t>
            </a:r>
            <a:r>
              <a:rPr lang="zh-CN" altLang="en-US" sz="3200" dirty="0">
                <a:solidFill>
                  <a:srgbClr val="FF0000"/>
                </a:solidFill>
              </a:rPr>
              <a:t>波函数</a:t>
            </a:r>
            <a:r>
              <a:rPr lang="zh-CN" altLang="en-US" sz="3200" dirty="0"/>
              <a:t>。</a:t>
            </a:r>
            <a:endParaRPr lang="zh-CN" altLang="en-US" sz="3200" dirty="0"/>
          </a:p>
          <a:p>
            <a:r>
              <a:rPr lang="zh-CN" altLang="en-US" sz="3200" dirty="0"/>
              <a:t>奥地利物理学家薛定谔（</a:t>
            </a:r>
            <a:r>
              <a:rPr lang="en-US" altLang="zh-CN" sz="3200" dirty="0"/>
              <a:t>E</a:t>
            </a:r>
            <a:r>
              <a:rPr lang="zh-CN" altLang="en-US" sz="3200" dirty="0"/>
              <a:t>．</a:t>
            </a:r>
            <a:r>
              <a:rPr lang="en-US" altLang="zh-CN" sz="3200" dirty="0"/>
              <a:t>Schrodinger</a:t>
            </a:r>
            <a:r>
              <a:rPr lang="zh-CN" altLang="en-US" sz="3200" dirty="0"/>
              <a:t>，</a:t>
            </a:r>
            <a:r>
              <a:rPr lang="en-US" altLang="zh-CN" sz="3200" dirty="0"/>
              <a:t>1887</a:t>
            </a:r>
            <a:r>
              <a:rPr lang="zh-CN" altLang="en-US" sz="3200" dirty="0"/>
              <a:t>－</a:t>
            </a:r>
            <a:r>
              <a:rPr lang="en-US" altLang="zh-CN" sz="3200" dirty="0"/>
              <a:t>1961</a:t>
            </a:r>
            <a:r>
              <a:rPr lang="zh-CN" altLang="en-US" sz="3200" dirty="0"/>
              <a:t>）</a:t>
            </a:r>
            <a:r>
              <a:rPr lang="en-US" altLang="zh-CN" sz="3200" dirty="0"/>
              <a:t>1925</a:t>
            </a:r>
            <a:r>
              <a:rPr lang="zh-CN" altLang="en-US" sz="3200" dirty="0"/>
              <a:t>年提出用波函数</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Ψ</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t</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200" dirty="0"/>
              <a:t>描述粒子运动状态。</a:t>
            </a:r>
            <a:endParaRPr lang="zh-CN" altLang="en-US" sz="3200" dirty="0"/>
          </a:p>
          <a:p>
            <a:r>
              <a:rPr lang="zh-CN" altLang="en-US" sz="3200" dirty="0"/>
              <a:t>按德布罗意假设：能量</a:t>
            </a:r>
            <a:r>
              <a:rPr lang="en-US" altLang="zh-CN" sz="3200" i="1" dirty="0"/>
              <a:t>E</a:t>
            </a:r>
            <a:r>
              <a:rPr lang="zh-CN" altLang="en-US" sz="3200" dirty="0"/>
              <a:t>、动量 </a:t>
            </a:r>
            <a:r>
              <a:rPr lang="en-US" altLang="zh-CN" sz="3200" i="1" dirty="0"/>
              <a:t>p</a:t>
            </a:r>
            <a:r>
              <a:rPr lang="en-US" altLang="zh-CN" sz="3200" dirty="0"/>
              <a:t> </a:t>
            </a:r>
            <a:r>
              <a:rPr lang="zh-CN" altLang="en-US" sz="3200" dirty="0"/>
              <a:t>的“自由粒子”沿</a:t>
            </a:r>
            <a:r>
              <a:rPr lang="en-US" altLang="zh-CN" sz="3200" i="1" dirty="0"/>
              <a:t>x</a:t>
            </a:r>
            <a:r>
              <a:rPr lang="zh-CN" altLang="en-US" sz="3200" dirty="0"/>
              <a:t>方向运动对应的物质波应为“单色平面波”：</a:t>
            </a:r>
            <a:endParaRPr lang="zh-CN" altLang="en-US" sz="3200" dirty="0"/>
          </a:p>
        </p:txBody>
      </p:sp>
      <p:graphicFrame>
        <p:nvGraphicFramePr>
          <p:cNvPr id="5" name="Object 6"/>
          <p:cNvGraphicFramePr>
            <a:graphicFrameLocks noChangeAspect="1"/>
          </p:cNvGraphicFramePr>
          <p:nvPr/>
        </p:nvGraphicFramePr>
        <p:xfrm>
          <a:off x="2438400" y="5449888"/>
          <a:ext cx="3970337" cy="722312"/>
        </p:xfrm>
        <a:graphic>
          <a:graphicData uri="http://schemas.openxmlformats.org/presentationml/2006/ole">
            <mc:AlternateContent xmlns:mc="http://schemas.openxmlformats.org/markup-compatibility/2006">
              <mc:Choice xmlns:v="urn:schemas-microsoft-com:vml" Requires="v">
                <p:oleObj spid="_x0000_s6" name="Equation" r:id="rId1" imgW="1218565" imgH="241300" progId="Equation.3">
                  <p:embed/>
                </p:oleObj>
              </mc:Choice>
              <mc:Fallback>
                <p:oleObj name="Equation" r:id="rId1" imgW="1218565" imgH="2413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449888"/>
                        <a:ext cx="3970337" cy="722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康普顿散射实验结果</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581400" y="1332558"/>
            <a:ext cx="5334000" cy="4687242"/>
          </a:xfrm>
        </p:spPr>
        <p:txBody>
          <a:bodyPr>
            <a:normAutofit lnSpcReduction="10000"/>
          </a:bodyPr>
          <a:lstStyle/>
          <a:p>
            <a:r>
              <a:rPr lang="zh-CN" altLang="en-US" dirty="0">
                <a:latin typeface="Times New Roman" panose="02020603050405020304" pitchFamily="18" charset="0"/>
                <a:cs typeface="Times New Roman" panose="02020603050405020304" pitchFamily="18" charset="0"/>
              </a:rPr>
              <a:t>散射出现了</a:t>
            </a:r>
            <a:r>
              <a:rPr lang="zh-CN" alt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dirty="0">
                <a:solidFill>
                  <a:srgbClr val="FF0000"/>
                </a:solidFill>
                <a:latin typeface="Times New Roman" panose="02020603050405020304" pitchFamily="18" charset="0"/>
                <a:cs typeface="Times New Roman" panose="02020603050405020304" pitchFamily="18" charset="0"/>
              </a:rPr>
              <a:t>≠</a:t>
            </a:r>
            <a:r>
              <a:rPr lang="zh-CN" alt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baseline="-25000" dirty="0">
                <a:solidFill>
                  <a:srgbClr val="FF0000"/>
                </a:solidFill>
                <a:latin typeface="Times New Roman" panose="02020603050405020304" pitchFamily="18" charset="0"/>
                <a:cs typeface="Times New Roman" panose="02020603050405020304" pitchFamily="18" charset="0"/>
              </a:rPr>
              <a:t>0</a:t>
            </a:r>
            <a:r>
              <a:rPr lang="zh-CN" altLang="en-US" dirty="0">
                <a:latin typeface="Times New Roman" panose="02020603050405020304" pitchFamily="18" charset="0"/>
                <a:cs typeface="Times New Roman" panose="02020603050405020304" pitchFamily="18" charset="0"/>
              </a:rPr>
              <a:t>的现象，称为</a:t>
            </a:r>
            <a:r>
              <a:rPr lang="zh-CN" altLang="en-US" dirty="0">
                <a:solidFill>
                  <a:srgbClr val="FF0000"/>
                </a:solidFill>
                <a:latin typeface="Times New Roman" panose="02020603050405020304" pitchFamily="18" charset="0"/>
                <a:cs typeface="Times New Roman" panose="02020603050405020304" pitchFamily="18" charset="0"/>
              </a:rPr>
              <a:t>康普顿散射</a:t>
            </a:r>
            <a:endParaRPr lang="en-US" altLang="zh-CN" dirty="0">
              <a:solidFill>
                <a:srgbClr val="FF0000"/>
              </a:solidFill>
              <a:latin typeface="Times New Roman" panose="02020603050405020304" pitchFamily="18" charset="0"/>
              <a:cs typeface="Times New Roman" panose="02020603050405020304" pitchFamily="18" charset="0"/>
            </a:endParaRPr>
          </a:p>
          <a:p>
            <a:r>
              <a:rPr lang="zh-CN" altLang="en-US" dirty="0">
                <a:solidFill>
                  <a:srgbClr val="FF0000"/>
                </a:solidFill>
                <a:latin typeface="Times New Roman" panose="02020603050405020304" pitchFamily="18" charset="0"/>
                <a:cs typeface="Times New Roman" panose="02020603050405020304" pitchFamily="18" charset="0"/>
              </a:rPr>
              <a:t>散射曲线的三个特点</a:t>
            </a:r>
            <a:endParaRPr lang="zh-CN" altLang="en-US" dirty="0">
              <a:solidFill>
                <a:srgbClr val="FF0000"/>
              </a:solidFill>
              <a:latin typeface="Times New Roman" panose="02020603050405020304" pitchFamily="18" charset="0"/>
              <a:cs typeface="Times New Roman" panose="02020603050405020304" pitchFamily="18" charset="0"/>
            </a:endParaRPr>
          </a:p>
          <a:p>
            <a:pPr lvl="1"/>
            <a:r>
              <a:rPr lang="zh-CN" altLang="en-US" dirty="0">
                <a:latin typeface="Times New Roman" panose="02020603050405020304" pitchFamily="18" charset="0"/>
                <a:cs typeface="Times New Roman" panose="02020603050405020304" pitchFamily="18" charset="0"/>
              </a:rPr>
              <a:t>除原波长</a:t>
            </a:r>
            <a:r>
              <a:rPr lang="zh-CN" alt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baseline="-25000" dirty="0">
                <a:solidFill>
                  <a:srgbClr val="FF0000"/>
                </a:solidFill>
                <a:latin typeface="Times New Roman" panose="02020603050405020304" pitchFamily="18" charset="0"/>
                <a:cs typeface="Times New Roman" panose="02020603050405020304" pitchFamily="18" charset="0"/>
              </a:rPr>
              <a:t>0</a:t>
            </a:r>
            <a:r>
              <a:rPr lang="zh-CN" altLang="en-US" dirty="0">
                <a:latin typeface="Times New Roman" panose="02020603050405020304" pitchFamily="18" charset="0"/>
                <a:cs typeface="Times New Roman" panose="02020603050405020304" pitchFamily="18" charset="0"/>
              </a:rPr>
              <a:t>外，出现了移向长波方面的新的散射波长</a:t>
            </a:r>
            <a:r>
              <a:rPr lang="zh-CN" alt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zh-CN" dirty="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a:p>
            <a:pPr lvl="1"/>
            <a:r>
              <a:rPr lang="zh-CN" altLang="en-US" dirty="0">
                <a:latin typeface="Times New Roman" panose="02020603050405020304" pitchFamily="18" charset="0"/>
                <a:cs typeface="Times New Roman" panose="02020603050405020304" pitchFamily="18" charset="0"/>
              </a:rPr>
              <a:t>新波长</a:t>
            </a:r>
            <a:r>
              <a:rPr lang="zh-CN" alt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dirty="0">
                <a:latin typeface="Times New Roman" panose="02020603050405020304" pitchFamily="18" charset="0"/>
                <a:cs typeface="Times New Roman" panose="02020603050405020304" pitchFamily="18" charset="0"/>
              </a:rPr>
              <a:t>随散射角</a:t>
            </a:r>
            <a:r>
              <a:rPr lang="zh-CN" alt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dirty="0">
                <a:latin typeface="Times New Roman" panose="02020603050405020304" pitchFamily="18" charset="0"/>
                <a:cs typeface="Times New Roman" panose="02020603050405020304" pitchFamily="18" charset="0"/>
              </a:rPr>
              <a:t>的增大而增大</a:t>
            </a:r>
            <a:endParaRPr lang="en-US" altLang="zh-CN" dirty="0">
              <a:latin typeface="Times New Roman" panose="02020603050405020304" pitchFamily="18" charset="0"/>
              <a:cs typeface="Times New Roman" panose="02020603050405020304" pitchFamily="18" charset="0"/>
            </a:endParaRPr>
          </a:p>
          <a:p>
            <a:pPr lvl="1"/>
            <a:r>
              <a:rPr lang="zh-CN" altLang="en-US" dirty="0">
                <a:latin typeface="Times New Roman" panose="02020603050405020304" pitchFamily="18" charset="0"/>
                <a:cs typeface="Times New Roman" panose="02020603050405020304" pitchFamily="18" charset="0"/>
              </a:rPr>
              <a:t>当散射角增大时，原波长的谱线强度降低，而新波长的谱线强度升高</a:t>
            </a:r>
            <a:endParaRPr lang="zh-CN" altLang="en-US" dirty="0">
              <a:latin typeface="Times New Roman" panose="02020603050405020304" pitchFamily="18" charset="0"/>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p:grpSp>
        <p:nvGrpSpPr>
          <p:cNvPr id="5" name="Group 153"/>
          <p:cNvGrpSpPr/>
          <p:nvPr/>
        </p:nvGrpSpPr>
        <p:grpSpPr bwMode="auto">
          <a:xfrm>
            <a:off x="485775" y="1296532"/>
            <a:ext cx="3283130" cy="4998125"/>
            <a:chOff x="168" y="13"/>
            <a:chExt cx="2739" cy="4416"/>
          </a:xfrm>
        </p:grpSpPr>
        <p:sp>
          <p:nvSpPr>
            <p:cNvPr id="6" name="Rectangle 19"/>
            <p:cNvSpPr>
              <a:spLocks noChangeArrowheads="1"/>
            </p:cNvSpPr>
            <p:nvPr/>
          </p:nvSpPr>
          <p:spPr bwMode="auto">
            <a:xfrm rot="5400000">
              <a:off x="731" y="3225"/>
              <a:ext cx="267"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 name="Rectangle 20"/>
            <p:cNvSpPr>
              <a:spLocks noChangeArrowheads="1"/>
            </p:cNvSpPr>
            <p:nvPr/>
          </p:nvSpPr>
          <p:spPr bwMode="auto">
            <a:xfrm rot="5400000">
              <a:off x="1595" y="332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 name="Rectangle 21"/>
            <p:cNvSpPr>
              <a:spLocks noChangeArrowheads="1"/>
            </p:cNvSpPr>
            <p:nvPr/>
          </p:nvSpPr>
          <p:spPr bwMode="auto">
            <a:xfrm rot="5400000">
              <a:off x="923" y="323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 name="Rectangle 22"/>
            <p:cNvSpPr>
              <a:spLocks noChangeArrowheads="1"/>
            </p:cNvSpPr>
            <p:nvPr/>
          </p:nvSpPr>
          <p:spPr bwMode="auto">
            <a:xfrm rot="5400000">
              <a:off x="1010" y="3601"/>
              <a:ext cx="269"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 name="Freeform 23"/>
            <p:cNvSpPr/>
            <p:nvPr/>
          </p:nvSpPr>
          <p:spPr bwMode="auto">
            <a:xfrm>
              <a:off x="504" y="3128"/>
              <a:ext cx="1152" cy="876"/>
            </a:xfrm>
            <a:custGeom>
              <a:avLst/>
              <a:gdLst>
                <a:gd name="T0" fmla="*/ 0 w 1152"/>
                <a:gd name="T1" fmla="*/ 736 h 896"/>
                <a:gd name="T2" fmla="*/ 96 w 1152"/>
                <a:gd name="T3" fmla="*/ 784 h 896"/>
                <a:gd name="T4" fmla="*/ 192 w 1152"/>
                <a:gd name="T5" fmla="*/ 544 h 896"/>
                <a:gd name="T6" fmla="*/ 288 w 1152"/>
                <a:gd name="T7" fmla="*/ 256 h 896"/>
                <a:gd name="T8" fmla="*/ 432 w 1152"/>
                <a:gd name="T9" fmla="*/ 688 h 896"/>
                <a:gd name="T10" fmla="*/ 528 w 1152"/>
                <a:gd name="T11" fmla="*/ 880 h 896"/>
                <a:gd name="T12" fmla="*/ 672 w 1152"/>
                <a:gd name="T13" fmla="*/ 784 h 896"/>
                <a:gd name="T14" fmla="*/ 768 w 1152"/>
                <a:gd name="T15" fmla="*/ 448 h 896"/>
                <a:gd name="T16" fmla="*/ 912 w 1152"/>
                <a:gd name="T17" fmla="*/ 16 h 896"/>
                <a:gd name="T18" fmla="*/ 1008 w 1152"/>
                <a:gd name="T19" fmla="*/ 352 h 896"/>
                <a:gd name="T20" fmla="*/ 1056 w 1152"/>
                <a:gd name="T21" fmla="*/ 592 h 896"/>
                <a:gd name="T22" fmla="*/ 1152 w 1152"/>
                <a:gd name="T23" fmla="*/ 832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2" h="896">
                  <a:moveTo>
                    <a:pt x="0" y="736"/>
                  </a:moveTo>
                  <a:cubicBezTo>
                    <a:pt x="32" y="776"/>
                    <a:pt x="64" y="816"/>
                    <a:pt x="96" y="784"/>
                  </a:cubicBezTo>
                  <a:cubicBezTo>
                    <a:pt x="128" y="752"/>
                    <a:pt x="160" y="632"/>
                    <a:pt x="192" y="544"/>
                  </a:cubicBezTo>
                  <a:cubicBezTo>
                    <a:pt x="224" y="456"/>
                    <a:pt x="248" y="232"/>
                    <a:pt x="288" y="256"/>
                  </a:cubicBezTo>
                  <a:cubicBezTo>
                    <a:pt x="328" y="280"/>
                    <a:pt x="392" y="584"/>
                    <a:pt x="432" y="688"/>
                  </a:cubicBezTo>
                  <a:cubicBezTo>
                    <a:pt x="472" y="792"/>
                    <a:pt x="488" y="864"/>
                    <a:pt x="528" y="880"/>
                  </a:cubicBezTo>
                  <a:cubicBezTo>
                    <a:pt x="568" y="896"/>
                    <a:pt x="632" y="856"/>
                    <a:pt x="672" y="784"/>
                  </a:cubicBezTo>
                  <a:cubicBezTo>
                    <a:pt x="712" y="712"/>
                    <a:pt x="728" y="576"/>
                    <a:pt x="768" y="448"/>
                  </a:cubicBezTo>
                  <a:cubicBezTo>
                    <a:pt x="808" y="320"/>
                    <a:pt x="872" y="32"/>
                    <a:pt x="912" y="16"/>
                  </a:cubicBezTo>
                  <a:cubicBezTo>
                    <a:pt x="952" y="0"/>
                    <a:pt x="984" y="256"/>
                    <a:pt x="1008" y="352"/>
                  </a:cubicBezTo>
                  <a:cubicBezTo>
                    <a:pt x="1032" y="448"/>
                    <a:pt x="1032" y="512"/>
                    <a:pt x="1056" y="592"/>
                  </a:cubicBezTo>
                  <a:cubicBezTo>
                    <a:pt x="1080" y="672"/>
                    <a:pt x="1116" y="752"/>
                    <a:pt x="1152" y="832"/>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1" name="Rectangle 24"/>
            <p:cNvSpPr>
              <a:spLocks noChangeArrowheads="1"/>
            </p:cNvSpPr>
            <p:nvPr/>
          </p:nvSpPr>
          <p:spPr bwMode="auto">
            <a:xfrm rot="5400000">
              <a:off x="1547" y="3238"/>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2" name="Rectangle 25"/>
            <p:cNvSpPr>
              <a:spLocks noChangeArrowheads="1"/>
            </p:cNvSpPr>
            <p:nvPr/>
          </p:nvSpPr>
          <p:spPr bwMode="auto">
            <a:xfrm rot="5400000">
              <a:off x="1540" y="3144"/>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3" name="Rectangle 26"/>
            <p:cNvSpPr>
              <a:spLocks noChangeArrowheads="1"/>
            </p:cNvSpPr>
            <p:nvPr/>
          </p:nvSpPr>
          <p:spPr bwMode="auto">
            <a:xfrm rot="5400000">
              <a:off x="1493" y="3043"/>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4" name="Rectangle 27"/>
            <p:cNvSpPr>
              <a:spLocks noChangeArrowheads="1"/>
            </p:cNvSpPr>
            <p:nvPr/>
          </p:nvSpPr>
          <p:spPr bwMode="auto">
            <a:xfrm rot="5400000">
              <a:off x="1307" y="323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5" name="Rectangle 28"/>
            <p:cNvSpPr>
              <a:spLocks noChangeArrowheads="1"/>
            </p:cNvSpPr>
            <p:nvPr/>
          </p:nvSpPr>
          <p:spPr bwMode="auto">
            <a:xfrm rot="5400000">
              <a:off x="1642" y="3558"/>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6" name="Rectangle 29"/>
            <p:cNvSpPr>
              <a:spLocks noChangeArrowheads="1"/>
            </p:cNvSpPr>
            <p:nvPr/>
          </p:nvSpPr>
          <p:spPr bwMode="auto">
            <a:xfrm rot="5400000">
              <a:off x="916" y="3372"/>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7" name="Rectangle 30"/>
            <p:cNvSpPr>
              <a:spLocks noChangeArrowheads="1"/>
            </p:cNvSpPr>
            <p:nvPr/>
          </p:nvSpPr>
          <p:spPr bwMode="auto">
            <a:xfrm rot="5400000">
              <a:off x="963" y="351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8" name="Rectangle 31"/>
            <p:cNvSpPr>
              <a:spLocks noChangeArrowheads="1"/>
            </p:cNvSpPr>
            <p:nvPr/>
          </p:nvSpPr>
          <p:spPr bwMode="auto">
            <a:xfrm rot="5400000">
              <a:off x="1203" y="351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9" name="Rectangle 32"/>
            <p:cNvSpPr>
              <a:spLocks noChangeArrowheads="1"/>
            </p:cNvSpPr>
            <p:nvPr/>
          </p:nvSpPr>
          <p:spPr bwMode="auto">
            <a:xfrm rot="5400000">
              <a:off x="1059" y="360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0" name="Rectangle 33"/>
            <p:cNvSpPr>
              <a:spLocks noChangeArrowheads="1"/>
            </p:cNvSpPr>
            <p:nvPr/>
          </p:nvSpPr>
          <p:spPr bwMode="auto">
            <a:xfrm rot="5400000">
              <a:off x="970" y="3424"/>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1" name="Rectangle 34"/>
            <p:cNvSpPr>
              <a:spLocks noChangeArrowheads="1"/>
            </p:cNvSpPr>
            <p:nvPr/>
          </p:nvSpPr>
          <p:spPr bwMode="auto">
            <a:xfrm rot="5400000">
              <a:off x="1155" y="360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2" name="Rectangle 35"/>
            <p:cNvSpPr>
              <a:spLocks noChangeArrowheads="1"/>
            </p:cNvSpPr>
            <p:nvPr/>
          </p:nvSpPr>
          <p:spPr bwMode="auto">
            <a:xfrm rot="5400000">
              <a:off x="628" y="356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3" name="Rectangle 36"/>
            <p:cNvSpPr>
              <a:spLocks noChangeArrowheads="1"/>
            </p:cNvSpPr>
            <p:nvPr/>
          </p:nvSpPr>
          <p:spPr bwMode="auto">
            <a:xfrm rot="5400000">
              <a:off x="1347" y="2387"/>
              <a:ext cx="269"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4" name="Rectangle 37"/>
            <p:cNvSpPr>
              <a:spLocks noChangeArrowheads="1"/>
            </p:cNvSpPr>
            <p:nvPr/>
          </p:nvSpPr>
          <p:spPr bwMode="auto">
            <a:xfrm rot="5400000">
              <a:off x="1034" y="2272"/>
              <a:ext cx="321"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5" name="Rectangle 38"/>
            <p:cNvSpPr>
              <a:spLocks noChangeArrowheads="1"/>
            </p:cNvSpPr>
            <p:nvPr/>
          </p:nvSpPr>
          <p:spPr bwMode="auto">
            <a:xfrm rot="5400000">
              <a:off x="964" y="2478"/>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6" name="Rectangle 39"/>
            <p:cNvSpPr>
              <a:spLocks noChangeArrowheads="1"/>
            </p:cNvSpPr>
            <p:nvPr/>
          </p:nvSpPr>
          <p:spPr bwMode="auto">
            <a:xfrm rot="5400000">
              <a:off x="1013" y="2526"/>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7" name="Rectangle 40"/>
            <p:cNvSpPr>
              <a:spLocks noChangeArrowheads="1"/>
            </p:cNvSpPr>
            <p:nvPr/>
          </p:nvSpPr>
          <p:spPr bwMode="auto">
            <a:xfrm rot="5400000">
              <a:off x="965" y="594"/>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8" name="Rectangle 41"/>
            <p:cNvSpPr>
              <a:spLocks noChangeArrowheads="1"/>
            </p:cNvSpPr>
            <p:nvPr/>
          </p:nvSpPr>
          <p:spPr bwMode="auto">
            <a:xfrm rot="5400000">
              <a:off x="965" y="73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29" name="Rectangle 42"/>
            <p:cNvSpPr>
              <a:spLocks noChangeArrowheads="1"/>
            </p:cNvSpPr>
            <p:nvPr/>
          </p:nvSpPr>
          <p:spPr bwMode="auto">
            <a:xfrm rot="5400000">
              <a:off x="635" y="64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30" name="Rectangle 43"/>
            <p:cNvSpPr>
              <a:spLocks noChangeArrowheads="1"/>
            </p:cNvSpPr>
            <p:nvPr/>
          </p:nvSpPr>
          <p:spPr bwMode="auto">
            <a:xfrm rot="5400000">
              <a:off x="1108" y="69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31" name="Freeform 44"/>
            <p:cNvSpPr/>
            <p:nvPr/>
          </p:nvSpPr>
          <p:spPr bwMode="auto">
            <a:xfrm>
              <a:off x="792" y="1046"/>
              <a:ext cx="144" cy="149"/>
            </a:xfrm>
            <a:custGeom>
              <a:avLst/>
              <a:gdLst>
                <a:gd name="T0" fmla="*/ 0 w 144"/>
                <a:gd name="T1" fmla="*/ 96 h 152"/>
                <a:gd name="T2" fmla="*/ 48 w 144"/>
                <a:gd name="T3" fmla="*/ 144 h 152"/>
                <a:gd name="T4" fmla="*/ 96 w 144"/>
                <a:gd name="T5" fmla="*/ 48 h 152"/>
                <a:gd name="T6" fmla="*/ 144 w 144"/>
                <a:gd name="T7" fmla="*/ 0 h 152"/>
              </a:gdLst>
              <a:ahLst/>
              <a:cxnLst>
                <a:cxn ang="0">
                  <a:pos x="T0" y="T1"/>
                </a:cxn>
                <a:cxn ang="0">
                  <a:pos x="T2" y="T3"/>
                </a:cxn>
                <a:cxn ang="0">
                  <a:pos x="T4" y="T5"/>
                </a:cxn>
                <a:cxn ang="0">
                  <a:pos x="T6" y="T7"/>
                </a:cxn>
              </a:cxnLst>
              <a:rect l="0" t="0" r="r" b="b"/>
              <a:pathLst>
                <a:path w="144" h="152">
                  <a:moveTo>
                    <a:pt x="0" y="96"/>
                  </a:moveTo>
                  <a:cubicBezTo>
                    <a:pt x="16" y="124"/>
                    <a:pt x="32" y="152"/>
                    <a:pt x="48" y="144"/>
                  </a:cubicBezTo>
                  <a:cubicBezTo>
                    <a:pt x="64" y="136"/>
                    <a:pt x="80" y="72"/>
                    <a:pt x="96" y="48"/>
                  </a:cubicBezTo>
                  <a:cubicBezTo>
                    <a:pt x="112" y="24"/>
                    <a:pt x="128" y="12"/>
                    <a:pt x="144" y="0"/>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2" name="Rectangle 45"/>
            <p:cNvSpPr>
              <a:spLocks noChangeArrowheads="1"/>
            </p:cNvSpPr>
            <p:nvPr/>
          </p:nvSpPr>
          <p:spPr bwMode="auto">
            <a:xfrm rot="5400000">
              <a:off x="875" y="82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33" name="Rectangle 46"/>
            <p:cNvSpPr>
              <a:spLocks noChangeArrowheads="1"/>
            </p:cNvSpPr>
            <p:nvPr/>
          </p:nvSpPr>
          <p:spPr bwMode="auto">
            <a:xfrm rot="5400000">
              <a:off x="896" y="809"/>
              <a:ext cx="322"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34" name="Rectangle 47"/>
            <p:cNvSpPr>
              <a:spLocks noChangeArrowheads="1"/>
            </p:cNvSpPr>
            <p:nvPr/>
          </p:nvSpPr>
          <p:spPr bwMode="auto">
            <a:xfrm rot="5400000">
              <a:off x="581" y="688"/>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35" name="Line 48"/>
            <p:cNvSpPr>
              <a:spLocks noChangeShapeType="1"/>
            </p:cNvSpPr>
            <p:nvPr/>
          </p:nvSpPr>
          <p:spPr bwMode="auto">
            <a:xfrm>
              <a:off x="168" y="60"/>
              <a:ext cx="0" cy="39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6" name="Line 49"/>
            <p:cNvSpPr>
              <a:spLocks noChangeShapeType="1"/>
            </p:cNvSpPr>
            <p:nvPr/>
          </p:nvSpPr>
          <p:spPr bwMode="auto">
            <a:xfrm>
              <a:off x="168" y="60"/>
              <a:ext cx="21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7" name="Line 50"/>
            <p:cNvSpPr>
              <a:spLocks noChangeShapeType="1"/>
            </p:cNvSpPr>
            <p:nvPr/>
          </p:nvSpPr>
          <p:spPr bwMode="auto">
            <a:xfrm>
              <a:off x="2280" y="61"/>
              <a:ext cx="0" cy="39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8" name="Line 51"/>
            <p:cNvSpPr>
              <a:spLocks noChangeShapeType="1"/>
            </p:cNvSpPr>
            <p:nvPr/>
          </p:nvSpPr>
          <p:spPr bwMode="auto">
            <a:xfrm>
              <a:off x="168" y="4003"/>
              <a:ext cx="21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9" name="Line 52"/>
            <p:cNvSpPr>
              <a:spLocks noChangeShapeType="1"/>
            </p:cNvSpPr>
            <p:nvPr/>
          </p:nvSpPr>
          <p:spPr bwMode="auto">
            <a:xfrm>
              <a:off x="168" y="2079"/>
              <a:ext cx="21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0" name="Line 53"/>
            <p:cNvSpPr>
              <a:spLocks noChangeShapeType="1"/>
            </p:cNvSpPr>
            <p:nvPr/>
          </p:nvSpPr>
          <p:spPr bwMode="auto">
            <a:xfrm>
              <a:off x="168" y="1046"/>
              <a:ext cx="21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1" name="Line 54"/>
            <p:cNvSpPr>
              <a:spLocks noChangeShapeType="1"/>
            </p:cNvSpPr>
            <p:nvPr/>
          </p:nvSpPr>
          <p:spPr bwMode="auto">
            <a:xfrm>
              <a:off x="168" y="3112"/>
              <a:ext cx="21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2" name="Line 55"/>
            <p:cNvSpPr>
              <a:spLocks noChangeShapeType="1"/>
            </p:cNvSpPr>
            <p:nvPr/>
          </p:nvSpPr>
          <p:spPr bwMode="auto">
            <a:xfrm>
              <a:off x="792" y="60"/>
              <a:ext cx="0" cy="39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3" name="Line 56"/>
            <p:cNvSpPr>
              <a:spLocks noChangeShapeType="1"/>
            </p:cNvSpPr>
            <p:nvPr/>
          </p:nvSpPr>
          <p:spPr bwMode="auto">
            <a:xfrm>
              <a:off x="1416" y="3112"/>
              <a:ext cx="0" cy="8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4" name="Line 57"/>
            <p:cNvSpPr>
              <a:spLocks noChangeShapeType="1"/>
            </p:cNvSpPr>
            <p:nvPr/>
          </p:nvSpPr>
          <p:spPr bwMode="auto">
            <a:xfrm flipV="1">
              <a:off x="1176" y="2079"/>
              <a:ext cx="0" cy="103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5" name="Line 58"/>
            <p:cNvSpPr>
              <a:spLocks noChangeShapeType="1"/>
            </p:cNvSpPr>
            <p:nvPr/>
          </p:nvSpPr>
          <p:spPr bwMode="auto">
            <a:xfrm flipV="1">
              <a:off x="984" y="1046"/>
              <a:ext cx="0" cy="103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6" name="弧 59"/>
            <p:cNvSpPr/>
            <p:nvPr/>
          </p:nvSpPr>
          <p:spPr bwMode="auto">
            <a:xfrm>
              <a:off x="701" y="69"/>
              <a:ext cx="184" cy="935"/>
            </a:xfrm>
            <a:custGeom>
              <a:avLst/>
              <a:gdLst>
                <a:gd name="G0" fmla="+- 20093 0 0"/>
                <a:gd name="G1" fmla="+- 21600 0 0"/>
                <a:gd name="G2" fmla="+- 21600 0 0"/>
                <a:gd name="T0" fmla="*/ 0 w 40008"/>
                <a:gd name="T1" fmla="*/ 13674 h 21600"/>
                <a:gd name="T2" fmla="*/ 40008 w 40008"/>
                <a:gd name="T3" fmla="*/ 13237 h 21600"/>
                <a:gd name="T4" fmla="*/ 20093 w 40008"/>
                <a:gd name="T5" fmla="*/ 21600 h 21600"/>
              </a:gdLst>
              <a:ahLst/>
              <a:cxnLst>
                <a:cxn ang="0">
                  <a:pos x="T0" y="T1"/>
                </a:cxn>
                <a:cxn ang="0">
                  <a:pos x="T2" y="T3"/>
                </a:cxn>
                <a:cxn ang="0">
                  <a:pos x="T4" y="T5"/>
                </a:cxn>
              </a:cxnLst>
              <a:rect l="0" t="0" r="r" b="b"/>
              <a:pathLst>
                <a:path w="40008" h="21600" fill="none" extrusionOk="0">
                  <a:moveTo>
                    <a:pt x="-1" y="13673"/>
                  </a:moveTo>
                  <a:cubicBezTo>
                    <a:pt x="3254" y="5422"/>
                    <a:pt x="11222" y="-1"/>
                    <a:pt x="20093" y="-1"/>
                  </a:cubicBezTo>
                  <a:cubicBezTo>
                    <a:pt x="28791" y="-1"/>
                    <a:pt x="36640" y="5217"/>
                    <a:pt x="40008" y="13236"/>
                  </a:cubicBezTo>
                </a:path>
                <a:path w="40008" h="21600" stroke="0" extrusionOk="0">
                  <a:moveTo>
                    <a:pt x="-1" y="13673"/>
                  </a:moveTo>
                  <a:cubicBezTo>
                    <a:pt x="3254" y="5422"/>
                    <a:pt x="11222" y="-1"/>
                    <a:pt x="20093" y="-1"/>
                  </a:cubicBezTo>
                  <a:cubicBezTo>
                    <a:pt x="28791" y="-1"/>
                    <a:pt x="36640" y="5217"/>
                    <a:pt x="40008" y="13236"/>
                  </a:cubicBezTo>
                  <a:lnTo>
                    <a:pt x="20093" y="2160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7" name="弧 60"/>
            <p:cNvSpPr/>
            <p:nvPr/>
          </p:nvSpPr>
          <p:spPr bwMode="auto">
            <a:xfrm>
              <a:off x="651" y="1142"/>
              <a:ext cx="143" cy="797"/>
            </a:xfrm>
            <a:custGeom>
              <a:avLst/>
              <a:gdLst>
                <a:gd name="G0" fmla="+- 20020 0 0"/>
                <a:gd name="G1" fmla="+- 21599 0 0"/>
                <a:gd name="G2" fmla="+- 21600 0 0"/>
                <a:gd name="T0" fmla="*/ 0 w 20020"/>
                <a:gd name="T1" fmla="*/ 13490 h 21599"/>
                <a:gd name="T2" fmla="*/ 19870 w 20020"/>
                <a:gd name="T3" fmla="*/ 0 h 21599"/>
                <a:gd name="T4" fmla="*/ 20020 w 20020"/>
                <a:gd name="T5" fmla="*/ 21599 h 21599"/>
              </a:gdLst>
              <a:ahLst/>
              <a:cxnLst>
                <a:cxn ang="0">
                  <a:pos x="T0" y="T1"/>
                </a:cxn>
                <a:cxn ang="0">
                  <a:pos x="T2" y="T3"/>
                </a:cxn>
                <a:cxn ang="0">
                  <a:pos x="T4" y="T5"/>
                </a:cxn>
              </a:cxnLst>
              <a:rect l="0" t="0" r="r" b="b"/>
              <a:pathLst>
                <a:path w="20020" h="21599" fill="none" extrusionOk="0">
                  <a:moveTo>
                    <a:pt x="-1" y="13489"/>
                  </a:moveTo>
                  <a:cubicBezTo>
                    <a:pt x="3282" y="5385"/>
                    <a:pt x="11126" y="60"/>
                    <a:pt x="19869" y="-1"/>
                  </a:cubicBezTo>
                </a:path>
                <a:path w="20020" h="21599" stroke="0" extrusionOk="0">
                  <a:moveTo>
                    <a:pt x="-1" y="13489"/>
                  </a:moveTo>
                  <a:cubicBezTo>
                    <a:pt x="3282" y="5385"/>
                    <a:pt x="11126" y="60"/>
                    <a:pt x="19869" y="-1"/>
                  </a:cubicBezTo>
                  <a:lnTo>
                    <a:pt x="20020" y="21599"/>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8" name="弧 61"/>
            <p:cNvSpPr/>
            <p:nvPr/>
          </p:nvSpPr>
          <p:spPr bwMode="auto">
            <a:xfrm>
              <a:off x="935" y="1047"/>
              <a:ext cx="96" cy="564"/>
            </a:xfrm>
            <a:custGeom>
              <a:avLst/>
              <a:gdLst>
                <a:gd name="G0" fmla="+- 193 0 0"/>
                <a:gd name="G1" fmla="+- 21600 0 0"/>
                <a:gd name="G2" fmla="+- 21600 0 0"/>
                <a:gd name="T0" fmla="*/ 0 w 18516"/>
                <a:gd name="T1" fmla="*/ 1 h 21600"/>
                <a:gd name="T2" fmla="*/ 18516 w 18516"/>
                <a:gd name="T3" fmla="*/ 10162 h 21600"/>
                <a:gd name="T4" fmla="*/ 193 w 18516"/>
                <a:gd name="T5" fmla="*/ 21600 h 21600"/>
              </a:gdLst>
              <a:ahLst/>
              <a:cxnLst>
                <a:cxn ang="0">
                  <a:pos x="T0" y="T1"/>
                </a:cxn>
                <a:cxn ang="0">
                  <a:pos x="T2" y="T3"/>
                </a:cxn>
                <a:cxn ang="0">
                  <a:pos x="T4" y="T5"/>
                </a:cxn>
              </a:cxnLst>
              <a:rect l="0" t="0" r="r" b="b"/>
              <a:pathLst>
                <a:path w="18516" h="21600" fill="none" extrusionOk="0">
                  <a:moveTo>
                    <a:pt x="-1" y="0"/>
                  </a:moveTo>
                  <a:cubicBezTo>
                    <a:pt x="64" y="0"/>
                    <a:pt x="128" y="-1"/>
                    <a:pt x="193" y="-1"/>
                  </a:cubicBezTo>
                  <a:cubicBezTo>
                    <a:pt x="7644" y="-1"/>
                    <a:pt x="14570" y="3840"/>
                    <a:pt x="18515" y="10162"/>
                  </a:cubicBezTo>
                </a:path>
                <a:path w="18516" h="21600" stroke="0" extrusionOk="0">
                  <a:moveTo>
                    <a:pt x="-1" y="0"/>
                  </a:moveTo>
                  <a:cubicBezTo>
                    <a:pt x="64" y="0"/>
                    <a:pt x="128" y="-1"/>
                    <a:pt x="193" y="-1"/>
                  </a:cubicBezTo>
                  <a:cubicBezTo>
                    <a:pt x="7644" y="-1"/>
                    <a:pt x="14570" y="3840"/>
                    <a:pt x="18515" y="10162"/>
                  </a:cubicBezTo>
                  <a:lnTo>
                    <a:pt x="193" y="2160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9" name="弧 62"/>
            <p:cNvSpPr/>
            <p:nvPr/>
          </p:nvSpPr>
          <p:spPr bwMode="auto">
            <a:xfrm rot="193373">
              <a:off x="645" y="2411"/>
              <a:ext cx="146" cy="609"/>
            </a:xfrm>
            <a:custGeom>
              <a:avLst/>
              <a:gdLst>
                <a:gd name="G0" fmla="+- 21219 0 0"/>
                <a:gd name="G1" fmla="+- 21600 0 0"/>
                <a:gd name="G2" fmla="+- 21600 0 0"/>
                <a:gd name="T0" fmla="*/ 0 w 31617"/>
                <a:gd name="T1" fmla="*/ 17562 h 21600"/>
                <a:gd name="T2" fmla="*/ 31617 w 31617"/>
                <a:gd name="T3" fmla="*/ 2668 h 21600"/>
                <a:gd name="T4" fmla="*/ 21219 w 31617"/>
                <a:gd name="T5" fmla="*/ 21600 h 21600"/>
              </a:gdLst>
              <a:ahLst/>
              <a:cxnLst>
                <a:cxn ang="0">
                  <a:pos x="T0" y="T1"/>
                </a:cxn>
                <a:cxn ang="0">
                  <a:pos x="T2" y="T3"/>
                </a:cxn>
                <a:cxn ang="0">
                  <a:pos x="T4" y="T5"/>
                </a:cxn>
              </a:cxnLst>
              <a:rect l="0" t="0" r="r" b="b"/>
              <a:pathLst>
                <a:path w="31617" h="21600" fill="none" extrusionOk="0">
                  <a:moveTo>
                    <a:pt x="-1" y="17561"/>
                  </a:moveTo>
                  <a:cubicBezTo>
                    <a:pt x="1938" y="7372"/>
                    <a:pt x="10846" y="-1"/>
                    <a:pt x="21219" y="-1"/>
                  </a:cubicBezTo>
                  <a:cubicBezTo>
                    <a:pt x="24854" y="-1"/>
                    <a:pt x="28430" y="917"/>
                    <a:pt x="31617" y="2667"/>
                  </a:cubicBezTo>
                </a:path>
                <a:path w="31617" h="21600" stroke="0" extrusionOk="0">
                  <a:moveTo>
                    <a:pt x="-1" y="17561"/>
                  </a:moveTo>
                  <a:cubicBezTo>
                    <a:pt x="1938" y="7372"/>
                    <a:pt x="10846" y="-1"/>
                    <a:pt x="21219" y="-1"/>
                  </a:cubicBezTo>
                  <a:cubicBezTo>
                    <a:pt x="24854" y="-1"/>
                    <a:pt x="28430" y="917"/>
                    <a:pt x="31617" y="2667"/>
                  </a:cubicBezTo>
                  <a:lnTo>
                    <a:pt x="21219" y="2160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0" name="弧 63"/>
            <p:cNvSpPr/>
            <p:nvPr/>
          </p:nvSpPr>
          <p:spPr bwMode="auto">
            <a:xfrm>
              <a:off x="1084" y="2080"/>
              <a:ext cx="93" cy="751"/>
            </a:xfrm>
            <a:custGeom>
              <a:avLst/>
              <a:gdLst>
                <a:gd name="G0" fmla="+- 13913 0 0"/>
                <a:gd name="G1" fmla="+- 21599 0 0"/>
                <a:gd name="G2" fmla="+- 21600 0 0"/>
                <a:gd name="T0" fmla="*/ 0 w 13913"/>
                <a:gd name="T1" fmla="*/ 5077 h 21599"/>
                <a:gd name="T2" fmla="*/ 13763 w 13913"/>
                <a:gd name="T3" fmla="*/ 0 h 21599"/>
                <a:gd name="T4" fmla="*/ 13913 w 13913"/>
                <a:gd name="T5" fmla="*/ 21599 h 21599"/>
              </a:gdLst>
              <a:ahLst/>
              <a:cxnLst>
                <a:cxn ang="0">
                  <a:pos x="T0" y="T1"/>
                </a:cxn>
                <a:cxn ang="0">
                  <a:pos x="T2" y="T3"/>
                </a:cxn>
                <a:cxn ang="0">
                  <a:pos x="T4" y="T5"/>
                </a:cxn>
              </a:cxnLst>
              <a:rect l="0" t="0" r="r" b="b"/>
              <a:pathLst>
                <a:path w="13913" h="21599" fill="none" extrusionOk="0">
                  <a:moveTo>
                    <a:pt x="-1" y="5076"/>
                  </a:moveTo>
                  <a:cubicBezTo>
                    <a:pt x="3854" y="1830"/>
                    <a:pt x="8723" y="34"/>
                    <a:pt x="13762" y="-1"/>
                  </a:cubicBezTo>
                </a:path>
                <a:path w="13913" h="21599" stroke="0" extrusionOk="0">
                  <a:moveTo>
                    <a:pt x="-1" y="5076"/>
                  </a:moveTo>
                  <a:cubicBezTo>
                    <a:pt x="3854" y="1830"/>
                    <a:pt x="8723" y="34"/>
                    <a:pt x="13762" y="-1"/>
                  </a:cubicBezTo>
                  <a:lnTo>
                    <a:pt x="13913" y="21599"/>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1" name="弧 64"/>
            <p:cNvSpPr/>
            <p:nvPr/>
          </p:nvSpPr>
          <p:spPr bwMode="auto">
            <a:xfrm>
              <a:off x="1175" y="2080"/>
              <a:ext cx="97" cy="610"/>
            </a:xfrm>
            <a:custGeom>
              <a:avLst/>
              <a:gdLst>
                <a:gd name="G0" fmla="+- 148 0 0"/>
                <a:gd name="G1" fmla="+- 21600 0 0"/>
                <a:gd name="G2" fmla="+- 21600 0 0"/>
                <a:gd name="T0" fmla="*/ 0 w 20225"/>
                <a:gd name="T1" fmla="*/ 1 h 21600"/>
                <a:gd name="T2" fmla="*/ 20225 w 20225"/>
                <a:gd name="T3" fmla="*/ 13632 h 21600"/>
                <a:gd name="T4" fmla="*/ 148 w 20225"/>
                <a:gd name="T5" fmla="*/ 21600 h 21600"/>
              </a:gdLst>
              <a:ahLst/>
              <a:cxnLst>
                <a:cxn ang="0">
                  <a:pos x="T0" y="T1"/>
                </a:cxn>
                <a:cxn ang="0">
                  <a:pos x="T2" y="T3"/>
                </a:cxn>
                <a:cxn ang="0">
                  <a:pos x="T4" y="T5"/>
                </a:cxn>
              </a:cxnLst>
              <a:rect l="0" t="0" r="r" b="b"/>
              <a:pathLst>
                <a:path w="20225" h="21600" fill="none" extrusionOk="0">
                  <a:moveTo>
                    <a:pt x="-1" y="0"/>
                  </a:moveTo>
                  <a:cubicBezTo>
                    <a:pt x="49" y="0"/>
                    <a:pt x="98" y="-1"/>
                    <a:pt x="148" y="-1"/>
                  </a:cubicBezTo>
                  <a:cubicBezTo>
                    <a:pt x="9001" y="-1"/>
                    <a:pt x="16958" y="5402"/>
                    <a:pt x="20224" y="13632"/>
                  </a:cubicBezTo>
                </a:path>
                <a:path w="20225" h="21600" stroke="0" extrusionOk="0">
                  <a:moveTo>
                    <a:pt x="-1" y="0"/>
                  </a:moveTo>
                  <a:cubicBezTo>
                    <a:pt x="49" y="0"/>
                    <a:pt x="98" y="-1"/>
                    <a:pt x="148" y="-1"/>
                  </a:cubicBezTo>
                  <a:cubicBezTo>
                    <a:pt x="9001" y="-1"/>
                    <a:pt x="16958" y="5402"/>
                    <a:pt x="20224" y="13632"/>
                  </a:cubicBezTo>
                  <a:lnTo>
                    <a:pt x="148" y="2160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2" name="弧 65"/>
            <p:cNvSpPr/>
            <p:nvPr/>
          </p:nvSpPr>
          <p:spPr bwMode="auto">
            <a:xfrm rot="7466">
              <a:off x="497" y="2549"/>
              <a:ext cx="138" cy="564"/>
            </a:xfrm>
            <a:custGeom>
              <a:avLst/>
              <a:gdLst>
                <a:gd name="G0" fmla="+- 0 0 0"/>
                <a:gd name="G1" fmla="+- 0 0 0"/>
                <a:gd name="G2" fmla="+- 21600 0 0"/>
                <a:gd name="T0" fmla="*/ 17122 w 17122"/>
                <a:gd name="T1" fmla="*/ 13168 h 21600"/>
                <a:gd name="T2" fmla="*/ 0 w 17122"/>
                <a:gd name="T3" fmla="*/ 21600 h 21600"/>
                <a:gd name="T4" fmla="*/ 0 w 17122"/>
                <a:gd name="T5" fmla="*/ 0 h 21600"/>
              </a:gdLst>
              <a:ahLst/>
              <a:cxnLst>
                <a:cxn ang="0">
                  <a:pos x="T0" y="T1"/>
                </a:cxn>
                <a:cxn ang="0">
                  <a:pos x="T2" y="T3"/>
                </a:cxn>
                <a:cxn ang="0">
                  <a:pos x="T4" y="T5"/>
                </a:cxn>
              </a:cxnLst>
              <a:rect l="0" t="0" r="r" b="b"/>
              <a:pathLst>
                <a:path w="17122" h="21600" fill="none" extrusionOk="0">
                  <a:moveTo>
                    <a:pt x="17122" y="13168"/>
                  </a:moveTo>
                  <a:cubicBezTo>
                    <a:pt x="13033" y="18484"/>
                    <a:pt x="6706" y="21599"/>
                    <a:pt x="0" y="21599"/>
                  </a:cubicBezTo>
                </a:path>
                <a:path w="17122" h="21600" stroke="0" extrusionOk="0">
                  <a:moveTo>
                    <a:pt x="17122" y="13168"/>
                  </a:moveTo>
                  <a:cubicBezTo>
                    <a:pt x="13033" y="18484"/>
                    <a:pt x="6706" y="21599"/>
                    <a:pt x="0" y="21599"/>
                  </a:cubicBezTo>
                  <a:lnTo>
                    <a:pt x="0"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3" name="弧 66"/>
            <p:cNvSpPr/>
            <p:nvPr/>
          </p:nvSpPr>
          <p:spPr bwMode="auto">
            <a:xfrm>
              <a:off x="504" y="1563"/>
              <a:ext cx="144" cy="422"/>
            </a:xfrm>
            <a:custGeom>
              <a:avLst/>
              <a:gdLst>
                <a:gd name="G0" fmla="+- 0 0 0"/>
                <a:gd name="G1" fmla="+- 0 0 0"/>
                <a:gd name="G2" fmla="+- 21600 0 0"/>
                <a:gd name="T0" fmla="*/ 21277 w 21277"/>
                <a:gd name="T1" fmla="*/ 3722 h 21600"/>
                <a:gd name="T2" fmla="*/ 0 w 21277"/>
                <a:gd name="T3" fmla="*/ 21600 h 21600"/>
                <a:gd name="T4" fmla="*/ 0 w 21277"/>
                <a:gd name="T5" fmla="*/ 0 h 21600"/>
              </a:gdLst>
              <a:ahLst/>
              <a:cxnLst>
                <a:cxn ang="0">
                  <a:pos x="T0" y="T1"/>
                </a:cxn>
                <a:cxn ang="0">
                  <a:pos x="T2" y="T3"/>
                </a:cxn>
                <a:cxn ang="0">
                  <a:pos x="T4" y="T5"/>
                </a:cxn>
              </a:cxnLst>
              <a:rect l="0" t="0" r="r" b="b"/>
              <a:pathLst>
                <a:path w="21277" h="21600" fill="none" extrusionOk="0">
                  <a:moveTo>
                    <a:pt x="21276" y="3721"/>
                  </a:moveTo>
                  <a:cubicBezTo>
                    <a:pt x="19468" y="14058"/>
                    <a:pt x="10493" y="21600"/>
                    <a:pt x="-1" y="21600"/>
                  </a:cubicBezTo>
                </a:path>
                <a:path w="21277" h="21600" stroke="0" extrusionOk="0">
                  <a:moveTo>
                    <a:pt x="21276" y="3721"/>
                  </a:moveTo>
                  <a:cubicBezTo>
                    <a:pt x="19468" y="14058"/>
                    <a:pt x="10493" y="21600"/>
                    <a:pt x="-1" y="21600"/>
                  </a:cubicBezTo>
                  <a:lnTo>
                    <a:pt x="0"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4" name="弧 67"/>
            <p:cNvSpPr/>
            <p:nvPr/>
          </p:nvSpPr>
          <p:spPr bwMode="auto">
            <a:xfrm rot="180000">
              <a:off x="1031" y="810"/>
              <a:ext cx="285" cy="985"/>
            </a:xfrm>
            <a:custGeom>
              <a:avLst/>
              <a:gdLst>
                <a:gd name="G0" fmla="+- 18977 0 0"/>
                <a:gd name="G1" fmla="+- 0 0 0"/>
                <a:gd name="G2" fmla="+- 21600 0 0"/>
                <a:gd name="T0" fmla="*/ 16236 w 18977"/>
                <a:gd name="T1" fmla="*/ 21425 h 21425"/>
                <a:gd name="T2" fmla="*/ 0 w 18977"/>
                <a:gd name="T3" fmla="*/ 10316 h 21425"/>
                <a:gd name="T4" fmla="*/ 18977 w 18977"/>
                <a:gd name="T5" fmla="*/ 0 h 21425"/>
              </a:gdLst>
              <a:ahLst/>
              <a:cxnLst>
                <a:cxn ang="0">
                  <a:pos x="T0" y="T1"/>
                </a:cxn>
                <a:cxn ang="0">
                  <a:pos x="T2" y="T3"/>
                </a:cxn>
                <a:cxn ang="0">
                  <a:pos x="T4" y="T5"/>
                </a:cxn>
              </a:cxnLst>
              <a:rect l="0" t="0" r="r" b="b"/>
              <a:pathLst>
                <a:path w="18977" h="21425" fill="none" extrusionOk="0">
                  <a:moveTo>
                    <a:pt x="16235" y="21425"/>
                  </a:moveTo>
                  <a:cubicBezTo>
                    <a:pt x="9353" y="20544"/>
                    <a:pt x="3313" y="16411"/>
                    <a:pt x="-1" y="10316"/>
                  </a:cubicBezTo>
                </a:path>
                <a:path w="18977" h="21425" stroke="0" extrusionOk="0">
                  <a:moveTo>
                    <a:pt x="16235" y="21425"/>
                  </a:moveTo>
                  <a:cubicBezTo>
                    <a:pt x="9353" y="20544"/>
                    <a:pt x="3313" y="16411"/>
                    <a:pt x="-1" y="10316"/>
                  </a:cubicBezTo>
                  <a:lnTo>
                    <a:pt x="18977"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5" name="弧 68"/>
            <p:cNvSpPr/>
            <p:nvPr/>
          </p:nvSpPr>
          <p:spPr bwMode="auto">
            <a:xfrm rot="596797">
              <a:off x="437" y="607"/>
              <a:ext cx="227" cy="439"/>
            </a:xfrm>
            <a:custGeom>
              <a:avLst/>
              <a:gdLst>
                <a:gd name="G0" fmla="+- 12176 0 0"/>
                <a:gd name="G1" fmla="+- 2919 0 0"/>
                <a:gd name="G2" fmla="+- 21600 0 0"/>
                <a:gd name="T0" fmla="*/ 33578 w 33776"/>
                <a:gd name="T1" fmla="*/ 0 h 24519"/>
                <a:gd name="T2" fmla="*/ 0 w 33776"/>
                <a:gd name="T3" fmla="*/ 20760 h 24519"/>
                <a:gd name="T4" fmla="*/ 12176 w 33776"/>
                <a:gd name="T5" fmla="*/ 2919 h 24519"/>
              </a:gdLst>
              <a:ahLst/>
              <a:cxnLst>
                <a:cxn ang="0">
                  <a:pos x="T0" y="T1"/>
                </a:cxn>
                <a:cxn ang="0">
                  <a:pos x="T2" y="T3"/>
                </a:cxn>
                <a:cxn ang="0">
                  <a:pos x="T4" y="T5"/>
                </a:cxn>
              </a:cxnLst>
              <a:rect l="0" t="0" r="r" b="b"/>
              <a:pathLst>
                <a:path w="33776" h="24519" fill="none" extrusionOk="0">
                  <a:moveTo>
                    <a:pt x="33577" y="0"/>
                  </a:moveTo>
                  <a:cubicBezTo>
                    <a:pt x="33709" y="967"/>
                    <a:pt x="33776" y="1942"/>
                    <a:pt x="33776" y="2919"/>
                  </a:cubicBezTo>
                  <a:cubicBezTo>
                    <a:pt x="33776" y="14848"/>
                    <a:pt x="24105" y="24519"/>
                    <a:pt x="12176" y="24519"/>
                  </a:cubicBezTo>
                  <a:cubicBezTo>
                    <a:pt x="7831" y="24518"/>
                    <a:pt x="3588" y="23209"/>
                    <a:pt x="-1" y="20760"/>
                  </a:cubicBezTo>
                </a:path>
                <a:path w="33776" h="24519" stroke="0" extrusionOk="0">
                  <a:moveTo>
                    <a:pt x="33577" y="0"/>
                  </a:moveTo>
                  <a:cubicBezTo>
                    <a:pt x="33709" y="967"/>
                    <a:pt x="33776" y="1942"/>
                    <a:pt x="33776" y="2919"/>
                  </a:cubicBezTo>
                  <a:cubicBezTo>
                    <a:pt x="33776" y="14848"/>
                    <a:pt x="24105" y="24519"/>
                    <a:pt x="12176" y="24519"/>
                  </a:cubicBezTo>
                  <a:cubicBezTo>
                    <a:pt x="7831" y="24518"/>
                    <a:pt x="3588" y="23209"/>
                    <a:pt x="-1" y="20760"/>
                  </a:cubicBezTo>
                  <a:lnTo>
                    <a:pt x="12176" y="2919"/>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6" name="弧 69"/>
            <p:cNvSpPr/>
            <p:nvPr/>
          </p:nvSpPr>
          <p:spPr bwMode="auto">
            <a:xfrm rot="20484732">
              <a:off x="1314" y="2412"/>
              <a:ext cx="250" cy="539"/>
            </a:xfrm>
            <a:custGeom>
              <a:avLst/>
              <a:gdLst>
                <a:gd name="G0" fmla="+- 21600 0 0"/>
                <a:gd name="G1" fmla="+- 11038 0 0"/>
                <a:gd name="G2" fmla="+- 21600 0 0"/>
                <a:gd name="T0" fmla="*/ 1706 w 21600"/>
                <a:gd name="T1" fmla="*/ 19451 h 19451"/>
                <a:gd name="T2" fmla="*/ 3033 w 21600"/>
                <a:gd name="T3" fmla="*/ 0 h 19451"/>
                <a:gd name="T4" fmla="*/ 21600 w 21600"/>
                <a:gd name="T5" fmla="*/ 11038 h 19451"/>
              </a:gdLst>
              <a:ahLst/>
              <a:cxnLst>
                <a:cxn ang="0">
                  <a:pos x="T0" y="T1"/>
                </a:cxn>
                <a:cxn ang="0">
                  <a:pos x="T2" y="T3"/>
                </a:cxn>
                <a:cxn ang="0">
                  <a:pos x="T4" y="T5"/>
                </a:cxn>
              </a:cxnLst>
              <a:rect l="0" t="0" r="r" b="b"/>
              <a:pathLst>
                <a:path w="21600" h="19451" fill="none" extrusionOk="0">
                  <a:moveTo>
                    <a:pt x="1705" y="19451"/>
                  </a:moveTo>
                  <a:cubicBezTo>
                    <a:pt x="580" y="16789"/>
                    <a:pt x="0" y="13928"/>
                    <a:pt x="0" y="11038"/>
                  </a:cubicBezTo>
                  <a:cubicBezTo>
                    <a:pt x="0" y="7152"/>
                    <a:pt x="1047" y="3339"/>
                    <a:pt x="3033" y="0"/>
                  </a:cubicBezTo>
                </a:path>
                <a:path w="21600" h="19451" stroke="0" extrusionOk="0">
                  <a:moveTo>
                    <a:pt x="1705" y="19451"/>
                  </a:moveTo>
                  <a:cubicBezTo>
                    <a:pt x="580" y="16789"/>
                    <a:pt x="0" y="13928"/>
                    <a:pt x="0" y="11038"/>
                  </a:cubicBezTo>
                  <a:cubicBezTo>
                    <a:pt x="0" y="7152"/>
                    <a:pt x="1047" y="3339"/>
                    <a:pt x="3033" y="0"/>
                  </a:cubicBezTo>
                  <a:lnTo>
                    <a:pt x="21600" y="11038"/>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7" name="弧 70"/>
            <p:cNvSpPr/>
            <p:nvPr/>
          </p:nvSpPr>
          <p:spPr bwMode="auto">
            <a:xfrm>
              <a:off x="934" y="716"/>
              <a:ext cx="188" cy="330"/>
            </a:xfrm>
            <a:custGeom>
              <a:avLst/>
              <a:gdLst>
                <a:gd name="G0" fmla="+- 18033 0 0"/>
                <a:gd name="G1" fmla="+- 0 0 0"/>
                <a:gd name="G2" fmla="+- 21600 0 0"/>
                <a:gd name="T0" fmla="*/ 30099 w 30099"/>
                <a:gd name="T1" fmla="*/ 17916 h 21600"/>
                <a:gd name="T2" fmla="*/ 0 w 30099"/>
                <a:gd name="T3" fmla="*/ 11890 h 21600"/>
                <a:gd name="T4" fmla="*/ 18033 w 30099"/>
                <a:gd name="T5" fmla="*/ 0 h 21600"/>
              </a:gdLst>
              <a:ahLst/>
              <a:cxnLst>
                <a:cxn ang="0">
                  <a:pos x="T0" y="T1"/>
                </a:cxn>
                <a:cxn ang="0">
                  <a:pos x="T2" y="T3"/>
                </a:cxn>
                <a:cxn ang="0">
                  <a:pos x="T4" y="T5"/>
                </a:cxn>
              </a:cxnLst>
              <a:rect l="0" t="0" r="r" b="b"/>
              <a:pathLst>
                <a:path w="30099" h="21600" fill="none" extrusionOk="0">
                  <a:moveTo>
                    <a:pt x="30098" y="17915"/>
                  </a:moveTo>
                  <a:cubicBezTo>
                    <a:pt x="26533" y="20317"/>
                    <a:pt x="22331" y="21599"/>
                    <a:pt x="18033" y="21599"/>
                  </a:cubicBezTo>
                  <a:cubicBezTo>
                    <a:pt x="10772" y="21599"/>
                    <a:pt x="3996" y="17951"/>
                    <a:pt x="0" y="11889"/>
                  </a:cubicBezTo>
                </a:path>
                <a:path w="30099" h="21600" stroke="0" extrusionOk="0">
                  <a:moveTo>
                    <a:pt x="30098" y="17915"/>
                  </a:moveTo>
                  <a:cubicBezTo>
                    <a:pt x="26533" y="20317"/>
                    <a:pt x="22331" y="21599"/>
                    <a:pt x="18033" y="21599"/>
                  </a:cubicBezTo>
                  <a:cubicBezTo>
                    <a:pt x="10772" y="21599"/>
                    <a:pt x="3996" y="17951"/>
                    <a:pt x="0" y="11889"/>
                  </a:cubicBezTo>
                  <a:lnTo>
                    <a:pt x="18033"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8" name="Line 71"/>
            <p:cNvSpPr>
              <a:spLocks noChangeShapeType="1"/>
            </p:cNvSpPr>
            <p:nvPr/>
          </p:nvSpPr>
          <p:spPr bwMode="auto">
            <a:xfrm>
              <a:off x="888" y="670"/>
              <a:ext cx="48" cy="23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59" name="Rectangle 72"/>
            <p:cNvSpPr>
              <a:spLocks noChangeArrowheads="1"/>
            </p:cNvSpPr>
            <p:nvPr/>
          </p:nvSpPr>
          <p:spPr bwMode="auto">
            <a:xfrm rot="5400000">
              <a:off x="580" y="1634"/>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0" name="Rectangle 73"/>
            <p:cNvSpPr>
              <a:spLocks noChangeArrowheads="1"/>
            </p:cNvSpPr>
            <p:nvPr/>
          </p:nvSpPr>
          <p:spPr bwMode="auto">
            <a:xfrm rot="5400000">
              <a:off x="628" y="1493"/>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1" name="Rectangle 74"/>
            <p:cNvSpPr>
              <a:spLocks noChangeArrowheads="1"/>
            </p:cNvSpPr>
            <p:nvPr/>
          </p:nvSpPr>
          <p:spPr bwMode="auto">
            <a:xfrm rot="5400000">
              <a:off x="676" y="1118"/>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2" name="Rectangle 75"/>
            <p:cNvSpPr>
              <a:spLocks noChangeArrowheads="1"/>
            </p:cNvSpPr>
            <p:nvPr/>
          </p:nvSpPr>
          <p:spPr bwMode="auto">
            <a:xfrm rot="5400000">
              <a:off x="682" y="135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3" name="Rectangle 76"/>
            <p:cNvSpPr>
              <a:spLocks noChangeArrowheads="1"/>
            </p:cNvSpPr>
            <p:nvPr/>
          </p:nvSpPr>
          <p:spPr bwMode="auto">
            <a:xfrm rot="5400000">
              <a:off x="1204" y="139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4" name="Rectangle 77"/>
            <p:cNvSpPr>
              <a:spLocks noChangeArrowheads="1"/>
            </p:cNvSpPr>
            <p:nvPr/>
          </p:nvSpPr>
          <p:spPr bwMode="auto">
            <a:xfrm rot="5400000">
              <a:off x="1115" y="125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5" name="Rectangle 78"/>
            <p:cNvSpPr>
              <a:spLocks noChangeArrowheads="1"/>
            </p:cNvSpPr>
            <p:nvPr/>
          </p:nvSpPr>
          <p:spPr bwMode="auto">
            <a:xfrm rot="5400000">
              <a:off x="1115" y="1118"/>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6" name="Rectangle 79"/>
            <p:cNvSpPr>
              <a:spLocks noChangeArrowheads="1"/>
            </p:cNvSpPr>
            <p:nvPr/>
          </p:nvSpPr>
          <p:spPr bwMode="auto">
            <a:xfrm rot="5400000">
              <a:off x="1056" y="982"/>
              <a:ext cx="275"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7" name="Rectangle 80"/>
            <p:cNvSpPr>
              <a:spLocks noChangeArrowheads="1"/>
            </p:cNvSpPr>
            <p:nvPr/>
          </p:nvSpPr>
          <p:spPr bwMode="auto">
            <a:xfrm rot="5400000">
              <a:off x="485" y="69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8" name="Rectangle 81"/>
            <p:cNvSpPr>
              <a:spLocks noChangeArrowheads="1"/>
            </p:cNvSpPr>
            <p:nvPr/>
          </p:nvSpPr>
          <p:spPr bwMode="auto">
            <a:xfrm rot="5400000">
              <a:off x="1157" y="69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69" name="Rectangle 82"/>
            <p:cNvSpPr>
              <a:spLocks noChangeArrowheads="1"/>
            </p:cNvSpPr>
            <p:nvPr/>
          </p:nvSpPr>
          <p:spPr bwMode="auto">
            <a:xfrm rot="5400000">
              <a:off x="832" y="66"/>
              <a:ext cx="415"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0" name="Rectangle 83"/>
            <p:cNvSpPr>
              <a:spLocks noChangeArrowheads="1"/>
            </p:cNvSpPr>
            <p:nvPr/>
          </p:nvSpPr>
          <p:spPr bwMode="auto">
            <a:xfrm rot="5400000">
              <a:off x="635" y="594"/>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1" name="Rectangle 84"/>
            <p:cNvSpPr>
              <a:spLocks noChangeArrowheads="1"/>
            </p:cNvSpPr>
            <p:nvPr/>
          </p:nvSpPr>
          <p:spPr bwMode="auto">
            <a:xfrm rot="5400000">
              <a:off x="677" y="500"/>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2" name="Rectangle 85"/>
            <p:cNvSpPr>
              <a:spLocks noChangeArrowheads="1"/>
            </p:cNvSpPr>
            <p:nvPr/>
          </p:nvSpPr>
          <p:spPr bwMode="auto">
            <a:xfrm rot="5400000">
              <a:off x="725" y="8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3" name="Rectangle 86"/>
            <p:cNvSpPr>
              <a:spLocks noChangeArrowheads="1"/>
            </p:cNvSpPr>
            <p:nvPr/>
          </p:nvSpPr>
          <p:spPr bwMode="auto">
            <a:xfrm rot="5400000">
              <a:off x="725" y="272"/>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4" name="Rectangle 87"/>
            <p:cNvSpPr>
              <a:spLocks noChangeArrowheads="1"/>
            </p:cNvSpPr>
            <p:nvPr/>
          </p:nvSpPr>
          <p:spPr bwMode="auto">
            <a:xfrm rot="5400000">
              <a:off x="917" y="31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5" name="Rectangle 88"/>
            <p:cNvSpPr>
              <a:spLocks noChangeArrowheads="1"/>
            </p:cNvSpPr>
            <p:nvPr/>
          </p:nvSpPr>
          <p:spPr bwMode="auto">
            <a:xfrm rot="5400000">
              <a:off x="869" y="-150"/>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6" name="Rectangle 89"/>
            <p:cNvSpPr>
              <a:spLocks noChangeArrowheads="1"/>
            </p:cNvSpPr>
            <p:nvPr/>
          </p:nvSpPr>
          <p:spPr bwMode="auto">
            <a:xfrm rot="5400000">
              <a:off x="965" y="500"/>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7" name="Rectangle 90"/>
            <p:cNvSpPr>
              <a:spLocks noChangeArrowheads="1"/>
            </p:cNvSpPr>
            <p:nvPr/>
          </p:nvSpPr>
          <p:spPr bwMode="auto">
            <a:xfrm rot="5400000">
              <a:off x="779" y="-204"/>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8" name="Rectangle 91"/>
            <p:cNvSpPr>
              <a:spLocks noChangeArrowheads="1"/>
            </p:cNvSpPr>
            <p:nvPr/>
          </p:nvSpPr>
          <p:spPr bwMode="auto">
            <a:xfrm rot="5400000">
              <a:off x="676" y="2620"/>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79" name="Rectangle 92"/>
            <p:cNvSpPr>
              <a:spLocks noChangeArrowheads="1"/>
            </p:cNvSpPr>
            <p:nvPr/>
          </p:nvSpPr>
          <p:spPr bwMode="auto">
            <a:xfrm rot="5400000">
              <a:off x="628" y="2667"/>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0" name="Rectangle 93"/>
            <p:cNvSpPr>
              <a:spLocks noChangeArrowheads="1"/>
            </p:cNvSpPr>
            <p:nvPr/>
          </p:nvSpPr>
          <p:spPr bwMode="auto">
            <a:xfrm rot="5400000">
              <a:off x="724" y="224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1" name="Rectangle 94"/>
            <p:cNvSpPr>
              <a:spLocks noChangeArrowheads="1"/>
            </p:cNvSpPr>
            <p:nvPr/>
          </p:nvSpPr>
          <p:spPr bwMode="auto">
            <a:xfrm rot="5400000">
              <a:off x="724" y="233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2" name="Rectangle 95"/>
            <p:cNvSpPr>
              <a:spLocks noChangeArrowheads="1"/>
            </p:cNvSpPr>
            <p:nvPr/>
          </p:nvSpPr>
          <p:spPr bwMode="auto">
            <a:xfrm rot="5400000">
              <a:off x="1396" y="2526"/>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3" name="Rectangle 96"/>
            <p:cNvSpPr>
              <a:spLocks noChangeArrowheads="1"/>
            </p:cNvSpPr>
            <p:nvPr/>
          </p:nvSpPr>
          <p:spPr bwMode="auto">
            <a:xfrm rot="5400000">
              <a:off x="1444" y="2573"/>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4" name="Rectangle 97"/>
            <p:cNvSpPr>
              <a:spLocks noChangeArrowheads="1"/>
            </p:cNvSpPr>
            <p:nvPr/>
          </p:nvSpPr>
          <p:spPr bwMode="auto">
            <a:xfrm rot="5400000">
              <a:off x="1348" y="2573"/>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5" name="Rectangle 98"/>
            <p:cNvSpPr>
              <a:spLocks noChangeArrowheads="1"/>
            </p:cNvSpPr>
            <p:nvPr/>
          </p:nvSpPr>
          <p:spPr bwMode="auto">
            <a:xfrm rot="5400000">
              <a:off x="1347" y="2478"/>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6" name="Rectangle 99"/>
            <p:cNvSpPr>
              <a:spLocks noChangeArrowheads="1"/>
            </p:cNvSpPr>
            <p:nvPr/>
          </p:nvSpPr>
          <p:spPr bwMode="auto">
            <a:xfrm rot="5400000">
              <a:off x="1108" y="1923"/>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7" name="Rectangle 100"/>
            <p:cNvSpPr>
              <a:spLocks noChangeArrowheads="1"/>
            </p:cNvSpPr>
            <p:nvPr/>
          </p:nvSpPr>
          <p:spPr bwMode="auto">
            <a:xfrm rot="5400000">
              <a:off x="1115" y="1822"/>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8" name="Rectangle 101"/>
            <p:cNvSpPr>
              <a:spLocks noChangeArrowheads="1"/>
            </p:cNvSpPr>
            <p:nvPr/>
          </p:nvSpPr>
          <p:spPr bwMode="auto">
            <a:xfrm rot="5400000">
              <a:off x="1010" y="2387"/>
              <a:ext cx="269"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89" name="Rectangle 102"/>
            <p:cNvSpPr>
              <a:spLocks noChangeArrowheads="1"/>
            </p:cNvSpPr>
            <p:nvPr/>
          </p:nvSpPr>
          <p:spPr bwMode="auto">
            <a:xfrm rot="5400000">
              <a:off x="821" y="2104"/>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0" name="Rectangle 103"/>
            <p:cNvSpPr>
              <a:spLocks noChangeArrowheads="1"/>
            </p:cNvSpPr>
            <p:nvPr/>
          </p:nvSpPr>
          <p:spPr bwMode="auto">
            <a:xfrm rot="5400000">
              <a:off x="485" y="168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1" name="Rectangle 104"/>
            <p:cNvSpPr>
              <a:spLocks noChangeArrowheads="1"/>
            </p:cNvSpPr>
            <p:nvPr/>
          </p:nvSpPr>
          <p:spPr bwMode="auto">
            <a:xfrm rot="5400000">
              <a:off x="533" y="1674"/>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2" name="Rectangle 105"/>
            <p:cNvSpPr>
              <a:spLocks noChangeArrowheads="1"/>
            </p:cNvSpPr>
            <p:nvPr/>
          </p:nvSpPr>
          <p:spPr bwMode="auto">
            <a:xfrm rot="5400000">
              <a:off x="1397" y="2620"/>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3" name="Rectangle 106"/>
            <p:cNvSpPr>
              <a:spLocks noChangeArrowheads="1"/>
            </p:cNvSpPr>
            <p:nvPr/>
          </p:nvSpPr>
          <p:spPr bwMode="auto">
            <a:xfrm rot="5400000">
              <a:off x="1156" y="135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4" name="Rectangle 107"/>
            <p:cNvSpPr>
              <a:spLocks noChangeArrowheads="1"/>
            </p:cNvSpPr>
            <p:nvPr/>
          </p:nvSpPr>
          <p:spPr bwMode="auto">
            <a:xfrm rot="5400000">
              <a:off x="1259" y="1453"/>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5" name="Rectangle 108"/>
            <p:cNvSpPr>
              <a:spLocks noChangeArrowheads="1"/>
            </p:cNvSpPr>
            <p:nvPr/>
          </p:nvSpPr>
          <p:spPr bwMode="auto">
            <a:xfrm rot="5400000">
              <a:off x="1255" y="1874"/>
              <a:ext cx="275"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6" name="Rectangle 109"/>
            <p:cNvSpPr>
              <a:spLocks noChangeArrowheads="1"/>
            </p:cNvSpPr>
            <p:nvPr/>
          </p:nvSpPr>
          <p:spPr bwMode="auto">
            <a:xfrm rot="5400000">
              <a:off x="1205" y="177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7" name="Rectangle 110"/>
            <p:cNvSpPr>
              <a:spLocks noChangeArrowheads="1"/>
            </p:cNvSpPr>
            <p:nvPr/>
          </p:nvSpPr>
          <p:spPr bwMode="auto">
            <a:xfrm rot="5400000">
              <a:off x="1259" y="341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8" name="Rectangle 111"/>
            <p:cNvSpPr>
              <a:spLocks noChangeArrowheads="1"/>
            </p:cNvSpPr>
            <p:nvPr/>
          </p:nvSpPr>
          <p:spPr bwMode="auto">
            <a:xfrm rot="5400000">
              <a:off x="1231" y="3353"/>
              <a:ext cx="321"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99" name="Rectangle 112"/>
            <p:cNvSpPr>
              <a:spLocks noChangeArrowheads="1"/>
            </p:cNvSpPr>
            <p:nvPr/>
          </p:nvSpPr>
          <p:spPr bwMode="auto">
            <a:xfrm rot="5400000">
              <a:off x="1355" y="3137"/>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0" name="Rectangle 113"/>
            <p:cNvSpPr>
              <a:spLocks noChangeArrowheads="1"/>
            </p:cNvSpPr>
            <p:nvPr/>
          </p:nvSpPr>
          <p:spPr bwMode="auto">
            <a:xfrm rot="5400000">
              <a:off x="1348" y="298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1" name="Rectangle 114"/>
            <p:cNvSpPr>
              <a:spLocks noChangeArrowheads="1"/>
            </p:cNvSpPr>
            <p:nvPr/>
          </p:nvSpPr>
          <p:spPr bwMode="auto">
            <a:xfrm rot="5400000">
              <a:off x="1499" y="294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2" name="Rectangle 115"/>
            <p:cNvSpPr>
              <a:spLocks noChangeArrowheads="1"/>
            </p:cNvSpPr>
            <p:nvPr/>
          </p:nvSpPr>
          <p:spPr bwMode="auto">
            <a:xfrm rot="5400000">
              <a:off x="1445" y="2808"/>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3" name="Rectangle 116"/>
            <p:cNvSpPr>
              <a:spLocks noChangeArrowheads="1"/>
            </p:cNvSpPr>
            <p:nvPr/>
          </p:nvSpPr>
          <p:spPr bwMode="auto">
            <a:xfrm rot="5400000">
              <a:off x="1397" y="285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4" name="Rectangle 117"/>
            <p:cNvSpPr>
              <a:spLocks noChangeArrowheads="1"/>
            </p:cNvSpPr>
            <p:nvPr/>
          </p:nvSpPr>
          <p:spPr bwMode="auto">
            <a:xfrm rot="5400000">
              <a:off x="724" y="332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5" name="Rectangle 118"/>
            <p:cNvSpPr>
              <a:spLocks noChangeArrowheads="1"/>
            </p:cNvSpPr>
            <p:nvPr/>
          </p:nvSpPr>
          <p:spPr bwMode="auto">
            <a:xfrm rot="5400000">
              <a:off x="1060" y="365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6" name="Rectangle 119"/>
            <p:cNvSpPr>
              <a:spLocks noChangeArrowheads="1"/>
            </p:cNvSpPr>
            <p:nvPr/>
          </p:nvSpPr>
          <p:spPr bwMode="auto">
            <a:xfrm rot="5400000">
              <a:off x="827" y="3050"/>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7" name="Rectangle 120"/>
            <p:cNvSpPr>
              <a:spLocks noChangeArrowheads="1"/>
            </p:cNvSpPr>
            <p:nvPr/>
          </p:nvSpPr>
          <p:spPr bwMode="auto">
            <a:xfrm rot="5400000">
              <a:off x="1588" y="341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8" name="Rectangle 121"/>
            <p:cNvSpPr>
              <a:spLocks noChangeArrowheads="1"/>
            </p:cNvSpPr>
            <p:nvPr/>
          </p:nvSpPr>
          <p:spPr bwMode="auto">
            <a:xfrm rot="5400000">
              <a:off x="674" y="3467"/>
              <a:ext cx="269"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09" name="Rectangle 122"/>
            <p:cNvSpPr>
              <a:spLocks noChangeArrowheads="1"/>
            </p:cNvSpPr>
            <p:nvPr/>
          </p:nvSpPr>
          <p:spPr bwMode="auto">
            <a:xfrm rot="5400000">
              <a:off x="532" y="341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10" name="Rectangle 123"/>
            <p:cNvSpPr>
              <a:spLocks noChangeArrowheads="1"/>
            </p:cNvSpPr>
            <p:nvPr/>
          </p:nvSpPr>
          <p:spPr bwMode="auto">
            <a:xfrm rot="5400000">
              <a:off x="531" y="351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11" name="Rectangle 124"/>
            <p:cNvSpPr>
              <a:spLocks noChangeArrowheads="1"/>
            </p:cNvSpPr>
            <p:nvPr/>
          </p:nvSpPr>
          <p:spPr bwMode="auto">
            <a:xfrm rot="5400000">
              <a:off x="483" y="351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12" name="Line 125"/>
            <p:cNvSpPr>
              <a:spLocks noChangeShapeType="1"/>
            </p:cNvSpPr>
            <p:nvPr/>
          </p:nvSpPr>
          <p:spPr bwMode="auto">
            <a:xfrm flipV="1">
              <a:off x="600" y="3911"/>
              <a:ext cx="0" cy="93"/>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13" name="Line 126"/>
            <p:cNvSpPr>
              <a:spLocks noChangeShapeType="1"/>
            </p:cNvSpPr>
            <p:nvPr/>
          </p:nvSpPr>
          <p:spPr bwMode="auto">
            <a:xfrm flipV="1">
              <a:off x="1512" y="3911"/>
              <a:ext cx="0" cy="93"/>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14" name="Line 127"/>
            <p:cNvSpPr>
              <a:spLocks noChangeShapeType="1"/>
            </p:cNvSpPr>
            <p:nvPr/>
          </p:nvSpPr>
          <p:spPr bwMode="auto">
            <a:xfrm flipV="1">
              <a:off x="1656" y="3911"/>
              <a:ext cx="0" cy="9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15" name="Rectangle 128"/>
            <p:cNvSpPr>
              <a:spLocks noChangeArrowheads="1"/>
            </p:cNvSpPr>
            <p:nvPr/>
          </p:nvSpPr>
          <p:spPr bwMode="auto">
            <a:xfrm>
              <a:off x="2280" y="3970"/>
              <a:ext cx="24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fontAlgn="base">
                <a:lnSpc>
                  <a:spcPct val="90000"/>
                </a:lnSpc>
                <a:spcBef>
                  <a:spcPct val="0"/>
                </a:spcBef>
                <a:spcAft>
                  <a:spcPct val="0"/>
                </a:spcAft>
              </a:pPr>
              <a:r>
                <a:rPr kumimoji="1" lang="en-US" altLang="zh-CN" sz="1400" b="1">
                  <a:solidFill>
                    <a:srgbClr val="000000"/>
                  </a:solidFill>
                  <a:latin typeface="Arial" panose="020B0604020202020204" pitchFamily="34" charset="0"/>
                  <a:ea typeface="宋体" panose="02010600030101010101" pitchFamily="2" charset="-122"/>
                  <a:cs typeface="宋体" panose="02010600030101010101" pitchFamily="2" charset="-122"/>
                </a:rPr>
                <a:t>o</a:t>
              </a:r>
              <a:endParaRPr kumimoji="1" lang="en-US" altLang="zh-CN" sz="1400" b="1">
                <a:solidFill>
                  <a:srgbClr val="000000"/>
                </a:solidFill>
                <a:latin typeface="Arial" panose="020B0604020202020204" pitchFamily="34" charset="0"/>
                <a:ea typeface="宋体" panose="02010600030101010101" pitchFamily="2" charset="-122"/>
                <a:cs typeface="宋体" panose="02010600030101010101" pitchFamily="2" charset="-122"/>
              </a:endParaRPr>
            </a:p>
          </p:txBody>
        </p:sp>
        <p:sp>
          <p:nvSpPr>
            <p:cNvPr id="116" name="Rectangle 129"/>
            <p:cNvSpPr>
              <a:spLocks noChangeArrowheads="1"/>
            </p:cNvSpPr>
            <p:nvPr/>
          </p:nvSpPr>
          <p:spPr bwMode="auto">
            <a:xfrm>
              <a:off x="2052" y="4053"/>
              <a:ext cx="855"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fontAlgn="base">
                <a:lnSpc>
                  <a:spcPct val="90000"/>
                </a:lnSpc>
                <a:spcBef>
                  <a:spcPct val="0"/>
                </a:spcBef>
                <a:spcAft>
                  <a:spcPct val="0"/>
                </a:spcAft>
              </a:pPr>
              <a:r>
                <a:rPr kumimoji="1" lang="zh-CN" altLang="en-US" sz="2400" b="1">
                  <a:solidFill>
                    <a:srgbClr val="000000"/>
                  </a:solidFill>
                  <a:latin typeface="Times New Roman" panose="02020603050405020304" pitchFamily="18" charset="0"/>
                  <a:ea typeface="宋体" panose="02010600030101010101" pitchFamily="2" charset="-122"/>
                  <a:cs typeface="宋体" panose="02010600030101010101" pitchFamily="2" charset="-122"/>
                </a:rPr>
                <a:t>（</a:t>
              </a:r>
              <a:r>
                <a:rPr kumimoji="1" lang="en-US" altLang="zh-CN" sz="2400" b="1">
                  <a:solidFill>
                    <a:srgbClr val="000000"/>
                  </a:solidFill>
                  <a:latin typeface="Times New Roman" panose="02020603050405020304" pitchFamily="18" charset="0"/>
                  <a:ea typeface="宋体" panose="02010600030101010101" pitchFamily="2" charset="-122"/>
                  <a:cs typeface="宋体" panose="02010600030101010101" pitchFamily="2" charset="-122"/>
                </a:rPr>
                <a:t>A</a:t>
              </a:r>
              <a:r>
                <a:rPr kumimoji="1" lang="zh-CN" altLang="en-US" sz="2400" b="1">
                  <a:solidFill>
                    <a:srgbClr val="000000"/>
                  </a:solidFill>
                  <a:latin typeface="Times New Roman" panose="02020603050405020304" pitchFamily="18" charset="0"/>
                  <a:ea typeface="宋体" panose="02010600030101010101" pitchFamily="2" charset="-122"/>
                  <a:cs typeface="宋体" panose="02010600030101010101" pitchFamily="2" charset="-122"/>
                </a:rPr>
                <a:t>）</a:t>
              </a:r>
              <a:endParaRPr kumimoji="1" lang="zh-CN" altLang="en-US" sz="24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17" name="Rectangle 130"/>
            <p:cNvSpPr>
              <a:spLocks noChangeArrowheads="1"/>
            </p:cNvSpPr>
            <p:nvPr/>
          </p:nvSpPr>
          <p:spPr bwMode="auto">
            <a:xfrm>
              <a:off x="446" y="4003"/>
              <a:ext cx="733"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fontAlgn="base">
                <a:lnSpc>
                  <a:spcPct val="90000"/>
                </a:lnSpc>
                <a:spcBef>
                  <a:spcPct val="0"/>
                </a:spcBef>
                <a:spcAft>
                  <a:spcPct val="0"/>
                </a:spcAft>
              </a:pPr>
              <a:r>
                <a:rPr kumimoji="1" lang="en-US" altLang="zh-CN" sz="2400" b="1">
                  <a:solidFill>
                    <a:srgbClr val="000000"/>
                  </a:solidFill>
                  <a:latin typeface="Times New Roman" panose="02020603050405020304" pitchFamily="18" charset="0"/>
                  <a:ea typeface="宋体" panose="02010600030101010101" pitchFamily="2" charset="-122"/>
                  <a:cs typeface="宋体" panose="02010600030101010101" pitchFamily="2" charset="-122"/>
                </a:rPr>
                <a:t>0.700</a:t>
              </a:r>
              <a:endParaRPr kumimoji="1" lang="en-US" altLang="zh-CN" sz="24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18" name="Rectangle 131"/>
            <p:cNvSpPr>
              <a:spLocks noChangeArrowheads="1"/>
            </p:cNvSpPr>
            <p:nvPr/>
          </p:nvSpPr>
          <p:spPr bwMode="auto">
            <a:xfrm>
              <a:off x="1082" y="4015"/>
              <a:ext cx="733"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fontAlgn="base">
                <a:lnSpc>
                  <a:spcPct val="90000"/>
                </a:lnSpc>
                <a:spcBef>
                  <a:spcPct val="0"/>
                </a:spcBef>
                <a:spcAft>
                  <a:spcPct val="0"/>
                </a:spcAft>
              </a:pPr>
              <a:r>
                <a:rPr kumimoji="1" lang="en-US" altLang="zh-CN" sz="2400" b="1">
                  <a:solidFill>
                    <a:srgbClr val="000000"/>
                  </a:solidFill>
                  <a:latin typeface="Times New Roman" panose="02020603050405020304" pitchFamily="18" charset="0"/>
                  <a:ea typeface="宋体" panose="02010600030101010101" pitchFamily="2" charset="-122"/>
                  <a:cs typeface="宋体" panose="02010600030101010101" pitchFamily="2" charset="-122"/>
                </a:rPr>
                <a:t>0.750</a:t>
              </a:r>
              <a:endParaRPr kumimoji="1" lang="en-US" altLang="zh-CN" sz="2400">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19" name="Rectangle 133"/>
            <p:cNvSpPr>
              <a:spLocks noChangeArrowheads="1"/>
            </p:cNvSpPr>
            <p:nvPr/>
          </p:nvSpPr>
          <p:spPr bwMode="auto">
            <a:xfrm>
              <a:off x="1706" y="4019"/>
              <a:ext cx="669"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fontAlgn="base">
                <a:lnSpc>
                  <a:spcPct val="90000"/>
                </a:lnSpc>
                <a:spcBef>
                  <a:spcPct val="0"/>
                </a:spcBef>
                <a:spcAft>
                  <a:spcPct val="0"/>
                </a:spcAft>
              </a:pPr>
              <a:r>
                <a:rPr kumimoji="1" lang="zh-CN" altLang="en-US" sz="2400" b="1">
                  <a:solidFill>
                    <a:srgbClr val="000000"/>
                  </a:solidFill>
                  <a:latin typeface="Arial" panose="020B0604020202020204" pitchFamily="34" charset="0"/>
                  <a:ea typeface="宋体" panose="02010600030101010101" pitchFamily="2" charset="-122"/>
                  <a:cs typeface="宋体" panose="02010600030101010101" pitchFamily="2" charset="-122"/>
                </a:rPr>
                <a:t>波长</a:t>
              </a:r>
              <a:endParaRPr kumimoji="1" lang="zh-CN" altLang="en-US" sz="2400" b="1">
                <a:solidFill>
                  <a:srgbClr val="000000"/>
                </a:solidFill>
                <a:latin typeface="Arial" panose="020B0604020202020204" pitchFamily="34" charset="0"/>
                <a:ea typeface="宋体" panose="02010600030101010101" pitchFamily="2" charset="-122"/>
                <a:cs typeface="宋体" panose="02010600030101010101" pitchFamily="2" charset="-122"/>
              </a:endParaRPr>
            </a:p>
          </p:txBody>
        </p:sp>
        <p:sp>
          <p:nvSpPr>
            <p:cNvPr id="120" name="Rectangle 134"/>
            <p:cNvSpPr>
              <a:spLocks noChangeArrowheads="1"/>
            </p:cNvSpPr>
            <p:nvPr/>
          </p:nvSpPr>
          <p:spPr bwMode="auto">
            <a:xfrm rot="5400000">
              <a:off x="1019" y="655"/>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21" name="Rectangle 135"/>
            <p:cNvSpPr>
              <a:spLocks noChangeArrowheads="1"/>
            </p:cNvSpPr>
            <p:nvPr/>
          </p:nvSpPr>
          <p:spPr bwMode="auto">
            <a:xfrm rot="5400000">
              <a:off x="1019" y="829"/>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22" name="Freeform 136"/>
            <p:cNvSpPr/>
            <p:nvPr/>
          </p:nvSpPr>
          <p:spPr bwMode="auto">
            <a:xfrm>
              <a:off x="792" y="2267"/>
              <a:ext cx="288" cy="610"/>
            </a:xfrm>
            <a:custGeom>
              <a:avLst/>
              <a:gdLst>
                <a:gd name="T0" fmla="*/ 0 w 288"/>
                <a:gd name="T1" fmla="*/ 144 h 600"/>
                <a:gd name="T2" fmla="*/ 144 w 288"/>
                <a:gd name="T3" fmla="*/ 576 h 600"/>
                <a:gd name="T4" fmla="*/ 288 w 288"/>
                <a:gd name="T5" fmla="*/ 0 h 600"/>
              </a:gdLst>
              <a:ahLst/>
              <a:cxnLst>
                <a:cxn ang="0">
                  <a:pos x="T0" y="T1"/>
                </a:cxn>
                <a:cxn ang="0">
                  <a:pos x="T2" y="T3"/>
                </a:cxn>
                <a:cxn ang="0">
                  <a:pos x="T4" y="T5"/>
                </a:cxn>
              </a:cxnLst>
              <a:rect l="0" t="0" r="r" b="b"/>
              <a:pathLst>
                <a:path w="288" h="600">
                  <a:moveTo>
                    <a:pt x="0" y="144"/>
                  </a:moveTo>
                  <a:cubicBezTo>
                    <a:pt x="48" y="372"/>
                    <a:pt x="96" y="600"/>
                    <a:pt x="144" y="576"/>
                  </a:cubicBezTo>
                  <a:cubicBezTo>
                    <a:pt x="192" y="552"/>
                    <a:pt x="240" y="276"/>
                    <a:pt x="288" y="0"/>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23" name="Rectangle 137"/>
            <p:cNvSpPr>
              <a:spLocks noChangeArrowheads="1"/>
            </p:cNvSpPr>
            <p:nvPr/>
          </p:nvSpPr>
          <p:spPr bwMode="auto">
            <a:xfrm rot="5400000">
              <a:off x="697" y="1004"/>
              <a:ext cx="322"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24" name="Rectangle 138"/>
            <p:cNvSpPr>
              <a:spLocks noChangeArrowheads="1"/>
            </p:cNvSpPr>
            <p:nvPr/>
          </p:nvSpPr>
          <p:spPr bwMode="auto">
            <a:xfrm rot="5400000">
              <a:off x="772" y="836"/>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25" name="Rectangle 139"/>
            <p:cNvSpPr>
              <a:spLocks noChangeArrowheads="1"/>
            </p:cNvSpPr>
            <p:nvPr/>
          </p:nvSpPr>
          <p:spPr bwMode="auto">
            <a:xfrm rot="5400000">
              <a:off x="1115" y="2017"/>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26" name="Rectangle 140"/>
            <p:cNvSpPr>
              <a:spLocks noChangeArrowheads="1"/>
            </p:cNvSpPr>
            <p:nvPr/>
          </p:nvSpPr>
          <p:spPr bwMode="auto">
            <a:xfrm rot="5400000">
              <a:off x="1301" y="2010"/>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sp>
          <p:nvSpPr>
            <p:cNvPr id="127" name="Rectangle 141"/>
            <p:cNvSpPr>
              <a:spLocks noChangeArrowheads="1"/>
            </p:cNvSpPr>
            <p:nvPr/>
          </p:nvSpPr>
          <p:spPr bwMode="auto">
            <a:xfrm rot="5400000">
              <a:off x="1307" y="2151"/>
              <a:ext cx="268"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fontAlgn="base">
                <a:lnSpc>
                  <a:spcPct val="90000"/>
                </a:lnSpc>
                <a:spcBef>
                  <a:spcPct val="0"/>
                </a:spcBef>
                <a:spcAft>
                  <a:spcPct val="0"/>
                </a:spcAft>
              </a:pPr>
              <a:r>
                <a:rPr kumimoji="1" lang="en-US" altLang="zh-CN" sz="5400" dirty="0">
                  <a:solidFill>
                    <a:srgbClr val="FF0033"/>
                  </a:solidFill>
                  <a:latin typeface="Arial" panose="020B0604020202020204" pitchFamily="34" charset="0"/>
                  <a:ea typeface="宋体" panose="02010600030101010101" pitchFamily="2" charset="-122"/>
                  <a:cs typeface="宋体" panose="02010600030101010101" pitchFamily="2" charset="-122"/>
                </a:rPr>
                <a:t>.</a:t>
              </a:r>
              <a:endParaRPr kumimoji="1" lang="en-US" altLang="zh-CN" sz="5400" dirty="0">
                <a:solidFill>
                  <a:srgbClr val="FF0033"/>
                </a:solidFill>
                <a:latin typeface="Arial" panose="020B0604020202020204" pitchFamily="34" charset="0"/>
                <a:ea typeface="宋体" panose="02010600030101010101" pitchFamily="2" charset="-122"/>
                <a:cs typeface="宋体" panose="02010600030101010101" pitchFamily="2" charset="-122"/>
              </a:endParaRPr>
            </a:p>
          </p:txBody>
        </p:sp>
        <p:graphicFrame>
          <p:nvGraphicFramePr>
            <p:cNvPr id="128" name="Object 147"/>
            <p:cNvGraphicFramePr>
              <a:graphicFrameLocks noChangeAspect="1"/>
            </p:cNvGraphicFramePr>
            <p:nvPr/>
          </p:nvGraphicFramePr>
          <p:xfrm>
            <a:off x="1628" y="32"/>
            <a:ext cx="615" cy="343"/>
          </p:xfrm>
          <a:graphic>
            <a:graphicData uri="http://schemas.openxmlformats.org/presentationml/2006/ole">
              <mc:AlternateContent xmlns:mc="http://schemas.openxmlformats.org/markup-compatibility/2006">
                <mc:Choice xmlns:v="urn:schemas-microsoft-com:vml" Requires="v">
                  <p:oleObj spid="_x0000_s129" name="公式" r:id="rId1" imgW="431800" imgH="241300" progId="Equation.3">
                    <p:embed/>
                  </p:oleObj>
                </mc:Choice>
                <mc:Fallback>
                  <p:oleObj name="公式" r:id="rId1" imgW="431800" imgH="241300" progId="Equation.3">
                    <p:embed/>
                    <p:pic>
                      <p:nvPicPr>
                        <p:cNvPr id="0" name="图片 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 y="32"/>
                          <a:ext cx="615"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0" name="Object 148"/>
            <p:cNvGraphicFramePr>
              <a:graphicFrameLocks noChangeAspect="1"/>
            </p:cNvGraphicFramePr>
            <p:nvPr/>
          </p:nvGraphicFramePr>
          <p:xfrm>
            <a:off x="1537" y="1040"/>
            <a:ext cx="726" cy="343"/>
          </p:xfrm>
          <a:graphic>
            <a:graphicData uri="http://schemas.openxmlformats.org/presentationml/2006/ole">
              <mc:AlternateContent xmlns:mc="http://schemas.openxmlformats.org/markup-compatibility/2006">
                <mc:Choice xmlns:v="urn:schemas-microsoft-com:vml" Requires="v">
                  <p:oleObj spid="_x0000_s131" name="公式" r:id="rId3" imgW="508000" imgH="241300" progId="Equation.3">
                    <p:embed/>
                  </p:oleObj>
                </mc:Choice>
                <mc:Fallback>
                  <p:oleObj name="公式" r:id="rId3" imgW="508000" imgH="241300" progId="Equation.3">
                    <p:embed/>
                    <p:pic>
                      <p:nvPicPr>
                        <p:cNvPr id="0" name="图片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 y="1040"/>
                          <a:ext cx="72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2" name="Object 149"/>
            <p:cNvGraphicFramePr>
              <a:graphicFrameLocks noChangeAspect="1"/>
            </p:cNvGraphicFramePr>
            <p:nvPr/>
          </p:nvGraphicFramePr>
          <p:xfrm>
            <a:off x="1537" y="2048"/>
            <a:ext cx="726" cy="343"/>
          </p:xfrm>
          <a:graphic>
            <a:graphicData uri="http://schemas.openxmlformats.org/presentationml/2006/ole">
              <mc:AlternateContent xmlns:mc="http://schemas.openxmlformats.org/markup-compatibility/2006">
                <mc:Choice xmlns:v="urn:schemas-microsoft-com:vml" Requires="v">
                  <p:oleObj spid="_x0000_s133" name="公式" r:id="rId5" imgW="508000" imgH="241300" progId="Equation.3">
                    <p:embed/>
                  </p:oleObj>
                </mc:Choice>
                <mc:Fallback>
                  <p:oleObj name="公式" r:id="rId5" imgW="508000" imgH="241300" progId="Equation.3">
                    <p:embed/>
                    <p:pic>
                      <p:nvPicPr>
                        <p:cNvPr id="0" name="图片 1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 y="2048"/>
                          <a:ext cx="72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4" name="Object 150"/>
            <p:cNvGraphicFramePr>
              <a:graphicFrameLocks noChangeAspect="1"/>
            </p:cNvGraphicFramePr>
            <p:nvPr/>
          </p:nvGraphicFramePr>
          <p:xfrm>
            <a:off x="1520" y="3080"/>
            <a:ext cx="785" cy="343"/>
          </p:xfrm>
          <a:graphic>
            <a:graphicData uri="http://schemas.openxmlformats.org/presentationml/2006/ole">
              <mc:AlternateContent xmlns:mc="http://schemas.openxmlformats.org/markup-compatibility/2006">
                <mc:Choice xmlns:v="urn:schemas-microsoft-com:vml" Requires="v">
                  <p:oleObj spid="_x0000_s135" name="公式" r:id="rId7" imgW="584200" imgH="241300" progId="Equation.3">
                    <p:embed/>
                  </p:oleObj>
                </mc:Choice>
                <mc:Fallback>
                  <p:oleObj name="公式" r:id="rId7" imgW="584200" imgH="241300" progId="Equation.3">
                    <p:embed/>
                    <p:pic>
                      <p:nvPicPr>
                        <p:cNvPr id="0" name="图片 1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0" y="3080"/>
                          <a:ext cx="785"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6" name="Text Box 151"/>
            <p:cNvSpPr txBox="1">
              <a:spLocks noChangeArrowheads="1"/>
            </p:cNvSpPr>
            <p:nvPr/>
          </p:nvSpPr>
          <p:spPr bwMode="auto">
            <a:xfrm>
              <a:off x="1164" y="444"/>
              <a:ext cx="1068"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en-US" altLang="zh-CN" sz="2400" b="1">
                  <a:solidFill>
                    <a:srgbClr val="0000FF"/>
                  </a:solidFill>
                  <a:latin typeface="Times New Roman" panose="02020603050405020304" pitchFamily="18" charset="0"/>
                  <a:ea typeface="宋体" panose="02010600030101010101" pitchFamily="2" charset="-122"/>
                  <a:cs typeface="宋体" panose="02010600030101010101" pitchFamily="2" charset="-122"/>
                </a:rPr>
                <a:t>Mo</a:t>
              </a:r>
              <a:r>
                <a:rPr kumimoji="1" lang="zh-CN" altLang="en-US" sz="2400" b="1" dirty="0">
                  <a:solidFill>
                    <a:srgbClr val="0000FF"/>
                  </a:solidFill>
                  <a:latin typeface="Times New Roman" panose="02020603050405020304" pitchFamily="18" charset="0"/>
                  <a:ea typeface="宋体" panose="02010600030101010101" pitchFamily="2" charset="-122"/>
                  <a:cs typeface="宋体" panose="02010600030101010101" pitchFamily="2" charset="-122"/>
                </a:rPr>
                <a:t>，</a:t>
              </a:r>
              <a:r>
                <a:rPr kumimoji="1" lang="en-US" altLang="zh-CN" sz="2400" b="1" i="1" dirty="0">
                  <a:solidFill>
                    <a:srgbClr val="0000FF"/>
                  </a:solidFill>
                  <a:latin typeface="Times New Roman" panose="02020603050405020304" pitchFamily="18" charset="0"/>
                  <a:ea typeface="宋体" panose="02010600030101010101" pitchFamily="2" charset="-122"/>
                  <a:cs typeface="宋体" panose="02010600030101010101" pitchFamily="2" charset="-122"/>
                </a:rPr>
                <a:t>K</a:t>
              </a:r>
              <a:r>
                <a:rPr kumimoji="1" lang="en-US" altLang="zh-CN" sz="2400" b="1" i="1" baseline="-25000" dirty="0">
                  <a:solidFill>
                    <a:srgbClr val="0000FF"/>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a:t>
              </a:r>
              <a:endParaRPr kumimoji="1" lang="en-US" altLang="zh-CN" sz="2400" b="1" dirty="0">
                <a:solidFill>
                  <a:srgbClr val="0000FF"/>
                </a:solidFill>
                <a:latin typeface="Times New Roman" panose="02020603050405020304" pitchFamily="18" charset="0"/>
                <a:ea typeface="宋体" panose="02010600030101010101" pitchFamily="2" charset="-122"/>
                <a:cs typeface="宋体" panose="02010600030101010101" pitchFamily="2" charset="-122"/>
              </a:endParaRPr>
            </a:p>
          </p:txBody>
        </p:sp>
      </p:grpSp>
      <p:sp>
        <p:nvSpPr>
          <p:cNvPr id="137" name="Footer Placeholder 13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量子力学波函数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800" y="1427410"/>
            <a:ext cx="7848600" cy="3982789"/>
          </a:xfrm>
        </p:spPr>
        <p:txBody>
          <a:bodyPr>
            <a:normAutofit fontScale="92500"/>
          </a:bodyPr>
          <a:lstStyle/>
          <a:p>
            <a:r>
              <a:rPr lang="zh-CN" altLang="en-US" dirty="0"/>
              <a:t>由关系数</a:t>
            </a:r>
            <a:endParaRPr lang="zh-CN" altLang="en-US" dirty="0"/>
          </a:p>
          <a:p>
            <a:endParaRPr lang="en-US" altLang="zh-CN" dirty="0"/>
          </a:p>
          <a:p>
            <a:r>
              <a:rPr lang="zh-CN" altLang="en-US" dirty="0"/>
              <a:t>可将波函数改写为</a:t>
            </a:r>
            <a:endParaRPr lang="zh-CN" altLang="en-US" dirty="0"/>
          </a:p>
          <a:p>
            <a:endParaRPr lang="en-US" altLang="zh-CN" dirty="0"/>
          </a:p>
          <a:p>
            <a:pPr marL="0" indent="0">
              <a:buNone/>
            </a:pPr>
            <a:r>
              <a:rPr lang="en-US" altLang="zh-CN" dirty="0"/>
              <a:t>                                  ——</a:t>
            </a:r>
            <a:r>
              <a:rPr kumimoji="1" lang="en-US" altLang="zh-CN" i="1" dirty="0">
                <a:solidFill>
                  <a:schemeClr val="tx2"/>
                </a:solidFill>
                <a:ea typeface="华文中宋" panose="02010600040101010101" pitchFamily="2" charset="-122"/>
                <a:sym typeface="Symbol" panose="05050102010706020507" pitchFamily="18" charset="2"/>
              </a:rPr>
              <a:t></a:t>
            </a:r>
            <a:r>
              <a:rPr kumimoji="1" lang="en-US" altLang="zh-CN" i="1" baseline="-25000" dirty="0">
                <a:solidFill>
                  <a:schemeClr val="tx2"/>
                </a:solidFill>
                <a:ea typeface="华文中宋" panose="02010600040101010101" pitchFamily="2" charset="-122"/>
                <a:sym typeface="Symbol" panose="05050102010706020507" pitchFamily="18" charset="2"/>
              </a:rPr>
              <a:t>0</a:t>
            </a:r>
            <a:r>
              <a:rPr lang="zh-CN" altLang="en-US" dirty="0"/>
              <a:t>为待定常数</a:t>
            </a:r>
            <a:endParaRPr lang="zh-CN" altLang="en-US" dirty="0"/>
          </a:p>
          <a:p>
            <a:r>
              <a:rPr lang="zh-CN" altLang="en-US" dirty="0"/>
              <a:t>若粒子为三维自由运动，波函数可表示为</a:t>
            </a:r>
            <a:endParaRPr lang="zh-CN" altLang="en-US" dirty="0"/>
          </a:p>
        </p:txBody>
      </p:sp>
      <p:graphicFrame>
        <p:nvGraphicFramePr>
          <p:cNvPr id="5" name="Object 4"/>
          <p:cNvGraphicFramePr>
            <a:graphicFrameLocks noChangeAspect="1"/>
          </p:cNvGraphicFramePr>
          <p:nvPr/>
        </p:nvGraphicFramePr>
        <p:xfrm>
          <a:off x="2989898" y="1866900"/>
          <a:ext cx="1517650" cy="608013"/>
        </p:xfrm>
        <a:graphic>
          <a:graphicData uri="http://schemas.openxmlformats.org/presentationml/2006/ole">
            <mc:AlternateContent xmlns:mc="http://schemas.openxmlformats.org/markup-compatibility/2006">
              <mc:Choice xmlns:v="urn:schemas-microsoft-com:vml" Requires="v">
                <p:oleObj spid="_x0000_s6" name="Equation" r:id="rId1" imgW="532765" imgH="203200" progId="Equation.3">
                  <p:embed/>
                </p:oleObj>
              </mc:Choice>
              <mc:Fallback>
                <p:oleObj name="Equation" r:id="rId1" imgW="532765" imgH="2032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898" y="1866900"/>
                        <a:ext cx="1517650" cy="608013"/>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7" name="Object 5"/>
          <p:cNvGraphicFramePr>
            <a:graphicFrameLocks noChangeAspect="1"/>
          </p:cNvGraphicFramePr>
          <p:nvPr/>
        </p:nvGraphicFramePr>
        <p:xfrm>
          <a:off x="4982210" y="1828800"/>
          <a:ext cx="1303338" cy="608013"/>
        </p:xfrm>
        <a:graphic>
          <a:graphicData uri="http://schemas.openxmlformats.org/presentationml/2006/ole">
            <mc:AlternateContent xmlns:mc="http://schemas.openxmlformats.org/markup-compatibility/2006">
              <mc:Choice xmlns:v="urn:schemas-microsoft-com:vml" Requires="v">
                <p:oleObj spid="_x0000_s8" name="Equation" r:id="rId3" imgW="457200" imgH="203200" progId="Equation.3">
                  <p:embed/>
                </p:oleObj>
              </mc:Choice>
              <mc:Fallback>
                <p:oleObj name="Equation" r:id="rId3" imgW="457200" imgH="2032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210" y="1828800"/>
                        <a:ext cx="1303338" cy="608013"/>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9" name="Object 2"/>
          <p:cNvGraphicFramePr>
            <a:graphicFrameLocks noChangeAspect="1"/>
          </p:cNvGraphicFramePr>
          <p:nvPr/>
        </p:nvGraphicFramePr>
        <p:xfrm>
          <a:off x="2819400" y="2840673"/>
          <a:ext cx="4133850" cy="1028700"/>
        </p:xfrm>
        <a:graphic>
          <a:graphicData uri="http://schemas.openxmlformats.org/presentationml/2006/ole">
            <mc:AlternateContent xmlns:mc="http://schemas.openxmlformats.org/markup-compatibility/2006">
              <mc:Choice xmlns:v="urn:schemas-microsoft-com:vml" Requires="v">
                <p:oleObj spid="_x0000_s10" name="公式" r:id="rId5" imgW="1270000" imgH="342900" progId="Equation.3">
                  <p:embed/>
                </p:oleObj>
              </mc:Choice>
              <mc:Fallback>
                <p:oleObj name="公式" r:id="rId5" imgW="1270000" imgH="3429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840673"/>
                        <a:ext cx="4133850" cy="1028700"/>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11" name="Object 9"/>
          <p:cNvGraphicFramePr>
            <a:graphicFrameLocks noChangeAspect="1"/>
          </p:cNvGraphicFramePr>
          <p:nvPr/>
        </p:nvGraphicFramePr>
        <p:xfrm>
          <a:off x="2485073" y="5078413"/>
          <a:ext cx="3800475" cy="944562"/>
        </p:xfrm>
        <a:graphic>
          <a:graphicData uri="http://schemas.openxmlformats.org/presentationml/2006/ole">
            <mc:AlternateContent xmlns:mc="http://schemas.openxmlformats.org/markup-compatibility/2006">
              <mc:Choice xmlns:v="urn:schemas-microsoft-com:vml" Requires="v">
                <p:oleObj spid="_x0000_s12" name="Equation" r:id="rId7" imgW="1270000" imgH="342900" progId="Equation.3">
                  <p:embed/>
                </p:oleObj>
              </mc:Choice>
              <mc:Fallback>
                <p:oleObj name="Equation" r:id="rId7" imgW="1270000" imgH="342900" progId="Equation.3">
                  <p:embed/>
                  <p:pic>
                    <p:nvPicPr>
                      <p:cNvPr id="0" name="图片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5073" y="5078413"/>
                        <a:ext cx="3800475" cy="944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量子力学波函数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266700" y="1295400"/>
                <a:ext cx="8496300" cy="4953000"/>
              </a:xfrm>
            </p:spPr>
            <p:txBody>
              <a:bodyPr>
                <a:normAutofit fontScale="85000" lnSpcReduction="20000"/>
              </a:bodyPr>
              <a:lstStyle/>
              <a:p>
                <a:pPr>
                  <a:lnSpc>
                    <a:spcPct val="120000"/>
                  </a:lnSpc>
                  <a:spcBef>
                    <a:spcPts val="0"/>
                  </a:spcBef>
                </a:pPr>
                <a:r>
                  <a:rPr lang="zh-CN" altLang="en-US" sz="2800" dirty="0"/>
                  <a:t>微观粒子的波粒二象性</a:t>
                </a:r>
                <a:endParaRPr lang="zh-CN" altLang="en-US" sz="2800" dirty="0"/>
              </a:p>
              <a:p>
                <a:pPr>
                  <a:lnSpc>
                    <a:spcPct val="120000"/>
                  </a:lnSpc>
                  <a:spcBef>
                    <a:spcPts val="0"/>
                  </a:spcBef>
                </a:pPr>
                <a:endParaRPr lang="en-US" altLang="zh-CN" sz="2800" dirty="0"/>
              </a:p>
              <a:p>
                <a:pPr>
                  <a:lnSpc>
                    <a:spcPct val="120000"/>
                  </a:lnSpc>
                  <a:spcBef>
                    <a:spcPts val="0"/>
                  </a:spcBef>
                </a:pPr>
                <a:endParaRPr lang="en-US" altLang="zh-CN" sz="2800" dirty="0"/>
              </a:p>
              <a:p>
                <a:pPr>
                  <a:lnSpc>
                    <a:spcPct val="120000"/>
                  </a:lnSpc>
                  <a:spcBef>
                    <a:spcPts val="0"/>
                  </a:spcBef>
                </a:pPr>
                <a:r>
                  <a:rPr lang="zh-CN" altLang="en-US" sz="2800" dirty="0"/>
                  <a:t>自由粒子能量</a:t>
                </a:r>
                <a:r>
                  <a:rPr lang="en-US" altLang="zh-CN" sz="2800" i="1" dirty="0"/>
                  <a:t>E</a:t>
                </a:r>
                <a:r>
                  <a:rPr lang="zh-CN" altLang="en-US" sz="2800" dirty="0"/>
                  <a:t>和动量</a:t>
                </a:r>
                <a14:m>
                  <m:oMath xmlns:m="http://schemas.openxmlformats.org/officeDocument/2006/math">
                    <m:acc>
                      <m:accPr>
                        <m:chr m:val="⃗"/>
                        <m:ctrlPr>
                          <a:rPr lang="zh-CN" altLang="en-US" sz="2800" i="1" smtClean="0">
                            <a:latin typeface="Cambria Math" panose="02040503050406030204" pitchFamily="18" charset="0"/>
                          </a:rPr>
                        </m:ctrlPr>
                      </m:accPr>
                      <m:e>
                        <m:r>
                          <a:rPr lang="en-US" altLang="zh-CN" sz="2800" b="1" i="1" smtClean="0">
                            <a:latin typeface="Cambria Math" panose="02040503050406030204" pitchFamily="18" charset="0"/>
                          </a:rPr>
                          <m:t>𝒑</m:t>
                        </m:r>
                      </m:e>
                    </m:acc>
                  </m:oMath>
                </a14:m>
                <a:r>
                  <a:rPr lang="zh-CN" altLang="en-US" sz="2800" dirty="0"/>
                  <a:t>是确定的，其德布罗意频率和波长均不变 ，可认为它是一平面单色波 。平面单色波波列无限长，根据不确定原理 ，粒子在</a:t>
                </a:r>
                <a:r>
                  <a:rPr lang="en-US" altLang="zh-CN" sz="2800" i="1" dirty="0"/>
                  <a:t>x</a:t>
                </a:r>
                <a:r>
                  <a:rPr lang="zh-CN" altLang="en-US" sz="2800" dirty="0"/>
                  <a:t>方向上的位置完全不确定。</a:t>
                </a:r>
                <a:endParaRPr lang="en-US" altLang="zh-CN" sz="2800" dirty="0"/>
              </a:p>
              <a:p>
                <a:pPr>
                  <a:lnSpc>
                    <a:spcPct val="120000"/>
                  </a:lnSpc>
                  <a:spcBef>
                    <a:spcPts val="0"/>
                  </a:spcBef>
                </a:pPr>
                <a:r>
                  <a:rPr lang="zh-CN" altLang="en-US" sz="2800" dirty="0"/>
                  <a:t>自由粒子平面波函数</a:t>
                </a:r>
                <a:endParaRPr lang="en-US" altLang="zh-CN" sz="2800" dirty="0"/>
              </a:p>
              <a:p>
                <a:pPr>
                  <a:lnSpc>
                    <a:spcPct val="120000"/>
                  </a:lnSpc>
                  <a:spcBef>
                    <a:spcPts val="0"/>
                  </a:spcBef>
                </a:pPr>
                <a:endParaRPr lang="en-US" altLang="zh-CN" sz="2800" dirty="0"/>
              </a:p>
              <a:p>
                <a:pPr>
                  <a:lnSpc>
                    <a:spcPct val="120000"/>
                  </a:lnSpc>
                  <a:spcBef>
                    <a:spcPts val="0"/>
                  </a:spcBef>
                </a:pPr>
                <a:r>
                  <a:rPr lang="zh-CN" altLang="en-US" sz="2800" dirty="0"/>
                  <a:t>经典力学 </a:t>
                </a:r>
                <a:r>
                  <a:rPr lang="zh-CN" altLang="en-US" sz="2800" dirty="0">
                    <a:solidFill>
                      <a:srgbClr val="FF0000"/>
                    </a:solidFill>
                    <a:sym typeface="Symbol" panose="05050102010706020507" pitchFamily="18" charset="2"/>
                  </a:rPr>
                  <a:t></a:t>
                </a:r>
                <a:r>
                  <a:rPr lang="zh-CN" altLang="en-US" sz="2800" dirty="0"/>
                  <a:t> 位置和速度    量子力学 </a:t>
                </a:r>
                <a:r>
                  <a:rPr lang="zh-CN" altLang="en-US" sz="2800" dirty="0">
                    <a:solidFill>
                      <a:srgbClr val="FF0000"/>
                    </a:solidFill>
                    <a:sym typeface="Symbol" panose="05050102010706020507" pitchFamily="18" charset="2"/>
                  </a:rPr>
                  <a:t></a:t>
                </a:r>
                <a:r>
                  <a:rPr lang="zh-CN" altLang="en-US" sz="2800" dirty="0"/>
                  <a:t>  波函数</a:t>
                </a:r>
                <a:endParaRPr lang="zh-CN" altLang="en-US" sz="2800" dirty="0"/>
              </a:p>
              <a:p>
                <a:pPr>
                  <a:lnSpc>
                    <a:spcPct val="120000"/>
                  </a:lnSpc>
                  <a:spcBef>
                    <a:spcPts val="0"/>
                  </a:spcBef>
                </a:pPr>
                <a:r>
                  <a:rPr lang="zh-CN" altLang="en-US" sz="2800" dirty="0"/>
                  <a:t>波函数体现了波粒二象性，其中的</a:t>
                </a:r>
                <a:r>
                  <a:rPr lang="en-US" altLang="zh-CN" sz="2800" i="1" dirty="0"/>
                  <a:t>E</a:t>
                </a:r>
                <a:r>
                  <a:rPr lang="zh-CN" altLang="en-US" sz="2800" dirty="0"/>
                  <a:t>和 </a:t>
                </a:r>
                <a:r>
                  <a:rPr lang="en-US" altLang="zh-CN" sz="2800" i="1" dirty="0"/>
                  <a:t>p</a:t>
                </a:r>
                <a:r>
                  <a:rPr lang="zh-CN" altLang="en-US" sz="2800" dirty="0"/>
                  <a:t>是描写粒子性的物理量，却处在一个描写波的函数中。</a:t>
                </a:r>
                <a:endParaRPr lang="zh-CN" altLang="en-US" sz="2800" dirty="0"/>
              </a:p>
              <a:p>
                <a:pPr>
                  <a:lnSpc>
                    <a:spcPct val="120000"/>
                  </a:lnSpc>
                  <a:spcBef>
                    <a:spcPts val="0"/>
                  </a:spcBef>
                </a:pPr>
                <a:r>
                  <a:rPr lang="zh-CN" altLang="en-US" sz="2800" dirty="0"/>
                  <a:t>波函数的物理意义是什么？粒子的什么性质在波动？</a:t>
                </a:r>
                <a:endParaRPr lang="zh-CN" altLang="en-US" sz="28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266700" y="1295400"/>
                <a:ext cx="8496300" cy="4953000"/>
              </a:xfrm>
              <a:blipFill rotWithShape="1">
                <a:blip r:embed="rId1"/>
                <a:stretch>
                  <a:fillRect/>
                </a:stretch>
              </a:blipFill>
            </p:spPr>
            <p:txBody>
              <a:bodyPr/>
              <a:lstStyle/>
              <a:p>
                <a:r>
                  <a:rPr lang="zh-CN" altLang="en-US">
                    <a:noFill/>
                  </a:rPr>
                  <a:t> </a:t>
                </a:r>
              </a:p>
            </p:txBody>
          </p:sp>
        </mc:Fallback>
      </mc:AlternateContent>
      <p:graphicFrame>
        <p:nvGraphicFramePr>
          <p:cNvPr id="5" name="Object 5"/>
          <p:cNvGraphicFramePr>
            <a:graphicFrameLocks noChangeAspect="1"/>
          </p:cNvGraphicFramePr>
          <p:nvPr/>
        </p:nvGraphicFramePr>
        <p:xfrm>
          <a:off x="3810000" y="1411287"/>
          <a:ext cx="914400" cy="1027113"/>
        </p:xfrm>
        <a:graphic>
          <a:graphicData uri="http://schemas.openxmlformats.org/presentationml/2006/ole">
            <mc:AlternateContent xmlns:mc="http://schemas.openxmlformats.org/markup-compatibility/2006">
              <mc:Choice xmlns:v="urn:schemas-microsoft-com:vml" Requires="v">
                <p:oleObj spid="_x0000_s6" name="公式" r:id="rId2" imgW="634365" imgH="608965" progId="Equation.3">
                  <p:embed/>
                </p:oleObj>
              </mc:Choice>
              <mc:Fallback>
                <p:oleObj name="公式" r:id="rId2" imgW="634365" imgH="608965" progId="Equation.3">
                  <p:embed/>
                  <p:pic>
                    <p:nvPicPr>
                      <p:cNvPr id="0"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11287"/>
                        <a:ext cx="914400" cy="1027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9"/>
          <p:cNvGraphicFramePr>
            <a:graphicFrameLocks noChangeAspect="1"/>
          </p:cNvGraphicFramePr>
          <p:nvPr/>
        </p:nvGraphicFramePr>
        <p:xfrm>
          <a:off x="5029200" y="1295400"/>
          <a:ext cx="990600" cy="1143000"/>
        </p:xfrm>
        <a:graphic>
          <a:graphicData uri="http://schemas.openxmlformats.org/presentationml/2006/ole">
            <mc:AlternateContent xmlns:mc="http://schemas.openxmlformats.org/markup-compatibility/2006">
              <mc:Choice xmlns:v="urn:schemas-microsoft-com:vml" Requires="v">
                <p:oleObj spid="_x0000_s8" name="公式" r:id="rId4" imgW="647700" imgH="660400" progId="Equation.3">
                  <p:embed/>
                </p:oleObj>
              </mc:Choice>
              <mc:Fallback>
                <p:oleObj name="公式" r:id="rId4" imgW="647700" imgH="660400" progId="Equation.3">
                  <p:embed/>
                  <p:pic>
                    <p:nvPicPr>
                      <p:cNvPr id="0"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95400"/>
                        <a:ext cx="9906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15"/>
          <p:cNvGraphicFramePr>
            <a:graphicFrameLocks noChangeAspect="1"/>
          </p:cNvGraphicFramePr>
          <p:nvPr/>
        </p:nvGraphicFramePr>
        <p:xfrm>
          <a:off x="3581400" y="3546475"/>
          <a:ext cx="3429000" cy="873125"/>
        </p:xfrm>
        <a:graphic>
          <a:graphicData uri="http://schemas.openxmlformats.org/presentationml/2006/ole">
            <mc:AlternateContent xmlns:mc="http://schemas.openxmlformats.org/markup-compatibility/2006">
              <mc:Choice xmlns:v="urn:schemas-microsoft-com:vml" Requires="v">
                <p:oleObj spid="_x0000_s10" name="公式" r:id="rId6" imgW="1346200" imgH="342900" progId="Equation.3">
                  <p:embed/>
                </p:oleObj>
              </mc:Choice>
              <mc:Fallback>
                <p:oleObj name="公式" r:id="rId6" imgW="1346200" imgH="342900" progId="Equation.3">
                  <p:embed/>
                  <p:pic>
                    <p:nvPicPr>
                      <p:cNvPr id="0" name="图片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546475"/>
                        <a:ext cx="3429000"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波函数的</a:t>
            </a:r>
            <a:r>
              <a:rPr lang="zh-CN" altLang="en-US" dirty="0">
                <a:solidFill>
                  <a:srgbClr val="FF0000"/>
                </a:solidFill>
              </a:rPr>
              <a:t>错误</a:t>
            </a:r>
            <a:r>
              <a:rPr lang="zh-CN" altLang="en-US" dirty="0"/>
              <a:t>解释</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219200"/>
            <a:ext cx="8115300" cy="5181600"/>
          </a:xfrm>
        </p:spPr>
        <p:txBody>
          <a:bodyPr>
            <a:normAutofit lnSpcReduction="10000"/>
          </a:bodyPr>
          <a:lstStyle/>
          <a:p>
            <a:pPr>
              <a:lnSpc>
                <a:spcPct val="110000"/>
              </a:lnSpc>
              <a:spcBef>
                <a:spcPts val="0"/>
              </a:spcBef>
              <a:spcAft>
                <a:spcPts val="0"/>
              </a:spcAft>
            </a:pPr>
            <a:r>
              <a:rPr lang="zh-CN" altLang="en-US" sz="3200" dirty="0">
                <a:solidFill>
                  <a:srgbClr val="FF0000"/>
                </a:solidFill>
              </a:rPr>
              <a:t>波粒子组成，是大量粒子运动的表现</a:t>
            </a:r>
            <a:r>
              <a:rPr lang="zh-CN" altLang="en-US" sz="3200" dirty="0"/>
              <a:t>  </a:t>
            </a:r>
            <a:endParaRPr lang="en-US" altLang="zh-CN" sz="3200" dirty="0"/>
          </a:p>
          <a:p>
            <a:pPr lvl="1">
              <a:lnSpc>
                <a:spcPct val="110000"/>
              </a:lnSpc>
              <a:spcBef>
                <a:spcPts val="0"/>
              </a:spcBef>
              <a:spcAft>
                <a:spcPts val="0"/>
              </a:spcAft>
            </a:pPr>
            <a:endParaRPr lang="en-US" altLang="zh-CN" sz="2400" dirty="0"/>
          </a:p>
          <a:p>
            <a:pPr lvl="1">
              <a:lnSpc>
                <a:spcPct val="110000"/>
              </a:lnSpc>
              <a:spcBef>
                <a:spcPts val="0"/>
              </a:spcBef>
              <a:spcAft>
                <a:spcPts val="0"/>
              </a:spcAft>
            </a:pPr>
            <a:endParaRPr lang="en-US" altLang="zh-CN" sz="2400" dirty="0"/>
          </a:p>
          <a:p>
            <a:pPr lvl="1">
              <a:lnSpc>
                <a:spcPct val="110000"/>
              </a:lnSpc>
              <a:spcBef>
                <a:spcPts val="0"/>
              </a:spcBef>
              <a:spcAft>
                <a:spcPts val="0"/>
              </a:spcAft>
            </a:pPr>
            <a:endParaRPr lang="en-US" altLang="zh-CN" sz="2400" dirty="0"/>
          </a:p>
          <a:p>
            <a:pPr lvl="1">
              <a:lnSpc>
                <a:spcPct val="110000"/>
              </a:lnSpc>
              <a:spcBef>
                <a:spcPts val="0"/>
              </a:spcBef>
              <a:spcAft>
                <a:spcPts val="0"/>
              </a:spcAft>
            </a:pPr>
            <a:endParaRPr lang="en-US" altLang="zh-CN" sz="2400" dirty="0"/>
          </a:p>
          <a:p>
            <a:pPr lvl="1">
              <a:lnSpc>
                <a:spcPct val="110000"/>
              </a:lnSpc>
              <a:spcBef>
                <a:spcPts val="0"/>
              </a:spcBef>
              <a:spcAft>
                <a:spcPts val="0"/>
              </a:spcAft>
            </a:pPr>
            <a:endParaRPr lang="en-US" altLang="zh-CN" sz="2400" dirty="0"/>
          </a:p>
          <a:p>
            <a:pPr lvl="1">
              <a:lnSpc>
                <a:spcPct val="110000"/>
              </a:lnSpc>
              <a:spcBef>
                <a:spcPts val="0"/>
              </a:spcBef>
              <a:spcAft>
                <a:spcPts val="0"/>
              </a:spcAft>
            </a:pPr>
            <a:r>
              <a:rPr lang="zh-CN" altLang="en-US" sz="2400" dirty="0"/>
              <a:t>电子一个一个的通过小孔 </a:t>
            </a:r>
            <a:r>
              <a:rPr lang="zh-CN" altLang="en-US" sz="2400" dirty="0">
                <a:sym typeface="Symbol" panose="05050102010706020507" pitchFamily="18" charset="2"/>
              </a:rPr>
              <a:t> 出现衍射条纹（时间够长）</a:t>
            </a:r>
            <a:endParaRPr lang="en-US" altLang="zh-CN" sz="2400" dirty="0"/>
          </a:p>
          <a:p>
            <a:pPr lvl="1">
              <a:lnSpc>
                <a:spcPct val="110000"/>
              </a:lnSpc>
              <a:spcBef>
                <a:spcPts val="0"/>
              </a:spcBef>
              <a:spcAft>
                <a:spcPts val="0"/>
              </a:spcAft>
            </a:pPr>
            <a:r>
              <a:rPr lang="zh-CN" altLang="en-US" sz="2400" dirty="0">
                <a:solidFill>
                  <a:srgbClr val="FF0000"/>
                </a:solidFill>
              </a:rPr>
              <a:t>解释不了单个电子就具有波动性的实验</a:t>
            </a:r>
            <a:endParaRPr lang="en-US" altLang="zh-CN" sz="2400" dirty="0">
              <a:solidFill>
                <a:srgbClr val="FF0000"/>
              </a:solidFill>
            </a:endParaRPr>
          </a:p>
          <a:p>
            <a:pPr>
              <a:lnSpc>
                <a:spcPct val="110000"/>
              </a:lnSpc>
              <a:spcBef>
                <a:spcPts val="0"/>
              </a:spcBef>
              <a:spcAft>
                <a:spcPts val="0"/>
              </a:spcAft>
            </a:pPr>
            <a:r>
              <a:rPr lang="zh-CN" altLang="en-US" sz="3200" dirty="0">
                <a:solidFill>
                  <a:srgbClr val="FF0000"/>
                </a:solidFill>
              </a:rPr>
              <a:t>粒子由波组成，波是基本组成单元</a:t>
            </a:r>
            <a:endParaRPr lang="en-US" altLang="zh-CN" sz="3200" dirty="0">
              <a:solidFill>
                <a:srgbClr val="FF0000"/>
              </a:solidFill>
            </a:endParaRPr>
          </a:p>
          <a:p>
            <a:pPr lvl="1">
              <a:lnSpc>
                <a:spcPct val="110000"/>
              </a:lnSpc>
              <a:spcBef>
                <a:spcPts val="0"/>
              </a:spcBef>
              <a:spcAft>
                <a:spcPts val="0"/>
              </a:spcAft>
            </a:pPr>
            <a:r>
              <a:rPr lang="zh-CN" altLang="en-US" sz="2400" dirty="0"/>
              <a:t>例如：电子是许多波组合起来的一个波包</a:t>
            </a:r>
            <a:r>
              <a:rPr lang="en-US" altLang="zh-CN" sz="2400" dirty="0"/>
              <a:t>(wave packet), </a:t>
            </a:r>
            <a:r>
              <a:rPr lang="zh-CN" altLang="en-US" sz="2400" dirty="0"/>
              <a:t>是三维空间中连续分布的某种物质波包。</a:t>
            </a:r>
            <a:endParaRPr lang="en-US" altLang="zh-CN" sz="2400" dirty="0"/>
          </a:p>
          <a:p>
            <a:pPr lvl="1">
              <a:lnSpc>
                <a:spcPct val="110000"/>
              </a:lnSpc>
              <a:spcBef>
                <a:spcPts val="0"/>
              </a:spcBef>
              <a:spcAft>
                <a:spcPts val="0"/>
              </a:spcAft>
            </a:pPr>
            <a:r>
              <a:rPr lang="zh-CN" altLang="en-US" sz="2400" dirty="0">
                <a:solidFill>
                  <a:srgbClr val="FF0000"/>
                </a:solidFill>
              </a:rPr>
              <a:t>相速度的不同会导致粒子解体；概率意义上的波包，相速度的不同只导致粒子在空间的出现几率的弥散</a:t>
            </a:r>
            <a:endParaRPr lang="zh-CN" altLang="en-US" sz="2400" dirty="0">
              <a:solidFill>
                <a:srgbClr val="FF0000"/>
              </a:solidFill>
            </a:endParaRPr>
          </a:p>
        </p:txBody>
      </p:sp>
      <p:pic>
        <p:nvPicPr>
          <p:cNvPr id="5" name="Picture 3" descr="td17_12(a)"/>
          <p:cNvPicPr>
            <a:picLocks noChangeAspect="1" noChangeArrowheads="1"/>
          </p:cNvPicPr>
          <p:nvPr/>
        </p:nvPicPr>
        <p:blipFill>
          <a:blip r:embed="rId1"/>
          <a:srcRect/>
          <a:stretch>
            <a:fillRect/>
          </a:stretch>
        </p:blipFill>
        <p:spPr bwMode="auto">
          <a:xfrm>
            <a:off x="1206381" y="1832292"/>
            <a:ext cx="3213219" cy="16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bwMode="auto">
          <a:xfrm>
            <a:off x="5029200" y="1893694"/>
            <a:ext cx="2374900" cy="1535306"/>
            <a:chOff x="0" y="0"/>
            <a:chExt cx="1640" cy="1268"/>
          </a:xfrm>
        </p:grpSpPr>
        <p:pic>
          <p:nvPicPr>
            <p:cNvPr id="7" name="Picture 6" descr="图16"/>
            <p:cNvPicPr>
              <a:picLocks noChangeAspect="1" noChangeArrowheads="1"/>
            </p:cNvPicPr>
            <p:nvPr/>
          </p:nvPicPr>
          <p:blipFill>
            <a:blip r:embed="rId2" cstate="print"/>
            <a:srcRect/>
            <a:stretch>
              <a:fillRect/>
            </a:stretch>
          </p:blipFill>
          <p:spPr bwMode="auto">
            <a:xfrm>
              <a:off x="0" y="0"/>
              <a:ext cx="1213"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255" y="175"/>
              <a:ext cx="385" cy="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b="1" dirty="0">
                  <a:latin typeface="华文楷体" panose="02010600040101010101" charset="-122"/>
                  <a:ea typeface="华文楷体" panose="02010600040101010101" charset="-122"/>
                </a:rPr>
                <a:t>单</a:t>
              </a:r>
              <a:endParaRPr lang="en-US" altLang="zh-CN" sz="1600" b="1" dirty="0">
                <a:latin typeface="华文楷体" panose="02010600040101010101" charset="-122"/>
                <a:ea typeface="华文楷体" panose="02010600040101010101" charset="-122"/>
              </a:endParaRPr>
            </a:p>
            <a:p>
              <a:r>
                <a:rPr lang="zh-CN" altLang="en-US" sz="1600" b="1" dirty="0">
                  <a:latin typeface="华文楷体" panose="02010600040101010101" charset="-122"/>
                  <a:ea typeface="华文楷体" panose="02010600040101010101" charset="-122"/>
                </a:rPr>
                <a:t>电子衍射</a:t>
              </a:r>
              <a:endParaRPr lang="zh-CN" altLang="en-US" sz="1800" b="1" dirty="0">
                <a:latin typeface="华文楷体" panose="02010600040101010101" charset="-122"/>
                <a:ea typeface="华文楷体" panose="02010600040101010101" charset="-122"/>
              </a:endParaRPr>
            </a:p>
          </p:txBody>
        </p:sp>
      </p:grpSp>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波函数的统计解释</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04800" y="1219200"/>
            <a:ext cx="8458200" cy="5240586"/>
          </a:xfrm>
        </p:spPr>
        <p:txBody>
          <a:bodyPr>
            <a:normAutofit fontScale="92500" lnSpcReduction="20000"/>
          </a:bodyPr>
          <a:lstStyle/>
          <a:p>
            <a:pPr>
              <a:lnSpc>
                <a:spcPct val="120000"/>
              </a:lnSpc>
              <a:spcBef>
                <a:spcPts val="0"/>
              </a:spcBef>
            </a:pPr>
            <a:r>
              <a:rPr lang="zh-CN" altLang="en-US" sz="2400" dirty="0"/>
              <a:t>对应粒子波动性的波函数做为一个重要的新概念登上量子力学舞台后，其本身的物理意义却模糊不清，使许多物理学家感到迷惑不解而大伤脑筋</a:t>
            </a:r>
            <a:endParaRPr lang="en-US" altLang="zh-CN" sz="2400" dirty="0"/>
          </a:p>
          <a:p>
            <a:pPr>
              <a:lnSpc>
                <a:spcPct val="120000"/>
              </a:lnSpc>
              <a:spcBef>
                <a:spcPts val="0"/>
              </a:spcBef>
            </a:pPr>
            <a:r>
              <a:rPr lang="zh-CN" altLang="en-US" sz="2400" dirty="0"/>
              <a:t>爱因斯坦为了解释光粒子（光量子或光子）和波的二象性，把光波的强度解释为光子出现的几率密度。</a:t>
            </a:r>
            <a:endParaRPr lang="zh-CN" altLang="en-US" sz="2400" dirty="0"/>
          </a:p>
          <a:p>
            <a:pPr>
              <a:lnSpc>
                <a:spcPct val="120000"/>
              </a:lnSpc>
              <a:spcBef>
                <a:spcPts val="0"/>
              </a:spcBef>
            </a:pPr>
            <a:r>
              <a:rPr lang="zh-CN" altLang="en-US" sz="2400" dirty="0"/>
              <a:t>玻恩</a:t>
            </a:r>
            <a:r>
              <a:rPr lang="en-US" altLang="zh-CN" sz="2400" dirty="0"/>
              <a:t>(M</a:t>
            </a:r>
            <a:r>
              <a:rPr lang="zh-CN" altLang="en-US" sz="2400" dirty="0"/>
              <a:t>．</a:t>
            </a:r>
            <a:r>
              <a:rPr lang="en-US" altLang="zh-CN" sz="2400" dirty="0"/>
              <a:t>Born</a:t>
            </a:r>
            <a:r>
              <a:rPr lang="zh-CN" altLang="en-US" sz="2400" dirty="0"/>
              <a:t>，</a:t>
            </a:r>
            <a:r>
              <a:rPr lang="en-US" altLang="zh-CN" sz="2400" dirty="0"/>
              <a:t>1882</a:t>
            </a:r>
            <a:r>
              <a:rPr lang="zh-CN" altLang="en-US" sz="2400" dirty="0"/>
              <a:t>－</a:t>
            </a:r>
            <a:r>
              <a:rPr lang="en-US" altLang="zh-CN" sz="2400" dirty="0"/>
              <a:t>1970)</a:t>
            </a:r>
            <a:r>
              <a:rPr lang="zh-CN" altLang="en-US" sz="2400" dirty="0"/>
              <a:t>在这个观念的启发下，马上将其推广到</a:t>
            </a:r>
            <a:r>
              <a:rPr lang="en-US" altLang="zh-CN" sz="2400" i="1" dirty="0"/>
              <a:t>Ψ</a:t>
            </a:r>
            <a:r>
              <a:rPr lang="zh-CN" altLang="en-US" sz="2400" dirty="0"/>
              <a:t>函数上。</a:t>
            </a:r>
            <a:r>
              <a:rPr lang="en-US" altLang="zh-CN" sz="2400" dirty="0"/>
              <a:t>1926 </a:t>
            </a:r>
            <a:r>
              <a:rPr lang="zh-CN" altLang="en-US" sz="2400" dirty="0"/>
              <a:t>年玻恩提出：德布罗意波是概率波。 </a:t>
            </a:r>
            <a:r>
              <a:rPr lang="en-US" altLang="zh-CN" sz="2400" dirty="0"/>
              <a:t>|</a:t>
            </a:r>
            <a:r>
              <a:rPr lang="en-US" altLang="zh-CN" sz="2400" i="1" dirty="0"/>
              <a:t>Ψ</a:t>
            </a:r>
            <a:r>
              <a:rPr lang="en-US" altLang="zh-CN" sz="2400" dirty="0"/>
              <a:t>|</a:t>
            </a:r>
            <a:r>
              <a:rPr lang="en-US" altLang="zh-CN" sz="2400" baseline="30000" dirty="0"/>
              <a:t>2</a:t>
            </a:r>
            <a:r>
              <a:rPr lang="zh-CN" altLang="en-US" sz="2400" dirty="0"/>
              <a:t>必须是电子（或其它粒子）的几率密度” 。</a:t>
            </a:r>
            <a:endParaRPr lang="en-US" altLang="zh-CN" sz="2400" dirty="0"/>
          </a:p>
          <a:p>
            <a:pPr>
              <a:lnSpc>
                <a:spcPct val="120000"/>
              </a:lnSpc>
              <a:spcBef>
                <a:spcPts val="0"/>
              </a:spcBef>
            </a:pPr>
            <a:endParaRPr lang="en-US" altLang="zh-CN" sz="2400" dirty="0"/>
          </a:p>
          <a:p>
            <a:pPr>
              <a:lnSpc>
                <a:spcPct val="120000"/>
              </a:lnSpc>
              <a:spcBef>
                <a:spcPts val="0"/>
              </a:spcBef>
            </a:pPr>
            <a:endParaRPr lang="en-US" altLang="zh-CN" sz="2400" dirty="0"/>
          </a:p>
          <a:p>
            <a:pPr>
              <a:lnSpc>
                <a:spcPct val="120000"/>
              </a:lnSpc>
              <a:spcBef>
                <a:spcPts val="0"/>
              </a:spcBef>
            </a:pPr>
            <a:endParaRPr lang="en-US" altLang="zh-CN" sz="2400" dirty="0"/>
          </a:p>
          <a:p>
            <a:pPr>
              <a:lnSpc>
                <a:spcPct val="120000"/>
              </a:lnSpc>
              <a:spcBef>
                <a:spcPts val="0"/>
              </a:spcBef>
            </a:pPr>
            <a:endParaRPr lang="en-US" altLang="zh-CN" sz="2400" dirty="0"/>
          </a:p>
          <a:p>
            <a:pPr>
              <a:lnSpc>
                <a:spcPct val="120000"/>
              </a:lnSpc>
              <a:spcBef>
                <a:spcPts val="0"/>
              </a:spcBef>
            </a:pPr>
            <a:endParaRPr lang="en-US" altLang="zh-CN" sz="2400" dirty="0">
              <a:solidFill>
                <a:srgbClr val="FF0000"/>
              </a:solidFill>
            </a:endParaRPr>
          </a:p>
          <a:p>
            <a:pPr>
              <a:lnSpc>
                <a:spcPct val="120000"/>
              </a:lnSpc>
              <a:spcBef>
                <a:spcPts val="0"/>
              </a:spcBef>
            </a:pPr>
            <a:r>
              <a:rPr lang="en-US" altLang="zh-CN" sz="2400" dirty="0">
                <a:solidFill>
                  <a:srgbClr val="FF0000"/>
                </a:solidFill>
              </a:rPr>
              <a:t>1954</a:t>
            </a:r>
            <a:r>
              <a:rPr lang="zh-CN" altLang="en-US" sz="2400" dirty="0">
                <a:solidFill>
                  <a:srgbClr val="FF0000"/>
                </a:solidFill>
              </a:rPr>
              <a:t>年，玻恩获诺贝尔物理奖。</a:t>
            </a:r>
            <a:endParaRPr lang="en-US" altLang="zh-CN" sz="2400" dirty="0"/>
          </a:p>
        </p:txBody>
      </p:sp>
      <mc:AlternateContent xmlns:mc="http://schemas.openxmlformats.org/markup-compatibility/2006">
        <mc:Choice xmlns:a14="http://schemas.microsoft.com/office/drawing/2010/main" Requires="a14">
          <p:sp>
            <p:nvSpPr>
              <p:cNvPr id="5" name="矩形 4"/>
              <p:cNvSpPr/>
              <p:nvPr/>
            </p:nvSpPr>
            <p:spPr>
              <a:xfrm>
                <a:off x="990600" y="3962400"/>
                <a:ext cx="5391142" cy="1815882"/>
              </a:xfrm>
              <a:prstGeom prst="rect">
                <a:avLst/>
              </a:prstGeom>
            </p:spPr>
            <p:txBody>
              <a:bodyPr wrap="square">
                <a:spAutoFit/>
              </a:bodyPr>
              <a:lstStyle/>
              <a:p>
                <a:pPr>
                  <a:buFont typeface="Symbol" panose="05050102010706020507" pitchFamily="18" charset="2"/>
                  <a:buNone/>
                </a:pPr>
                <a:r>
                  <a:rPr lang="en-US" altLang="zh-CN" sz="28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en-US" altLang="zh-CN"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14:m>
                  <m:oMath xmlns:m="http://schemas.openxmlformats.org/officeDocument/2006/math">
                    <m:acc>
                      <m:accPr>
                        <m:chr m:val="⃗"/>
                        <m:ctrlPr>
                          <a:rPr lang="zh-CN" altLang="en-US" sz="2800"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ctrlPr>
                      </m:accPr>
                      <m:e>
                        <m:r>
                          <a:rPr lang="en-US" altLang="zh-CN" sz="2800" b="1" i="1" smtClean="0">
                            <a:solidFill>
                              <a:srgbClr val="0000FF"/>
                            </a:solidFill>
                            <a:latin typeface="Cambria Math" panose="02040503050406030204" pitchFamily="18" charset="0"/>
                            <a:ea typeface="华文楷体" panose="02010600040101010101" charset="-122"/>
                            <a:cs typeface="Times New Roman" panose="02020603050405020304" pitchFamily="18" charset="0"/>
                          </a:rPr>
                          <m:t>𝒓</m:t>
                        </m:r>
                      </m:e>
                    </m:acc>
                  </m:oMath>
                </a14:m>
                <a:r>
                  <a:rPr lang="en-US" altLang="zh-CN"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en-US" altLang="zh-CN" sz="28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t</a:t>
                </a:r>
                <a:r>
                  <a:rPr lang="en-US" altLang="zh-CN"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的物理意义在于：</a:t>
                </a:r>
                <a:endPar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a:p>
                <a:pPr algn="just">
                  <a:buFont typeface="Symbol" panose="05050102010706020507" pitchFamily="18" charset="2"/>
                  <a:buNone/>
                </a:pP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波函数的模的平方（波的强度）代表时刻 </a:t>
                </a:r>
                <a:r>
                  <a:rPr lang="en-US" altLang="zh-CN" sz="2800" i="1" dirty="0">
                    <a:solidFill>
                      <a:srgbClr val="0000FF"/>
                    </a:solidFill>
                    <a:latin typeface="Times New Roman" panose="02020603050405020304" pitchFamily="18" charset="0"/>
                    <a:ea typeface="华文楷体" panose="02010600040101010101" charset="-122"/>
                    <a:cs typeface="Times New Roman" panose="02020603050405020304" pitchFamily="18" charset="0"/>
                  </a:rPr>
                  <a:t>t</a:t>
                </a: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、在空间</a:t>
                </a:r>
                <a14:m>
                  <m:oMath xmlns:m="http://schemas.openxmlformats.org/officeDocument/2006/math">
                    <m:acc>
                      <m:accPr>
                        <m:chr m:val="⃗"/>
                        <m:ctrlPr>
                          <a:rPr lang="zh-CN" altLang="en-US" sz="2800" i="1">
                            <a:solidFill>
                              <a:srgbClr val="0000FF"/>
                            </a:solidFill>
                            <a:latin typeface="Cambria Math" panose="02040503050406030204" pitchFamily="18" charset="0"/>
                            <a:ea typeface="华文楷体" panose="02010600040101010101" charset="-122"/>
                            <a:cs typeface="Times New Roman" panose="02020603050405020304" pitchFamily="18" charset="0"/>
                          </a:rPr>
                        </m:ctrlPr>
                      </m:accPr>
                      <m:e>
                        <m:r>
                          <a:rPr lang="en-US" altLang="zh-CN" sz="2800" i="1">
                            <a:solidFill>
                              <a:srgbClr val="0000FF"/>
                            </a:solidFill>
                            <a:latin typeface="Cambria Math" panose="02040503050406030204" pitchFamily="18" charset="0"/>
                            <a:ea typeface="华文楷体" panose="02010600040101010101" charset="-122"/>
                            <a:cs typeface="Times New Roman" panose="02020603050405020304" pitchFamily="18" charset="0"/>
                          </a:rPr>
                          <m:t>𝒓</m:t>
                        </m:r>
                      </m:e>
                    </m:acc>
                  </m:oMath>
                </a14:m>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点处，单位体积元中微观粒子出现的概率。</a:t>
                </a:r>
                <a:endPar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mc:Choice>
        <mc:Fallback>
          <p:sp>
            <p:nvSpPr>
              <p:cNvPr id="5" name="矩形 4"/>
              <p:cNvSpPr>
                <a:spLocks noRot="1" noChangeAspect="1" noMove="1" noResize="1" noEditPoints="1" noAdjustHandles="1" noChangeArrowheads="1" noChangeShapeType="1" noTextEdit="1"/>
              </p:cNvSpPr>
              <p:nvPr/>
            </p:nvSpPr>
            <p:spPr>
              <a:xfrm>
                <a:off x="990600" y="3962400"/>
                <a:ext cx="5391142" cy="1815882"/>
              </a:xfrm>
              <a:prstGeom prst="rect">
                <a:avLst/>
              </a:prstGeom>
              <a:blipFill rotWithShape="1">
                <a:blip r:embed="rId1"/>
                <a:stretch>
                  <a:fillRect r="12" b="23"/>
                </a:stretch>
              </a:blipFill>
            </p:spPr>
            <p:txBody>
              <a:bodyPr/>
              <a:lstStyle/>
              <a:p>
                <a:r>
                  <a:rPr lang="zh-CN" altLang="en-US">
                    <a:noFill/>
                  </a:rPr>
                  <a:t> </a:t>
                </a:r>
              </a:p>
            </p:txBody>
          </p:sp>
        </mc:Fallback>
      </mc:AlternateContent>
      <p:pic>
        <p:nvPicPr>
          <p:cNvPr id="6" name="Picture 6" descr="1954-Born"/>
          <p:cNvPicPr>
            <a:picLocks noChangeAspect="1" noChangeArrowheads="1"/>
          </p:cNvPicPr>
          <p:nvPr/>
        </p:nvPicPr>
        <p:blipFill>
          <a:blip r:embed="rId2" cstate="print"/>
          <a:srcRect/>
          <a:stretch>
            <a:fillRect/>
          </a:stretch>
        </p:blipFill>
        <p:spPr bwMode="auto">
          <a:xfrm>
            <a:off x="6934200" y="3834731"/>
            <a:ext cx="1594488" cy="2396456"/>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波函数的统计解释</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1" y="1447800"/>
            <a:ext cx="8458200" cy="3200400"/>
          </a:xfrm>
        </p:spPr>
        <p:txBody>
          <a:bodyPr>
            <a:normAutofit fontScale="77500" lnSpcReduction="20000"/>
          </a:bodyPr>
          <a:lstStyle/>
          <a:p>
            <a:pPr>
              <a:lnSpc>
                <a:spcPct val="120000"/>
              </a:lnSpc>
              <a:spcBef>
                <a:spcPts val="0"/>
              </a:spcBef>
            </a:pPr>
            <a:r>
              <a:rPr lang="zh-CN" altLang="en-US" dirty="0"/>
              <a:t> </a:t>
            </a:r>
            <a:r>
              <a:rPr lang="zh-CN" altLang="en-US" dirty="0">
                <a:solidFill>
                  <a:srgbClr val="FF0000"/>
                </a:solidFill>
              </a:rPr>
              <a:t>统计解释：</a:t>
            </a:r>
            <a:r>
              <a:rPr lang="zh-CN" altLang="en-US" dirty="0"/>
              <a:t>在某处德布罗意波的强度是与粒子在该处邻近出现的概率成正比的 。</a:t>
            </a:r>
            <a:endParaRPr lang="en-US" altLang="zh-CN" dirty="0"/>
          </a:p>
          <a:p>
            <a:pPr>
              <a:lnSpc>
                <a:spcPct val="120000"/>
              </a:lnSpc>
              <a:spcBef>
                <a:spcPts val="0"/>
              </a:spcBef>
            </a:pPr>
            <a:r>
              <a:rPr lang="zh-CN" altLang="en-US" dirty="0">
                <a:solidFill>
                  <a:srgbClr val="FF0000"/>
                </a:solidFill>
              </a:rPr>
              <a:t>概率概念的哲学意义：</a:t>
            </a:r>
            <a:r>
              <a:rPr lang="zh-CN" altLang="en-US" dirty="0"/>
              <a:t>在已知给定条件下，不可能精确地预知结果，只能预言某些可能的结果的概率 。</a:t>
            </a:r>
            <a:endParaRPr lang="en-US" altLang="zh-CN" dirty="0"/>
          </a:p>
          <a:p>
            <a:pPr>
              <a:lnSpc>
                <a:spcPct val="120000"/>
              </a:lnSpc>
              <a:spcBef>
                <a:spcPts val="0"/>
              </a:spcBef>
            </a:pPr>
            <a:r>
              <a:rPr kumimoji="1" lang="zh-CN" altLang="en-US" dirty="0">
                <a:solidFill>
                  <a:srgbClr val="FF0000"/>
                </a:solidFill>
              </a:rPr>
              <a:t>波恩的波函数几率解释是量子力学基本原理之一</a:t>
            </a:r>
            <a:endParaRPr kumimoji="1" lang="en-US" altLang="zh-CN" dirty="0">
              <a:solidFill>
                <a:srgbClr val="FF0000"/>
              </a:solidFill>
            </a:endParaRPr>
          </a:p>
          <a:p>
            <a:pPr>
              <a:lnSpc>
                <a:spcPct val="120000"/>
              </a:lnSpc>
              <a:spcBef>
                <a:spcPts val="0"/>
              </a:spcBef>
            </a:pPr>
            <a:r>
              <a:rPr kumimoji="1" lang="zh-CN" altLang="en-US" dirty="0">
                <a:solidFill>
                  <a:srgbClr val="FF0000"/>
                </a:solidFill>
              </a:rPr>
              <a:t>经典波振幅是可测量，</a:t>
            </a:r>
            <a:r>
              <a:rPr kumimoji="1" lang="zh-CN" altLang="en-US" dirty="0">
                <a:solidFill>
                  <a:srgbClr val="0000FF"/>
                </a:solidFill>
              </a:rPr>
              <a:t>而波函数是不可测量</a:t>
            </a:r>
            <a:r>
              <a:rPr kumimoji="1" lang="zh-CN" altLang="en-US" dirty="0">
                <a:solidFill>
                  <a:srgbClr val="FF0000"/>
                </a:solidFill>
              </a:rPr>
              <a:t>，可测的是几率</a:t>
            </a:r>
            <a:endParaRPr kumimoji="1" lang="zh-CN" altLang="en-US" dirty="0">
              <a:solidFill>
                <a:srgbClr val="FF0000"/>
              </a:solidFill>
            </a:endParaRPr>
          </a:p>
        </p:txBody>
      </p:sp>
      <p:sp>
        <p:nvSpPr>
          <p:cNvPr id="5" name="Footer Placeholder 4"/>
          <p:cNvSpPr>
            <a:spLocks noGrp="1"/>
          </p:cNvSpPr>
          <p:nvPr>
            <p:ph type="ftr" sz="quarter" idx="11"/>
          </p:nvPr>
        </p:nvSpPr>
        <p:spPr/>
        <p:txBody>
          <a:bodyPr/>
          <a:lstStyle/>
          <a:p>
            <a:r>
              <a:rPr lang="zh-CN" altLang="en-US"/>
              <a:t>原子物理学</a:t>
            </a:r>
            <a:r>
              <a:rPr lang="en-US" altLang="zh-CN"/>
              <a:t>2026</a:t>
            </a:r>
            <a:r>
              <a:rPr lang="zh-CN" altLang="en-US"/>
              <a:t>春</a:t>
            </a:r>
            <a:endParaRPr lang="en-US" dirty="0"/>
          </a:p>
        </p:txBody>
      </p:sp>
      <p:sp>
        <p:nvSpPr>
          <p:cNvPr id="6" name="文本框 1"/>
          <p:cNvSpPr txBox="1"/>
          <p:nvPr/>
        </p:nvSpPr>
        <p:spPr>
          <a:xfrm>
            <a:off x="1767554" y="4572000"/>
            <a:ext cx="5837493" cy="1569658"/>
          </a:xfrm>
          <a:prstGeom prst="rect">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3200" b="0" i="0" u="none" strike="noStrike" cap="none" spc="0" normalizeH="0" baseline="0" dirty="0">
                <a:ln>
                  <a:noFill/>
                </a:ln>
                <a:solidFill>
                  <a:srgbClr val="00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rPr>
              <a:t>未来不是由现在来确定的。</a:t>
            </a:r>
            <a:endParaRPr kumimoji="0" lang="en-US" altLang="zh-CN" sz="3200" b="0" i="0" u="none" strike="noStrike" cap="none" spc="0" normalizeH="0" baseline="0" dirty="0">
              <a:ln>
                <a:noFill/>
              </a:ln>
              <a:solidFill>
                <a:srgbClr val="00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endParaRPr>
          </a:p>
          <a:p>
            <a:pPr marL="0" marR="0" indent="0" algn="ctr" defTabSz="914400" rtl="0" fontAlgn="auto" latinLnBrk="1" hangingPunct="0">
              <a:lnSpc>
                <a:spcPct val="100000"/>
              </a:lnSpc>
              <a:spcBef>
                <a:spcPts val="0"/>
              </a:spcBef>
              <a:spcAft>
                <a:spcPts val="0"/>
              </a:spcAft>
              <a:buClrTx/>
              <a:buSzTx/>
              <a:buFontTx/>
              <a:buNone/>
            </a:pPr>
            <a:r>
              <a:rPr lang="zh-CN" altLang="en-US" dirty="0">
                <a:solidFill>
                  <a:srgbClr val="000000"/>
                </a:solidFill>
                <a:latin typeface="华文楷体" panose="02010600040101010101" charset="-122"/>
                <a:ea typeface="华文楷体" panose="02010600040101010101" charset="-122"/>
                <a:cs typeface="华文楷体" panose="02010600040101010101" charset="-122"/>
              </a:rPr>
              <a:t>大自然根本上是不确定的。</a:t>
            </a:r>
            <a:endParaRPr lang="en-US" altLang="zh-CN" dirty="0">
              <a:solidFill>
                <a:srgbClr val="000000"/>
              </a:solidFill>
              <a:latin typeface="华文楷体" panose="02010600040101010101" charset="-122"/>
              <a:ea typeface="华文楷体" panose="02010600040101010101" charset="-122"/>
              <a:cs typeface="华文楷体" panose="02010600040101010101" charset="-122"/>
            </a:endParaRPr>
          </a:p>
          <a:p>
            <a:pPr marL="0" marR="0" indent="0" algn="ctr" defTabSz="914400" rtl="0" fontAlgn="auto" latinLnBrk="1" hangingPunct="0">
              <a:lnSpc>
                <a:spcPct val="100000"/>
              </a:lnSpc>
              <a:spcBef>
                <a:spcPts val="0"/>
              </a:spcBef>
              <a:spcAft>
                <a:spcPts val="0"/>
              </a:spcAft>
              <a:buClrTx/>
              <a:buSzTx/>
              <a:buFontTx/>
              <a:buNone/>
            </a:pPr>
            <a:r>
              <a:rPr lang="zh-CN" altLang="en-US" dirty="0">
                <a:solidFill>
                  <a:srgbClr val="000000"/>
                </a:solidFill>
                <a:latin typeface="华文楷体" panose="02010600040101010101" charset="-122"/>
                <a:ea typeface="华文楷体" panose="02010600040101010101" charset="-122"/>
                <a:cs typeface="华文楷体" panose="02010600040101010101" charset="-122"/>
              </a:rPr>
              <a:t>但总的统计规律是</a:t>
            </a:r>
            <a:r>
              <a:rPr kumimoji="0" lang="zh-CN" altLang="en-US" sz="3200" b="0" i="0" u="none" strike="noStrike" cap="none" spc="0" normalizeH="0" baseline="0" dirty="0">
                <a:ln>
                  <a:noFill/>
                </a:ln>
                <a:solidFill>
                  <a:srgbClr val="00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rPr>
              <a:t>可以预言的。</a:t>
            </a:r>
            <a:endParaRPr kumimoji="0" lang="zh-CN" altLang="en-US" sz="3200" b="0" i="0" u="none" strike="noStrike" cap="none" spc="0" normalizeH="0" baseline="0" dirty="0">
              <a:ln>
                <a:noFill/>
              </a:ln>
              <a:solidFill>
                <a:srgbClr val="000000"/>
              </a:solidFill>
              <a:effectLst/>
              <a:uFillTx/>
              <a:latin typeface="华文楷体" panose="02010600040101010101" charset="-122"/>
              <a:ea typeface="华文楷体" panose="02010600040101010101" charset="-122"/>
              <a:cs typeface="华文楷体" panose="02010600040101010101" charset="-122"/>
              <a:sym typeface="华文新魏" panose="02010800040101010101"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关于波函数的说明</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19100" y="1295400"/>
                <a:ext cx="8115300" cy="4572000"/>
              </a:xfrm>
            </p:spPr>
            <p:txBody>
              <a:bodyPr>
                <a:normAutofit fontScale="92500" lnSpcReduction="10000"/>
              </a:bodyPr>
              <a:lstStyle/>
              <a:p>
                <a:pPr>
                  <a:lnSpc>
                    <a:spcPct val="110000"/>
                  </a:lnSpc>
                  <a:spcBef>
                    <a:spcPts val="0"/>
                  </a:spcBef>
                </a:pPr>
                <a:r>
                  <a:rPr kumimoji="1" lang="en-US" altLang="zh-CN" sz="3200" i="1" kern="1200" dirty="0">
                    <a:solidFill>
                      <a:srgbClr val="0000FF"/>
                    </a:solidFill>
                    <a:sym typeface="Symbol" panose="05050102010706020507" pitchFamily="18" charset="2"/>
                  </a:rPr>
                  <a:t></a:t>
                </a:r>
                <a:r>
                  <a:rPr kumimoji="1" lang="en-US" altLang="zh-CN" sz="3200" kern="1200" dirty="0">
                    <a:solidFill>
                      <a:srgbClr val="0000FF"/>
                    </a:solidFill>
                    <a:sym typeface="Symbol" panose="05050102010706020507" pitchFamily="18" charset="2"/>
                  </a:rPr>
                  <a:t>(</a:t>
                </a:r>
                <a14:m>
                  <m:oMath xmlns:m="http://schemas.openxmlformats.org/officeDocument/2006/math">
                    <m:acc>
                      <m:accPr>
                        <m:chr m:val="⃗"/>
                        <m:ctrlPr>
                          <a:rPr kumimoji="1" lang="zh-CN" altLang="en-US" sz="3200" i="1" kern="1200">
                            <a:solidFill>
                              <a:srgbClr val="0000FF"/>
                            </a:solidFill>
                            <a:latin typeface="Cambria Math" panose="02040503050406030204" pitchFamily="18" charset="0"/>
                            <a:sym typeface="Symbol" panose="05050102010706020507" pitchFamily="18" charset="2"/>
                          </a:rPr>
                        </m:ctrlPr>
                      </m:accPr>
                      <m:e>
                        <m:r>
                          <a:rPr kumimoji="1" lang="en-US" altLang="zh-CN" sz="3200" i="1" kern="1200">
                            <a:solidFill>
                              <a:srgbClr val="0000FF"/>
                            </a:solidFill>
                            <a:latin typeface="Cambria Math" panose="02040503050406030204" pitchFamily="18" charset="0"/>
                            <a:sym typeface="Symbol" panose="05050102010706020507" pitchFamily="18" charset="2"/>
                          </a:rPr>
                          <m:t>𝒓</m:t>
                        </m:r>
                      </m:e>
                    </m:acc>
                  </m:oMath>
                </a14:m>
                <a:r>
                  <a:rPr kumimoji="1" lang="en-US" altLang="zh-CN" sz="3200" kern="1200" dirty="0">
                    <a:solidFill>
                      <a:srgbClr val="0000FF"/>
                    </a:solidFill>
                    <a:sym typeface="Symbol" panose="05050102010706020507" pitchFamily="18" charset="2"/>
                  </a:rPr>
                  <a:t>,</a:t>
                </a:r>
                <a:r>
                  <a:rPr kumimoji="1" lang="en-US" altLang="zh-CN" sz="3200" i="1" kern="1200" dirty="0">
                    <a:solidFill>
                      <a:srgbClr val="0000FF"/>
                    </a:solidFill>
                    <a:sym typeface="Symbol" panose="05050102010706020507" pitchFamily="18" charset="2"/>
                  </a:rPr>
                  <a:t>t</a:t>
                </a:r>
                <a:r>
                  <a:rPr kumimoji="1" lang="en-US" altLang="zh-CN" sz="3200" kern="1200" dirty="0">
                    <a:solidFill>
                      <a:srgbClr val="0000FF"/>
                    </a:solidFill>
                    <a:sym typeface="Symbol" panose="05050102010706020507" pitchFamily="18" charset="2"/>
                  </a:rPr>
                  <a:t>)</a:t>
                </a:r>
                <a:r>
                  <a:rPr lang="zh-CN" altLang="en-US" sz="3200" dirty="0"/>
                  <a:t>不同于经典波的波函数，它无直接的物理意义。</a:t>
                </a:r>
                <a:endParaRPr lang="en-US" altLang="zh-CN" sz="3200" dirty="0"/>
              </a:p>
              <a:p>
                <a:pPr>
                  <a:lnSpc>
                    <a:spcPct val="110000"/>
                  </a:lnSpc>
                  <a:spcBef>
                    <a:spcPts val="0"/>
                  </a:spcBef>
                </a:pPr>
                <a:endParaRPr lang="en-US" altLang="zh-CN" sz="3200" dirty="0"/>
              </a:p>
              <a:p>
                <a:pPr>
                  <a:lnSpc>
                    <a:spcPct val="110000"/>
                  </a:lnSpc>
                  <a:spcBef>
                    <a:spcPts val="0"/>
                  </a:spcBef>
                </a:pPr>
                <a:r>
                  <a:rPr lang="zh-CN" altLang="en-US" sz="3200" dirty="0"/>
                  <a:t>对单个粒子，</a:t>
                </a:r>
                <a:r>
                  <a:rPr kumimoji="1" lang="en-US" altLang="zh-CN" sz="3200" kern="1200" dirty="0">
                    <a:solidFill>
                      <a:srgbClr val="0000FF"/>
                    </a:solidFill>
                    <a:sym typeface="Symbol" panose="05050102010706020507" pitchFamily="18" charset="2"/>
                  </a:rPr>
                  <a:t> |</a:t>
                </a:r>
                <a:r>
                  <a:rPr kumimoji="1" lang="en-US" altLang="zh-CN" sz="3200" i="1" kern="1200" dirty="0">
                    <a:solidFill>
                      <a:srgbClr val="0000FF"/>
                    </a:solidFill>
                    <a:sym typeface="Symbol" panose="05050102010706020507" pitchFamily="18" charset="2"/>
                  </a:rPr>
                  <a:t></a:t>
                </a:r>
                <a:r>
                  <a:rPr kumimoji="1" lang="en-US" altLang="zh-CN" sz="3200" kern="1200" dirty="0">
                    <a:solidFill>
                      <a:srgbClr val="0000FF"/>
                    </a:solidFill>
                    <a:sym typeface="Symbol" panose="05050102010706020507" pitchFamily="18" charset="2"/>
                  </a:rPr>
                  <a:t>|</a:t>
                </a:r>
                <a:r>
                  <a:rPr kumimoji="1" lang="en-US" altLang="zh-CN" sz="3200" kern="1200" baseline="30000" dirty="0">
                    <a:solidFill>
                      <a:srgbClr val="0000FF"/>
                    </a:solidFill>
                    <a:sym typeface="Symbol" panose="05050102010706020507" pitchFamily="18" charset="2"/>
                  </a:rPr>
                  <a:t>2</a:t>
                </a:r>
                <a:r>
                  <a:rPr lang="zh-CN" altLang="en-US" sz="3200" dirty="0"/>
                  <a:t>给出粒子的概率分布密度；</a:t>
                </a:r>
                <a:endParaRPr lang="zh-CN" altLang="en-US" sz="3200" dirty="0"/>
              </a:p>
              <a:p>
                <a:pPr>
                  <a:lnSpc>
                    <a:spcPct val="110000"/>
                  </a:lnSpc>
                  <a:spcBef>
                    <a:spcPts val="0"/>
                  </a:spcBef>
                </a:pPr>
                <a:r>
                  <a:rPr lang="zh-CN" altLang="en-US" sz="3200" dirty="0"/>
                  <a:t>对</a:t>
                </a:r>
                <a:r>
                  <a:rPr lang="en-US" altLang="zh-CN" sz="3200" i="1" dirty="0"/>
                  <a:t>N</a:t>
                </a:r>
                <a:r>
                  <a:rPr lang="zh-CN" altLang="en-US" sz="3200" dirty="0"/>
                  <a:t>个粒子，</a:t>
                </a:r>
                <a:r>
                  <a:rPr kumimoji="1" lang="en-US" altLang="zh-CN" sz="3200" i="1" kern="1200" dirty="0">
                    <a:solidFill>
                      <a:srgbClr val="0000FF"/>
                    </a:solidFill>
                    <a:sym typeface="Symbol" panose="05050102010706020507" pitchFamily="18" charset="2"/>
                  </a:rPr>
                  <a:t>N</a:t>
                </a:r>
                <a:r>
                  <a:rPr kumimoji="1" lang="en-US" altLang="zh-CN" sz="3200" kern="1200" dirty="0">
                    <a:solidFill>
                      <a:srgbClr val="0000FF"/>
                    </a:solidFill>
                    <a:sym typeface="Symbol" panose="05050102010706020507" pitchFamily="18" charset="2"/>
                  </a:rPr>
                  <a:t>|</a:t>
                </a:r>
                <a:r>
                  <a:rPr kumimoji="1" lang="en-US" altLang="zh-CN" sz="3200" i="1" kern="1200" dirty="0">
                    <a:solidFill>
                      <a:srgbClr val="0000FF"/>
                    </a:solidFill>
                    <a:sym typeface="Symbol" panose="05050102010706020507" pitchFamily="18" charset="2"/>
                  </a:rPr>
                  <a:t></a:t>
                </a:r>
                <a:r>
                  <a:rPr kumimoji="1" lang="en-US" altLang="zh-CN" sz="3200" kern="1200" dirty="0">
                    <a:solidFill>
                      <a:srgbClr val="0000FF"/>
                    </a:solidFill>
                    <a:sym typeface="Symbol" panose="05050102010706020507" pitchFamily="18" charset="2"/>
                  </a:rPr>
                  <a:t>|</a:t>
                </a:r>
                <a:r>
                  <a:rPr kumimoji="1" lang="en-US" altLang="zh-CN" sz="3200" kern="1200" baseline="30000" dirty="0">
                    <a:solidFill>
                      <a:srgbClr val="0000FF"/>
                    </a:solidFill>
                    <a:sym typeface="Symbol" panose="05050102010706020507" pitchFamily="18" charset="2"/>
                  </a:rPr>
                  <a:t>2</a:t>
                </a:r>
                <a:r>
                  <a:rPr lang="zh-CN" altLang="en-US" sz="3200" dirty="0"/>
                  <a:t>给出粒子数的分布密度</a:t>
                </a:r>
                <a:endParaRPr lang="en-US" altLang="zh-CN" sz="3200" dirty="0"/>
              </a:p>
              <a:p>
                <a:pPr>
                  <a:lnSpc>
                    <a:spcPct val="110000"/>
                  </a:lnSpc>
                  <a:spcBef>
                    <a:spcPts val="0"/>
                  </a:spcBef>
                </a:pPr>
                <a:r>
                  <a:rPr lang="zh-CN" altLang="en-US" sz="3200" dirty="0"/>
                  <a:t>在时刻 </a:t>
                </a:r>
                <a:r>
                  <a:rPr lang="en-US" altLang="zh-CN" sz="3200" i="1" dirty="0"/>
                  <a:t>t</a:t>
                </a:r>
                <a:r>
                  <a:rPr lang="zh-CN" altLang="en-US" sz="3200" dirty="0"/>
                  <a:t>、空间</a:t>
                </a:r>
                <a14:m>
                  <m:oMath xmlns:m="http://schemas.openxmlformats.org/officeDocument/2006/math">
                    <m:acc>
                      <m:accPr>
                        <m:chr m:val="⃗"/>
                        <m:ctrlPr>
                          <a:rPr lang="zh-CN" altLang="en-US" sz="3200" i="1" dirty="0" smtClean="0">
                            <a:latin typeface="Cambria Math" panose="02040503050406030204" pitchFamily="18" charset="0"/>
                          </a:rPr>
                        </m:ctrlPr>
                      </m:accPr>
                      <m:e>
                        <m:r>
                          <a:rPr lang="en-US" altLang="zh-CN" sz="3200" b="1" i="1" dirty="0" smtClean="0">
                            <a:latin typeface="Cambria Math" panose="02040503050406030204" pitchFamily="18" charset="0"/>
                          </a:rPr>
                          <m:t>𝒓</m:t>
                        </m:r>
                      </m:e>
                    </m:acc>
                  </m:oMath>
                </a14:m>
                <a:r>
                  <a:rPr lang="zh-CN" altLang="en-US" sz="3200" dirty="0"/>
                  <a:t>点处，体积元 </a:t>
                </a:r>
                <a:r>
                  <a:rPr lang="en-US" altLang="zh-CN" sz="3200" dirty="0" err="1"/>
                  <a:t>d</a:t>
                </a:r>
                <a:r>
                  <a:rPr lang="en-US" altLang="zh-CN" sz="3200" i="1" dirty="0" err="1"/>
                  <a:t>V</a:t>
                </a:r>
                <a:r>
                  <a:rPr lang="en-US" altLang="zh-CN" sz="3200" dirty="0"/>
                  <a:t> </a:t>
                </a:r>
                <a:r>
                  <a:rPr lang="zh-CN" altLang="en-US" sz="3200" dirty="0"/>
                  <a:t>中发现微观粒子的概率为：</a:t>
                </a:r>
                <a:endParaRPr lang="en-US" altLang="zh-CN" sz="3200" dirty="0"/>
              </a:p>
              <a:p>
                <a:pPr>
                  <a:lnSpc>
                    <a:spcPct val="110000"/>
                  </a:lnSpc>
                  <a:spcBef>
                    <a:spcPts val="0"/>
                  </a:spcBef>
                </a:pPr>
                <a:endParaRPr lang="en-US" altLang="zh-CN" sz="3200" dirty="0"/>
              </a:p>
              <a:p>
                <a:pPr>
                  <a:lnSpc>
                    <a:spcPct val="110000"/>
                  </a:lnSpc>
                  <a:spcBef>
                    <a:spcPts val="0"/>
                  </a:spcBef>
                </a:pPr>
                <a:r>
                  <a:rPr lang="zh-CN" altLang="en-US" sz="3200" dirty="0"/>
                  <a:t>对</a:t>
                </a:r>
                <a:r>
                  <a:rPr lang="en-US" altLang="zh-CN" sz="3200" i="1" dirty="0"/>
                  <a:t>N</a:t>
                </a:r>
                <a:r>
                  <a:rPr lang="zh-CN" altLang="en-US" sz="3200" dirty="0"/>
                  <a:t>粒子系，在体积元 </a:t>
                </a:r>
                <a:r>
                  <a:rPr lang="en-US" altLang="zh-CN" sz="3200" dirty="0" err="1"/>
                  <a:t>d</a:t>
                </a:r>
                <a:r>
                  <a:rPr lang="en-US" altLang="zh-CN" sz="3200" i="1" dirty="0" err="1"/>
                  <a:t>V</a:t>
                </a:r>
                <a:r>
                  <a:rPr lang="en-US" altLang="zh-CN" sz="3200" dirty="0"/>
                  <a:t> </a:t>
                </a:r>
                <a:r>
                  <a:rPr lang="zh-CN" altLang="en-US" sz="3200" dirty="0"/>
                  <a:t>中发现的粒子数为</a:t>
                </a:r>
                <a:endParaRPr lang="zh-CN" altLang="en-US" sz="32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19100" y="1295400"/>
                <a:ext cx="8115300" cy="4572000"/>
              </a:xfrm>
              <a:blipFill rotWithShape="1">
                <a:blip r:embed="rId1"/>
                <a:stretch>
                  <a:fillRect/>
                </a:stretch>
              </a:blipFill>
            </p:spPr>
            <p:txBody>
              <a:bodyPr/>
              <a:lstStyle/>
              <a:p>
                <a:r>
                  <a:rPr lang="zh-CN" altLang="en-US">
                    <a:noFill/>
                  </a:rPr>
                  <a:t> </a:t>
                </a:r>
              </a:p>
            </p:txBody>
          </p:sp>
        </mc:Fallback>
      </mc:AlternateContent>
      <p:graphicFrame>
        <p:nvGraphicFramePr>
          <p:cNvPr id="5" name="Object 14"/>
          <p:cNvGraphicFramePr>
            <a:graphicFrameLocks noChangeAspect="1"/>
          </p:cNvGraphicFramePr>
          <p:nvPr/>
        </p:nvGraphicFramePr>
        <p:xfrm>
          <a:off x="2300894" y="1835945"/>
          <a:ext cx="5124450" cy="681037"/>
        </p:xfrm>
        <a:graphic>
          <a:graphicData uri="http://schemas.openxmlformats.org/presentationml/2006/ole">
            <mc:AlternateContent xmlns:mc="http://schemas.openxmlformats.org/markup-compatibility/2006">
              <mc:Choice xmlns:v="urn:schemas-microsoft-com:vml" Requires="v">
                <p:oleObj spid="_x0000_s6" name="Equation" r:id="rId2" imgW="2094865" imgH="279400" progId="Equation.3">
                  <p:embed/>
                </p:oleObj>
              </mc:Choice>
              <mc:Fallback>
                <p:oleObj name="Equation" r:id="rId2" imgW="2094865" imgH="279400" progId="Equation.3">
                  <p:embed/>
                  <p:pic>
                    <p:nvPicPr>
                      <p:cNvPr id="0"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894" y="1835945"/>
                        <a:ext cx="51244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aphicFrame>
        <p:nvGraphicFramePr>
          <p:cNvPr id="7" name="Object 15"/>
          <p:cNvGraphicFramePr>
            <a:graphicFrameLocks noChangeAspect="1"/>
          </p:cNvGraphicFramePr>
          <p:nvPr/>
        </p:nvGraphicFramePr>
        <p:xfrm>
          <a:off x="2190750" y="4495800"/>
          <a:ext cx="4953000" cy="646113"/>
        </p:xfrm>
        <a:graphic>
          <a:graphicData uri="http://schemas.openxmlformats.org/presentationml/2006/ole">
            <mc:AlternateContent xmlns:mc="http://schemas.openxmlformats.org/markup-compatibility/2006">
              <mc:Choice xmlns:v="urn:schemas-microsoft-com:vml" Requires="v">
                <p:oleObj spid="_x0000_s8" name="Equation" r:id="rId4" imgW="1840865" imgH="241300" progId="Equation.3">
                  <p:embed/>
                </p:oleObj>
              </mc:Choice>
              <mc:Fallback>
                <p:oleObj name="Equation" r:id="rId4" imgW="1840865" imgH="241300" progId="Equation.3">
                  <p:embed/>
                  <p:pic>
                    <p:nvPicPr>
                      <p:cNvPr id="0"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0" y="4495800"/>
                        <a:ext cx="4953000" cy="646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20"/>
          <p:cNvGraphicFramePr>
            <a:graphicFrameLocks noChangeAspect="1"/>
          </p:cNvGraphicFramePr>
          <p:nvPr/>
        </p:nvGraphicFramePr>
        <p:xfrm>
          <a:off x="2190750" y="5715000"/>
          <a:ext cx="4165600" cy="646113"/>
        </p:xfrm>
        <a:graphic>
          <a:graphicData uri="http://schemas.openxmlformats.org/presentationml/2006/ole">
            <mc:AlternateContent xmlns:mc="http://schemas.openxmlformats.org/markup-compatibility/2006">
              <mc:Choice xmlns:v="urn:schemas-microsoft-com:vml" Requires="v">
                <p:oleObj spid="_x0000_s10" name="公式" r:id="rId6" imgW="1549400" imgH="241300" progId="Equation.3">
                  <p:embed/>
                </p:oleObj>
              </mc:Choice>
              <mc:Fallback>
                <p:oleObj name="公式" r:id="rId6" imgW="1549400" imgH="241300" progId="Equation.3">
                  <p:embed/>
                  <p:pic>
                    <p:nvPicPr>
                      <p:cNvPr id="0" name="图片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0750" y="5715000"/>
                        <a:ext cx="4165600" cy="646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a:srcRect/>
          <a:stretch>
            <a:fillRect/>
          </a:stretch>
        </p:blipFill>
        <p:spPr bwMode="auto">
          <a:xfrm>
            <a:off x="1643554" y="3994973"/>
            <a:ext cx="6273799" cy="217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normAutofit fontScale="90000"/>
          </a:bodyPr>
          <a:lstStyle/>
          <a:p>
            <a:r>
              <a:rPr lang="zh-CN" altLang="en-US" dirty="0"/>
              <a:t>波函数应满足的条件（自然条件）</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685800" y="1219200"/>
            <a:ext cx="7924800" cy="2775773"/>
          </a:xfrm>
        </p:spPr>
        <p:txBody>
          <a:bodyPr>
            <a:noAutofit/>
          </a:bodyPr>
          <a:lstStyle/>
          <a:p>
            <a:r>
              <a:rPr lang="zh-CN" altLang="en-US" sz="2800" dirty="0">
                <a:solidFill>
                  <a:srgbClr val="FF0000"/>
                </a:solidFill>
              </a:rPr>
              <a:t>连续性</a:t>
            </a:r>
            <a:r>
              <a:rPr lang="zh-CN" altLang="en-US" sz="2800" dirty="0"/>
              <a:t> </a:t>
            </a:r>
            <a:r>
              <a:rPr lang="en-US" altLang="zh-CN" sz="2800" dirty="0"/>
              <a:t>--- </a:t>
            </a:r>
            <a:r>
              <a:rPr lang="zh-CN" altLang="en-US" sz="2800" dirty="0"/>
              <a:t>因概率不会在某处突变，故波函数必须处处连续</a:t>
            </a:r>
            <a:r>
              <a:rPr lang="en-US" altLang="zh-CN" sz="2800" dirty="0"/>
              <a:t>.</a:t>
            </a:r>
            <a:endParaRPr lang="en-US" altLang="zh-CN" sz="2800" dirty="0"/>
          </a:p>
          <a:p>
            <a:r>
              <a:rPr lang="zh-CN" altLang="en-US" sz="2800" dirty="0">
                <a:solidFill>
                  <a:srgbClr val="FF0000"/>
                </a:solidFill>
              </a:rPr>
              <a:t>单值性 </a:t>
            </a:r>
            <a:r>
              <a:rPr lang="en-US" altLang="zh-CN" sz="2800" dirty="0"/>
              <a:t>---  </a:t>
            </a:r>
            <a:r>
              <a:rPr lang="zh-CN" altLang="en-US" sz="2800" dirty="0"/>
              <a:t>任一点或任意体积元内只能有一个概率，故波函数一定是单值的</a:t>
            </a:r>
            <a:r>
              <a:rPr lang="en-US" altLang="zh-CN" sz="2800" dirty="0"/>
              <a:t>.</a:t>
            </a:r>
            <a:endParaRPr lang="en-US" altLang="zh-CN" sz="2800" dirty="0"/>
          </a:p>
          <a:p>
            <a:r>
              <a:rPr lang="zh-CN" altLang="en-US" sz="2800" dirty="0">
                <a:solidFill>
                  <a:srgbClr val="FF0000"/>
                </a:solidFill>
              </a:rPr>
              <a:t>有限性</a:t>
            </a:r>
            <a:r>
              <a:rPr lang="zh-CN" altLang="en-US" sz="2800" dirty="0"/>
              <a:t> </a:t>
            </a:r>
            <a:r>
              <a:rPr lang="en-US" altLang="zh-CN" sz="2800" dirty="0"/>
              <a:t>--- </a:t>
            </a:r>
            <a:r>
              <a:rPr lang="zh-CN" altLang="en-US" sz="2800" dirty="0"/>
              <a:t>因概率不可能为无限大，故波函数必须是有限的</a:t>
            </a:r>
            <a:r>
              <a:rPr lang="en-US" altLang="zh-CN" sz="2800" dirty="0"/>
              <a:t>.</a:t>
            </a:r>
            <a:endParaRPr lang="en-US" altLang="zh-CN" sz="2800" dirty="0"/>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波函数应满足的条件</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81000" y="1295400"/>
            <a:ext cx="8229600" cy="3733800"/>
          </a:xfrm>
        </p:spPr>
        <p:txBody>
          <a:bodyPr/>
          <a:lstStyle/>
          <a:p>
            <a:r>
              <a:rPr lang="zh-CN" altLang="en-US" dirty="0"/>
              <a:t>由于粒子在空间总要出现（</a:t>
            </a:r>
            <a:r>
              <a:rPr lang="zh-CN" altLang="en-US" dirty="0">
                <a:solidFill>
                  <a:srgbClr val="FF0000"/>
                </a:solidFill>
              </a:rPr>
              <a:t>不考虑粒子产生和湮灭情况</a:t>
            </a:r>
            <a:r>
              <a:rPr lang="zh-CN" altLang="en-US" dirty="0"/>
              <a:t>），所以在全空间找到粒子的几率应为</a:t>
            </a:r>
            <a:r>
              <a:rPr lang="en-US" altLang="zh-CN" dirty="0"/>
              <a:t>1</a:t>
            </a:r>
            <a:r>
              <a:rPr lang="zh-CN" altLang="en-US" dirty="0"/>
              <a:t>，即</a:t>
            </a:r>
            <a:r>
              <a:rPr lang="zh-CN" altLang="en-US" dirty="0">
                <a:solidFill>
                  <a:srgbClr val="FF0000"/>
                </a:solidFill>
              </a:rPr>
              <a:t>归一化条件：</a:t>
            </a:r>
            <a:endParaRPr lang="zh-CN" altLang="en-US" dirty="0">
              <a:solidFill>
                <a:srgbClr val="FF0000"/>
              </a:solidFill>
            </a:endParaRPr>
          </a:p>
          <a:p>
            <a:pPr lvl="1"/>
            <a:r>
              <a:rPr lang="zh-CN" altLang="en-US" sz="3200" dirty="0"/>
              <a:t>粒子出现在</a:t>
            </a:r>
            <a:r>
              <a:rPr lang="en-US" altLang="zh-CN" sz="3200" dirty="0" err="1"/>
              <a:t>dV</a:t>
            </a:r>
            <a:r>
              <a:rPr lang="en-US" altLang="zh-CN" sz="3200" dirty="0"/>
              <a:t> </a:t>
            </a:r>
            <a:r>
              <a:rPr lang="zh-CN" altLang="en-US" sz="3200" dirty="0"/>
              <a:t>体积内的几率为：</a:t>
            </a:r>
            <a:endParaRPr lang="zh-CN" altLang="en-US" sz="3200" dirty="0"/>
          </a:p>
          <a:p>
            <a:pPr lvl="1"/>
            <a:endParaRPr lang="en-US" altLang="zh-CN" sz="3200" dirty="0"/>
          </a:p>
          <a:p>
            <a:pPr lvl="1"/>
            <a:endParaRPr lang="en-US" altLang="zh-CN" sz="3200" dirty="0"/>
          </a:p>
          <a:p>
            <a:pPr lvl="1"/>
            <a:r>
              <a:rPr lang="zh-CN" altLang="en-US" sz="3200" dirty="0"/>
              <a:t>粒子在空间各点的概率总和应为 </a:t>
            </a:r>
            <a:r>
              <a:rPr lang="en-US" altLang="zh-CN" sz="3200" dirty="0"/>
              <a:t>l</a:t>
            </a:r>
            <a:r>
              <a:rPr lang="zh-CN" altLang="en-US" sz="3200" dirty="0"/>
              <a:t>，</a:t>
            </a:r>
            <a:endParaRPr lang="zh-CN" altLang="en-US" sz="3200" dirty="0"/>
          </a:p>
        </p:txBody>
      </p:sp>
      <p:graphicFrame>
        <p:nvGraphicFramePr>
          <p:cNvPr id="5" name="Object 6"/>
          <p:cNvGraphicFramePr>
            <a:graphicFrameLocks noChangeAspect="1"/>
          </p:cNvGraphicFramePr>
          <p:nvPr/>
        </p:nvGraphicFramePr>
        <p:xfrm>
          <a:off x="1815306" y="3352800"/>
          <a:ext cx="4918075" cy="839787"/>
        </p:xfrm>
        <a:graphic>
          <a:graphicData uri="http://schemas.openxmlformats.org/presentationml/2006/ole">
            <mc:AlternateContent xmlns:mc="http://schemas.openxmlformats.org/markup-compatibility/2006">
              <mc:Choice xmlns:v="urn:schemas-microsoft-com:vml" Requires="v">
                <p:oleObj spid="_x0000_s6" name="Equation" r:id="rId1" imgW="1510665" imgH="279400" progId="Equation.3">
                  <p:embed/>
                </p:oleObj>
              </mc:Choice>
              <mc:Fallback>
                <p:oleObj name="Equation" r:id="rId1" imgW="1510665" imgH="2794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306" y="3352800"/>
                        <a:ext cx="4918075" cy="839787"/>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9" name="图片 8"/>
          <p:cNvPicPr>
            <a:picLocks noChangeAspect="1"/>
          </p:cNvPicPr>
          <p:nvPr/>
        </p:nvPicPr>
        <p:blipFill>
          <a:blip r:embed="rId3"/>
          <a:stretch>
            <a:fillRect/>
          </a:stretch>
        </p:blipFill>
        <p:spPr>
          <a:xfrm>
            <a:off x="1968460" y="4856855"/>
            <a:ext cx="4572000" cy="141149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i="1" dirty="0">
                <a:latin typeface="Times New Roman" panose="02020603050405020304" pitchFamily="18" charset="0"/>
                <a:ea typeface="Times New Roman" panose="02020603050405020304" pitchFamily="18" charset="0"/>
                <a:cs typeface="Times New Roman" panose="02020603050405020304" pitchFamily="18" charset="0"/>
              </a:rPr>
              <a:t>Ψ</a:t>
            </a:r>
            <a:r>
              <a:rPr kumimoji="1" lang="en-US" altLang="zh-CN" dirty="0">
                <a:latin typeface="Times New Roman" panose="02020603050405020304" pitchFamily="18" charset="0"/>
                <a:ea typeface="Times New Roman" panose="02020603050405020304" pitchFamily="18" charset="0"/>
                <a:cs typeface="Times New Roman" panose="02020603050405020304" pitchFamily="18" charset="0"/>
              </a:rPr>
              <a:t>(</a:t>
            </a:r>
            <a:r>
              <a:rPr kumimoji="1" lang="en-US" altLang="zh-CN" i="1" dirty="0">
                <a:latin typeface="Times New Roman" panose="02020603050405020304" pitchFamily="18" charset="0"/>
                <a:ea typeface="Times New Roman" panose="02020603050405020304" pitchFamily="18" charset="0"/>
                <a:cs typeface="Times New Roman" panose="02020603050405020304" pitchFamily="18" charset="0"/>
              </a:rPr>
              <a:t>r</a:t>
            </a:r>
            <a:r>
              <a:rPr kumimoji="1" lang="en-US" altLang="zh-CN" dirty="0">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ea typeface="Times New Roman" panose="02020603050405020304" pitchFamily="18" charset="0"/>
                <a:cs typeface="Times New Roman" panose="02020603050405020304" pitchFamily="18" charset="0"/>
              </a:rPr>
              <a:t>t</a:t>
            </a:r>
            <a:r>
              <a:rPr kumimoji="1" lang="en-US" altLang="zh-CN" dirty="0">
                <a:latin typeface="Times New Roman" panose="02020603050405020304" pitchFamily="18" charset="0"/>
                <a:ea typeface="Times New Roman" panose="02020603050405020304" pitchFamily="18" charset="0"/>
                <a:cs typeface="Times New Roman" panose="02020603050405020304" pitchFamily="18" charset="0"/>
              </a:rPr>
              <a:t>) </a:t>
            </a:r>
            <a:r>
              <a:rPr kumimoji="1" lang="zh-CN" altLang="en-US" dirty="0">
                <a:latin typeface="Times New Roman" panose="02020603050405020304" pitchFamily="18" charset="0"/>
                <a:ea typeface="Times New Roman" panose="02020603050405020304" pitchFamily="18" charset="0"/>
                <a:cs typeface="Times New Roman" panose="02020603050405020304" pitchFamily="18" charset="0"/>
              </a:rPr>
              <a:t>和 </a:t>
            </a:r>
            <a:r>
              <a:rPr kumimoji="1" lang="en-US" altLang="zh-CN" i="1" dirty="0">
                <a:latin typeface="Times New Roman" panose="02020603050405020304" pitchFamily="18" charset="0"/>
                <a:ea typeface="Times New Roman" panose="02020603050405020304" pitchFamily="18" charset="0"/>
                <a:cs typeface="Times New Roman" panose="02020603050405020304" pitchFamily="18" charset="0"/>
              </a:rPr>
              <a:t>CΨ</a:t>
            </a:r>
            <a:r>
              <a:rPr kumimoji="1" lang="en-US" altLang="zh-CN" dirty="0">
                <a:latin typeface="Times New Roman" panose="02020603050405020304" pitchFamily="18" charset="0"/>
                <a:ea typeface="Times New Roman" panose="02020603050405020304" pitchFamily="18" charset="0"/>
                <a:cs typeface="Times New Roman" panose="02020603050405020304" pitchFamily="18" charset="0"/>
              </a:rPr>
              <a:t>(</a:t>
            </a:r>
            <a:r>
              <a:rPr kumimoji="1" lang="en-US" altLang="zh-CN" i="1" dirty="0">
                <a:latin typeface="Times New Roman" panose="02020603050405020304" pitchFamily="18" charset="0"/>
                <a:ea typeface="Times New Roman" panose="02020603050405020304" pitchFamily="18" charset="0"/>
                <a:cs typeface="Times New Roman" panose="02020603050405020304" pitchFamily="18" charset="0"/>
              </a:rPr>
              <a:t>r</a:t>
            </a:r>
            <a:r>
              <a:rPr kumimoji="1" lang="en-US" altLang="zh-CN" dirty="0">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ea typeface="Times New Roman" panose="02020603050405020304" pitchFamily="18" charset="0"/>
                <a:cs typeface="Times New Roman" panose="02020603050405020304" pitchFamily="18" charset="0"/>
              </a:rPr>
              <a:t>t</a:t>
            </a:r>
            <a:r>
              <a:rPr kumimoji="1" lang="en-US" altLang="zh-CN" dirty="0">
                <a:latin typeface="Times New Roman" panose="02020603050405020304" pitchFamily="18" charset="0"/>
                <a:ea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28600" y="1219200"/>
            <a:ext cx="8763000" cy="5334000"/>
          </a:xfrm>
        </p:spPr>
        <p:txBody>
          <a:bodyPr>
            <a:normAutofit lnSpcReduction="10000"/>
          </a:bodyPr>
          <a:lstStyle/>
          <a:p>
            <a:pPr>
              <a:lnSpc>
                <a:spcPct val="100000"/>
              </a:lnSpc>
              <a:spcBef>
                <a:spcPts val="0"/>
              </a:spcBef>
            </a:pPr>
            <a:r>
              <a:rPr lang="zh-CN" altLang="en-US" sz="2400" dirty="0"/>
              <a:t>令</a:t>
            </a:r>
            <a:endParaRPr lang="en-US" altLang="zh-CN" sz="2400" dirty="0"/>
          </a:p>
          <a:p>
            <a:pPr>
              <a:lnSpc>
                <a:spcPct val="100000"/>
              </a:lnSpc>
              <a:spcBef>
                <a:spcPts val="0"/>
              </a:spcBef>
            </a:pPr>
            <a:r>
              <a:rPr lang="zh-CN" altLang="en-US" sz="2400" dirty="0"/>
              <a:t>两者所描写状态的相对几率是相同的，这里的 </a:t>
            </a:r>
            <a:r>
              <a:rPr lang="en-US" altLang="zh-CN" sz="2400" i="1" dirty="0"/>
              <a:t>C</a:t>
            </a:r>
            <a:r>
              <a:rPr lang="en-US" altLang="zh-CN" sz="2400" dirty="0"/>
              <a:t> </a:t>
            </a:r>
            <a:r>
              <a:rPr lang="zh-CN" altLang="en-US" sz="2400" dirty="0"/>
              <a:t>是常数。因为在 </a:t>
            </a:r>
            <a:r>
              <a:rPr lang="en-US" altLang="zh-CN" sz="2400" i="1" dirty="0"/>
              <a:t>t </a:t>
            </a:r>
            <a:r>
              <a:rPr lang="zh-CN" altLang="en-US" sz="2400" dirty="0"/>
              <a:t>时刻，空间任意两点 </a:t>
            </a:r>
            <a:r>
              <a:rPr lang="en-US" altLang="zh-CN" sz="2400" i="1" dirty="0"/>
              <a:t>r</a:t>
            </a:r>
            <a:r>
              <a:rPr lang="en-US" altLang="zh-CN" sz="2400" baseline="-25000" dirty="0"/>
              <a:t>1</a:t>
            </a:r>
            <a:r>
              <a:rPr lang="en-US" altLang="zh-CN" sz="2400" dirty="0"/>
              <a:t> </a:t>
            </a:r>
            <a:r>
              <a:rPr lang="zh-CN" altLang="en-US" sz="2400" dirty="0"/>
              <a:t>和 </a:t>
            </a:r>
            <a:r>
              <a:rPr lang="en-US" altLang="zh-CN" sz="2400" i="1" dirty="0"/>
              <a:t>r</a:t>
            </a:r>
            <a:r>
              <a:rPr lang="en-US" altLang="zh-CN" sz="2400" baseline="-25000" dirty="0"/>
              <a:t>2</a:t>
            </a:r>
            <a:r>
              <a:rPr lang="en-US" altLang="zh-CN" sz="2400" dirty="0"/>
              <a:t> </a:t>
            </a:r>
            <a:r>
              <a:rPr lang="zh-CN" altLang="en-US" sz="2400" dirty="0"/>
              <a:t>处找到粒子的相对几率之比是：</a:t>
            </a:r>
            <a:endParaRPr lang="en-US" altLang="zh-CN" sz="2400" dirty="0"/>
          </a:p>
          <a:p>
            <a:pPr>
              <a:lnSpc>
                <a:spcPct val="100000"/>
              </a:lnSpc>
              <a:spcBef>
                <a:spcPts val="0"/>
              </a:spcBef>
            </a:pPr>
            <a:endParaRPr lang="en-US" altLang="zh-CN" sz="2400" dirty="0"/>
          </a:p>
          <a:p>
            <a:pPr>
              <a:lnSpc>
                <a:spcPct val="100000"/>
              </a:lnSpc>
              <a:spcBef>
                <a:spcPts val="0"/>
              </a:spcBef>
            </a:pPr>
            <a:endParaRPr lang="en-US" altLang="zh-CN" sz="2400" dirty="0"/>
          </a:p>
          <a:p>
            <a:pPr>
              <a:lnSpc>
                <a:spcPct val="100000"/>
              </a:lnSpc>
              <a:spcBef>
                <a:spcPts val="0"/>
              </a:spcBef>
            </a:pPr>
            <a:endParaRPr lang="en-US" altLang="zh-CN" sz="2400" dirty="0"/>
          </a:p>
          <a:p>
            <a:pPr>
              <a:lnSpc>
                <a:spcPct val="100000"/>
              </a:lnSpc>
              <a:spcBef>
                <a:spcPts val="0"/>
              </a:spcBef>
            </a:pPr>
            <a:endParaRPr lang="en-US" altLang="zh-CN" sz="2400" dirty="0"/>
          </a:p>
          <a:p>
            <a:pPr>
              <a:lnSpc>
                <a:spcPct val="100000"/>
              </a:lnSpc>
              <a:spcBef>
                <a:spcPts val="0"/>
              </a:spcBef>
            </a:pPr>
            <a:r>
              <a:rPr lang="zh-CN" altLang="en-US" sz="2400" dirty="0"/>
              <a:t>粒子在空间各点出现的几率只取决于波函数在空间各点强度的相对比例，而不取决于强度的绝对大小，因而，将波函数乘上一个常数后，所描写的粒子状态不变，即 </a:t>
            </a:r>
            <a:r>
              <a:rPr lang="en-US" altLang="zh-CN" sz="2400" i="1" dirty="0"/>
              <a:t>Ψ</a:t>
            </a:r>
            <a:r>
              <a:rPr lang="en-US" altLang="zh-CN" sz="2400" dirty="0"/>
              <a:t>(</a:t>
            </a:r>
            <a:r>
              <a:rPr lang="en-US" altLang="zh-CN" sz="2400" i="1" dirty="0"/>
              <a:t>r</a:t>
            </a:r>
            <a:r>
              <a:rPr lang="en-US" altLang="zh-CN" sz="2400" dirty="0"/>
              <a:t>, </a:t>
            </a:r>
            <a:r>
              <a:rPr lang="en-US" altLang="zh-CN" sz="2400" i="1" dirty="0"/>
              <a:t>t</a:t>
            </a:r>
            <a:r>
              <a:rPr lang="en-US" altLang="zh-CN" sz="2400" dirty="0"/>
              <a:t>) </a:t>
            </a:r>
            <a:r>
              <a:rPr lang="zh-CN" altLang="en-US" sz="2400" dirty="0"/>
              <a:t>和 </a:t>
            </a:r>
            <a:r>
              <a:rPr lang="en-US" altLang="zh-CN" sz="2400" i="1" dirty="0"/>
              <a:t>CΨ</a:t>
            </a:r>
            <a:r>
              <a:rPr lang="en-US" altLang="zh-CN" sz="2400" dirty="0"/>
              <a:t>(</a:t>
            </a:r>
            <a:r>
              <a:rPr lang="en-US" altLang="zh-CN" sz="2400" i="1" dirty="0"/>
              <a:t>r</a:t>
            </a:r>
            <a:r>
              <a:rPr lang="en-US" altLang="zh-CN" sz="2400" dirty="0"/>
              <a:t>, </a:t>
            </a:r>
            <a:r>
              <a:rPr lang="en-US" altLang="zh-CN" sz="2400" i="1" dirty="0"/>
              <a:t>t</a:t>
            </a:r>
            <a:r>
              <a:rPr lang="en-US" altLang="zh-CN" sz="2400" dirty="0"/>
              <a:t>) </a:t>
            </a:r>
            <a:r>
              <a:rPr lang="zh-CN" altLang="en-US" sz="2400" dirty="0"/>
              <a:t>描述同一状态</a:t>
            </a:r>
            <a:endParaRPr lang="en-US" altLang="zh-CN" sz="2400" dirty="0"/>
          </a:p>
          <a:p>
            <a:pPr>
              <a:lnSpc>
                <a:spcPct val="100000"/>
              </a:lnSpc>
              <a:spcBef>
                <a:spcPts val="0"/>
              </a:spcBef>
            </a:pPr>
            <a:r>
              <a:rPr lang="zh-CN" altLang="en-US" sz="2400" dirty="0"/>
              <a:t>与经典波不同</a:t>
            </a:r>
            <a:r>
              <a:rPr lang="en-US" altLang="zh-CN" sz="2400" dirty="0"/>
              <a:t>: </a:t>
            </a:r>
            <a:r>
              <a:rPr lang="zh-CN" altLang="en-US" sz="2400" dirty="0"/>
              <a:t>经典波波幅增大一倍（原来的 </a:t>
            </a:r>
            <a:r>
              <a:rPr lang="en-US" altLang="zh-CN" sz="2400" dirty="0"/>
              <a:t>2 </a:t>
            </a:r>
            <a:r>
              <a:rPr lang="zh-CN" altLang="en-US" sz="2400" dirty="0"/>
              <a:t>倍），则相应的波动能量将为原来的 </a:t>
            </a:r>
            <a:r>
              <a:rPr lang="en-US" altLang="zh-CN" sz="2400" dirty="0"/>
              <a:t>4 </a:t>
            </a:r>
            <a:r>
              <a:rPr lang="zh-CN" altLang="en-US" sz="2400" dirty="0"/>
              <a:t>倍，因而代表完全不同的波动状态。经典波无归一化问题</a:t>
            </a:r>
            <a:endParaRPr lang="en-US" altLang="zh-CN" sz="2400" dirty="0"/>
          </a:p>
        </p:txBody>
      </p:sp>
      <p:graphicFrame>
        <p:nvGraphicFramePr>
          <p:cNvPr id="5" name="Object 11"/>
          <p:cNvGraphicFramePr>
            <a:graphicFrameLocks noChangeAspect="1"/>
          </p:cNvGraphicFramePr>
          <p:nvPr/>
        </p:nvGraphicFramePr>
        <p:xfrm>
          <a:off x="914400" y="1188720"/>
          <a:ext cx="2252498" cy="411480"/>
        </p:xfrm>
        <a:graphic>
          <a:graphicData uri="http://schemas.openxmlformats.org/presentationml/2006/ole">
            <mc:AlternateContent xmlns:mc="http://schemas.openxmlformats.org/markup-compatibility/2006">
              <mc:Choice xmlns:v="urn:schemas-microsoft-com:vml" Requires="v">
                <p:oleObj spid="_x0000_s6" name="公式" r:id="rId1" imgW="1320165" imgH="241300" progId="Equation.3">
                  <p:embed/>
                </p:oleObj>
              </mc:Choice>
              <mc:Fallback>
                <p:oleObj name="公式" r:id="rId1" imgW="1320165" imgH="2413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88720"/>
                        <a:ext cx="2252498" cy="411480"/>
                      </a:xfrm>
                      <a:prstGeom prst="rect">
                        <a:avLst/>
                      </a:prstGeom>
                      <a:noFill/>
                      <a:ln>
                        <a:noFill/>
                      </a:ln>
                      <a:effectLst/>
                    </p:spPr>
                  </p:pic>
                </p:oleObj>
              </mc:Fallback>
            </mc:AlternateContent>
          </a:graphicData>
        </a:graphic>
      </p:graphicFrame>
      <p:graphicFrame>
        <p:nvGraphicFramePr>
          <p:cNvPr id="7" name="Object 9"/>
          <p:cNvGraphicFramePr>
            <a:graphicFrameLocks noChangeAspect="1"/>
          </p:cNvGraphicFramePr>
          <p:nvPr/>
        </p:nvGraphicFramePr>
        <p:xfrm>
          <a:off x="2653030" y="2362200"/>
          <a:ext cx="3728720" cy="732790"/>
        </p:xfrm>
        <a:graphic>
          <a:graphicData uri="http://schemas.openxmlformats.org/presentationml/2006/ole">
            <mc:AlternateContent xmlns:mc="http://schemas.openxmlformats.org/markup-compatibility/2006">
              <mc:Choice xmlns:v="urn:schemas-microsoft-com:vml" Requires="v">
                <p:oleObj spid="_x0000_s8" name="公式" r:id="rId3" imgW="2667000" imgH="622300" progId="Equation.3">
                  <p:embed/>
                </p:oleObj>
              </mc:Choice>
              <mc:Fallback>
                <p:oleObj name="公式" r:id="rId3" imgW="2667000" imgH="6223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030" y="2362200"/>
                        <a:ext cx="3728720" cy="732790"/>
                      </a:xfrm>
                      <a:prstGeom prst="rect">
                        <a:avLst/>
                      </a:prstGeom>
                      <a:solidFill>
                        <a:srgbClr val="CCFFCC"/>
                      </a:solidFill>
                      <a:ln w="9525">
                        <a:solidFill>
                          <a:srgbClr val="FF6600"/>
                        </a:solidFill>
                        <a:miter lim="800000"/>
                        <a:headEnd/>
                        <a:tailEnd/>
                      </a:ln>
                    </p:spPr>
                  </p:pic>
                </p:oleObj>
              </mc:Fallback>
            </mc:AlternateContent>
          </a:graphicData>
        </a:graphic>
      </p:graphicFrame>
      <p:sp>
        <p:nvSpPr>
          <p:cNvPr id="9" name="Text Box 10"/>
          <p:cNvSpPr txBox="1">
            <a:spLocks noChangeArrowheads="1"/>
          </p:cNvSpPr>
          <p:nvPr/>
        </p:nvSpPr>
        <p:spPr bwMode="auto">
          <a:xfrm>
            <a:off x="1291936" y="3200400"/>
            <a:ext cx="6251864" cy="461665"/>
          </a:xfrm>
          <a:prstGeom prst="rect">
            <a:avLst/>
          </a:prstGeom>
          <a:solidFill>
            <a:srgbClr val="FFFF99"/>
          </a:solidFill>
          <a:ln w="9525">
            <a:solidFill>
              <a:srgbClr val="00B050"/>
            </a:solidFill>
            <a:miter lim="800000"/>
          </a:ln>
        </p:spPr>
        <p:txBody>
          <a:bodyPr wrap="square">
            <a:spAutoFit/>
          </a:bodyPr>
          <a:lstStyle>
            <a:lvl1pPr eaLnBrk="0" hangingPunct="0">
              <a:defRPr>
                <a:solidFill>
                  <a:schemeClr val="tx1"/>
                </a:solidFill>
                <a:latin typeface="楷体_GB2312" pitchFamily="49" charset="-122"/>
                <a:ea typeface="楷体_GB2312" pitchFamily="49" charset="-122"/>
              </a:defRPr>
            </a:lvl1pPr>
            <a:lvl2pPr marL="742950" indent="-285750" eaLnBrk="0" hangingPunct="0">
              <a:defRPr>
                <a:solidFill>
                  <a:schemeClr val="tx1"/>
                </a:solidFill>
                <a:latin typeface="楷体_GB2312" pitchFamily="49" charset="-122"/>
                <a:ea typeface="楷体_GB2312" pitchFamily="49" charset="-122"/>
              </a:defRPr>
            </a:lvl2pPr>
            <a:lvl3pPr marL="1143000" indent="-228600" eaLnBrk="0" hangingPunct="0">
              <a:defRPr>
                <a:solidFill>
                  <a:schemeClr val="tx1"/>
                </a:solidFill>
                <a:latin typeface="楷体_GB2312" pitchFamily="49" charset="-122"/>
                <a:ea typeface="楷体_GB2312" pitchFamily="49" charset="-122"/>
              </a:defRPr>
            </a:lvl3pPr>
            <a:lvl4pPr marL="1600200" indent="-228600" eaLnBrk="0" hangingPunct="0">
              <a:defRPr>
                <a:solidFill>
                  <a:schemeClr val="tx1"/>
                </a:solidFill>
                <a:latin typeface="楷体_GB2312" pitchFamily="49" charset="-122"/>
                <a:ea typeface="楷体_GB2312" pitchFamily="49" charset="-122"/>
              </a:defRPr>
            </a:lvl4pPr>
            <a:lvl5pPr marL="2057400" indent="-228600" eaLnBrk="0" hangingPunct="0">
              <a:defRPr>
                <a:solidFill>
                  <a:schemeClr val="tx1"/>
                </a:solidFill>
                <a:latin typeface="楷体_GB2312" pitchFamily="49" charset="-122"/>
                <a:ea typeface="楷体_GB2312" pitchFamily="49" charset="-122"/>
              </a:defRPr>
            </a:lvl5pPr>
            <a:lvl6pPr marL="2514600" indent="-228600" algn="ctr" eaLnBrk="0" fontAlgn="base" hangingPunct="0">
              <a:spcBef>
                <a:spcPct val="0"/>
              </a:spcBef>
              <a:spcAft>
                <a:spcPct val="0"/>
              </a:spcAft>
              <a:defRPr>
                <a:solidFill>
                  <a:schemeClr val="tx1"/>
                </a:solidFill>
                <a:latin typeface="楷体_GB2312" pitchFamily="49" charset="-122"/>
                <a:ea typeface="楷体_GB2312" pitchFamily="49" charset="-122"/>
              </a:defRPr>
            </a:lvl6pPr>
            <a:lvl7pPr marL="2971800" indent="-228600" algn="ctr" eaLnBrk="0" fontAlgn="base" hangingPunct="0">
              <a:spcBef>
                <a:spcPct val="0"/>
              </a:spcBef>
              <a:spcAft>
                <a:spcPct val="0"/>
              </a:spcAft>
              <a:defRPr>
                <a:solidFill>
                  <a:schemeClr val="tx1"/>
                </a:solidFill>
                <a:latin typeface="楷体_GB2312" pitchFamily="49" charset="-122"/>
                <a:ea typeface="楷体_GB2312" pitchFamily="49" charset="-122"/>
              </a:defRPr>
            </a:lvl7pPr>
            <a:lvl8pPr marL="3429000" indent="-228600" algn="ctr" eaLnBrk="0" fontAlgn="base" hangingPunct="0">
              <a:spcBef>
                <a:spcPct val="0"/>
              </a:spcBef>
              <a:spcAft>
                <a:spcPct val="0"/>
              </a:spcAft>
              <a:defRPr>
                <a:solidFill>
                  <a:schemeClr val="tx1"/>
                </a:solidFill>
                <a:latin typeface="楷体_GB2312" pitchFamily="49" charset="-122"/>
                <a:ea typeface="楷体_GB2312" pitchFamily="49" charset="-122"/>
              </a:defRPr>
            </a:lvl8pPr>
            <a:lvl9pPr marL="3886200" indent="-228600" algn="ctr" eaLnBrk="0" fontAlgn="base" hangingPunct="0">
              <a:spcBef>
                <a:spcPct val="0"/>
              </a:spcBef>
              <a:spcAft>
                <a:spcPct val="0"/>
              </a:spcAft>
              <a:defRPr>
                <a:solidFill>
                  <a:schemeClr val="tx1"/>
                </a:solidFill>
                <a:latin typeface="楷体_GB2312" pitchFamily="49" charset="-122"/>
                <a:ea typeface="楷体_GB2312" pitchFamily="49" charset="-122"/>
              </a:defRPr>
            </a:lvl9pPr>
          </a:lstStyle>
          <a:p>
            <a:pPr algn="l" eaLnBrk="1" hangingPunct="1">
              <a:spcBef>
                <a:spcPct val="20000"/>
              </a:spcBef>
            </a:pPr>
            <a:r>
              <a:rPr kumimoji="1" lang="zh-CN" altLang="en-US" sz="2400" b="1" dirty="0">
                <a:effectLst/>
                <a:latin typeface="Times New Roman" panose="02020603050405020304" pitchFamily="18" charset="0"/>
                <a:ea typeface="华文楷体" panose="02010600040101010101" charset="-122"/>
                <a:cs typeface="Times New Roman" panose="02020603050405020304" pitchFamily="18" charset="0"/>
              </a:rPr>
              <a:t> </a:t>
            </a:r>
            <a:r>
              <a:rPr kumimoji="1" lang="zh-CN" altLang="en-US" sz="2400" dirty="0">
                <a:effectLst/>
                <a:latin typeface="Times New Roman" panose="02020603050405020304" pitchFamily="18" charset="0"/>
                <a:ea typeface="华文楷体" panose="02010600040101010101" charset="-122"/>
                <a:cs typeface="Times New Roman" panose="02020603050405020304" pitchFamily="18" charset="0"/>
              </a:rPr>
              <a:t>可见，</a:t>
            </a:r>
            <a:r>
              <a:rPr kumimoji="1" lang="ru-RU" altLang="zh-CN" sz="2400" i="1" dirty="0">
                <a:effectLst/>
                <a:latin typeface="Times New Roman" panose="02020603050405020304" pitchFamily="18" charset="0"/>
                <a:ea typeface="华文楷体" panose="02010600040101010101" charset="-122"/>
                <a:cs typeface="Times New Roman" panose="02020603050405020304" pitchFamily="18" charset="0"/>
              </a:rPr>
              <a:t></a:t>
            </a:r>
            <a:r>
              <a:rPr kumimoji="1" lang="en-US" altLang="zh-CN" sz="2400" dirty="0">
                <a:latin typeface="Times New Roman" panose="02020603050405020304" pitchFamily="18" charset="0"/>
                <a:ea typeface="华文楷体" panose="02010600040101010101" charset="-122"/>
                <a:cs typeface="Times New Roman" panose="02020603050405020304" pitchFamily="18" charset="0"/>
              </a:rPr>
              <a:t>(</a:t>
            </a:r>
            <a:r>
              <a:rPr kumimoji="1" lang="en-US" altLang="zh-CN" sz="2400" i="1" dirty="0" err="1">
                <a:latin typeface="Times New Roman" panose="02020603050405020304" pitchFamily="18" charset="0"/>
                <a:ea typeface="华文楷体" panose="02010600040101010101" charset="-122"/>
                <a:cs typeface="Times New Roman" panose="02020603050405020304" pitchFamily="18" charset="0"/>
              </a:rPr>
              <a:t>r</a:t>
            </a:r>
            <a:r>
              <a:rPr kumimoji="1" lang="en-US" altLang="zh-CN" sz="2400" dirty="0" err="1">
                <a:latin typeface="Times New Roman" panose="02020603050405020304" pitchFamily="18" charset="0"/>
                <a:ea typeface="华文楷体" panose="02010600040101010101" charset="-122"/>
                <a:cs typeface="Times New Roman" panose="02020603050405020304" pitchFamily="18" charset="0"/>
              </a:rPr>
              <a:t>,</a:t>
            </a:r>
            <a:r>
              <a:rPr kumimoji="1" lang="en-US" altLang="zh-CN" sz="2400" i="1" dirty="0" err="1">
                <a:latin typeface="Times New Roman" panose="02020603050405020304" pitchFamily="18" charset="0"/>
                <a:ea typeface="华文楷体" panose="02010600040101010101" charset="-122"/>
                <a:cs typeface="Times New Roman" panose="02020603050405020304" pitchFamily="18" charset="0"/>
              </a:rPr>
              <a:t>t</a:t>
            </a:r>
            <a:r>
              <a:rPr kumimoji="1" lang="en-US" altLang="zh-CN" sz="2400" dirty="0">
                <a:latin typeface="Times New Roman" panose="02020603050405020304" pitchFamily="18" charset="0"/>
                <a:ea typeface="华文楷体" panose="02010600040101010101" charset="-122"/>
                <a:cs typeface="Times New Roman" panose="02020603050405020304" pitchFamily="18" charset="0"/>
              </a:rPr>
              <a:t>)</a:t>
            </a:r>
            <a:r>
              <a:rPr kumimoji="1" lang="zh-CN" altLang="en-US" sz="2400" dirty="0">
                <a:effectLst/>
                <a:latin typeface="Times New Roman" panose="02020603050405020304" pitchFamily="18" charset="0"/>
                <a:ea typeface="华文楷体" panose="02010600040101010101" charset="-122"/>
                <a:cs typeface="Times New Roman" panose="02020603050405020304" pitchFamily="18" charset="0"/>
              </a:rPr>
              <a:t>和 </a:t>
            </a:r>
            <a:r>
              <a:rPr kumimoji="1" lang="en-US" altLang="zh-CN" sz="2400" i="1" dirty="0">
                <a:effectLst/>
                <a:latin typeface="Times New Roman" panose="02020603050405020304" pitchFamily="18" charset="0"/>
                <a:ea typeface="华文楷体" panose="02010600040101010101" charset="-122"/>
                <a:cs typeface="Times New Roman" panose="02020603050405020304" pitchFamily="18" charset="0"/>
              </a:rPr>
              <a:t>CΨ</a:t>
            </a:r>
            <a:r>
              <a:rPr kumimoji="1" lang="en-US" altLang="zh-CN" sz="2400" dirty="0">
                <a:effectLst/>
                <a:latin typeface="Times New Roman" panose="02020603050405020304" pitchFamily="18" charset="0"/>
                <a:ea typeface="华文楷体" panose="02010600040101010101" charset="-122"/>
                <a:cs typeface="Times New Roman" panose="02020603050405020304" pitchFamily="18" charset="0"/>
              </a:rPr>
              <a:t>(</a:t>
            </a:r>
            <a:r>
              <a:rPr kumimoji="1" lang="en-US" altLang="zh-CN" sz="2400" i="1" dirty="0" err="1">
                <a:effectLst/>
                <a:latin typeface="Times New Roman" panose="02020603050405020304" pitchFamily="18" charset="0"/>
                <a:ea typeface="华文楷体" panose="02010600040101010101" charset="-122"/>
                <a:cs typeface="Times New Roman" panose="02020603050405020304" pitchFamily="18" charset="0"/>
              </a:rPr>
              <a:t>r</a:t>
            </a:r>
            <a:r>
              <a:rPr kumimoji="1" lang="en-US" altLang="zh-CN" sz="2400" dirty="0" err="1">
                <a:effectLst/>
                <a:latin typeface="Times New Roman" panose="02020603050405020304" pitchFamily="18" charset="0"/>
                <a:ea typeface="华文楷体" panose="02010600040101010101" charset="-122"/>
                <a:cs typeface="Times New Roman" panose="02020603050405020304" pitchFamily="18" charset="0"/>
              </a:rPr>
              <a:t>,</a:t>
            </a:r>
            <a:r>
              <a:rPr kumimoji="1" lang="en-US" altLang="zh-CN" sz="2400" i="1" dirty="0" err="1">
                <a:effectLst/>
                <a:latin typeface="Times New Roman" panose="02020603050405020304" pitchFamily="18" charset="0"/>
                <a:ea typeface="华文楷体" panose="02010600040101010101" charset="-122"/>
                <a:cs typeface="Times New Roman" panose="02020603050405020304" pitchFamily="18" charset="0"/>
              </a:rPr>
              <a:t>t</a:t>
            </a:r>
            <a:r>
              <a:rPr kumimoji="1" lang="en-US" altLang="zh-CN" sz="2400" dirty="0">
                <a:effectLst/>
                <a:latin typeface="Times New Roman" panose="02020603050405020304" pitchFamily="18" charset="0"/>
                <a:ea typeface="华文楷体" panose="02010600040101010101" charset="-122"/>
                <a:cs typeface="Times New Roman" panose="02020603050405020304" pitchFamily="18" charset="0"/>
              </a:rPr>
              <a:t>)</a:t>
            </a:r>
            <a:r>
              <a:rPr kumimoji="1" lang="zh-CN" altLang="en-US" sz="2400" dirty="0">
                <a:effectLst/>
                <a:latin typeface="Times New Roman" panose="02020603050405020304" pitchFamily="18" charset="0"/>
                <a:ea typeface="华文楷体" panose="02010600040101010101" charset="-122"/>
                <a:cs typeface="Times New Roman" panose="02020603050405020304" pitchFamily="18" charset="0"/>
              </a:rPr>
              <a:t>描述的是</a:t>
            </a:r>
            <a:r>
              <a:rPr kumimoji="1" lang="zh-CN" altLang="en-US" sz="2400" dirty="0">
                <a:solidFill>
                  <a:srgbClr val="FF0000"/>
                </a:solidFill>
                <a:effectLst/>
                <a:latin typeface="Times New Roman" panose="02020603050405020304" pitchFamily="18" charset="0"/>
                <a:ea typeface="华文楷体" panose="02010600040101010101" charset="-122"/>
                <a:cs typeface="Times New Roman" panose="02020603050405020304" pitchFamily="18" charset="0"/>
              </a:rPr>
              <a:t>同一几率波</a:t>
            </a:r>
            <a:r>
              <a:rPr kumimoji="1" lang="en-US" altLang="zh-CN" sz="2400" dirty="0">
                <a:latin typeface="Times New Roman" panose="02020603050405020304" pitchFamily="18" charset="0"/>
                <a:ea typeface="华文楷体" panose="02010600040101010101" charset="-122"/>
                <a:cs typeface="Times New Roman" panose="02020603050405020304" pitchFamily="18" charset="0"/>
              </a:rPr>
              <a:t>.</a:t>
            </a:r>
            <a:endParaRPr kumimoji="1" lang="zh-CN" altLang="en-US" sz="2400" dirty="0">
              <a:effectLst/>
              <a:latin typeface="Times New Roman" panose="02020603050405020304" pitchFamily="18" charset="0"/>
              <a:ea typeface="华文楷体" panose="02010600040101010101" charset="-122"/>
              <a:cs typeface="Times New Roman" panose="02020603050405020304" pitchFamily="18" charset="0"/>
            </a:endParaRPr>
          </a:p>
        </p:txBody>
      </p:sp>
      <p:sp>
        <p:nvSpPr>
          <p:cNvPr id="10"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概率波的物理图像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81000" y="1282651"/>
            <a:ext cx="5562600" cy="4279949"/>
          </a:xfrm>
        </p:spPr>
        <p:txBody>
          <a:bodyPr>
            <a:normAutofit fontScale="77500" lnSpcReduction="20000"/>
          </a:bodyPr>
          <a:lstStyle/>
          <a:p>
            <a:pPr marL="15875" indent="0">
              <a:lnSpc>
                <a:spcPct val="120000"/>
              </a:lnSpc>
              <a:spcBef>
                <a:spcPts val="0"/>
              </a:spcBef>
              <a:buNone/>
            </a:pPr>
            <a:r>
              <a:rPr lang="en-US" altLang="zh-CN" sz="3300" b="1" dirty="0"/>
              <a:t>[</a:t>
            </a:r>
            <a:r>
              <a:rPr lang="zh-CN" altLang="en-US" sz="3300" b="1" dirty="0"/>
              <a:t>例</a:t>
            </a:r>
            <a:r>
              <a:rPr lang="en-US" altLang="zh-CN" sz="3300" b="1" dirty="0"/>
              <a:t>]  </a:t>
            </a:r>
            <a:r>
              <a:rPr lang="zh-CN" altLang="en-US" sz="3300" b="1" dirty="0"/>
              <a:t>用几率波说明弱电子流单缝衍射</a:t>
            </a:r>
            <a:endParaRPr lang="en-US" altLang="zh-CN" sz="3300" b="1" dirty="0"/>
          </a:p>
          <a:p>
            <a:pPr>
              <a:lnSpc>
                <a:spcPct val="120000"/>
              </a:lnSpc>
              <a:spcBef>
                <a:spcPts val="0"/>
              </a:spcBef>
            </a:pPr>
            <a:r>
              <a:rPr lang="zh-CN" altLang="en-US" sz="2800" dirty="0"/>
              <a:t>让入射电子几乎一个一个地通过单缝底片上出现一个一个的点子，</a:t>
            </a:r>
            <a:r>
              <a:rPr lang="zh-CN" altLang="en-US" sz="2800"/>
              <a:t>开始时电子</a:t>
            </a:r>
            <a:r>
              <a:rPr lang="zh-CN" altLang="en-US" sz="2800" dirty="0"/>
              <a:t>无规则分布 </a:t>
            </a:r>
            <a:r>
              <a:rPr lang="en-US" altLang="zh-CN" sz="2800" dirty="0"/>
              <a:t>——</a:t>
            </a:r>
            <a:r>
              <a:rPr lang="zh-CN" altLang="en-US" sz="2800" dirty="0"/>
              <a:t>说明电子具有“粒子性”，但不满足经典的决定论</a:t>
            </a:r>
            <a:endParaRPr lang="en-US" altLang="zh-CN" sz="2800" dirty="0"/>
          </a:p>
          <a:p>
            <a:pPr>
              <a:lnSpc>
                <a:spcPct val="120000"/>
              </a:lnSpc>
              <a:spcBef>
                <a:spcPts val="0"/>
              </a:spcBef>
            </a:pPr>
            <a:r>
              <a:rPr lang="zh-CN" altLang="en-US" sz="2800" dirty="0"/>
              <a:t>随着电子数增大，逐渐形成衍射图样</a:t>
            </a:r>
            <a:r>
              <a:rPr lang="en-US" altLang="zh-CN" sz="2800" dirty="0"/>
              <a:t>——</a:t>
            </a:r>
            <a:r>
              <a:rPr lang="zh-CN" altLang="en-US" sz="2800" dirty="0"/>
              <a:t>衍射图样来源于“单个电子”所具有的波动性</a:t>
            </a:r>
            <a:r>
              <a:rPr lang="en-US" altLang="zh-CN" sz="2800" dirty="0"/>
              <a:t>——</a:t>
            </a:r>
            <a:r>
              <a:rPr lang="zh-CN" altLang="en-US" sz="2800" dirty="0"/>
              <a:t>统计规律。</a:t>
            </a:r>
            <a:endParaRPr lang="en-US" altLang="zh-CN" sz="2800" dirty="0"/>
          </a:p>
          <a:p>
            <a:pPr>
              <a:lnSpc>
                <a:spcPct val="120000"/>
              </a:lnSpc>
              <a:spcBef>
                <a:spcPts val="0"/>
              </a:spcBef>
            </a:pPr>
            <a:r>
              <a:rPr lang="zh-CN" altLang="en-US" sz="2800" dirty="0"/>
              <a:t>一个电子重复许多次相同实验表现出的统计结果。是自己与自己干涉</a:t>
            </a:r>
            <a:endParaRPr lang="en-US" altLang="zh-CN" sz="2800" dirty="0"/>
          </a:p>
          <a:p>
            <a:pPr>
              <a:lnSpc>
                <a:spcPct val="120000"/>
              </a:lnSpc>
              <a:spcBef>
                <a:spcPts val="0"/>
              </a:spcBef>
            </a:pPr>
            <a:r>
              <a:rPr lang="zh-CN" altLang="en-US" sz="2800" dirty="0"/>
              <a:t>德布洛意波（物质波）也称为概率波</a:t>
            </a:r>
            <a:endParaRPr lang="zh-CN" altLang="en-US" sz="2800" dirty="0"/>
          </a:p>
        </p:txBody>
      </p:sp>
      <p:pic>
        <p:nvPicPr>
          <p:cNvPr id="5" name="Picture 7" descr="电子双缝1"/>
          <p:cNvPicPr>
            <a:picLocks noChangeAspect="1" noChangeArrowheads="1"/>
          </p:cNvPicPr>
          <p:nvPr/>
        </p:nvPicPr>
        <p:blipFill>
          <a:blip r:embed="rId1" cstate="print"/>
          <a:srcRect/>
          <a:stretch>
            <a:fillRect/>
          </a:stretch>
        </p:blipFill>
        <p:spPr bwMode="auto">
          <a:xfrm>
            <a:off x="6400799" y="914400"/>
            <a:ext cx="2378075" cy="1465262"/>
          </a:xfrm>
          <a:prstGeom prst="rect">
            <a:avLst/>
          </a:prstGeom>
          <a:noFill/>
          <a:ln w="9525">
            <a:noFill/>
            <a:miter lim="800000"/>
            <a:headEnd/>
            <a:tailEnd/>
          </a:ln>
        </p:spPr>
      </p:pic>
      <p:pic>
        <p:nvPicPr>
          <p:cNvPr id="6" name="Picture 8" descr="电子双缝1"/>
          <p:cNvPicPr>
            <a:picLocks noChangeAspect="1" noChangeArrowheads="1"/>
          </p:cNvPicPr>
          <p:nvPr/>
        </p:nvPicPr>
        <p:blipFill>
          <a:blip r:embed="rId2" cstate="print"/>
          <a:srcRect/>
          <a:stretch>
            <a:fillRect/>
          </a:stretch>
        </p:blipFill>
        <p:spPr bwMode="auto">
          <a:xfrm>
            <a:off x="6370638" y="2971800"/>
            <a:ext cx="2451100" cy="1214437"/>
          </a:xfrm>
          <a:prstGeom prst="rect">
            <a:avLst/>
          </a:prstGeom>
          <a:noFill/>
          <a:ln w="9525">
            <a:noFill/>
            <a:miter lim="800000"/>
            <a:headEnd/>
            <a:tailEnd/>
          </a:ln>
        </p:spPr>
      </p:pic>
      <p:graphicFrame>
        <p:nvGraphicFramePr>
          <p:cNvPr id="7" name="Object 9"/>
          <p:cNvGraphicFramePr>
            <a:graphicFrameLocks noChangeAspect="1"/>
          </p:cNvGraphicFramePr>
          <p:nvPr/>
        </p:nvGraphicFramePr>
        <p:xfrm>
          <a:off x="6350000" y="4724400"/>
          <a:ext cx="2482850" cy="1235075"/>
        </p:xfrm>
        <a:graphic>
          <a:graphicData uri="http://schemas.openxmlformats.org/presentationml/2006/ole">
            <mc:AlternateContent xmlns:mc="http://schemas.openxmlformats.org/markup-compatibility/2006">
              <mc:Choice xmlns:v="urn:schemas-microsoft-com:vml" Requires="v">
                <p:oleObj spid="_x0000_s8" name="Photo Editor 照片" r:id="rId3" imgW="4505325" imgH="2295525" progId="">
                  <p:embed/>
                </p:oleObj>
              </mc:Choice>
              <mc:Fallback>
                <p:oleObj name="Photo Editor 照片" r:id="rId3" imgW="4505325" imgH="2295525" progId="">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4724400"/>
                        <a:ext cx="2482850" cy="1235075"/>
                      </a:xfrm>
                      <a:prstGeom prst="rect">
                        <a:avLst/>
                      </a:prstGeom>
                      <a:noFill/>
                      <a:extLst>
                        <a:ext uri="{909E8E84-426E-40DD-AFC4-6F175D3DCCD1}">
                          <a14:hiddenFill xmlns:a14="http://schemas.microsoft.com/office/drawing/2010/main">
                            <a:solidFill>
                              <a:srgbClr val="808080"/>
                            </a:solidFill>
                          </a14:hiddenFill>
                        </a:ext>
                      </a:extLst>
                    </p:spPr>
                  </p:pic>
                </p:oleObj>
              </mc:Fallback>
            </mc:AlternateContent>
          </a:graphicData>
        </a:graphic>
      </p:graphicFrame>
      <p:sp>
        <p:nvSpPr>
          <p:cNvPr id="9" name="Rectangle 10"/>
          <p:cNvSpPr>
            <a:spLocks noChangeArrowheads="1"/>
          </p:cNvSpPr>
          <p:nvPr/>
        </p:nvSpPr>
        <p:spPr bwMode="auto">
          <a:xfrm>
            <a:off x="6914932" y="4114800"/>
            <a:ext cx="1467068" cy="400110"/>
          </a:xfrm>
          <a:prstGeom prst="rect">
            <a:avLst/>
          </a:prstGeom>
          <a:noFill/>
          <a:ln w="28575">
            <a:noFill/>
            <a:miter lim="800000"/>
          </a:ln>
        </p:spPr>
        <p:txBody>
          <a:bodyPr wrap="none">
            <a:spAutoFit/>
          </a:bodyPr>
          <a:lstStyle/>
          <a:p>
            <a:r>
              <a:rPr kumimoji="1" lang="zh-CN" altLang="en-US" sz="2000" b="1" dirty="0">
                <a:latin typeface="华文楷体" panose="02010600040101010101" charset="-122"/>
                <a:ea typeface="华文楷体" panose="02010600040101010101" charset="-122"/>
              </a:rPr>
              <a:t>数百个电子</a:t>
            </a:r>
            <a:endParaRPr kumimoji="1" lang="zh-CN" altLang="en-US" sz="2000" b="1" dirty="0">
              <a:latin typeface="华文楷体" panose="02010600040101010101" charset="-122"/>
              <a:ea typeface="华文楷体" panose="02010600040101010101" charset="-122"/>
            </a:endParaRPr>
          </a:p>
        </p:txBody>
      </p:sp>
      <p:sp>
        <p:nvSpPr>
          <p:cNvPr id="10" name="Rectangle 11"/>
          <p:cNvSpPr>
            <a:spLocks noChangeArrowheads="1"/>
          </p:cNvSpPr>
          <p:nvPr/>
        </p:nvSpPr>
        <p:spPr bwMode="auto">
          <a:xfrm>
            <a:off x="6810851" y="2362200"/>
            <a:ext cx="1723549" cy="400110"/>
          </a:xfrm>
          <a:prstGeom prst="rect">
            <a:avLst/>
          </a:prstGeom>
          <a:noFill/>
          <a:ln w="28575">
            <a:noFill/>
            <a:miter lim="800000"/>
          </a:ln>
        </p:spPr>
        <p:txBody>
          <a:bodyPr wrap="none">
            <a:spAutoFit/>
          </a:bodyPr>
          <a:lstStyle/>
          <a:p>
            <a:r>
              <a:rPr kumimoji="1" lang="zh-CN" altLang="en-US" sz="2000" b="1" dirty="0">
                <a:latin typeface="华文楷体" panose="02010600040101010101" charset="-122"/>
                <a:ea typeface="华文楷体" panose="02010600040101010101" charset="-122"/>
              </a:rPr>
              <a:t>少数几个电子</a:t>
            </a:r>
            <a:endParaRPr kumimoji="1" lang="zh-CN" altLang="en-US" sz="2000" b="1" dirty="0">
              <a:latin typeface="华文楷体" panose="02010600040101010101" charset="-122"/>
              <a:ea typeface="华文楷体" panose="02010600040101010101" charset="-122"/>
            </a:endParaRPr>
          </a:p>
        </p:txBody>
      </p:sp>
      <p:sp>
        <p:nvSpPr>
          <p:cNvPr id="11" name="Rectangle 12"/>
          <p:cNvSpPr>
            <a:spLocks noChangeArrowheads="1"/>
          </p:cNvSpPr>
          <p:nvPr/>
        </p:nvSpPr>
        <p:spPr bwMode="auto">
          <a:xfrm>
            <a:off x="6934200" y="5867400"/>
            <a:ext cx="1467068" cy="400110"/>
          </a:xfrm>
          <a:prstGeom prst="rect">
            <a:avLst/>
          </a:prstGeom>
          <a:noFill/>
          <a:ln w="28575">
            <a:noFill/>
            <a:miter lim="800000"/>
          </a:ln>
        </p:spPr>
        <p:txBody>
          <a:bodyPr wrap="none">
            <a:spAutoFit/>
          </a:bodyPr>
          <a:lstStyle/>
          <a:p>
            <a:r>
              <a:rPr kumimoji="1" lang="zh-CN" altLang="en-US" sz="2000" b="1" dirty="0">
                <a:latin typeface="华文楷体" panose="02010600040101010101" charset="-122"/>
                <a:ea typeface="华文楷体" panose="02010600040101010101" charset="-122"/>
              </a:rPr>
              <a:t>数万个电子</a:t>
            </a:r>
            <a:endParaRPr kumimoji="1" lang="zh-CN" altLang="en-US" sz="2000" b="1" dirty="0">
              <a:latin typeface="华文楷体" panose="02010600040101010101" charset="-122"/>
              <a:ea typeface="华文楷体" panose="02010600040101010101" charset="-122"/>
            </a:endParaRPr>
          </a:p>
        </p:txBody>
      </p:sp>
      <p:sp>
        <p:nvSpPr>
          <p:cNvPr id="12" name="Rectangle 12"/>
          <p:cNvSpPr>
            <a:spLocks noChangeArrowheads="1"/>
          </p:cNvSpPr>
          <p:nvPr/>
        </p:nvSpPr>
        <p:spPr bwMode="auto">
          <a:xfrm>
            <a:off x="146089" y="5318695"/>
            <a:ext cx="6032421"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 eaLnBrk="0" hangingPunct="0">
              <a:defRPr/>
            </a:pPr>
            <a:r>
              <a:rPr kumimoji="1" lang="zh-CN" altLang="en-US" sz="2400" dirty="0">
                <a:solidFill>
                  <a:srgbClr val="000000"/>
                </a:solidFill>
                <a:latin typeface="华文楷体" panose="02010600040101010101" charset="-122"/>
                <a:ea typeface="华文楷体" panose="02010600040101010101" charset="-122"/>
                <a:cs typeface="Times New Roman" panose="02020603050405020304" pitchFamily="18" charset="0"/>
              </a:rPr>
              <a:t>单缝、双缝干涉实验在</a:t>
            </a:r>
            <a:r>
              <a:rPr kumimoji="1" lang="en-US" altLang="zh-CN" sz="2400" dirty="0">
                <a:solidFill>
                  <a:srgbClr val="000000"/>
                </a:solidFill>
                <a:latin typeface="华文楷体" panose="02010600040101010101" charset="-122"/>
                <a:ea typeface="华文楷体" panose="02010600040101010101" charset="-122"/>
                <a:cs typeface="Times New Roman" panose="02020603050405020304" pitchFamily="18" charset="0"/>
              </a:rPr>
              <a:t>1961</a:t>
            </a:r>
            <a:r>
              <a:rPr kumimoji="1" lang="zh-CN" altLang="en-US" sz="2400" dirty="0">
                <a:solidFill>
                  <a:srgbClr val="000000"/>
                </a:solidFill>
                <a:latin typeface="华文楷体" panose="02010600040101010101" charset="-122"/>
                <a:ea typeface="华文楷体" panose="02010600040101010101" charset="-122"/>
                <a:cs typeface="Times New Roman" panose="02020603050405020304" pitchFamily="18" charset="0"/>
              </a:rPr>
              <a:t>年前是假想实验</a:t>
            </a:r>
            <a:endParaRPr kumimoji="1" lang="zh-CN" altLang="en-US" sz="2400" dirty="0">
              <a:solidFill>
                <a:srgbClr val="000000"/>
              </a:solidFill>
              <a:latin typeface="华文楷体" panose="02010600040101010101" charset="-122"/>
              <a:ea typeface="华文楷体" panose="02010600040101010101" charset="-122"/>
              <a:cs typeface="Times New Roman" panose="02020603050405020304" pitchFamily="18" charset="0"/>
            </a:endParaRPr>
          </a:p>
        </p:txBody>
      </p:sp>
      <p:sp>
        <p:nvSpPr>
          <p:cNvPr id="13" name="Footer Placeholder 1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14" name="Rectangle 13"/>
          <p:cNvSpPr/>
          <p:nvPr/>
        </p:nvSpPr>
        <p:spPr>
          <a:xfrm>
            <a:off x="381000" y="5803032"/>
            <a:ext cx="2473754" cy="408958"/>
          </a:xfrm>
          <a:prstGeom prst="rect">
            <a:avLst/>
          </a:prstGeom>
        </p:spPr>
        <p:txBody>
          <a:bodyPr wrap="none">
            <a:spAutoFit/>
          </a:bodyPr>
          <a:lstStyle/>
          <a:p>
            <a:pPr marL="269875" lvl="0" indent="-254000" eaLnBrk="1" fontAlgn="auto" hangingPunct="1">
              <a:lnSpc>
                <a:spcPct val="110000"/>
              </a:lnSpc>
              <a:spcBef>
                <a:spcPts val="1200"/>
              </a:spcBef>
              <a:spcAft>
                <a:spcPts val="200"/>
              </a:spcAft>
              <a:buClr>
                <a:srgbClr val="E48312"/>
              </a:buClr>
              <a:buSzPct val="100000"/>
              <a:buFont typeface="Arial" panose="020B0604020202020204" pitchFamily="34" charset="0"/>
              <a:buChar char="•"/>
            </a:pPr>
            <a:r>
              <a:rPr kumimoji="0" lang="zh-CN" altLang="en-US" sz="2000" dirty="0">
                <a:solidFill>
                  <a:srgbClr val="000000">
                    <a:lumMod val="75000"/>
                    <a:lumOff val="25000"/>
                  </a:srgbClr>
                </a:solidFill>
                <a:latin typeface="Calibri" panose="020F0502020204030204"/>
                <a:ea typeface="宋体" panose="02010600030101010101" pitchFamily="2" charset="-122"/>
              </a:rPr>
              <a:t>约恩逊实验 </a:t>
            </a:r>
            <a:r>
              <a:rPr kumimoji="0" lang="en-US" altLang="zh-CN" sz="2000" dirty="0">
                <a:solidFill>
                  <a:srgbClr val="000000">
                    <a:lumMod val="75000"/>
                    <a:lumOff val="25000"/>
                  </a:srgbClr>
                </a:solidFill>
                <a:latin typeface="Calibri" panose="020F0502020204030204"/>
                <a:ea typeface="宋体" panose="02010600030101010101" pitchFamily="2" charset="-122"/>
              </a:rPr>
              <a:t>(1961)</a:t>
            </a:r>
            <a:endParaRPr kumimoji="0" lang="zh-CN" altLang="en-US" sz="2000" dirty="0">
              <a:solidFill>
                <a:srgbClr val="000000">
                  <a:lumMod val="75000"/>
                  <a:lumOff val="25000"/>
                </a:srgbClr>
              </a:solidFill>
              <a:latin typeface="Calibri" panose="020F0502020204030204"/>
              <a:ea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2628-t01"/>
          <p:cNvPicPr>
            <a:picLocks noChangeAspect="1" noChangeArrowheads="1"/>
          </p:cNvPicPr>
          <p:nvPr/>
        </p:nvPicPr>
        <p:blipFill>
          <a:blip r:embed="rId1"/>
          <a:srcRect/>
          <a:stretch>
            <a:fillRect/>
          </a:stretch>
        </p:blipFill>
        <p:spPr bwMode="auto">
          <a:xfrm>
            <a:off x="6527800" y="260351"/>
            <a:ext cx="2135499"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3"/>
          <p:cNvPicPr>
            <a:picLocks noChangeAspect="1" noChangeArrowheads="1"/>
          </p:cNvPicPr>
          <p:nvPr/>
        </p:nvPicPr>
        <p:blipFill>
          <a:blip r:embed="rId2"/>
          <a:srcRect/>
          <a:stretch>
            <a:fillRect/>
          </a:stretch>
        </p:blipFill>
        <p:spPr bwMode="auto">
          <a:xfrm>
            <a:off x="647700" y="31750"/>
            <a:ext cx="4259167" cy="325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2628-t02"/>
          <p:cNvPicPr>
            <a:picLocks noChangeAspect="1" noChangeArrowheads="1"/>
          </p:cNvPicPr>
          <p:nvPr/>
        </p:nvPicPr>
        <p:blipFill>
          <a:blip r:embed="rId3"/>
          <a:srcRect/>
          <a:stretch>
            <a:fillRect/>
          </a:stretch>
        </p:blipFill>
        <p:spPr bwMode="auto">
          <a:xfrm>
            <a:off x="1692275" y="3429000"/>
            <a:ext cx="2277471" cy="288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5" name="Text Box 5"/>
          <p:cNvSpPr txBox="1">
            <a:spLocks noChangeArrowheads="1"/>
          </p:cNvSpPr>
          <p:nvPr/>
        </p:nvSpPr>
        <p:spPr bwMode="auto">
          <a:xfrm>
            <a:off x="5536919" y="476250"/>
            <a:ext cx="800219" cy="221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square">
            <a:spAutoFit/>
          </a:bodyPr>
          <a:lstStyle/>
          <a:p>
            <a:pPr>
              <a:spcBef>
                <a:spcPct val="50000"/>
              </a:spcBef>
              <a:defRPr/>
            </a:pPr>
            <a:r>
              <a:rPr lang="zh-CN" altLang="en-US" sz="2000" b="1" dirty="0">
                <a:latin typeface="华文楷体" panose="02010600040101010101" charset="-122"/>
                <a:ea typeface="华文楷体" panose="02010600040101010101" charset="-122"/>
                <a:cs typeface="华文楷体" panose="02010600040101010101" charset="-122"/>
              </a:rPr>
              <a:t>同一元素在不同角度的散射</a:t>
            </a:r>
            <a:endParaRPr lang="zh-CN" altLang="en-US" sz="2000" b="1" dirty="0">
              <a:latin typeface="华文楷体" panose="02010600040101010101" charset="-122"/>
              <a:ea typeface="华文楷体" panose="02010600040101010101" charset="-122"/>
              <a:cs typeface="华文楷体" panose="02010600040101010101" charset="-122"/>
            </a:endParaRPr>
          </a:p>
        </p:txBody>
      </p:sp>
      <p:sp>
        <p:nvSpPr>
          <p:cNvPr id="317446" name="Text Box 6"/>
          <p:cNvSpPr txBox="1">
            <a:spLocks noChangeArrowheads="1"/>
          </p:cNvSpPr>
          <p:nvPr/>
        </p:nvSpPr>
        <p:spPr bwMode="auto">
          <a:xfrm>
            <a:off x="761719" y="3860800"/>
            <a:ext cx="800219" cy="214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square">
            <a:spAutoFit/>
          </a:bodyPr>
          <a:lstStyle/>
          <a:p>
            <a:pPr>
              <a:defRPr/>
            </a:pPr>
            <a:r>
              <a:rPr lang="zh-CN" altLang="en-US" sz="2000" b="1" dirty="0">
                <a:solidFill>
                  <a:srgbClr val="0000FF"/>
                </a:solidFill>
                <a:latin typeface="华文楷体" panose="02010600040101010101" charset="-122"/>
                <a:ea typeface="华文楷体" panose="02010600040101010101" charset="-122"/>
                <a:cs typeface="华文楷体" panose="02010600040101010101" charset="-122"/>
              </a:rPr>
              <a:t>不同元素在同一角度的散射</a:t>
            </a:r>
            <a:endParaRPr lang="zh-CN" altLang="en-US" sz="2000" b="1" dirty="0">
              <a:solidFill>
                <a:srgbClr val="0000FF"/>
              </a:solidFill>
              <a:latin typeface="华文楷体" panose="02010600040101010101" charset="-122"/>
              <a:ea typeface="华文楷体" panose="02010600040101010101" charset="-122"/>
              <a:cs typeface="华文楷体" panose="02010600040101010101" charset="-122"/>
            </a:endParaRP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charset="-122"/>
                <a:ea typeface="华文楷体" panose="02010600040101010101" charset="-122"/>
                <a:cs typeface="华文楷体" panose="02010600040101010101" charset="-122"/>
              </a:rPr>
              <a:t>电子的双缝干涉实验</a:t>
            </a:r>
            <a:r>
              <a:rPr lang="en-US" altLang="zh-CN" dirty="0">
                <a:latin typeface="华文楷体" panose="02010600040101010101" charset="-122"/>
                <a:ea typeface="华文楷体" panose="02010600040101010101" charset="-122"/>
                <a:cs typeface="华文楷体" panose="02010600040101010101" charset="-122"/>
              </a:rPr>
              <a:t>-1970s</a:t>
            </a:r>
            <a:endParaRPr kumimoji="1" lang="zh-CN" altLang="en-US" dirty="0">
              <a:latin typeface="华文楷体" panose="02010600040101010101" charset="-122"/>
              <a:ea typeface="华文楷体" panose="02010600040101010101" charset="-122"/>
              <a:cs typeface="华文楷体" panose="02010600040101010101" charset="-122"/>
            </a:endParaRPr>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sp>
        <p:nvSpPr>
          <p:cNvPr id="5" name="Rectangle 3"/>
          <p:cNvSpPr>
            <a:spLocks noGrp="1" noChangeArrowheads="1"/>
          </p:cNvSpPr>
          <p:nvPr>
            <p:ph type="body" idx="4294967295"/>
          </p:nvPr>
        </p:nvSpPr>
        <p:spPr>
          <a:xfrm>
            <a:off x="228600" y="1633539"/>
            <a:ext cx="5122863" cy="4310062"/>
          </a:xfrm>
        </p:spPr>
        <p:txBody>
          <a:bodyPr/>
          <a:lstStyle/>
          <a:p>
            <a:pPr>
              <a:defRPr/>
            </a:pPr>
            <a:r>
              <a:rPr kumimoji="0" lang="zh-CN" altLang="en-US" sz="2800" dirty="0">
                <a:latin typeface="华文楷体" panose="02010600040101010101" charset="-122"/>
                <a:ea typeface="华文楷体" panose="02010600040101010101" charset="-122"/>
                <a:cs typeface="华文楷体" panose="02010600040101010101" charset="-122"/>
              </a:rPr>
              <a:t>上述说法是根据光的干涉实验推论到电子的干涉得到的</a:t>
            </a:r>
            <a:endParaRPr kumimoji="0" lang="en-US" altLang="zh-CN" sz="2800" dirty="0">
              <a:latin typeface="华文楷体" panose="02010600040101010101" charset="-122"/>
              <a:ea typeface="华文楷体" panose="02010600040101010101" charset="-122"/>
              <a:cs typeface="华文楷体" panose="02010600040101010101" charset="-122"/>
            </a:endParaRPr>
          </a:p>
          <a:p>
            <a:pPr>
              <a:defRPr/>
            </a:pPr>
            <a:r>
              <a:rPr kumimoji="0" lang="en-US" altLang="zh-CN" sz="2800" dirty="0">
                <a:latin typeface="华文楷体" panose="02010600040101010101" charset="-122"/>
                <a:ea typeface="华文楷体" panose="02010600040101010101" charset="-122"/>
                <a:cs typeface="华文楷体" panose="02010600040101010101" charset="-122"/>
              </a:rPr>
              <a:t>Richard Phillips Feynman</a:t>
            </a:r>
            <a:r>
              <a:rPr kumimoji="0" lang="zh-CN" altLang="en-US" sz="2800" dirty="0">
                <a:latin typeface="华文楷体" panose="02010600040101010101" charset="-122"/>
                <a:ea typeface="华文楷体" panose="02010600040101010101" charset="-122"/>
                <a:cs typeface="华文楷体" panose="02010600040101010101" charset="-122"/>
              </a:rPr>
              <a:t>：“你最好不要试着去做这样一个实验，这个实验从未以这种方式做过。”</a:t>
            </a:r>
            <a:r>
              <a:rPr kumimoji="0" lang="en-US" altLang="zh-CN" sz="2800" dirty="0">
                <a:latin typeface="华文楷体" panose="02010600040101010101" charset="-122"/>
                <a:ea typeface="华文楷体" panose="02010600040101010101" charset="-122"/>
                <a:cs typeface="华文楷体" panose="02010600040101010101" charset="-122"/>
              </a:rPr>
              <a:t> </a:t>
            </a:r>
            <a:br>
              <a:rPr kumimoji="0" lang="en-US" altLang="zh-CN" sz="2800" dirty="0">
                <a:latin typeface="华文楷体" panose="02010600040101010101" charset="-122"/>
                <a:ea typeface="华文楷体" panose="02010600040101010101" charset="-122"/>
                <a:cs typeface="华文楷体" panose="02010600040101010101" charset="-122"/>
              </a:rPr>
            </a:br>
            <a:r>
              <a:rPr kumimoji="0" lang="en-US" altLang="zh-CN" sz="2800" dirty="0">
                <a:latin typeface="华文楷体" panose="02010600040101010101" charset="-122"/>
                <a:ea typeface="华文楷体" panose="02010600040101010101" charset="-122"/>
                <a:cs typeface="华文楷体" panose="02010600040101010101" charset="-122"/>
              </a:rPr>
              <a:t>1970s</a:t>
            </a:r>
            <a:r>
              <a:rPr kumimoji="0" lang="zh-CN" altLang="en-US" sz="2800" dirty="0">
                <a:latin typeface="华文楷体" panose="02010600040101010101" charset="-122"/>
                <a:ea typeface="华文楷体" panose="02010600040101010101" charset="-122"/>
                <a:cs typeface="华文楷体" panose="02010600040101010101" charset="-122"/>
              </a:rPr>
              <a:t>，意大利博洛尼亚大学，</a:t>
            </a:r>
            <a:r>
              <a:rPr kumimoji="0" lang="en-US" altLang="zh-CN" sz="2800" dirty="0">
                <a:latin typeface="华文楷体" panose="02010600040101010101" charset="-122"/>
                <a:ea typeface="华文楷体" panose="02010600040101010101" charset="-122"/>
                <a:cs typeface="华文楷体" panose="02010600040101010101" charset="-122"/>
              </a:rPr>
              <a:t>Pier Giorgio </a:t>
            </a:r>
            <a:r>
              <a:rPr kumimoji="0" lang="en-US" altLang="zh-CN" sz="2800" dirty="0" err="1">
                <a:latin typeface="华文楷体" panose="02010600040101010101" charset="-122"/>
                <a:ea typeface="华文楷体" panose="02010600040101010101" charset="-122"/>
                <a:cs typeface="华文楷体" panose="02010600040101010101" charset="-122"/>
              </a:rPr>
              <a:t>Merli</a:t>
            </a:r>
            <a:r>
              <a:rPr kumimoji="0" lang="zh-CN" altLang="en-US" sz="2800" dirty="0">
                <a:latin typeface="华文楷体" panose="02010600040101010101" charset="-122"/>
                <a:ea typeface="华文楷体" panose="02010600040101010101" charset="-122"/>
                <a:cs typeface="华文楷体" panose="02010600040101010101" charset="-122"/>
              </a:rPr>
              <a:t>等人</a:t>
            </a:r>
            <a:r>
              <a:rPr kumimoji="0" lang="zh-CN" sz="2800" dirty="0">
                <a:latin typeface="华文楷体" panose="02010600040101010101" charset="-122"/>
                <a:ea typeface="华文楷体" panose="02010600040101010101" charset="-122"/>
                <a:cs typeface="华文楷体" panose="02010600040101010101" charset="-122"/>
              </a:rPr>
              <a:t>已经做了这样的实验</a:t>
            </a:r>
            <a:endParaRPr kumimoji="0" lang="zh-CN" altLang="en-US" sz="2800" dirty="0">
              <a:latin typeface="华文楷体" panose="02010600040101010101" charset="-122"/>
              <a:ea typeface="华文楷体" panose="02010600040101010101" charset="-122"/>
              <a:cs typeface="华文楷体" panose="02010600040101010101" charset="-122"/>
            </a:endParaRPr>
          </a:p>
        </p:txBody>
      </p:sp>
      <p:pic>
        <p:nvPicPr>
          <p:cNvPr id="6" name="Picture 4"/>
          <p:cNvPicPr>
            <a:picLocks noChangeAspect="1" noChangeArrowheads="1"/>
          </p:cNvPicPr>
          <p:nvPr/>
        </p:nvPicPr>
        <p:blipFill>
          <a:blip r:embed="rId1"/>
          <a:srcRect/>
          <a:stretch>
            <a:fillRect/>
          </a:stretch>
        </p:blipFill>
        <p:spPr bwMode="auto">
          <a:xfrm>
            <a:off x="5607050" y="1633538"/>
            <a:ext cx="3155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charset="-122"/>
                <a:ea typeface="华文楷体" panose="02010600040101010101" charset="-122"/>
                <a:cs typeface="华文楷体" panose="02010600040101010101" charset="-122"/>
              </a:rPr>
              <a:t>电子的双缝干涉实验</a:t>
            </a:r>
            <a:r>
              <a:rPr lang="en-US" altLang="zh-CN" dirty="0">
                <a:latin typeface="华文楷体" panose="02010600040101010101" charset="-122"/>
                <a:ea typeface="华文楷体" panose="02010600040101010101" charset="-122"/>
                <a:cs typeface="华文楷体" panose="02010600040101010101" charset="-122"/>
              </a:rPr>
              <a:t>-1989</a:t>
            </a:r>
            <a:endParaRPr kumimoji="1" lang="zh-CN" altLang="en-US" dirty="0"/>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sp>
        <p:nvSpPr>
          <p:cNvPr id="5" name="Rectangle 3"/>
          <p:cNvSpPr>
            <a:spLocks noGrp="1" noChangeArrowheads="1"/>
          </p:cNvSpPr>
          <p:nvPr>
            <p:ph type="body" idx="4294967295"/>
          </p:nvPr>
        </p:nvSpPr>
        <p:spPr>
          <a:xfrm>
            <a:off x="609600" y="1306603"/>
            <a:ext cx="4800600" cy="5146585"/>
          </a:xfrm>
        </p:spPr>
        <p:txBody>
          <a:bodyPr/>
          <a:lstStyle/>
          <a:p>
            <a:pPr>
              <a:defRPr/>
            </a:pPr>
            <a:r>
              <a:rPr kumimoji="0" lang="en-US" altLang="zh-CN" sz="2800" dirty="0">
                <a:latin typeface="华文楷体" panose="02010600040101010101" charset="-122"/>
                <a:ea typeface="华文楷体" panose="02010600040101010101" charset="-122"/>
                <a:cs typeface="华文楷体" panose="02010600040101010101" charset="-122"/>
              </a:rPr>
              <a:t>1989</a:t>
            </a:r>
            <a:r>
              <a:rPr kumimoji="0" lang="zh-CN" altLang="en-US" sz="2800" dirty="0">
                <a:latin typeface="华文楷体" panose="02010600040101010101" charset="-122"/>
                <a:ea typeface="华文楷体" panose="02010600040101010101" charset="-122"/>
                <a:cs typeface="华文楷体" panose="02010600040101010101" charset="-122"/>
              </a:rPr>
              <a:t>年，日立公司的</a:t>
            </a:r>
            <a:r>
              <a:rPr kumimoji="0" lang="en-US" altLang="zh-CN" sz="2800" dirty="0">
                <a:latin typeface="华文楷体" panose="02010600040101010101" charset="-122"/>
                <a:ea typeface="华文楷体" panose="02010600040101010101" charset="-122"/>
                <a:cs typeface="华文楷体" panose="02010600040101010101" charset="-122"/>
              </a:rPr>
              <a:t>Akira </a:t>
            </a:r>
            <a:r>
              <a:rPr kumimoji="0" lang="en-US" altLang="zh-CN" sz="2800" dirty="0" err="1">
                <a:latin typeface="华文楷体" panose="02010600040101010101" charset="-122"/>
                <a:ea typeface="华文楷体" panose="02010600040101010101" charset="-122"/>
                <a:cs typeface="华文楷体" panose="02010600040101010101" charset="-122"/>
              </a:rPr>
              <a:t>Tonomura</a:t>
            </a:r>
            <a:r>
              <a:rPr kumimoji="0" lang="zh-CN" altLang="en-US" sz="2800" dirty="0">
                <a:latin typeface="华文楷体" panose="02010600040101010101" charset="-122"/>
                <a:ea typeface="华文楷体" panose="02010600040101010101" charset="-122"/>
                <a:cs typeface="华文楷体" panose="02010600040101010101" charset="-122"/>
              </a:rPr>
              <a:t>等人作了更精确的实验</a:t>
            </a:r>
            <a:r>
              <a:rPr kumimoji="0" lang="en-US" altLang="zh-CN" sz="2800" dirty="0">
                <a:latin typeface="华文楷体" panose="02010600040101010101" charset="-122"/>
                <a:ea typeface="华文楷体" panose="02010600040101010101" charset="-122"/>
                <a:cs typeface="华文楷体" panose="02010600040101010101" charset="-122"/>
              </a:rPr>
              <a:t> </a:t>
            </a:r>
            <a:endParaRPr kumimoji="0" lang="en-US" altLang="zh-CN" sz="2800" dirty="0">
              <a:latin typeface="华文楷体" panose="02010600040101010101" charset="-122"/>
              <a:ea typeface="华文楷体" panose="02010600040101010101" charset="-122"/>
              <a:cs typeface="华文楷体" panose="02010600040101010101" charset="-122"/>
            </a:endParaRPr>
          </a:p>
          <a:p>
            <a:pPr>
              <a:defRPr/>
            </a:pPr>
            <a:r>
              <a:rPr kumimoji="0" lang="zh-CN" altLang="en-US" sz="2800" dirty="0">
                <a:latin typeface="华文楷体" panose="02010600040101010101" charset="-122"/>
                <a:ea typeface="华文楷体" panose="02010600040101010101" charset="-122"/>
                <a:cs typeface="华文楷体" panose="02010600040101010101" charset="-122"/>
              </a:rPr>
              <a:t>实际测量证明每秒钟只有少于</a:t>
            </a:r>
            <a:r>
              <a:rPr kumimoji="0" lang="en-US" altLang="zh-CN" sz="2800" dirty="0">
                <a:latin typeface="华文楷体" panose="02010600040101010101" charset="-122"/>
                <a:ea typeface="华文楷体" panose="02010600040101010101" charset="-122"/>
                <a:cs typeface="华文楷体" panose="02010600040101010101" charset="-122"/>
              </a:rPr>
              <a:t>1000</a:t>
            </a:r>
            <a:r>
              <a:rPr kumimoji="0" lang="zh-CN" altLang="en-US" sz="2800" dirty="0">
                <a:latin typeface="华文楷体" panose="02010600040101010101" charset="-122"/>
                <a:ea typeface="华文楷体" panose="02010600040101010101" charset="-122"/>
                <a:cs typeface="华文楷体" panose="02010600040101010101" charset="-122"/>
              </a:rPr>
              <a:t>个电子入射到双棱镜中，所以不可能有两个或两个以上的电子同时到达接收装置上</a:t>
            </a:r>
            <a:endParaRPr kumimoji="0" lang="en-US" altLang="zh-CN" sz="2800" dirty="0">
              <a:latin typeface="华文楷体" panose="02010600040101010101" charset="-122"/>
              <a:ea typeface="华文楷体" panose="02010600040101010101" charset="-122"/>
              <a:cs typeface="华文楷体" panose="02010600040101010101" charset="-122"/>
            </a:endParaRPr>
          </a:p>
          <a:p>
            <a:pPr>
              <a:defRPr/>
            </a:pPr>
            <a:r>
              <a:rPr kumimoji="0" lang="zh-CN" altLang="en-US" sz="2800" dirty="0">
                <a:latin typeface="华文楷体" panose="02010600040101010101" charset="-122"/>
                <a:ea typeface="华文楷体" panose="02010600040101010101" charset="-122"/>
                <a:cs typeface="华文楷体" panose="02010600040101010101" charset="-122"/>
              </a:rPr>
              <a:t>因而不存在干涉是两个电子相互作用的结果</a:t>
            </a:r>
            <a:r>
              <a:rPr kumimoji="0" lang="en-US" altLang="zh-CN" sz="2800" dirty="0">
                <a:latin typeface="华文楷体" panose="02010600040101010101" charset="-122"/>
                <a:ea typeface="华文楷体" panose="02010600040101010101" charset="-122"/>
                <a:cs typeface="华文楷体" panose="02010600040101010101" charset="-122"/>
              </a:rPr>
              <a:t> </a:t>
            </a:r>
            <a:endParaRPr kumimoji="0" lang="en-US" altLang="zh-CN" sz="2800" dirty="0">
              <a:latin typeface="华文楷体" panose="02010600040101010101" charset="-122"/>
              <a:ea typeface="华文楷体" panose="02010600040101010101" charset="-122"/>
              <a:cs typeface="华文楷体" panose="02010600040101010101" charset="-122"/>
            </a:endParaRPr>
          </a:p>
        </p:txBody>
      </p:sp>
      <p:pic>
        <p:nvPicPr>
          <p:cNvPr id="6" name="Picture 4"/>
          <p:cNvPicPr>
            <a:picLocks noChangeAspect="1" noChangeArrowheads="1"/>
          </p:cNvPicPr>
          <p:nvPr/>
        </p:nvPicPr>
        <p:blipFill>
          <a:blip r:embed="rId1"/>
          <a:srcRect/>
          <a:stretch>
            <a:fillRect/>
          </a:stretch>
        </p:blipFill>
        <p:spPr bwMode="auto">
          <a:xfrm>
            <a:off x="5562600" y="1306603"/>
            <a:ext cx="3200400" cy="483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charset="-122"/>
                <a:ea typeface="华文楷体" panose="02010600040101010101" charset="-122"/>
                <a:cs typeface="华文楷体" panose="02010600040101010101" charset="-122"/>
              </a:rPr>
              <a:t>电子的双缝干涉实验</a:t>
            </a:r>
            <a:r>
              <a:rPr lang="en-US" altLang="zh-CN" dirty="0">
                <a:latin typeface="华文楷体" panose="02010600040101010101" charset="-122"/>
                <a:ea typeface="华文楷体" panose="02010600040101010101" charset="-122"/>
                <a:cs typeface="华文楷体" panose="02010600040101010101" charset="-122"/>
              </a:rPr>
              <a:t>-1989</a:t>
            </a:r>
            <a:endParaRPr kumimoji="1" lang="zh-CN" altLang="en-US" dirty="0"/>
          </a:p>
        </p:txBody>
      </p:sp>
      <p:sp>
        <p:nvSpPr>
          <p:cNvPr id="4" name="幻灯片编号占位符 3"/>
          <p:cNvSpPr>
            <a:spLocks noGrp="1"/>
          </p:cNvSpPr>
          <p:nvPr>
            <p:ph type="sldNum" sz="quarter" idx="12"/>
          </p:nvPr>
        </p:nvSpPr>
        <p:spPr/>
        <p:txBody>
          <a:bodyPr/>
          <a:lstStyle/>
          <a:p>
            <a:pPr lvl="0"/>
            <a:fld id="{86CB4B4D-7CA3-9044-876B-883B54F8677D}" type="slidenum">
              <a:rPr lang="en-US" altLang="zh-CN" smtClean="0"/>
            </a:fld>
            <a:endParaRPr lang="zh-CN" altLang="en-US"/>
          </a:p>
        </p:txBody>
      </p:sp>
      <p:pic>
        <p:nvPicPr>
          <p:cNvPr id="5" name="Picture 6" descr="Double-slit_experiment_results_Tanamura_2a"/>
          <p:cNvPicPr>
            <a:picLocks noChangeAspect="1" noChangeArrowheads="1"/>
          </p:cNvPicPr>
          <p:nvPr/>
        </p:nvPicPr>
        <p:blipFill>
          <a:blip r:embed="rId1" cstate="print"/>
          <a:srcRect/>
          <a:stretch>
            <a:fillRect/>
          </a:stretch>
        </p:blipFill>
        <p:spPr bwMode="auto">
          <a:xfrm>
            <a:off x="1073476" y="1234671"/>
            <a:ext cx="2766787" cy="164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ouble-slit_experiment_results_Tanamura_22"/>
          <p:cNvPicPr>
            <a:picLocks noChangeAspect="1" noChangeArrowheads="1"/>
          </p:cNvPicPr>
          <p:nvPr/>
        </p:nvPicPr>
        <p:blipFill>
          <a:blip r:embed="rId2" cstate="print"/>
          <a:srcRect/>
          <a:stretch>
            <a:fillRect/>
          </a:stretch>
        </p:blipFill>
        <p:spPr bwMode="auto">
          <a:xfrm>
            <a:off x="1043238" y="2971800"/>
            <a:ext cx="2797025" cy="161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Double-slit_experiment_results_Tanamura_23"/>
          <p:cNvPicPr>
            <a:picLocks noChangeAspect="1" noChangeArrowheads="1"/>
          </p:cNvPicPr>
          <p:nvPr/>
        </p:nvPicPr>
        <p:blipFill>
          <a:blip r:embed="rId3" cstate="print"/>
          <a:srcRect/>
          <a:stretch>
            <a:fillRect/>
          </a:stretch>
        </p:blipFill>
        <p:spPr bwMode="auto">
          <a:xfrm>
            <a:off x="1001457" y="4679951"/>
            <a:ext cx="2791985" cy="164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ouble-slit_experiment_results_Tanamura_24"/>
          <p:cNvPicPr>
            <a:picLocks noChangeAspect="1" noChangeArrowheads="1"/>
          </p:cNvPicPr>
          <p:nvPr/>
        </p:nvPicPr>
        <p:blipFill>
          <a:blip r:embed="rId4" cstate="print"/>
          <a:srcRect/>
          <a:stretch>
            <a:fillRect/>
          </a:stretch>
        </p:blipFill>
        <p:spPr bwMode="auto">
          <a:xfrm>
            <a:off x="5119687" y="1262389"/>
            <a:ext cx="2781906" cy="161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Double-slit_experiment_results_Tanamura_25"/>
          <p:cNvPicPr>
            <a:picLocks noChangeAspect="1" noChangeArrowheads="1"/>
          </p:cNvPicPr>
          <p:nvPr/>
        </p:nvPicPr>
        <p:blipFill>
          <a:blip r:embed="rId5" cstate="print"/>
          <a:srcRect/>
          <a:stretch>
            <a:fillRect/>
          </a:stretch>
        </p:blipFill>
        <p:spPr bwMode="auto">
          <a:xfrm>
            <a:off x="5095321" y="2971800"/>
            <a:ext cx="2791985" cy="162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态的叠加原理</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28600" y="1219200"/>
            <a:ext cx="8382000" cy="4953000"/>
          </a:xfrm>
        </p:spPr>
        <p:txBody>
          <a:bodyPr>
            <a:normAutofit fontScale="85000" lnSpcReduction="20000"/>
          </a:bodyPr>
          <a:lstStyle/>
          <a:p>
            <a:pPr>
              <a:lnSpc>
                <a:spcPct val="120000"/>
              </a:lnSpc>
              <a:spcBef>
                <a:spcPts val="0"/>
              </a:spcBef>
              <a:spcAft>
                <a:spcPts val="0"/>
              </a:spcAft>
            </a:pPr>
            <a:r>
              <a:rPr lang="zh-CN" altLang="en-US" dirty="0"/>
              <a:t>同光学中波的叠加原理一样，量子力学中也存在</a:t>
            </a:r>
            <a:r>
              <a:rPr lang="zh-CN" altLang="en-US" dirty="0">
                <a:solidFill>
                  <a:srgbClr val="FF0000"/>
                </a:solidFill>
              </a:rPr>
              <a:t>波叠加原理</a:t>
            </a:r>
            <a:r>
              <a:rPr lang="zh-CN" altLang="en-US" dirty="0"/>
              <a:t>。因为</a:t>
            </a:r>
            <a:r>
              <a:rPr lang="zh-CN" altLang="en-US" dirty="0">
                <a:solidFill>
                  <a:srgbClr val="FF0000"/>
                </a:solidFill>
              </a:rPr>
              <a:t>量子力学中的波</a:t>
            </a:r>
            <a:r>
              <a:rPr lang="zh-CN" altLang="en-US" dirty="0"/>
              <a:t>，</a:t>
            </a:r>
            <a:r>
              <a:rPr lang="zh-CN" altLang="en-US" dirty="0">
                <a:solidFill>
                  <a:srgbClr val="FF0000"/>
                </a:solidFill>
              </a:rPr>
              <a:t>即波函数决定体系的状态</a:t>
            </a:r>
            <a:r>
              <a:rPr lang="zh-CN" altLang="en-US" dirty="0"/>
              <a:t>，称波函数为</a:t>
            </a:r>
            <a:r>
              <a:rPr lang="zh-CN" altLang="en-US" dirty="0">
                <a:solidFill>
                  <a:srgbClr val="FF0000"/>
                </a:solidFill>
              </a:rPr>
              <a:t>状态波函数</a:t>
            </a:r>
            <a:r>
              <a:rPr lang="zh-CN" altLang="en-US" dirty="0"/>
              <a:t>，所以量子力学的</a:t>
            </a:r>
            <a:r>
              <a:rPr lang="zh-CN" altLang="en-US" dirty="0">
                <a:solidFill>
                  <a:srgbClr val="FF0000"/>
                </a:solidFill>
              </a:rPr>
              <a:t>波叠加原理</a:t>
            </a:r>
            <a:r>
              <a:rPr lang="zh-CN" altLang="en-US" dirty="0"/>
              <a:t>称为</a:t>
            </a:r>
            <a:r>
              <a:rPr lang="zh-CN" altLang="en-US" dirty="0">
                <a:solidFill>
                  <a:srgbClr val="FF0000"/>
                </a:solidFill>
              </a:rPr>
              <a:t>态叠加原理</a:t>
            </a:r>
            <a:r>
              <a:rPr lang="zh-CN" altLang="en-US" dirty="0"/>
              <a:t>。</a:t>
            </a:r>
            <a:endParaRPr lang="zh-CN" altLang="en-US" dirty="0"/>
          </a:p>
          <a:p>
            <a:pPr>
              <a:lnSpc>
                <a:spcPct val="120000"/>
              </a:lnSpc>
              <a:spcBef>
                <a:spcPts val="0"/>
              </a:spcBef>
              <a:spcAft>
                <a:spcPts val="0"/>
              </a:spcAft>
            </a:pPr>
            <a:r>
              <a:rPr lang="zh-CN" altLang="en-US" dirty="0"/>
              <a:t>量子力学中的态（</a:t>
            </a:r>
            <a:r>
              <a:rPr lang="zh-CN" altLang="en-US" dirty="0">
                <a:sym typeface="Symbol" panose="05050102010706020507" pitchFamily="18" charset="2"/>
              </a:rPr>
              <a:t></a:t>
            </a:r>
            <a:r>
              <a:rPr lang="zh-CN" altLang="en-US" dirty="0"/>
              <a:t>）叠加</a:t>
            </a:r>
            <a:r>
              <a:rPr lang="zh-CN" altLang="en-US" dirty="0">
                <a:solidFill>
                  <a:srgbClr val="FF0000"/>
                </a:solidFill>
              </a:rPr>
              <a:t>不是经典波的叠加</a:t>
            </a:r>
            <a:r>
              <a:rPr lang="zh-CN" altLang="en-US" dirty="0"/>
              <a:t>，而是概率波的叠加</a:t>
            </a:r>
            <a:endParaRPr lang="en-US" altLang="zh-CN" dirty="0"/>
          </a:p>
          <a:p>
            <a:pPr lvl="1">
              <a:lnSpc>
                <a:spcPct val="120000"/>
              </a:lnSpc>
              <a:spcBef>
                <a:spcPts val="0"/>
              </a:spcBef>
              <a:spcAft>
                <a:spcPts val="0"/>
              </a:spcAft>
            </a:pPr>
            <a:r>
              <a:rPr lang="zh-CN" altLang="en-US" dirty="0"/>
              <a:t>经典物理中，波的迭加只不过是将波幅迭加（波幅代表实际物体的运动等），并在合成波中出现不同频率的波长的子波成分。</a:t>
            </a:r>
            <a:endParaRPr lang="zh-CN" altLang="en-US" dirty="0"/>
          </a:p>
          <a:p>
            <a:pPr>
              <a:lnSpc>
                <a:spcPct val="120000"/>
              </a:lnSpc>
              <a:spcBef>
                <a:spcPts val="0"/>
              </a:spcBef>
              <a:spcAft>
                <a:spcPts val="0"/>
              </a:spcAft>
            </a:pPr>
            <a:r>
              <a:rPr lang="zh-CN" altLang="en-US" dirty="0">
                <a:solidFill>
                  <a:srgbClr val="FF0000"/>
                </a:solidFill>
              </a:rPr>
              <a:t>微观粒子的态叠加实质是什么呢？</a:t>
            </a:r>
            <a:endParaRPr lang="zh-CN" altLang="en-US" dirty="0">
              <a:solidFill>
                <a:srgbClr val="FF0000"/>
              </a:solidFill>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态叠加原理的表述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609600" y="1371600"/>
                <a:ext cx="7799763" cy="4953000"/>
              </a:xfrm>
            </p:spPr>
            <p:txBody>
              <a:bodyPr>
                <a:normAutofit fontScale="85000" lnSpcReduction="10000"/>
              </a:bodyPr>
              <a:lstStyle/>
              <a:p>
                <a:pPr>
                  <a:lnSpc>
                    <a:spcPct val="120000"/>
                  </a:lnSpc>
                  <a:spcBef>
                    <a:spcPts val="0"/>
                  </a:spcBef>
                  <a:spcAft>
                    <a:spcPts val="0"/>
                  </a:spcAft>
                </a:pPr>
                <a:r>
                  <a:rPr lang="zh-CN" altLang="en-US" sz="3200" dirty="0"/>
                  <a:t>微观世界：事件发生概率</a:t>
                </a:r>
                <a14:m>
                  <m:oMath xmlns:m="http://schemas.openxmlformats.org/officeDocument/2006/math">
                    <m:r>
                      <a:rPr lang="en-US" altLang="zh-CN" sz="3200" b="1" i="1" smtClean="0">
                        <a:latin typeface="Cambria Math" panose="02040503050406030204" pitchFamily="18" charset="0"/>
                      </a:rPr>
                      <m:t>𝑷</m:t>
                    </m:r>
                    <m:r>
                      <a:rPr lang="en-US" altLang="zh-CN" sz="3200" b="1" i="1" smtClean="0">
                        <a:latin typeface="Cambria Math" panose="02040503050406030204" pitchFamily="18" charset="0"/>
                      </a:rPr>
                      <m:t>=</m:t>
                    </m:r>
                    <m:sSup>
                      <m:sSupPr>
                        <m:ctrlPr>
                          <a:rPr lang="en-US" altLang="zh-CN" sz="3200" b="1" i="1" smtClean="0">
                            <a:latin typeface="Cambria Math" panose="02040503050406030204" pitchFamily="18" charset="0"/>
                          </a:rPr>
                        </m:ctrlPr>
                      </m:sSupPr>
                      <m:e>
                        <m:r>
                          <a:rPr lang="zh-CN" altLang="en-US" sz="3200" b="1" i="1" smtClean="0">
                            <a:latin typeface="Cambria Math" panose="02040503050406030204" pitchFamily="18" charset="0"/>
                          </a:rPr>
                          <m:t>𝝍</m:t>
                        </m:r>
                      </m:e>
                      <m:sup>
                        <m:r>
                          <a:rPr lang="zh-CN" altLang="en-US" sz="3200" i="1">
                            <a:latin typeface="Cambria Math" panose="02040503050406030204" pitchFamily="18" charset="0"/>
                          </a:rPr>
                          <m:t>∗</m:t>
                        </m:r>
                      </m:sup>
                    </m:sSup>
                    <m:r>
                      <a:rPr lang="zh-CN" altLang="en-US" sz="3200" b="1" i="1" smtClean="0">
                        <a:latin typeface="Cambria Math" panose="02040503050406030204" pitchFamily="18" charset="0"/>
                      </a:rPr>
                      <m:t>𝝍</m:t>
                    </m:r>
                    <m:r>
                      <a:rPr lang="en-US" altLang="zh-CN" sz="3200" i="1">
                        <a:latin typeface="Cambria Math" panose="02040503050406030204" pitchFamily="18" charset="0"/>
                      </a:rPr>
                      <m:t>=</m:t>
                    </m:r>
                    <m:sSup>
                      <m:sSupPr>
                        <m:ctrlPr>
                          <a:rPr lang="en-US" altLang="zh-CN" sz="3200" b="1" i="1" smtClean="0">
                            <a:latin typeface="Cambria Math" panose="02040503050406030204" pitchFamily="18" charset="0"/>
                          </a:rPr>
                        </m:ctrlPr>
                      </m:sSupPr>
                      <m:e>
                        <m:d>
                          <m:dPr>
                            <m:begChr m:val="|"/>
                            <m:endChr m:val="|"/>
                            <m:ctrlPr>
                              <a:rPr lang="en-US" altLang="zh-CN" sz="3200" b="1" i="1" smtClean="0">
                                <a:latin typeface="Cambria Math" panose="02040503050406030204" pitchFamily="18" charset="0"/>
                              </a:rPr>
                            </m:ctrlPr>
                          </m:dPr>
                          <m:e>
                            <m:r>
                              <a:rPr lang="zh-CN" altLang="en-US" sz="3200" b="1" i="1" smtClean="0">
                                <a:latin typeface="Cambria Math" panose="02040503050406030204" pitchFamily="18" charset="0"/>
                              </a:rPr>
                              <m:t>𝝍</m:t>
                            </m:r>
                          </m:e>
                        </m:d>
                      </m:e>
                      <m:sup>
                        <m:r>
                          <a:rPr lang="en-US" altLang="zh-CN" sz="3200" b="1" i="1" smtClean="0">
                            <a:latin typeface="Cambria Math" panose="02040503050406030204" pitchFamily="18" charset="0"/>
                          </a:rPr>
                          <m:t>𝟐</m:t>
                        </m:r>
                      </m:sup>
                    </m:sSup>
                  </m:oMath>
                </a14:m>
                <a:endParaRPr lang="en-US" altLang="zh-CN" sz="3200" dirty="0"/>
              </a:p>
              <a:p>
                <a:pPr lvl="1">
                  <a:lnSpc>
                    <a:spcPct val="120000"/>
                  </a:lnSpc>
                  <a:spcBef>
                    <a:spcPts val="0"/>
                  </a:spcBef>
                  <a:spcAft>
                    <a:spcPts val="0"/>
                  </a:spcAft>
                </a:pPr>
                <a14:m>
                  <m:oMath xmlns:m="http://schemas.openxmlformats.org/officeDocument/2006/math">
                    <m:r>
                      <a:rPr lang="zh-CN" altLang="en-US" i="1" dirty="0" smtClean="0">
                        <a:latin typeface="Cambria Math" panose="02040503050406030204" pitchFamily="18" charset="0"/>
                        <a:sym typeface="Symbol" panose="05050102010706020507" pitchFamily="18" charset="2"/>
                      </a:rPr>
                      <m:t>𝝍</m:t>
                    </m:r>
                  </m:oMath>
                </a14:m>
                <a:r>
                  <a:rPr lang="en-US" altLang="zh-CN" dirty="0">
                    <a:sym typeface="Symbol" panose="05050102010706020507" pitchFamily="18" charset="2"/>
                  </a:rPr>
                  <a:t>:</a:t>
                </a:r>
                <a:r>
                  <a:rPr lang="zh-CN" altLang="en-US" dirty="0">
                    <a:sym typeface="Symbol" panose="05050102010706020507" pitchFamily="18" charset="2"/>
                  </a:rPr>
                  <a:t>概率幅（振幅</a:t>
                </a:r>
                <a:r>
                  <a:rPr lang="en-US" altLang="zh-CN" dirty="0">
                    <a:sym typeface="Symbol" panose="05050102010706020507" pitchFamily="18" charset="2"/>
                  </a:rPr>
                  <a:t>,</a:t>
                </a:r>
                <a:r>
                  <a:rPr lang="zh-CN" altLang="en-US" dirty="0">
                    <a:sym typeface="Symbol" panose="05050102010706020507" pitchFamily="18" charset="2"/>
                  </a:rPr>
                  <a:t> </a:t>
                </a:r>
                <a:r>
                  <a:rPr lang="en-US" altLang="zh-CN" dirty="0">
                    <a:sym typeface="Symbol" panose="05050102010706020507" pitchFamily="18" charset="2"/>
                  </a:rPr>
                  <a:t>Amplitude</a:t>
                </a:r>
                <a:r>
                  <a:rPr lang="zh-CN" altLang="en-US" dirty="0">
                    <a:sym typeface="Symbol" panose="05050102010706020507" pitchFamily="18" charset="2"/>
                  </a:rPr>
                  <a:t>），</a:t>
                </a:r>
                <a14:m>
                  <m:oMath xmlns:m="http://schemas.openxmlformats.org/officeDocument/2006/math">
                    <m:sSup>
                      <m:sSupPr>
                        <m:ctrlPr>
                          <a:rPr lang="en-US" altLang="zh-CN" i="1" smtClean="0">
                            <a:latin typeface="Cambria Math" panose="02040503050406030204" pitchFamily="18" charset="0"/>
                            <a:sym typeface="Symbol" panose="05050102010706020507" pitchFamily="18" charset="2"/>
                          </a:rPr>
                        </m:ctrlPr>
                      </m:sSupPr>
                      <m:e>
                        <m:r>
                          <a:rPr lang="zh-CN" altLang="en-US" i="1">
                            <a:latin typeface="Cambria Math" panose="02040503050406030204" pitchFamily="18" charset="0"/>
                            <a:sym typeface="Symbol" panose="05050102010706020507" pitchFamily="18" charset="2"/>
                          </a:rPr>
                          <m:t>𝝍</m:t>
                        </m:r>
                      </m:e>
                      <m:sup>
                        <m:r>
                          <a:rPr lang="en-US" altLang="zh-CN" b="1" i="1" smtClean="0">
                            <a:latin typeface="Cambria Math" panose="02040503050406030204" pitchFamily="18" charset="0"/>
                            <a:sym typeface="Symbol" panose="05050102010706020507" pitchFamily="18" charset="2"/>
                          </a:rPr>
                          <m:t>∗</m:t>
                        </m:r>
                      </m:sup>
                    </m:sSup>
                  </m:oMath>
                </a14:m>
                <a:r>
                  <a:rPr lang="en-US" altLang="zh-CN" dirty="0"/>
                  <a:t>:</a:t>
                </a:r>
                <a14:m>
                  <m:oMath xmlns:m="http://schemas.openxmlformats.org/officeDocument/2006/math">
                    <m:r>
                      <a:rPr lang="zh-CN" altLang="en-US" i="1" dirty="0">
                        <a:latin typeface="Cambria Math" panose="02040503050406030204" pitchFamily="18" charset="0"/>
                        <a:sym typeface="Symbol" panose="05050102010706020507" pitchFamily="18" charset="2"/>
                      </a:rPr>
                      <m:t>𝝍</m:t>
                    </m:r>
                  </m:oMath>
                </a14:m>
                <a:r>
                  <a:rPr lang="zh-CN" altLang="en-US" dirty="0"/>
                  <a:t>的复共轭</a:t>
                </a:r>
                <a:endParaRPr lang="zh-CN" altLang="en-US" dirty="0"/>
              </a:p>
              <a:p>
                <a:pPr>
                  <a:lnSpc>
                    <a:spcPct val="120000"/>
                  </a:lnSpc>
                  <a:spcBef>
                    <a:spcPts val="0"/>
                  </a:spcBef>
                  <a:spcAft>
                    <a:spcPts val="0"/>
                  </a:spcAft>
                </a:pPr>
                <a:r>
                  <a:rPr lang="zh-CN" altLang="en-US" sz="3200" dirty="0"/>
                  <a:t>狄拉克（</a:t>
                </a:r>
                <a:r>
                  <a:rPr lang="en-US" altLang="zh-CN" sz="3200" dirty="0"/>
                  <a:t>Dirac</a:t>
                </a:r>
                <a:r>
                  <a:rPr lang="zh-CN" altLang="en-US" sz="3200" dirty="0"/>
                  <a:t>）符号表示：</a:t>
                </a:r>
                <a:endParaRPr lang="en-US" altLang="zh-CN" sz="3200" dirty="0"/>
              </a:p>
              <a:p>
                <a:pPr lvl="1">
                  <a:lnSpc>
                    <a:spcPct val="120000"/>
                  </a:lnSpc>
                  <a:spcBef>
                    <a:spcPts val="0"/>
                  </a:spcBef>
                  <a:spcAft>
                    <a:spcPts val="0"/>
                  </a:spcAft>
                </a:pPr>
                <a:r>
                  <a:rPr lang="en-US" altLang="zh-CN" dirty="0"/>
                  <a:t>bra: </a:t>
                </a:r>
                <a14:m>
                  <m:oMath xmlns:m="http://schemas.openxmlformats.org/officeDocument/2006/math">
                    <m:r>
                      <a:rPr lang="en-US" altLang="zh-CN" b="1" i="1" smtClean="0">
                        <a:solidFill>
                          <a:srgbClr val="FF0000"/>
                        </a:solidFill>
                        <a:latin typeface="Cambria Math" panose="02040503050406030204" pitchFamily="18" charset="0"/>
                      </a:rPr>
                      <m:t>&lt;</m:t>
                    </m:r>
                    <m:r>
                      <a:rPr lang="en-US" altLang="zh-CN" b="1" i="1" smtClean="0">
                        <a:solidFill>
                          <a:srgbClr val="FF0000"/>
                        </a:solidFill>
                        <a:latin typeface="Cambria Math" panose="02040503050406030204" pitchFamily="18" charset="0"/>
                      </a:rPr>
                      <m:t>𝑨</m:t>
                    </m:r>
                    <m:r>
                      <a:rPr lang="en-US" altLang="zh-CN" b="1" i="1" smtClean="0">
                        <a:solidFill>
                          <a:srgbClr val="FF0000"/>
                        </a:solidFill>
                        <a:latin typeface="Cambria Math" panose="02040503050406030204" pitchFamily="18" charset="0"/>
                      </a:rPr>
                      <m:t>|</m:t>
                    </m:r>
                  </m:oMath>
                </a14:m>
                <a:r>
                  <a:rPr lang="zh-CN" altLang="en-US" dirty="0"/>
                  <a:t>，</a:t>
                </a:r>
                <a:r>
                  <a:rPr lang="en-US" altLang="zh-CN" dirty="0" err="1"/>
                  <a:t>ket</a:t>
                </a:r>
                <a:r>
                  <a:rPr lang="en-US" altLang="zh-CN" dirty="0"/>
                  <a:t>: </a:t>
                </a:r>
                <a14:m>
                  <m:oMath xmlns:m="http://schemas.openxmlformats.org/officeDocument/2006/math">
                    <m:r>
                      <a:rPr lang="en-US" altLang="zh-CN"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𝑩</m:t>
                    </m:r>
                    <m:r>
                      <a:rPr lang="en-US" altLang="zh-CN" b="1" i="1" smtClean="0">
                        <a:solidFill>
                          <a:srgbClr val="FF0000"/>
                        </a:solidFill>
                        <a:latin typeface="Cambria Math" panose="02040503050406030204" pitchFamily="18" charset="0"/>
                      </a:rPr>
                      <m:t>&gt;</m:t>
                    </m:r>
                  </m:oMath>
                </a14:m>
                <a:r>
                  <a:rPr lang="en-US" altLang="zh-CN" dirty="0"/>
                  <a:t> </a:t>
                </a:r>
                <a:br>
                  <a:rPr lang="en-US" altLang="zh-CN" dirty="0">
                    <a:sym typeface="Symbol" panose="05050102010706020507" pitchFamily="18" charset="2"/>
                  </a:rPr>
                </a:br>
                <a:r>
                  <a:rPr lang="zh-CN" altLang="en-US" dirty="0"/>
                  <a:t>表达量子态的某种描述，如量子数等</a:t>
                </a:r>
                <a:endParaRPr lang="en-US" altLang="zh-CN" dirty="0"/>
              </a:p>
              <a:p>
                <a:pPr lvl="1">
                  <a:lnSpc>
                    <a:spcPct val="120000"/>
                  </a:lnSpc>
                  <a:spcBef>
                    <a:spcPts val="0"/>
                  </a:spcBef>
                  <a:spcAft>
                    <a:spcPts val="0"/>
                  </a:spcAft>
                </a:pPr>
                <a14:m>
                  <m:oMath xmlns:m="http://schemas.openxmlformats.org/officeDocument/2006/math">
                    <m:r>
                      <a:rPr lang="en-US" altLang="zh-CN" b="1" i="1" smtClean="0">
                        <a:latin typeface="Cambria Math" panose="02040503050406030204" pitchFamily="18" charset="0"/>
                      </a:rPr>
                      <m:t>&lt;</m:t>
                    </m:r>
                    <m:r>
                      <a:rPr lang="en-US" altLang="zh-CN" b="1" i="1" smtClean="0">
                        <a:latin typeface="Cambria Math" panose="02040503050406030204" pitchFamily="18" charset="0"/>
                      </a:rPr>
                      <m:t>𝑨</m:t>
                    </m:r>
                    <m:r>
                      <a:rPr lang="en-US" altLang="zh-CN" b="1" i="1" smtClean="0">
                        <a:latin typeface="Cambria Math" panose="02040503050406030204" pitchFamily="18" charset="0"/>
                      </a:rPr>
                      <m:t>|=</m:t>
                    </m:r>
                    <m:sSup>
                      <m:sSupPr>
                        <m:ctrlPr>
                          <a:rPr lang="en-US" altLang="zh-CN" b="1" i="1" smtClean="0">
                            <a:latin typeface="Cambria Math" panose="02040503050406030204" pitchFamily="18" charset="0"/>
                          </a:rPr>
                        </m:ctrlPr>
                      </m:sSupPr>
                      <m:e>
                        <m:r>
                          <a:rPr lang="zh-CN" altLang="en-US" b="1" i="1" smtClean="0">
                            <a:latin typeface="Cambria Math" panose="02040503050406030204" pitchFamily="18" charset="0"/>
                          </a:rPr>
                          <m:t>𝝋</m:t>
                        </m:r>
                      </m:e>
                      <m:sup>
                        <m:r>
                          <a:rPr lang="en-US" altLang="zh-CN" b="1" i="1" smtClean="0">
                            <a:latin typeface="Cambria Math" panose="02040503050406030204" pitchFamily="18" charset="0"/>
                          </a:rPr>
                          <m:t>∗</m:t>
                        </m:r>
                      </m:sup>
                    </m:sSup>
                  </m:oMath>
                </a14:m>
                <a:r>
                  <a:rPr lang="en-US" altLang="zh-CN" dirty="0"/>
                  <a:t> </a:t>
                </a:r>
                <a:r>
                  <a:rPr lang="zh-CN" altLang="en-US" dirty="0"/>
                  <a:t> </a:t>
                </a:r>
                <a:endParaRPr lang="en-US" altLang="zh-CN" dirty="0"/>
              </a:p>
              <a:p>
                <a:pPr lvl="1">
                  <a:lnSpc>
                    <a:spcPct val="120000"/>
                  </a:lnSpc>
                  <a:spcBef>
                    <a:spcPts val="0"/>
                  </a:spcBef>
                  <a:spcAft>
                    <a:spcPts val="0"/>
                  </a:spcAft>
                </a:pPr>
                <a:r>
                  <a:rPr lang="zh-CN" altLang="en-US" dirty="0"/>
                  <a:t>  </a:t>
                </a:r>
                <a14:m>
                  <m:oMath xmlns:m="http://schemas.openxmlformats.org/officeDocument/2006/math">
                    <m:r>
                      <a:rPr lang="en-US" altLang="zh-CN" b="1" i="1" smtClean="0">
                        <a:latin typeface="Cambria Math" panose="02040503050406030204" pitchFamily="18" charset="0"/>
                      </a:rPr>
                      <m:t>|</m:t>
                    </m:r>
                    <m:r>
                      <a:rPr lang="en-US" altLang="zh-CN" b="1" i="1" smtClean="0">
                        <a:latin typeface="Cambria Math" panose="02040503050406030204" pitchFamily="18" charset="0"/>
                      </a:rPr>
                      <m:t>𝑩</m:t>
                    </m:r>
                    <m:r>
                      <a:rPr lang="en-US" altLang="zh-CN" b="1" i="1" smtClean="0">
                        <a:latin typeface="Cambria Math" panose="02040503050406030204" pitchFamily="18" charset="0"/>
                      </a:rPr>
                      <m:t>&gt;=</m:t>
                    </m:r>
                    <m:r>
                      <a:rPr lang="zh-CN" altLang="en-US" b="1" i="1" smtClean="0">
                        <a:latin typeface="Cambria Math" panose="02040503050406030204" pitchFamily="18" charset="0"/>
                      </a:rPr>
                      <m:t>𝝍</m:t>
                    </m:r>
                  </m:oMath>
                </a14:m>
                <a:endParaRPr lang="en-US" altLang="zh-CN" dirty="0"/>
              </a:p>
              <a:p>
                <a:pPr>
                  <a:lnSpc>
                    <a:spcPct val="120000"/>
                  </a:lnSpc>
                  <a:spcBef>
                    <a:spcPts val="0"/>
                  </a:spcBef>
                  <a:spcAft>
                    <a:spcPts val="0"/>
                  </a:spcAft>
                </a:pPr>
                <a:r>
                  <a:rPr lang="zh-CN" altLang="en-US" sz="3200" dirty="0"/>
                  <a:t>发生事件：从初态</a:t>
                </a:r>
                <a:r>
                  <a:rPr lang="en-US" altLang="zh-CN" sz="3200" i="1" dirty="0" err="1"/>
                  <a:t>i</a:t>
                </a:r>
                <a:r>
                  <a:rPr lang="zh-CN" altLang="en-US" sz="3200" dirty="0"/>
                  <a:t>到末态</a:t>
                </a:r>
                <a:r>
                  <a:rPr lang="en-US" altLang="zh-CN" sz="3200" i="1" dirty="0"/>
                  <a:t>f</a:t>
                </a:r>
                <a:r>
                  <a:rPr lang="zh-CN" altLang="en-US" sz="3200" dirty="0"/>
                  <a:t>的跃迁概率</a:t>
                </a:r>
                <a:r>
                  <a:rPr lang="en-US" altLang="zh-CN" sz="3200" i="1" dirty="0" err="1"/>
                  <a:t>w</a:t>
                </a:r>
                <a:r>
                  <a:rPr lang="en-US" altLang="zh-CN" sz="3200" i="1" baseline="-25000" dirty="0" err="1"/>
                  <a:t>i</a:t>
                </a:r>
                <a:r>
                  <a:rPr lang="en-US" altLang="zh-CN" sz="3200" i="1" baseline="-25000" dirty="0" err="1">
                    <a:sym typeface="Symbol" panose="05050102010706020507" pitchFamily="18" charset="2"/>
                  </a:rPr>
                  <a:t></a:t>
                </a:r>
                <a:r>
                  <a:rPr lang="en-US" altLang="zh-CN" sz="3200" i="1" baseline="-25000" dirty="0" err="1"/>
                  <a:t>f</a:t>
                </a:r>
                <a:r>
                  <a:rPr lang="zh-CN" altLang="en-US" sz="3200" dirty="0"/>
                  <a:t>的</a:t>
                </a:r>
                <a:r>
                  <a:rPr lang="en-US" altLang="zh-CN" sz="3200" dirty="0"/>
                  <a:t>Dirac</a:t>
                </a:r>
                <a:r>
                  <a:rPr lang="zh-CN" altLang="en-US" sz="3200" dirty="0"/>
                  <a:t>符号表示形式：</a:t>
                </a:r>
                <a14:m>
                  <m:oMath xmlns:m="http://schemas.openxmlformats.org/officeDocument/2006/math">
                    <m:sSub>
                      <m:sSubPr>
                        <m:ctrlPr>
                          <a:rPr lang="en-US" altLang="zh-CN" sz="3200" i="1" smtClean="0">
                            <a:latin typeface="Cambria Math" panose="02040503050406030204" pitchFamily="18" charset="0"/>
                          </a:rPr>
                        </m:ctrlPr>
                      </m:sSubPr>
                      <m:e>
                        <m:r>
                          <a:rPr lang="en-US" altLang="zh-CN" sz="3200" b="1" i="1" smtClean="0">
                            <a:latin typeface="Cambria Math" panose="02040503050406030204" pitchFamily="18" charset="0"/>
                          </a:rPr>
                          <m:t>𝒘</m:t>
                        </m:r>
                      </m:e>
                      <m:sub>
                        <m:r>
                          <a:rPr lang="en-US" altLang="zh-CN" sz="3200" b="1" i="1" smtClean="0">
                            <a:latin typeface="Cambria Math" panose="02040503050406030204" pitchFamily="18" charset="0"/>
                          </a:rPr>
                          <m:t>𝒊</m:t>
                        </m:r>
                        <m:r>
                          <a:rPr lang="en-US" altLang="zh-CN" sz="3200" b="1"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ea typeface="Cambria Math" panose="02040503050406030204" pitchFamily="18" charset="0"/>
                          </a:rPr>
                          <m:t>𝒇</m:t>
                        </m:r>
                      </m:sub>
                    </m:sSub>
                    <m:r>
                      <a:rPr lang="en-US" altLang="zh-CN" sz="3200" b="1" i="1" smtClean="0">
                        <a:latin typeface="Cambria Math" panose="02040503050406030204" pitchFamily="18" charset="0"/>
                      </a:rPr>
                      <m:t>=</m:t>
                    </m:r>
                    <m:sSup>
                      <m:sSupPr>
                        <m:ctrlPr>
                          <a:rPr lang="en-US" altLang="zh-CN" sz="3200" b="1" i="1" smtClean="0">
                            <a:latin typeface="Cambria Math" panose="02040503050406030204" pitchFamily="18" charset="0"/>
                          </a:rPr>
                        </m:ctrlPr>
                      </m:sSupPr>
                      <m:e>
                        <m:d>
                          <m:dPr>
                            <m:begChr m:val="|"/>
                            <m:endChr m:val="|"/>
                            <m:ctrlPr>
                              <a:rPr lang="en-US" altLang="zh-CN" sz="3200" b="1" i="1" smtClean="0">
                                <a:latin typeface="Cambria Math" panose="02040503050406030204" pitchFamily="18" charset="0"/>
                              </a:rPr>
                            </m:ctrlPr>
                          </m:dPr>
                          <m:e>
                            <m:d>
                              <m:dPr>
                                <m:begChr m:val="⟨"/>
                                <m:endChr m:val="⟩"/>
                                <m:ctrlPr>
                                  <a:rPr lang="en-US" altLang="zh-CN" sz="3200" b="1" i="1" smtClean="0">
                                    <a:latin typeface="Cambria Math" panose="02040503050406030204" pitchFamily="18" charset="0"/>
                                  </a:rPr>
                                </m:ctrlPr>
                              </m:dPr>
                              <m:e>
                                <m:r>
                                  <a:rPr lang="en-US" altLang="zh-CN" sz="3200" b="1" i="1" smtClean="0">
                                    <a:latin typeface="Cambria Math" panose="02040503050406030204" pitchFamily="18" charset="0"/>
                                  </a:rPr>
                                  <m:t>𝒇</m:t>
                                </m:r>
                              </m:e>
                              <m:e>
                                <m:r>
                                  <a:rPr lang="en-US" altLang="zh-CN" sz="3200" b="1" i="1" smtClean="0">
                                    <a:latin typeface="Cambria Math" panose="02040503050406030204" pitchFamily="18" charset="0"/>
                                  </a:rPr>
                                  <m:t>𝒊</m:t>
                                </m:r>
                              </m:e>
                            </m:d>
                          </m:e>
                        </m:d>
                      </m:e>
                      <m:sup>
                        <m:r>
                          <a:rPr lang="en-US" altLang="zh-CN" sz="3200" b="1" i="1" smtClean="0">
                            <a:latin typeface="Cambria Math" panose="02040503050406030204" pitchFamily="18" charset="0"/>
                          </a:rPr>
                          <m:t>𝟐</m:t>
                        </m:r>
                      </m:sup>
                    </m:sSup>
                  </m:oMath>
                </a14:m>
                <a:endParaRPr lang="en-US" altLang="zh-CN" sz="3200" dirty="0"/>
              </a:p>
              <a:p>
                <a:pPr>
                  <a:lnSpc>
                    <a:spcPct val="120000"/>
                  </a:lnSpc>
                  <a:spcBef>
                    <a:spcPts val="0"/>
                  </a:spcBef>
                  <a:spcAft>
                    <a:spcPts val="0"/>
                  </a:spcAft>
                </a:pPr>
                <a:r>
                  <a:rPr lang="zh-CN" altLang="en-US" sz="3200" dirty="0">
                    <a:solidFill>
                      <a:srgbClr val="0000FF"/>
                    </a:solidFill>
                  </a:rPr>
                  <a:t>态叠加（</a:t>
                </a:r>
                <a:r>
                  <a:rPr lang="zh-CN" altLang="en-US" sz="3200" dirty="0">
                    <a:solidFill>
                      <a:srgbClr val="FF0000"/>
                    </a:solidFill>
                  </a:rPr>
                  <a:t>概率幅</a:t>
                </a:r>
                <a:r>
                  <a:rPr lang="zh-CN" altLang="en-US" sz="3200" dirty="0">
                    <a:solidFill>
                      <a:srgbClr val="0000FF"/>
                    </a:solidFill>
                  </a:rPr>
                  <a:t>）需要服从一定的</a:t>
                </a:r>
                <a:r>
                  <a:rPr lang="zh-CN" altLang="en-US" sz="3200" dirty="0">
                    <a:solidFill>
                      <a:srgbClr val="FF0000"/>
                    </a:solidFill>
                  </a:rPr>
                  <a:t>规则</a:t>
                </a:r>
                <a:endParaRPr lang="en-US" altLang="zh-CN" sz="3200" dirty="0">
                  <a:solidFill>
                    <a:srgbClr val="FF0000"/>
                  </a:solidFill>
                </a:endParaRPr>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609600" y="1371600"/>
                <a:ext cx="7799763" cy="4953000"/>
              </a:xfrm>
              <a:blipFill rotWithShape="1">
                <a:blip r:embed="rId1"/>
                <a:stretch>
                  <a:fillRect r="1"/>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概率振幅服从的规则</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304800" y="1295400"/>
                <a:ext cx="8077200" cy="5029200"/>
              </a:xfrm>
            </p:spPr>
            <p:txBody>
              <a:bodyPr>
                <a:normAutofit fontScale="85000" lnSpcReduction="20000"/>
              </a:bodyPr>
              <a:lstStyle/>
              <a:p>
                <a:pPr>
                  <a:lnSpc>
                    <a:spcPct val="110000"/>
                  </a:lnSpc>
                  <a:spcBef>
                    <a:spcPts val="0"/>
                  </a:spcBef>
                  <a:spcAft>
                    <a:spcPts val="0"/>
                  </a:spcAft>
                </a:pPr>
                <a:r>
                  <a:rPr lang="zh-CN" altLang="en-US" sz="3200" b="1" dirty="0"/>
                  <a:t>规则一</a:t>
                </a:r>
                <a:endParaRPr lang="en-US" altLang="zh-CN" sz="3200" b="1" dirty="0"/>
              </a:p>
              <a:p>
                <a:pPr lvl="1">
                  <a:lnSpc>
                    <a:spcPct val="110000"/>
                  </a:lnSpc>
                  <a:spcBef>
                    <a:spcPts val="0"/>
                  </a:spcBef>
                  <a:spcAft>
                    <a:spcPts val="0"/>
                  </a:spcAft>
                </a:pPr>
                <a:r>
                  <a:rPr lang="zh-CN" altLang="en-US" dirty="0"/>
                  <a:t>初态</a:t>
                </a:r>
                <a:r>
                  <a:rPr lang="en-US" altLang="zh-CN" i="1" dirty="0" err="1"/>
                  <a:t>i</a:t>
                </a:r>
                <a:r>
                  <a:rPr lang="zh-CN" altLang="en-US" dirty="0"/>
                  <a:t>到末态</a:t>
                </a:r>
                <a:r>
                  <a:rPr lang="en-US" altLang="zh-CN" i="1" dirty="0"/>
                  <a:t>f</a:t>
                </a:r>
                <a:r>
                  <a:rPr lang="zh-CN" altLang="en-US" dirty="0"/>
                  <a:t>的跃迁之间存</a:t>
                </a:r>
                <a:r>
                  <a:rPr lang="en-US" altLang="zh-CN" i="1" dirty="0"/>
                  <a:t>n</a:t>
                </a:r>
                <a:r>
                  <a:rPr lang="zh-CN" altLang="en-US" dirty="0"/>
                  <a:t>个在</a:t>
                </a:r>
                <a:r>
                  <a:rPr lang="zh-CN" altLang="en-US" dirty="0">
                    <a:solidFill>
                      <a:srgbClr val="FF0000"/>
                    </a:solidFill>
                  </a:rPr>
                  <a:t>物理不可区分</a:t>
                </a:r>
                <a:r>
                  <a:rPr lang="zh-CN" altLang="en-US" dirty="0"/>
                  <a:t>的方式（</a:t>
                </a:r>
                <a:r>
                  <a:rPr lang="zh-CN" altLang="en-US" dirty="0">
                    <a:solidFill>
                      <a:srgbClr val="FF0000"/>
                    </a:solidFill>
                  </a:rPr>
                  <a:t>路径</a:t>
                </a:r>
                <a:r>
                  <a:rPr lang="zh-CN" altLang="en-US" dirty="0"/>
                  <a:t>），总概率幅为：</a:t>
                </a:r>
                <a14:m>
                  <m:oMath xmlns:m="http://schemas.openxmlformats.org/officeDocument/2006/math">
                    <m:d>
                      <m:dPr>
                        <m:begChr m:val="⟨"/>
                        <m:endChr m:val="⟩"/>
                        <m:ctrlPr>
                          <a:rPr lang="en-US" altLang="zh-CN" i="1" smtClean="0">
                            <a:latin typeface="Cambria Math" panose="02040503050406030204" pitchFamily="18" charset="0"/>
                          </a:rPr>
                        </m:ctrlPr>
                      </m:dPr>
                      <m:e>
                        <m:r>
                          <a:rPr lang="en-US" altLang="zh-CN" b="1" i="1" smtClean="0">
                            <a:latin typeface="Cambria Math" panose="02040503050406030204" pitchFamily="18" charset="0"/>
                          </a:rPr>
                          <m:t>𝒇</m:t>
                        </m:r>
                      </m:e>
                      <m:e>
                        <m:r>
                          <a:rPr lang="en-US" altLang="zh-CN" b="1" i="1" smtClean="0">
                            <a:latin typeface="Cambria Math" panose="02040503050406030204" pitchFamily="18" charset="0"/>
                          </a:rPr>
                          <m:t>𝒊</m:t>
                        </m:r>
                      </m:e>
                    </m:d>
                    <m:r>
                      <a:rPr lang="en-US" altLang="zh-CN" i="1">
                        <a:latin typeface="Cambria Math" panose="02040503050406030204" pitchFamily="18" charset="0"/>
                      </a:rPr>
                      <m:t>=</m:t>
                    </m:r>
                    <m:nary>
                      <m:naryPr>
                        <m:chr m:val="∑"/>
                        <m:supHide m:val="on"/>
                        <m:ctrlPr>
                          <a:rPr lang="en-US" altLang="zh-CN" i="1" smtClean="0">
                            <a:latin typeface="Cambria Math" panose="02040503050406030204" pitchFamily="18" charset="0"/>
                          </a:rPr>
                        </m:ctrlPr>
                      </m:naryPr>
                      <m:sub>
                        <m:r>
                          <m:rPr>
                            <m:brk m:alnAt="7"/>
                          </m:rPr>
                          <a:rPr lang="en-US" altLang="zh-CN" b="1" i="1" smtClean="0">
                            <a:latin typeface="Cambria Math" panose="02040503050406030204" pitchFamily="18" charset="0"/>
                          </a:rPr>
                          <m:t>𝒏</m:t>
                        </m:r>
                      </m:sub>
                      <m:sup/>
                      <m:e>
                        <m:sSub>
                          <m:sSubPr>
                            <m:ctrlPr>
                              <a:rPr lang="en-US" altLang="zh-CN" i="1" smtClean="0">
                                <a:latin typeface="Cambria Math" panose="02040503050406030204" pitchFamily="18" charset="0"/>
                              </a:rPr>
                            </m:ctrlPr>
                          </m:sSubPr>
                          <m:e>
                            <m:d>
                              <m:dPr>
                                <m:begChr m:val="⟨"/>
                                <m:endChr m:val="⟩"/>
                                <m:ctrlPr>
                                  <a:rPr lang="en-US" altLang="zh-CN" i="1" smtClean="0">
                                    <a:latin typeface="Cambria Math" panose="02040503050406030204" pitchFamily="18" charset="0"/>
                                  </a:rPr>
                                </m:ctrlPr>
                              </m:dPr>
                              <m:e>
                                <m:r>
                                  <a:rPr lang="en-US" altLang="zh-CN" b="1" i="1" smtClean="0">
                                    <a:latin typeface="Cambria Math" panose="02040503050406030204" pitchFamily="18" charset="0"/>
                                  </a:rPr>
                                  <m:t>𝒇</m:t>
                                </m:r>
                              </m:e>
                              <m:e>
                                <m:r>
                                  <a:rPr lang="en-US" altLang="zh-CN" b="1" i="1" smtClean="0">
                                    <a:latin typeface="Cambria Math" panose="02040503050406030204" pitchFamily="18" charset="0"/>
                                  </a:rPr>
                                  <m:t>𝒊</m:t>
                                </m:r>
                              </m:e>
                            </m:d>
                          </m:e>
                          <m:sub>
                            <m:r>
                              <a:rPr lang="en-US" altLang="zh-CN" b="1" i="1" smtClean="0">
                                <a:latin typeface="Cambria Math" panose="02040503050406030204" pitchFamily="18" charset="0"/>
                              </a:rPr>
                              <m:t>𝒏</m:t>
                            </m:r>
                          </m:sub>
                        </m:sSub>
                      </m:e>
                    </m:nary>
                  </m:oMath>
                </a14:m>
                <a:endParaRPr lang="en-US" altLang="zh-CN" dirty="0"/>
              </a:p>
              <a:p>
                <a:pPr>
                  <a:lnSpc>
                    <a:spcPct val="110000"/>
                  </a:lnSpc>
                  <a:spcBef>
                    <a:spcPts val="0"/>
                  </a:spcBef>
                  <a:spcAft>
                    <a:spcPts val="0"/>
                  </a:spcAft>
                </a:pPr>
                <a:r>
                  <a:rPr lang="zh-CN" altLang="en-US" sz="3200" b="1" dirty="0"/>
                  <a:t>规则二</a:t>
                </a:r>
                <a:endParaRPr lang="en-US" altLang="zh-CN" sz="3200" b="1" dirty="0"/>
              </a:p>
              <a:p>
                <a:pPr lvl="1">
                  <a:lnSpc>
                    <a:spcPct val="110000"/>
                  </a:lnSpc>
                  <a:spcBef>
                    <a:spcPts val="0"/>
                  </a:spcBef>
                  <a:spcAft>
                    <a:spcPts val="0"/>
                  </a:spcAft>
                </a:pPr>
                <a:r>
                  <a:rPr lang="en-US" altLang="zh-CN" i="1" dirty="0"/>
                  <a:t>n</a:t>
                </a:r>
                <a:r>
                  <a:rPr lang="zh-CN" altLang="en-US" dirty="0"/>
                  <a:t>个相互独立的末态</a:t>
                </a:r>
                <a:r>
                  <a:rPr lang="en-US" altLang="zh-CN" i="1" dirty="0"/>
                  <a:t>f</a:t>
                </a:r>
                <a:r>
                  <a:rPr lang="en-US" altLang="zh-CN" i="1" baseline="-25000" dirty="0"/>
                  <a:t>1</a:t>
                </a:r>
                <a:r>
                  <a:rPr lang="en-US" altLang="zh-CN" i="1" dirty="0"/>
                  <a:t>…</a:t>
                </a:r>
                <a:r>
                  <a:rPr lang="en-US" altLang="zh-CN" i="1" dirty="0" err="1"/>
                  <a:t>f</a:t>
                </a:r>
                <a:r>
                  <a:rPr lang="en-US" altLang="zh-CN" i="1" baseline="-25000" dirty="0" err="1"/>
                  <a:t>n</a:t>
                </a:r>
                <a:r>
                  <a:rPr lang="zh-CN" altLang="en-US" dirty="0"/>
                  <a:t>跃迁概率已知，则总概率为</a:t>
                </a:r>
                <a14:m>
                  <m:oMath xmlns:m="http://schemas.openxmlformats.org/officeDocument/2006/math">
                    <m:sSup>
                      <m:sSupPr>
                        <m:ctrlPr>
                          <a:rPr lang="en-US" altLang="zh-CN" i="1" smtClean="0">
                            <a:latin typeface="Cambria Math" panose="02040503050406030204" pitchFamily="18" charset="0"/>
                          </a:rPr>
                        </m:ctrlPr>
                      </m:sSupPr>
                      <m:e>
                        <m:d>
                          <m:dPr>
                            <m:begChr m:val="|"/>
                            <m:endChr m:val="|"/>
                            <m:ctrlPr>
                              <a:rPr lang="en-US" altLang="zh-CN" i="1" smtClean="0">
                                <a:latin typeface="Cambria Math" panose="02040503050406030204" pitchFamily="18" charset="0"/>
                              </a:rPr>
                            </m:ctrlPr>
                          </m:dPr>
                          <m:e>
                            <m:d>
                              <m:dPr>
                                <m:begChr m:val="⟨"/>
                                <m:endChr m:val="⟩"/>
                                <m:ctrlPr>
                                  <a:rPr lang="en-US" altLang="zh-CN" i="1" smtClean="0">
                                    <a:latin typeface="Cambria Math" panose="02040503050406030204" pitchFamily="18" charset="0"/>
                                  </a:rPr>
                                </m:ctrlPr>
                              </m:dPr>
                              <m:e>
                                <m:r>
                                  <a:rPr lang="en-US" altLang="zh-CN" b="1" i="1" smtClean="0">
                                    <a:latin typeface="Cambria Math" panose="02040503050406030204" pitchFamily="18" charset="0"/>
                                  </a:rPr>
                                  <m:t>𝒇</m:t>
                                </m:r>
                              </m:e>
                              <m:e>
                                <m:r>
                                  <a:rPr lang="en-US" altLang="zh-CN" b="1" i="1" smtClean="0">
                                    <a:latin typeface="Cambria Math" panose="02040503050406030204" pitchFamily="18" charset="0"/>
                                  </a:rPr>
                                  <m:t>𝒊</m:t>
                                </m:r>
                              </m:e>
                            </m:d>
                          </m:e>
                        </m:d>
                      </m:e>
                      <m:sup>
                        <m:r>
                          <a:rPr lang="en-US" altLang="zh-CN" b="1" i="1" smtClean="0">
                            <a:latin typeface="Cambria Math" panose="02040503050406030204" pitchFamily="18" charset="0"/>
                          </a:rPr>
                          <m:t>𝟐</m:t>
                        </m:r>
                      </m:sup>
                    </m:sSup>
                    <m:r>
                      <a:rPr lang="en-US" altLang="zh-CN" i="1">
                        <a:latin typeface="Cambria Math" panose="02040503050406030204" pitchFamily="18" charset="0"/>
                      </a:rPr>
                      <m:t>=</m:t>
                    </m:r>
                    <m:nary>
                      <m:naryPr>
                        <m:chr m:val="∑"/>
                        <m:supHide m:val="on"/>
                        <m:ctrlPr>
                          <a:rPr lang="en-US" altLang="zh-CN" i="1" smtClean="0">
                            <a:latin typeface="Cambria Math" panose="02040503050406030204" pitchFamily="18" charset="0"/>
                          </a:rPr>
                        </m:ctrlPr>
                      </m:naryPr>
                      <m:sub>
                        <m:r>
                          <m:rPr>
                            <m:brk m:alnAt="7"/>
                          </m:rPr>
                          <a:rPr lang="en-US" altLang="zh-CN" b="1" i="1" smtClean="0">
                            <a:latin typeface="Cambria Math" panose="02040503050406030204" pitchFamily="18" charset="0"/>
                          </a:rPr>
                          <m:t>𝒏</m:t>
                        </m:r>
                      </m:sub>
                      <m:sup/>
                      <m:e>
                        <m:sSup>
                          <m:sSupPr>
                            <m:ctrlPr>
                              <a:rPr lang="en-US" altLang="zh-CN" i="1" smtClean="0">
                                <a:latin typeface="Cambria Math" panose="02040503050406030204" pitchFamily="18" charset="0"/>
                              </a:rPr>
                            </m:ctrlPr>
                          </m:sSupPr>
                          <m:e>
                            <m:d>
                              <m:dPr>
                                <m:begChr m:val="|"/>
                                <m:endChr m:val="|"/>
                                <m:ctrlPr>
                                  <a:rPr lang="en-US" altLang="zh-CN" i="1" smtClean="0">
                                    <a:latin typeface="Cambria Math" panose="02040503050406030204" pitchFamily="18" charset="0"/>
                                  </a:rPr>
                                </m:ctrlPr>
                              </m:dPr>
                              <m:e>
                                <m:sSub>
                                  <m:sSubPr>
                                    <m:ctrlPr>
                                      <a:rPr lang="en-US" altLang="zh-CN" i="1" smtClean="0">
                                        <a:latin typeface="Cambria Math" panose="02040503050406030204" pitchFamily="18" charset="0"/>
                                      </a:rPr>
                                    </m:ctrlPr>
                                  </m:sSubPr>
                                  <m:e>
                                    <m:d>
                                      <m:dPr>
                                        <m:begChr m:val="⟨"/>
                                        <m:endChr m:val="⟩"/>
                                        <m:ctrlPr>
                                          <a:rPr lang="en-US" altLang="zh-CN" i="1" smtClean="0">
                                            <a:latin typeface="Cambria Math" panose="02040503050406030204" pitchFamily="18" charset="0"/>
                                          </a:rPr>
                                        </m:ctrlPr>
                                      </m:dPr>
                                      <m:e>
                                        <m:r>
                                          <a:rPr lang="en-US" altLang="zh-CN" b="1" i="1" smtClean="0">
                                            <a:latin typeface="Cambria Math" panose="02040503050406030204" pitchFamily="18" charset="0"/>
                                          </a:rPr>
                                          <m:t>𝒇</m:t>
                                        </m:r>
                                      </m:e>
                                      <m:e>
                                        <m:r>
                                          <a:rPr lang="en-US" altLang="zh-CN" b="1" i="1" smtClean="0">
                                            <a:latin typeface="Cambria Math" panose="02040503050406030204" pitchFamily="18" charset="0"/>
                                          </a:rPr>
                                          <m:t>𝒊</m:t>
                                        </m:r>
                                      </m:e>
                                    </m:d>
                                  </m:e>
                                  <m:sub>
                                    <m:r>
                                      <a:rPr lang="en-US" altLang="zh-CN" b="1" i="1" smtClean="0">
                                        <a:latin typeface="Cambria Math" panose="02040503050406030204" pitchFamily="18" charset="0"/>
                                      </a:rPr>
                                      <m:t>𝒏</m:t>
                                    </m:r>
                                  </m:sub>
                                </m:sSub>
                              </m:e>
                            </m:d>
                          </m:e>
                          <m:sup>
                            <m:r>
                              <a:rPr lang="en-US" altLang="zh-CN" b="1" i="1" smtClean="0">
                                <a:latin typeface="Cambria Math" panose="02040503050406030204" pitchFamily="18" charset="0"/>
                              </a:rPr>
                              <m:t>𝟐</m:t>
                            </m:r>
                          </m:sup>
                        </m:sSup>
                      </m:e>
                    </m:nary>
                  </m:oMath>
                </a14:m>
                <a:endParaRPr lang="en-US" altLang="zh-CN" dirty="0"/>
              </a:p>
              <a:p>
                <a:pPr>
                  <a:lnSpc>
                    <a:spcPct val="110000"/>
                  </a:lnSpc>
                  <a:spcBef>
                    <a:spcPts val="0"/>
                  </a:spcBef>
                  <a:spcAft>
                    <a:spcPts val="0"/>
                  </a:spcAft>
                </a:pPr>
                <a:r>
                  <a:rPr lang="zh-CN" altLang="en-US" sz="3200" b="1" dirty="0"/>
                  <a:t>规则三</a:t>
                </a:r>
                <a:endParaRPr lang="en-US" altLang="zh-CN" sz="3200" b="1" dirty="0"/>
              </a:p>
              <a:p>
                <a:pPr lvl="1">
                  <a:lnSpc>
                    <a:spcPct val="110000"/>
                  </a:lnSpc>
                  <a:spcBef>
                    <a:spcPts val="0"/>
                  </a:spcBef>
                  <a:spcAft>
                    <a:spcPts val="0"/>
                  </a:spcAft>
                </a:pPr>
                <a:r>
                  <a:rPr lang="zh-CN" altLang="en-US" dirty="0"/>
                  <a:t>初态</a:t>
                </a:r>
                <a:r>
                  <a:rPr lang="en-US" altLang="zh-CN" i="1" dirty="0" err="1"/>
                  <a:t>i</a:t>
                </a:r>
                <a:r>
                  <a:rPr lang="zh-CN" altLang="en-US" dirty="0"/>
                  <a:t>到末态</a:t>
                </a:r>
                <a:r>
                  <a:rPr lang="en-US" altLang="zh-CN" i="1" dirty="0"/>
                  <a:t>f</a:t>
                </a:r>
                <a:r>
                  <a:rPr lang="zh-CN" altLang="en-US" dirty="0"/>
                  <a:t>的跃迁之间存在中间态</a:t>
                </a:r>
                <a:r>
                  <a:rPr lang="en-US" altLang="zh-CN" i="1" dirty="0">
                    <a:sym typeface="Symbol" panose="05050102010706020507" pitchFamily="18" charset="2"/>
                  </a:rPr>
                  <a:t>v</a:t>
                </a:r>
                <a:r>
                  <a:rPr lang="zh-CN" altLang="en-US" dirty="0">
                    <a:sym typeface="Symbol" panose="05050102010706020507" pitchFamily="18" charset="2"/>
                  </a:rPr>
                  <a:t>，则跃迁概率幅为</a:t>
                </a:r>
                <a14:m>
                  <m:oMath xmlns:m="http://schemas.openxmlformats.org/officeDocument/2006/math">
                    <m:d>
                      <m:dPr>
                        <m:begChr m:val="⟨"/>
                        <m:endChr m:val="⟩"/>
                        <m:ctrlPr>
                          <a:rPr lang="en-US" altLang="zh-CN" i="1" smtClean="0">
                            <a:latin typeface="Cambria Math" panose="02040503050406030204" pitchFamily="18" charset="0"/>
                            <a:sym typeface="Symbol" panose="05050102010706020507" pitchFamily="18" charset="2"/>
                          </a:rPr>
                        </m:ctrlPr>
                      </m:dPr>
                      <m:e>
                        <m:r>
                          <a:rPr lang="en-US" altLang="zh-CN" b="1" i="1" smtClean="0">
                            <a:latin typeface="Cambria Math" panose="02040503050406030204" pitchFamily="18" charset="0"/>
                            <a:sym typeface="Symbol" panose="05050102010706020507" pitchFamily="18" charset="2"/>
                          </a:rPr>
                          <m:t>𝒇</m:t>
                        </m:r>
                      </m:e>
                      <m:e>
                        <m:r>
                          <a:rPr lang="en-US" altLang="zh-CN" b="1" i="1" smtClean="0">
                            <a:latin typeface="Cambria Math" panose="02040503050406030204" pitchFamily="18" charset="0"/>
                            <a:sym typeface="Symbol" panose="05050102010706020507" pitchFamily="18" charset="2"/>
                          </a:rPr>
                          <m:t>𝒊</m:t>
                        </m:r>
                      </m:e>
                    </m:d>
                    <m:r>
                      <a:rPr lang="en-US" altLang="zh-CN" b="1" i="1" smtClean="0">
                        <a:latin typeface="Cambria Math" panose="02040503050406030204" pitchFamily="18" charset="0"/>
                        <a:sym typeface="Symbol" panose="05050102010706020507" pitchFamily="18" charset="2"/>
                      </a:rPr>
                      <m:t>=</m:t>
                    </m:r>
                    <m:d>
                      <m:dPr>
                        <m:begChr m:val="⟨"/>
                        <m:endChr m:val="⟩"/>
                        <m:ctrlPr>
                          <a:rPr lang="en-US" altLang="zh-CN" b="1" i="1" smtClean="0">
                            <a:latin typeface="Cambria Math" panose="02040503050406030204" pitchFamily="18" charset="0"/>
                            <a:sym typeface="Symbol" panose="05050102010706020507" pitchFamily="18" charset="2"/>
                          </a:rPr>
                        </m:ctrlPr>
                      </m:dPr>
                      <m:e>
                        <m:r>
                          <a:rPr lang="en-US" altLang="zh-CN" b="1" i="1" smtClean="0">
                            <a:latin typeface="Cambria Math" panose="02040503050406030204" pitchFamily="18" charset="0"/>
                            <a:sym typeface="Symbol" panose="05050102010706020507" pitchFamily="18" charset="2"/>
                          </a:rPr>
                          <m:t>𝒇</m:t>
                        </m:r>
                      </m:e>
                      <m:e>
                        <m:r>
                          <a:rPr lang="en-US" altLang="zh-CN" b="1" i="1" smtClean="0">
                            <a:latin typeface="Cambria Math" panose="02040503050406030204" pitchFamily="18" charset="0"/>
                            <a:sym typeface="Symbol" panose="05050102010706020507" pitchFamily="18" charset="2"/>
                          </a:rPr>
                          <m:t>𝒗</m:t>
                        </m:r>
                      </m:e>
                    </m:d>
                    <m:d>
                      <m:dPr>
                        <m:begChr m:val="⟨"/>
                        <m:endChr m:val="⟩"/>
                        <m:ctrlPr>
                          <a:rPr lang="en-US" altLang="zh-CN" b="1" i="1" smtClean="0">
                            <a:latin typeface="Cambria Math" panose="02040503050406030204" pitchFamily="18" charset="0"/>
                            <a:sym typeface="Symbol" panose="05050102010706020507" pitchFamily="18" charset="2"/>
                          </a:rPr>
                        </m:ctrlPr>
                      </m:dPr>
                      <m:e>
                        <m:r>
                          <a:rPr lang="en-US" altLang="zh-CN" b="1" i="1" smtClean="0">
                            <a:latin typeface="Cambria Math" panose="02040503050406030204" pitchFamily="18" charset="0"/>
                            <a:sym typeface="Symbol" panose="05050102010706020507" pitchFamily="18" charset="2"/>
                          </a:rPr>
                          <m:t>𝒗</m:t>
                        </m:r>
                      </m:e>
                      <m:e>
                        <m:r>
                          <a:rPr lang="en-US" altLang="zh-CN" b="1" i="1" smtClean="0">
                            <a:latin typeface="Cambria Math" panose="02040503050406030204" pitchFamily="18" charset="0"/>
                            <a:sym typeface="Symbol" panose="05050102010706020507" pitchFamily="18" charset="2"/>
                          </a:rPr>
                          <m:t>𝒊</m:t>
                        </m:r>
                      </m:e>
                    </m:d>
                  </m:oMath>
                </a14:m>
                <a:endParaRPr lang="en-US" altLang="zh-CN" dirty="0"/>
              </a:p>
              <a:p>
                <a:pPr>
                  <a:lnSpc>
                    <a:spcPct val="110000"/>
                  </a:lnSpc>
                  <a:spcBef>
                    <a:spcPts val="0"/>
                  </a:spcBef>
                  <a:spcAft>
                    <a:spcPts val="0"/>
                  </a:spcAft>
                </a:pPr>
                <a:r>
                  <a:rPr lang="zh-CN" altLang="en-US" sz="3200" b="1" dirty="0"/>
                  <a:t>规则四</a:t>
                </a:r>
                <a:endParaRPr lang="en-US" altLang="zh-CN" sz="3200" b="1" dirty="0"/>
              </a:p>
              <a:p>
                <a:pPr lvl="1">
                  <a:lnSpc>
                    <a:spcPct val="110000"/>
                  </a:lnSpc>
                  <a:spcBef>
                    <a:spcPts val="0"/>
                  </a:spcBef>
                  <a:spcAft>
                    <a:spcPts val="0"/>
                  </a:spcAft>
                </a:pPr>
                <a:r>
                  <a:rPr lang="zh-CN" altLang="en-US" dirty="0"/>
                  <a:t>两个独立微观粒子组成的体系，两粒子同时发生跃迁，体系跃迁概率幅为</a:t>
                </a:r>
                <a14:m>
                  <m:oMath xmlns:m="http://schemas.openxmlformats.org/officeDocument/2006/math">
                    <m:d>
                      <m:dPr>
                        <m:begChr m:val="⟨"/>
                        <m:endChr m:val="⟩"/>
                        <m:ctrlPr>
                          <a:rPr lang="en-US" altLang="zh-CN" i="1" smtClean="0">
                            <a:latin typeface="Cambria Math" panose="02040503050406030204" pitchFamily="18" charset="0"/>
                          </a:rPr>
                        </m:ctrlPr>
                      </m:dPr>
                      <m:e>
                        <m:r>
                          <a:rPr lang="en-US" altLang="zh-CN" b="1" i="1" smtClean="0">
                            <a:latin typeface="Cambria Math" panose="02040503050406030204" pitchFamily="18" charset="0"/>
                          </a:rPr>
                          <m:t>𝒇𝑭</m:t>
                        </m:r>
                      </m:e>
                      <m:e>
                        <m:r>
                          <a:rPr lang="en-US" altLang="zh-CN" b="1" i="1" smtClean="0">
                            <a:latin typeface="Cambria Math" panose="02040503050406030204" pitchFamily="18" charset="0"/>
                          </a:rPr>
                          <m:t>𝒊𝑰</m:t>
                        </m:r>
                      </m:e>
                    </m:d>
                    <m:r>
                      <a:rPr lang="en-US" altLang="zh-CN" b="1" i="1" smtClean="0">
                        <a:latin typeface="Cambria Math" panose="02040503050406030204" pitchFamily="18" charset="0"/>
                      </a:rPr>
                      <m:t>=</m:t>
                    </m:r>
                    <m:d>
                      <m:dPr>
                        <m:begChr m:val="⟨"/>
                        <m:endChr m:val="⟩"/>
                        <m:ctrlPr>
                          <a:rPr lang="en-US" altLang="zh-CN" b="1" i="1" smtClean="0">
                            <a:latin typeface="Cambria Math" panose="02040503050406030204" pitchFamily="18" charset="0"/>
                          </a:rPr>
                        </m:ctrlPr>
                      </m:dPr>
                      <m:e>
                        <m:r>
                          <a:rPr lang="en-US" altLang="zh-CN" b="1" i="1" smtClean="0">
                            <a:latin typeface="Cambria Math" panose="02040503050406030204" pitchFamily="18" charset="0"/>
                          </a:rPr>
                          <m:t>𝒇</m:t>
                        </m:r>
                      </m:e>
                      <m:e>
                        <m:r>
                          <a:rPr lang="en-US" altLang="zh-CN" b="1" i="1" smtClean="0">
                            <a:latin typeface="Cambria Math" panose="02040503050406030204" pitchFamily="18" charset="0"/>
                          </a:rPr>
                          <m:t>𝒊</m:t>
                        </m:r>
                      </m:e>
                    </m:d>
                    <m:d>
                      <m:dPr>
                        <m:begChr m:val="⟨"/>
                        <m:endChr m:val="⟩"/>
                        <m:ctrlPr>
                          <a:rPr lang="en-US" altLang="zh-CN" b="1" i="1" smtClean="0">
                            <a:latin typeface="Cambria Math" panose="02040503050406030204" pitchFamily="18" charset="0"/>
                          </a:rPr>
                        </m:ctrlPr>
                      </m:dPr>
                      <m:e>
                        <m:r>
                          <a:rPr lang="en-US" altLang="zh-CN" b="1" i="1" smtClean="0">
                            <a:latin typeface="Cambria Math" panose="02040503050406030204" pitchFamily="18" charset="0"/>
                          </a:rPr>
                          <m:t>𝑭</m:t>
                        </m:r>
                      </m:e>
                      <m:e>
                        <m:r>
                          <a:rPr lang="en-US" altLang="zh-CN" b="1" i="1" smtClean="0">
                            <a:latin typeface="Cambria Math" panose="02040503050406030204" pitchFamily="18" charset="0"/>
                          </a:rPr>
                          <m:t>𝑰</m:t>
                        </m:r>
                      </m:e>
                    </m:d>
                  </m:oMath>
                </a14:m>
                <a:endParaRPr lang="zh-CN" altLang="en-US"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304800" y="1295400"/>
                <a:ext cx="8077200" cy="5029200"/>
              </a:xfrm>
              <a:blipFill rotWithShape="1">
                <a:blip r:embed="rId1"/>
                <a:stretch>
                  <a:fillRect/>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双缝衍射的</a:t>
            </a:r>
            <a:r>
              <a:rPr lang="zh-CN" altLang="en-US" dirty="0">
                <a:solidFill>
                  <a:srgbClr val="FF0000"/>
                </a:solidFill>
              </a:rPr>
              <a:t>态叠加解释</a:t>
            </a:r>
            <a:endParaRPr lang="zh-CN" altLang="en-US" dirty="0">
              <a:solidFill>
                <a:srgbClr val="FF0000"/>
              </a:solidFill>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582237" y="3639602"/>
                <a:ext cx="8256963" cy="2608798"/>
              </a:xfrm>
            </p:spPr>
            <p:txBody>
              <a:bodyPr>
                <a:normAutofit fontScale="77500" lnSpcReduction="20000"/>
              </a:bodyPr>
              <a:lstStyle/>
              <a:p>
                <a:r>
                  <a:rPr lang="zh-CN" altLang="en-US" sz="2400" dirty="0"/>
                  <a:t>关闭狭缝</a:t>
                </a:r>
                <a:r>
                  <a:rPr lang="en-US" altLang="zh-CN" sz="2400" dirty="0"/>
                  <a:t>2</a:t>
                </a:r>
                <a:r>
                  <a:rPr lang="zh-CN" altLang="en-US" sz="2400" dirty="0"/>
                  <a:t>，依照</a:t>
                </a:r>
                <a:r>
                  <a:rPr lang="zh-CN" altLang="en-US" sz="2400" dirty="0">
                    <a:solidFill>
                      <a:srgbClr val="FF0000"/>
                    </a:solidFill>
                  </a:rPr>
                  <a:t>规则三</a:t>
                </a:r>
                <a:r>
                  <a:rPr lang="zh-CN" altLang="en-US" sz="2400" dirty="0"/>
                  <a:t>：</a:t>
                </a:r>
                <a14:m>
                  <m:oMath xmlns:m="http://schemas.openxmlformats.org/officeDocument/2006/math">
                    <m:sSub>
                      <m:sSubPr>
                        <m:ctrlPr>
                          <a:rPr lang="en-US" altLang="zh-CN" sz="2400" i="1" smtClean="0">
                            <a:latin typeface="Cambria Math" panose="02040503050406030204" pitchFamily="18" charset="0"/>
                          </a:rPr>
                        </m:ctrlPr>
                      </m:sSubPr>
                      <m:e>
                        <m:r>
                          <a:rPr lang="en-US" altLang="zh-CN" sz="2400" i="1" smtClean="0">
                            <a:latin typeface="Cambria Math" panose="02040503050406030204" pitchFamily="18" charset="0"/>
                            <a:sym typeface="Symbol" panose="05050102010706020507" pitchFamily="18" charset="2"/>
                          </a:rPr>
                          <m:t></m:t>
                        </m:r>
                      </m:e>
                      <m:sub>
                        <m:r>
                          <a:rPr lang="en-US" altLang="zh-CN" sz="2400" b="1" i="1" smtClean="0">
                            <a:latin typeface="Cambria Math" panose="02040503050406030204" pitchFamily="18" charset="0"/>
                          </a:rPr>
                          <m:t>𝟏</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𝒙</m:t>
                            </m:r>
                          </m:e>
                          <m:e>
                            <m:r>
                              <a:rPr lang="en-US" altLang="zh-CN" sz="2400" b="1" i="1" smtClean="0">
                                <a:latin typeface="Cambria Math" panose="02040503050406030204" pitchFamily="18" charset="0"/>
                              </a:rPr>
                              <m:t>𝑺</m:t>
                            </m:r>
                          </m:e>
                        </m:d>
                      </m:e>
                      <m:sub>
                        <m:r>
                          <a:rPr lang="en-US" altLang="zh-CN" sz="2400" b="1" i="1" smtClean="0">
                            <a:latin typeface="Cambria Math" panose="02040503050406030204" pitchFamily="18" charset="0"/>
                          </a:rPr>
                          <m:t>𝟏</m:t>
                        </m:r>
                      </m:sub>
                    </m:sSub>
                    <m:r>
                      <a:rPr lang="en-US" altLang="zh-CN" sz="2400" b="1" i="1" smtClean="0">
                        <a:latin typeface="Cambria Math" panose="02040503050406030204" pitchFamily="18" charset="0"/>
                      </a:rPr>
                      <m:t>=</m:t>
                    </m:r>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𝒙</m:t>
                        </m:r>
                      </m:e>
                      <m:e>
                        <m:r>
                          <a:rPr lang="en-US" altLang="zh-CN" sz="2400" b="1" i="1" smtClean="0">
                            <a:latin typeface="Cambria Math" panose="02040503050406030204" pitchFamily="18" charset="0"/>
                          </a:rPr>
                          <m:t>𝟏</m:t>
                        </m:r>
                      </m:e>
                    </m:d>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𝟏</m:t>
                        </m:r>
                      </m:e>
                      <m:e>
                        <m:r>
                          <a:rPr lang="en-US" altLang="zh-CN" sz="2400" b="1" i="1" smtClean="0">
                            <a:latin typeface="Cambria Math" panose="02040503050406030204" pitchFamily="18" charset="0"/>
                          </a:rPr>
                          <m:t>𝑺</m:t>
                        </m:r>
                      </m:e>
                    </m:d>
                  </m:oMath>
                </a14:m>
                <a:endParaRPr lang="en-US" altLang="zh-CN" sz="2400" dirty="0"/>
              </a:p>
              <a:p>
                <a:pPr marL="0" indent="0">
                  <a:buNone/>
                </a:pPr>
                <a:r>
                  <a:rPr lang="en-US" altLang="zh-CN" sz="2400" dirty="0"/>
                  <a:t>    </a:t>
                </a:r>
                <a:r>
                  <a:rPr lang="en-US" altLang="zh-CN" sz="2400" i="1" dirty="0">
                    <a:solidFill>
                      <a:srgbClr val="FF0000"/>
                    </a:solidFill>
                  </a:rPr>
                  <a:t>x</a:t>
                </a:r>
                <a:r>
                  <a:rPr lang="zh-CN" altLang="en-US" sz="2400" dirty="0">
                    <a:solidFill>
                      <a:srgbClr val="FF0000"/>
                    </a:solidFill>
                  </a:rPr>
                  <a:t>处被记录的概率为</a:t>
                </a:r>
                <a:r>
                  <a:rPr lang="zh-CN" altLang="en-US" sz="2400" dirty="0"/>
                  <a:t>：</a:t>
                </a:r>
                <a14:m>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b="1" i="1" smtClean="0">
                            <a:solidFill>
                              <a:srgbClr val="FF0000"/>
                            </a:solidFill>
                            <a:latin typeface="Cambria Math" panose="02040503050406030204" pitchFamily="18" charset="0"/>
                          </a:rPr>
                          <m:t>𝑰</m:t>
                        </m:r>
                      </m:e>
                      <m:sub>
                        <m:r>
                          <a:rPr lang="en-US" altLang="zh-CN" sz="2400" b="1" i="1" smtClean="0">
                            <a:solidFill>
                              <a:srgbClr val="FF0000"/>
                            </a:solidFill>
                            <a:latin typeface="Cambria Math" panose="02040503050406030204" pitchFamily="18" charset="0"/>
                          </a:rPr>
                          <m:t>𝟏</m:t>
                        </m:r>
                      </m:sub>
                    </m:sSub>
                    <m:d>
                      <m:dPr>
                        <m:ctrlPr>
                          <a:rPr lang="en-US" altLang="zh-CN" sz="2400" i="1" smtClean="0">
                            <a:solidFill>
                              <a:srgbClr val="FF0000"/>
                            </a:solidFill>
                            <a:latin typeface="Cambria Math" panose="02040503050406030204" pitchFamily="18" charset="0"/>
                          </a:rPr>
                        </m:ctrlPr>
                      </m:dPr>
                      <m:e>
                        <m:r>
                          <a:rPr lang="en-US" altLang="zh-CN" sz="2400" b="1" i="1" smtClean="0">
                            <a:solidFill>
                              <a:srgbClr val="FF0000"/>
                            </a:solidFill>
                            <a:latin typeface="Cambria Math" panose="02040503050406030204" pitchFamily="18" charset="0"/>
                          </a:rPr>
                          <m:t>𝒙</m:t>
                        </m:r>
                      </m:e>
                    </m:d>
                    <m:r>
                      <a:rPr lang="en-US" altLang="zh-CN" sz="2400" b="1" i="1" smtClean="0">
                        <a:latin typeface="Cambria Math" panose="02040503050406030204" pitchFamily="18" charset="0"/>
                      </a:rPr>
                      <m:t>=</m:t>
                    </m:r>
                    <m:sSup>
                      <m:sSupPr>
                        <m:ctrlPr>
                          <a:rPr lang="en-US" altLang="zh-CN" sz="2400" b="1" i="1" smtClean="0">
                            <a:latin typeface="Cambria Math" panose="02040503050406030204" pitchFamily="18" charset="0"/>
                          </a:rPr>
                        </m:ctrlPr>
                      </m:sSupPr>
                      <m:e>
                        <m:d>
                          <m:dPr>
                            <m:begChr m:val="|"/>
                            <m:endChr m:val="|"/>
                            <m:ctrlPr>
                              <a:rPr lang="en-US" altLang="zh-CN" sz="2400" b="1"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smtClean="0">
                                    <a:latin typeface="Cambria Math" panose="02040503050406030204" pitchFamily="18" charset="0"/>
                                    <a:sym typeface="Symbol" panose="05050102010706020507" pitchFamily="18" charset="2"/>
                                  </a:rPr>
                                  <m:t></m:t>
                                </m:r>
                              </m:e>
                              <m:sub>
                                <m:r>
                                  <a:rPr lang="en-US" altLang="zh-CN" sz="2400" i="1">
                                    <a:latin typeface="Cambria Math" panose="02040503050406030204" pitchFamily="18" charset="0"/>
                                  </a:rPr>
                                  <m:t>𝟏</m:t>
                                </m:r>
                              </m:sub>
                            </m:sSub>
                          </m:e>
                        </m:d>
                      </m:e>
                      <m:sup>
                        <m:r>
                          <a:rPr lang="en-US" altLang="zh-CN" sz="2400" b="1" i="1" smtClean="0">
                            <a:latin typeface="Cambria Math" panose="02040503050406030204" pitchFamily="18" charset="0"/>
                          </a:rPr>
                          <m:t>𝟐</m:t>
                        </m:r>
                      </m:sup>
                    </m:sSup>
                    <m:r>
                      <a:rPr lang="en-US" altLang="zh-CN" sz="2400" b="1" i="1" smtClean="0">
                        <a:latin typeface="Cambria Math" panose="02040503050406030204" pitchFamily="18" charset="0"/>
                      </a:rPr>
                      <m:t>=</m:t>
                    </m:r>
                    <m:sSup>
                      <m:sSupPr>
                        <m:ctrlPr>
                          <a:rPr lang="en-US" altLang="zh-CN" sz="2400" b="1" i="1" smtClean="0">
                            <a:latin typeface="Cambria Math" panose="02040503050406030204" pitchFamily="18" charset="0"/>
                          </a:rPr>
                        </m:ctrlPr>
                      </m:sSupPr>
                      <m:e>
                        <m:d>
                          <m:dPr>
                            <m:begChr m:val="|"/>
                            <m:endChr m:val="|"/>
                            <m:ctrlPr>
                              <a:rPr lang="en-US" altLang="zh-CN" sz="2400" b="1" i="1" smtClean="0">
                                <a:latin typeface="Cambria Math" panose="02040503050406030204" pitchFamily="18" charset="0"/>
                              </a:rPr>
                            </m:ctrlPr>
                          </m:dPr>
                          <m:e>
                            <m:sSub>
                              <m:sSubPr>
                                <m:ctrlPr>
                                  <a:rPr lang="en-US" altLang="zh-CN" sz="2400" i="1">
                                    <a:latin typeface="Cambria Math" panose="02040503050406030204" pitchFamily="18" charset="0"/>
                                  </a:rPr>
                                </m:ctrlPr>
                              </m:sSub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e>
                                    <m:r>
                                      <a:rPr lang="en-US" altLang="zh-CN" sz="2400" i="1">
                                        <a:latin typeface="Cambria Math" panose="02040503050406030204" pitchFamily="18" charset="0"/>
                                      </a:rPr>
                                      <m:t>𝑺</m:t>
                                    </m:r>
                                  </m:e>
                                </m:d>
                              </m:e>
                              <m:sub>
                                <m:r>
                                  <a:rPr lang="en-US" altLang="zh-CN" sz="2400" i="1">
                                    <a:latin typeface="Cambria Math" panose="02040503050406030204" pitchFamily="18" charset="0"/>
                                  </a:rPr>
                                  <m:t>𝟏</m:t>
                                </m:r>
                              </m:sub>
                            </m:sSub>
                          </m:e>
                        </m:d>
                      </m:e>
                      <m:sup>
                        <m:r>
                          <a:rPr lang="en-US" altLang="zh-CN" sz="2400" b="1" i="1" smtClean="0">
                            <a:latin typeface="Cambria Math" panose="02040503050406030204" pitchFamily="18" charset="0"/>
                          </a:rPr>
                          <m:t>𝟐</m:t>
                        </m:r>
                      </m:sup>
                    </m:sSup>
                    <m:r>
                      <a:rPr lang="en-US" altLang="zh-CN" sz="2400" b="1" i="1" smtClean="0">
                        <a:latin typeface="Cambria Math" panose="02040503050406030204" pitchFamily="18" charset="0"/>
                      </a:rPr>
                      <m:t>=</m:t>
                    </m:r>
                    <m:sSup>
                      <m:sSupPr>
                        <m:ctrlPr>
                          <a:rPr lang="en-US" altLang="zh-CN" sz="2400" b="1" i="1" smtClean="0">
                            <a:latin typeface="Cambria Math" panose="02040503050406030204" pitchFamily="18" charset="0"/>
                          </a:rPr>
                        </m:ctrlPr>
                      </m:sSupPr>
                      <m:e>
                        <m:d>
                          <m:dPr>
                            <m:begChr m:val="|"/>
                            <m:endChr m:val="|"/>
                            <m:ctrlPr>
                              <a:rPr lang="en-US" altLang="zh-CN" sz="2400" b="1" i="1" smtClean="0">
                                <a:latin typeface="Cambria Math" panose="02040503050406030204" pitchFamily="18" charset="0"/>
                              </a:rPr>
                            </m:ctrlPr>
                          </m:d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e>
                                <m:r>
                                  <a:rPr lang="en-US" altLang="zh-CN" sz="2400" i="1">
                                    <a:latin typeface="Cambria Math" panose="02040503050406030204" pitchFamily="18" charset="0"/>
                                  </a:rPr>
                                  <m:t>𝟏</m:t>
                                </m:r>
                              </m:e>
                            </m:d>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𝟏</m:t>
                                </m:r>
                              </m:e>
                              <m:e>
                                <m:r>
                                  <a:rPr lang="en-US" altLang="zh-CN" sz="2400" i="1">
                                    <a:latin typeface="Cambria Math" panose="02040503050406030204" pitchFamily="18" charset="0"/>
                                  </a:rPr>
                                  <m:t>𝑺</m:t>
                                </m:r>
                              </m:e>
                            </m:d>
                          </m:e>
                        </m:d>
                      </m:e>
                      <m:sup>
                        <m:r>
                          <a:rPr lang="en-US" altLang="zh-CN" sz="2400" b="1" i="1" smtClean="0">
                            <a:latin typeface="Cambria Math" panose="02040503050406030204" pitchFamily="18" charset="0"/>
                          </a:rPr>
                          <m:t>𝟐</m:t>
                        </m:r>
                      </m:sup>
                    </m:sSup>
                  </m:oMath>
                </a14:m>
                <a:endParaRPr lang="en-US" altLang="zh-CN" sz="2400" dirty="0"/>
              </a:p>
              <a:p>
                <a:r>
                  <a:rPr lang="zh-CN" altLang="en-US" sz="2400" dirty="0"/>
                  <a:t>关闭狭缝</a:t>
                </a:r>
                <a:r>
                  <a:rPr lang="en-US" altLang="zh-CN" sz="2400" dirty="0"/>
                  <a:t>1</a:t>
                </a:r>
                <a:r>
                  <a:rPr lang="zh-CN" altLang="en-US" sz="2400" dirty="0"/>
                  <a:t>，则</a:t>
                </a:r>
                <a14:m>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𝑰</m:t>
                        </m:r>
                      </m:e>
                      <m:sub>
                        <m:r>
                          <a:rPr lang="en-US" altLang="zh-CN" sz="2400" b="1" i="1" smtClean="0">
                            <a:solidFill>
                              <a:srgbClr val="FF0000"/>
                            </a:solidFill>
                            <a:latin typeface="Cambria Math" panose="02040503050406030204" pitchFamily="18" charset="0"/>
                          </a:rPr>
                          <m:t>𝟐</m:t>
                        </m:r>
                      </m:sub>
                    </m:sSub>
                    <m:d>
                      <m:dPr>
                        <m:ctrlPr>
                          <a:rPr lang="en-US" altLang="zh-CN" sz="2400" i="1">
                            <a:solidFill>
                              <a:srgbClr val="FF0000"/>
                            </a:solidFill>
                            <a:latin typeface="Cambria Math" panose="02040503050406030204" pitchFamily="18" charset="0"/>
                          </a:rPr>
                        </m:ctrlPr>
                      </m:dPr>
                      <m:e>
                        <m:r>
                          <a:rPr lang="en-US" altLang="zh-CN" sz="2400" i="1">
                            <a:solidFill>
                              <a:srgbClr val="FF0000"/>
                            </a:solidFill>
                            <a:latin typeface="Cambria Math" panose="02040503050406030204" pitchFamily="18" charset="0"/>
                          </a:rPr>
                          <m:t>𝒙</m:t>
                        </m:r>
                      </m:e>
                    </m:d>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smtClean="0">
                                    <a:latin typeface="Cambria Math" panose="02040503050406030204" pitchFamily="18" charset="0"/>
                                    <a:sym typeface="Symbol" panose="05050102010706020507" pitchFamily="18" charset="2"/>
                                  </a:rPr>
                                  <m:t></m:t>
                                </m:r>
                              </m:e>
                              <m:sub>
                                <m:r>
                                  <a:rPr lang="en-US" altLang="zh-CN" sz="2400" b="1" i="1" smtClean="0">
                                    <a:latin typeface="Cambria Math" panose="02040503050406030204" pitchFamily="18" charset="0"/>
                                    <a:sym typeface="Symbol" panose="05050102010706020507" pitchFamily="18" charset="2"/>
                                  </a:rPr>
                                  <m:t>𝟐</m:t>
                                </m:r>
                              </m:sub>
                            </m:sSub>
                          </m:e>
                        </m:d>
                      </m:e>
                      <m:sup>
                        <m:r>
                          <a:rPr lang="en-US" altLang="zh-CN" sz="2400" i="1">
                            <a:latin typeface="Cambria Math" panose="02040503050406030204" pitchFamily="18" charset="0"/>
                          </a:rPr>
                          <m:t>𝟐</m:t>
                        </m:r>
                      </m:sup>
                    </m:sSup>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e>
                                    <m:r>
                                      <a:rPr lang="en-US" altLang="zh-CN" sz="2400" i="1">
                                        <a:latin typeface="Cambria Math" panose="02040503050406030204" pitchFamily="18" charset="0"/>
                                      </a:rPr>
                                      <m:t>𝑺</m:t>
                                    </m:r>
                                  </m:e>
                                </m:d>
                              </m:e>
                              <m:sub>
                                <m:r>
                                  <a:rPr lang="en-US" altLang="zh-CN" sz="2400" b="1" i="1" smtClean="0">
                                    <a:latin typeface="Cambria Math" panose="02040503050406030204" pitchFamily="18" charset="0"/>
                                  </a:rPr>
                                  <m:t>𝟐</m:t>
                                </m:r>
                              </m:sub>
                            </m:sSub>
                          </m:e>
                        </m:d>
                      </m:e>
                      <m:sup>
                        <m:r>
                          <a:rPr lang="en-US" altLang="zh-CN" sz="2400" i="1">
                            <a:latin typeface="Cambria Math" panose="02040503050406030204" pitchFamily="18" charset="0"/>
                          </a:rPr>
                          <m:t>𝟐</m:t>
                        </m:r>
                      </m:sup>
                    </m:sSup>
                    <m:r>
                      <a:rPr lang="en-US" altLang="zh-CN" sz="2400" b="1" i="1" smtClean="0">
                        <a:latin typeface="Cambria Math" panose="02040503050406030204" pitchFamily="18" charset="0"/>
                      </a:rPr>
                      <m:t>=</m:t>
                    </m:r>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e>
                                <m:r>
                                  <a:rPr lang="en-US" altLang="zh-CN" sz="2400" b="1" i="1" smtClean="0">
                                    <a:latin typeface="Cambria Math" panose="02040503050406030204" pitchFamily="18" charset="0"/>
                                  </a:rPr>
                                  <m:t>𝟐</m:t>
                                </m:r>
                              </m:e>
                            </m:d>
                            <m:d>
                              <m:dPr>
                                <m:begChr m:val="⟨"/>
                                <m:endChr m:val="⟩"/>
                                <m:ctrlPr>
                                  <a:rPr lang="en-US" altLang="zh-CN" sz="2400" i="1">
                                    <a:latin typeface="Cambria Math" panose="02040503050406030204" pitchFamily="18" charset="0"/>
                                  </a:rPr>
                                </m:ctrlPr>
                              </m:dPr>
                              <m:e>
                                <m:r>
                                  <a:rPr lang="en-US" altLang="zh-CN" sz="2400" b="1" i="1" smtClean="0">
                                    <a:latin typeface="Cambria Math" panose="02040503050406030204" pitchFamily="18" charset="0"/>
                                  </a:rPr>
                                  <m:t>𝟐</m:t>
                                </m:r>
                              </m:e>
                              <m:e>
                                <m:r>
                                  <a:rPr lang="en-US" altLang="zh-CN" sz="2400" i="1">
                                    <a:latin typeface="Cambria Math" panose="02040503050406030204" pitchFamily="18" charset="0"/>
                                  </a:rPr>
                                  <m:t>𝑺</m:t>
                                </m:r>
                              </m:e>
                            </m:d>
                          </m:e>
                        </m:d>
                      </m:e>
                      <m:sup>
                        <m:r>
                          <a:rPr lang="en-US" altLang="zh-CN" sz="2400" i="1">
                            <a:latin typeface="Cambria Math" panose="02040503050406030204" pitchFamily="18" charset="0"/>
                          </a:rPr>
                          <m:t>𝟐</m:t>
                        </m:r>
                      </m:sup>
                    </m:sSup>
                  </m:oMath>
                </a14:m>
                <a:endParaRPr lang="en-US" altLang="zh-CN" sz="2400" dirty="0"/>
              </a:p>
              <a:p>
                <a:r>
                  <a:rPr lang="zh-CN" altLang="en-US" sz="2400" dirty="0"/>
                  <a:t>双缝齐开</a:t>
                </a:r>
                <a:r>
                  <a:rPr lang="en-US" altLang="zh-CN" sz="2400" dirty="0"/>
                  <a:t>+</a:t>
                </a:r>
                <a:r>
                  <a:rPr lang="zh-CN" altLang="en-US" sz="2400" dirty="0">
                    <a:solidFill>
                      <a:srgbClr val="FF0000"/>
                    </a:solidFill>
                  </a:rPr>
                  <a:t>规则一</a:t>
                </a:r>
                <a:r>
                  <a:rPr lang="zh-CN" altLang="en-US" sz="2400" dirty="0"/>
                  <a:t>，总概率幅为：</a:t>
                </a:r>
                <a14:m>
                  <m:oMath xmlns:m="http://schemas.openxmlformats.org/officeDocument/2006/math">
                    <m:d>
                      <m:dPr>
                        <m:begChr m:val="⟨"/>
                        <m:endChr m:val="⟩"/>
                        <m:ctrlPr>
                          <a:rPr lang="en-US" altLang="zh-CN" sz="2400" i="1" smtClean="0">
                            <a:latin typeface="Cambria Math" panose="02040503050406030204" pitchFamily="18" charset="0"/>
                          </a:rPr>
                        </m:ctrlPr>
                      </m:dPr>
                      <m:e>
                        <m:r>
                          <a:rPr lang="en-US" altLang="zh-CN" sz="2400" b="1" i="1" smtClean="0">
                            <a:latin typeface="Cambria Math" panose="02040503050406030204" pitchFamily="18" charset="0"/>
                          </a:rPr>
                          <m:t>𝒙</m:t>
                        </m:r>
                      </m:e>
                      <m:e>
                        <m:r>
                          <a:rPr lang="en-US" altLang="zh-CN" sz="2400" b="1" i="1" smtClean="0">
                            <a:latin typeface="Cambria Math" panose="02040503050406030204" pitchFamily="18" charset="0"/>
                          </a:rPr>
                          <m:t>𝑺</m:t>
                        </m:r>
                      </m:e>
                    </m:d>
                    <m:r>
                      <a:rPr lang="en-US" altLang="zh-CN" sz="2400" b="1" i="1" smtClean="0">
                        <a:latin typeface="Cambria Math" panose="02040503050406030204" pitchFamily="18" charset="0"/>
                      </a:rPr>
                      <m:t>=</m:t>
                    </m:r>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𝒙</m:t>
                        </m:r>
                      </m:e>
                      <m:e>
                        <m:r>
                          <a:rPr lang="en-US" altLang="zh-CN" sz="2400" b="1" i="1" smtClean="0">
                            <a:latin typeface="Cambria Math" panose="02040503050406030204" pitchFamily="18" charset="0"/>
                          </a:rPr>
                          <m:t>𝟏</m:t>
                        </m:r>
                      </m:e>
                    </m:d>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𝟏</m:t>
                        </m:r>
                      </m:e>
                      <m:e>
                        <m:r>
                          <a:rPr lang="en-US" altLang="zh-CN" sz="2400" b="1" i="1" smtClean="0">
                            <a:latin typeface="Cambria Math" panose="02040503050406030204" pitchFamily="18" charset="0"/>
                          </a:rPr>
                          <m:t>𝑺</m:t>
                        </m:r>
                      </m:e>
                    </m:d>
                    <m:r>
                      <a:rPr lang="en-US" altLang="zh-CN" sz="2400" b="1" i="1" smtClean="0">
                        <a:latin typeface="Cambria Math" panose="02040503050406030204" pitchFamily="18" charset="0"/>
                      </a:rPr>
                      <m:t>+</m:t>
                    </m:r>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𝒙</m:t>
                        </m:r>
                      </m:e>
                      <m:e>
                        <m:r>
                          <a:rPr lang="en-US" altLang="zh-CN" sz="2400" b="1" i="1" smtClean="0">
                            <a:latin typeface="Cambria Math" panose="02040503050406030204" pitchFamily="18" charset="0"/>
                          </a:rPr>
                          <m:t>𝟐</m:t>
                        </m:r>
                      </m:e>
                    </m:d>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𝟐</m:t>
                        </m:r>
                      </m:e>
                      <m:e>
                        <m:r>
                          <a:rPr lang="en-US" altLang="zh-CN" sz="2400" b="1" i="1" smtClean="0">
                            <a:latin typeface="Cambria Math" panose="02040503050406030204" pitchFamily="18" charset="0"/>
                          </a:rPr>
                          <m:t>𝑺</m:t>
                        </m:r>
                      </m:e>
                    </m:d>
                  </m:oMath>
                </a14:m>
                <a:endParaRPr lang="en-US" altLang="zh-CN" sz="2400" dirty="0"/>
              </a:p>
              <a:p>
                <a:pPr marL="0" indent="0">
                  <a:buNone/>
                </a:pPr>
                <a:r>
                  <a:rPr lang="zh-CN" altLang="en-US" sz="2400" dirty="0"/>
                  <a:t>    总概率为</a:t>
                </a:r>
                <a14:m>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b="1" i="1" smtClean="0">
                            <a:solidFill>
                              <a:srgbClr val="FF0000"/>
                            </a:solidFill>
                            <a:latin typeface="Cambria Math" panose="02040503050406030204" pitchFamily="18" charset="0"/>
                          </a:rPr>
                          <m:t>𝑰</m:t>
                        </m:r>
                      </m:e>
                      <m:sub>
                        <m:r>
                          <a:rPr lang="en-US" altLang="zh-CN" sz="2400" b="1" i="1" smtClean="0">
                            <a:solidFill>
                              <a:srgbClr val="FF0000"/>
                            </a:solidFill>
                            <a:latin typeface="Cambria Math" panose="02040503050406030204" pitchFamily="18" charset="0"/>
                          </a:rPr>
                          <m:t>𝟏𝟐</m:t>
                        </m:r>
                      </m:sub>
                    </m:sSub>
                    <m:d>
                      <m:dPr>
                        <m:ctrlPr>
                          <a:rPr lang="en-US" altLang="zh-CN" sz="2400" i="1" smtClean="0">
                            <a:solidFill>
                              <a:srgbClr val="FF0000"/>
                            </a:solidFill>
                            <a:latin typeface="Cambria Math" panose="02040503050406030204" pitchFamily="18" charset="0"/>
                          </a:rPr>
                        </m:ctrlPr>
                      </m:dPr>
                      <m:e>
                        <m:r>
                          <a:rPr lang="en-US" altLang="zh-CN" sz="2400" b="1" i="1" smtClean="0">
                            <a:solidFill>
                              <a:srgbClr val="FF0000"/>
                            </a:solidFill>
                            <a:latin typeface="Cambria Math" panose="02040503050406030204" pitchFamily="18" charset="0"/>
                          </a:rPr>
                          <m:t>𝒙</m:t>
                        </m:r>
                      </m:e>
                    </m:d>
                    <m:r>
                      <a:rPr lang="en-US" altLang="zh-CN" sz="2400" b="1" i="1" smtClean="0">
                        <a:latin typeface="Cambria Math" panose="02040503050406030204" pitchFamily="18" charset="0"/>
                      </a:rPr>
                      <m:t>=</m:t>
                    </m:r>
                    <m:sSup>
                      <m:sSupPr>
                        <m:ctrlPr>
                          <a:rPr lang="en-US" altLang="zh-CN" sz="2400" b="1" i="1" smtClean="0">
                            <a:latin typeface="Cambria Math" panose="02040503050406030204" pitchFamily="18" charset="0"/>
                          </a:rPr>
                        </m:ctrlPr>
                      </m:sSupPr>
                      <m:e>
                        <m:d>
                          <m:dPr>
                            <m:begChr m:val="|"/>
                            <m:endChr m:val="|"/>
                            <m:ctrlPr>
                              <a:rPr lang="en-US" altLang="zh-CN" sz="2400" b="1" i="1" smtClean="0">
                                <a:latin typeface="Cambria Math" panose="02040503050406030204" pitchFamily="18" charset="0"/>
                              </a:rPr>
                            </m:ctrlPr>
                          </m:d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e>
                                <m:r>
                                  <a:rPr lang="en-US" altLang="zh-CN" sz="2400" i="1">
                                    <a:latin typeface="Cambria Math" panose="02040503050406030204" pitchFamily="18" charset="0"/>
                                  </a:rPr>
                                  <m:t>𝑺</m:t>
                                </m:r>
                              </m:e>
                            </m:d>
                          </m:e>
                        </m:d>
                      </m:e>
                      <m:sup>
                        <m:r>
                          <a:rPr lang="en-US" altLang="zh-CN" sz="2400" b="1" i="1" smtClean="0">
                            <a:latin typeface="Cambria Math" panose="02040503050406030204" pitchFamily="18" charset="0"/>
                          </a:rPr>
                          <m:t>𝟐</m:t>
                        </m:r>
                      </m:sup>
                    </m:sSup>
                    <m:r>
                      <a:rPr lang="en-US" altLang="zh-CN" sz="2400" b="1" i="1" smtClean="0">
                        <a:latin typeface="Cambria Math" panose="02040503050406030204" pitchFamily="18" charset="0"/>
                      </a:rPr>
                      <m:t>=</m:t>
                    </m:r>
                    <m:sSup>
                      <m:sSupPr>
                        <m:ctrlPr>
                          <a:rPr lang="en-US" altLang="zh-CN" sz="2400" b="1" i="1" smtClean="0">
                            <a:latin typeface="Cambria Math" panose="02040503050406030204" pitchFamily="18" charset="0"/>
                          </a:rPr>
                        </m:ctrlPr>
                      </m:sSupPr>
                      <m:e>
                        <m:d>
                          <m:dPr>
                            <m:begChr m:val="|"/>
                            <m:endChr m:val="|"/>
                            <m:ctrlPr>
                              <a:rPr lang="en-US" altLang="zh-CN" sz="2400" b="1" i="1" smtClean="0">
                                <a:latin typeface="Cambria Math" panose="02040503050406030204" pitchFamily="18" charset="0"/>
                              </a:rPr>
                            </m:ctrlPr>
                          </m:d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e>
                                <m:r>
                                  <a:rPr lang="en-US" altLang="zh-CN" sz="2400" i="1">
                                    <a:latin typeface="Cambria Math" panose="02040503050406030204" pitchFamily="18" charset="0"/>
                                  </a:rPr>
                                  <m:t>𝟏</m:t>
                                </m:r>
                              </m:e>
                            </m:d>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𝟏</m:t>
                                </m:r>
                              </m:e>
                              <m:e>
                                <m:r>
                                  <a:rPr lang="en-US" altLang="zh-CN" sz="2400" i="1">
                                    <a:latin typeface="Cambria Math" panose="02040503050406030204" pitchFamily="18" charset="0"/>
                                  </a:rPr>
                                  <m:t>𝑺</m:t>
                                </m:r>
                              </m:e>
                            </m:d>
                            <m:r>
                              <a:rPr lang="en-US" altLang="zh-CN" sz="2400" i="1">
                                <a:latin typeface="Cambria Math" panose="02040503050406030204" pitchFamily="18" charset="0"/>
                              </a:rPr>
                              <m:t>+</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e>
                                <m:r>
                                  <a:rPr lang="en-US" altLang="zh-CN" sz="2400" i="1">
                                    <a:latin typeface="Cambria Math" panose="02040503050406030204" pitchFamily="18" charset="0"/>
                                  </a:rPr>
                                  <m:t>𝟐</m:t>
                                </m:r>
                              </m:e>
                            </m:d>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𝟐</m:t>
                                </m:r>
                              </m:e>
                              <m:e>
                                <m:r>
                                  <a:rPr lang="en-US" altLang="zh-CN" sz="2400" i="1">
                                    <a:latin typeface="Cambria Math" panose="02040503050406030204" pitchFamily="18" charset="0"/>
                                  </a:rPr>
                                  <m:t>𝑺</m:t>
                                </m:r>
                              </m:e>
                            </m:d>
                          </m:e>
                        </m:d>
                      </m:e>
                      <m:sup>
                        <m:r>
                          <a:rPr lang="en-US" altLang="zh-CN" sz="2400" b="1" i="1" smtClean="0">
                            <a:latin typeface="Cambria Math" panose="02040503050406030204" pitchFamily="18" charset="0"/>
                          </a:rPr>
                          <m:t>𝟐</m:t>
                        </m:r>
                      </m:sup>
                    </m:sSup>
                  </m:oMath>
                </a14:m>
                <a:endParaRPr lang="en-US" altLang="zh-CN" sz="2400" dirty="0"/>
              </a:p>
              <a:p>
                <a:pPr marL="0" indent="0">
                  <a:buNone/>
                </a:pPr>
                <a:r>
                  <a:rPr lang="en-US" altLang="zh-CN" sz="2400" dirty="0"/>
                  <a:t>                                </a:t>
                </a:r>
                <a14:m>
                  <m:oMath xmlns:m="http://schemas.openxmlformats.org/officeDocument/2006/math">
                    <m:r>
                      <a:rPr lang="en-US" altLang="zh-CN" sz="2400" b="1" i="1" smtClean="0">
                        <a:latin typeface="Cambria Math" panose="02040503050406030204" pitchFamily="18" charset="0"/>
                      </a:rPr>
                      <m:t>=</m:t>
                    </m:r>
                    <m:sSub>
                      <m:sSubPr>
                        <m:ctrlPr>
                          <a:rPr lang="en-US" altLang="zh-CN" sz="2400" b="1" i="1" smtClean="0">
                            <a:solidFill>
                              <a:srgbClr val="FF0000"/>
                            </a:solidFill>
                            <a:latin typeface="Cambria Math" panose="02040503050406030204" pitchFamily="18" charset="0"/>
                          </a:rPr>
                        </m:ctrlPr>
                      </m:sSubPr>
                      <m:e>
                        <m:r>
                          <a:rPr lang="en-US" altLang="zh-CN" sz="2400" b="1" i="1" smtClean="0">
                            <a:solidFill>
                              <a:srgbClr val="FF0000"/>
                            </a:solidFill>
                            <a:latin typeface="Cambria Math" panose="02040503050406030204" pitchFamily="18" charset="0"/>
                          </a:rPr>
                          <m:t>𝑰</m:t>
                        </m:r>
                      </m:e>
                      <m:sub>
                        <m:r>
                          <a:rPr lang="en-US" altLang="zh-CN" sz="2400" b="1" i="1" smtClean="0">
                            <a:solidFill>
                              <a:srgbClr val="FF0000"/>
                            </a:solidFill>
                            <a:latin typeface="Cambria Math" panose="02040503050406030204" pitchFamily="18" charset="0"/>
                          </a:rPr>
                          <m:t>𝟏</m:t>
                        </m:r>
                      </m:sub>
                    </m:sSub>
                    <m:d>
                      <m:dPr>
                        <m:ctrlPr>
                          <a:rPr lang="en-US" altLang="zh-CN" sz="2400" b="1" i="1" smtClean="0">
                            <a:solidFill>
                              <a:srgbClr val="FF0000"/>
                            </a:solidFill>
                            <a:latin typeface="Cambria Math" panose="02040503050406030204" pitchFamily="18" charset="0"/>
                          </a:rPr>
                        </m:ctrlPr>
                      </m:dPr>
                      <m:e>
                        <m:r>
                          <a:rPr lang="en-US" altLang="zh-CN" sz="2400" b="1" i="1" smtClean="0">
                            <a:solidFill>
                              <a:srgbClr val="FF0000"/>
                            </a:solidFill>
                            <a:latin typeface="Cambria Math" panose="02040503050406030204" pitchFamily="18" charset="0"/>
                          </a:rPr>
                          <m:t>𝒙</m:t>
                        </m:r>
                      </m:e>
                    </m:d>
                    <m:r>
                      <a:rPr lang="en-US" altLang="zh-CN" sz="2400" b="1" i="1" smtClean="0">
                        <a:latin typeface="Cambria Math" panose="02040503050406030204" pitchFamily="18" charset="0"/>
                      </a:rPr>
                      <m:t>+</m:t>
                    </m:r>
                    <m:sSub>
                      <m:sSubPr>
                        <m:ctrlPr>
                          <a:rPr lang="en-US" altLang="zh-CN" sz="2400" i="1" smtClean="0">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𝑰</m:t>
                        </m:r>
                      </m:e>
                      <m:sub>
                        <m:r>
                          <a:rPr lang="en-US" altLang="zh-CN" sz="2400" i="1">
                            <a:solidFill>
                              <a:srgbClr val="FF0000"/>
                            </a:solidFill>
                            <a:latin typeface="Cambria Math" panose="02040503050406030204" pitchFamily="18" charset="0"/>
                          </a:rPr>
                          <m:t>𝟐</m:t>
                        </m:r>
                      </m:sub>
                    </m:sSub>
                    <m:d>
                      <m:dPr>
                        <m:ctrlPr>
                          <a:rPr lang="en-US" altLang="zh-CN" sz="2400" i="1">
                            <a:solidFill>
                              <a:srgbClr val="FF0000"/>
                            </a:solidFill>
                            <a:latin typeface="Cambria Math" panose="02040503050406030204" pitchFamily="18" charset="0"/>
                          </a:rPr>
                        </m:ctrlPr>
                      </m:dPr>
                      <m:e>
                        <m:r>
                          <a:rPr lang="en-US" altLang="zh-CN" sz="2400" i="1">
                            <a:solidFill>
                              <a:srgbClr val="FF0000"/>
                            </a:solidFill>
                            <a:latin typeface="Cambria Math" panose="02040503050406030204" pitchFamily="18" charset="0"/>
                          </a:rPr>
                          <m:t>𝒙</m:t>
                        </m:r>
                      </m:e>
                    </m:d>
                    <m:r>
                      <a:rPr lang="en-US" altLang="zh-CN" sz="2400" b="1" i="1" smtClean="0">
                        <a:latin typeface="Cambria Math" panose="02040503050406030204" pitchFamily="18" charset="0"/>
                      </a:rPr>
                      <m:t>+</m:t>
                    </m:r>
                    <m:sSub>
                      <m:sSubPr>
                        <m:ctrlPr>
                          <a:rPr lang="en-US" altLang="zh-CN" sz="2400" b="1" i="1" smtClean="0">
                            <a:solidFill>
                              <a:srgbClr val="0000FF"/>
                            </a:solidFill>
                            <a:latin typeface="Cambria Math" panose="02040503050406030204" pitchFamily="18" charset="0"/>
                          </a:rPr>
                        </m:ctrlPr>
                      </m:sSubPr>
                      <m:e>
                        <m:d>
                          <m:dPr>
                            <m:begChr m:val="⟨"/>
                            <m:endChr m:val="⟩"/>
                            <m:ctrlPr>
                              <a:rPr lang="en-US" altLang="zh-CN" sz="2400" b="1" i="1" smtClean="0">
                                <a:solidFill>
                                  <a:srgbClr val="0000FF"/>
                                </a:solidFill>
                                <a:latin typeface="Cambria Math" panose="02040503050406030204" pitchFamily="18" charset="0"/>
                              </a:rPr>
                            </m:ctrlPr>
                          </m:dPr>
                          <m:e>
                            <m:r>
                              <a:rPr lang="en-US" altLang="zh-CN" sz="2400" b="1" i="1" smtClean="0">
                                <a:solidFill>
                                  <a:srgbClr val="0000FF"/>
                                </a:solidFill>
                                <a:latin typeface="Cambria Math" panose="02040503050406030204" pitchFamily="18" charset="0"/>
                              </a:rPr>
                              <m:t>𝒙</m:t>
                            </m:r>
                          </m:e>
                          <m:e>
                            <m:r>
                              <a:rPr lang="en-US" altLang="zh-CN" sz="2400" b="1" i="1" smtClean="0">
                                <a:solidFill>
                                  <a:srgbClr val="0000FF"/>
                                </a:solidFill>
                                <a:latin typeface="Cambria Math" panose="02040503050406030204" pitchFamily="18" charset="0"/>
                              </a:rPr>
                              <m:t>𝑺</m:t>
                            </m:r>
                          </m:e>
                        </m:d>
                      </m:e>
                      <m:sub>
                        <m:r>
                          <a:rPr lang="en-US" altLang="zh-CN" sz="2400" b="1" i="1" smtClean="0">
                            <a:solidFill>
                              <a:srgbClr val="0000FF"/>
                            </a:solidFill>
                            <a:latin typeface="Cambria Math" panose="02040503050406030204" pitchFamily="18" charset="0"/>
                          </a:rPr>
                          <m:t>𝟏</m:t>
                        </m:r>
                      </m:sub>
                    </m:sSub>
                    <m:sSubSup>
                      <m:sSubSupPr>
                        <m:ctrlPr>
                          <a:rPr lang="en-US" altLang="zh-CN" sz="2400" b="1" i="1" smtClean="0">
                            <a:solidFill>
                              <a:srgbClr val="0000FF"/>
                            </a:solidFill>
                            <a:latin typeface="Cambria Math" panose="02040503050406030204" pitchFamily="18" charset="0"/>
                          </a:rPr>
                        </m:ctrlPr>
                      </m:sSubSupPr>
                      <m:e>
                        <m:d>
                          <m:dPr>
                            <m:begChr m:val="⟨"/>
                            <m:endChr m:val="⟩"/>
                            <m:ctrlPr>
                              <a:rPr lang="en-US" altLang="zh-CN" sz="2400" b="1" i="1" smtClean="0">
                                <a:solidFill>
                                  <a:srgbClr val="0000FF"/>
                                </a:solidFill>
                                <a:latin typeface="Cambria Math" panose="02040503050406030204" pitchFamily="18" charset="0"/>
                              </a:rPr>
                            </m:ctrlPr>
                          </m:dPr>
                          <m:e>
                            <m:r>
                              <a:rPr lang="en-US" altLang="zh-CN" sz="2400" b="1" i="1" smtClean="0">
                                <a:solidFill>
                                  <a:srgbClr val="0000FF"/>
                                </a:solidFill>
                                <a:latin typeface="Cambria Math" panose="02040503050406030204" pitchFamily="18" charset="0"/>
                              </a:rPr>
                              <m:t>𝒙</m:t>
                            </m:r>
                          </m:e>
                          <m:e>
                            <m:r>
                              <a:rPr lang="en-US" altLang="zh-CN" sz="2400" b="1" i="1" smtClean="0">
                                <a:solidFill>
                                  <a:srgbClr val="0000FF"/>
                                </a:solidFill>
                                <a:latin typeface="Cambria Math" panose="02040503050406030204" pitchFamily="18" charset="0"/>
                              </a:rPr>
                              <m:t>𝑺</m:t>
                            </m:r>
                          </m:e>
                        </m:d>
                      </m:e>
                      <m:sub>
                        <m:r>
                          <a:rPr lang="en-US" altLang="zh-CN" sz="2400" b="1" i="1" smtClean="0">
                            <a:solidFill>
                              <a:srgbClr val="0000FF"/>
                            </a:solidFill>
                            <a:latin typeface="Cambria Math" panose="02040503050406030204" pitchFamily="18" charset="0"/>
                          </a:rPr>
                          <m:t>𝟐</m:t>
                        </m:r>
                      </m:sub>
                      <m:sup>
                        <m:r>
                          <a:rPr lang="en-US" altLang="zh-CN" sz="2400" b="1" i="1" smtClean="0">
                            <a:solidFill>
                              <a:srgbClr val="0000FF"/>
                            </a:solidFill>
                            <a:latin typeface="Cambria Math" panose="02040503050406030204" pitchFamily="18" charset="0"/>
                          </a:rPr>
                          <m:t>∗</m:t>
                        </m:r>
                      </m:sup>
                    </m:sSubSup>
                    <m:r>
                      <a:rPr lang="en-US" altLang="zh-CN" sz="2400" b="1" i="1" smtClean="0">
                        <a:solidFill>
                          <a:srgbClr val="0000FF"/>
                        </a:solidFill>
                        <a:latin typeface="Cambria Math" panose="02040503050406030204" pitchFamily="18" charset="0"/>
                      </a:rPr>
                      <m:t>+</m:t>
                    </m:r>
                    <m:sSubSup>
                      <m:sSubSupPr>
                        <m:ctrlPr>
                          <a:rPr lang="en-US" altLang="zh-CN" sz="2400" i="1">
                            <a:solidFill>
                              <a:srgbClr val="0000FF"/>
                            </a:solidFill>
                            <a:latin typeface="Cambria Math" panose="02040503050406030204" pitchFamily="18" charset="0"/>
                          </a:rPr>
                        </m:ctrlPr>
                      </m:sSubSupPr>
                      <m:e>
                        <m:d>
                          <m:dPr>
                            <m:begChr m:val="⟨"/>
                            <m:endChr m:val="⟩"/>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𝒙</m:t>
                            </m:r>
                          </m:e>
                          <m:e>
                            <m:r>
                              <a:rPr lang="en-US" altLang="zh-CN" sz="2400" i="1">
                                <a:solidFill>
                                  <a:srgbClr val="0000FF"/>
                                </a:solidFill>
                                <a:latin typeface="Cambria Math" panose="02040503050406030204" pitchFamily="18" charset="0"/>
                              </a:rPr>
                              <m:t>𝑺</m:t>
                            </m:r>
                          </m:e>
                        </m:d>
                      </m:e>
                      <m:sub>
                        <m:r>
                          <a:rPr lang="en-US" altLang="zh-CN" sz="2400" b="1" i="1" smtClean="0">
                            <a:solidFill>
                              <a:srgbClr val="0000FF"/>
                            </a:solidFill>
                            <a:latin typeface="Cambria Math" panose="02040503050406030204" pitchFamily="18" charset="0"/>
                          </a:rPr>
                          <m:t>𝟏</m:t>
                        </m:r>
                      </m:sub>
                      <m:sup>
                        <m:r>
                          <a:rPr lang="en-US" altLang="zh-CN" sz="2400" i="1">
                            <a:solidFill>
                              <a:srgbClr val="0000FF"/>
                            </a:solidFill>
                            <a:latin typeface="Cambria Math" panose="02040503050406030204" pitchFamily="18" charset="0"/>
                          </a:rPr>
                          <m:t>∗</m:t>
                        </m:r>
                      </m:sup>
                    </m:sSubSup>
                    <m:sSub>
                      <m:sSubPr>
                        <m:ctrlPr>
                          <a:rPr lang="en-US" altLang="zh-CN" sz="2400" i="1">
                            <a:solidFill>
                              <a:srgbClr val="0000FF"/>
                            </a:solidFill>
                            <a:latin typeface="Cambria Math" panose="02040503050406030204" pitchFamily="18" charset="0"/>
                          </a:rPr>
                        </m:ctrlPr>
                      </m:sSubPr>
                      <m:e>
                        <m:d>
                          <m:dPr>
                            <m:begChr m:val="⟨"/>
                            <m:endChr m:val="⟩"/>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𝒙</m:t>
                            </m:r>
                          </m:e>
                          <m:e>
                            <m:r>
                              <a:rPr lang="en-US" altLang="zh-CN" sz="2400" i="1">
                                <a:solidFill>
                                  <a:srgbClr val="0000FF"/>
                                </a:solidFill>
                                <a:latin typeface="Cambria Math" panose="02040503050406030204" pitchFamily="18" charset="0"/>
                              </a:rPr>
                              <m:t>𝑺</m:t>
                            </m:r>
                          </m:e>
                        </m:d>
                      </m:e>
                      <m:sub>
                        <m:r>
                          <a:rPr lang="en-US" altLang="zh-CN" sz="2400" b="1" i="1" smtClean="0">
                            <a:solidFill>
                              <a:srgbClr val="0000FF"/>
                            </a:solidFill>
                            <a:latin typeface="Cambria Math" panose="02040503050406030204" pitchFamily="18" charset="0"/>
                          </a:rPr>
                          <m:t>𝟐</m:t>
                        </m:r>
                      </m:sub>
                    </m:sSub>
                  </m:oMath>
                </a14:m>
                <a:endParaRPr lang="en-US" altLang="zh-CN" sz="2400" dirty="0">
                  <a:solidFill>
                    <a:srgbClr val="0000FF"/>
                  </a:solidFill>
                </a:endParaRPr>
              </a:p>
              <a:p>
                <a:r>
                  <a:rPr lang="zh-CN" altLang="en-US" sz="2400" dirty="0"/>
                  <a:t>注意：</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𝑰</m:t>
                        </m:r>
                      </m:e>
                      <m:sub>
                        <m:r>
                          <a:rPr lang="en-US" altLang="zh-CN" sz="2400" i="1">
                            <a:solidFill>
                              <a:srgbClr val="FF0000"/>
                            </a:solidFill>
                            <a:latin typeface="Cambria Math" panose="02040503050406030204" pitchFamily="18" charset="0"/>
                          </a:rPr>
                          <m:t>𝟏𝟐</m:t>
                        </m:r>
                      </m:sub>
                    </m:sSub>
                    <m:d>
                      <m:dPr>
                        <m:ctrlPr>
                          <a:rPr lang="en-US" altLang="zh-CN" sz="2400" i="1">
                            <a:solidFill>
                              <a:srgbClr val="FF0000"/>
                            </a:solidFill>
                            <a:latin typeface="Cambria Math" panose="02040503050406030204" pitchFamily="18" charset="0"/>
                          </a:rPr>
                        </m:ctrlPr>
                      </m:dPr>
                      <m:e>
                        <m:r>
                          <a:rPr lang="en-US" altLang="zh-CN" sz="2400" i="1">
                            <a:solidFill>
                              <a:srgbClr val="FF0000"/>
                            </a:solidFill>
                            <a:latin typeface="Cambria Math" panose="02040503050406030204" pitchFamily="18" charset="0"/>
                          </a:rPr>
                          <m:t>𝒙</m:t>
                        </m:r>
                      </m:e>
                    </m:d>
                    <m:r>
                      <a:rPr lang="zh-CN" altLang="en-US" sz="2400" i="1" smtClean="0">
                        <a:latin typeface="Cambria Math" panose="02040503050406030204" pitchFamily="18" charset="0"/>
                      </a:rPr>
                      <m:t>≠</m:t>
                    </m:r>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𝑰</m:t>
                        </m:r>
                      </m:e>
                      <m:sub>
                        <m:r>
                          <a:rPr lang="en-US" altLang="zh-CN" sz="2400" i="1">
                            <a:solidFill>
                              <a:srgbClr val="FF0000"/>
                            </a:solidFill>
                            <a:latin typeface="Cambria Math" panose="02040503050406030204" pitchFamily="18" charset="0"/>
                          </a:rPr>
                          <m:t>𝟏</m:t>
                        </m:r>
                      </m:sub>
                    </m:sSub>
                    <m:d>
                      <m:dPr>
                        <m:ctrlPr>
                          <a:rPr lang="en-US" altLang="zh-CN" sz="2400" i="1">
                            <a:solidFill>
                              <a:srgbClr val="FF0000"/>
                            </a:solidFill>
                            <a:latin typeface="Cambria Math" panose="02040503050406030204" pitchFamily="18" charset="0"/>
                          </a:rPr>
                        </m:ctrlPr>
                      </m:dPr>
                      <m:e>
                        <m:r>
                          <a:rPr lang="en-US" altLang="zh-CN" sz="2400" i="1">
                            <a:solidFill>
                              <a:srgbClr val="FF0000"/>
                            </a:solidFill>
                            <a:latin typeface="Cambria Math" panose="02040503050406030204" pitchFamily="18" charset="0"/>
                          </a:rPr>
                          <m:t>𝒙</m:t>
                        </m:r>
                      </m:e>
                    </m:d>
                    <m:r>
                      <a:rPr lang="en-US" altLang="zh-CN" sz="2400" i="1">
                        <a:latin typeface="Cambria Math" panose="02040503050406030204" pitchFamily="18" charset="0"/>
                      </a:rPr>
                      <m:t>+</m:t>
                    </m:r>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𝑰</m:t>
                        </m:r>
                      </m:e>
                      <m:sub>
                        <m:r>
                          <a:rPr lang="en-US" altLang="zh-CN" sz="2400" i="1">
                            <a:solidFill>
                              <a:srgbClr val="FF0000"/>
                            </a:solidFill>
                            <a:latin typeface="Cambria Math" panose="02040503050406030204" pitchFamily="18" charset="0"/>
                          </a:rPr>
                          <m:t>𝟐</m:t>
                        </m:r>
                      </m:sub>
                    </m:sSub>
                    <m:d>
                      <m:dPr>
                        <m:ctrlPr>
                          <a:rPr lang="en-US" altLang="zh-CN" sz="2400" i="1">
                            <a:solidFill>
                              <a:srgbClr val="FF0000"/>
                            </a:solidFill>
                            <a:latin typeface="Cambria Math" panose="02040503050406030204" pitchFamily="18" charset="0"/>
                          </a:rPr>
                        </m:ctrlPr>
                      </m:dPr>
                      <m:e>
                        <m:r>
                          <a:rPr lang="en-US" altLang="zh-CN" sz="2400" i="1">
                            <a:solidFill>
                              <a:srgbClr val="FF0000"/>
                            </a:solidFill>
                            <a:latin typeface="Cambria Math" panose="02040503050406030204" pitchFamily="18" charset="0"/>
                          </a:rPr>
                          <m:t>𝒙</m:t>
                        </m:r>
                      </m:e>
                    </m:d>
                  </m:oMath>
                </a14:m>
                <a:r>
                  <a:rPr lang="zh-CN" altLang="en-US" sz="2400" dirty="0"/>
                  <a:t>，</a:t>
                </a:r>
                <a:r>
                  <a:rPr lang="zh-CN" altLang="en-US" sz="2400" dirty="0">
                    <a:solidFill>
                      <a:srgbClr val="0000FF"/>
                    </a:solidFill>
                  </a:rPr>
                  <a:t>还有干涉项</a:t>
                </a:r>
                <a:r>
                  <a:rPr lang="en-US" altLang="zh-CN" sz="2400" dirty="0"/>
                  <a:t>!!!</a:t>
                </a:r>
                <a:endParaRPr lang="en-US" altLang="zh-CN" sz="24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582237" y="3639602"/>
                <a:ext cx="8256963" cy="2608798"/>
              </a:xfrm>
              <a:blipFill rotWithShape="1">
                <a:blip r:embed="rId1"/>
                <a:stretch>
                  <a:fillRect l="-7" t="-1136"/>
                </a:stretch>
              </a:blipFill>
            </p:spPr>
            <p:txBody>
              <a:bodyPr/>
              <a:lstStyle/>
              <a:p>
                <a:r>
                  <a:rPr lang="zh-CN" altLang="en-US">
                    <a:noFill/>
                  </a:rPr>
                  <a:t> </a:t>
                </a:r>
              </a:p>
            </p:txBody>
          </p:sp>
        </mc:Fallback>
      </mc:AlternateContent>
      <p:grpSp>
        <p:nvGrpSpPr>
          <p:cNvPr id="60" name="组合 59"/>
          <p:cNvGrpSpPr/>
          <p:nvPr/>
        </p:nvGrpSpPr>
        <p:grpSpPr>
          <a:xfrm>
            <a:off x="2006322" y="1201985"/>
            <a:ext cx="4699279" cy="2437617"/>
            <a:chOff x="2139711" y="1066800"/>
            <a:chExt cx="5283756" cy="2895600"/>
          </a:xfrm>
        </p:grpSpPr>
        <p:cxnSp>
          <p:nvCxnSpPr>
            <p:cNvPr id="6" name="直接连接符 5"/>
            <p:cNvCxnSpPr/>
            <p:nvPr/>
          </p:nvCxnSpPr>
          <p:spPr bwMode="auto">
            <a:xfrm flipH="1">
              <a:off x="4480560" y="1066800"/>
              <a:ext cx="15240" cy="904240"/>
            </a:xfrm>
            <a:prstGeom prst="line">
              <a:avLst/>
            </a:prstGeom>
            <a:ln w="63500"/>
          </p:spPr>
          <p:style>
            <a:lnRef idx="3">
              <a:schemeClr val="accent1"/>
            </a:lnRef>
            <a:fillRef idx="0">
              <a:schemeClr val="accent1"/>
            </a:fillRef>
            <a:effectRef idx="2">
              <a:schemeClr val="accent1"/>
            </a:effectRef>
            <a:fontRef idx="minor">
              <a:schemeClr val="tx1"/>
            </a:fontRef>
          </p:style>
        </p:cxnSp>
        <p:cxnSp>
          <p:nvCxnSpPr>
            <p:cNvPr id="12" name="直接连接符 11"/>
            <p:cNvCxnSpPr/>
            <p:nvPr/>
          </p:nvCxnSpPr>
          <p:spPr bwMode="auto">
            <a:xfrm flipH="1">
              <a:off x="4450080" y="2987040"/>
              <a:ext cx="15240" cy="904240"/>
            </a:xfrm>
            <a:prstGeom prst="line">
              <a:avLst/>
            </a:prstGeom>
            <a:ln w="63500"/>
          </p:spPr>
          <p:style>
            <a:lnRef idx="3">
              <a:schemeClr val="accent1"/>
            </a:lnRef>
            <a:fillRef idx="0">
              <a:schemeClr val="accent1"/>
            </a:fillRef>
            <a:effectRef idx="2">
              <a:schemeClr val="accent1"/>
            </a:effectRef>
            <a:fontRef idx="minor">
              <a:schemeClr val="tx1"/>
            </a:fontRef>
          </p:style>
        </p:cxnSp>
        <p:cxnSp>
          <p:nvCxnSpPr>
            <p:cNvPr id="13" name="直接连接符 12"/>
            <p:cNvCxnSpPr/>
            <p:nvPr/>
          </p:nvCxnSpPr>
          <p:spPr bwMode="auto">
            <a:xfrm flipH="1">
              <a:off x="4457700" y="2098040"/>
              <a:ext cx="15240" cy="751840"/>
            </a:xfrm>
            <a:prstGeom prst="line">
              <a:avLst/>
            </a:prstGeom>
            <a:ln w="63500"/>
          </p:spPr>
          <p:style>
            <a:lnRef idx="3">
              <a:schemeClr val="accent1"/>
            </a:lnRef>
            <a:fillRef idx="0">
              <a:schemeClr val="accent1"/>
            </a:fillRef>
            <a:effectRef idx="2">
              <a:schemeClr val="accent1"/>
            </a:effectRef>
            <a:fontRef idx="minor">
              <a:schemeClr val="tx1"/>
            </a:fontRef>
          </p:style>
        </p:cxnSp>
        <p:cxnSp>
          <p:nvCxnSpPr>
            <p:cNvPr id="17" name="直接连接符 16"/>
            <p:cNvCxnSpPr/>
            <p:nvPr/>
          </p:nvCxnSpPr>
          <p:spPr bwMode="auto">
            <a:xfrm flipH="1">
              <a:off x="6858000" y="1066800"/>
              <a:ext cx="15240" cy="2895600"/>
            </a:xfrm>
            <a:prstGeom prst="line">
              <a:avLst/>
            </a:prstGeom>
            <a:ln w="63500"/>
          </p:spPr>
          <p:style>
            <a:lnRef idx="3">
              <a:schemeClr val="accent1"/>
            </a:lnRef>
            <a:fillRef idx="0">
              <a:schemeClr val="accent1"/>
            </a:fillRef>
            <a:effectRef idx="2">
              <a:schemeClr val="accent1"/>
            </a:effectRef>
            <a:fontRef idx="minor">
              <a:schemeClr val="tx1"/>
            </a:fontRef>
          </p:style>
        </p:cxnSp>
        <p:cxnSp>
          <p:nvCxnSpPr>
            <p:cNvPr id="21" name="直接连接符 20"/>
            <p:cNvCxnSpPr/>
            <p:nvPr/>
          </p:nvCxnSpPr>
          <p:spPr bwMode="auto">
            <a:xfrm flipH="1">
              <a:off x="4472940" y="2473960"/>
              <a:ext cx="2385060" cy="0"/>
            </a:xfrm>
            <a:prstGeom prst="line">
              <a:avLst/>
            </a:prstGeom>
            <a:ln w="19050">
              <a:solidFill>
                <a:schemeClr val="tx1"/>
              </a:solidFill>
              <a:prstDash val="sysDash"/>
            </a:ln>
          </p:spPr>
          <p:style>
            <a:lnRef idx="3">
              <a:schemeClr val="accent1"/>
            </a:lnRef>
            <a:fillRef idx="0">
              <a:schemeClr val="accent1"/>
            </a:fillRef>
            <a:effectRef idx="2">
              <a:schemeClr val="accent1"/>
            </a:effectRef>
            <a:fontRef idx="minor">
              <a:schemeClr val="tx1"/>
            </a:fontRef>
          </p:style>
        </p:cxnSp>
        <p:sp>
          <p:nvSpPr>
            <p:cNvPr id="26" name="矩形 25"/>
            <p:cNvSpPr/>
            <p:nvPr/>
          </p:nvSpPr>
          <p:spPr bwMode="auto">
            <a:xfrm>
              <a:off x="2418080" y="2346960"/>
              <a:ext cx="381000" cy="187960"/>
            </a:xfrm>
            <a:prstGeom prst="rect">
              <a:avLst/>
            </a:prstGeom>
            <a:solidFill>
              <a:srgbClr val="000099"/>
            </a:solidFill>
            <a:ln>
              <a:noFill/>
            </a:ln>
            <a:effectLst/>
          </p:spPr>
          <p:txBody>
            <a:bodyPr vert="horz" wrap="square" lIns="92075" tIns="46038" rIns="92075" bIns="46038" numCol="1" rtlCol="0" anchor="t" anchorCtr="0" compatLnSpc="1"/>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pPr>
              <a:endParaRPr kumimoji="1" lang="zh-CN" altLang="en-US" sz="28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cxnSp>
          <p:nvCxnSpPr>
            <p:cNvPr id="37" name="直接连接符 36"/>
            <p:cNvCxnSpPr/>
            <p:nvPr/>
          </p:nvCxnSpPr>
          <p:spPr bwMode="auto">
            <a:xfrm flipV="1">
              <a:off x="2788920" y="2026920"/>
              <a:ext cx="1696720" cy="38354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直接连接符 43"/>
            <p:cNvCxnSpPr/>
            <p:nvPr/>
          </p:nvCxnSpPr>
          <p:spPr bwMode="auto">
            <a:xfrm flipV="1">
              <a:off x="4472940" y="1817370"/>
              <a:ext cx="2385060" cy="21717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 name="直接连接符 44"/>
            <p:cNvCxnSpPr>
              <a:stCxn id="26" idx="3"/>
            </p:cNvCxnSpPr>
            <p:nvPr/>
          </p:nvCxnSpPr>
          <p:spPr bwMode="auto">
            <a:xfrm>
              <a:off x="2799080" y="2440940"/>
              <a:ext cx="1681480" cy="48006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6" name="直接连接符 45"/>
            <p:cNvCxnSpPr/>
            <p:nvPr/>
          </p:nvCxnSpPr>
          <p:spPr bwMode="auto">
            <a:xfrm flipV="1">
              <a:off x="4476750" y="1832610"/>
              <a:ext cx="2381250" cy="10922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1" name="矩形 50"/>
            <p:cNvSpPr/>
            <p:nvPr/>
          </p:nvSpPr>
          <p:spPr bwMode="auto">
            <a:xfrm>
              <a:off x="6753860" y="1774190"/>
              <a:ext cx="190500" cy="137160"/>
            </a:xfrm>
            <a:prstGeom prst="rect">
              <a:avLst/>
            </a:prstGeom>
            <a:solidFill>
              <a:srgbClr val="FF0000"/>
            </a:solidFill>
            <a:ln>
              <a:noFill/>
            </a:ln>
            <a:effectLst/>
          </p:spPr>
          <p:txBody>
            <a:bodyPr vert="horz" wrap="square" lIns="92075" tIns="46038" rIns="92075" bIns="46038" numCol="1" rtlCol="0" anchor="t" anchorCtr="0" compatLnSpc="1"/>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pPr>
              <a:endParaRPr kumimoji="1" lang="zh-CN" altLang="en-US" sz="28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52" name="Text Box 7"/>
            <p:cNvSpPr txBox="1">
              <a:spLocks noChangeArrowheads="1"/>
            </p:cNvSpPr>
            <p:nvPr/>
          </p:nvSpPr>
          <p:spPr bwMode="auto">
            <a:xfrm>
              <a:off x="6977380" y="1363047"/>
              <a:ext cx="446087" cy="109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latin typeface="Times New Roman" panose="02020603050405020304" pitchFamily="18" charset="0"/>
                  <a:ea typeface="华文楷体" panose="02010600040101010101" charset="-122"/>
                  <a:cs typeface="Times New Roman" panose="02020603050405020304" pitchFamily="18" charset="0"/>
                </a:rPr>
                <a:t>探测器</a:t>
              </a:r>
              <a:endParaRPr lang="en-US" altLang="zh-CN" sz="1800" b="1" dirty="0">
                <a:latin typeface="Times New Roman" panose="02020603050405020304" pitchFamily="18" charset="0"/>
                <a:ea typeface="华文楷体" panose="02010600040101010101" charset="-122"/>
                <a:cs typeface="Times New Roman" panose="02020603050405020304" pitchFamily="18" charset="0"/>
              </a:endParaRPr>
            </a:p>
          </p:txBody>
        </p:sp>
        <p:sp>
          <p:nvSpPr>
            <p:cNvPr id="53" name="Text Box 7"/>
            <p:cNvSpPr txBox="1">
              <a:spLocks noChangeArrowheads="1"/>
            </p:cNvSpPr>
            <p:nvPr/>
          </p:nvSpPr>
          <p:spPr bwMode="auto">
            <a:xfrm>
              <a:off x="2968239" y="1811382"/>
              <a:ext cx="1061559" cy="43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路径</a:t>
              </a:r>
              <a:r>
                <a:rPr lang="en-US" altLang="zh-CN" sz="1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S</a:t>
              </a:r>
              <a:r>
                <a:rPr lang="en-US" altLang="zh-CN" sz="1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1</a:t>
              </a:r>
              <a:endParaRPr lang="zh-CN" altLang="en-US" sz="20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5" name="Text Box 7"/>
            <p:cNvSpPr txBox="1">
              <a:spLocks noChangeArrowheads="1"/>
            </p:cNvSpPr>
            <p:nvPr/>
          </p:nvSpPr>
          <p:spPr bwMode="auto">
            <a:xfrm>
              <a:off x="2968239" y="2720945"/>
              <a:ext cx="1182280" cy="43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路径</a:t>
              </a:r>
              <a:r>
                <a:rPr lang="en-US" altLang="zh-CN" sz="1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S</a:t>
              </a:r>
              <a:r>
                <a:rPr lang="en-US" altLang="zh-CN" sz="1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2</a:t>
              </a:r>
              <a:endParaRPr lang="zh-CN" altLang="en-US" sz="20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6" name="Text Box 7"/>
            <p:cNvSpPr txBox="1">
              <a:spLocks noChangeArrowheads="1"/>
            </p:cNvSpPr>
            <p:nvPr/>
          </p:nvSpPr>
          <p:spPr bwMode="auto">
            <a:xfrm>
              <a:off x="2139711" y="2485391"/>
              <a:ext cx="1042750" cy="43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电子源</a:t>
              </a:r>
              <a:endParaRPr lang="zh-CN" altLang="en-US" sz="2000" b="1"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7" name="Text Box 7"/>
            <p:cNvSpPr txBox="1">
              <a:spLocks noChangeArrowheads="1"/>
            </p:cNvSpPr>
            <p:nvPr/>
          </p:nvSpPr>
          <p:spPr bwMode="auto">
            <a:xfrm>
              <a:off x="5059484" y="1346744"/>
              <a:ext cx="579318" cy="54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1</a:t>
              </a:r>
              <a:endParaRPr lang="zh-CN" altLang="en-US" sz="2800" b="1"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8" name="Text Box 7"/>
            <p:cNvSpPr txBox="1">
              <a:spLocks noChangeArrowheads="1"/>
            </p:cNvSpPr>
            <p:nvPr/>
          </p:nvSpPr>
          <p:spPr bwMode="auto">
            <a:xfrm>
              <a:off x="5151120" y="2423160"/>
              <a:ext cx="579318" cy="54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2</a:t>
              </a:r>
              <a:endParaRPr lang="zh-CN" altLang="en-US" sz="2800" b="1"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59" name="Text Box 7"/>
            <p:cNvSpPr txBox="1">
              <a:spLocks noChangeArrowheads="1"/>
            </p:cNvSpPr>
            <p:nvPr/>
          </p:nvSpPr>
          <p:spPr bwMode="auto">
            <a:xfrm>
              <a:off x="6513791" y="1870742"/>
              <a:ext cx="315000" cy="54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x</a:t>
              </a:r>
              <a:endParaRPr lang="zh-CN" altLang="en-US" sz="2800" b="1" i="1" baseline="-250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双缝衍射的再考察</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342900" y="3876988"/>
                <a:ext cx="8267700" cy="2447612"/>
              </a:xfrm>
            </p:spPr>
            <p:txBody>
              <a:bodyPr>
                <a:normAutofit fontScale="77500" lnSpcReduction="20000"/>
              </a:bodyPr>
              <a:lstStyle/>
              <a:p>
                <a:pPr>
                  <a:lnSpc>
                    <a:spcPct val="120000"/>
                  </a:lnSpc>
                  <a:spcBef>
                    <a:spcPts val="0"/>
                  </a:spcBef>
                  <a:spcAft>
                    <a:spcPts val="0"/>
                  </a:spcAft>
                </a:pPr>
                <a:r>
                  <a:rPr lang="zh-CN" altLang="en-US" sz="2400" dirty="0"/>
                  <a:t>增加一个光源</a:t>
                </a:r>
                <a:r>
                  <a:rPr lang="en-US" altLang="zh-CN" sz="2400" dirty="0"/>
                  <a:t>P</a:t>
                </a:r>
                <a:r>
                  <a:rPr lang="zh-CN" altLang="en-US" sz="2400" dirty="0"/>
                  <a:t>及用来探测</a:t>
                </a:r>
                <a:r>
                  <a:rPr lang="zh-CN" altLang="en-US" sz="2400" dirty="0">
                    <a:solidFill>
                      <a:srgbClr val="FF0000"/>
                    </a:solidFill>
                  </a:rPr>
                  <a:t>电子路径</a:t>
                </a:r>
                <a:r>
                  <a:rPr lang="zh-CN" altLang="en-US" sz="2400" dirty="0"/>
                  <a:t>的两个探测器</a:t>
                </a:r>
                <a:r>
                  <a:rPr lang="en-US" altLang="zh-CN" sz="2400" i="1" dirty="0">
                    <a:solidFill>
                      <a:srgbClr val="FF0000"/>
                    </a:solidFill>
                  </a:rPr>
                  <a:t>D</a:t>
                </a:r>
                <a:r>
                  <a:rPr lang="en-US" altLang="zh-CN" sz="2400" dirty="0">
                    <a:solidFill>
                      <a:srgbClr val="FF0000"/>
                    </a:solidFill>
                  </a:rPr>
                  <a:t>1</a:t>
                </a:r>
                <a:r>
                  <a:rPr lang="zh-CN" altLang="en-US" sz="2400" dirty="0"/>
                  <a:t>和</a:t>
                </a:r>
                <a:r>
                  <a:rPr lang="en-US" altLang="zh-CN" sz="2400" i="1" dirty="0">
                    <a:solidFill>
                      <a:srgbClr val="FF0000"/>
                    </a:solidFill>
                  </a:rPr>
                  <a:t>D</a:t>
                </a:r>
                <a:r>
                  <a:rPr lang="en-US" altLang="zh-CN" sz="2400" dirty="0">
                    <a:solidFill>
                      <a:srgbClr val="FF0000"/>
                    </a:solidFill>
                  </a:rPr>
                  <a:t>2</a:t>
                </a:r>
                <a:endParaRPr lang="en-US" altLang="zh-CN" sz="2400" dirty="0">
                  <a:solidFill>
                    <a:srgbClr val="FF0000"/>
                  </a:solidFill>
                </a:endParaRPr>
              </a:p>
              <a:p>
                <a:pPr>
                  <a:lnSpc>
                    <a:spcPct val="120000"/>
                  </a:lnSpc>
                  <a:spcBef>
                    <a:spcPts val="0"/>
                  </a:spcBef>
                  <a:spcAft>
                    <a:spcPts val="0"/>
                  </a:spcAft>
                </a:pPr>
                <a:r>
                  <a:rPr lang="zh-CN" altLang="en-US" sz="2400" dirty="0"/>
                  <a:t>如果考虑从</a:t>
                </a:r>
                <a:r>
                  <a:rPr lang="en-US" altLang="zh-CN" sz="2400" dirty="0"/>
                  <a:t>P</a:t>
                </a:r>
                <a:r>
                  <a:rPr lang="zh-CN" altLang="en-US" sz="2400" dirty="0"/>
                  <a:t>发出的光子波长较长，无论电子走</a:t>
                </a:r>
                <a:r>
                  <a:rPr lang="en-US" altLang="zh-CN" sz="2400" i="1" dirty="0"/>
                  <a:t>S</a:t>
                </a:r>
                <a:r>
                  <a:rPr lang="en-US" altLang="zh-CN" sz="2400" dirty="0"/>
                  <a:t>1</a:t>
                </a:r>
                <a:r>
                  <a:rPr lang="zh-CN" altLang="en-US" sz="2400" dirty="0"/>
                  <a:t>或</a:t>
                </a:r>
                <a:r>
                  <a:rPr lang="en-US" altLang="zh-CN" sz="2400" i="1" dirty="0"/>
                  <a:t>S</a:t>
                </a:r>
                <a:r>
                  <a:rPr lang="en-US" altLang="zh-CN" sz="2400" dirty="0"/>
                  <a:t>2</a:t>
                </a:r>
                <a:r>
                  <a:rPr lang="zh-CN" altLang="en-US" sz="2400" dirty="0"/>
                  <a:t>，光子都有可能被</a:t>
                </a:r>
                <a:r>
                  <a:rPr lang="en-US" altLang="zh-CN" sz="2400" i="1" dirty="0">
                    <a:solidFill>
                      <a:srgbClr val="FF0000"/>
                    </a:solidFill>
                  </a:rPr>
                  <a:t>D</a:t>
                </a:r>
                <a:r>
                  <a:rPr lang="en-US" altLang="zh-CN" sz="2400" dirty="0">
                    <a:solidFill>
                      <a:srgbClr val="FF0000"/>
                    </a:solidFill>
                  </a:rPr>
                  <a:t>1</a:t>
                </a:r>
                <a:r>
                  <a:rPr lang="zh-CN" altLang="en-US" sz="2400" dirty="0"/>
                  <a:t>和</a:t>
                </a:r>
                <a:r>
                  <a:rPr lang="en-US" altLang="zh-CN" sz="2400" i="1" dirty="0">
                    <a:solidFill>
                      <a:srgbClr val="FF0000"/>
                    </a:solidFill>
                  </a:rPr>
                  <a:t>D</a:t>
                </a:r>
                <a:r>
                  <a:rPr lang="en-US" altLang="zh-CN" sz="2400" dirty="0">
                    <a:solidFill>
                      <a:srgbClr val="FF0000"/>
                    </a:solidFill>
                  </a:rPr>
                  <a:t>2</a:t>
                </a:r>
                <a:r>
                  <a:rPr lang="zh-CN" altLang="en-US" sz="2400" dirty="0"/>
                  <a:t>探测到。</a:t>
                </a:r>
                <a:endParaRPr lang="en-US" altLang="zh-CN" sz="2400" dirty="0"/>
              </a:p>
              <a:p>
                <a:pPr>
                  <a:lnSpc>
                    <a:spcPct val="120000"/>
                  </a:lnSpc>
                  <a:spcBef>
                    <a:spcPts val="0"/>
                  </a:spcBef>
                  <a:spcAft>
                    <a:spcPts val="0"/>
                  </a:spcAft>
                </a:pPr>
                <a:r>
                  <a:rPr lang="zh-CN" altLang="en-US" sz="2400" dirty="0"/>
                  <a:t>电子、光子波函数（考虑探测器 </a:t>
                </a:r>
                <a:r>
                  <a:rPr lang="en-US" altLang="zh-CN" sz="2400" i="1" dirty="0">
                    <a:solidFill>
                      <a:srgbClr val="FF0000"/>
                    </a:solidFill>
                  </a:rPr>
                  <a:t>D</a:t>
                </a:r>
                <a:r>
                  <a:rPr lang="en-US" altLang="zh-CN" sz="2400" dirty="0">
                    <a:solidFill>
                      <a:srgbClr val="FF0000"/>
                    </a:solidFill>
                  </a:rPr>
                  <a:t>1</a:t>
                </a:r>
                <a:r>
                  <a:rPr lang="zh-CN" altLang="en-US" sz="2400" dirty="0"/>
                  <a:t>和</a:t>
                </a:r>
                <a:r>
                  <a:rPr lang="en-US" altLang="zh-CN" sz="2400" i="1" dirty="0">
                    <a:solidFill>
                      <a:srgbClr val="FF0000"/>
                    </a:solidFill>
                  </a:rPr>
                  <a:t>D</a:t>
                </a:r>
                <a:r>
                  <a:rPr lang="en-US" altLang="zh-CN" sz="2400" dirty="0">
                    <a:solidFill>
                      <a:srgbClr val="FF0000"/>
                    </a:solidFill>
                  </a:rPr>
                  <a:t>2</a:t>
                </a:r>
                <a:r>
                  <a:rPr lang="zh-CN" altLang="en-US" sz="2400" dirty="0">
                    <a:solidFill>
                      <a:srgbClr val="FF0000"/>
                    </a:solidFill>
                  </a:rPr>
                  <a:t>位置对称性</a:t>
                </a:r>
                <a:r>
                  <a:rPr lang="zh-CN" altLang="en-US" sz="2400" dirty="0"/>
                  <a:t>）</a:t>
                </a:r>
                <a:endParaRPr lang="en-US" altLang="zh-CN" sz="2400" dirty="0"/>
              </a:p>
              <a:p>
                <a:pPr lvl="1">
                  <a:lnSpc>
                    <a:spcPct val="120000"/>
                  </a:lnSpc>
                  <a:spcBef>
                    <a:spcPts val="0"/>
                  </a:spcBef>
                  <a:spcAft>
                    <a:spcPts val="0"/>
                  </a:spcAft>
                </a:pPr>
                <a14:m>
                  <m:oMath xmlns:m="http://schemas.openxmlformats.org/officeDocument/2006/math">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𝒙</m:t>
                        </m:r>
                      </m:e>
                      <m:e>
                        <m:r>
                          <a:rPr lang="en-US" altLang="zh-CN" sz="2000" i="1">
                            <a:latin typeface="Cambria Math" panose="02040503050406030204" pitchFamily="18" charset="0"/>
                          </a:rPr>
                          <m:t>𝟏</m:t>
                        </m:r>
                      </m:e>
                    </m:d>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𝟏</m:t>
                        </m:r>
                      </m:e>
                      <m:e>
                        <m:r>
                          <a:rPr lang="en-US" altLang="zh-CN" sz="2000" i="1">
                            <a:latin typeface="Cambria Math" panose="02040503050406030204" pitchFamily="18" charset="0"/>
                          </a:rPr>
                          <m:t>𝑺</m:t>
                        </m:r>
                      </m:e>
                    </m:d>
                    <m:r>
                      <a:rPr lang="en-US" altLang="zh-CN" sz="2000" b="1" i="1" smtClean="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sym typeface="Symbol" panose="05050102010706020507" pitchFamily="18" charset="2"/>
                          </a:rPr>
                          <m:t></m:t>
                        </m:r>
                      </m:e>
                      <m:sub>
                        <m:r>
                          <a:rPr lang="en-US" altLang="zh-CN" sz="2000" i="1">
                            <a:latin typeface="Cambria Math" panose="02040503050406030204" pitchFamily="18" charset="0"/>
                          </a:rPr>
                          <m:t>𝟏</m:t>
                        </m:r>
                      </m:sub>
                    </m:sSub>
                  </m:oMath>
                </a14:m>
                <a:endParaRPr lang="en-US" altLang="zh-CN" sz="2000" i="1" dirty="0">
                  <a:latin typeface="Cambria Math" panose="02040503050406030204" pitchFamily="18" charset="0"/>
                </a:endParaRPr>
              </a:p>
              <a:p>
                <a:pPr lvl="1">
                  <a:lnSpc>
                    <a:spcPct val="120000"/>
                  </a:lnSpc>
                  <a:spcBef>
                    <a:spcPts val="0"/>
                  </a:spcBef>
                  <a:spcAft>
                    <a:spcPts val="0"/>
                  </a:spcAft>
                </a:pPr>
                <a14:m>
                  <m:oMath xmlns:m="http://schemas.openxmlformats.org/officeDocument/2006/math">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𝒙</m:t>
                        </m:r>
                      </m:e>
                      <m:e>
                        <m:r>
                          <a:rPr lang="en-US" altLang="zh-CN" sz="2000" b="1" i="1" smtClean="0">
                            <a:latin typeface="Cambria Math" panose="02040503050406030204" pitchFamily="18" charset="0"/>
                          </a:rPr>
                          <m:t>𝟐</m:t>
                        </m:r>
                      </m:e>
                    </m:d>
                    <m:d>
                      <m:dPr>
                        <m:begChr m:val="⟨"/>
                        <m:endChr m:val="⟩"/>
                        <m:ctrlPr>
                          <a:rPr lang="en-US" altLang="zh-CN" sz="2000" i="1">
                            <a:latin typeface="Cambria Math" panose="02040503050406030204" pitchFamily="18" charset="0"/>
                          </a:rPr>
                        </m:ctrlPr>
                      </m:dPr>
                      <m:e>
                        <m:r>
                          <a:rPr lang="en-US" altLang="zh-CN" sz="2000" b="1" i="1" smtClean="0">
                            <a:latin typeface="Cambria Math" panose="02040503050406030204" pitchFamily="18" charset="0"/>
                          </a:rPr>
                          <m:t>𝟐</m:t>
                        </m:r>
                      </m:e>
                      <m:e>
                        <m:r>
                          <a:rPr lang="en-US" altLang="zh-CN" sz="2000" i="1">
                            <a:latin typeface="Cambria Math" panose="02040503050406030204" pitchFamily="18" charset="0"/>
                          </a:rPr>
                          <m:t>𝑺</m:t>
                        </m:r>
                      </m:e>
                    </m:d>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sym typeface="Symbol" panose="05050102010706020507" pitchFamily="18" charset="2"/>
                          </a:rPr>
                          <m:t></m:t>
                        </m:r>
                      </m:e>
                      <m:sub>
                        <m:r>
                          <a:rPr lang="en-US" altLang="zh-CN" sz="2000" b="1" i="1" smtClean="0">
                            <a:latin typeface="Cambria Math" panose="02040503050406030204" pitchFamily="18" charset="0"/>
                            <a:sym typeface="Symbol" panose="05050102010706020507" pitchFamily="18" charset="2"/>
                          </a:rPr>
                          <m:t>𝟐</m:t>
                        </m:r>
                      </m:sub>
                    </m:sSub>
                  </m:oMath>
                </a14:m>
                <a:endParaRPr lang="en-US" altLang="zh-CN" sz="2000" i="1" dirty="0">
                  <a:latin typeface="Cambria Math" panose="02040503050406030204" pitchFamily="18" charset="0"/>
                </a:endParaRPr>
              </a:p>
              <a:p>
                <a:pPr lvl="1">
                  <a:lnSpc>
                    <a:spcPct val="120000"/>
                  </a:lnSpc>
                  <a:spcBef>
                    <a:spcPts val="0"/>
                  </a:spcBef>
                  <a:spcAft>
                    <a:spcPts val="0"/>
                  </a:spcAft>
                </a:pPr>
                <a14:m>
                  <m:oMath xmlns:m="http://schemas.openxmlformats.org/officeDocument/2006/math">
                    <m:d>
                      <m:dPr>
                        <m:begChr m:val="⟨"/>
                        <m:endChr m:val="⟩"/>
                        <m:ctrlPr>
                          <a:rPr lang="en-US" altLang="zh-CN" sz="2000" i="1">
                            <a:latin typeface="Cambria Math" panose="02040503050406030204" pitchFamily="18" charset="0"/>
                          </a:rPr>
                        </m:ctrlPr>
                      </m:dPr>
                      <m:e>
                        <m:r>
                          <a:rPr lang="en-US" altLang="zh-CN" sz="2000" b="1" i="1" smtClean="0">
                            <a:solidFill>
                              <a:srgbClr val="FF0000"/>
                            </a:solidFill>
                            <a:latin typeface="Cambria Math" panose="02040503050406030204" pitchFamily="18" charset="0"/>
                          </a:rPr>
                          <m:t>𝑫</m:t>
                        </m:r>
                        <m:r>
                          <a:rPr lang="en-US" altLang="zh-CN" sz="2000" b="1" i="1" smtClean="0">
                            <a:solidFill>
                              <a:srgbClr val="FF0000"/>
                            </a:solidFill>
                            <a:latin typeface="Cambria Math" panose="02040503050406030204" pitchFamily="18" charset="0"/>
                          </a:rPr>
                          <m:t>𝟏</m:t>
                        </m:r>
                      </m:e>
                      <m:e>
                        <m:r>
                          <a:rPr lang="en-US" altLang="zh-CN" sz="2000" i="1" smtClean="0">
                            <a:latin typeface="Cambria Math" panose="02040503050406030204" pitchFamily="18" charset="0"/>
                          </a:rPr>
                          <m:t>𝟏</m:t>
                        </m:r>
                      </m:e>
                    </m:d>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𝟏</m:t>
                        </m:r>
                      </m:e>
                      <m:e>
                        <m:r>
                          <a:rPr lang="en-US" altLang="zh-CN" sz="2000" b="1" i="1" smtClean="0">
                            <a:latin typeface="Cambria Math" panose="02040503050406030204" pitchFamily="18" charset="0"/>
                          </a:rPr>
                          <m:t>𝑷</m:t>
                        </m:r>
                      </m:e>
                    </m:d>
                    <m:r>
                      <a:rPr lang="en-US" altLang="zh-CN" sz="2000" b="1" i="1" smtClean="0">
                        <a:latin typeface="Cambria Math" panose="02040503050406030204" pitchFamily="18" charset="0"/>
                      </a:rPr>
                      <m:t>=</m:t>
                    </m:r>
                    <m:d>
                      <m:dPr>
                        <m:begChr m:val="⟨"/>
                        <m:endChr m:val="⟩"/>
                        <m:ctrlPr>
                          <a:rPr lang="en-US" altLang="zh-CN" sz="2000" i="1">
                            <a:latin typeface="Cambria Math" panose="02040503050406030204" pitchFamily="18" charset="0"/>
                          </a:rPr>
                        </m:ctrlPr>
                      </m:dPr>
                      <m:e>
                        <m:r>
                          <a:rPr lang="en-US" altLang="zh-CN" sz="2000" b="1" i="1" smtClean="0">
                            <a:solidFill>
                              <a:srgbClr val="FF0000"/>
                            </a:solidFill>
                            <a:latin typeface="Cambria Math" panose="02040503050406030204" pitchFamily="18" charset="0"/>
                          </a:rPr>
                          <m:t>𝑫</m:t>
                        </m:r>
                        <m:r>
                          <a:rPr lang="en-US" altLang="zh-CN" sz="2000" b="1" i="1" smtClean="0">
                            <a:solidFill>
                              <a:srgbClr val="FF0000"/>
                            </a:solidFill>
                            <a:latin typeface="Cambria Math" panose="02040503050406030204" pitchFamily="18" charset="0"/>
                          </a:rPr>
                          <m:t>𝟐</m:t>
                        </m:r>
                      </m:e>
                      <m:e>
                        <m:r>
                          <a:rPr lang="en-US" altLang="zh-CN" sz="2000" i="1">
                            <a:latin typeface="Cambria Math" panose="02040503050406030204" pitchFamily="18" charset="0"/>
                          </a:rPr>
                          <m:t>𝟐</m:t>
                        </m:r>
                      </m:e>
                    </m:d>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𝟐</m:t>
                        </m:r>
                      </m:e>
                      <m:e>
                        <m:r>
                          <a:rPr lang="en-US" altLang="zh-CN" sz="2000" b="1" i="1" smtClean="0">
                            <a:latin typeface="Cambria Math" panose="02040503050406030204" pitchFamily="18" charset="0"/>
                          </a:rPr>
                          <m:t>𝑷</m:t>
                        </m:r>
                      </m:e>
                    </m:d>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zh-CN" altLang="en-US" sz="2000" b="1" i="1" smtClean="0">
                            <a:latin typeface="Cambria Math" panose="02040503050406030204" pitchFamily="18" charset="0"/>
                          </a:rPr>
                          <m:t>𝝍</m:t>
                        </m:r>
                      </m:e>
                      <m:sub>
                        <m:r>
                          <a:rPr lang="en-US" altLang="zh-CN" sz="2000" b="1" i="1" smtClean="0">
                            <a:latin typeface="Cambria Math" panose="02040503050406030204" pitchFamily="18" charset="0"/>
                          </a:rPr>
                          <m:t>𝟏</m:t>
                        </m:r>
                      </m:sub>
                    </m:sSub>
                  </m:oMath>
                </a14:m>
                <a:endParaRPr lang="en-US" altLang="zh-CN" sz="2000" dirty="0"/>
              </a:p>
              <a:p>
                <a:pPr lvl="1">
                  <a:lnSpc>
                    <a:spcPct val="120000"/>
                  </a:lnSpc>
                  <a:spcBef>
                    <a:spcPts val="0"/>
                  </a:spcBef>
                  <a:spcAft>
                    <a:spcPts val="0"/>
                  </a:spcAft>
                </a:pPr>
                <a14:m>
                  <m:oMath xmlns:m="http://schemas.openxmlformats.org/officeDocument/2006/math">
                    <m:d>
                      <m:dPr>
                        <m:begChr m:val="⟨"/>
                        <m:endChr m:val="⟩"/>
                        <m:ctrlPr>
                          <a:rPr lang="en-US" altLang="zh-CN" sz="2000" i="1">
                            <a:latin typeface="Cambria Math" panose="02040503050406030204" pitchFamily="18" charset="0"/>
                          </a:rPr>
                        </m:ctrlPr>
                      </m:dPr>
                      <m:e>
                        <m:r>
                          <a:rPr lang="en-US" altLang="zh-CN" sz="2000" i="1" smtClean="0">
                            <a:solidFill>
                              <a:srgbClr val="FF0000"/>
                            </a:solidFill>
                            <a:latin typeface="Cambria Math" panose="02040503050406030204" pitchFamily="18" charset="0"/>
                          </a:rPr>
                          <m:t>𝑫</m:t>
                        </m:r>
                        <m:r>
                          <a:rPr lang="en-US" altLang="zh-CN" sz="2000" b="1" i="1" smtClean="0">
                            <a:solidFill>
                              <a:srgbClr val="FF0000"/>
                            </a:solidFill>
                            <a:latin typeface="Cambria Math" panose="02040503050406030204" pitchFamily="18" charset="0"/>
                          </a:rPr>
                          <m:t>𝟐</m:t>
                        </m:r>
                      </m:e>
                      <m:e>
                        <m:r>
                          <a:rPr lang="en-US" altLang="zh-CN" sz="2000" i="1">
                            <a:latin typeface="Cambria Math" panose="02040503050406030204" pitchFamily="18" charset="0"/>
                          </a:rPr>
                          <m:t>𝟏</m:t>
                        </m:r>
                      </m:e>
                    </m:d>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𝟏</m:t>
                        </m:r>
                      </m:e>
                      <m:e>
                        <m:r>
                          <a:rPr lang="en-US" altLang="zh-CN" sz="2000" i="1">
                            <a:latin typeface="Cambria Math" panose="02040503050406030204" pitchFamily="18" charset="0"/>
                          </a:rPr>
                          <m:t>𝑷</m:t>
                        </m:r>
                      </m:e>
                    </m:d>
                    <m:r>
                      <a:rPr lang="en-US" altLang="zh-CN" sz="2000" i="1">
                        <a:latin typeface="Cambria Math" panose="02040503050406030204" pitchFamily="18" charset="0"/>
                      </a:rPr>
                      <m:t>=</m:t>
                    </m:r>
                    <m:d>
                      <m:dPr>
                        <m:begChr m:val="⟨"/>
                        <m:endChr m:val="⟩"/>
                        <m:ctrlPr>
                          <a:rPr lang="en-US" altLang="zh-CN" sz="2000" i="1">
                            <a:latin typeface="Cambria Math" panose="02040503050406030204" pitchFamily="18" charset="0"/>
                          </a:rPr>
                        </m:ctrlPr>
                      </m:dPr>
                      <m:e>
                        <m:r>
                          <a:rPr lang="en-US" altLang="zh-CN" sz="2000" i="1" smtClean="0">
                            <a:solidFill>
                              <a:srgbClr val="FF0000"/>
                            </a:solidFill>
                            <a:latin typeface="Cambria Math" panose="02040503050406030204" pitchFamily="18" charset="0"/>
                          </a:rPr>
                          <m:t>𝑫</m:t>
                        </m:r>
                        <m:r>
                          <a:rPr lang="en-US" altLang="zh-CN" sz="2000" b="1" i="1" smtClean="0">
                            <a:solidFill>
                              <a:srgbClr val="FF0000"/>
                            </a:solidFill>
                            <a:latin typeface="Cambria Math" panose="02040503050406030204" pitchFamily="18" charset="0"/>
                          </a:rPr>
                          <m:t>𝟏</m:t>
                        </m:r>
                      </m:e>
                      <m:e>
                        <m:r>
                          <a:rPr lang="en-US" altLang="zh-CN" sz="2000" i="1">
                            <a:latin typeface="Cambria Math" panose="02040503050406030204" pitchFamily="18" charset="0"/>
                          </a:rPr>
                          <m:t>𝟐</m:t>
                        </m:r>
                      </m:e>
                    </m:d>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𝟐</m:t>
                        </m:r>
                      </m:e>
                      <m:e>
                        <m:r>
                          <a:rPr lang="en-US" altLang="zh-CN" sz="2000" i="1">
                            <a:latin typeface="Cambria Math" panose="02040503050406030204" pitchFamily="18" charset="0"/>
                          </a:rPr>
                          <m:t>𝑷</m:t>
                        </m:r>
                      </m:e>
                    </m:d>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𝝍</m:t>
                        </m:r>
                      </m:e>
                      <m:sub>
                        <m:r>
                          <a:rPr lang="en-US" altLang="zh-CN" sz="2000" b="1" i="1" smtClean="0">
                            <a:latin typeface="Cambria Math" panose="02040503050406030204" pitchFamily="18" charset="0"/>
                          </a:rPr>
                          <m:t>𝟐</m:t>
                        </m:r>
                      </m:sub>
                    </m:sSub>
                  </m:oMath>
                </a14:m>
                <a:endParaRPr lang="en-US" altLang="zh-CN" sz="20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342900" y="3876988"/>
                <a:ext cx="8267700" cy="2447612"/>
              </a:xfrm>
              <a:blipFill rotWithShape="1">
                <a:blip r:embed="rId1"/>
                <a:stretch>
                  <a:fillRect t="-13"/>
                </a:stretch>
              </a:blipFill>
            </p:spPr>
            <p:txBody>
              <a:bodyPr/>
              <a:lstStyle/>
              <a:p>
                <a:r>
                  <a:rPr lang="zh-CN" altLang="en-US">
                    <a:noFill/>
                  </a:rPr>
                  <a:t> </a:t>
                </a:r>
              </a:p>
            </p:txBody>
          </p:sp>
        </mc:Fallback>
      </mc:AlternateContent>
      <p:grpSp>
        <p:nvGrpSpPr>
          <p:cNvPr id="10" name="Group 9"/>
          <p:cNvGrpSpPr/>
          <p:nvPr/>
        </p:nvGrpSpPr>
        <p:grpSpPr>
          <a:xfrm>
            <a:off x="2006323" y="1219200"/>
            <a:ext cx="5004078" cy="2590800"/>
            <a:chOff x="2006322" y="755015"/>
            <a:chExt cx="5283755" cy="2895600"/>
          </a:xfrm>
        </p:grpSpPr>
        <p:cxnSp>
          <p:nvCxnSpPr>
            <p:cNvPr id="6" name="直接连接符 5"/>
            <p:cNvCxnSpPr/>
            <p:nvPr/>
          </p:nvCxnSpPr>
          <p:spPr bwMode="auto">
            <a:xfrm flipH="1">
              <a:off x="4347170" y="755015"/>
              <a:ext cx="15240" cy="904240"/>
            </a:xfrm>
            <a:prstGeom prst="line">
              <a:avLst/>
            </a:prstGeom>
            <a:ln w="63500"/>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bwMode="auto">
            <a:xfrm flipH="1">
              <a:off x="4316690" y="2675255"/>
              <a:ext cx="15240" cy="904240"/>
            </a:xfrm>
            <a:prstGeom prst="line">
              <a:avLst/>
            </a:prstGeom>
            <a:ln w="63500"/>
          </p:spPr>
          <p:style>
            <a:lnRef idx="3">
              <a:schemeClr val="accent1"/>
            </a:lnRef>
            <a:fillRef idx="0">
              <a:schemeClr val="accent1"/>
            </a:fillRef>
            <a:effectRef idx="2">
              <a:schemeClr val="accent1"/>
            </a:effectRef>
            <a:fontRef idx="minor">
              <a:schemeClr val="tx1"/>
            </a:fontRef>
          </p:style>
        </p:cxnSp>
        <p:cxnSp>
          <p:nvCxnSpPr>
            <p:cNvPr id="8" name="直接连接符 7"/>
            <p:cNvCxnSpPr/>
            <p:nvPr/>
          </p:nvCxnSpPr>
          <p:spPr bwMode="auto">
            <a:xfrm flipH="1">
              <a:off x="4324310" y="1786255"/>
              <a:ext cx="15240" cy="751840"/>
            </a:xfrm>
            <a:prstGeom prst="line">
              <a:avLst/>
            </a:prstGeom>
            <a:ln w="63500"/>
          </p:spPr>
          <p:style>
            <a:lnRef idx="3">
              <a:schemeClr val="accent1"/>
            </a:lnRef>
            <a:fillRef idx="0">
              <a:schemeClr val="accent1"/>
            </a:fillRef>
            <a:effectRef idx="2">
              <a:schemeClr val="accent1"/>
            </a:effectRef>
            <a:fontRef idx="minor">
              <a:schemeClr val="tx1"/>
            </a:fontRef>
          </p:style>
        </p:cxnSp>
        <p:cxnSp>
          <p:nvCxnSpPr>
            <p:cNvPr id="9" name="直接连接符 8"/>
            <p:cNvCxnSpPr/>
            <p:nvPr/>
          </p:nvCxnSpPr>
          <p:spPr bwMode="auto">
            <a:xfrm flipH="1">
              <a:off x="6724610" y="755015"/>
              <a:ext cx="15240" cy="2895600"/>
            </a:xfrm>
            <a:prstGeom prst="line">
              <a:avLst/>
            </a:prstGeom>
            <a:ln w="63500"/>
          </p:spPr>
          <p:style>
            <a:lnRef idx="3">
              <a:schemeClr val="accent1"/>
            </a:lnRef>
            <a:fillRef idx="0">
              <a:schemeClr val="accent1"/>
            </a:fillRef>
            <a:effectRef idx="2">
              <a:schemeClr val="accent1"/>
            </a:effectRef>
            <a:fontRef idx="minor">
              <a:schemeClr val="tx1"/>
            </a:fontRef>
          </p:style>
        </p:cxnSp>
        <p:sp>
          <p:nvSpPr>
            <p:cNvPr id="11" name="矩形 10"/>
            <p:cNvSpPr/>
            <p:nvPr/>
          </p:nvSpPr>
          <p:spPr bwMode="auto">
            <a:xfrm>
              <a:off x="2284690" y="2035175"/>
              <a:ext cx="381000" cy="187960"/>
            </a:xfrm>
            <a:prstGeom prst="rect">
              <a:avLst/>
            </a:prstGeom>
            <a:solidFill>
              <a:srgbClr val="000099"/>
            </a:solidFill>
            <a:ln>
              <a:noFill/>
            </a:ln>
            <a:effectLst/>
          </p:spPr>
          <p:txBody>
            <a:bodyPr vert="horz" wrap="square" lIns="92075" tIns="46038" rIns="92075" bIns="46038" numCol="1" rtlCol="0" anchor="t" anchorCtr="0" compatLnSpc="1"/>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pPr>
              <a:endParaRPr kumimoji="1" lang="zh-CN" altLang="en-US" sz="28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cxnSp>
          <p:nvCxnSpPr>
            <p:cNvPr id="12" name="直接连接符 11"/>
            <p:cNvCxnSpPr/>
            <p:nvPr/>
          </p:nvCxnSpPr>
          <p:spPr bwMode="auto">
            <a:xfrm flipV="1">
              <a:off x="2655530" y="1715135"/>
              <a:ext cx="1696720" cy="38354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直接连接符 12"/>
            <p:cNvCxnSpPr/>
            <p:nvPr/>
          </p:nvCxnSpPr>
          <p:spPr bwMode="auto">
            <a:xfrm flipV="1">
              <a:off x="4339550" y="1505585"/>
              <a:ext cx="2385060" cy="21717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直接连接符 13"/>
            <p:cNvCxnSpPr>
              <a:stCxn id="11" idx="3"/>
            </p:cNvCxnSpPr>
            <p:nvPr/>
          </p:nvCxnSpPr>
          <p:spPr bwMode="auto">
            <a:xfrm>
              <a:off x="2665690" y="2129155"/>
              <a:ext cx="1681480" cy="48006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直接连接符 14"/>
            <p:cNvCxnSpPr/>
            <p:nvPr/>
          </p:nvCxnSpPr>
          <p:spPr bwMode="auto">
            <a:xfrm flipV="1">
              <a:off x="4343360" y="1520825"/>
              <a:ext cx="2381250" cy="10922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矩形 15"/>
            <p:cNvSpPr/>
            <p:nvPr/>
          </p:nvSpPr>
          <p:spPr bwMode="auto">
            <a:xfrm>
              <a:off x="6620470" y="1462405"/>
              <a:ext cx="190500" cy="137160"/>
            </a:xfrm>
            <a:prstGeom prst="rect">
              <a:avLst/>
            </a:prstGeom>
            <a:solidFill>
              <a:srgbClr val="FF0000"/>
            </a:solidFill>
            <a:ln>
              <a:noFill/>
            </a:ln>
            <a:effectLst/>
          </p:spPr>
          <p:txBody>
            <a:bodyPr vert="horz" wrap="square" lIns="92075" tIns="46038" rIns="92075" bIns="46038" numCol="1" rtlCol="0" anchor="t" anchorCtr="0" compatLnSpc="1"/>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pPr>
              <a:endParaRPr kumimoji="1" lang="zh-CN" altLang="en-US" sz="28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17" name="Text Box 7"/>
            <p:cNvSpPr txBox="1">
              <a:spLocks noChangeArrowheads="1"/>
            </p:cNvSpPr>
            <p:nvPr/>
          </p:nvSpPr>
          <p:spPr bwMode="auto">
            <a:xfrm>
              <a:off x="6843990" y="1051262"/>
              <a:ext cx="446087" cy="165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latin typeface="Times New Roman" panose="02020603050405020304" pitchFamily="18" charset="0"/>
                  <a:ea typeface="华文楷体" panose="02010600040101010101" charset="-122"/>
                  <a:cs typeface="Times New Roman" panose="02020603050405020304" pitchFamily="18" charset="0"/>
                </a:rPr>
                <a:t>电子</a:t>
              </a:r>
              <a:endParaRPr lang="en-US" altLang="zh-CN" sz="1800" dirty="0">
                <a:latin typeface="Times New Roman" panose="02020603050405020304" pitchFamily="18" charset="0"/>
                <a:ea typeface="华文楷体" panose="02010600040101010101" charset="-122"/>
                <a:cs typeface="Times New Roman" panose="02020603050405020304" pitchFamily="18" charset="0"/>
              </a:endParaRPr>
            </a:p>
            <a:p>
              <a:r>
                <a:rPr lang="zh-CN" altLang="en-US" sz="1800" dirty="0">
                  <a:latin typeface="Times New Roman" panose="02020603050405020304" pitchFamily="18" charset="0"/>
                  <a:ea typeface="华文楷体" panose="02010600040101010101" charset="-122"/>
                  <a:cs typeface="Times New Roman" panose="02020603050405020304" pitchFamily="18" charset="0"/>
                </a:rPr>
                <a:t>探测器</a:t>
              </a:r>
              <a:endParaRPr lang="en-US" altLang="zh-CN" sz="1800" b="1" dirty="0">
                <a:latin typeface="Times New Roman" panose="02020603050405020304" pitchFamily="18" charset="0"/>
                <a:ea typeface="华文楷体" panose="02010600040101010101" charset="-122"/>
                <a:cs typeface="Times New Roman" panose="02020603050405020304" pitchFamily="18" charset="0"/>
              </a:endParaRPr>
            </a:p>
          </p:txBody>
        </p:sp>
        <p:sp>
          <p:nvSpPr>
            <p:cNvPr id="18" name="Text Box 7"/>
            <p:cNvSpPr txBox="1">
              <a:spLocks noChangeArrowheads="1"/>
            </p:cNvSpPr>
            <p:nvPr/>
          </p:nvSpPr>
          <p:spPr bwMode="auto">
            <a:xfrm>
              <a:off x="2988112" y="1522700"/>
              <a:ext cx="964247" cy="41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路径</a:t>
              </a:r>
              <a:r>
                <a:rPr lang="en-US" altLang="zh-CN" sz="1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S</a:t>
              </a:r>
              <a:r>
                <a:rPr lang="en-US" altLang="zh-CN" sz="1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1</a:t>
              </a:r>
              <a:endParaRPr lang="zh-CN" altLang="en-US" sz="20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9" name="Text Box 7"/>
            <p:cNvSpPr txBox="1">
              <a:spLocks noChangeArrowheads="1"/>
            </p:cNvSpPr>
            <p:nvPr/>
          </p:nvSpPr>
          <p:spPr bwMode="auto">
            <a:xfrm>
              <a:off x="3052882" y="2409159"/>
              <a:ext cx="964247" cy="41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路径</a:t>
              </a:r>
              <a:r>
                <a:rPr lang="en-US" altLang="zh-CN" sz="1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S</a:t>
              </a:r>
              <a:r>
                <a:rPr lang="en-US" altLang="zh-CN" sz="1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2</a:t>
              </a:r>
              <a:endParaRPr lang="zh-CN" altLang="en-US" sz="20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0" name="Text Box 7"/>
            <p:cNvSpPr txBox="1">
              <a:spLocks noChangeArrowheads="1"/>
            </p:cNvSpPr>
            <p:nvPr/>
          </p:nvSpPr>
          <p:spPr bwMode="auto">
            <a:xfrm>
              <a:off x="2006322" y="2173605"/>
              <a:ext cx="964247" cy="41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电子源</a:t>
              </a:r>
              <a:endParaRPr lang="zh-CN" altLang="en-US" sz="2000" b="1"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3" name="Text Box 7"/>
            <p:cNvSpPr txBox="1">
              <a:spLocks noChangeArrowheads="1"/>
            </p:cNvSpPr>
            <p:nvPr/>
          </p:nvSpPr>
          <p:spPr bwMode="auto">
            <a:xfrm>
              <a:off x="6380401" y="1558956"/>
              <a:ext cx="314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x</a:t>
              </a:r>
              <a:endParaRPr lang="zh-CN" altLang="en-US" sz="2800" b="1" i="1" baseline="-25000"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4" name="矩形 23"/>
            <p:cNvSpPr/>
            <p:nvPr/>
          </p:nvSpPr>
          <p:spPr bwMode="auto">
            <a:xfrm>
              <a:off x="4890533" y="2004694"/>
              <a:ext cx="167837" cy="188685"/>
            </a:xfrm>
            <a:prstGeom prst="rect">
              <a:avLst/>
            </a:prstGeom>
            <a:solidFill>
              <a:srgbClr val="FFC000"/>
            </a:solidFill>
            <a:ln>
              <a:noFill/>
            </a:ln>
            <a:effectLst/>
          </p:spPr>
          <p:txBody>
            <a:bodyPr vert="horz" wrap="square" lIns="92075" tIns="46038" rIns="92075" bIns="46038" numCol="1" rtlCol="0" anchor="t" anchorCtr="0" compatLnSpc="1"/>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pPr>
              <a:endParaRPr kumimoji="1" lang="zh-CN" altLang="en-US" sz="28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25" name="Text Box 7"/>
            <p:cNvSpPr txBox="1">
              <a:spLocks noChangeArrowheads="1"/>
            </p:cNvSpPr>
            <p:nvPr/>
          </p:nvSpPr>
          <p:spPr bwMode="auto">
            <a:xfrm>
              <a:off x="4897459" y="1676865"/>
              <a:ext cx="863899" cy="41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800" dirty="0">
                  <a:solidFill>
                    <a:srgbClr val="FFC000"/>
                  </a:solidFill>
                  <a:latin typeface="Times New Roman" panose="02020603050405020304" pitchFamily="18" charset="0"/>
                  <a:ea typeface="华文楷体" panose="02010600040101010101" charset="-122"/>
                  <a:cs typeface="Times New Roman" panose="02020603050405020304" pitchFamily="18" charset="0"/>
                </a:rPr>
                <a:t>光源</a:t>
              </a:r>
              <a:r>
                <a:rPr lang="en-US" altLang="zh-CN" sz="1800" dirty="0">
                  <a:solidFill>
                    <a:srgbClr val="FFC000"/>
                  </a:solidFill>
                  <a:latin typeface="Times New Roman" panose="02020603050405020304" pitchFamily="18" charset="0"/>
                  <a:ea typeface="华文楷体" panose="02010600040101010101" charset="-122"/>
                  <a:cs typeface="Times New Roman" panose="02020603050405020304" pitchFamily="18" charset="0"/>
                </a:rPr>
                <a:t>P</a:t>
              </a:r>
              <a:endParaRPr lang="zh-CN" altLang="en-US" sz="2000" b="1" dirty="0">
                <a:solidFill>
                  <a:srgbClr val="FFC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6" name="矩形 25"/>
            <p:cNvSpPr/>
            <p:nvPr/>
          </p:nvSpPr>
          <p:spPr bwMode="auto">
            <a:xfrm>
              <a:off x="4621449" y="1379110"/>
              <a:ext cx="190500" cy="137160"/>
            </a:xfrm>
            <a:prstGeom prst="rect">
              <a:avLst/>
            </a:prstGeom>
            <a:solidFill>
              <a:srgbClr val="FF0000"/>
            </a:solidFill>
            <a:ln>
              <a:noFill/>
            </a:ln>
            <a:effectLst/>
          </p:spPr>
          <p:txBody>
            <a:bodyPr vert="horz" wrap="square" lIns="92075" tIns="46038" rIns="92075" bIns="46038" numCol="1" rtlCol="0" anchor="t" anchorCtr="0" compatLnSpc="1"/>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pPr>
              <a:endParaRPr kumimoji="1" lang="zh-CN" altLang="en-US" sz="28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27" name="Text Box 7"/>
            <p:cNvSpPr txBox="1">
              <a:spLocks noChangeArrowheads="1"/>
            </p:cNvSpPr>
            <p:nvPr/>
          </p:nvSpPr>
          <p:spPr bwMode="auto">
            <a:xfrm>
              <a:off x="4578437" y="991561"/>
              <a:ext cx="1343839" cy="34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光探测器</a:t>
              </a:r>
              <a:r>
                <a:rPr lang="en-US" altLang="zh-CN" sz="1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D</a:t>
              </a:r>
              <a:r>
                <a:rPr lang="en-US" altLang="zh-CN" sz="1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1</a:t>
              </a:r>
              <a:endParaRPr lang="zh-CN" altLang="en-US" sz="1600" b="1"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8" name="矩形 27"/>
            <p:cNvSpPr/>
            <p:nvPr/>
          </p:nvSpPr>
          <p:spPr bwMode="auto">
            <a:xfrm>
              <a:off x="4631609" y="2785578"/>
              <a:ext cx="190500" cy="137160"/>
            </a:xfrm>
            <a:prstGeom prst="rect">
              <a:avLst/>
            </a:prstGeom>
            <a:solidFill>
              <a:srgbClr val="FF0000"/>
            </a:solidFill>
            <a:ln>
              <a:noFill/>
            </a:ln>
            <a:effectLst/>
          </p:spPr>
          <p:txBody>
            <a:bodyPr vert="horz" wrap="square" lIns="92075" tIns="46038" rIns="92075" bIns="46038" numCol="1" rtlCol="0" anchor="t" anchorCtr="0" compatLnSpc="1"/>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pPr>
              <a:endParaRPr kumimoji="1" lang="zh-CN" altLang="en-US" sz="28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29" name="Text Box 7"/>
            <p:cNvSpPr txBox="1">
              <a:spLocks noChangeArrowheads="1"/>
            </p:cNvSpPr>
            <p:nvPr/>
          </p:nvSpPr>
          <p:spPr bwMode="auto">
            <a:xfrm>
              <a:off x="4441330" y="2882870"/>
              <a:ext cx="1277679" cy="34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光探测器</a:t>
              </a:r>
              <a:r>
                <a:rPr lang="en-US" altLang="zh-CN" sz="14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D</a:t>
              </a:r>
              <a:r>
                <a:rPr lang="en-US" altLang="zh-CN" sz="1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2</a:t>
              </a:r>
              <a:endParaRPr lang="zh-CN" altLang="en-US" sz="1600" b="1"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cxnSp>
          <p:nvCxnSpPr>
            <p:cNvPr id="30" name="直接连接符 29"/>
            <p:cNvCxnSpPr/>
            <p:nvPr/>
          </p:nvCxnSpPr>
          <p:spPr bwMode="auto">
            <a:xfrm>
              <a:off x="4412060" y="1681547"/>
              <a:ext cx="505499" cy="379450"/>
            </a:xfrm>
            <a:prstGeom prst="line">
              <a:avLst/>
            </a:prstGeom>
            <a:noFill/>
            <a:ln w="38100" cap="flat" cmpd="sng" algn="ctr">
              <a:solidFill>
                <a:srgbClr val="FFC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直接连接符 32"/>
            <p:cNvCxnSpPr>
              <a:stCxn id="26" idx="1"/>
            </p:cNvCxnSpPr>
            <p:nvPr/>
          </p:nvCxnSpPr>
          <p:spPr bwMode="auto">
            <a:xfrm flipH="1">
              <a:off x="4412060" y="1447690"/>
              <a:ext cx="209389" cy="269942"/>
            </a:xfrm>
            <a:prstGeom prst="line">
              <a:avLst/>
            </a:prstGeom>
            <a:noFill/>
            <a:ln w="38100" cap="flat" cmpd="sng" algn="ctr">
              <a:solidFill>
                <a:srgbClr val="FFC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直接连接符 36"/>
            <p:cNvCxnSpPr>
              <a:endCxn id="24" idx="1"/>
            </p:cNvCxnSpPr>
            <p:nvPr/>
          </p:nvCxnSpPr>
          <p:spPr bwMode="auto">
            <a:xfrm>
              <a:off x="4332050" y="1731744"/>
              <a:ext cx="558483" cy="367293"/>
            </a:xfrm>
            <a:prstGeom prst="line">
              <a:avLst/>
            </a:prstGeom>
            <a:noFill/>
            <a:ln w="38100" cap="flat" cmpd="sng" algn="ctr">
              <a:solidFill>
                <a:srgbClr val="0000FF"/>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直接连接符 39"/>
            <p:cNvCxnSpPr>
              <a:endCxn id="28" idx="1"/>
            </p:cNvCxnSpPr>
            <p:nvPr/>
          </p:nvCxnSpPr>
          <p:spPr bwMode="auto">
            <a:xfrm>
              <a:off x="4367610" y="1720001"/>
              <a:ext cx="263999" cy="1134157"/>
            </a:xfrm>
            <a:prstGeom prst="line">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6" name="Text Box 7"/>
            <p:cNvSpPr txBox="1">
              <a:spLocks noChangeArrowheads="1"/>
            </p:cNvSpPr>
            <p:nvPr/>
          </p:nvSpPr>
          <p:spPr bwMode="auto">
            <a:xfrm>
              <a:off x="5719009" y="1066194"/>
              <a:ext cx="5793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1</a:t>
              </a:r>
              <a:endParaRPr lang="zh-CN" altLang="en-US" sz="2800" b="1"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7" name="Text Box 7"/>
            <p:cNvSpPr txBox="1">
              <a:spLocks noChangeArrowheads="1"/>
            </p:cNvSpPr>
            <p:nvPr/>
          </p:nvSpPr>
          <p:spPr bwMode="auto">
            <a:xfrm>
              <a:off x="5755899" y="1715135"/>
              <a:ext cx="5793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400"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lang="en-US" altLang="zh-CN" sz="2400"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rPr>
                <a:t>2</a:t>
              </a:r>
              <a:endParaRPr lang="zh-CN" altLang="en-US" sz="2800" b="1" baseline="-25000"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电子到</a:t>
            </a:r>
            <a:r>
              <a:rPr lang="en-US" altLang="zh-CN" i="1" dirty="0">
                <a:latin typeface="Times New Roman" panose="02020603050405020304" pitchFamily="18" charset="0"/>
                <a:ea typeface="Times New Roman" panose="02020603050405020304" pitchFamily="18" charset="0"/>
                <a:cs typeface="Times New Roman" panose="02020603050405020304" pitchFamily="18" charset="0"/>
              </a:rPr>
              <a:t>x</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的几率振幅</a:t>
            </a:r>
            <a:endParaRPr lang="zh-CN" alt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533400" y="1143000"/>
                <a:ext cx="8382000" cy="4953000"/>
              </a:xfrm>
            </p:spPr>
            <p:txBody>
              <a:bodyPr>
                <a:noAutofit/>
              </a:bodyPr>
              <a:lstStyle/>
              <a:p>
                <a:pPr>
                  <a:lnSpc>
                    <a:spcPct val="110000"/>
                  </a:lnSpc>
                  <a:spcBef>
                    <a:spcPts val="0"/>
                  </a:spcBef>
                  <a:spcAft>
                    <a:spcPts val="0"/>
                  </a:spcAft>
                </a:pPr>
                <a:r>
                  <a:rPr lang="zh-CN" altLang="en-US" sz="2800" dirty="0"/>
                  <a:t>计算光子被</a:t>
                </a:r>
                <a:r>
                  <a:rPr lang="en-US" altLang="zh-CN" sz="2800" i="1" dirty="0">
                    <a:solidFill>
                      <a:srgbClr val="FF0000"/>
                    </a:solidFill>
                  </a:rPr>
                  <a:t>D</a:t>
                </a:r>
                <a:r>
                  <a:rPr lang="en-US" altLang="zh-CN" sz="2800" dirty="0">
                    <a:solidFill>
                      <a:srgbClr val="FF0000"/>
                    </a:solidFill>
                  </a:rPr>
                  <a:t>1</a:t>
                </a:r>
                <a:r>
                  <a:rPr lang="zh-CN" altLang="en-US" sz="2800" dirty="0"/>
                  <a:t>记录，电子到</a:t>
                </a:r>
                <a:r>
                  <a:rPr lang="en-US" altLang="zh-CN" sz="2800" i="1" dirty="0">
                    <a:latin typeface="Times New Roman" panose="02020603050405020304" pitchFamily="18" charset="0"/>
                    <a:ea typeface="Times New Roman" panose="02020603050405020304" pitchFamily="18" charset="0"/>
                    <a:cs typeface="Times New Roman" panose="02020603050405020304" pitchFamily="18" charset="0"/>
                  </a:rPr>
                  <a:t>x</a:t>
                </a:r>
                <a:r>
                  <a:rPr lang="zh-CN" altLang="en-US" sz="2800" dirty="0"/>
                  <a:t>的几率振幅为</a:t>
                </a:r>
                <a:endParaRPr lang="en-US" altLang="zh-CN" sz="2800" dirty="0"/>
              </a:p>
              <a:p>
                <a:pPr marL="0" indent="0">
                  <a:lnSpc>
                    <a:spcPct val="110000"/>
                  </a:lnSpc>
                  <a:spcBef>
                    <a:spcPts val="0"/>
                  </a:spcBef>
                  <a:spcAft>
                    <a:spcPts val="0"/>
                  </a:spcAft>
                  <a:buNone/>
                </a:pPr>
                <a:r>
                  <a:rPr lang="en-US" altLang="zh-CN" sz="2800" dirty="0"/>
                  <a:t>            </a:t>
                </a:r>
                <a14:m>
                  <m:oMath xmlns:m="http://schemas.openxmlformats.org/officeDocument/2006/math">
                    <m:d>
                      <m:dPr>
                        <m:begChr m:val="⟨"/>
                        <m:endChr m:val="⟩"/>
                        <m:ctrlPr>
                          <a:rPr lang="en-US" altLang="zh-CN" sz="2800" i="1" smtClean="0">
                            <a:latin typeface="Cambria Math" panose="02040503050406030204" pitchFamily="18" charset="0"/>
                          </a:rPr>
                        </m:ctrlPr>
                      </m:dPr>
                      <m:e>
                        <m:r>
                          <a:rPr lang="en-US" altLang="zh-CN" sz="2800" b="1" i="1" smtClean="0">
                            <a:latin typeface="Cambria Math" panose="02040503050406030204" pitchFamily="18" charset="0"/>
                          </a:rPr>
                          <m:t>𝒙</m:t>
                        </m:r>
                        <m:r>
                          <a:rPr lang="en-US" altLang="zh-CN" sz="2800" b="1" i="1" smtClean="0">
                            <a:solidFill>
                              <a:srgbClr val="FF0000"/>
                            </a:solidFill>
                            <a:latin typeface="Cambria Math" panose="02040503050406030204" pitchFamily="18" charset="0"/>
                          </a:rPr>
                          <m:t>𝑫</m:t>
                        </m:r>
                        <m:r>
                          <a:rPr lang="en-US" altLang="zh-CN" sz="2800" b="1" i="1" smtClean="0">
                            <a:solidFill>
                              <a:srgbClr val="FF0000"/>
                            </a:solidFill>
                            <a:latin typeface="Cambria Math" panose="02040503050406030204" pitchFamily="18" charset="0"/>
                          </a:rPr>
                          <m:t>𝟏</m:t>
                        </m:r>
                      </m:e>
                      <m:e>
                        <m:r>
                          <a:rPr lang="en-US" altLang="zh-CN" sz="2800" b="1" i="1" smtClean="0">
                            <a:latin typeface="Cambria Math" panose="02040503050406030204" pitchFamily="18" charset="0"/>
                          </a:rPr>
                          <m:t>𝑺𝑷</m:t>
                        </m:r>
                      </m:e>
                    </m:d>
                    <m:r>
                      <a:rPr lang="en-US" altLang="zh-CN" sz="2800" b="1" i="1" smtClean="0">
                        <a:latin typeface="Cambria Math" panose="02040503050406030204" pitchFamily="18" charset="0"/>
                      </a:rPr>
                      <m:t>=</m:t>
                    </m:r>
                    <m:d>
                      <m:dPr>
                        <m:begChr m:val="⟨"/>
                        <m:endChr m:val="⟩"/>
                        <m:ctrlPr>
                          <a:rPr lang="en-US" altLang="zh-CN" sz="2800" b="1" i="1" smtClean="0">
                            <a:latin typeface="Cambria Math" panose="02040503050406030204" pitchFamily="18" charset="0"/>
                          </a:rPr>
                        </m:ctrlPr>
                      </m:dPr>
                      <m:e>
                        <m:r>
                          <a:rPr lang="en-US" altLang="zh-CN" sz="2800" b="1" i="1" smtClean="0">
                            <a:latin typeface="Cambria Math" panose="02040503050406030204" pitchFamily="18" charset="0"/>
                          </a:rPr>
                          <m:t>𝒙</m:t>
                        </m:r>
                      </m:e>
                      <m:e>
                        <m:r>
                          <a:rPr lang="en-US" altLang="zh-CN" sz="2800" b="1" i="1" smtClean="0">
                            <a:latin typeface="Cambria Math" panose="02040503050406030204" pitchFamily="18" charset="0"/>
                          </a:rPr>
                          <m:t>𝑺</m:t>
                        </m:r>
                      </m:e>
                    </m:d>
                    <m:d>
                      <m:dPr>
                        <m:begChr m:val="⟨"/>
                        <m:endChr m:val="⟩"/>
                        <m:ctrlPr>
                          <a:rPr lang="en-US" altLang="zh-CN" sz="2800" b="1" i="1" smtClean="0">
                            <a:latin typeface="Cambria Math" panose="02040503050406030204" pitchFamily="18" charset="0"/>
                          </a:rPr>
                        </m:ctrlPr>
                      </m:dPr>
                      <m:e>
                        <m:r>
                          <a:rPr lang="en-US" altLang="zh-CN" sz="2800" b="1" i="1" smtClean="0">
                            <a:solidFill>
                              <a:srgbClr val="FF0000"/>
                            </a:solidFill>
                            <a:latin typeface="Cambria Math" panose="02040503050406030204" pitchFamily="18" charset="0"/>
                          </a:rPr>
                          <m:t>𝑫</m:t>
                        </m:r>
                        <m:r>
                          <a:rPr lang="en-US" altLang="zh-CN" sz="2800" b="1" i="1" smtClean="0">
                            <a:solidFill>
                              <a:srgbClr val="FF0000"/>
                            </a:solidFill>
                            <a:latin typeface="Cambria Math" panose="02040503050406030204" pitchFamily="18" charset="0"/>
                          </a:rPr>
                          <m:t>𝟏</m:t>
                        </m:r>
                      </m:e>
                      <m:e>
                        <m:r>
                          <a:rPr lang="en-US" altLang="zh-CN" sz="2800" b="1" i="1" smtClean="0">
                            <a:latin typeface="Cambria Math" panose="02040503050406030204" pitchFamily="18" charset="0"/>
                          </a:rPr>
                          <m:t>𝑷</m:t>
                        </m:r>
                      </m:e>
                    </m:d>
                  </m:oMath>
                </a14:m>
                <a:r>
                  <a:rPr lang="en-US" altLang="zh-CN" sz="2800" b="1" dirty="0"/>
                  <a:t> </a:t>
                </a:r>
                <a:r>
                  <a:rPr lang="zh-CN" altLang="en-US" sz="2800" b="1" dirty="0"/>
                  <a:t>（</a:t>
                </a:r>
                <a:r>
                  <a:rPr lang="zh-CN" altLang="en-US" sz="2800" b="1" dirty="0">
                    <a:solidFill>
                      <a:srgbClr val="FF0000"/>
                    </a:solidFill>
                  </a:rPr>
                  <a:t>规则四</a:t>
                </a:r>
                <a:r>
                  <a:rPr lang="zh-CN" altLang="en-US" sz="2800" b="1" dirty="0"/>
                  <a:t>）</a:t>
                </a:r>
                <a:endParaRPr lang="en-US" altLang="zh-CN" sz="2800" b="1" dirty="0"/>
              </a:p>
              <a:p>
                <a:pPr lvl="1">
                  <a:lnSpc>
                    <a:spcPct val="110000"/>
                  </a:lnSpc>
                  <a:spcBef>
                    <a:spcPts val="0"/>
                  </a:spcBef>
                  <a:spcAft>
                    <a:spcPts val="0"/>
                  </a:spcAft>
                </a:pPr>
                <a:r>
                  <a:rPr lang="zh-CN" altLang="en-US" sz="2400" dirty="0"/>
                  <a:t>在狭缝</a:t>
                </a:r>
                <a:r>
                  <a:rPr lang="en-US" altLang="zh-CN" sz="2400" dirty="0"/>
                  <a:t>1</a:t>
                </a:r>
                <a:r>
                  <a:rPr lang="zh-CN" altLang="en-US" sz="2400" dirty="0"/>
                  <a:t>处：</a:t>
                </a:r>
                <a14:m>
                  <m:oMath xmlns:m="http://schemas.openxmlformats.org/officeDocument/2006/math">
                    <m:sSub>
                      <m:sSubPr>
                        <m:ctrlPr>
                          <a:rPr lang="en-US" altLang="zh-CN" sz="2400" i="1" smtClean="0">
                            <a:latin typeface="Cambria Math" panose="02040503050406030204" pitchFamily="18" charset="0"/>
                          </a:rPr>
                        </m:ctrlPr>
                      </m:sSubPr>
                      <m:e>
                        <m:d>
                          <m:dPr>
                            <m:begChr m:val="⟨"/>
                            <m:endChr m:val="⟩"/>
                            <m:ctrlPr>
                              <a:rPr lang="en-US" altLang="zh-CN" sz="2400" i="1" smtClean="0">
                                <a:latin typeface="Cambria Math" panose="02040503050406030204" pitchFamily="18" charset="0"/>
                              </a:rPr>
                            </m:ctrlPr>
                          </m:dPr>
                          <m:e>
                            <m:r>
                              <a:rPr lang="en-US" altLang="zh-CN" sz="2400" b="1" i="1" smtClean="0">
                                <a:latin typeface="Cambria Math" panose="02040503050406030204" pitchFamily="18" charset="0"/>
                              </a:rPr>
                              <m:t>𝒙𝑫</m:t>
                            </m:r>
                            <m:r>
                              <a:rPr lang="en-US" altLang="zh-CN" sz="2400" b="1" i="1" smtClean="0">
                                <a:latin typeface="Cambria Math" panose="02040503050406030204" pitchFamily="18" charset="0"/>
                              </a:rPr>
                              <m:t>𝟏</m:t>
                            </m:r>
                          </m:e>
                          <m:e>
                            <m:r>
                              <a:rPr lang="en-US" altLang="zh-CN" sz="2400" b="1" i="1" smtClean="0">
                                <a:latin typeface="Cambria Math" panose="02040503050406030204" pitchFamily="18" charset="0"/>
                              </a:rPr>
                              <m:t>𝑺𝑷</m:t>
                            </m:r>
                          </m:e>
                        </m:d>
                      </m:e>
                      <m:sub>
                        <m:r>
                          <a:rPr lang="en-US" altLang="zh-CN" sz="2400" b="1" i="1" smtClean="0">
                            <a:latin typeface="Cambria Math" panose="02040503050406030204" pitchFamily="18" charset="0"/>
                          </a:rPr>
                          <m:t>𝟏</m:t>
                        </m:r>
                      </m:sub>
                    </m:sSub>
                    <m:r>
                      <a:rPr lang="en-US" altLang="zh-CN" sz="2400" b="1" i="1" smtClean="0">
                        <a:latin typeface="Cambria Math" panose="02040503050406030204" pitchFamily="18" charset="0"/>
                      </a:rPr>
                      <m:t>=</m:t>
                    </m:r>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𝒙</m:t>
                        </m:r>
                      </m:e>
                      <m:e>
                        <m:r>
                          <a:rPr lang="en-US" altLang="zh-CN" sz="2400" b="1" i="1" smtClean="0">
                            <a:latin typeface="Cambria Math" panose="02040503050406030204" pitchFamily="18" charset="0"/>
                          </a:rPr>
                          <m:t>𝟏</m:t>
                        </m:r>
                      </m:e>
                    </m:d>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𝟏</m:t>
                        </m:r>
                      </m:e>
                      <m:e>
                        <m:r>
                          <a:rPr lang="en-US" altLang="zh-CN" sz="2400" b="1" i="1" smtClean="0">
                            <a:latin typeface="Cambria Math" panose="02040503050406030204" pitchFamily="18" charset="0"/>
                          </a:rPr>
                          <m:t>𝑺</m:t>
                        </m:r>
                      </m:e>
                    </m:d>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𝑫</m:t>
                        </m:r>
                        <m:r>
                          <a:rPr lang="en-US" altLang="zh-CN" sz="2400" b="1" i="1" smtClean="0">
                            <a:latin typeface="Cambria Math" panose="02040503050406030204" pitchFamily="18" charset="0"/>
                          </a:rPr>
                          <m:t>𝟏</m:t>
                        </m:r>
                      </m:e>
                      <m:e>
                        <m:r>
                          <a:rPr lang="en-US" altLang="zh-CN" sz="2400" b="1" i="1" smtClean="0">
                            <a:latin typeface="Cambria Math" panose="02040503050406030204" pitchFamily="18" charset="0"/>
                          </a:rPr>
                          <m:t>𝟏</m:t>
                        </m:r>
                      </m:e>
                    </m:d>
                    <m:d>
                      <m:dPr>
                        <m:begChr m:val="⟨"/>
                        <m:endChr m:val="⟩"/>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𝟏</m:t>
                        </m:r>
                      </m:e>
                      <m:e>
                        <m:r>
                          <a:rPr lang="en-US" altLang="zh-CN" sz="2400" b="1" i="1" smtClean="0">
                            <a:latin typeface="Cambria Math" panose="02040503050406030204" pitchFamily="18" charset="0"/>
                          </a:rPr>
                          <m:t>𝑷</m:t>
                        </m:r>
                      </m:e>
                    </m:d>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zh-CN" altLang="en-US" sz="2400" b="1" i="1" smtClean="0">
                            <a:latin typeface="Cambria Math" panose="02040503050406030204" pitchFamily="18" charset="0"/>
                          </a:rPr>
                          <m:t>𝝋</m:t>
                        </m:r>
                      </m:e>
                      <m:sub>
                        <m:r>
                          <a:rPr lang="en-US" altLang="zh-CN" sz="2400" b="1" i="1" smtClean="0">
                            <a:latin typeface="Cambria Math" panose="02040503050406030204" pitchFamily="18" charset="0"/>
                          </a:rPr>
                          <m:t>𝟏</m:t>
                        </m:r>
                      </m:sub>
                    </m:sSub>
                    <m:sSub>
                      <m:sSubPr>
                        <m:ctrlPr>
                          <a:rPr lang="en-US" altLang="zh-CN" sz="2400" b="1" i="1" smtClean="0">
                            <a:latin typeface="Cambria Math" panose="02040503050406030204" pitchFamily="18" charset="0"/>
                          </a:rPr>
                        </m:ctrlPr>
                      </m:sSubPr>
                      <m:e>
                        <m:r>
                          <a:rPr lang="zh-CN" altLang="en-US" sz="2400" b="1" i="1" smtClean="0">
                            <a:latin typeface="Cambria Math" panose="02040503050406030204" pitchFamily="18" charset="0"/>
                          </a:rPr>
                          <m:t>𝝍</m:t>
                        </m:r>
                      </m:e>
                      <m:sub>
                        <m:r>
                          <a:rPr lang="en-US" altLang="zh-CN" sz="2400" b="1" i="1" smtClean="0">
                            <a:latin typeface="Cambria Math" panose="02040503050406030204" pitchFamily="18" charset="0"/>
                          </a:rPr>
                          <m:t>𝟏</m:t>
                        </m:r>
                      </m:sub>
                    </m:sSub>
                  </m:oMath>
                </a14:m>
                <a:endParaRPr lang="en-US" altLang="zh-CN" sz="2400" dirty="0"/>
              </a:p>
              <a:p>
                <a:pPr lvl="1">
                  <a:lnSpc>
                    <a:spcPct val="110000"/>
                  </a:lnSpc>
                  <a:spcBef>
                    <a:spcPts val="0"/>
                  </a:spcBef>
                  <a:spcAft>
                    <a:spcPts val="0"/>
                  </a:spcAft>
                </a:pPr>
                <a:r>
                  <a:rPr lang="zh-CN" altLang="en-US" sz="2400" dirty="0"/>
                  <a:t>同理，在狭缝</a:t>
                </a:r>
                <a:r>
                  <a:rPr lang="en-US" altLang="zh-CN" sz="2400" dirty="0"/>
                  <a:t>2</a:t>
                </a:r>
                <a:r>
                  <a:rPr lang="zh-CN" altLang="en-US" sz="2400" dirty="0"/>
                  <a:t>处：</a:t>
                </a:r>
                <a14:m>
                  <m:oMath xmlns:m="http://schemas.openxmlformats.org/officeDocument/2006/math">
                    <m:sSub>
                      <m:sSubPr>
                        <m:ctrlPr>
                          <a:rPr lang="en-US" altLang="zh-CN" sz="2400" i="1">
                            <a:latin typeface="Cambria Math" panose="02040503050406030204" pitchFamily="18" charset="0"/>
                          </a:rPr>
                        </m:ctrlPr>
                      </m:sSub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𝒙𝑫</m:t>
                            </m:r>
                            <m:r>
                              <a:rPr lang="en-US" altLang="zh-CN" sz="2400" i="1">
                                <a:latin typeface="Cambria Math" panose="02040503050406030204" pitchFamily="18" charset="0"/>
                              </a:rPr>
                              <m:t>𝟏</m:t>
                            </m:r>
                          </m:e>
                          <m:e>
                            <m:r>
                              <a:rPr lang="en-US" altLang="zh-CN" sz="2400" i="1">
                                <a:latin typeface="Cambria Math" panose="02040503050406030204" pitchFamily="18" charset="0"/>
                              </a:rPr>
                              <m:t>𝑺𝑷</m:t>
                            </m:r>
                          </m:e>
                        </m:d>
                      </m:e>
                      <m:sub>
                        <m:r>
                          <a:rPr lang="en-US" altLang="zh-CN" sz="2400" b="1" i="1" smtClean="0">
                            <a:latin typeface="Cambria Math" panose="02040503050406030204" pitchFamily="18" charset="0"/>
                          </a:rPr>
                          <m:t>𝟐</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b="1" i="1" smtClean="0">
                            <a:latin typeface="Cambria Math" panose="02040503050406030204" pitchFamily="18" charset="0"/>
                          </a:rPr>
                          <m:t>𝟐</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b="1" i="1" smtClean="0">
                            <a:latin typeface="Cambria Math" panose="02040503050406030204" pitchFamily="18" charset="0"/>
                          </a:rPr>
                          <m:t>𝟐</m:t>
                        </m:r>
                      </m:sub>
                    </m:sSub>
                  </m:oMath>
                </a14:m>
                <a:endParaRPr lang="en-US" altLang="zh-CN" sz="2400" dirty="0"/>
              </a:p>
              <a:p>
                <a:pPr lvl="1">
                  <a:lnSpc>
                    <a:spcPct val="110000"/>
                  </a:lnSpc>
                  <a:spcBef>
                    <a:spcPts val="0"/>
                  </a:spcBef>
                  <a:spcAft>
                    <a:spcPts val="0"/>
                  </a:spcAft>
                </a:pPr>
                <a:r>
                  <a:rPr lang="en-US" altLang="zh-CN" sz="2400" dirty="0">
                    <a:sym typeface="Symbol" panose="05050102010706020507" pitchFamily="18" charset="2"/>
                  </a:rPr>
                  <a:t>         </a:t>
                </a:r>
                <a14:m>
                  <m:oMath xmlns:m="http://schemas.openxmlformats.org/officeDocument/2006/math">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r>
                          <a:rPr lang="en-US" altLang="zh-CN" sz="2400" i="1">
                            <a:solidFill>
                              <a:srgbClr val="FF0000"/>
                            </a:solidFill>
                            <a:latin typeface="Cambria Math" panose="02040503050406030204" pitchFamily="18" charset="0"/>
                          </a:rPr>
                          <m:t>𝑫</m:t>
                        </m:r>
                        <m:r>
                          <a:rPr lang="en-US" altLang="zh-CN" sz="2400" i="1">
                            <a:solidFill>
                              <a:srgbClr val="FF0000"/>
                            </a:solidFill>
                            <a:latin typeface="Cambria Math" panose="02040503050406030204" pitchFamily="18" charset="0"/>
                          </a:rPr>
                          <m:t>𝟏</m:t>
                        </m:r>
                      </m:e>
                      <m:e>
                        <m:r>
                          <a:rPr lang="en-US" altLang="zh-CN" sz="2400" i="1">
                            <a:latin typeface="Cambria Math" panose="02040503050406030204" pitchFamily="18" charset="0"/>
                          </a:rPr>
                          <m:t>𝑺𝑷</m:t>
                        </m:r>
                      </m:e>
                    </m:d>
                    <m:r>
                      <a:rPr lang="en-US" altLang="zh-CN" sz="2400" b="1" i="0" smtClean="0">
                        <a:latin typeface="Cambria Math" panose="02040503050406030204" pitchFamily="18" charset="0"/>
                      </a:rPr>
                      <m:t>=</m:t>
                    </m:r>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i="1">
                            <a:latin typeface="Cambria Math" panose="02040503050406030204" pitchFamily="18" charset="0"/>
                          </a:rPr>
                          <m:t>𝟏</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𝟏</m:t>
                        </m:r>
                      </m:sub>
                    </m:sSub>
                    <m:r>
                      <a:rPr lang="en-US" altLang="zh-CN" sz="2400" b="1" i="0" smtClean="0">
                        <a:latin typeface="Cambria Math" panose="02040503050406030204" pitchFamily="18" charset="0"/>
                      </a:rPr>
                      <m:t>+</m:t>
                    </m:r>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i="1">
                            <a:latin typeface="Cambria Math" panose="02040503050406030204" pitchFamily="18" charset="0"/>
                          </a:rPr>
                          <m:t>𝟐</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𝟐</m:t>
                        </m:r>
                      </m:sub>
                    </m:sSub>
                  </m:oMath>
                </a14:m>
                <a:endParaRPr lang="en-US" altLang="zh-CN" sz="2400" dirty="0"/>
              </a:p>
              <a:p>
                <a:pPr lvl="1">
                  <a:lnSpc>
                    <a:spcPct val="110000"/>
                  </a:lnSpc>
                  <a:spcBef>
                    <a:spcPts val="0"/>
                  </a:spcBef>
                  <a:spcAft>
                    <a:spcPts val="0"/>
                  </a:spcAft>
                </a:pPr>
                <a:r>
                  <a:rPr lang="zh-CN" altLang="en-US" sz="2400" dirty="0"/>
                  <a:t>同样，光子被</a:t>
                </a:r>
                <a:r>
                  <a:rPr lang="en-US" altLang="zh-CN" sz="2400" i="1" dirty="0">
                    <a:solidFill>
                      <a:srgbClr val="FF0000"/>
                    </a:solidFill>
                  </a:rPr>
                  <a:t>D</a:t>
                </a:r>
                <a:r>
                  <a:rPr lang="en-US" altLang="zh-CN" sz="2400" dirty="0">
                    <a:solidFill>
                      <a:srgbClr val="FF0000"/>
                    </a:solidFill>
                  </a:rPr>
                  <a:t>2</a:t>
                </a:r>
                <a:r>
                  <a:rPr lang="zh-CN" altLang="en-US" sz="2400" dirty="0"/>
                  <a:t>记录，电子到</a:t>
                </a:r>
                <a:r>
                  <a:rPr lang="en-US" altLang="zh-CN" sz="2400" i="1" dirty="0">
                    <a:latin typeface="Times New Roman" panose="02020603050405020304" pitchFamily="18" charset="0"/>
                    <a:ea typeface="Times New Roman" panose="02020603050405020304" pitchFamily="18" charset="0"/>
                    <a:cs typeface="Times New Roman" panose="02020603050405020304" pitchFamily="18" charset="0"/>
                  </a:rPr>
                  <a:t>x</a:t>
                </a:r>
                <a:r>
                  <a:rPr lang="zh-CN" altLang="en-US" sz="2400" dirty="0"/>
                  <a:t>的几率振幅为</a:t>
                </a:r>
                <a:endParaRPr lang="en-US" altLang="zh-CN" sz="2400" dirty="0"/>
              </a:p>
              <a:p>
                <a:pPr lvl="1">
                  <a:lnSpc>
                    <a:spcPct val="110000"/>
                  </a:lnSpc>
                  <a:spcBef>
                    <a:spcPts val="0"/>
                  </a:spcBef>
                  <a:spcAft>
                    <a:spcPts val="0"/>
                  </a:spcAft>
                </a:pPr>
                <a:r>
                  <a:rPr lang="zh-CN" altLang="en-US" sz="2400" dirty="0"/>
                  <a:t> </a:t>
                </a:r>
                <a14:m>
                  <m:oMath xmlns:m="http://schemas.openxmlformats.org/officeDocument/2006/math">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r>
                          <a:rPr lang="en-US" altLang="zh-CN" sz="2400" i="1">
                            <a:solidFill>
                              <a:srgbClr val="FF0000"/>
                            </a:solidFill>
                            <a:latin typeface="Cambria Math" panose="02040503050406030204" pitchFamily="18" charset="0"/>
                          </a:rPr>
                          <m:t>𝑫</m:t>
                        </m:r>
                        <m:r>
                          <a:rPr lang="en-US" altLang="zh-CN" sz="2400" b="1" i="1" smtClean="0">
                            <a:solidFill>
                              <a:srgbClr val="FF0000"/>
                            </a:solidFill>
                            <a:latin typeface="Cambria Math" panose="02040503050406030204" pitchFamily="18" charset="0"/>
                          </a:rPr>
                          <m:t>𝟐</m:t>
                        </m:r>
                      </m:e>
                      <m:e>
                        <m:r>
                          <a:rPr lang="en-US" altLang="zh-CN" sz="2400" i="1">
                            <a:latin typeface="Cambria Math" panose="02040503050406030204" pitchFamily="18" charset="0"/>
                          </a:rPr>
                          <m:t>𝑺𝑷</m:t>
                        </m:r>
                      </m:e>
                    </m:d>
                    <m:r>
                      <a:rPr lang="en-US" altLang="zh-CN" sz="2400">
                        <a:latin typeface="Cambria Math" panose="02040503050406030204" pitchFamily="18" charset="0"/>
                      </a:rPr>
                      <m:t>=</m:t>
                    </m:r>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b="1" i="1" smtClean="0">
                            <a:latin typeface="Cambria Math" panose="02040503050406030204" pitchFamily="18" charset="0"/>
                          </a:rPr>
                          <m:t>𝟐</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𝟏</m:t>
                        </m:r>
                      </m:sub>
                    </m:sSub>
                    <m:r>
                      <a:rPr lang="en-US" altLang="zh-CN" sz="2400">
                        <a:latin typeface="Cambria Math" panose="02040503050406030204" pitchFamily="18" charset="0"/>
                      </a:rPr>
                      <m:t>+</m:t>
                    </m:r>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b="1" i="1" smtClean="0">
                            <a:latin typeface="Cambria Math" panose="02040503050406030204" pitchFamily="18" charset="0"/>
                          </a:rPr>
                          <m:t>𝟏</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𝟐</m:t>
                        </m:r>
                      </m:sub>
                    </m:sSub>
                  </m:oMath>
                </a14:m>
                <a:endParaRPr lang="en-US" altLang="zh-CN" sz="2400" dirty="0"/>
              </a:p>
              <a:p>
                <a:pPr>
                  <a:lnSpc>
                    <a:spcPct val="110000"/>
                  </a:lnSpc>
                  <a:spcBef>
                    <a:spcPts val="0"/>
                  </a:spcBef>
                  <a:spcAft>
                    <a:spcPts val="0"/>
                  </a:spcAft>
                </a:pPr>
                <a:r>
                  <a:rPr lang="zh-CN" altLang="en-US" sz="2800" dirty="0"/>
                  <a:t>由于</a:t>
                </a:r>
                <a:r>
                  <a:rPr lang="en-US" altLang="zh-CN" sz="2800" i="1" dirty="0">
                    <a:solidFill>
                      <a:srgbClr val="FF0000"/>
                    </a:solidFill>
                  </a:rPr>
                  <a:t>D</a:t>
                </a:r>
                <a:r>
                  <a:rPr lang="en-US" altLang="zh-CN" sz="2800" dirty="0">
                    <a:solidFill>
                      <a:srgbClr val="FF0000"/>
                    </a:solidFill>
                  </a:rPr>
                  <a:t>1</a:t>
                </a:r>
                <a:r>
                  <a:rPr lang="zh-CN" altLang="en-US" sz="2800" dirty="0"/>
                  <a:t>和</a:t>
                </a:r>
                <a:r>
                  <a:rPr lang="en-US" altLang="zh-CN" sz="2800" i="1" dirty="0">
                    <a:solidFill>
                      <a:srgbClr val="FF0000"/>
                    </a:solidFill>
                  </a:rPr>
                  <a:t>D</a:t>
                </a:r>
                <a:r>
                  <a:rPr lang="en-US" altLang="zh-CN" sz="2800" dirty="0">
                    <a:solidFill>
                      <a:srgbClr val="FF0000"/>
                    </a:solidFill>
                  </a:rPr>
                  <a:t>2</a:t>
                </a:r>
                <a:r>
                  <a:rPr lang="zh-CN" altLang="en-US" sz="2800" dirty="0"/>
                  <a:t>为彼此独立末态，到</a:t>
                </a:r>
                <a:r>
                  <a:rPr lang="en-US" altLang="zh-CN" sz="2800" i="1" dirty="0">
                    <a:latin typeface="Times New Roman" panose="02020603050405020304" pitchFamily="18" charset="0"/>
                    <a:ea typeface="Times New Roman" panose="02020603050405020304" pitchFamily="18" charset="0"/>
                    <a:cs typeface="Times New Roman" panose="02020603050405020304" pitchFamily="18" charset="0"/>
                  </a:rPr>
                  <a:t>x</a:t>
                </a:r>
                <a:r>
                  <a:rPr lang="zh-CN" altLang="en-US" sz="2800" dirty="0"/>
                  <a:t>的</a:t>
                </a:r>
                <a:r>
                  <a:rPr lang="zh-CN" altLang="en-US" sz="2800" dirty="0">
                    <a:solidFill>
                      <a:srgbClr val="FF0000"/>
                    </a:solidFill>
                  </a:rPr>
                  <a:t>总几率</a:t>
                </a:r>
                <a:r>
                  <a:rPr lang="zh-CN" altLang="en-US" sz="2800" dirty="0"/>
                  <a:t>为</a:t>
                </a:r>
                <a:endParaRPr lang="en-US" altLang="zh-CN" sz="2800" dirty="0"/>
              </a:p>
              <a:p>
                <a:pPr lvl="1">
                  <a:lnSpc>
                    <a:spcPct val="110000"/>
                  </a:lnSpc>
                  <a:spcBef>
                    <a:spcPts val="0"/>
                  </a:spcBef>
                  <a:spcAft>
                    <a:spcPts val="0"/>
                  </a:spcAft>
                </a:pPr>
                <a14:m>
                  <m:oMath xmlns:m="http://schemas.openxmlformats.org/officeDocument/2006/math">
                    <m:sSup>
                      <m:sSupPr>
                        <m:ctrlPr>
                          <a:rPr lang="en-US" altLang="zh-CN" sz="2400" i="1" smtClean="0">
                            <a:latin typeface="Cambria Math" panose="02040503050406030204" pitchFamily="18" charset="0"/>
                          </a:rPr>
                        </m:ctrlPr>
                      </m:sSupPr>
                      <m:e>
                        <m:d>
                          <m:dPr>
                            <m:begChr m:val="|"/>
                            <m:endChr m:val="|"/>
                            <m:ctrlPr>
                              <a:rPr lang="en-US" altLang="zh-CN" sz="2400" i="1" smtClean="0">
                                <a:latin typeface="Cambria Math" panose="02040503050406030204" pitchFamily="18" charset="0"/>
                              </a:rPr>
                            </m:ctrlPr>
                          </m:d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e>
                              <m:e>
                                <m:r>
                                  <a:rPr lang="en-US" altLang="zh-CN" sz="2400" i="1">
                                    <a:latin typeface="Cambria Math" panose="02040503050406030204" pitchFamily="18" charset="0"/>
                                  </a:rPr>
                                  <m:t>𝑺</m:t>
                                </m:r>
                              </m:e>
                            </m:d>
                          </m:e>
                        </m:d>
                      </m:e>
                      <m:sup>
                        <m:r>
                          <a:rPr lang="en-US" altLang="zh-CN" sz="2400" b="1" i="1" smtClean="0">
                            <a:latin typeface="Cambria Math" panose="02040503050406030204" pitchFamily="18" charset="0"/>
                          </a:rPr>
                          <m:t>𝟐</m:t>
                        </m:r>
                      </m:sup>
                    </m:sSup>
                    <m:r>
                      <a:rPr lang="en-US" altLang="zh-CN" sz="2400" b="1" i="1" smtClean="0">
                        <a:latin typeface="Cambria Math" panose="02040503050406030204" pitchFamily="18" charset="0"/>
                      </a:rPr>
                      <m:t>=</m:t>
                    </m:r>
                    <m:sSup>
                      <m:sSupPr>
                        <m:ctrlPr>
                          <a:rPr lang="en-US" altLang="zh-CN" sz="2400" b="1" i="1" smtClean="0">
                            <a:latin typeface="Cambria Math" panose="02040503050406030204" pitchFamily="18" charset="0"/>
                          </a:rPr>
                        </m:ctrlPr>
                      </m:sSupPr>
                      <m:e>
                        <m:d>
                          <m:dPr>
                            <m:begChr m:val="|"/>
                            <m:endChr m:val="|"/>
                            <m:ctrlPr>
                              <a:rPr lang="en-US" altLang="zh-CN" sz="2400" b="1" i="1" smtClean="0">
                                <a:latin typeface="Cambria Math" panose="02040503050406030204" pitchFamily="18" charset="0"/>
                              </a:rPr>
                            </m:ctrlPr>
                          </m:d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r>
                                  <a:rPr lang="en-US" altLang="zh-CN" sz="2400" i="1">
                                    <a:solidFill>
                                      <a:srgbClr val="FF0000"/>
                                    </a:solidFill>
                                    <a:latin typeface="Cambria Math" panose="02040503050406030204" pitchFamily="18" charset="0"/>
                                  </a:rPr>
                                  <m:t>𝑫</m:t>
                                </m:r>
                                <m:r>
                                  <a:rPr lang="en-US" altLang="zh-CN" sz="2400" i="1">
                                    <a:solidFill>
                                      <a:srgbClr val="FF0000"/>
                                    </a:solidFill>
                                    <a:latin typeface="Cambria Math" panose="02040503050406030204" pitchFamily="18" charset="0"/>
                                  </a:rPr>
                                  <m:t>𝟏</m:t>
                                </m:r>
                              </m:e>
                              <m:e>
                                <m:r>
                                  <a:rPr lang="en-US" altLang="zh-CN" sz="2400" i="1">
                                    <a:latin typeface="Cambria Math" panose="02040503050406030204" pitchFamily="18" charset="0"/>
                                  </a:rPr>
                                  <m:t>𝑺𝑷</m:t>
                                </m:r>
                              </m:e>
                            </m:d>
                          </m:e>
                        </m:d>
                      </m:e>
                      <m:sup>
                        <m:r>
                          <a:rPr lang="en-US" altLang="zh-CN" sz="2400" b="1" i="1" smtClean="0">
                            <a:latin typeface="Cambria Math" panose="02040503050406030204" pitchFamily="18" charset="0"/>
                          </a:rPr>
                          <m:t>𝟐</m:t>
                        </m:r>
                      </m:sup>
                    </m:sSup>
                    <m:r>
                      <a:rPr lang="en-US" altLang="zh-CN" sz="2400" b="1" i="1" smtClean="0">
                        <a:latin typeface="Cambria Math" panose="02040503050406030204" pitchFamily="18" charset="0"/>
                      </a:rPr>
                      <m:t>+</m:t>
                    </m:r>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𝒙</m:t>
                                </m:r>
                                <m:r>
                                  <a:rPr lang="en-US" altLang="zh-CN" sz="2400" i="1">
                                    <a:solidFill>
                                      <a:srgbClr val="FF0000"/>
                                    </a:solidFill>
                                    <a:latin typeface="Cambria Math" panose="02040503050406030204" pitchFamily="18" charset="0"/>
                                  </a:rPr>
                                  <m:t>𝑫</m:t>
                                </m:r>
                                <m:r>
                                  <a:rPr lang="en-US" altLang="zh-CN" sz="2400" b="1" i="1" smtClean="0">
                                    <a:solidFill>
                                      <a:srgbClr val="FF0000"/>
                                    </a:solidFill>
                                    <a:latin typeface="Cambria Math" panose="02040503050406030204" pitchFamily="18" charset="0"/>
                                  </a:rPr>
                                  <m:t>𝟐</m:t>
                                </m:r>
                              </m:e>
                              <m:e>
                                <m:r>
                                  <a:rPr lang="en-US" altLang="zh-CN" sz="2400" i="1">
                                    <a:latin typeface="Cambria Math" panose="02040503050406030204" pitchFamily="18" charset="0"/>
                                  </a:rPr>
                                  <m:t>𝑺𝑷</m:t>
                                </m:r>
                              </m:e>
                            </m:d>
                          </m:e>
                        </m:d>
                      </m:e>
                      <m:sup>
                        <m:r>
                          <a:rPr lang="en-US" altLang="zh-CN" sz="2400" i="1">
                            <a:latin typeface="Cambria Math" panose="02040503050406030204" pitchFamily="18" charset="0"/>
                          </a:rPr>
                          <m:t>𝟐</m:t>
                        </m:r>
                      </m:sup>
                    </m:sSup>
                  </m:oMath>
                </a14:m>
                <a:endParaRPr lang="en-US" altLang="zh-CN" sz="2400" dirty="0"/>
              </a:p>
              <a:p>
                <a:pPr marL="457200" lvl="1" indent="0">
                  <a:lnSpc>
                    <a:spcPct val="110000"/>
                  </a:lnSpc>
                  <a:spcBef>
                    <a:spcPts val="0"/>
                  </a:spcBef>
                  <a:spcAft>
                    <a:spcPts val="0"/>
                  </a:spcAft>
                  <a:buNone/>
                </a:pPr>
                <a:r>
                  <a:rPr lang="en-US" altLang="zh-CN" sz="2400" dirty="0"/>
                  <a:t>                  </a:t>
                </a:r>
                <a14:m>
                  <m:oMath xmlns:m="http://schemas.openxmlformats.org/officeDocument/2006/math">
                    <m:r>
                      <a:rPr lang="en-US" altLang="zh-CN" sz="2400" b="1" i="1" smtClean="0">
                        <a:latin typeface="Cambria Math" panose="02040503050406030204" pitchFamily="18" charset="0"/>
                      </a:rPr>
                      <m:t>=</m:t>
                    </m:r>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i="1">
                                    <a:latin typeface="Cambria Math" panose="02040503050406030204" pitchFamily="18" charset="0"/>
                                  </a:rPr>
                                  <m:t>𝟏</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𝟏</m:t>
                                </m:r>
                              </m:sub>
                            </m:sSub>
                            <m:r>
                              <a:rPr lang="en-US" altLang="zh-CN" sz="2400">
                                <a:latin typeface="Cambria Math" panose="02040503050406030204" pitchFamily="18" charset="0"/>
                              </a:rPr>
                              <m:t>+</m:t>
                            </m:r>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i="1">
                                    <a:latin typeface="Cambria Math" panose="02040503050406030204" pitchFamily="18" charset="0"/>
                                  </a:rPr>
                                  <m:t>𝟐</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𝟐</m:t>
                                </m:r>
                              </m:sub>
                            </m:sSub>
                          </m:e>
                        </m:d>
                      </m:e>
                      <m:sup>
                        <m:r>
                          <a:rPr lang="en-US" altLang="zh-CN" sz="2400" i="1">
                            <a:latin typeface="Cambria Math" panose="02040503050406030204" pitchFamily="18" charset="0"/>
                          </a:rPr>
                          <m:t>𝟐</m:t>
                        </m:r>
                      </m:sup>
                    </m:sSup>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i="1">
                                    <a:latin typeface="Cambria Math" panose="02040503050406030204" pitchFamily="18" charset="0"/>
                                  </a:rPr>
                                  <m:t>𝟐</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𝟏</m:t>
                                </m:r>
                              </m:sub>
                            </m:sSub>
                            <m:r>
                              <a:rPr lang="en-US" altLang="zh-CN" sz="2400">
                                <a:latin typeface="Cambria Math" panose="02040503050406030204" pitchFamily="18" charset="0"/>
                              </a:rPr>
                              <m:t>+</m:t>
                            </m:r>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i="1">
                                    <a:latin typeface="Cambria Math" panose="02040503050406030204" pitchFamily="18" charset="0"/>
                                  </a:rPr>
                                  <m:t>𝟏</m:t>
                                </m:r>
                              </m:sub>
                            </m:sSub>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𝟐</m:t>
                                </m:r>
                              </m:sub>
                            </m:sSub>
                          </m:e>
                        </m:d>
                      </m:e>
                      <m:sup>
                        <m:r>
                          <a:rPr lang="en-US" altLang="zh-CN" sz="2400" i="1">
                            <a:latin typeface="Cambria Math" panose="02040503050406030204" pitchFamily="18" charset="0"/>
                          </a:rPr>
                          <m:t>𝟐</m:t>
                        </m:r>
                      </m:sup>
                    </m:sSup>
                  </m:oMath>
                </a14:m>
                <a:endParaRPr lang="en-US" altLang="zh-CN" sz="2400" dirty="0"/>
              </a:p>
              <a:p>
                <a:pPr marL="457200" lvl="1" indent="0">
                  <a:lnSpc>
                    <a:spcPct val="110000"/>
                  </a:lnSpc>
                  <a:spcBef>
                    <a:spcPts val="0"/>
                  </a:spcBef>
                  <a:spcAft>
                    <a:spcPts val="0"/>
                  </a:spcAft>
                  <a:buNone/>
                </a:pPr>
                <a:r>
                  <a:rPr lang="en-US" altLang="zh-CN" sz="2400" dirty="0"/>
                  <a:t>                  </a:t>
                </a:r>
                <a14:m>
                  <m:oMath xmlns:m="http://schemas.openxmlformats.org/officeDocument/2006/math">
                    <m:r>
                      <a:rPr lang="en-US" altLang="zh-CN" sz="2400" b="1" i="1" smtClean="0">
                        <a:latin typeface="Cambria Math" panose="02040503050406030204" pitchFamily="18" charset="0"/>
                      </a:rPr>
                      <m:t>=</m:t>
                    </m:r>
                    <m:d>
                      <m:dPr>
                        <m:ctrlPr>
                          <a:rPr lang="en-US" altLang="zh-CN" sz="2400" b="1" i="1" smtClean="0">
                            <a:latin typeface="Cambria Math" panose="02040503050406030204" pitchFamily="18" charset="0"/>
                          </a:rPr>
                        </m:ctrlPr>
                      </m:dPr>
                      <m:e>
                        <m:sSup>
                          <m:sSupPr>
                            <m:ctrlPr>
                              <a:rPr lang="en-US" altLang="zh-CN" sz="2400" b="1" i="1" smtClean="0">
                                <a:latin typeface="Cambria Math" panose="02040503050406030204" pitchFamily="18" charset="0"/>
                              </a:rPr>
                            </m:ctrlPr>
                          </m:sSupPr>
                          <m:e>
                            <m:d>
                              <m:dPr>
                                <m:begChr m:val="|"/>
                                <m:endChr m:val="|"/>
                                <m:ctrlPr>
                                  <a:rPr lang="en-US" altLang="zh-CN" sz="2400" b="1"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i="1">
                                        <a:latin typeface="Cambria Math" panose="02040503050406030204" pitchFamily="18" charset="0"/>
                                      </a:rPr>
                                      <m:t>𝟏</m:t>
                                    </m:r>
                                  </m:sub>
                                </m:sSub>
                              </m:e>
                            </m:d>
                          </m:e>
                          <m:sup>
                            <m:r>
                              <a:rPr lang="en-US" altLang="zh-CN" sz="2400" b="1" i="1" smtClean="0">
                                <a:latin typeface="Cambria Math" panose="02040503050406030204" pitchFamily="18" charset="0"/>
                              </a:rPr>
                              <m:t>𝟐</m:t>
                            </m:r>
                          </m:sup>
                        </m:sSup>
                        <m:r>
                          <a:rPr lang="en-US" altLang="zh-CN" sz="2400" b="1" i="1" smtClean="0">
                            <a:latin typeface="Cambria Math" panose="02040503050406030204" pitchFamily="18" charset="0"/>
                          </a:rPr>
                          <m:t>+</m:t>
                        </m:r>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𝝋</m:t>
                                    </m:r>
                                  </m:e>
                                  <m:sub>
                                    <m:r>
                                      <a:rPr lang="en-US" altLang="zh-CN" sz="2400" b="1" i="1" smtClean="0">
                                        <a:latin typeface="Cambria Math" panose="02040503050406030204" pitchFamily="18" charset="0"/>
                                      </a:rPr>
                                      <m:t>𝟐</m:t>
                                    </m:r>
                                  </m:sub>
                                </m:sSub>
                              </m:e>
                            </m:d>
                          </m:e>
                          <m:sup>
                            <m:r>
                              <a:rPr lang="en-US" altLang="zh-CN" sz="2400" i="1">
                                <a:latin typeface="Cambria Math" panose="02040503050406030204" pitchFamily="18" charset="0"/>
                              </a:rPr>
                              <m:t>𝟐</m:t>
                            </m:r>
                          </m:sup>
                        </m:sSup>
                      </m:e>
                    </m:d>
                    <m:d>
                      <m:dPr>
                        <m:ctrlPr>
                          <a:rPr lang="en-US" altLang="zh-CN" sz="2400" b="1" i="1" smtClean="0">
                            <a:latin typeface="Cambria Math" panose="02040503050406030204" pitchFamily="18" charset="0"/>
                          </a:rPr>
                        </m:ctrlPr>
                      </m:dPr>
                      <m:e>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i="1">
                                        <a:latin typeface="Cambria Math" panose="02040503050406030204" pitchFamily="18" charset="0"/>
                                      </a:rPr>
                                      <m:t>𝟏</m:t>
                                    </m:r>
                                  </m:sub>
                                </m:sSub>
                              </m:e>
                            </m:d>
                          </m:e>
                          <m:sup>
                            <m:r>
                              <a:rPr lang="en-US" altLang="zh-CN" sz="2400" i="1">
                                <a:latin typeface="Cambria Math" panose="02040503050406030204" pitchFamily="18" charset="0"/>
                              </a:rPr>
                              <m:t>𝟐</m:t>
                            </m:r>
                          </m:sup>
                        </m:sSup>
                        <m:r>
                          <a:rPr lang="en-US" altLang="zh-CN" sz="2400" b="1" i="1" smtClean="0">
                            <a:latin typeface="Cambria Math" panose="02040503050406030204" pitchFamily="18" charset="0"/>
                          </a:rPr>
                          <m:t>+</m:t>
                        </m:r>
                        <m:sSup>
                          <m:sSupPr>
                            <m:ctrlPr>
                              <a:rPr lang="en-US" altLang="zh-CN" sz="2400" i="1">
                                <a:latin typeface="Cambria Math" panose="02040503050406030204" pitchFamily="18" charset="0"/>
                              </a:rPr>
                            </m:ctrlPr>
                          </m:sSupPr>
                          <m:e>
                            <m:d>
                              <m:dPr>
                                <m:begChr m:val="|"/>
                                <m:endChr m:val="|"/>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𝝍</m:t>
                                    </m:r>
                                  </m:e>
                                  <m:sub>
                                    <m:r>
                                      <a:rPr lang="en-US" altLang="zh-CN" sz="2400" b="1" i="1" smtClean="0">
                                        <a:latin typeface="Cambria Math" panose="02040503050406030204" pitchFamily="18" charset="0"/>
                                      </a:rPr>
                                      <m:t>𝟐</m:t>
                                    </m:r>
                                  </m:sub>
                                </m:sSub>
                              </m:e>
                            </m:d>
                          </m:e>
                          <m:sup>
                            <m:r>
                              <a:rPr lang="en-US" altLang="zh-CN" sz="2400" i="1">
                                <a:latin typeface="Cambria Math" panose="02040503050406030204" pitchFamily="18" charset="0"/>
                              </a:rPr>
                              <m:t>𝟐</m:t>
                            </m:r>
                          </m:sup>
                        </m:sSup>
                      </m:e>
                    </m:d>
                  </m:oMath>
                </a14:m>
                <a:endParaRPr lang="en-US" altLang="zh-CN" sz="2400" b="1" i="1" dirty="0">
                  <a:latin typeface="Cambria Math" panose="02040503050406030204" pitchFamily="18" charset="0"/>
                </a:endParaRPr>
              </a:p>
              <a:p>
                <a:pPr marL="457200" lvl="1" indent="0">
                  <a:lnSpc>
                    <a:spcPct val="110000"/>
                  </a:lnSpc>
                  <a:spcBef>
                    <a:spcPts val="0"/>
                  </a:spcBef>
                  <a:spcAft>
                    <a:spcPts val="0"/>
                  </a:spcAft>
                  <a:buNone/>
                </a:pPr>
                <a:r>
                  <a:rPr lang="en-US" altLang="zh-CN" sz="2400" b="1" dirty="0"/>
                  <a:t>                      </a:t>
                </a:r>
                <a14:m>
                  <m:oMath xmlns:m="http://schemas.openxmlformats.org/officeDocument/2006/math">
                    <m:r>
                      <a:rPr lang="en-US" altLang="zh-CN" sz="2400" b="1" i="1" smtClean="0">
                        <a:latin typeface="Cambria Math" panose="02040503050406030204" pitchFamily="18" charset="0"/>
                      </a:rPr>
                      <m:t>+</m:t>
                    </m:r>
                    <m:d>
                      <m:dPr>
                        <m:ctrlPr>
                          <a:rPr lang="en-US" altLang="zh-CN" sz="2400" b="1" i="1" smtClean="0">
                            <a:solidFill>
                              <a:srgbClr val="0000FF"/>
                            </a:solidFill>
                            <a:latin typeface="Cambria Math" panose="02040503050406030204" pitchFamily="18" charset="0"/>
                          </a:rPr>
                        </m:ctrlPr>
                      </m:dPr>
                      <m:e>
                        <m:sSub>
                          <m:sSubPr>
                            <m:ctrlPr>
                              <a:rPr lang="en-US" altLang="zh-CN" sz="2400" i="1">
                                <a:solidFill>
                                  <a:srgbClr val="0000FF"/>
                                </a:solidFill>
                                <a:latin typeface="Cambria Math" panose="02040503050406030204" pitchFamily="18" charset="0"/>
                              </a:rPr>
                            </m:ctrlPr>
                          </m:sSubPr>
                          <m:e>
                            <m:r>
                              <a:rPr lang="zh-CN" altLang="en-US" sz="2400" i="1">
                                <a:solidFill>
                                  <a:srgbClr val="0000FF"/>
                                </a:solidFill>
                                <a:latin typeface="Cambria Math" panose="02040503050406030204" pitchFamily="18" charset="0"/>
                              </a:rPr>
                              <m:t>𝝋</m:t>
                            </m:r>
                          </m:e>
                          <m:sub>
                            <m:r>
                              <a:rPr lang="en-US" altLang="zh-CN" sz="2400" i="1">
                                <a:solidFill>
                                  <a:srgbClr val="0000FF"/>
                                </a:solidFill>
                                <a:latin typeface="Cambria Math" panose="02040503050406030204" pitchFamily="18" charset="0"/>
                              </a:rPr>
                              <m:t>𝟏</m:t>
                            </m:r>
                          </m:sub>
                        </m:sSub>
                        <m:sSup>
                          <m:sSupPr>
                            <m:ctrlPr>
                              <a:rPr lang="en-US" altLang="zh-CN" sz="2400" i="1" smtClean="0">
                                <a:solidFill>
                                  <a:srgbClr val="0000FF"/>
                                </a:solidFill>
                                <a:latin typeface="Cambria Math" panose="02040503050406030204" pitchFamily="18" charset="0"/>
                              </a:rPr>
                            </m:ctrlPr>
                          </m:sSupPr>
                          <m:e>
                            <m:sSub>
                              <m:sSubPr>
                                <m:ctrlPr>
                                  <a:rPr lang="en-US" altLang="zh-CN" sz="2400" i="1">
                                    <a:solidFill>
                                      <a:srgbClr val="0000FF"/>
                                    </a:solidFill>
                                    <a:latin typeface="Cambria Math" panose="02040503050406030204" pitchFamily="18" charset="0"/>
                                  </a:rPr>
                                </m:ctrlPr>
                              </m:sSubPr>
                              <m:e>
                                <m:r>
                                  <a:rPr lang="zh-CN" altLang="en-US" sz="2400" i="1">
                                    <a:solidFill>
                                      <a:srgbClr val="0000FF"/>
                                    </a:solidFill>
                                    <a:latin typeface="Cambria Math" panose="02040503050406030204" pitchFamily="18" charset="0"/>
                                  </a:rPr>
                                  <m:t>𝝋</m:t>
                                </m:r>
                              </m:e>
                              <m:sub>
                                <m:r>
                                  <a:rPr lang="en-US" altLang="zh-CN" sz="2400" b="1" i="1" smtClean="0">
                                    <a:solidFill>
                                      <a:srgbClr val="0000FF"/>
                                    </a:solidFill>
                                    <a:latin typeface="Cambria Math" panose="02040503050406030204" pitchFamily="18" charset="0"/>
                                  </a:rPr>
                                  <m:t>𝟐</m:t>
                                </m:r>
                              </m:sub>
                            </m:sSub>
                          </m:e>
                          <m:sup>
                            <m:r>
                              <a:rPr lang="en-US" altLang="zh-CN" sz="2400" b="1" i="1" smtClean="0">
                                <a:solidFill>
                                  <a:srgbClr val="0000FF"/>
                                </a:solidFill>
                                <a:latin typeface="Cambria Math" panose="02040503050406030204" pitchFamily="18" charset="0"/>
                              </a:rPr>
                              <m:t>∗</m:t>
                            </m:r>
                          </m:sup>
                        </m:sSup>
                        <m:r>
                          <a:rPr lang="en-US" altLang="zh-CN" sz="2400" i="1">
                            <a:solidFill>
                              <a:srgbClr val="0000FF"/>
                            </a:solidFill>
                            <a:latin typeface="Cambria Math" panose="02040503050406030204" pitchFamily="18" charset="0"/>
                          </a:rPr>
                          <m:t>+</m:t>
                        </m:r>
                        <m:sSup>
                          <m:sSupPr>
                            <m:ctrlPr>
                              <a:rPr lang="en-US" altLang="zh-CN" sz="2400" i="1">
                                <a:solidFill>
                                  <a:srgbClr val="0000FF"/>
                                </a:solidFill>
                                <a:latin typeface="Cambria Math" panose="02040503050406030204" pitchFamily="18" charset="0"/>
                              </a:rPr>
                            </m:ctrlPr>
                          </m:sSupPr>
                          <m:e>
                            <m:sSub>
                              <m:sSubPr>
                                <m:ctrlPr>
                                  <a:rPr lang="en-US" altLang="zh-CN" sz="2400" i="1">
                                    <a:solidFill>
                                      <a:srgbClr val="0000FF"/>
                                    </a:solidFill>
                                    <a:latin typeface="Cambria Math" panose="02040503050406030204" pitchFamily="18" charset="0"/>
                                  </a:rPr>
                                </m:ctrlPr>
                              </m:sSubPr>
                              <m:e>
                                <m:r>
                                  <a:rPr lang="zh-CN" altLang="en-US" sz="2400" i="1">
                                    <a:solidFill>
                                      <a:srgbClr val="0000FF"/>
                                    </a:solidFill>
                                    <a:latin typeface="Cambria Math" panose="02040503050406030204" pitchFamily="18" charset="0"/>
                                  </a:rPr>
                                  <m:t>𝝋</m:t>
                                </m:r>
                              </m:e>
                              <m:sub>
                                <m:r>
                                  <a:rPr lang="en-US" altLang="zh-CN" sz="2400" i="1">
                                    <a:solidFill>
                                      <a:srgbClr val="0000FF"/>
                                    </a:solidFill>
                                    <a:latin typeface="Cambria Math" panose="02040503050406030204" pitchFamily="18" charset="0"/>
                                  </a:rPr>
                                  <m:t>𝟏</m:t>
                                </m:r>
                              </m:sub>
                            </m:sSub>
                          </m:e>
                          <m:sup>
                            <m:r>
                              <a:rPr lang="zh-CN" altLang="en-US" sz="2400" i="1">
                                <a:solidFill>
                                  <a:srgbClr val="0000FF"/>
                                </a:solidFill>
                                <a:latin typeface="Cambria Math" panose="02040503050406030204" pitchFamily="18" charset="0"/>
                              </a:rPr>
                              <m:t>∗</m:t>
                            </m:r>
                          </m:sup>
                        </m:sSup>
                        <m:sSub>
                          <m:sSubPr>
                            <m:ctrlPr>
                              <a:rPr lang="en-US" altLang="zh-CN" sz="2400" i="1">
                                <a:solidFill>
                                  <a:srgbClr val="0000FF"/>
                                </a:solidFill>
                                <a:latin typeface="Cambria Math" panose="02040503050406030204" pitchFamily="18" charset="0"/>
                              </a:rPr>
                            </m:ctrlPr>
                          </m:sSubPr>
                          <m:e>
                            <m:r>
                              <a:rPr lang="zh-CN" altLang="en-US" sz="2400" i="1">
                                <a:solidFill>
                                  <a:srgbClr val="0000FF"/>
                                </a:solidFill>
                                <a:latin typeface="Cambria Math" panose="02040503050406030204" pitchFamily="18" charset="0"/>
                              </a:rPr>
                              <m:t>𝝋</m:t>
                            </m:r>
                          </m:e>
                          <m:sub>
                            <m:r>
                              <a:rPr lang="en-US" altLang="zh-CN" sz="2400" b="1" i="1" smtClean="0">
                                <a:solidFill>
                                  <a:srgbClr val="0000FF"/>
                                </a:solidFill>
                                <a:latin typeface="Cambria Math" panose="02040503050406030204" pitchFamily="18" charset="0"/>
                              </a:rPr>
                              <m:t>𝟐</m:t>
                            </m:r>
                          </m:sub>
                        </m:sSub>
                      </m:e>
                    </m:d>
                    <m:d>
                      <m:dPr>
                        <m:ctrlPr>
                          <a:rPr lang="en-US" altLang="zh-CN" sz="2400" b="1" i="1" smtClean="0">
                            <a:solidFill>
                              <a:srgbClr val="0000FF"/>
                            </a:solidFill>
                            <a:latin typeface="Cambria Math" panose="02040503050406030204" pitchFamily="18" charset="0"/>
                          </a:rPr>
                        </m:ctrlPr>
                      </m:dPr>
                      <m:e>
                        <m:sSub>
                          <m:sSubPr>
                            <m:ctrlPr>
                              <a:rPr lang="en-US" altLang="zh-CN" sz="2400" i="1">
                                <a:solidFill>
                                  <a:srgbClr val="0000FF"/>
                                </a:solidFill>
                                <a:latin typeface="Cambria Math" panose="02040503050406030204" pitchFamily="18" charset="0"/>
                              </a:rPr>
                            </m:ctrlPr>
                          </m:sSubPr>
                          <m:e>
                            <m:r>
                              <a:rPr lang="zh-CN" altLang="en-US" sz="2400" i="1">
                                <a:solidFill>
                                  <a:srgbClr val="0000FF"/>
                                </a:solidFill>
                                <a:latin typeface="Cambria Math" panose="02040503050406030204" pitchFamily="18" charset="0"/>
                              </a:rPr>
                              <m:t>𝝍</m:t>
                            </m:r>
                          </m:e>
                          <m:sub>
                            <m:r>
                              <a:rPr lang="en-US" altLang="zh-CN" sz="2400" i="1">
                                <a:solidFill>
                                  <a:srgbClr val="0000FF"/>
                                </a:solidFill>
                                <a:latin typeface="Cambria Math" panose="02040503050406030204" pitchFamily="18" charset="0"/>
                              </a:rPr>
                              <m:t>𝟏</m:t>
                            </m:r>
                          </m:sub>
                        </m:sSub>
                        <m:sSup>
                          <m:sSupPr>
                            <m:ctrlPr>
                              <a:rPr lang="en-US" altLang="zh-CN" sz="2400" i="1">
                                <a:solidFill>
                                  <a:srgbClr val="0000FF"/>
                                </a:solidFill>
                                <a:latin typeface="Cambria Math" panose="02040503050406030204" pitchFamily="18" charset="0"/>
                              </a:rPr>
                            </m:ctrlPr>
                          </m:sSupPr>
                          <m:e>
                            <m:sSub>
                              <m:sSubPr>
                                <m:ctrlPr>
                                  <a:rPr lang="en-US" altLang="zh-CN" sz="2400" i="1">
                                    <a:solidFill>
                                      <a:srgbClr val="0000FF"/>
                                    </a:solidFill>
                                    <a:latin typeface="Cambria Math" panose="02040503050406030204" pitchFamily="18" charset="0"/>
                                  </a:rPr>
                                </m:ctrlPr>
                              </m:sSubPr>
                              <m:e>
                                <m:r>
                                  <a:rPr lang="zh-CN" altLang="en-US" sz="2400" i="1">
                                    <a:solidFill>
                                      <a:srgbClr val="0000FF"/>
                                    </a:solidFill>
                                    <a:latin typeface="Cambria Math" panose="02040503050406030204" pitchFamily="18" charset="0"/>
                                  </a:rPr>
                                  <m:t>𝝍</m:t>
                                </m:r>
                              </m:e>
                              <m:sub>
                                <m:r>
                                  <a:rPr lang="en-US" altLang="zh-CN" sz="2400" b="1" i="1" smtClean="0">
                                    <a:solidFill>
                                      <a:srgbClr val="0000FF"/>
                                    </a:solidFill>
                                    <a:latin typeface="Cambria Math" panose="02040503050406030204" pitchFamily="18" charset="0"/>
                                  </a:rPr>
                                  <m:t>𝟐</m:t>
                                </m:r>
                              </m:sub>
                            </m:sSub>
                          </m:e>
                          <m:sup>
                            <m:r>
                              <a:rPr lang="zh-CN" altLang="en-US" sz="2400" i="1">
                                <a:solidFill>
                                  <a:srgbClr val="0000FF"/>
                                </a:solidFill>
                                <a:latin typeface="Cambria Math" panose="02040503050406030204" pitchFamily="18" charset="0"/>
                              </a:rPr>
                              <m:t>∗</m:t>
                            </m:r>
                          </m:sup>
                        </m:sSup>
                        <m:r>
                          <a:rPr lang="en-US" altLang="zh-CN" sz="2400" i="1">
                            <a:solidFill>
                              <a:srgbClr val="0000FF"/>
                            </a:solidFill>
                            <a:latin typeface="Cambria Math" panose="02040503050406030204" pitchFamily="18" charset="0"/>
                          </a:rPr>
                          <m:t>+</m:t>
                        </m:r>
                        <m:sSup>
                          <m:sSupPr>
                            <m:ctrlPr>
                              <a:rPr lang="en-US" altLang="zh-CN" sz="2400" i="1">
                                <a:solidFill>
                                  <a:srgbClr val="0000FF"/>
                                </a:solidFill>
                                <a:latin typeface="Cambria Math" panose="02040503050406030204" pitchFamily="18" charset="0"/>
                              </a:rPr>
                            </m:ctrlPr>
                          </m:sSupPr>
                          <m:e>
                            <m:sSub>
                              <m:sSubPr>
                                <m:ctrlPr>
                                  <a:rPr lang="en-US" altLang="zh-CN" sz="2400" i="1">
                                    <a:solidFill>
                                      <a:srgbClr val="0000FF"/>
                                    </a:solidFill>
                                    <a:latin typeface="Cambria Math" panose="02040503050406030204" pitchFamily="18" charset="0"/>
                                  </a:rPr>
                                </m:ctrlPr>
                              </m:sSubPr>
                              <m:e>
                                <m:r>
                                  <a:rPr lang="zh-CN" altLang="en-US" sz="2400" i="1">
                                    <a:solidFill>
                                      <a:srgbClr val="0000FF"/>
                                    </a:solidFill>
                                    <a:latin typeface="Cambria Math" panose="02040503050406030204" pitchFamily="18" charset="0"/>
                                  </a:rPr>
                                  <m:t>𝝍</m:t>
                                </m:r>
                              </m:e>
                              <m:sub>
                                <m:r>
                                  <a:rPr lang="en-US" altLang="zh-CN" sz="2400" i="1">
                                    <a:solidFill>
                                      <a:srgbClr val="0000FF"/>
                                    </a:solidFill>
                                    <a:latin typeface="Cambria Math" panose="02040503050406030204" pitchFamily="18" charset="0"/>
                                  </a:rPr>
                                  <m:t>𝟏</m:t>
                                </m:r>
                              </m:sub>
                            </m:sSub>
                          </m:e>
                          <m:sup>
                            <m:r>
                              <a:rPr lang="zh-CN" altLang="en-US" sz="2400" i="1">
                                <a:solidFill>
                                  <a:srgbClr val="0000FF"/>
                                </a:solidFill>
                                <a:latin typeface="Cambria Math" panose="02040503050406030204" pitchFamily="18" charset="0"/>
                              </a:rPr>
                              <m:t>∗</m:t>
                            </m:r>
                          </m:sup>
                        </m:sSup>
                        <m:sSub>
                          <m:sSubPr>
                            <m:ctrlPr>
                              <a:rPr lang="en-US" altLang="zh-CN" sz="2400" i="1">
                                <a:solidFill>
                                  <a:srgbClr val="0000FF"/>
                                </a:solidFill>
                                <a:latin typeface="Cambria Math" panose="02040503050406030204" pitchFamily="18" charset="0"/>
                              </a:rPr>
                            </m:ctrlPr>
                          </m:sSubPr>
                          <m:e>
                            <m:r>
                              <a:rPr lang="zh-CN" altLang="en-US" sz="2400" i="1">
                                <a:solidFill>
                                  <a:srgbClr val="0000FF"/>
                                </a:solidFill>
                                <a:latin typeface="Cambria Math" panose="02040503050406030204" pitchFamily="18" charset="0"/>
                              </a:rPr>
                              <m:t>𝝍</m:t>
                            </m:r>
                          </m:e>
                          <m:sub>
                            <m:r>
                              <a:rPr lang="en-US" altLang="zh-CN" sz="2400" b="1" i="1" smtClean="0">
                                <a:solidFill>
                                  <a:srgbClr val="0000FF"/>
                                </a:solidFill>
                                <a:latin typeface="Cambria Math" panose="02040503050406030204" pitchFamily="18" charset="0"/>
                              </a:rPr>
                              <m:t>𝟐</m:t>
                            </m:r>
                          </m:sub>
                        </m:sSub>
                      </m:e>
                    </m:d>
                  </m:oMath>
                </a14:m>
                <a:endParaRPr lang="zh-CN" altLang="en-US" sz="24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533400" y="1143000"/>
                <a:ext cx="8382000" cy="4953000"/>
              </a:xfrm>
              <a:blipFill rotWithShape="1">
                <a:blip r:embed="rId1"/>
                <a:stretch>
                  <a:fillRect b="-4449"/>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电子双缝衍射的讨论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457200" y="1295400"/>
                <a:ext cx="8458200" cy="4953000"/>
              </a:xfrm>
            </p:spPr>
            <p:txBody>
              <a:bodyPr>
                <a:normAutofit lnSpcReduction="10000"/>
              </a:bodyPr>
              <a:lstStyle/>
              <a:p>
                <a:r>
                  <a:rPr lang="zh-CN" altLang="en-US" sz="3200" dirty="0"/>
                  <a:t>总概率第二项：</a:t>
                </a:r>
                <a:endParaRPr lang="en-US" altLang="zh-CN" sz="3200" dirty="0"/>
              </a:p>
              <a:p>
                <a:pPr marL="0" indent="0">
                  <a:buNone/>
                </a:pPr>
                <a:r>
                  <a:rPr lang="en-US" altLang="zh-CN" sz="3200" dirty="0"/>
                  <a:t>      </a:t>
                </a:r>
                <a14:m>
                  <m:oMath xmlns:m="http://schemas.openxmlformats.org/officeDocument/2006/math">
                    <m:sSubSup>
                      <m:sSubSupPr>
                        <m:ctrlPr>
                          <a:rPr lang="en-US" altLang="zh-CN" sz="3200" i="1" smtClean="0">
                            <a:latin typeface="Cambria Math" panose="02040503050406030204" pitchFamily="18" charset="0"/>
                          </a:rPr>
                        </m:ctrlPr>
                      </m:sSubSupPr>
                      <m:e>
                        <m:r>
                          <a:rPr lang="en-US" altLang="zh-CN" sz="3200" b="1" i="1" smtClean="0">
                            <a:latin typeface="Cambria Math" panose="02040503050406030204" pitchFamily="18" charset="0"/>
                          </a:rPr>
                          <m:t>𝑰</m:t>
                        </m:r>
                      </m:e>
                      <m:sub>
                        <m:r>
                          <a:rPr lang="en-US" altLang="zh-CN" sz="3200" b="1" i="1" smtClean="0">
                            <a:latin typeface="Cambria Math" panose="02040503050406030204" pitchFamily="18" charset="0"/>
                          </a:rPr>
                          <m:t>𝟏𝟐</m:t>
                        </m:r>
                      </m:sub>
                      <m:sup>
                        <m:r>
                          <a:rPr lang="en-US" altLang="zh-CN" sz="3200" b="1" i="1" smtClean="0">
                            <a:latin typeface="Cambria Math" panose="02040503050406030204" pitchFamily="18" charset="0"/>
                          </a:rPr>
                          <m:t>𝒊𝒏𝒕</m:t>
                        </m:r>
                      </m:sup>
                    </m:sSubSup>
                    <m:r>
                      <a:rPr lang="en-US" altLang="zh-CN" sz="3200" b="1" i="1" smtClean="0">
                        <a:latin typeface="Cambria Math" panose="02040503050406030204" pitchFamily="18" charset="0"/>
                      </a:rPr>
                      <m:t>=</m:t>
                    </m:r>
                    <m:d>
                      <m:dPr>
                        <m:ctrlPr>
                          <a:rPr lang="en-US" altLang="zh-CN" sz="3200" i="1">
                            <a:latin typeface="Cambria Math" panose="02040503050406030204" pitchFamily="18" charset="0"/>
                          </a:rPr>
                        </m:ctrlPr>
                      </m:d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𝝋</m:t>
                            </m:r>
                          </m:e>
                          <m:sub>
                            <m:r>
                              <a:rPr lang="en-US" altLang="zh-CN" sz="3200" i="1">
                                <a:latin typeface="Cambria Math" panose="02040503050406030204" pitchFamily="18" charset="0"/>
                              </a:rPr>
                              <m:t>𝟏</m:t>
                            </m:r>
                          </m:sub>
                        </m:sSub>
                        <m:sSup>
                          <m:sSupPr>
                            <m:ctrlPr>
                              <a:rPr lang="en-US" altLang="zh-CN" sz="3200" i="1">
                                <a:latin typeface="Cambria Math" panose="02040503050406030204" pitchFamily="18" charset="0"/>
                              </a:rPr>
                            </m:ctrlPr>
                          </m:sSup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𝝋</m:t>
                                </m:r>
                              </m:e>
                              <m:sub>
                                <m:r>
                                  <a:rPr lang="en-US" altLang="zh-CN" sz="3200" i="1">
                                    <a:latin typeface="Cambria Math" panose="02040503050406030204" pitchFamily="18" charset="0"/>
                                  </a:rPr>
                                  <m:t>𝟐</m:t>
                                </m:r>
                              </m:sub>
                            </m:sSub>
                          </m:e>
                          <m:sup>
                            <m:r>
                              <a:rPr lang="en-US" altLang="zh-CN" sz="3200" i="1">
                                <a:latin typeface="Cambria Math" panose="02040503050406030204" pitchFamily="18" charset="0"/>
                              </a:rPr>
                              <m:t>∗</m:t>
                            </m:r>
                          </m:sup>
                        </m:sSup>
                        <m:r>
                          <a:rPr lang="en-US" altLang="zh-CN" sz="3200" i="1">
                            <a:latin typeface="Cambria Math" panose="02040503050406030204" pitchFamily="18" charset="0"/>
                          </a:rPr>
                          <m:t>+</m:t>
                        </m:r>
                        <m:sSup>
                          <m:sSupPr>
                            <m:ctrlPr>
                              <a:rPr lang="en-US" altLang="zh-CN" sz="3200" i="1">
                                <a:latin typeface="Cambria Math" panose="02040503050406030204" pitchFamily="18" charset="0"/>
                              </a:rPr>
                            </m:ctrlPr>
                          </m:sSup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𝝋</m:t>
                                </m:r>
                              </m:e>
                              <m:sub>
                                <m:r>
                                  <a:rPr lang="en-US" altLang="zh-CN" sz="3200" i="1">
                                    <a:latin typeface="Cambria Math" panose="02040503050406030204" pitchFamily="18" charset="0"/>
                                  </a:rPr>
                                  <m:t>𝟏</m:t>
                                </m:r>
                              </m:sub>
                            </m:sSub>
                          </m:e>
                          <m:sup>
                            <m:r>
                              <a:rPr lang="zh-CN" altLang="en-US" sz="3200" i="1">
                                <a:latin typeface="Cambria Math" panose="02040503050406030204" pitchFamily="18" charset="0"/>
                              </a:rPr>
                              <m:t>∗</m:t>
                            </m:r>
                          </m:sup>
                        </m:sSup>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𝝋</m:t>
                            </m:r>
                          </m:e>
                          <m:sub>
                            <m:r>
                              <a:rPr lang="en-US" altLang="zh-CN" sz="3200" i="1">
                                <a:latin typeface="Cambria Math" panose="02040503050406030204" pitchFamily="18" charset="0"/>
                              </a:rPr>
                              <m:t>𝟐</m:t>
                            </m:r>
                          </m:sub>
                        </m:sSub>
                      </m:e>
                    </m:d>
                    <m:d>
                      <m:dPr>
                        <m:ctrlPr>
                          <a:rPr lang="en-US" altLang="zh-CN" sz="3200" i="1">
                            <a:latin typeface="Cambria Math" panose="02040503050406030204" pitchFamily="18" charset="0"/>
                          </a:rPr>
                        </m:ctrlPr>
                      </m:d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i="1">
                                <a:latin typeface="Cambria Math" panose="02040503050406030204" pitchFamily="18" charset="0"/>
                              </a:rPr>
                              <m:t>𝟏</m:t>
                            </m:r>
                          </m:sub>
                        </m:sSub>
                        <m:sSup>
                          <m:sSupPr>
                            <m:ctrlPr>
                              <a:rPr lang="en-US" altLang="zh-CN" sz="3200" i="1">
                                <a:latin typeface="Cambria Math" panose="02040503050406030204" pitchFamily="18" charset="0"/>
                              </a:rPr>
                            </m:ctrlPr>
                          </m:sSup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i="1">
                                    <a:latin typeface="Cambria Math" panose="02040503050406030204" pitchFamily="18" charset="0"/>
                                  </a:rPr>
                                  <m:t>𝟐</m:t>
                                </m:r>
                              </m:sub>
                            </m:sSub>
                          </m:e>
                          <m:sup>
                            <m:r>
                              <a:rPr lang="zh-CN" altLang="en-US" sz="3200" i="1">
                                <a:latin typeface="Cambria Math" panose="02040503050406030204" pitchFamily="18" charset="0"/>
                              </a:rPr>
                              <m:t>∗</m:t>
                            </m:r>
                          </m:sup>
                        </m:sSup>
                        <m:r>
                          <a:rPr lang="en-US" altLang="zh-CN" sz="3200" i="1">
                            <a:latin typeface="Cambria Math" panose="02040503050406030204" pitchFamily="18" charset="0"/>
                          </a:rPr>
                          <m:t>+</m:t>
                        </m:r>
                        <m:sSup>
                          <m:sSupPr>
                            <m:ctrlPr>
                              <a:rPr lang="en-US" altLang="zh-CN" sz="3200" i="1">
                                <a:latin typeface="Cambria Math" panose="02040503050406030204" pitchFamily="18" charset="0"/>
                              </a:rPr>
                            </m:ctrlPr>
                          </m:sSup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i="1">
                                    <a:latin typeface="Cambria Math" panose="02040503050406030204" pitchFamily="18" charset="0"/>
                                  </a:rPr>
                                  <m:t>𝟏</m:t>
                                </m:r>
                              </m:sub>
                            </m:sSub>
                          </m:e>
                          <m:sup>
                            <m:r>
                              <a:rPr lang="zh-CN" altLang="en-US" sz="3200" i="1">
                                <a:latin typeface="Cambria Math" panose="02040503050406030204" pitchFamily="18" charset="0"/>
                              </a:rPr>
                              <m:t>∗</m:t>
                            </m:r>
                          </m:sup>
                        </m:sSup>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i="1">
                                <a:latin typeface="Cambria Math" panose="02040503050406030204" pitchFamily="18" charset="0"/>
                              </a:rPr>
                              <m:t>𝟐</m:t>
                            </m:r>
                          </m:sub>
                        </m:sSub>
                      </m:e>
                    </m:d>
                  </m:oMath>
                </a14:m>
                <a:endParaRPr lang="en-US" altLang="zh-CN" sz="3200" dirty="0"/>
              </a:p>
              <a:p>
                <a:pPr marL="0" indent="0">
                  <a:buNone/>
                </a:pPr>
                <a:r>
                  <a:rPr lang="en-US" altLang="zh-CN" sz="3200" dirty="0"/>
                  <a:t>      </a:t>
                </a:r>
                <a:r>
                  <a:rPr lang="zh-CN" altLang="en-US" sz="3200" dirty="0"/>
                  <a:t>为干涉项</a:t>
                </a:r>
                <a:endParaRPr lang="en-US" altLang="zh-CN" sz="3200" dirty="0"/>
              </a:p>
              <a:p>
                <a:r>
                  <a:rPr lang="zh-CN" altLang="en-US" sz="3200" dirty="0"/>
                  <a:t>当光子不能检测到在何狭缝电子通过时：</a:t>
                </a:r>
                <a:endParaRPr lang="en-US" altLang="zh-CN" sz="3200" dirty="0"/>
              </a:p>
              <a:p>
                <a:pPr marL="0" indent="0">
                  <a:buNone/>
                </a:pPr>
                <a:r>
                  <a:rPr lang="zh-CN" altLang="en-US" sz="3200" dirty="0"/>
                  <a:t>    如</a:t>
                </a:r>
                <a14:m>
                  <m:oMath xmlns:m="http://schemas.openxmlformats.org/officeDocument/2006/math">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i="1">
                            <a:latin typeface="Cambria Math" panose="02040503050406030204" pitchFamily="18" charset="0"/>
                          </a:rPr>
                          <m:t>𝟏</m:t>
                        </m:r>
                      </m:sub>
                    </m:sSub>
                    <m:r>
                      <a:rPr lang="en-US" altLang="zh-CN" sz="3200" b="1" i="1" smtClean="0">
                        <a:latin typeface="Cambria Math" panose="02040503050406030204" pitchFamily="18" charset="0"/>
                      </a:rPr>
                      <m:t>=</m:t>
                    </m:r>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b="1" i="1" smtClean="0">
                            <a:latin typeface="Cambria Math" panose="02040503050406030204" pitchFamily="18" charset="0"/>
                          </a:rPr>
                          <m:t>𝟐</m:t>
                        </m:r>
                      </m:sub>
                    </m:sSub>
                    <m:r>
                      <a:rPr lang="en-US" altLang="zh-CN" sz="3200" b="1" i="1" smtClean="0">
                        <a:latin typeface="Cambria Math" panose="02040503050406030204" pitchFamily="18" charset="0"/>
                      </a:rPr>
                      <m:t>=</m:t>
                    </m:r>
                    <m:f>
                      <m:fPr>
                        <m:ctrlPr>
                          <a:rPr lang="en-US" altLang="zh-CN" sz="3200" b="1" i="1" smtClean="0">
                            <a:latin typeface="Cambria Math" panose="02040503050406030204" pitchFamily="18" charset="0"/>
                          </a:rPr>
                        </m:ctrlPr>
                      </m:fPr>
                      <m:num>
                        <m:r>
                          <a:rPr lang="en-US" altLang="zh-CN" sz="3200" b="1" i="1" smtClean="0">
                            <a:latin typeface="Cambria Math" panose="02040503050406030204" pitchFamily="18" charset="0"/>
                          </a:rPr>
                          <m:t>𝟏</m:t>
                        </m:r>
                      </m:num>
                      <m:den>
                        <m:rad>
                          <m:radPr>
                            <m:degHide m:val="on"/>
                            <m:ctrlPr>
                              <a:rPr lang="en-US" altLang="zh-CN" sz="3200" b="1" i="1" smtClean="0">
                                <a:latin typeface="Cambria Math" panose="02040503050406030204" pitchFamily="18" charset="0"/>
                              </a:rPr>
                            </m:ctrlPr>
                          </m:radPr>
                          <m:deg/>
                          <m:e>
                            <m:r>
                              <a:rPr lang="en-US" altLang="zh-CN" sz="3200" b="1" i="1" smtClean="0">
                                <a:latin typeface="Cambria Math" panose="02040503050406030204" pitchFamily="18" charset="0"/>
                              </a:rPr>
                              <m:t>𝟐</m:t>
                            </m:r>
                          </m:e>
                        </m:rad>
                      </m:den>
                    </m:f>
                  </m:oMath>
                </a14:m>
                <a:r>
                  <a:rPr lang="en-US" altLang="zh-CN" sz="3200" dirty="0"/>
                  <a:t>  </a:t>
                </a:r>
                <a:endParaRPr lang="en-US" altLang="zh-CN" sz="3200" i="1" dirty="0">
                  <a:solidFill>
                    <a:srgbClr val="0000FF"/>
                  </a:solidFill>
                  <a:latin typeface="Cambria Math" panose="02040503050406030204" pitchFamily="18" charset="0"/>
                  <a:sym typeface="Symbol" panose="05050102010706020507" pitchFamily="18" charset="2"/>
                </a:endParaRPr>
              </a:p>
              <a:p>
                <a:pPr marL="0" indent="0">
                  <a:buNone/>
                </a:pPr>
                <a:r>
                  <a:rPr lang="zh-CN" altLang="en-US" sz="3200" dirty="0">
                    <a:solidFill>
                      <a:srgbClr val="0000FF"/>
                    </a:solidFill>
                    <a:sym typeface="Symbol" panose="05050102010706020507" pitchFamily="18" charset="2"/>
                  </a:rPr>
                  <a:t>         </a:t>
                </a:r>
                <a14:m>
                  <m:oMath xmlns:m="http://schemas.openxmlformats.org/officeDocument/2006/math">
                    <m:r>
                      <a:rPr lang="zh-CN" altLang="en-US" sz="3200" i="1" smtClean="0">
                        <a:solidFill>
                          <a:srgbClr val="0000FF"/>
                        </a:solidFill>
                        <a:latin typeface="Cambria Math" panose="02040503050406030204" pitchFamily="18" charset="0"/>
                        <a:sym typeface="Symbol" panose="05050102010706020507" pitchFamily="18" charset="2"/>
                      </a:rPr>
                      <m:t></m:t>
                    </m:r>
                    <m:r>
                      <a:rPr lang="en-US" altLang="zh-CN" sz="3200" b="1" i="1" smtClean="0">
                        <a:latin typeface="Cambria Math" panose="02040503050406030204" pitchFamily="18" charset="0"/>
                        <a:sym typeface="Symbol" panose="05050102010706020507" pitchFamily="18" charset="2"/>
                      </a:rPr>
                      <m:t>   </m:t>
                    </m:r>
                    <m:sSubSup>
                      <m:sSubSupPr>
                        <m:ctrlPr>
                          <a:rPr lang="en-US" altLang="zh-CN" sz="3200" i="1">
                            <a:latin typeface="Cambria Math" panose="02040503050406030204" pitchFamily="18" charset="0"/>
                          </a:rPr>
                        </m:ctrlPr>
                      </m:sSubSupPr>
                      <m:e>
                        <m:r>
                          <a:rPr lang="en-US" altLang="zh-CN" sz="3200" i="1">
                            <a:latin typeface="Cambria Math" panose="02040503050406030204" pitchFamily="18" charset="0"/>
                          </a:rPr>
                          <m:t>𝑰</m:t>
                        </m:r>
                      </m:e>
                      <m:sub>
                        <m:r>
                          <a:rPr lang="en-US" altLang="zh-CN" sz="3200" i="1">
                            <a:latin typeface="Cambria Math" panose="02040503050406030204" pitchFamily="18" charset="0"/>
                          </a:rPr>
                          <m:t>𝟏𝟐</m:t>
                        </m:r>
                      </m:sub>
                      <m:sup>
                        <m:r>
                          <a:rPr lang="en-US" altLang="zh-CN" sz="3200" i="1">
                            <a:latin typeface="Cambria Math" panose="02040503050406030204" pitchFamily="18" charset="0"/>
                          </a:rPr>
                          <m:t>𝒊𝒏𝒕</m:t>
                        </m:r>
                      </m:sup>
                    </m:sSubSup>
                    <m:r>
                      <a:rPr lang="en-US" altLang="zh-CN" sz="3200" i="1">
                        <a:latin typeface="Cambria Math" panose="02040503050406030204" pitchFamily="18" charset="0"/>
                      </a:rPr>
                      <m:t>=</m:t>
                    </m:r>
                    <m:d>
                      <m:dPr>
                        <m:ctrlPr>
                          <a:rPr lang="en-US" altLang="zh-CN" sz="3200" i="1">
                            <a:latin typeface="Cambria Math" panose="02040503050406030204" pitchFamily="18" charset="0"/>
                          </a:rPr>
                        </m:ctrlPr>
                      </m:d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𝝋</m:t>
                            </m:r>
                          </m:e>
                          <m:sub>
                            <m:r>
                              <a:rPr lang="en-US" altLang="zh-CN" sz="3200" i="1">
                                <a:latin typeface="Cambria Math" panose="02040503050406030204" pitchFamily="18" charset="0"/>
                              </a:rPr>
                              <m:t>𝟏</m:t>
                            </m:r>
                          </m:sub>
                        </m:sSub>
                        <m:sSup>
                          <m:sSupPr>
                            <m:ctrlPr>
                              <a:rPr lang="en-US" altLang="zh-CN" sz="3200" i="1">
                                <a:latin typeface="Cambria Math" panose="02040503050406030204" pitchFamily="18" charset="0"/>
                              </a:rPr>
                            </m:ctrlPr>
                          </m:sSup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𝝋</m:t>
                                </m:r>
                              </m:e>
                              <m:sub>
                                <m:r>
                                  <a:rPr lang="en-US" altLang="zh-CN" sz="3200" i="1">
                                    <a:latin typeface="Cambria Math" panose="02040503050406030204" pitchFamily="18" charset="0"/>
                                  </a:rPr>
                                  <m:t>𝟐</m:t>
                                </m:r>
                              </m:sub>
                            </m:sSub>
                          </m:e>
                          <m:sup>
                            <m:r>
                              <a:rPr lang="en-US" altLang="zh-CN" sz="3200" i="1">
                                <a:latin typeface="Cambria Math" panose="02040503050406030204" pitchFamily="18" charset="0"/>
                              </a:rPr>
                              <m:t>∗</m:t>
                            </m:r>
                          </m:sup>
                        </m:sSup>
                        <m:r>
                          <a:rPr lang="en-US" altLang="zh-CN" sz="3200" i="1">
                            <a:latin typeface="Cambria Math" panose="02040503050406030204" pitchFamily="18" charset="0"/>
                          </a:rPr>
                          <m:t>+</m:t>
                        </m:r>
                        <m:sSup>
                          <m:sSupPr>
                            <m:ctrlPr>
                              <a:rPr lang="en-US" altLang="zh-CN" sz="3200" i="1">
                                <a:latin typeface="Cambria Math" panose="02040503050406030204" pitchFamily="18" charset="0"/>
                              </a:rPr>
                            </m:ctrlPr>
                          </m:sSupPr>
                          <m:e>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𝝋</m:t>
                                </m:r>
                              </m:e>
                              <m:sub>
                                <m:r>
                                  <a:rPr lang="en-US" altLang="zh-CN" sz="3200" i="1">
                                    <a:latin typeface="Cambria Math" panose="02040503050406030204" pitchFamily="18" charset="0"/>
                                  </a:rPr>
                                  <m:t>𝟏</m:t>
                                </m:r>
                              </m:sub>
                            </m:sSub>
                          </m:e>
                          <m:sup>
                            <m:r>
                              <a:rPr lang="zh-CN" altLang="en-US" sz="3200" i="1">
                                <a:latin typeface="Cambria Math" panose="02040503050406030204" pitchFamily="18" charset="0"/>
                              </a:rPr>
                              <m:t>∗</m:t>
                            </m:r>
                          </m:sup>
                        </m:sSup>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𝝋</m:t>
                            </m:r>
                          </m:e>
                          <m:sub>
                            <m:r>
                              <a:rPr lang="en-US" altLang="zh-CN" sz="3200" i="1">
                                <a:latin typeface="Cambria Math" panose="02040503050406030204" pitchFamily="18" charset="0"/>
                              </a:rPr>
                              <m:t>𝟐</m:t>
                            </m:r>
                          </m:sub>
                        </m:sSub>
                      </m:e>
                    </m:d>
                    <m:r>
                      <a:rPr lang="en-US" altLang="zh-CN" sz="3200"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ea typeface="Cambria Math" panose="02040503050406030204" pitchFamily="18" charset="0"/>
                      </a:rPr>
                      <m:t>𝟎</m:t>
                    </m:r>
                  </m:oMath>
                </a14:m>
                <a:endParaRPr lang="en-US" altLang="zh-CN" sz="3200" dirty="0"/>
              </a:p>
              <a:p>
                <a:r>
                  <a:rPr lang="zh-CN" altLang="en-US" sz="3200" dirty="0"/>
                  <a:t>当光子能够确定电子是从哪个狭缝通过时：</a:t>
                </a:r>
                <a:endParaRPr lang="en-US" altLang="zh-CN" sz="3200" dirty="0"/>
              </a:p>
              <a:p>
                <a:pPr marL="0" indent="0">
                  <a:buNone/>
                </a:pPr>
                <a:r>
                  <a:rPr lang="en-US" altLang="zh-CN" sz="3200" dirty="0"/>
                  <a:t>     </a:t>
                </a:r>
                <a14:m>
                  <m:oMath xmlns:m="http://schemas.openxmlformats.org/officeDocument/2006/math">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i="1">
                            <a:latin typeface="Cambria Math" panose="02040503050406030204" pitchFamily="18" charset="0"/>
                          </a:rPr>
                          <m:t>𝟏</m:t>
                        </m:r>
                      </m:sub>
                    </m:sSub>
                    <m:r>
                      <m:rPr>
                        <m:nor/>
                      </m:rPr>
                      <a:rPr lang="zh-CN" altLang="en-US" sz="3200" dirty="0">
                        <a:latin typeface="Cambria Math" panose="02040503050406030204" pitchFamily="18" charset="0"/>
                      </a:rPr>
                      <m:t>或</m:t>
                    </m:r>
                    <m:r>
                      <a:rPr lang="en-US" altLang="zh-CN" sz="3200" b="1" i="1" dirty="0" smtClean="0">
                        <a:latin typeface="Cambria Math" panose="02040503050406030204" pitchFamily="18" charset="0"/>
                      </a:rPr>
                      <m:t> </m:t>
                    </m:r>
                    <m:sSub>
                      <m:sSubPr>
                        <m:ctrlPr>
                          <a:rPr lang="en-US" altLang="zh-CN" sz="3200" i="1">
                            <a:latin typeface="Cambria Math" panose="02040503050406030204" pitchFamily="18" charset="0"/>
                          </a:rPr>
                        </m:ctrlPr>
                      </m:sSubPr>
                      <m:e>
                        <m:r>
                          <a:rPr lang="zh-CN" altLang="en-US" sz="3200" i="1">
                            <a:latin typeface="Cambria Math" panose="02040503050406030204" pitchFamily="18" charset="0"/>
                          </a:rPr>
                          <m:t>𝝍</m:t>
                        </m:r>
                      </m:e>
                      <m:sub>
                        <m:r>
                          <a:rPr lang="en-US" altLang="zh-CN" sz="3200" i="1">
                            <a:latin typeface="Cambria Math" panose="02040503050406030204" pitchFamily="18" charset="0"/>
                          </a:rPr>
                          <m:t>𝟐</m:t>
                        </m:r>
                      </m:sub>
                    </m:sSub>
                    <m:r>
                      <a:rPr lang="en-US" altLang="zh-CN" sz="3200" i="1">
                        <a:latin typeface="Cambria Math" panose="02040503050406030204" pitchFamily="18" charset="0"/>
                      </a:rPr>
                      <m:t>=</m:t>
                    </m:r>
                    <m:r>
                      <a:rPr lang="en-US" altLang="zh-CN" sz="3200" b="1" i="1" smtClean="0">
                        <a:latin typeface="Cambria Math" panose="02040503050406030204" pitchFamily="18" charset="0"/>
                      </a:rPr>
                      <m:t>𝟎</m:t>
                    </m:r>
                    <m:r>
                      <a:rPr lang="en-US" altLang="zh-CN" sz="3200" b="1" i="1" smtClean="0">
                        <a:latin typeface="Cambria Math" panose="02040503050406030204" pitchFamily="18" charset="0"/>
                      </a:rPr>
                      <m:t>  </m:t>
                    </m:r>
                    <m:r>
                      <a:rPr lang="zh-CN" altLang="en-US" sz="3200" i="1" smtClean="0">
                        <a:solidFill>
                          <a:srgbClr val="0000FF"/>
                        </a:solidFill>
                        <a:latin typeface="Cambria Math" panose="02040503050406030204" pitchFamily="18" charset="0"/>
                        <a:sym typeface="Symbol" panose="05050102010706020507" pitchFamily="18" charset="2"/>
                      </a:rPr>
                      <m:t></m:t>
                    </m:r>
                    <m:r>
                      <a:rPr lang="en-US" altLang="zh-CN" sz="3200" b="1" i="1" smtClean="0">
                        <a:solidFill>
                          <a:srgbClr val="0000FF"/>
                        </a:solidFill>
                        <a:latin typeface="Cambria Math" panose="02040503050406030204" pitchFamily="18" charset="0"/>
                        <a:sym typeface="Symbol" panose="05050102010706020507" pitchFamily="18" charset="2"/>
                      </a:rPr>
                      <m:t> </m:t>
                    </m:r>
                    <m:sSubSup>
                      <m:sSubSupPr>
                        <m:ctrlPr>
                          <a:rPr lang="en-US" altLang="zh-CN" sz="3200" i="1">
                            <a:latin typeface="Cambria Math" panose="02040503050406030204" pitchFamily="18" charset="0"/>
                          </a:rPr>
                        </m:ctrlPr>
                      </m:sSubSupPr>
                      <m:e>
                        <m:r>
                          <a:rPr lang="en-US" altLang="zh-CN" sz="3200" b="1" i="1" smtClean="0">
                            <a:latin typeface="Cambria Math" panose="02040503050406030204" pitchFamily="18" charset="0"/>
                          </a:rPr>
                          <m:t> </m:t>
                        </m:r>
                        <m:r>
                          <a:rPr lang="en-US" altLang="zh-CN" sz="3200" i="1">
                            <a:latin typeface="Cambria Math" panose="02040503050406030204" pitchFamily="18" charset="0"/>
                          </a:rPr>
                          <m:t>𝑰</m:t>
                        </m:r>
                      </m:e>
                      <m:sub>
                        <m:r>
                          <a:rPr lang="en-US" altLang="zh-CN" sz="3200" i="1">
                            <a:latin typeface="Cambria Math" panose="02040503050406030204" pitchFamily="18" charset="0"/>
                          </a:rPr>
                          <m:t>𝟏𝟐</m:t>
                        </m:r>
                      </m:sub>
                      <m:sup>
                        <m:r>
                          <a:rPr lang="en-US" altLang="zh-CN" sz="3200" i="1">
                            <a:latin typeface="Cambria Math" panose="02040503050406030204" pitchFamily="18" charset="0"/>
                          </a:rPr>
                          <m:t>𝒊𝒏𝒕</m:t>
                        </m:r>
                      </m:sup>
                    </m:sSubSup>
                    <m:r>
                      <a:rPr lang="en-US" altLang="zh-CN" sz="3200" i="1">
                        <a:latin typeface="Cambria Math" panose="02040503050406030204" pitchFamily="18" charset="0"/>
                      </a:rPr>
                      <m:t>=</m:t>
                    </m:r>
                    <m:r>
                      <a:rPr lang="en-US" altLang="zh-CN" sz="3200" b="1" i="1" smtClean="0">
                        <a:latin typeface="Cambria Math" panose="02040503050406030204" pitchFamily="18" charset="0"/>
                      </a:rPr>
                      <m:t>𝟎</m:t>
                    </m:r>
                  </m:oMath>
                </a14:m>
                <a:endParaRPr lang="zh-CN" altLang="en-US" sz="3200" dirty="0"/>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457200" y="1295400"/>
                <a:ext cx="8458200" cy="4953000"/>
              </a:xfrm>
              <a:blipFill rotWithShape="1">
                <a:blip r:embed="rId1"/>
                <a:stretch>
                  <a:fillRect t="-397"/>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康普顿效应</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295400"/>
            <a:ext cx="8305800" cy="5105400"/>
          </a:xfrm>
        </p:spPr>
        <p:txBody>
          <a:bodyPr>
            <a:normAutofit lnSpcReduction="10000"/>
          </a:bodyPr>
          <a:lstStyle/>
          <a:p>
            <a:r>
              <a:rPr lang="zh-CN" altLang="en-US" sz="3200" dirty="0"/>
              <a:t>新散射波长</a:t>
            </a:r>
            <a:r>
              <a:rPr lang="zh-CN" altLang="en-US" sz="32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200" dirty="0"/>
              <a:t> </a:t>
            </a:r>
            <a:r>
              <a:rPr lang="en-US" altLang="zh-CN" sz="3200" dirty="0"/>
              <a:t>&gt;</a:t>
            </a:r>
            <a:r>
              <a:rPr lang="zh-CN" altLang="en-US" sz="3200" dirty="0"/>
              <a:t>入射波长</a:t>
            </a:r>
            <a:r>
              <a:rPr lang="zh-CN" altLang="en-US" sz="32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2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zh-CN" altLang="en-US" sz="3200" dirty="0"/>
              <a:t>，波长的偏移 </a:t>
            </a:r>
            <a:r>
              <a:rPr lang="zh-CN" altLang="en-US" sz="32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2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2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3200" dirty="0"/>
              <a:t>= </a:t>
            </a:r>
            <a:r>
              <a:rPr lang="zh-CN" altLang="en-US" sz="32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2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32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200" dirty="0"/>
              <a:t> </a:t>
            </a:r>
            <a:r>
              <a:rPr lang="zh-CN" altLang="en-US" sz="32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2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en-US" altLang="zh-CN" sz="3200" dirty="0"/>
              <a:t> </a:t>
            </a:r>
            <a:r>
              <a:rPr lang="zh-CN" altLang="en-US" sz="3200" dirty="0"/>
              <a:t>只与散射角</a:t>
            </a:r>
            <a:r>
              <a:rPr lang="zh-CN" altLang="en-US" sz="32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3200" dirty="0"/>
              <a:t>有关，和散射物质无关。</a:t>
            </a:r>
            <a:endParaRPr lang="en-US" altLang="zh-CN" sz="3200" dirty="0"/>
          </a:p>
          <a:p>
            <a:endParaRPr lang="en-US" altLang="zh-CN" sz="3200" dirty="0"/>
          </a:p>
          <a:p>
            <a:r>
              <a:rPr lang="zh-CN" altLang="en-US" sz="3200" dirty="0"/>
              <a:t>实验规律总结：</a:t>
            </a:r>
            <a:endParaRPr lang="zh-CN" altLang="en-US" sz="3200" dirty="0"/>
          </a:p>
          <a:p>
            <a:endParaRPr lang="zh-CN" altLang="en-US" sz="3200" dirty="0"/>
          </a:p>
          <a:p>
            <a:pPr marL="0" indent="0">
              <a:buNone/>
            </a:pPr>
            <a:endParaRPr lang="en-US" altLang="zh-CN" sz="3200" dirty="0">
              <a:sym typeface="Symbol" panose="05050102010706020507" charset="0"/>
            </a:endParaRPr>
          </a:p>
          <a:p>
            <a:pPr marL="0" indent="0">
              <a:buNone/>
            </a:pPr>
            <a:r>
              <a:rPr lang="zh-CN" altLang="en-US" sz="3200" dirty="0">
                <a:sym typeface="Symbol" panose="05050102010706020507" charset="0"/>
              </a:rPr>
              <a:t>        </a:t>
            </a:r>
            <a:r>
              <a:rPr kumimoji="1" lang="en-US" altLang="zh-CN" sz="3200" i="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a:t>
            </a:r>
            <a:r>
              <a:rPr kumimoji="1" lang="en-US" altLang="zh-CN" sz="3200" i="1" baseline="-25000"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c </a:t>
            </a:r>
            <a:r>
              <a:rPr kumimoji="1" lang="zh-CN" altLang="en-US" sz="3200" dirty="0">
                <a:solidFill>
                  <a:srgbClr val="000000"/>
                </a:solidFill>
                <a:cs typeface="宋体" panose="02010600030101010101" pitchFamily="2" charset="-122"/>
                <a:sym typeface="Symbol" panose="05050102010706020507" charset="0"/>
              </a:rPr>
              <a:t>称为电子的</a:t>
            </a:r>
            <a:r>
              <a:rPr kumimoji="1" lang="zh-CN" altLang="en-US" sz="3200" dirty="0">
                <a:solidFill>
                  <a:srgbClr val="0000FF"/>
                </a:solidFill>
                <a:cs typeface="宋体" panose="02010600030101010101" pitchFamily="2" charset="-122"/>
              </a:rPr>
              <a:t>康普顿波长</a:t>
            </a:r>
            <a:endParaRPr lang="en-US" altLang="zh-CN" sz="3200" dirty="0"/>
          </a:p>
          <a:p>
            <a:r>
              <a:rPr lang="zh-CN" altLang="en-US" sz="3200" dirty="0"/>
              <a:t>只有当入射波长</a:t>
            </a:r>
            <a:r>
              <a:rPr lang="zh-CN" altLang="en-US" sz="32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32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zh-CN" altLang="en-US" sz="3200" dirty="0"/>
              <a:t>与</a:t>
            </a:r>
            <a:r>
              <a:rPr kumimoji="1" lang="en-US" altLang="zh-CN" sz="3200" i="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a:t>
            </a:r>
            <a:r>
              <a:rPr kumimoji="1" lang="en-US" altLang="zh-CN" sz="3200" i="1" baseline="-25000"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c</a:t>
            </a:r>
            <a:r>
              <a:rPr lang="zh-CN" altLang="en-US" sz="3200" dirty="0"/>
              <a:t>可比拟时，康普顿效应才显著。</a:t>
            </a:r>
            <a:r>
              <a:rPr lang="zh-CN" altLang="en-US" sz="3200" dirty="0">
                <a:solidFill>
                  <a:srgbClr val="FF0000"/>
                </a:solidFill>
              </a:rPr>
              <a:t>因此要用</a:t>
            </a:r>
            <a:r>
              <a:rPr lang="en-US" altLang="zh-CN" sz="3200" dirty="0">
                <a:solidFill>
                  <a:srgbClr val="FF0000"/>
                </a:solidFill>
              </a:rPr>
              <a:t>X</a:t>
            </a:r>
            <a:r>
              <a:rPr lang="zh-CN" altLang="en-US" sz="3200" dirty="0">
                <a:solidFill>
                  <a:srgbClr val="FF0000"/>
                </a:solidFill>
              </a:rPr>
              <a:t>射线才能观察到！</a:t>
            </a:r>
            <a:endParaRPr lang="zh-CN" altLang="en-US" sz="3200" dirty="0">
              <a:solidFill>
                <a:srgbClr val="FF0000"/>
              </a:solidFill>
            </a:endParaRPr>
          </a:p>
        </p:txBody>
      </p:sp>
      <p:grpSp>
        <p:nvGrpSpPr>
          <p:cNvPr id="11" name="组合 10"/>
          <p:cNvGrpSpPr/>
          <p:nvPr/>
        </p:nvGrpSpPr>
        <p:grpSpPr>
          <a:xfrm>
            <a:off x="3356752" y="2438400"/>
            <a:ext cx="5558648" cy="1066800"/>
            <a:chOff x="1254125" y="2901950"/>
            <a:chExt cx="5870575" cy="1144588"/>
          </a:xfrm>
        </p:grpSpPr>
        <p:graphicFrame>
          <p:nvGraphicFramePr>
            <p:cNvPr id="6" name="Object 9"/>
            <p:cNvGraphicFramePr>
              <a:graphicFrameLocks noChangeAspect="1"/>
            </p:cNvGraphicFramePr>
            <p:nvPr/>
          </p:nvGraphicFramePr>
          <p:xfrm>
            <a:off x="1281113" y="3184525"/>
            <a:ext cx="3397250" cy="657225"/>
          </p:xfrm>
          <a:graphic>
            <a:graphicData uri="http://schemas.openxmlformats.org/presentationml/2006/ole">
              <mc:AlternateContent xmlns:mc="http://schemas.openxmlformats.org/markup-compatibility/2006">
                <mc:Choice xmlns:v="urn:schemas-microsoft-com:vml" Requires="v">
                  <p:oleObj spid="_x0000_s5" name="公式" r:id="rId1" imgW="1181100" imgH="228600" progId="Equation.3">
                    <p:embed/>
                  </p:oleObj>
                </mc:Choice>
                <mc:Fallback>
                  <p:oleObj name="公式" r:id="rId1" imgW="1181100" imgH="228600" progId="Equation.3">
                    <p:embed/>
                    <p:pic>
                      <p:nvPicPr>
                        <p:cNvPr id="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3184525"/>
                          <a:ext cx="33972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Object 10"/>
            <p:cNvGraphicFramePr>
              <a:graphicFrameLocks noChangeAspect="1"/>
            </p:cNvGraphicFramePr>
            <p:nvPr/>
          </p:nvGraphicFramePr>
          <p:xfrm>
            <a:off x="4611688" y="2901950"/>
            <a:ext cx="2333625" cy="1144588"/>
          </p:xfrm>
          <a:graphic>
            <a:graphicData uri="http://schemas.openxmlformats.org/presentationml/2006/ole">
              <mc:AlternateContent xmlns:mc="http://schemas.openxmlformats.org/markup-compatibility/2006">
                <mc:Choice xmlns:v="urn:schemas-microsoft-com:vml" Requires="v">
                  <p:oleObj spid="_x0000_s8" name="公式" r:id="rId3" imgW="824865" imgH="406400" progId="Equation.3">
                    <p:embed/>
                  </p:oleObj>
                </mc:Choice>
                <mc:Fallback>
                  <p:oleObj name="公式" r:id="rId3" imgW="824865" imgH="4064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688" y="2901950"/>
                          <a:ext cx="2333625"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Rectangle 11"/>
            <p:cNvSpPr>
              <a:spLocks noChangeArrowheads="1"/>
            </p:cNvSpPr>
            <p:nvPr/>
          </p:nvSpPr>
          <p:spPr bwMode="auto">
            <a:xfrm>
              <a:off x="1254125" y="3024188"/>
              <a:ext cx="5870575" cy="1003300"/>
            </a:xfrm>
            <a:prstGeom prst="rect">
              <a:avLst/>
            </a:prstGeom>
            <a:noFill/>
            <a:ln w="38100">
              <a:solidFill>
                <a:srgbClr val="0000FF"/>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12" name="组合 11"/>
          <p:cNvGrpSpPr/>
          <p:nvPr/>
        </p:nvGrpSpPr>
        <p:grpSpPr>
          <a:xfrm>
            <a:off x="1343055" y="3733800"/>
            <a:ext cx="7038945" cy="587375"/>
            <a:chOff x="788988" y="3122613"/>
            <a:chExt cx="7038945" cy="587375"/>
          </a:xfrm>
        </p:grpSpPr>
        <p:sp>
          <p:nvSpPr>
            <p:cNvPr id="10" name="Rectangle 14"/>
            <p:cNvSpPr>
              <a:spLocks noChangeArrowheads="1"/>
            </p:cNvSpPr>
            <p:nvPr/>
          </p:nvSpPr>
          <p:spPr bwMode="auto">
            <a:xfrm>
              <a:off x="3103563" y="3122613"/>
              <a:ext cx="47243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kumimoji="1" lang="en-US" altLang="zh-CN" sz="3200" b="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 2.4110</a:t>
              </a:r>
              <a:r>
                <a:rPr kumimoji="1" lang="en-US" altLang="zh-CN" sz="3200" b="1" baseline="30000"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-3</a:t>
              </a:r>
              <a:r>
                <a:rPr kumimoji="1" lang="en-US" altLang="zh-CN" sz="3200" b="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nm</a:t>
              </a:r>
              <a:r>
                <a:rPr kumimoji="1" lang="zh-CN" altLang="en-US" sz="3200" b="1" dirty="0">
                  <a:solidFill>
                    <a:srgbClr val="0000FF"/>
                  </a:solidFill>
                  <a:latin typeface="华文楷体" panose="02010600040101010101" charset="-122"/>
                  <a:ea typeface="华文楷体" panose="02010600040101010101" charset="-122"/>
                  <a:cs typeface="宋体" panose="02010600030101010101" pitchFamily="2" charset="-122"/>
                </a:rPr>
                <a:t>（实验值）</a:t>
              </a:r>
              <a:endParaRPr kumimoji="1" lang="zh-CN" altLang="en-US" sz="3200" b="1" dirty="0">
                <a:solidFill>
                  <a:srgbClr val="0000FF"/>
                </a:solidFill>
                <a:latin typeface="华文楷体" panose="02010600040101010101" charset="-122"/>
                <a:ea typeface="华文楷体" panose="02010600040101010101" charset="-122"/>
                <a:cs typeface="宋体" panose="02010600030101010101" pitchFamily="2" charset="-122"/>
              </a:endParaRPr>
            </a:p>
          </p:txBody>
        </p:sp>
        <p:sp>
          <p:nvSpPr>
            <p:cNvPr id="13" name="Rectangle 13"/>
            <p:cNvSpPr>
              <a:spLocks noChangeArrowheads="1"/>
            </p:cNvSpPr>
            <p:nvPr/>
          </p:nvSpPr>
          <p:spPr bwMode="auto">
            <a:xfrm>
              <a:off x="788988" y="3130550"/>
              <a:ext cx="23383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kumimoji="1" lang="en-US" altLang="zh-CN" sz="3200" b="1" i="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a:t>
              </a:r>
              <a:r>
                <a:rPr kumimoji="1" lang="en-US" altLang="zh-CN" sz="3200" b="1" i="1" baseline="-25000"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c </a:t>
              </a:r>
              <a:r>
                <a:rPr kumimoji="1" lang="en-US" altLang="zh-CN" sz="3200" b="1" dirty="0">
                  <a:solidFill>
                    <a:srgbClr val="FF0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 0.0241Å</a:t>
              </a:r>
              <a:endParaRPr kumimoji="1" lang="en-US" altLang="zh-CN" sz="3200" b="1" dirty="0">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sp>
        <p:nvSpPr>
          <p:cNvPr id="14"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2024</a:t>
            </a:r>
            <a:r>
              <a:rPr lang="zh-CN" altLang="en-US" dirty="0"/>
              <a:t>年春</a:t>
            </a:r>
            <a:endParaRPr lang="en-US" dirty="0"/>
          </a:p>
        </p:txBody>
      </p:sp>
      <p:sp>
        <p:nvSpPr>
          <p:cNvPr id="8" name="内容占位符 2"/>
          <p:cNvSpPr>
            <a:spLocks noGrp="1"/>
          </p:cNvSpPr>
          <p:nvPr>
            <p:ph idx="1"/>
          </p:nvPr>
        </p:nvSpPr>
        <p:spPr>
          <a:xfrm>
            <a:off x="685800" y="1295400"/>
            <a:ext cx="7620000" cy="4724400"/>
          </a:xfrm>
        </p:spPr>
        <p:txBody>
          <a:bodyPr>
            <a:normAutofit/>
          </a:bodyPr>
          <a:lstStyle/>
          <a:p>
            <a:pPr>
              <a:lnSpc>
                <a:spcPct val="110000"/>
              </a:lnSpc>
            </a:pPr>
            <a:r>
              <a:rPr lang="zh-CN" altLang="en-US" sz="2400" dirty="0"/>
              <a:t>不确定原理及其理解和应用</a:t>
            </a:r>
            <a:endParaRPr lang="en-US" altLang="zh-CN" sz="2400" dirty="0"/>
          </a:p>
          <a:p>
            <a:pPr>
              <a:lnSpc>
                <a:spcPct val="110000"/>
              </a:lnSpc>
            </a:pPr>
            <a:r>
              <a:rPr lang="zh-CN" altLang="en-US" sz="2400" dirty="0"/>
              <a:t>波函数的物理意义及统计解释</a:t>
            </a:r>
            <a:endParaRPr lang="en-US" altLang="zh-CN" sz="2400" dirty="0"/>
          </a:p>
          <a:p>
            <a:pPr>
              <a:lnSpc>
                <a:spcPct val="110000"/>
              </a:lnSpc>
            </a:pPr>
            <a:r>
              <a:rPr lang="zh-CN" altLang="en-US" sz="2400" dirty="0"/>
              <a:t>波函数的自然条件和归一化条件</a:t>
            </a:r>
            <a:endParaRPr lang="en-US" altLang="zh-CN" sz="2400" dirty="0"/>
          </a:p>
          <a:p>
            <a:pPr>
              <a:lnSpc>
                <a:spcPct val="110000"/>
              </a:lnSpc>
            </a:pPr>
            <a:r>
              <a:rPr lang="zh-CN" altLang="en-US" sz="2400" dirty="0"/>
              <a:t>双缝干涉的理解及态叠加原理</a:t>
            </a:r>
            <a:endParaRPr lang="en-US" altLang="zh-CN" sz="2400" dirty="0"/>
          </a:p>
          <a:p>
            <a:pPr>
              <a:lnSpc>
                <a:spcPct val="110000"/>
              </a:lnSpc>
            </a:pPr>
            <a:endParaRPr lang="en-US" altLang="zh-CN" sz="2400" dirty="0"/>
          </a:p>
          <a:p>
            <a:pPr>
              <a:lnSpc>
                <a:spcPct val="110000"/>
              </a:lnSpc>
            </a:pPr>
            <a:endParaRPr lang="zh-CN" altLang="en-US" sz="24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态叠加的说明</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idx="4294967295"/>
              </p:nvPr>
            </p:nvSpPr>
            <p:spPr>
              <a:xfrm>
                <a:off x="381000" y="1371600"/>
                <a:ext cx="8305800" cy="5029200"/>
              </a:xfrm>
            </p:spPr>
            <p:txBody>
              <a:bodyPr>
                <a:noAutofit/>
              </a:bodyPr>
              <a:lstStyle/>
              <a:p>
                <a:pPr marL="457200" indent="-457200">
                  <a:lnSpc>
                    <a:spcPct val="110000"/>
                  </a:lnSpc>
                  <a:spcBef>
                    <a:spcPts val="0"/>
                  </a:spcBef>
                </a:pPr>
                <a:r>
                  <a:rPr lang="zh-CN" altLang="en-US" sz="2800" dirty="0"/>
                  <a:t>与经典波的干涉、衍射等没有关系，仅仅数学形式上相同，</a:t>
                </a:r>
                <a:r>
                  <a:rPr lang="zh-CN" altLang="en-US" sz="2800" dirty="0">
                    <a:solidFill>
                      <a:srgbClr val="FF0000"/>
                    </a:solidFill>
                  </a:rPr>
                  <a:t>否则不能解释干涉条纹因为观察而消失</a:t>
                </a:r>
                <a:r>
                  <a:rPr lang="zh-CN" altLang="en-US" sz="2800" dirty="0"/>
                  <a:t>。</a:t>
                </a:r>
                <a:endParaRPr lang="en-US" altLang="zh-CN" sz="2800" dirty="0"/>
              </a:p>
              <a:p>
                <a:pPr marL="457200" indent="-457200">
                  <a:lnSpc>
                    <a:spcPct val="110000"/>
                  </a:lnSpc>
                  <a:spcBef>
                    <a:spcPts val="0"/>
                  </a:spcBef>
                </a:pPr>
                <a:r>
                  <a:rPr lang="zh-CN" altLang="en-US" sz="2800" dirty="0"/>
                  <a:t>注意：态叠加是</a:t>
                </a:r>
                <a:r>
                  <a:rPr lang="zh-CN" altLang="en-US" sz="2800" dirty="0">
                    <a:solidFill>
                      <a:srgbClr val="FF0000"/>
                    </a:solidFill>
                  </a:rPr>
                  <a:t>概率幅</a:t>
                </a:r>
                <a:r>
                  <a:rPr lang="zh-CN" altLang="en-US" sz="2800" dirty="0"/>
                  <a:t>的相加，而</a:t>
                </a:r>
                <a:r>
                  <a:rPr lang="zh-CN" altLang="en-US" sz="2800" dirty="0">
                    <a:solidFill>
                      <a:srgbClr val="FF0000"/>
                    </a:solidFill>
                  </a:rPr>
                  <a:t>不是概率的相加</a:t>
                </a:r>
                <a:r>
                  <a:rPr lang="zh-CN" altLang="en-US" sz="2800" dirty="0"/>
                  <a:t>。</a:t>
                </a:r>
                <a:endParaRPr lang="en-US" altLang="zh-CN" sz="2800" dirty="0"/>
              </a:p>
              <a:p>
                <a:pPr marL="457200" indent="-457200">
                  <a:lnSpc>
                    <a:spcPct val="110000"/>
                  </a:lnSpc>
                  <a:spcBef>
                    <a:spcPts val="0"/>
                  </a:spcBef>
                </a:pPr>
                <a:r>
                  <a:rPr lang="zh-CN" altLang="en-US" sz="2800" dirty="0"/>
                  <a:t>两个概率幅（或波函数）相加，</a:t>
                </a:r>
                <a14:m>
                  <m:oMath xmlns:m="http://schemas.openxmlformats.org/officeDocument/2006/math">
                    <m:r>
                      <a:rPr lang="zh-CN" altLang="en-US" sz="2800" i="1" smtClean="0">
                        <a:latin typeface="Cambria Math" panose="02040503050406030204" pitchFamily="18" charset="0"/>
                      </a:rPr>
                      <m:t>𝝍</m:t>
                    </m:r>
                    <m:r>
                      <a:rPr lang="en-US" altLang="zh-CN" sz="2800" b="1" i="1" smtClean="0">
                        <a:latin typeface="Cambria Math" panose="02040503050406030204" pitchFamily="18" charset="0"/>
                      </a:rPr>
                      <m:t>=</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𝑪</m:t>
                        </m:r>
                      </m:e>
                      <m:sub>
                        <m:r>
                          <a:rPr lang="en-US" altLang="zh-CN" sz="2800" b="1" i="1" smtClean="0">
                            <a:latin typeface="Cambria Math" panose="02040503050406030204" pitchFamily="18" charset="0"/>
                          </a:rPr>
                          <m:t>𝟏</m:t>
                        </m:r>
                      </m:sub>
                    </m:sSub>
                    <m:sSub>
                      <m:sSubPr>
                        <m:ctrlPr>
                          <a:rPr lang="en-US" altLang="zh-CN" sz="2800" b="1" i="1" smtClean="0">
                            <a:latin typeface="Cambria Math" panose="02040503050406030204" pitchFamily="18" charset="0"/>
                          </a:rPr>
                        </m:ctrlPr>
                      </m:sSubPr>
                      <m:e>
                        <m:r>
                          <a:rPr lang="zh-CN" altLang="en-US" sz="2800" i="1">
                            <a:latin typeface="Cambria Math" panose="02040503050406030204" pitchFamily="18" charset="0"/>
                          </a:rPr>
                          <m:t>𝝍</m:t>
                        </m:r>
                      </m:e>
                      <m:sub>
                        <m:r>
                          <a:rPr lang="en-US" altLang="zh-CN" sz="2800" b="1" i="1" smtClean="0">
                            <a:latin typeface="Cambria Math" panose="02040503050406030204" pitchFamily="18" charset="0"/>
                          </a:rPr>
                          <m:t>𝟏</m:t>
                        </m:r>
                      </m:sub>
                    </m:sSub>
                    <m:r>
                      <a:rPr lang="en-US" altLang="zh-CN" sz="2800" b="1" i="1" smtClean="0">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𝑪</m:t>
                        </m:r>
                      </m:e>
                      <m:sub>
                        <m:r>
                          <a:rPr lang="en-US" altLang="zh-CN" sz="2800" b="1" i="1" smtClean="0">
                            <a:latin typeface="Cambria Math" panose="02040503050406030204" pitchFamily="18" charset="0"/>
                          </a:rPr>
                          <m:t>𝟐</m:t>
                        </m:r>
                      </m:sub>
                    </m:sSub>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𝝍</m:t>
                        </m:r>
                      </m:e>
                      <m:sub>
                        <m:r>
                          <a:rPr lang="en-US" altLang="zh-CN" sz="2800" b="1" i="1" smtClean="0">
                            <a:latin typeface="Cambria Math" panose="02040503050406030204" pitchFamily="18" charset="0"/>
                          </a:rPr>
                          <m:t>𝟐</m:t>
                        </m:r>
                      </m:sub>
                    </m:sSub>
                    <m:r>
                      <a:rPr lang="zh-CN" altLang="en-US" sz="2800" b="0" i="0" smtClean="0">
                        <a:latin typeface="Cambria Math" panose="02040503050406030204" pitchFamily="18" charset="0"/>
                      </a:rPr>
                      <m:t>，</m:t>
                    </m:r>
                  </m:oMath>
                </a14:m>
                <a:r>
                  <a:rPr lang="zh-CN" altLang="en-US" sz="2800" dirty="0"/>
                  <a:t>如果测量力学量</a:t>
                </a:r>
                <a:r>
                  <a:rPr lang="en-US" altLang="zh-CN" sz="2800" dirty="0"/>
                  <a:t>B</a:t>
                </a:r>
                <a:r>
                  <a:rPr lang="zh-CN" altLang="en-US" sz="2800" dirty="0"/>
                  <a:t>时，状态</a:t>
                </a:r>
                <a14:m>
                  <m:oMath xmlns:m="http://schemas.openxmlformats.org/officeDocument/2006/math">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𝝍</m:t>
                        </m:r>
                      </m:e>
                      <m:sub>
                        <m:r>
                          <a:rPr lang="en-US" altLang="zh-CN" sz="2800" i="1">
                            <a:latin typeface="Cambria Math" panose="02040503050406030204" pitchFamily="18" charset="0"/>
                          </a:rPr>
                          <m:t>𝟏</m:t>
                        </m:r>
                      </m:sub>
                    </m:sSub>
                  </m:oMath>
                </a14:m>
                <a:r>
                  <a:rPr lang="zh-CN" altLang="en-US" sz="2800" dirty="0"/>
                  <a:t>（或</a:t>
                </a:r>
                <a14:m>
                  <m:oMath xmlns:m="http://schemas.openxmlformats.org/officeDocument/2006/math">
                    <m:sSub>
                      <m:sSubPr>
                        <m:ctrlPr>
                          <a:rPr lang="en-US" altLang="zh-CN" sz="2800" i="1" smtClean="0">
                            <a:latin typeface="Cambria Math" panose="02040503050406030204" pitchFamily="18" charset="0"/>
                          </a:rPr>
                        </m:ctrlPr>
                      </m:sSubPr>
                      <m:e>
                        <m:r>
                          <a:rPr lang="zh-CN" altLang="en-US" sz="2800" i="1">
                            <a:latin typeface="Cambria Math" panose="02040503050406030204" pitchFamily="18" charset="0"/>
                          </a:rPr>
                          <m:t>𝝍</m:t>
                        </m:r>
                      </m:e>
                      <m:sub>
                        <m:r>
                          <a:rPr lang="en-US" altLang="zh-CN" sz="2800" b="1" i="1" smtClean="0">
                            <a:latin typeface="Cambria Math" panose="02040503050406030204" pitchFamily="18" charset="0"/>
                          </a:rPr>
                          <m:t>𝟐</m:t>
                        </m:r>
                      </m:sub>
                    </m:sSub>
                  </m:oMath>
                </a14:m>
                <a:r>
                  <a:rPr lang="zh-CN" altLang="en-US" sz="2800" dirty="0"/>
                  <a:t>）具有确定值</a:t>
                </a:r>
                <a14:m>
                  <m:oMath xmlns:m="http://schemas.openxmlformats.org/officeDocument/2006/math">
                    <m:sSub>
                      <m:sSubPr>
                        <m:ctrlPr>
                          <a:rPr lang="en-US" altLang="zh-CN" sz="2800" i="1">
                            <a:latin typeface="Cambria Math" panose="02040503050406030204" pitchFamily="18" charset="0"/>
                          </a:rPr>
                        </m:ctrlPr>
                      </m:sSubPr>
                      <m:e>
                        <m:r>
                          <a:rPr lang="zh-CN" altLang="en-US" sz="2800" i="1" smtClean="0">
                            <a:latin typeface="Cambria Math" panose="02040503050406030204" pitchFamily="18" charset="0"/>
                          </a:rPr>
                          <m:t>𝜷</m:t>
                        </m:r>
                      </m:e>
                      <m:sub>
                        <m:r>
                          <a:rPr lang="en-US" altLang="zh-CN" sz="2800" i="1">
                            <a:latin typeface="Cambria Math" panose="02040503050406030204" pitchFamily="18" charset="0"/>
                          </a:rPr>
                          <m:t>𝟏</m:t>
                        </m:r>
                      </m:sub>
                    </m:sSub>
                  </m:oMath>
                </a14:m>
                <a:r>
                  <a:rPr lang="zh-CN" altLang="en-US" sz="2800" dirty="0"/>
                  <a:t>（或</a:t>
                </a:r>
                <a14:m>
                  <m:oMath xmlns:m="http://schemas.openxmlformats.org/officeDocument/2006/math">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𝜷</m:t>
                        </m:r>
                      </m:e>
                      <m:sub>
                        <m:r>
                          <a:rPr lang="en-US" altLang="zh-CN" sz="2800" b="1" i="1" smtClean="0">
                            <a:latin typeface="Cambria Math" panose="02040503050406030204" pitchFamily="18" charset="0"/>
                          </a:rPr>
                          <m:t>𝟐</m:t>
                        </m:r>
                      </m:sub>
                    </m:sSub>
                  </m:oMath>
                </a14:m>
                <a:r>
                  <a:rPr lang="zh-CN" altLang="en-US" sz="2800" dirty="0"/>
                  <a:t>），则</a:t>
                </a:r>
                <a14:m>
                  <m:oMath xmlns:m="http://schemas.openxmlformats.org/officeDocument/2006/math">
                    <m:r>
                      <a:rPr lang="zh-CN" altLang="en-US" sz="2800" i="1">
                        <a:latin typeface="Cambria Math" panose="02040503050406030204" pitchFamily="18" charset="0"/>
                      </a:rPr>
                      <m:t>𝝍</m:t>
                    </m:r>
                  </m:oMath>
                </a14:m>
                <a:r>
                  <a:rPr lang="zh-CN" altLang="en-US" sz="2800" dirty="0"/>
                  <a:t>的测量结果不会是</a:t>
                </a:r>
                <a14:m>
                  <m:oMath xmlns:m="http://schemas.openxmlformats.org/officeDocument/2006/math">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𝜷</m:t>
                        </m:r>
                      </m:e>
                      <m:sub>
                        <m:r>
                          <a:rPr lang="en-US" altLang="zh-CN" sz="2800" i="1">
                            <a:latin typeface="Cambria Math" panose="02040503050406030204" pitchFamily="18" charset="0"/>
                          </a:rPr>
                          <m:t>𝟏</m:t>
                        </m:r>
                      </m:sub>
                    </m:sSub>
                  </m:oMath>
                </a14:m>
                <a:r>
                  <a:rPr lang="zh-CN" altLang="en-US" sz="2800" dirty="0"/>
                  <a:t>或</a:t>
                </a:r>
                <a14:m>
                  <m:oMath xmlns:m="http://schemas.openxmlformats.org/officeDocument/2006/math">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𝜷</m:t>
                        </m:r>
                      </m:e>
                      <m:sub>
                        <m:r>
                          <a:rPr lang="en-US" altLang="zh-CN" sz="2800" i="1">
                            <a:latin typeface="Cambria Math" panose="02040503050406030204" pitchFamily="18" charset="0"/>
                          </a:rPr>
                          <m:t>𝟐</m:t>
                        </m:r>
                      </m:sub>
                    </m:sSub>
                  </m:oMath>
                </a14:m>
                <a:r>
                  <a:rPr lang="zh-CN" altLang="en-US" sz="2800" dirty="0">
                    <a:solidFill>
                      <a:srgbClr val="FF0000"/>
                    </a:solidFill>
                  </a:rPr>
                  <a:t>以外的其它值</a:t>
                </a:r>
                <a:r>
                  <a:rPr lang="zh-CN" altLang="en-US" sz="2800" dirty="0"/>
                  <a:t>，而是出现</a:t>
                </a:r>
                <a14:m>
                  <m:oMath xmlns:m="http://schemas.openxmlformats.org/officeDocument/2006/math">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𝜷</m:t>
                        </m:r>
                      </m:e>
                      <m:sub>
                        <m:r>
                          <a:rPr lang="en-US" altLang="zh-CN" sz="2800" i="1">
                            <a:latin typeface="Cambria Math" panose="02040503050406030204" pitchFamily="18" charset="0"/>
                          </a:rPr>
                          <m:t>𝟏</m:t>
                        </m:r>
                      </m:sub>
                    </m:sSub>
                  </m:oMath>
                </a14:m>
                <a:r>
                  <a:rPr lang="zh-CN" altLang="en-US" sz="2800" dirty="0"/>
                  <a:t>或</a:t>
                </a:r>
                <a14:m>
                  <m:oMath xmlns:m="http://schemas.openxmlformats.org/officeDocument/2006/math">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𝜷</m:t>
                        </m:r>
                      </m:e>
                      <m:sub>
                        <m:r>
                          <a:rPr lang="en-US" altLang="zh-CN" sz="2800" i="1">
                            <a:latin typeface="Cambria Math" panose="02040503050406030204" pitchFamily="18" charset="0"/>
                          </a:rPr>
                          <m:t>𝟐</m:t>
                        </m:r>
                      </m:sub>
                    </m:sSub>
                  </m:oMath>
                </a14:m>
                <a:r>
                  <a:rPr lang="zh-CN" altLang="en-US" sz="2800" dirty="0"/>
                  <a:t>值的概率分别为</a:t>
                </a:r>
                <a14:m>
                  <m:oMath xmlns:m="http://schemas.openxmlformats.org/officeDocument/2006/math">
                    <m:sSup>
                      <m:sSupPr>
                        <m:ctrlPr>
                          <a:rPr lang="en-US" altLang="zh-CN" sz="2800" i="1" smtClean="0">
                            <a:latin typeface="Cambria Math" panose="02040503050406030204" pitchFamily="18" charset="0"/>
                          </a:rPr>
                        </m:ctrlPr>
                      </m:sSupPr>
                      <m:e>
                        <m:d>
                          <m:dPr>
                            <m:begChr m:val="|"/>
                            <m:endChr m:val="|"/>
                            <m:ctrlPr>
                              <a:rPr lang="en-US" altLang="zh-CN" sz="2800" i="1" smtClean="0">
                                <a:latin typeface="Cambria Math" panose="02040503050406030204" pitchFamily="18" charset="0"/>
                              </a:rPr>
                            </m:ctrlPr>
                          </m:dPr>
                          <m:e>
                            <m:sSub>
                              <m:sSubPr>
                                <m:ctrlPr>
                                  <a:rPr lang="en-US" altLang="zh-CN" sz="2800" i="1" smtClean="0">
                                    <a:latin typeface="Cambria Math" panose="02040503050406030204" pitchFamily="18" charset="0"/>
                                  </a:rPr>
                                </m:ctrlPr>
                              </m:sSubPr>
                              <m:e>
                                <m:r>
                                  <a:rPr lang="en-US" altLang="zh-CN" sz="2800" b="1" i="1" smtClean="0">
                                    <a:latin typeface="Cambria Math" panose="02040503050406030204" pitchFamily="18" charset="0"/>
                                  </a:rPr>
                                  <m:t>𝑪</m:t>
                                </m:r>
                              </m:e>
                              <m:sub>
                                <m:r>
                                  <a:rPr lang="en-US" altLang="zh-CN" sz="2800" b="1" i="1" smtClean="0">
                                    <a:latin typeface="Cambria Math" panose="02040503050406030204" pitchFamily="18" charset="0"/>
                                  </a:rPr>
                                  <m:t>𝟏</m:t>
                                </m:r>
                              </m:sub>
                            </m:sSub>
                          </m:e>
                        </m:d>
                      </m:e>
                      <m:sup>
                        <m:r>
                          <a:rPr lang="en-US" altLang="zh-CN" sz="2800" b="1" i="1" smtClean="0">
                            <a:latin typeface="Cambria Math" panose="02040503050406030204" pitchFamily="18" charset="0"/>
                          </a:rPr>
                          <m:t>𝟐</m:t>
                        </m:r>
                      </m:sup>
                    </m:sSup>
                  </m:oMath>
                </a14:m>
                <a:r>
                  <a:rPr lang="zh-CN" altLang="en-US" sz="2800" dirty="0"/>
                  <a:t>和</a:t>
                </a:r>
                <a14:m>
                  <m:oMath xmlns:m="http://schemas.openxmlformats.org/officeDocument/2006/math">
                    <m:sSup>
                      <m:sSupPr>
                        <m:ctrlPr>
                          <a:rPr lang="en-US" altLang="zh-CN" sz="2800" i="1">
                            <a:latin typeface="Cambria Math" panose="02040503050406030204" pitchFamily="18" charset="0"/>
                          </a:rPr>
                        </m:ctrlPr>
                      </m:sSupPr>
                      <m:e>
                        <m:d>
                          <m:dPr>
                            <m:begChr m:val="|"/>
                            <m:endChr m:val="|"/>
                            <m:ctrlPr>
                              <a:rPr lang="en-US" altLang="zh-CN" sz="2800" i="1">
                                <a:latin typeface="Cambria Math" panose="02040503050406030204" pitchFamily="18" charset="0"/>
                              </a:rPr>
                            </m:ctrlPr>
                          </m:d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𝑪</m:t>
                                </m:r>
                              </m:e>
                              <m:sub>
                                <m:r>
                                  <a:rPr lang="en-US" altLang="zh-CN" sz="2800" b="1" i="1" smtClean="0">
                                    <a:latin typeface="Cambria Math" panose="02040503050406030204" pitchFamily="18" charset="0"/>
                                  </a:rPr>
                                  <m:t>𝟐</m:t>
                                </m:r>
                              </m:sub>
                            </m:sSub>
                          </m:e>
                        </m:d>
                      </m:e>
                      <m:sup>
                        <m:r>
                          <a:rPr lang="en-US" altLang="zh-CN" sz="2800" i="1">
                            <a:latin typeface="Cambria Math" panose="02040503050406030204" pitchFamily="18" charset="0"/>
                          </a:rPr>
                          <m:t>𝟐</m:t>
                        </m:r>
                      </m:sup>
                    </m:sSup>
                  </m:oMath>
                </a14:m>
                <a:r>
                  <a:rPr lang="zh-CN" altLang="en-US" sz="2800" dirty="0">
                    <a:sym typeface="Symbol" panose="05050102010706020507" pitchFamily="18" charset="2"/>
                  </a:rPr>
                  <a:t></a:t>
                </a:r>
                <a:r>
                  <a:rPr lang="zh-CN" altLang="en-US" sz="2800" dirty="0">
                    <a:solidFill>
                      <a:srgbClr val="FF0000"/>
                    </a:solidFill>
                    <a:sym typeface="Symbol" panose="05050102010706020507" pitchFamily="18" charset="2"/>
                  </a:rPr>
                  <a:t>不确定的！</a:t>
                </a:r>
                <a:r>
                  <a:rPr lang="zh-CN" altLang="en-US" sz="2800" dirty="0">
                    <a:solidFill>
                      <a:srgbClr val="000099"/>
                    </a:solidFill>
                    <a:sym typeface="Symbol" panose="05050102010706020507" pitchFamily="18" charset="2"/>
                  </a:rPr>
                  <a:t>态“</a:t>
                </a:r>
                <a:r>
                  <a:rPr lang="zh-CN" altLang="en-US" sz="2800" dirty="0">
                    <a:solidFill>
                      <a:srgbClr val="FF0000"/>
                    </a:solidFill>
                    <a:sym typeface="Symbol" panose="05050102010706020507" pitchFamily="18" charset="2"/>
                  </a:rPr>
                  <a:t>坍缩</a:t>
                </a:r>
                <a:r>
                  <a:rPr lang="zh-CN" altLang="en-US" sz="2800" dirty="0">
                    <a:solidFill>
                      <a:srgbClr val="000099"/>
                    </a:solidFill>
                    <a:sym typeface="Symbol" panose="05050102010706020507" pitchFamily="18" charset="2"/>
                  </a:rPr>
                  <a:t>”概念。</a:t>
                </a:r>
                <a:endParaRPr lang="zh-CN" altLang="en-US" sz="2800" dirty="0">
                  <a:solidFill>
                    <a:srgbClr val="000099"/>
                  </a:solidFill>
                </a:endParaRPr>
              </a:p>
            </p:txBody>
          </p:sp>
        </mc:Choice>
        <mc:Fallback>
          <p:sp>
            <p:nvSpPr>
              <p:cNvPr id="3" name="内容占位符 2"/>
              <p:cNvSpPr>
                <a:spLocks noRot="1" noChangeAspect="1" noMove="1" noResize="1" noEditPoints="1" noAdjustHandles="1" noChangeArrowheads="1" noChangeShapeType="1" noTextEdit="1"/>
              </p:cNvSpPr>
              <p:nvPr>
                <p:ph idx="4294967295"/>
              </p:nvPr>
            </p:nvSpPr>
            <p:spPr>
              <a:xfrm>
                <a:off x="381000" y="1371600"/>
                <a:ext cx="8305800" cy="5029200"/>
              </a:xfrm>
              <a:blipFill rotWithShape="1">
                <a:blip r:embed="rId1"/>
                <a:stretch>
                  <a:fillRect r="-3976"/>
                </a:stretch>
              </a:blipFill>
            </p:spPr>
            <p:txBody>
              <a:bodyPr/>
              <a:lstStyle/>
              <a:p>
                <a:r>
                  <a:rPr lang="zh-CN" altLang="en-US">
                    <a:noFill/>
                  </a:rPr>
                  <a:t> </a:t>
                </a:r>
              </a:p>
            </p:txBody>
          </p:sp>
        </mc:Fallback>
      </mc:AlternateContent>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量子力学的争论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295400"/>
            <a:ext cx="5924542" cy="4800600"/>
          </a:xfrm>
        </p:spPr>
        <p:txBody>
          <a:bodyPr>
            <a:normAutofit fontScale="92500" lnSpcReduction="20000"/>
          </a:bodyPr>
          <a:lstStyle/>
          <a:p>
            <a:pPr>
              <a:lnSpc>
                <a:spcPct val="110000"/>
              </a:lnSpc>
              <a:spcBef>
                <a:spcPts val="0"/>
              </a:spcBef>
            </a:pPr>
            <a:r>
              <a:rPr lang="zh-CN" altLang="en-US" dirty="0"/>
              <a:t>以</a:t>
            </a:r>
            <a:r>
              <a:rPr lang="zh-CN" altLang="en-US" dirty="0">
                <a:solidFill>
                  <a:srgbClr val="0000FF"/>
                </a:solidFill>
              </a:rPr>
              <a:t>玻耳</a:t>
            </a:r>
            <a:r>
              <a:rPr lang="zh-CN" altLang="en-US" dirty="0"/>
              <a:t>为首，包括海森堡、狄拉克、玻恩的哥本哈根学派：宇宙中事物偶然性是根本的，</a:t>
            </a:r>
            <a:r>
              <a:rPr lang="zh-CN" altLang="en-US" dirty="0">
                <a:solidFill>
                  <a:srgbClr val="FF0000"/>
                </a:solidFill>
              </a:rPr>
              <a:t>必然性是偶然性的平均表现</a:t>
            </a:r>
            <a:r>
              <a:rPr lang="zh-CN" altLang="en-US" dirty="0"/>
              <a:t>。</a:t>
            </a:r>
            <a:endParaRPr lang="en-US" altLang="zh-CN" dirty="0"/>
          </a:p>
          <a:p>
            <a:pPr>
              <a:lnSpc>
                <a:spcPct val="110000"/>
              </a:lnSpc>
              <a:spcBef>
                <a:spcPts val="0"/>
              </a:spcBef>
            </a:pPr>
            <a:r>
              <a:rPr lang="zh-CN" altLang="en-US" dirty="0"/>
              <a:t>以</a:t>
            </a:r>
            <a:r>
              <a:rPr lang="zh-CN" altLang="en-US" dirty="0">
                <a:solidFill>
                  <a:srgbClr val="0000FF"/>
                </a:solidFill>
              </a:rPr>
              <a:t>爱因斯坦</a:t>
            </a:r>
            <a:r>
              <a:rPr lang="zh-CN" altLang="en-US" dirty="0"/>
              <a:t>为首，包括薛定谔、德布罗意学派：自然规律根本上是决定论的。“</a:t>
            </a:r>
            <a:r>
              <a:rPr lang="zh-CN" altLang="en-US" dirty="0">
                <a:solidFill>
                  <a:srgbClr val="FF0000"/>
                </a:solidFill>
              </a:rPr>
              <a:t>上帝肯定不是用掷骰子来决定电子应如何运动的！</a:t>
            </a:r>
            <a:r>
              <a:rPr lang="zh-CN" altLang="en-US" dirty="0"/>
              <a:t>”</a:t>
            </a:r>
            <a:endParaRPr lang="zh-CN" altLang="en-US" dirty="0"/>
          </a:p>
          <a:p>
            <a:pPr marL="0" indent="0">
              <a:lnSpc>
                <a:spcPct val="110000"/>
              </a:lnSpc>
              <a:spcBef>
                <a:spcPts val="0"/>
              </a:spcBef>
              <a:buNone/>
            </a:pPr>
            <a:r>
              <a:rPr lang="zh-CN" altLang="en-US" dirty="0"/>
              <a:t>   “</a:t>
            </a:r>
            <a:r>
              <a:rPr lang="en-US" altLang="zh-CN" dirty="0"/>
              <a:t>God does not play dice”</a:t>
            </a:r>
            <a:endParaRPr lang="en-US" altLang="zh-CN" dirty="0"/>
          </a:p>
        </p:txBody>
      </p:sp>
      <p:pic>
        <p:nvPicPr>
          <p:cNvPr id="5" name="Picture 5" descr="PE02966_"/>
          <p:cNvPicPr>
            <a:picLocks noChangeAspect="1" noChangeArrowheads="1"/>
          </p:cNvPicPr>
          <p:nvPr/>
        </p:nvPicPr>
        <p:blipFill>
          <a:blip r:embed="rId1" cstate="print"/>
          <a:srcRect/>
          <a:stretch>
            <a:fillRect/>
          </a:stretch>
        </p:blipFill>
        <p:spPr bwMode="auto">
          <a:xfrm>
            <a:off x="6477000" y="2057400"/>
            <a:ext cx="2318225" cy="3011488"/>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薛定谔的猫</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04800" y="1266892"/>
            <a:ext cx="4510087" cy="3087802"/>
          </a:xfrm>
        </p:spPr>
        <p:txBody>
          <a:bodyPr>
            <a:noAutofit/>
          </a:bodyPr>
          <a:lstStyle/>
          <a:p>
            <a:r>
              <a:rPr lang="zh-CN" altLang="en-US" sz="2800" dirty="0"/>
              <a:t>薛定谔在</a:t>
            </a:r>
            <a:r>
              <a:rPr lang="en-US" altLang="zh-CN" sz="2800" dirty="0"/>
              <a:t>1935</a:t>
            </a:r>
            <a:r>
              <a:rPr lang="zh-CN" altLang="en-US" sz="2800" dirty="0"/>
              <a:t>年发表了</a:t>
            </a:r>
            <a:r>
              <a:rPr lang="en-US" altLang="zh-CN" sz="2800" dirty="0"/>
              <a:t>《</a:t>
            </a:r>
            <a:r>
              <a:rPr lang="zh-CN" altLang="en-US" sz="2800" dirty="0"/>
              <a:t>量子力学的现状</a:t>
            </a:r>
            <a:r>
              <a:rPr lang="en-US" altLang="zh-CN" sz="2800" dirty="0"/>
              <a:t>》</a:t>
            </a:r>
            <a:r>
              <a:rPr lang="zh-CN" altLang="en-US" sz="2800" dirty="0"/>
              <a:t>论文：第五节，提出了一个假想的猫实验</a:t>
            </a:r>
            <a:endParaRPr lang="en-US" altLang="zh-CN" sz="2800" dirty="0"/>
          </a:p>
          <a:p>
            <a:r>
              <a:rPr lang="zh-CN" altLang="en-US" sz="2800" dirty="0"/>
              <a:t>猫被封闭在密室里：食物</a:t>
            </a:r>
            <a:r>
              <a:rPr lang="en-US" altLang="zh-CN" sz="2800" dirty="0"/>
              <a:t>+</a:t>
            </a:r>
            <a:r>
              <a:rPr lang="zh-CN" altLang="en-US" sz="2800" dirty="0"/>
              <a:t>毒药。毒药的释放由放射性原子控制（</a:t>
            </a:r>
            <a:r>
              <a:rPr lang="zh-CN" altLang="en-US" sz="2800" dirty="0">
                <a:solidFill>
                  <a:srgbClr val="FF0000"/>
                </a:solidFill>
              </a:rPr>
              <a:t>随机衰变</a:t>
            </a:r>
            <a:r>
              <a:rPr lang="zh-CN" altLang="en-US" sz="2800" dirty="0"/>
              <a:t>）</a:t>
            </a:r>
            <a:endParaRPr lang="en-US" altLang="zh-CN" sz="2800" dirty="0"/>
          </a:p>
        </p:txBody>
      </p:sp>
      <p:pic>
        <p:nvPicPr>
          <p:cNvPr id="5" name="Picture 2" descr="http://universe-review.ca/I12-21-cat.jpg"/>
          <p:cNvPicPr>
            <a:picLocks noChangeAspect="1" noChangeArrowheads="1"/>
          </p:cNvPicPr>
          <p:nvPr/>
        </p:nvPicPr>
        <p:blipFill>
          <a:blip r:embed="rId1" cstate="print"/>
          <a:srcRect/>
          <a:stretch>
            <a:fillRect/>
          </a:stretch>
        </p:blipFill>
        <p:spPr bwMode="auto">
          <a:xfrm>
            <a:off x="4814887" y="1081574"/>
            <a:ext cx="4069080" cy="3287407"/>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6" name="内容占位符 2"/>
              <p:cNvSpPr txBox="1"/>
              <p:nvPr/>
            </p:nvSpPr>
            <p:spPr bwMode="auto">
              <a:xfrm>
                <a:off x="182880" y="4354694"/>
                <a:ext cx="8732520" cy="181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Times New Roman" panose="02020603050405020304" pitchFamily="18" charset="0"/>
                    <a:ea typeface="华文楷体" panose="02010600040101010101" charset="-122"/>
                    <a:cs typeface="Times New Roman" panose="02020603050405020304" pitchFamily="18" charset="0"/>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Times New Roman" panose="02020603050405020304" pitchFamily="18" charset="0"/>
                    <a:ea typeface="华文楷体" panose="02010600040101010101" charset="-122"/>
                    <a:cs typeface="Times New Roman" panose="02020603050405020304" pitchFamily="18" charset="0"/>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Times New Roman" panose="02020603050405020304" pitchFamily="18" charset="0"/>
                    <a:ea typeface="华文楷体" panose="02010600040101010101" charset="-122"/>
                    <a:cs typeface="Times New Roman" panose="02020603050405020304" pitchFamily="18" charset="0"/>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FF0000"/>
                    </a:solidFill>
                    <a:latin typeface="Times New Roman" panose="02020603050405020304" pitchFamily="18" charset="0"/>
                    <a:ea typeface="华文楷体" panose="02010600040101010101" charset="-122"/>
                    <a:cs typeface="Times New Roman" panose="02020603050405020304" pitchFamily="18" charset="0"/>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Times New Roman" panose="02020603050405020304" pitchFamily="18" charset="0"/>
                    <a:ea typeface="华文楷体" panose="02010600040101010101" charset="-122"/>
                    <a:cs typeface="Times New Roman" panose="02020603050405020304" pitchFamily="18" charset="0"/>
                  </a:defRPr>
                </a:lvl5pPr>
                <a:lvl6pPr marL="25146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9pPr>
              </a:lstStyle>
              <a:p>
                <a:r>
                  <a:rPr kumimoji="0" lang="zh-CN" altLang="en-US" sz="2400" kern="0" dirty="0"/>
                  <a:t>原子核衰变 </a:t>
                </a:r>
                <a:r>
                  <a:rPr kumimoji="0" lang="zh-CN" altLang="en-US" sz="2400" kern="0" dirty="0">
                    <a:sym typeface="Symbol" panose="05050102010706020507" pitchFamily="18" charset="2"/>
                  </a:rPr>
                  <a:t> 放出粒子  触发开关  锤子落下  击碎药瓶  释放毒药  猫必死</a:t>
                </a:r>
                <a:endParaRPr kumimoji="0" lang="en-US" altLang="zh-CN" sz="2400" kern="0" dirty="0">
                  <a:sym typeface="Symbol" panose="05050102010706020507" pitchFamily="18" charset="2"/>
                </a:endParaRPr>
              </a:p>
              <a:p>
                <a:r>
                  <a:rPr kumimoji="0" lang="zh-CN" altLang="en-US" sz="2400" kern="0" dirty="0"/>
                  <a:t>猫可在密室中可能的态：</a:t>
                </a:r>
                <a14:m>
                  <m:oMath xmlns:m="http://schemas.openxmlformats.org/officeDocument/2006/math">
                    <m:d>
                      <m:dPr>
                        <m:begChr m:val=""/>
                        <m:endChr m:val="⟩"/>
                        <m:ctrlPr>
                          <a:rPr kumimoji="0" lang="zh-CN" altLang="en-US" sz="2400" i="1" kern="0" smtClean="0">
                            <a:latin typeface="Cambria Math" panose="02040503050406030204" pitchFamily="18" charset="0"/>
                          </a:rPr>
                        </m:ctrlPr>
                      </m:dPr>
                      <m:e>
                        <m:r>
                          <a:rPr kumimoji="0" lang="en-US" altLang="zh-CN" sz="2400" i="1" kern="0">
                            <a:latin typeface="Cambria Math" panose="02040503050406030204" pitchFamily="18" charset="0"/>
                          </a:rPr>
                          <m:t>|</m:t>
                        </m:r>
                        <m:r>
                          <a:rPr kumimoji="0" lang="en-US" altLang="zh-CN" sz="2400" b="1" i="1" kern="0" smtClean="0">
                            <a:latin typeface="Cambria Math" panose="02040503050406030204" pitchFamily="18" charset="0"/>
                          </a:rPr>
                          <m:t>𝑳𝒊𝒗𝒆</m:t>
                        </m:r>
                      </m:e>
                    </m:d>
                    <m:r>
                      <m:rPr>
                        <m:nor/>
                      </m:rPr>
                      <a:rPr kumimoji="0" lang="zh-CN" altLang="en-US" sz="2400" kern="0" dirty="0">
                        <a:latin typeface="Cambria Math" panose="02040503050406030204" pitchFamily="18" charset="0"/>
                      </a:rPr>
                      <m:t>或</m:t>
                    </m:r>
                    <m:d>
                      <m:dPr>
                        <m:begChr m:val=""/>
                        <m:endChr m:val="⟩"/>
                        <m:ctrlPr>
                          <a:rPr kumimoji="0" lang="zh-CN" altLang="en-US" sz="2400" i="1" kern="0">
                            <a:latin typeface="Cambria Math" panose="02040503050406030204" pitchFamily="18" charset="0"/>
                          </a:rPr>
                        </m:ctrlPr>
                      </m:dPr>
                      <m:e>
                        <m:r>
                          <a:rPr kumimoji="0" lang="en-US" altLang="zh-CN" sz="2400" i="1" kern="0">
                            <a:latin typeface="Cambria Math" panose="02040503050406030204" pitchFamily="18" charset="0"/>
                          </a:rPr>
                          <m:t>|</m:t>
                        </m:r>
                        <m:r>
                          <a:rPr kumimoji="0" lang="en-US" altLang="zh-CN" sz="2400" b="1" i="1" kern="0" smtClean="0">
                            <a:latin typeface="Cambria Math" panose="02040503050406030204" pitchFamily="18" charset="0"/>
                          </a:rPr>
                          <m:t>𝑫𝒆𝒂𝒅</m:t>
                        </m:r>
                      </m:e>
                    </m:d>
                  </m:oMath>
                </a14:m>
                <a:r>
                  <a:rPr kumimoji="0" lang="zh-CN" altLang="en-US" sz="2400" kern="0" dirty="0"/>
                  <a:t>，只有在打开密室时才能确认</a:t>
                </a:r>
                <a:endParaRPr kumimoji="0" lang="en-US" altLang="zh-CN" sz="2400" kern="0" dirty="0"/>
              </a:p>
              <a:p>
                <a:r>
                  <a:rPr kumimoji="0" lang="zh-CN" altLang="en-US" sz="2000" kern="0" dirty="0">
                    <a:solidFill>
                      <a:srgbClr val="FF0000"/>
                    </a:solidFill>
                  </a:rPr>
                  <a:t>打开密室前，态叠加原理  猫的状态为：</a:t>
                </a:r>
                <a14:m>
                  <m:oMath xmlns:m="http://schemas.openxmlformats.org/officeDocument/2006/math">
                    <m:sSub>
                      <m:sSubPr>
                        <m:ctrlPr>
                          <a:rPr kumimoji="0" lang="en-US" altLang="zh-CN" sz="2000" i="1" kern="0" smtClean="0">
                            <a:solidFill>
                              <a:srgbClr val="FF0000"/>
                            </a:solidFill>
                            <a:latin typeface="Cambria Math" panose="02040503050406030204" pitchFamily="18" charset="0"/>
                          </a:rPr>
                        </m:ctrlPr>
                      </m:sSubPr>
                      <m:e>
                        <m:r>
                          <a:rPr kumimoji="0" lang="en-US" altLang="zh-CN" sz="2000" b="1" i="1" kern="0" smtClean="0">
                            <a:solidFill>
                              <a:srgbClr val="FF0000"/>
                            </a:solidFill>
                            <a:latin typeface="Cambria Math" panose="02040503050406030204" pitchFamily="18" charset="0"/>
                          </a:rPr>
                          <m:t>𝑪</m:t>
                        </m:r>
                      </m:e>
                      <m:sub>
                        <m:r>
                          <a:rPr kumimoji="0" lang="en-US" altLang="zh-CN" sz="2000" b="1" i="1" kern="0" smtClean="0">
                            <a:solidFill>
                              <a:srgbClr val="FF0000"/>
                            </a:solidFill>
                            <a:latin typeface="Cambria Math" panose="02040503050406030204" pitchFamily="18" charset="0"/>
                          </a:rPr>
                          <m:t>𝟏</m:t>
                        </m:r>
                      </m:sub>
                    </m:sSub>
                    <m:d>
                      <m:dPr>
                        <m:begChr m:val=""/>
                        <m:endChr m:val="⟩"/>
                        <m:ctrlPr>
                          <a:rPr kumimoji="0" lang="zh-CN" altLang="en-US" sz="2000" i="1" kern="0" smtClean="0">
                            <a:solidFill>
                              <a:srgbClr val="FF0000"/>
                            </a:solidFill>
                            <a:latin typeface="Cambria Math" panose="02040503050406030204" pitchFamily="18" charset="0"/>
                          </a:rPr>
                        </m:ctrlPr>
                      </m:dPr>
                      <m:e>
                        <m:r>
                          <a:rPr kumimoji="0" lang="en-US" altLang="zh-CN" sz="2000" i="1" kern="0">
                            <a:solidFill>
                              <a:srgbClr val="FF0000"/>
                            </a:solidFill>
                            <a:latin typeface="Cambria Math" panose="02040503050406030204" pitchFamily="18" charset="0"/>
                          </a:rPr>
                          <m:t>|</m:t>
                        </m:r>
                        <m:r>
                          <a:rPr kumimoji="0" lang="en-US" altLang="zh-CN" sz="2000" i="1" kern="0">
                            <a:solidFill>
                              <a:srgbClr val="FF0000"/>
                            </a:solidFill>
                            <a:latin typeface="Cambria Math" panose="02040503050406030204" pitchFamily="18" charset="0"/>
                          </a:rPr>
                          <m:t>𝑳𝒊𝒗𝒆</m:t>
                        </m:r>
                      </m:e>
                    </m:d>
                    <m:r>
                      <a:rPr kumimoji="0" lang="en-US" altLang="zh-CN" sz="2000" i="1" kern="0" smtClean="0">
                        <a:solidFill>
                          <a:srgbClr val="FF0000"/>
                        </a:solidFill>
                        <a:latin typeface="Cambria Math" panose="02040503050406030204" pitchFamily="18" charset="0"/>
                      </a:rPr>
                      <m:t>+</m:t>
                    </m:r>
                    <m:sSub>
                      <m:sSubPr>
                        <m:ctrlPr>
                          <a:rPr kumimoji="0" lang="en-US" altLang="zh-CN" sz="2000" i="1" kern="0" smtClean="0">
                            <a:solidFill>
                              <a:srgbClr val="FF0000"/>
                            </a:solidFill>
                            <a:latin typeface="Cambria Math" panose="02040503050406030204" pitchFamily="18" charset="0"/>
                          </a:rPr>
                        </m:ctrlPr>
                      </m:sSubPr>
                      <m:e>
                        <m:r>
                          <a:rPr kumimoji="0" lang="en-US" altLang="zh-CN" sz="2000" b="1" i="1" kern="0" smtClean="0">
                            <a:solidFill>
                              <a:srgbClr val="FF0000"/>
                            </a:solidFill>
                            <a:latin typeface="Cambria Math" panose="02040503050406030204" pitchFamily="18" charset="0"/>
                          </a:rPr>
                          <m:t>𝑪</m:t>
                        </m:r>
                      </m:e>
                      <m:sub>
                        <m:r>
                          <a:rPr kumimoji="0" lang="en-US" altLang="zh-CN" sz="2000" b="1" i="1" kern="0" smtClean="0">
                            <a:solidFill>
                              <a:srgbClr val="FF0000"/>
                            </a:solidFill>
                            <a:latin typeface="Cambria Math" panose="02040503050406030204" pitchFamily="18" charset="0"/>
                          </a:rPr>
                          <m:t>𝟐</m:t>
                        </m:r>
                      </m:sub>
                    </m:sSub>
                    <m:d>
                      <m:dPr>
                        <m:begChr m:val=""/>
                        <m:endChr m:val="⟩"/>
                        <m:ctrlPr>
                          <a:rPr kumimoji="0" lang="zh-CN" altLang="en-US" sz="2000" i="1" kern="0">
                            <a:solidFill>
                              <a:srgbClr val="FF0000"/>
                            </a:solidFill>
                            <a:latin typeface="Cambria Math" panose="02040503050406030204" pitchFamily="18" charset="0"/>
                          </a:rPr>
                        </m:ctrlPr>
                      </m:dPr>
                      <m:e>
                        <m:r>
                          <a:rPr kumimoji="0" lang="en-US" altLang="zh-CN" sz="2000" i="1" kern="0">
                            <a:solidFill>
                              <a:srgbClr val="FF0000"/>
                            </a:solidFill>
                            <a:latin typeface="Cambria Math" panose="02040503050406030204" pitchFamily="18" charset="0"/>
                          </a:rPr>
                          <m:t>|</m:t>
                        </m:r>
                        <m:r>
                          <a:rPr kumimoji="0" lang="en-US" altLang="zh-CN" sz="2000" i="1" kern="0">
                            <a:solidFill>
                              <a:srgbClr val="FF0000"/>
                            </a:solidFill>
                            <a:latin typeface="Cambria Math" panose="02040503050406030204" pitchFamily="18" charset="0"/>
                          </a:rPr>
                          <m:t>𝑫𝒆𝒂𝒅</m:t>
                        </m:r>
                      </m:e>
                    </m:d>
                  </m:oMath>
                </a14:m>
                <a:endParaRPr kumimoji="0" lang="en-US" altLang="zh-CN" sz="2000" kern="0" dirty="0">
                  <a:solidFill>
                    <a:srgbClr val="FF0000"/>
                  </a:solidFill>
                </a:endParaRPr>
              </a:p>
              <a:p>
                <a:endParaRPr kumimoji="0" lang="zh-CN" altLang="en-US" sz="2400" kern="0" dirty="0"/>
              </a:p>
            </p:txBody>
          </p:sp>
        </mc:Choice>
        <mc:Fallback>
          <p:sp>
            <p:nvSpPr>
              <p:cNvPr id="6" name="内容占位符 2"/>
              <p:cNvSpPr txBox="1">
                <a:spLocks noRot="1" noChangeAspect="1" noMove="1" noResize="1" noEditPoints="1" noAdjustHandles="1" noChangeArrowheads="1" noChangeShapeType="1" noTextEdit="1"/>
              </p:cNvSpPr>
              <p:nvPr/>
            </p:nvSpPr>
            <p:spPr bwMode="auto">
              <a:xfrm>
                <a:off x="182880" y="4354694"/>
                <a:ext cx="8732520" cy="1817506"/>
              </a:xfrm>
              <a:prstGeom prst="rect">
                <a:avLst/>
              </a:prstGeom>
              <a:blipFill rotWithShape="1">
                <a:blip r:embed="rId2"/>
                <a:stretch>
                  <a:fillRect t="-27" b="-3126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zh-CN" altLang="en-US">
                    <a:noFill/>
                  </a:rPr>
                  <a:t> </a:t>
                </a:r>
              </a:p>
            </p:txBody>
          </p:sp>
        </mc:Fallback>
      </mc:AlternateContent>
      <p:sp>
        <p:nvSpPr>
          <p:cNvPr id="7"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解释</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533400" y="1219200"/>
            <a:ext cx="8229600" cy="4876800"/>
          </a:xfrm>
        </p:spPr>
        <p:txBody>
          <a:bodyPr/>
          <a:lstStyle/>
          <a:p>
            <a:r>
              <a:rPr lang="zh-CN" altLang="en-US" sz="2400" dirty="0"/>
              <a:t>自然的推论：当它们都被锁在箱子里时，因为我们没有观察，所以那个原子处在衰变／不衰变的叠加状态。</a:t>
            </a:r>
            <a:endParaRPr lang="zh-CN" altLang="en-US" sz="2400" dirty="0"/>
          </a:p>
          <a:p>
            <a:r>
              <a:rPr lang="zh-CN" altLang="en-US" sz="2400" dirty="0"/>
              <a:t>原子核的衰变是随机事件，物理学家能精确知道的只是半衰期，即衰变一半所需要的时间。如果一种放射性元素的半衰期是一天，则过一天，该元素就少了一半，再过一天，就少了剩下的一半。但是，无法确切知道它在什么时候衰变，上午，还是下午。当然，物理学家知道它在上午或下午衰变的几率</a:t>
            </a:r>
            <a:r>
              <a:rPr lang="en-US" altLang="zh-CN" sz="2400" dirty="0"/>
              <a:t>——</a:t>
            </a:r>
            <a:r>
              <a:rPr lang="zh-CN" altLang="en-US" sz="2400" dirty="0"/>
              <a:t>也就是猫在上午或者下午死亡的几率。 </a:t>
            </a:r>
            <a:endParaRPr lang="en-US" altLang="zh-CN" sz="2400" dirty="0"/>
          </a:p>
          <a:p>
            <a:r>
              <a:rPr lang="zh-CN" altLang="en-US" sz="2400" dirty="0"/>
              <a:t>即使不打开箱子，当衰变的瞬间，观测已经发生，态已经塌缩，会自我观测的猫</a:t>
            </a:r>
            <a:endParaRPr lang="zh-CN" altLang="en-US" sz="24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薛定谔猫的讨论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342900" y="1143000"/>
            <a:ext cx="8343900" cy="5334000"/>
          </a:xfrm>
        </p:spPr>
        <p:txBody>
          <a:bodyPr/>
          <a:lstStyle/>
          <a:p>
            <a:r>
              <a:rPr lang="zh-CN" altLang="en-US" sz="2800" dirty="0"/>
              <a:t>量子理论认为：如果没有揭开盖子，进行观察，我们永远也不知道雌猫是死是活，她将永远处于半死不活的叠加态。这与我们的日常经验严重相违，要么死，要么活，怎么可能不死不活，半死半活？</a:t>
            </a:r>
            <a:endParaRPr lang="en-US" altLang="zh-CN" sz="2800" dirty="0"/>
          </a:p>
          <a:p>
            <a:r>
              <a:rPr lang="zh-CN" altLang="en-US" sz="2800" dirty="0"/>
              <a:t>薛定谔挖苦说：按照量子力学的解释，箱中之猫处于“死－活叠加态”</a:t>
            </a:r>
            <a:r>
              <a:rPr lang="en-US" altLang="zh-CN" sz="2800" dirty="0"/>
              <a:t>——</a:t>
            </a:r>
            <a:r>
              <a:rPr lang="zh-CN" altLang="en-US" sz="2800" dirty="0"/>
              <a:t>既死了又活着！要等到打开箱子看猫一眼才决定其生死。</a:t>
            </a:r>
            <a:endParaRPr lang="en-US" altLang="zh-CN" sz="2800" dirty="0"/>
          </a:p>
          <a:p>
            <a:r>
              <a:rPr lang="zh-CN" altLang="en-US" sz="2800" dirty="0"/>
              <a:t>另外还有一个大的问题：它要求波函数突然坍缩。但物理学中没有一个公式能够描述这种坍缩。尽管如此，长期以来物理学家们出于实用主义的考虑，还是接受了哥本哈根的诠释。付出的代价是：违反了薛定谔方程。这就难怪薛定谔一直耿耿于怀了。</a:t>
            </a:r>
            <a:endParaRPr lang="zh-CN" altLang="en-US" sz="28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Einstein-Bohr </a:t>
            </a:r>
            <a:r>
              <a:rPr lang="zh-CN" altLang="en-US" dirty="0"/>
              <a:t>争论（</a:t>
            </a:r>
            <a:r>
              <a:rPr lang="en-US" altLang="zh-CN" dirty="0"/>
              <a:t>1927-1955</a:t>
            </a:r>
            <a:r>
              <a:rPr lang="zh-CN" altLang="en-US" dirty="0"/>
              <a:t>）</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506037" y="1219200"/>
            <a:ext cx="8180763" cy="5257800"/>
          </a:xfrm>
        </p:spPr>
        <p:txBody>
          <a:bodyPr>
            <a:normAutofit lnSpcReduction="10000"/>
          </a:bodyPr>
          <a:lstStyle/>
          <a:p>
            <a:pPr marL="0" indent="0">
              <a:buNone/>
            </a:pPr>
            <a:r>
              <a:rPr lang="zh-CN" altLang="en-US" sz="2800" dirty="0"/>
              <a:t>在</a:t>
            </a:r>
            <a:r>
              <a:rPr lang="en-US" altLang="zh-CN" sz="2800" dirty="0"/>
              <a:t>1927</a:t>
            </a:r>
            <a:r>
              <a:rPr lang="zh-CN" altLang="en-US" sz="2800" dirty="0"/>
              <a:t>年索尔维 </a:t>
            </a:r>
            <a:r>
              <a:rPr lang="en-US" altLang="zh-CN" sz="2800" dirty="0"/>
              <a:t>(</a:t>
            </a:r>
            <a:r>
              <a:rPr lang="en-US" altLang="zh-CN" sz="2800" dirty="0" err="1"/>
              <a:t>Solvey</a:t>
            </a:r>
            <a:r>
              <a:rPr lang="en-US" altLang="zh-CN" sz="2800" dirty="0"/>
              <a:t>)</a:t>
            </a:r>
            <a:r>
              <a:rPr lang="zh-CN" altLang="en-US" sz="2800" dirty="0"/>
              <a:t>会议上：</a:t>
            </a:r>
            <a:endParaRPr lang="zh-CN" altLang="en-US" sz="2800" dirty="0"/>
          </a:p>
          <a:p>
            <a:r>
              <a:rPr lang="en-US" altLang="zh-CN" sz="2800" dirty="0"/>
              <a:t>Einstein:  </a:t>
            </a:r>
            <a:r>
              <a:rPr lang="zh-CN" altLang="en-US" sz="2800" dirty="0"/>
              <a:t>按照电子的衍射，某一电子落在何处与前 </a:t>
            </a:r>
            <a:endParaRPr lang="en-US" altLang="zh-CN" sz="2800" dirty="0"/>
          </a:p>
          <a:p>
            <a:pPr marL="0" indent="0">
              <a:buNone/>
            </a:pPr>
            <a:r>
              <a:rPr lang="en-US" altLang="zh-CN" sz="2800" dirty="0"/>
              <a:t>                     </a:t>
            </a:r>
            <a:r>
              <a:rPr lang="zh-CN" altLang="en-US" sz="2800" dirty="0"/>
              <a:t>一个电子落在何处有关，这是不可能的。</a:t>
            </a:r>
            <a:endParaRPr lang="zh-CN" altLang="en-US" sz="2800" dirty="0"/>
          </a:p>
          <a:p>
            <a:r>
              <a:rPr lang="en-US" altLang="zh-CN" sz="2800" dirty="0"/>
              <a:t>Bohr:       </a:t>
            </a:r>
            <a:r>
              <a:rPr lang="zh-CN" altLang="en-US" sz="2800" dirty="0"/>
              <a:t>不是前后电子之间相互影响，而是单个电         </a:t>
            </a:r>
            <a:endParaRPr lang="en-US" altLang="zh-CN" sz="2800" dirty="0"/>
          </a:p>
          <a:p>
            <a:pPr marL="0" indent="0">
              <a:buNone/>
            </a:pPr>
            <a:r>
              <a:rPr lang="en-US" altLang="zh-CN" sz="2800" dirty="0"/>
              <a:t>                     </a:t>
            </a:r>
            <a:r>
              <a:rPr lang="zh-CN" altLang="en-US" sz="2800" dirty="0"/>
              <a:t>子的运动具有不确定性。</a:t>
            </a:r>
            <a:endParaRPr lang="zh-CN" altLang="en-US" sz="2800" dirty="0"/>
          </a:p>
          <a:p>
            <a:r>
              <a:rPr lang="en-US" altLang="zh-CN" sz="2800" dirty="0"/>
              <a:t>Einstein:  </a:t>
            </a:r>
            <a:r>
              <a:rPr lang="zh-CN" altLang="en-US" sz="2800" dirty="0"/>
              <a:t>不相信单个电子的运动是不确定的，可以</a:t>
            </a:r>
            <a:endParaRPr lang="en-US" altLang="zh-CN" sz="2800" dirty="0"/>
          </a:p>
          <a:p>
            <a:pPr marL="0" indent="0">
              <a:buNone/>
            </a:pPr>
            <a:r>
              <a:rPr lang="en-US" altLang="zh-CN" sz="2800" dirty="0"/>
              <a:t>                      </a:t>
            </a:r>
            <a:r>
              <a:rPr lang="zh-CN" altLang="en-US" sz="2800" dirty="0"/>
              <a:t>设计更精确的实验仪器解决。</a:t>
            </a:r>
            <a:endParaRPr lang="zh-CN" altLang="en-US" sz="2800" dirty="0"/>
          </a:p>
          <a:p>
            <a:r>
              <a:rPr lang="en-US" altLang="zh-CN" sz="2800" dirty="0"/>
              <a:t>Bohr:        </a:t>
            </a:r>
            <a:r>
              <a:rPr lang="zh-CN" altLang="en-US" sz="2800" dirty="0"/>
              <a:t>所有粒子的不确定性是原则的、本性的。</a:t>
            </a:r>
            <a:endParaRPr lang="zh-CN" altLang="en-US" sz="2800" dirty="0"/>
          </a:p>
          <a:p>
            <a:r>
              <a:rPr lang="en-US" altLang="zh-CN" sz="2800" dirty="0"/>
              <a:t>Einstein:  </a:t>
            </a:r>
            <a:r>
              <a:rPr lang="zh-CN" altLang="en-US" sz="2800" dirty="0"/>
              <a:t>我不相信上帝会玩骰子。</a:t>
            </a:r>
            <a:endParaRPr lang="zh-CN" altLang="en-US" sz="2800" dirty="0"/>
          </a:p>
          <a:p>
            <a:r>
              <a:rPr lang="en-US" altLang="zh-CN" sz="2800" dirty="0"/>
              <a:t>Bohr:       </a:t>
            </a:r>
            <a:r>
              <a:rPr lang="zh-CN" altLang="en-US" sz="2800" dirty="0"/>
              <a:t>不要指挥上帝去做什么。</a:t>
            </a:r>
            <a:endParaRPr lang="zh-CN" altLang="en-US" sz="28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三种学派</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5" name="图片 4"/>
          <p:cNvPicPr>
            <a:picLocks noChangeAspect="1"/>
          </p:cNvPicPr>
          <p:nvPr/>
        </p:nvPicPr>
        <p:blipFill>
          <a:blip r:embed="rId1"/>
          <a:stretch>
            <a:fillRect/>
          </a:stretch>
        </p:blipFill>
        <p:spPr>
          <a:xfrm>
            <a:off x="128190" y="1636043"/>
            <a:ext cx="8890000" cy="41783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正统学派：粒子哪里都不存在</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6" name="图片 5"/>
          <p:cNvPicPr>
            <a:picLocks noChangeAspect="1"/>
          </p:cNvPicPr>
          <p:nvPr/>
        </p:nvPicPr>
        <p:blipFill>
          <a:blip r:embed="rId1"/>
          <a:stretch>
            <a:fillRect/>
          </a:stretch>
        </p:blipFill>
        <p:spPr>
          <a:xfrm>
            <a:off x="609600" y="1219200"/>
            <a:ext cx="8210550" cy="512445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不可知论学派：拒绝回答</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5" name="图片 4"/>
          <p:cNvPicPr>
            <a:picLocks noChangeAspect="1"/>
          </p:cNvPicPr>
          <p:nvPr/>
        </p:nvPicPr>
        <p:blipFill>
          <a:blip r:embed="rId1"/>
          <a:stretch>
            <a:fillRect/>
          </a:stretch>
        </p:blipFill>
        <p:spPr>
          <a:xfrm>
            <a:off x="1110153" y="1308435"/>
            <a:ext cx="6807200" cy="48335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经典电磁理论遇到的困难</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373460"/>
            <a:ext cx="8153400" cy="3503340"/>
          </a:xfrm>
        </p:spPr>
        <p:txBody>
          <a:bodyPr>
            <a:normAutofit lnSpcReduction="10000"/>
          </a:bodyPr>
          <a:lstStyle/>
          <a:p>
            <a:r>
              <a:rPr lang="zh-CN" altLang="en-US" sz="2800" dirty="0"/>
              <a:t>经典电磁波理论，当电磁波通过散射物质时，物质中带电粒子将作受迫振动，其频率等于入射光频率，所以它所发射的散射光频率应等于入射光频率</a:t>
            </a:r>
            <a:r>
              <a:rPr lang="en-US" altLang="zh-CN" sz="2800" dirty="0"/>
              <a:t> </a:t>
            </a:r>
            <a:endParaRPr lang="en-US" altLang="zh-CN" sz="2800" dirty="0"/>
          </a:p>
          <a:p>
            <a:pPr lvl="1"/>
            <a:r>
              <a:rPr lang="zh-CN" altLang="en-US" sz="2400" dirty="0">
                <a:solidFill>
                  <a:srgbClr val="FF0000"/>
                </a:solidFill>
              </a:rPr>
              <a:t>无法解释波长和散射角的关系</a:t>
            </a:r>
            <a:endParaRPr lang="zh-CN" altLang="en-US" sz="2400" dirty="0">
              <a:solidFill>
                <a:srgbClr val="FF0000"/>
              </a:solidFill>
            </a:endParaRPr>
          </a:p>
          <a:p>
            <a:r>
              <a:rPr lang="zh-CN" altLang="en-US" sz="2800" dirty="0"/>
              <a:t>康普顿用光子理论做了成功的解释：</a:t>
            </a:r>
            <a:endParaRPr lang="en-US" altLang="zh-CN" sz="2800" dirty="0"/>
          </a:p>
          <a:p>
            <a:pPr lvl="1"/>
            <a:r>
              <a:rPr lang="en-US" altLang="zh-CN" sz="2400" i="1" dirty="0">
                <a:solidFill>
                  <a:srgbClr val="FF0000"/>
                </a:solidFill>
                <a:latin typeface="Times New Roman" panose="02020603050405020304" pitchFamily="18" charset="0"/>
                <a:cs typeface="Times New Roman" panose="02020603050405020304" pitchFamily="18" charset="0"/>
              </a:rPr>
              <a:t>X</a:t>
            </a:r>
            <a:r>
              <a:rPr lang="zh-CN" altLang="en-US" sz="2400" dirty="0">
                <a:solidFill>
                  <a:srgbClr val="FF0000"/>
                </a:solidFill>
                <a:latin typeface="Times New Roman" panose="02020603050405020304" pitchFamily="18" charset="0"/>
                <a:cs typeface="Times New Roman" panose="02020603050405020304" pitchFamily="18" charset="0"/>
              </a:rPr>
              <a:t>射线光子与“静止自由电子”弹性碰撞</a:t>
            </a:r>
            <a:endParaRPr lang="en-US" altLang="zh-CN" sz="2400" dirty="0">
              <a:solidFill>
                <a:srgbClr val="FF0000"/>
              </a:solidFill>
              <a:latin typeface="Times New Roman" panose="02020603050405020304" pitchFamily="18" charset="0"/>
              <a:cs typeface="Times New Roman" panose="02020603050405020304" pitchFamily="18" charset="0"/>
            </a:endParaRPr>
          </a:p>
          <a:p>
            <a:pPr marL="457200" lvl="1" indent="0">
              <a:buNone/>
            </a:pPr>
            <a:r>
              <a:rPr kumimoji="1" lang="zh-CN" altLang="en-US" sz="2400" dirty="0">
                <a:solidFill>
                  <a:srgbClr val="0000FF"/>
                </a:solidFill>
                <a:latin typeface="Times New Roman" panose="02020603050405020304" pitchFamily="18" charset="0"/>
                <a:cs typeface="Times New Roman" panose="02020603050405020304" pitchFamily="18" charset="0"/>
              </a:rPr>
              <a:t>（</a:t>
            </a:r>
            <a:r>
              <a:rPr kumimoji="1" lang="en-US" altLang="zh-CN" sz="2400" dirty="0">
                <a:solidFill>
                  <a:srgbClr val="0000FF"/>
                </a:solidFill>
                <a:latin typeface="Times New Roman" panose="02020603050405020304" pitchFamily="18" charset="0"/>
                <a:cs typeface="Times New Roman" panose="02020603050405020304" pitchFamily="18" charset="0"/>
              </a:rPr>
              <a:t> </a:t>
            </a:r>
            <a:r>
              <a:rPr kumimoji="1" lang="zh-CN" altLang="en-US" sz="2400" dirty="0">
                <a:solidFill>
                  <a:srgbClr val="0000FF"/>
                </a:solidFill>
                <a:latin typeface="Times New Roman" panose="02020603050405020304" pitchFamily="18" charset="0"/>
                <a:cs typeface="Times New Roman" panose="02020603050405020304" pitchFamily="18" charset="0"/>
              </a:rPr>
              <a:t>波长</a:t>
            </a:r>
            <a:r>
              <a:rPr kumimoji="1" lang="en-US" altLang="zh-CN" sz="2400" dirty="0">
                <a:solidFill>
                  <a:srgbClr val="0000FF"/>
                </a:solidFill>
                <a:latin typeface="Times New Roman" panose="02020603050405020304" pitchFamily="18" charset="0"/>
                <a:cs typeface="Times New Roman" panose="02020603050405020304" pitchFamily="18" charset="0"/>
              </a:rPr>
              <a:t>1Å</a:t>
            </a:r>
            <a:r>
              <a:rPr kumimoji="1" lang="zh-CN" altLang="en-US" sz="2400" dirty="0">
                <a:solidFill>
                  <a:srgbClr val="0000FF"/>
                </a:solidFill>
                <a:latin typeface="Times New Roman" panose="02020603050405020304" pitchFamily="18" charset="0"/>
                <a:cs typeface="Times New Roman" panose="02020603050405020304" pitchFamily="18" charset="0"/>
              </a:rPr>
              <a:t>的 </a:t>
            </a:r>
            <a:r>
              <a:rPr kumimoji="1" lang="en-US" altLang="zh-CN" sz="2400" i="1" dirty="0">
                <a:solidFill>
                  <a:srgbClr val="0000FF"/>
                </a:solidFill>
                <a:latin typeface="Times New Roman" panose="02020603050405020304" pitchFamily="18" charset="0"/>
                <a:cs typeface="Times New Roman" panose="02020603050405020304" pitchFamily="18" charset="0"/>
              </a:rPr>
              <a:t>X</a:t>
            </a:r>
            <a:r>
              <a:rPr kumimoji="1" lang="zh-CN" altLang="en-US" sz="2400" i="1" dirty="0">
                <a:solidFill>
                  <a:srgbClr val="0000FF"/>
                </a:solidFill>
                <a:latin typeface="Times New Roman" panose="02020603050405020304" pitchFamily="18" charset="0"/>
                <a:cs typeface="Times New Roman" panose="02020603050405020304" pitchFamily="18" charset="0"/>
              </a:rPr>
              <a:t> </a:t>
            </a:r>
            <a:r>
              <a:rPr kumimoji="1" lang="zh-CN" altLang="en-US" sz="2400" dirty="0">
                <a:solidFill>
                  <a:srgbClr val="0000FF"/>
                </a:solidFill>
                <a:latin typeface="Times New Roman" panose="02020603050405020304" pitchFamily="18" charset="0"/>
                <a:cs typeface="Times New Roman" panose="02020603050405020304" pitchFamily="18" charset="0"/>
              </a:rPr>
              <a:t>射线，其光子能量</a:t>
            </a:r>
            <a:r>
              <a:rPr kumimoji="1" lang="en-US" altLang="zh-CN" sz="2400" i="1" dirty="0">
                <a:solidFill>
                  <a:srgbClr val="0000FF"/>
                </a:solidFill>
                <a:latin typeface="Times New Roman" panose="02020603050405020304" pitchFamily="18" charset="0"/>
                <a:cs typeface="Times New Roman" panose="02020603050405020304" pitchFamily="18" charset="0"/>
                <a:sym typeface="Symbol" panose="05050102010706020507" charset="0"/>
              </a:rPr>
              <a:t>E  </a:t>
            </a:r>
            <a:r>
              <a:rPr kumimoji="1" lang="en-US" altLang="zh-CN" sz="2400" dirty="0">
                <a:solidFill>
                  <a:srgbClr val="0000FF"/>
                </a:solidFill>
                <a:latin typeface="Times New Roman" panose="02020603050405020304" pitchFamily="18" charset="0"/>
                <a:cs typeface="Times New Roman" panose="02020603050405020304" pitchFamily="18" charset="0"/>
                <a:sym typeface="Symbol" panose="05050102010706020507" charset="0"/>
              </a:rPr>
              <a:t> 12.4keV</a:t>
            </a:r>
            <a:r>
              <a:rPr kumimoji="1" lang="zh-CN" altLang="en-US" sz="2400" dirty="0">
                <a:solidFill>
                  <a:srgbClr val="0000FF"/>
                </a:solidFill>
                <a:latin typeface="Times New Roman" panose="02020603050405020304" pitchFamily="18" charset="0"/>
                <a:cs typeface="Times New Roman" panose="02020603050405020304" pitchFamily="18" charset="0"/>
                <a:sym typeface="Symbol" panose="05050102010706020507" charset="0"/>
              </a:rPr>
              <a:t>，</a:t>
            </a:r>
            <a:r>
              <a:rPr kumimoji="1" lang="zh-CN" altLang="en-US" sz="2400" dirty="0">
                <a:solidFill>
                  <a:srgbClr val="0000FF"/>
                </a:solidFill>
                <a:latin typeface="Times New Roman" panose="02020603050405020304" pitchFamily="18" charset="0"/>
                <a:cs typeface="Times New Roman" panose="02020603050405020304" pitchFamily="18" charset="0"/>
              </a:rPr>
              <a:t>外层电子束 缚能</a:t>
            </a:r>
            <a:r>
              <a:rPr kumimoji="1" lang="en-US" altLang="zh-CN" sz="2400" dirty="0">
                <a:solidFill>
                  <a:srgbClr val="0000FF"/>
                </a:solidFill>
                <a:latin typeface="Times New Roman" panose="02020603050405020304" pitchFamily="18" charset="0"/>
                <a:cs typeface="Times New Roman" panose="02020603050405020304" pitchFamily="18" charset="0"/>
              </a:rPr>
              <a:t>~ eV,</a:t>
            </a:r>
            <a:r>
              <a:rPr kumimoji="1" lang="zh-CN" altLang="en-US" sz="2400" dirty="0">
                <a:solidFill>
                  <a:srgbClr val="0000FF"/>
                </a:solidFill>
                <a:latin typeface="Times New Roman" panose="02020603050405020304" pitchFamily="18" charset="0"/>
                <a:cs typeface="Times New Roman" panose="02020603050405020304" pitchFamily="18" charset="0"/>
              </a:rPr>
              <a:t>室温下</a:t>
            </a:r>
            <a:r>
              <a:rPr kumimoji="1" lang="en-US" altLang="zh-CN" sz="2400" dirty="0">
                <a:solidFill>
                  <a:srgbClr val="0000FF"/>
                </a:solidFill>
                <a:latin typeface="Times New Roman" panose="02020603050405020304" pitchFamily="18" charset="0"/>
                <a:cs typeface="Times New Roman" panose="02020603050405020304" pitchFamily="18" charset="0"/>
              </a:rPr>
              <a:t> </a:t>
            </a:r>
            <a:r>
              <a:rPr kumimoji="1" lang="en-US" altLang="zh-CN" sz="2400" i="1" dirty="0">
                <a:solidFill>
                  <a:srgbClr val="0000FF"/>
                </a:solidFill>
                <a:latin typeface="Times New Roman" panose="02020603050405020304" pitchFamily="18" charset="0"/>
                <a:cs typeface="Times New Roman" panose="02020603050405020304" pitchFamily="18" charset="0"/>
              </a:rPr>
              <a:t>kT</a:t>
            </a:r>
            <a:r>
              <a:rPr kumimoji="1" lang="en-US" altLang="zh-CN" sz="2400" dirty="0">
                <a:solidFill>
                  <a:srgbClr val="0000FF"/>
                </a:solidFill>
                <a:latin typeface="Times New Roman" panose="02020603050405020304" pitchFamily="18" charset="0"/>
                <a:cs typeface="Times New Roman" panose="02020603050405020304" pitchFamily="18" charset="0"/>
              </a:rPr>
              <a:t>~10</a:t>
            </a:r>
            <a:r>
              <a:rPr kumimoji="1" lang="en-US" altLang="zh-CN" sz="2400" baseline="30000" dirty="0">
                <a:solidFill>
                  <a:srgbClr val="0000FF"/>
                </a:solidFill>
                <a:latin typeface="Times New Roman" panose="02020603050405020304" pitchFamily="18" charset="0"/>
                <a:cs typeface="Times New Roman" panose="02020603050405020304" pitchFamily="18" charset="0"/>
              </a:rPr>
              <a:t>-2</a:t>
            </a:r>
            <a:r>
              <a:rPr kumimoji="1" lang="en-US" altLang="zh-CN" sz="2400" dirty="0">
                <a:solidFill>
                  <a:srgbClr val="0000FF"/>
                </a:solidFill>
                <a:latin typeface="Times New Roman" panose="02020603050405020304" pitchFamily="18" charset="0"/>
                <a:cs typeface="Times New Roman" panose="02020603050405020304" pitchFamily="18" charset="0"/>
              </a:rPr>
              <a:t>eV</a:t>
            </a:r>
            <a:r>
              <a:rPr kumimoji="1" lang="zh-CN" altLang="en-US" sz="2400" dirty="0">
                <a:solidFill>
                  <a:srgbClr val="0000FF"/>
                </a:solidFill>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pPr lvl="1"/>
            <a:r>
              <a:rPr lang="zh-CN" altLang="en-US" sz="2400" dirty="0">
                <a:solidFill>
                  <a:srgbClr val="FF0000"/>
                </a:solidFill>
                <a:latin typeface="Times New Roman" panose="02020603050405020304" pitchFamily="18" charset="0"/>
                <a:cs typeface="Times New Roman" panose="02020603050405020304" pitchFamily="18" charset="0"/>
              </a:rPr>
              <a:t>碰撞过程中能量与动量守恒</a:t>
            </a:r>
            <a:endParaRPr lang="zh-CN" altLang="en-US" sz="2400" dirty="0">
              <a:solidFill>
                <a:srgbClr val="FF0000"/>
              </a:solidFill>
              <a:latin typeface="Times New Roman" panose="02020603050405020304" pitchFamily="18" charset="0"/>
              <a:cs typeface="Times New Roman" panose="02020603050405020304" pitchFamily="18" charset="0"/>
            </a:endParaRPr>
          </a:p>
          <a:p>
            <a:endParaRPr lang="zh-CN" altLang="en-US" sz="2800" dirty="0"/>
          </a:p>
        </p:txBody>
      </p:sp>
      <p:sp>
        <p:nvSpPr>
          <p:cNvPr id="5" name="Text Box 7"/>
          <p:cNvSpPr txBox="1">
            <a:spLocks noChangeArrowheads="1"/>
          </p:cNvSpPr>
          <p:nvPr/>
        </p:nvSpPr>
        <p:spPr bwMode="auto">
          <a:xfrm>
            <a:off x="901700" y="4724400"/>
            <a:ext cx="3657600" cy="1588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35000"/>
              </a:lnSpc>
            </a:pPr>
            <a:r>
              <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碰撞</a:t>
            </a:r>
            <a:r>
              <a:rPr lang="zh-CN" altLang="en-US" sz="2400" dirty="0">
                <a:solidFill>
                  <a:srgbClr val="FF0000"/>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光子</a:t>
            </a:r>
            <a:r>
              <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把部分能量</a:t>
            </a:r>
            <a:endPar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endParaRPr>
          </a:p>
          <a:p>
            <a:pPr>
              <a:lnSpc>
                <a:spcPct val="135000"/>
              </a:lnSpc>
            </a:pPr>
            <a:r>
              <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传给</a:t>
            </a:r>
            <a:r>
              <a:rPr lang="zh-CN" altLang="en-US" sz="2400" dirty="0">
                <a:solidFill>
                  <a:srgbClr val="FF0000"/>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电子</a:t>
            </a:r>
            <a:r>
              <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a:t>
            </a:r>
            <a:r>
              <a:rPr lang="zh-CN" altLang="en-US" sz="2400" dirty="0">
                <a:solidFill>
                  <a:srgbClr val="FF0000"/>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光子的能量</a:t>
            </a:r>
            <a:r>
              <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a:t>
            </a:r>
            <a:endPar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endParaRPr>
          </a:p>
          <a:p>
            <a:pPr>
              <a:lnSpc>
                <a:spcPct val="135000"/>
              </a:lnSpc>
            </a:pPr>
            <a:r>
              <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a:t>
            </a:r>
            <a:r>
              <a:rPr lang="zh-CN" altLang="en-US" sz="2400" dirty="0">
                <a:solidFill>
                  <a:srgbClr val="FF0000"/>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散射</a:t>
            </a:r>
            <a:r>
              <a:rPr lang="en-US" altLang="zh-CN" sz="2400" dirty="0">
                <a:solidFill>
                  <a:srgbClr val="FF0000"/>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X</a:t>
            </a:r>
            <a:r>
              <a:rPr lang="zh-CN" altLang="en-US" sz="2400" dirty="0">
                <a:solidFill>
                  <a:srgbClr val="FF0000"/>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射线频率</a:t>
            </a:r>
            <a:r>
              <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 </a:t>
            </a:r>
            <a:r>
              <a:rPr lang="zh-CN" altLang="en-US" sz="2400" dirty="0">
                <a:solidFill>
                  <a:srgbClr val="FF0000"/>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波长</a:t>
            </a:r>
            <a:r>
              <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rPr>
              <a:t></a:t>
            </a:r>
            <a:endParaRPr lang="zh-CN" altLang="en-US" sz="2400" dirty="0">
              <a:solidFill>
                <a:srgbClr val="0000FF"/>
              </a:solidFill>
              <a:latin typeface="华文楷体" panose="02010600040101010101" charset="-122"/>
              <a:ea typeface="华文楷体" panose="02010600040101010101" charset="-122"/>
              <a:cs typeface="Times New Roman" panose="02020603050405020304" pitchFamily="18" charset="0"/>
              <a:sym typeface="Symbol" panose="05050102010706020507" charset="0"/>
            </a:endParaRPr>
          </a:p>
        </p:txBody>
      </p:sp>
      <p:grpSp>
        <p:nvGrpSpPr>
          <p:cNvPr id="48" name="组合 47"/>
          <p:cNvGrpSpPr/>
          <p:nvPr/>
        </p:nvGrpSpPr>
        <p:grpSpPr>
          <a:xfrm>
            <a:off x="5010150" y="3886200"/>
            <a:ext cx="3365500" cy="2362200"/>
            <a:chOff x="4876800" y="4114800"/>
            <a:chExt cx="3365500" cy="2362200"/>
          </a:xfrm>
        </p:grpSpPr>
        <p:sp>
          <p:nvSpPr>
            <p:cNvPr id="32" name="Line 16"/>
            <p:cNvSpPr>
              <a:spLocks noChangeShapeType="1"/>
            </p:cNvSpPr>
            <p:nvPr/>
          </p:nvSpPr>
          <p:spPr bwMode="auto">
            <a:xfrm>
              <a:off x="6646793" y="5266336"/>
              <a:ext cx="881300" cy="711025"/>
            </a:xfrm>
            <a:prstGeom prst="line">
              <a:avLst/>
            </a:prstGeom>
            <a:noFill/>
            <a:ln w="28575">
              <a:solidFill>
                <a:schemeClr val="tx1"/>
              </a:solidFill>
              <a:rou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3" name="Line 17"/>
            <p:cNvSpPr>
              <a:spLocks noChangeShapeType="1"/>
            </p:cNvSpPr>
            <p:nvPr/>
          </p:nvSpPr>
          <p:spPr bwMode="auto">
            <a:xfrm flipV="1">
              <a:off x="6646793" y="4596701"/>
              <a:ext cx="1008467" cy="656331"/>
            </a:xfrm>
            <a:prstGeom prst="line">
              <a:avLst/>
            </a:prstGeom>
            <a:noFill/>
            <a:ln w="28575">
              <a:solidFill>
                <a:schemeClr val="tx1"/>
              </a:solidFill>
              <a:rou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4" name="Oval 18"/>
            <p:cNvSpPr>
              <a:spLocks noChangeArrowheads="1"/>
            </p:cNvSpPr>
            <p:nvPr/>
          </p:nvSpPr>
          <p:spPr bwMode="auto">
            <a:xfrm>
              <a:off x="6498924" y="5143643"/>
              <a:ext cx="249899" cy="246863"/>
            </a:xfrm>
            <a:prstGeom prst="ellipse">
              <a:avLst/>
            </a:prstGeom>
            <a:solidFill>
              <a:srgbClr val="0000FF"/>
            </a:solidFill>
            <a:ln w="9525">
              <a:solidFill>
                <a:srgbClr val="000000"/>
              </a:solidFill>
              <a:round/>
            </a:ln>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5" name="Line 19"/>
            <p:cNvSpPr>
              <a:spLocks noChangeShapeType="1"/>
            </p:cNvSpPr>
            <p:nvPr/>
          </p:nvSpPr>
          <p:spPr bwMode="auto">
            <a:xfrm flipV="1">
              <a:off x="5107476" y="5266336"/>
              <a:ext cx="1412150" cy="0"/>
            </a:xfrm>
            <a:prstGeom prst="line">
              <a:avLst/>
            </a:prstGeom>
            <a:noFill/>
            <a:ln w="28575">
              <a:solidFill>
                <a:schemeClr val="tx1"/>
              </a:solidFill>
              <a:rou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6" name="Line 20"/>
            <p:cNvSpPr>
              <a:spLocks noChangeShapeType="1"/>
            </p:cNvSpPr>
            <p:nvPr/>
          </p:nvSpPr>
          <p:spPr bwMode="auto">
            <a:xfrm>
              <a:off x="6762131" y="5266336"/>
              <a:ext cx="1391448" cy="0"/>
            </a:xfrm>
            <a:prstGeom prst="line">
              <a:avLst/>
            </a:prstGeom>
            <a:noFill/>
            <a:ln w="28575">
              <a:solidFill>
                <a:srgbClr val="000000"/>
              </a:solidFill>
              <a:prstDash val="dash"/>
              <a:rou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7" name="Text Box 21"/>
            <p:cNvSpPr txBox="1">
              <a:spLocks noChangeArrowheads="1"/>
            </p:cNvSpPr>
            <p:nvPr/>
          </p:nvSpPr>
          <p:spPr bwMode="auto">
            <a:xfrm>
              <a:off x="6442733" y="4621831"/>
              <a:ext cx="433256" cy="75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fontAlgn="base">
                <a:spcBef>
                  <a:spcPct val="0"/>
                </a:spcBef>
                <a:spcAft>
                  <a:spcPct val="0"/>
                </a:spcAft>
              </a:pPr>
              <a:r>
                <a:rPr kumimoji="1" lang="en-US" altLang="zh-CN" sz="3600" b="1" i="1">
                  <a:solidFill>
                    <a:srgbClr val="0000FF"/>
                  </a:solidFill>
                  <a:latin typeface="Times New Roman" panose="02020603050405020304" pitchFamily="18" charset="0"/>
                  <a:ea typeface="宋体" panose="02010600030101010101" pitchFamily="2" charset="-122"/>
                  <a:cs typeface="宋体" panose="02010600030101010101" pitchFamily="2" charset="-122"/>
                </a:rPr>
                <a:t>e</a:t>
              </a:r>
              <a:endParaRPr kumimoji="1" lang="en-US" altLang="zh-CN" sz="3600" b="1" i="1">
                <a:solidFill>
                  <a:srgbClr val="0000FF"/>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8" name="Text Box 22"/>
            <p:cNvSpPr txBox="1">
              <a:spLocks noChangeArrowheads="1"/>
            </p:cNvSpPr>
            <p:nvPr/>
          </p:nvSpPr>
          <p:spPr bwMode="auto">
            <a:xfrm>
              <a:off x="4876800" y="5984752"/>
              <a:ext cx="2978083" cy="49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fontAlgn="base">
                <a:spcBef>
                  <a:spcPct val="0"/>
                </a:spcBef>
                <a:spcAft>
                  <a:spcPct val="0"/>
                </a:spcAft>
              </a:pPr>
              <a:r>
                <a:rPr kumimoji="1" lang="zh-CN" altLang="en-US" sz="2400" b="1" dirty="0">
                  <a:solidFill>
                    <a:srgbClr val="0000FF"/>
                  </a:solidFill>
                  <a:latin typeface="华文楷体" panose="02010600040101010101" charset="-122"/>
                  <a:ea typeface="华文楷体" panose="02010600040101010101" charset="-122"/>
                  <a:cs typeface="宋体" panose="02010600030101010101" pitchFamily="2" charset="-122"/>
                </a:rPr>
                <a:t>自由电子（静止）</a:t>
              </a:r>
              <a:endParaRPr kumimoji="1" lang="zh-CN" altLang="en-US" sz="2400" b="1" dirty="0">
                <a:solidFill>
                  <a:srgbClr val="0000FF"/>
                </a:solidFill>
                <a:latin typeface="华文楷体" panose="02010600040101010101" charset="-122"/>
                <a:ea typeface="华文楷体" panose="02010600040101010101" charset="-122"/>
                <a:cs typeface="宋体" panose="02010600030101010101" pitchFamily="2" charset="-122"/>
              </a:endParaRPr>
            </a:p>
          </p:txBody>
        </p:sp>
        <p:sp>
          <p:nvSpPr>
            <p:cNvPr id="39" name="Line 23"/>
            <p:cNvSpPr>
              <a:spLocks noChangeShapeType="1"/>
            </p:cNvSpPr>
            <p:nvPr/>
          </p:nvSpPr>
          <p:spPr bwMode="auto">
            <a:xfrm flipV="1">
              <a:off x="5656070" y="5362420"/>
              <a:ext cx="927139" cy="637114"/>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0" name="Freeform 24"/>
            <p:cNvSpPr/>
            <p:nvPr/>
          </p:nvSpPr>
          <p:spPr bwMode="auto">
            <a:xfrm>
              <a:off x="7068220" y="4979561"/>
              <a:ext cx="102030" cy="286775"/>
            </a:xfrm>
            <a:custGeom>
              <a:avLst/>
              <a:gdLst>
                <a:gd name="T0" fmla="*/ 0 w 120"/>
                <a:gd name="T1" fmla="*/ 0 h 315"/>
                <a:gd name="T2" fmla="*/ 105 w 120"/>
                <a:gd name="T3" fmla="*/ 165 h 315"/>
                <a:gd name="T4" fmla="*/ 90 w 120"/>
                <a:gd name="T5" fmla="*/ 315 h 315"/>
              </a:gdLst>
              <a:ahLst/>
              <a:cxnLst>
                <a:cxn ang="0">
                  <a:pos x="T0" y="T1"/>
                </a:cxn>
                <a:cxn ang="0">
                  <a:pos x="T2" y="T3"/>
                </a:cxn>
                <a:cxn ang="0">
                  <a:pos x="T4" y="T5"/>
                </a:cxn>
              </a:cxnLst>
              <a:rect l="0" t="0" r="r" b="b"/>
              <a:pathLst>
                <a:path w="120" h="315">
                  <a:moveTo>
                    <a:pt x="0" y="0"/>
                  </a:moveTo>
                  <a:cubicBezTo>
                    <a:pt x="45" y="56"/>
                    <a:pt x="90" y="113"/>
                    <a:pt x="105" y="165"/>
                  </a:cubicBezTo>
                  <a:cubicBezTo>
                    <a:pt x="120" y="217"/>
                    <a:pt x="105" y="266"/>
                    <a:pt x="90" y="315"/>
                  </a:cubicBezTo>
                </a:path>
              </a:pathLst>
            </a:custGeom>
            <a:noFill/>
            <a:ln w="28575" cmpd="sng">
              <a:solidFill>
                <a:srgbClr val="008000"/>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1" name="Freeform 25"/>
            <p:cNvSpPr/>
            <p:nvPr/>
          </p:nvSpPr>
          <p:spPr bwMode="auto">
            <a:xfrm>
              <a:off x="6952882" y="5266336"/>
              <a:ext cx="73935" cy="260167"/>
            </a:xfrm>
            <a:custGeom>
              <a:avLst/>
              <a:gdLst>
                <a:gd name="T0" fmla="*/ 75 w 87"/>
                <a:gd name="T1" fmla="*/ 0 h 285"/>
                <a:gd name="T2" fmla="*/ 75 w 87"/>
                <a:gd name="T3" fmla="*/ 135 h 285"/>
                <a:gd name="T4" fmla="*/ 0 w 87"/>
                <a:gd name="T5" fmla="*/ 285 h 285"/>
              </a:gdLst>
              <a:ahLst/>
              <a:cxnLst>
                <a:cxn ang="0">
                  <a:pos x="T0" y="T1"/>
                </a:cxn>
                <a:cxn ang="0">
                  <a:pos x="T2" y="T3"/>
                </a:cxn>
                <a:cxn ang="0">
                  <a:pos x="T4" y="T5"/>
                </a:cxn>
              </a:cxnLst>
              <a:rect l="0" t="0" r="r" b="b"/>
              <a:pathLst>
                <a:path w="87" h="285">
                  <a:moveTo>
                    <a:pt x="75" y="0"/>
                  </a:moveTo>
                  <a:cubicBezTo>
                    <a:pt x="81" y="44"/>
                    <a:pt x="87" y="88"/>
                    <a:pt x="75" y="135"/>
                  </a:cubicBezTo>
                  <a:cubicBezTo>
                    <a:pt x="63" y="182"/>
                    <a:pt x="12" y="260"/>
                    <a:pt x="0" y="285"/>
                  </a:cubicBezTo>
                </a:path>
              </a:pathLst>
            </a:custGeom>
            <a:noFill/>
            <a:ln w="28575" cmpd="sng">
              <a:solidFill>
                <a:srgbClr val="FF00FF"/>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2" name="Freeform 26"/>
            <p:cNvSpPr/>
            <p:nvPr/>
          </p:nvSpPr>
          <p:spPr bwMode="auto">
            <a:xfrm>
              <a:off x="7022380" y="5266336"/>
              <a:ext cx="102030" cy="314861"/>
            </a:xfrm>
            <a:custGeom>
              <a:avLst/>
              <a:gdLst>
                <a:gd name="T0" fmla="*/ 75 w 87"/>
                <a:gd name="T1" fmla="*/ 0 h 285"/>
                <a:gd name="T2" fmla="*/ 75 w 87"/>
                <a:gd name="T3" fmla="*/ 135 h 285"/>
                <a:gd name="T4" fmla="*/ 0 w 87"/>
                <a:gd name="T5" fmla="*/ 285 h 285"/>
              </a:gdLst>
              <a:ahLst/>
              <a:cxnLst>
                <a:cxn ang="0">
                  <a:pos x="T0" y="T1"/>
                </a:cxn>
                <a:cxn ang="0">
                  <a:pos x="T2" y="T3"/>
                </a:cxn>
                <a:cxn ang="0">
                  <a:pos x="T4" y="T5"/>
                </a:cxn>
              </a:cxnLst>
              <a:rect l="0" t="0" r="r" b="b"/>
              <a:pathLst>
                <a:path w="87" h="285">
                  <a:moveTo>
                    <a:pt x="75" y="0"/>
                  </a:moveTo>
                  <a:cubicBezTo>
                    <a:pt x="81" y="44"/>
                    <a:pt x="87" y="88"/>
                    <a:pt x="75" y="135"/>
                  </a:cubicBezTo>
                  <a:cubicBezTo>
                    <a:pt x="63" y="182"/>
                    <a:pt x="12" y="260"/>
                    <a:pt x="0" y="285"/>
                  </a:cubicBezTo>
                </a:path>
              </a:pathLst>
            </a:custGeom>
            <a:noFill/>
            <a:ln w="28575" cmpd="sng">
              <a:solidFill>
                <a:srgbClr val="FF00FF"/>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CN" altLang="en-US" sz="3200" b="1">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aphicFrame>
          <p:nvGraphicFramePr>
            <p:cNvPr id="44" name="Object 28"/>
            <p:cNvGraphicFramePr>
              <a:graphicFrameLocks noChangeAspect="1"/>
            </p:cNvGraphicFramePr>
            <p:nvPr/>
          </p:nvGraphicFramePr>
          <p:xfrm>
            <a:off x="7539922" y="5723107"/>
            <a:ext cx="702378" cy="475988"/>
          </p:xfrm>
          <a:graphic>
            <a:graphicData uri="http://schemas.openxmlformats.org/presentationml/2006/ole">
              <mc:AlternateContent xmlns:mc="http://schemas.openxmlformats.org/markup-compatibility/2006">
                <mc:Choice xmlns:v="urn:schemas-microsoft-com:vml" Requires="v">
                  <p:oleObj spid="_x0000_s6" name="公式" r:id="rId1" imgW="279400" imgH="190500" progId="Equation.3">
                    <p:embed/>
                  </p:oleObj>
                </mc:Choice>
                <mc:Fallback>
                  <p:oleObj name="公式" r:id="rId1" imgW="279400" imgH="1905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922" y="5723107"/>
                          <a:ext cx="702378" cy="47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5" name="Object 29"/>
            <p:cNvGraphicFramePr>
              <a:graphicFrameLocks noChangeAspect="1"/>
            </p:cNvGraphicFramePr>
            <p:nvPr/>
          </p:nvGraphicFramePr>
          <p:xfrm>
            <a:off x="7161377" y="5306248"/>
            <a:ext cx="282430" cy="368077"/>
          </p:xfrm>
          <a:graphic>
            <a:graphicData uri="http://schemas.openxmlformats.org/presentationml/2006/ole">
              <mc:AlternateContent xmlns:mc="http://schemas.openxmlformats.org/markup-compatibility/2006">
                <mc:Choice xmlns:v="urn:schemas-microsoft-com:vml" Requires="v">
                  <p:oleObj spid="_x0000_s7" name="公式" r:id="rId3" imgW="215900" imgH="279400" progId="Equation.3">
                    <p:embed/>
                  </p:oleObj>
                </mc:Choice>
                <mc:Fallback>
                  <p:oleObj name="公式" r:id="rId3" imgW="215900" imgH="279400" progId="Equation.3">
                    <p:embed/>
                    <p:pic>
                      <p:nvPicPr>
                        <p:cNvPr id="0"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377" y="5306248"/>
                          <a:ext cx="282430" cy="36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6" name="Text Box 30"/>
            <p:cNvSpPr txBox="1">
              <a:spLocks noChangeArrowheads="1"/>
            </p:cNvSpPr>
            <p:nvPr/>
          </p:nvSpPr>
          <p:spPr bwMode="auto">
            <a:xfrm>
              <a:off x="7093357" y="4716437"/>
              <a:ext cx="690549" cy="5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en-US" altLang="zh-CN" sz="3200" b="1" i="1">
                  <a:solidFill>
                    <a:srgbClr val="008000"/>
                  </a:solidFill>
                  <a:latin typeface="Times New Roman" panose="02020603050405020304" pitchFamily="18" charset="0"/>
                  <a:ea typeface="宋体" panose="02010600030101010101" pitchFamily="2" charset="-122"/>
                  <a:cs typeface="宋体" panose="02010600030101010101" pitchFamily="2" charset="-122"/>
                  <a:sym typeface="Symbol" panose="05050102010706020507" charset="0"/>
                </a:rPr>
                <a:t></a:t>
              </a:r>
              <a:endParaRPr kumimoji="1" lang="en-US" altLang="zh-CN" sz="3200" b="1" i="1">
                <a:solidFill>
                  <a:srgbClr val="008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0" name="Text Box 31"/>
            <p:cNvSpPr txBox="1">
              <a:spLocks noChangeArrowheads="1"/>
            </p:cNvSpPr>
            <p:nvPr/>
          </p:nvSpPr>
          <p:spPr bwMode="auto">
            <a:xfrm>
              <a:off x="6368799" y="5260423"/>
              <a:ext cx="1002552" cy="5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kumimoji="1" lang="en-US" altLang="zh-CN" sz="3200" b="1" i="1">
                  <a:solidFill>
                    <a:srgbClr val="0000FF"/>
                  </a:solidFill>
                  <a:latin typeface="Times New Roman" panose="02020603050405020304" pitchFamily="18" charset="0"/>
                  <a:ea typeface="宋体" panose="02010600030101010101" pitchFamily="2" charset="-122"/>
                  <a:cs typeface="宋体" panose="02010600030101010101" pitchFamily="2" charset="-122"/>
                </a:rPr>
                <a:t>m</a:t>
              </a:r>
              <a:r>
                <a:rPr kumimoji="1" lang="en-US" altLang="zh-CN" sz="3200" b="1" baseline="-25000">
                  <a:solidFill>
                    <a:srgbClr val="0000FF"/>
                  </a:solidFill>
                  <a:latin typeface="Times New Roman" panose="02020603050405020304" pitchFamily="18" charset="0"/>
                  <a:ea typeface="宋体" panose="02010600030101010101" pitchFamily="2" charset="-122"/>
                  <a:cs typeface="宋体" panose="02010600030101010101" pitchFamily="2" charset="-122"/>
                </a:rPr>
                <a:t>0</a:t>
              </a:r>
              <a:endParaRPr kumimoji="1" lang="en-US" altLang="zh-CN" sz="3200" b="1">
                <a:solidFill>
                  <a:srgbClr val="0000FF"/>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31" name="Text Box 32"/>
            <p:cNvSpPr txBox="1">
              <a:spLocks noChangeArrowheads="1"/>
            </p:cNvSpPr>
            <p:nvPr/>
          </p:nvSpPr>
          <p:spPr bwMode="auto">
            <a:xfrm>
              <a:off x="7378745" y="4114800"/>
              <a:ext cx="780749" cy="5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fontAlgn="base">
                <a:spcBef>
                  <a:spcPct val="50000"/>
                </a:spcBef>
                <a:spcAft>
                  <a:spcPct val="0"/>
                </a:spcAft>
              </a:pPr>
              <a:r>
                <a:rPr kumimoji="1" lang="en-US" altLang="zh-CN" sz="3200" b="1" i="1" dirty="0">
                  <a:solidFill>
                    <a:srgbClr val="000000"/>
                  </a:solidFill>
                  <a:latin typeface="Times New Roman" panose="02020603050405020304" pitchFamily="18" charset="0"/>
                  <a:ea typeface="宋体" panose="02010600030101010101" pitchFamily="2" charset="-122"/>
                  <a:cs typeface="宋体" panose="02010600030101010101" pitchFamily="2" charset="-122"/>
                </a:rPr>
                <a:t>h</a:t>
              </a:r>
              <a:endParaRPr kumimoji="1" lang="en-US" altLang="zh-CN" sz="3200" b="1" i="1" dirty="0">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47" name="Text Box 32"/>
            <p:cNvSpPr txBox="1">
              <a:spLocks noChangeArrowheads="1"/>
            </p:cNvSpPr>
            <p:nvPr/>
          </p:nvSpPr>
          <p:spPr bwMode="auto">
            <a:xfrm>
              <a:off x="4982278" y="4662783"/>
              <a:ext cx="780749"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fontAlgn="base">
                <a:spcBef>
                  <a:spcPct val="50000"/>
                </a:spcBef>
                <a:spcAft>
                  <a:spcPct val="0"/>
                </a:spcAft>
              </a:pPr>
              <a:r>
                <a:rPr kumimoji="1" lang="en-US" altLang="zh-CN" sz="3200" b="1" i="1" dirty="0">
                  <a:solidFill>
                    <a:srgbClr val="000000"/>
                  </a:solidFill>
                  <a:latin typeface="Times New Roman" panose="02020603050405020304" pitchFamily="18" charset="0"/>
                  <a:ea typeface="宋体" panose="02010600030101010101" pitchFamily="2" charset="-122"/>
                  <a:cs typeface="宋体" panose="02010600030101010101" pitchFamily="2" charset="-122"/>
                </a:rPr>
                <a:t>h</a:t>
              </a:r>
              <a:r>
                <a:rPr kumimoji="1" lang="en-US" altLang="zh-CN" sz="3200" b="1" baseline="-25000" dirty="0">
                  <a:solidFill>
                    <a:srgbClr val="000000"/>
                  </a:solidFill>
                  <a:latin typeface="Times New Roman" panose="02020603050405020304" pitchFamily="18" charset="0"/>
                  <a:ea typeface="宋体" panose="02010600030101010101" pitchFamily="2" charset="-122"/>
                  <a:cs typeface="宋体" panose="02010600030101010101" pitchFamily="2" charset="-122"/>
                </a:rPr>
                <a:t>0</a:t>
              </a:r>
              <a:endParaRPr kumimoji="1" lang="en-US" altLang="zh-CN" sz="3200" b="1" baseline="-25000" dirty="0">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grpSp>
      <p:sp>
        <p:nvSpPr>
          <p:cNvPr id="8"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Bell</a:t>
            </a:r>
            <a:r>
              <a:rPr kumimoji="1" lang="zh-CN" altLang="en-US" dirty="0"/>
              <a:t>不等式 </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5" name="图片 4"/>
          <p:cNvPicPr>
            <a:picLocks noChangeAspect="1"/>
          </p:cNvPicPr>
          <p:nvPr/>
        </p:nvPicPr>
        <p:blipFill>
          <a:blip r:embed="rId1"/>
          <a:stretch>
            <a:fillRect/>
          </a:stretch>
        </p:blipFill>
        <p:spPr>
          <a:xfrm>
            <a:off x="1135553" y="1295400"/>
            <a:ext cx="6781800" cy="4948376"/>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Bell</a:t>
            </a:r>
            <a:r>
              <a:rPr kumimoji="1" lang="zh-CN" altLang="en-US" dirty="0"/>
              <a:t>不等式的意义</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5" name="图片 4"/>
          <p:cNvPicPr>
            <a:picLocks noChangeAspect="1"/>
          </p:cNvPicPr>
          <p:nvPr/>
        </p:nvPicPr>
        <p:blipFill>
          <a:blip r:embed="rId1"/>
          <a:stretch>
            <a:fillRect/>
          </a:stretch>
        </p:blipFill>
        <p:spPr>
          <a:xfrm>
            <a:off x="914400" y="1295400"/>
            <a:ext cx="7315489" cy="4699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2022</a:t>
            </a:r>
            <a:r>
              <a:rPr kumimoji="1" lang="zh-CN" altLang="en-US" dirty="0"/>
              <a:t>年诺贝尔物理学奖</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6" name="图片 5"/>
          <p:cNvPicPr>
            <a:picLocks noChangeAspect="1"/>
          </p:cNvPicPr>
          <p:nvPr/>
        </p:nvPicPr>
        <p:blipFill>
          <a:blip r:embed="rId1"/>
          <a:stretch>
            <a:fillRect/>
          </a:stretch>
        </p:blipFill>
        <p:spPr>
          <a:xfrm>
            <a:off x="381000" y="1371600"/>
            <a:ext cx="8534400" cy="48006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小报告题目</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7" name="文本框 6"/>
          <p:cNvSpPr txBox="1"/>
          <p:nvPr/>
        </p:nvSpPr>
        <p:spPr>
          <a:xfrm>
            <a:off x="457200" y="1371600"/>
            <a:ext cx="8153400" cy="584775"/>
          </a:xfrm>
          <a:prstGeom prst="rect">
            <a:avLst/>
          </a:prstGeom>
          <a:noFill/>
        </p:spPr>
        <p:txBody>
          <a:bodyPr wrap="square">
            <a:spAutoFit/>
          </a:bodyPr>
          <a:lstStyle/>
          <a:p>
            <a:pPr marL="457200" indent="-457200">
              <a:buFont typeface="Arial" panose="020B0604020202020204" pitchFamily="34" charset="0"/>
              <a:buChar char="•"/>
            </a:pPr>
            <a:r>
              <a:rPr lang="zh-CN" altLang="en-US" sz="3200" b="0" dirty="0">
                <a:solidFill>
                  <a:schemeClr val="tx1"/>
                </a:solidFill>
                <a:latin typeface="+mn-ea"/>
                <a:ea typeface="+mn-ea"/>
              </a:rPr>
              <a:t>薛定谔的猫、</a:t>
            </a:r>
            <a:r>
              <a:rPr lang="zh-CN" altLang="en-US" b="0" dirty="0">
                <a:solidFill>
                  <a:schemeClr val="tx1"/>
                </a:solidFill>
                <a:latin typeface="+mn-ea"/>
                <a:ea typeface="+mn-ea"/>
              </a:rPr>
              <a:t>贝尔不等式和</a:t>
            </a:r>
            <a:r>
              <a:rPr lang="en-US" altLang="zh-CN" b="0" dirty="0">
                <a:solidFill>
                  <a:schemeClr val="tx1"/>
                </a:solidFill>
                <a:latin typeface="+mn-ea"/>
                <a:ea typeface="+mn-ea"/>
              </a:rPr>
              <a:t>2022</a:t>
            </a:r>
            <a:r>
              <a:rPr lang="zh-CN" altLang="en-US" b="0" dirty="0">
                <a:solidFill>
                  <a:schemeClr val="tx1"/>
                </a:solidFill>
                <a:latin typeface="+mn-ea"/>
                <a:ea typeface="+mn-ea"/>
              </a:rPr>
              <a:t>年诺奖</a:t>
            </a:r>
            <a:endParaRPr lang="en-US" altLang="zh-CN" sz="3200" b="0" dirty="0">
              <a:solidFill>
                <a:schemeClr val="tx1"/>
              </a:solidFill>
              <a:latin typeface="+mn-ea"/>
              <a:ea typeface="+mn-e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sz="3600" dirty="0"/>
              <a:t>薛定谔（</a:t>
            </a:r>
            <a:r>
              <a:rPr lang="en-US" altLang="zh-CN" sz="3600" dirty="0"/>
              <a:t>Erwin Schrodinger 1887-1961</a:t>
            </a:r>
            <a:r>
              <a:rPr lang="zh-CN" altLang="en-US" sz="3600" dirty="0"/>
              <a:t>）</a:t>
            </a:r>
            <a:endParaRPr lang="zh-CN" altLang="en-US" sz="3600" dirty="0"/>
          </a:p>
        </p:txBody>
      </p:sp>
      <p:sp>
        <p:nvSpPr>
          <p:cNvPr id="10" name="灯片编号占位符 9"/>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内容占位符 3"/>
          <p:cNvSpPr>
            <a:spLocks noGrp="1"/>
          </p:cNvSpPr>
          <p:nvPr>
            <p:ph idx="4294967295"/>
          </p:nvPr>
        </p:nvSpPr>
        <p:spPr>
          <a:xfrm>
            <a:off x="2362200" y="1219200"/>
            <a:ext cx="6324600" cy="2072356"/>
          </a:xfrm>
        </p:spPr>
        <p:txBody>
          <a:bodyPr>
            <a:noAutofit/>
          </a:bodyPr>
          <a:lstStyle/>
          <a:p>
            <a:pPr>
              <a:spcBef>
                <a:spcPts val="0"/>
              </a:spcBef>
              <a:spcAft>
                <a:spcPts val="0"/>
              </a:spcAft>
            </a:pPr>
            <a:r>
              <a:rPr lang="zh-CN" altLang="en-US" sz="2400" dirty="0"/>
              <a:t>奥地利人</a:t>
            </a:r>
            <a:endParaRPr lang="en-US" altLang="zh-CN" sz="2400" dirty="0"/>
          </a:p>
          <a:p>
            <a:pPr>
              <a:lnSpc>
                <a:spcPct val="120000"/>
              </a:lnSpc>
              <a:spcBef>
                <a:spcPts val="0"/>
              </a:spcBef>
              <a:spcAft>
                <a:spcPts val="0"/>
              </a:spcAft>
            </a:pPr>
            <a:r>
              <a:rPr lang="zh-CN" altLang="en-US" sz="2400" dirty="0"/>
              <a:t>在德布罗意波的概念基础上，</a:t>
            </a:r>
            <a:r>
              <a:rPr lang="en-US" altLang="zh-CN" sz="2400" dirty="0"/>
              <a:t>1926</a:t>
            </a:r>
            <a:r>
              <a:rPr lang="zh-CN" altLang="en-US" sz="2400" dirty="0"/>
              <a:t>年建立了以薛定谔方程为基础的波动力学</a:t>
            </a:r>
            <a:r>
              <a:rPr lang="en-US" altLang="zh-CN" sz="2400" dirty="0"/>
              <a:t>,</a:t>
            </a:r>
            <a:r>
              <a:rPr lang="zh-CN" altLang="en-US" sz="2400" dirty="0"/>
              <a:t>并建立了量子力学的近似方法 </a:t>
            </a:r>
            <a:r>
              <a:rPr lang="en-US" altLang="zh-CN" sz="2400" dirty="0"/>
              <a:t>.</a:t>
            </a:r>
            <a:endParaRPr lang="en-US" altLang="zh-CN" sz="2400" dirty="0"/>
          </a:p>
          <a:p>
            <a:pPr>
              <a:spcBef>
                <a:spcPts val="0"/>
              </a:spcBef>
              <a:spcAft>
                <a:spcPts val="0"/>
              </a:spcAft>
            </a:pPr>
            <a:r>
              <a:rPr lang="zh-CN" altLang="en-US" sz="2400" b="1" dirty="0">
                <a:solidFill>
                  <a:srgbClr val="0000FF"/>
                </a:solidFill>
              </a:rPr>
              <a:t>获</a:t>
            </a:r>
            <a:r>
              <a:rPr lang="en-US" altLang="zh-CN" sz="2400" b="1" dirty="0">
                <a:solidFill>
                  <a:srgbClr val="0000FF"/>
                </a:solidFill>
              </a:rPr>
              <a:t>1933</a:t>
            </a:r>
            <a:r>
              <a:rPr lang="zh-CN" altLang="en-US" sz="2400" b="1" dirty="0">
                <a:solidFill>
                  <a:srgbClr val="0000FF"/>
                </a:solidFill>
              </a:rPr>
              <a:t>年诺贝尔物理学奖</a:t>
            </a:r>
            <a:endParaRPr lang="zh-CN" altLang="en-US" sz="2400" b="1" dirty="0">
              <a:solidFill>
                <a:srgbClr val="0000FF"/>
              </a:solidFill>
            </a:endParaRPr>
          </a:p>
        </p:txBody>
      </p:sp>
      <p:pic>
        <p:nvPicPr>
          <p:cNvPr id="6" name="Picture 5" descr="薛定鄂"/>
          <p:cNvPicPr>
            <a:picLocks noChangeAspect="1" noChangeArrowheads="1"/>
          </p:cNvPicPr>
          <p:nvPr/>
        </p:nvPicPr>
        <p:blipFill rotWithShape="1">
          <a:blip r:embed="rId1" cstate="print"/>
          <a:srcRect/>
          <a:stretch>
            <a:fillRect/>
          </a:stretch>
        </p:blipFill>
        <p:spPr bwMode="auto">
          <a:xfrm>
            <a:off x="481012" y="1238250"/>
            <a:ext cx="1828800" cy="2233613"/>
          </a:xfrm>
          <a:prstGeom prst="rect">
            <a:avLst/>
          </a:prstGeom>
          <a:noFill/>
          <a:ln w="9525">
            <a:noFill/>
            <a:miter lim="800000"/>
            <a:headEnd/>
            <a:tailEnd/>
          </a:ln>
        </p:spPr>
      </p:pic>
      <p:sp>
        <p:nvSpPr>
          <p:cNvPr id="7" name="内容占位符 3"/>
          <p:cNvSpPr txBox="1"/>
          <p:nvPr/>
        </p:nvSpPr>
        <p:spPr bwMode="auto">
          <a:xfrm>
            <a:off x="381000" y="3539206"/>
            <a:ext cx="8382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Times New Roman" panose="02020603050405020304" pitchFamily="18" charset="0"/>
                <a:ea typeface="华文楷体" panose="02010600040101010101" charset="-122"/>
                <a:cs typeface="Times New Roman" panose="02020603050405020304" pitchFamily="18" charset="0"/>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Times New Roman" panose="02020603050405020304" pitchFamily="18" charset="0"/>
                <a:ea typeface="华文楷体" panose="02010600040101010101" charset="-122"/>
                <a:cs typeface="Times New Roman" panose="02020603050405020304" pitchFamily="18" charset="0"/>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Times New Roman" panose="02020603050405020304" pitchFamily="18" charset="0"/>
                <a:ea typeface="华文楷体" panose="02010600040101010101" charset="-122"/>
                <a:cs typeface="Times New Roman" panose="02020603050405020304" pitchFamily="18" charset="0"/>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FF0000"/>
                </a:solidFill>
                <a:latin typeface="Times New Roman" panose="02020603050405020304" pitchFamily="18" charset="0"/>
                <a:ea typeface="华文楷体" panose="02010600040101010101" charset="-122"/>
                <a:cs typeface="Times New Roman" panose="02020603050405020304" pitchFamily="18" charset="0"/>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Times New Roman" panose="02020603050405020304" pitchFamily="18" charset="0"/>
                <a:ea typeface="华文楷体" panose="02010600040101010101" charset="-122"/>
                <a:cs typeface="Times New Roman" panose="02020603050405020304" pitchFamily="18" charset="0"/>
              </a:defRPr>
            </a:lvl5pPr>
            <a:lvl6pPr marL="25146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9pPr>
          </a:lstStyle>
          <a:p>
            <a:r>
              <a:rPr kumimoji="0" lang="zh-CN" altLang="en-US" sz="2400" kern="0" dirty="0">
                <a:solidFill>
                  <a:srgbClr val="FF0000"/>
                </a:solidFill>
              </a:rPr>
              <a:t>量子力学</a:t>
            </a:r>
            <a:r>
              <a:rPr kumimoji="0" lang="zh-CN" altLang="en-US" sz="2400" kern="0" dirty="0"/>
              <a:t> 建立于 </a:t>
            </a:r>
            <a:r>
              <a:rPr kumimoji="0" lang="en-US" altLang="zh-CN" sz="2400" kern="0" dirty="0">
                <a:solidFill>
                  <a:srgbClr val="FF0000"/>
                </a:solidFill>
              </a:rPr>
              <a:t>1923 ~ 1927  </a:t>
            </a:r>
            <a:r>
              <a:rPr kumimoji="0" lang="zh-CN" altLang="en-US" sz="2400" kern="0" dirty="0"/>
              <a:t>年间，两个等价的理论 </a:t>
            </a:r>
            <a:r>
              <a:rPr kumimoji="0" lang="en-US" altLang="zh-CN" sz="2400" kern="0" dirty="0"/>
              <a:t>—— </a:t>
            </a:r>
            <a:r>
              <a:rPr kumimoji="0" lang="zh-CN" altLang="en-US" sz="2400" kern="0" dirty="0">
                <a:solidFill>
                  <a:srgbClr val="FF0000"/>
                </a:solidFill>
              </a:rPr>
              <a:t>矩阵</a:t>
            </a:r>
            <a:r>
              <a:rPr kumimoji="0" lang="zh-CN" altLang="en-US" sz="2400" kern="0" dirty="0"/>
              <a:t>力学和</a:t>
            </a:r>
            <a:r>
              <a:rPr kumimoji="0" lang="zh-CN" altLang="en-US" sz="2400" kern="0" dirty="0">
                <a:solidFill>
                  <a:srgbClr val="FF0000"/>
                </a:solidFill>
              </a:rPr>
              <a:t>波动</a:t>
            </a:r>
            <a:r>
              <a:rPr kumimoji="0" lang="zh-CN" altLang="en-US" sz="2400" kern="0" dirty="0"/>
              <a:t>力学</a:t>
            </a:r>
            <a:endParaRPr kumimoji="0" lang="en-US" altLang="zh-CN" sz="2400" kern="0" dirty="0"/>
          </a:p>
          <a:p>
            <a:r>
              <a:rPr kumimoji="0" lang="zh-CN" altLang="en-US" sz="2400" kern="0" dirty="0"/>
              <a:t> </a:t>
            </a:r>
            <a:r>
              <a:rPr kumimoji="0" lang="zh-CN" altLang="en-US" sz="2400" kern="0" dirty="0">
                <a:solidFill>
                  <a:srgbClr val="FF0000"/>
                </a:solidFill>
              </a:rPr>
              <a:t>相对论量子力学</a:t>
            </a:r>
            <a:r>
              <a:rPr kumimoji="0" lang="zh-CN" altLang="en-US" sz="2400" kern="0" dirty="0"/>
              <a:t>（</a:t>
            </a:r>
            <a:r>
              <a:rPr kumimoji="0" lang="en-US" altLang="zh-CN" sz="2400" kern="0" dirty="0">
                <a:solidFill>
                  <a:srgbClr val="FF0000"/>
                </a:solidFill>
              </a:rPr>
              <a:t>1928</a:t>
            </a:r>
            <a:r>
              <a:rPr kumimoji="0" lang="en-US" altLang="zh-CN" sz="2400" kern="0" dirty="0"/>
              <a:t> </a:t>
            </a:r>
            <a:r>
              <a:rPr kumimoji="0" lang="zh-CN" altLang="en-US" sz="2400" kern="0" dirty="0"/>
              <a:t>年，狄拉克）：描述高速运动的粒子的波动方程 </a:t>
            </a:r>
            <a:endParaRPr kumimoji="0" lang="en-US" altLang="zh-CN" sz="2400" kern="0" dirty="0"/>
          </a:p>
        </p:txBody>
      </p:sp>
      <p:sp>
        <p:nvSpPr>
          <p:cNvPr id="9" name="Rectangle 2"/>
          <p:cNvSpPr>
            <a:spLocks noChangeArrowheads="1"/>
          </p:cNvSpPr>
          <p:nvPr/>
        </p:nvSpPr>
        <p:spPr bwMode="auto">
          <a:xfrm>
            <a:off x="0" y="5267337"/>
            <a:ext cx="9296400" cy="854978"/>
          </a:xfrm>
          <a:prstGeom prst="rect">
            <a:avLst/>
          </a:prstGeom>
          <a:noFill/>
          <a:ln w="25400">
            <a:solidFill>
              <a:srgbClr val="FF000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marL="342900" indent="-342900" fontAlgn="auto">
              <a:lnSpc>
                <a:spcPct val="110000"/>
              </a:lnSpc>
              <a:spcBef>
                <a:spcPts val="0"/>
              </a:spcBef>
              <a:spcAft>
                <a:spcPts val="0"/>
              </a:spcAft>
              <a:buFont typeface="Arial" panose="020B0604020202020204" pitchFamily="34" charset="0"/>
              <a:buChar char="•"/>
              <a:defRPr/>
            </a:pPr>
            <a:r>
              <a:rPr kumimoji="1" lang="zh-CN" altLang="en-US" sz="2400" b="1" dirty="0">
                <a:solidFill>
                  <a:srgbClr val="0000FF"/>
                </a:solidFill>
                <a:latin typeface="华文楷体" panose="02010600040101010101" charset="-122"/>
                <a:ea typeface="华文楷体" panose="02010600040101010101" charset="-122"/>
              </a:rPr>
              <a:t>薛定谔方程是非相对论微观粒子的基本方程 </a:t>
            </a:r>
            <a:r>
              <a:rPr kumimoji="1" lang="en-US" altLang="zh-CN" sz="2400" b="1" dirty="0">
                <a:solidFill>
                  <a:srgbClr val="0000FF"/>
                </a:solidFill>
                <a:latin typeface="华文楷体" panose="02010600040101010101" charset="-122"/>
                <a:ea typeface="华文楷体" panose="02010600040101010101" charset="-122"/>
              </a:rPr>
              <a:t>--</a:t>
            </a:r>
            <a:r>
              <a:rPr kumimoji="1" lang="zh-CN" altLang="en-US" sz="2400" b="1" dirty="0">
                <a:solidFill>
                  <a:srgbClr val="0000FF"/>
                </a:solidFill>
                <a:latin typeface="华文楷体" panose="02010600040101010101" charset="-122"/>
                <a:ea typeface="华文楷体" panose="02010600040101010101" charset="-122"/>
              </a:rPr>
              <a:t>量子力学基本假设</a:t>
            </a:r>
            <a:endParaRPr kumimoji="1" lang="zh-CN" altLang="en-US" sz="2400" b="1" dirty="0">
              <a:solidFill>
                <a:srgbClr val="0000FF"/>
              </a:solidFill>
              <a:latin typeface="华文楷体" panose="02010600040101010101" charset="-122"/>
              <a:ea typeface="华文楷体" panose="02010600040101010101" charset="-122"/>
            </a:endParaRPr>
          </a:p>
          <a:p>
            <a:pPr marL="342900" indent="-342900" fontAlgn="auto">
              <a:lnSpc>
                <a:spcPct val="110000"/>
              </a:lnSpc>
              <a:spcBef>
                <a:spcPts val="0"/>
              </a:spcBef>
              <a:spcAft>
                <a:spcPts val="0"/>
              </a:spcAft>
              <a:buFont typeface="Arial" panose="020B0604020202020204" pitchFamily="34" charset="0"/>
              <a:buChar char="•"/>
              <a:defRPr/>
            </a:pPr>
            <a:r>
              <a:rPr kumimoji="1" lang="zh-CN" altLang="en-US" sz="2400" b="1" dirty="0">
                <a:solidFill>
                  <a:srgbClr val="0000FF"/>
                </a:solidFill>
                <a:latin typeface="华文楷体" panose="02010600040101010101" charset="-122"/>
                <a:ea typeface="华文楷体" panose="02010600040101010101" charset="-122"/>
              </a:rPr>
              <a:t>地位同经典物理的牛顿定律</a:t>
            </a:r>
            <a:endParaRPr kumimoji="1" lang="zh-CN" altLang="en-US" sz="2400" b="1" dirty="0">
              <a:solidFill>
                <a:srgbClr val="0000FF"/>
              </a:solidFill>
              <a:latin typeface="华文楷体" panose="02010600040101010101" charset="-122"/>
              <a:ea typeface="华文楷体" panose="02010600040101010101" charset="-122"/>
            </a:endParaRPr>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物质波的波动方程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371600"/>
            <a:ext cx="8382000" cy="4800600"/>
          </a:xfrm>
        </p:spPr>
        <p:txBody>
          <a:bodyPr>
            <a:normAutofit fontScale="85000" lnSpcReduction="20000"/>
          </a:bodyPr>
          <a:lstStyle/>
          <a:p>
            <a:pPr>
              <a:lnSpc>
                <a:spcPct val="120000"/>
              </a:lnSpc>
              <a:spcBef>
                <a:spcPts val="0"/>
              </a:spcBef>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按照经典波动理论，波动的物理量满足如下形式的波动方程：</a:t>
            </a:r>
            <a:b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b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a:t>
            </a:r>
            <a:b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b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a:t>
            </a:r>
            <a:r>
              <a:rPr lang="zh-CN" alt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是波速</a:t>
            </a: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Bef>
                <a:spcPts val="0"/>
              </a:spcBef>
            </a:pPr>
            <a:endParaRPr lang="en-US" altLang="zh-CN"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Bef>
                <a:spcPts val="0"/>
              </a:spcBef>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物质波的波动方程是什么？</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Bef>
                <a:spcPts val="0"/>
              </a:spcBef>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德布洛意关于电子波动性的假设传到苏黎士后，德拜</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(P.</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Debye</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The Nobel Prize in Chemistry 1936</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说，“一个没有波动方程的波动理论太肤浅了！”。在一周后聚会时薛定谔说：“我找到了一个波动方程！”。</a:t>
            </a:r>
            <a:b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b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量子力学中的基本动力学方程。</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Object 3"/>
          <p:cNvGraphicFramePr>
            <a:graphicFrameLocks noChangeAspect="1"/>
          </p:cNvGraphicFramePr>
          <p:nvPr/>
        </p:nvGraphicFramePr>
        <p:xfrm>
          <a:off x="2514600" y="2286000"/>
          <a:ext cx="2743200" cy="1007836"/>
        </p:xfrm>
        <a:graphic>
          <a:graphicData uri="http://schemas.openxmlformats.org/presentationml/2006/ole">
            <mc:AlternateContent xmlns:mc="http://schemas.openxmlformats.org/markup-compatibility/2006">
              <mc:Choice xmlns:v="urn:schemas-microsoft-com:vml" Requires="v">
                <p:oleObj spid="_x0000_s6" name="Equation" r:id="rId1" imgW="901700" imgH="419100" progId="Equation.3">
                  <p:embed/>
                </p:oleObj>
              </mc:Choice>
              <mc:Fallback>
                <p:oleObj name="Equation" r:id="rId1" imgW="901700" imgH="4191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0"/>
                        <a:ext cx="2743200" cy="100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薛定谔方程的建立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21" name="图片 20"/>
          <p:cNvPicPr>
            <a:picLocks noChangeAspect="1"/>
          </p:cNvPicPr>
          <p:nvPr/>
        </p:nvPicPr>
        <p:blipFill>
          <a:blip r:embed="rId1"/>
          <a:stretch>
            <a:fillRect/>
          </a:stretch>
        </p:blipFill>
        <p:spPr>
          <a:xfrm>
            <a:off x="685800" y="1285979"/>
            <a:ext cx="7162800" cy="4684742"/>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一维自由粒子薛定谔方程的推出</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13" name="图片 12"/>
          <p:cNvPicPr>
            <a:picLocks noChangeAspect="1"/>
          </p:cNvPicPr>
          <p:nvPr/>
        </p:nvPicPr>
        <p:blipFill>
          <a:blip r:embed="rId1"/>
          <a:stretch>
            <a:fillRect/>
          </a:stretch>
        </p:blipFill>
        <p:spPr>
          <a:xfrm>
            <a:off x="873903" y="1219200"/>
            <a:ext cx="6858000" cy="5043551"/>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相对论波动方程</a:t>
            </a:r>
            <a:endParaRPr kumimoji="1" lang="zh-CN" altLang="en-US" dirty="0"/>
          </a:p>
        </p:txBody>
      </p:sp>
      <p:sp>
        <p:nvSpPr>
          <p:cNvPr id="3" name="页脚占位符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5" name="矩形 4"/>
          <p:cNvSpPr/>
          <p:nvPr/>
        </p:nvSpPr>
        <p:spPr>
          <a:xfrm>
            <a:off x="457200" y="1366422"/>
            <a:ext cx="7315200" cy="584775"/>
          </a:xfrm>
          <a:prstGeom prst="rect">
            <a:avLst/>
          </a:prstGeom>
        </p:spPr>
        <p:txBody>
          <a:bodyPr wrap="square">
            <a:spAutoFit/>
          </a:bodyPr>
          <a:lstStyle/>
          <a:p>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狄拉克方程</a:t>
            </a:r>
            <a:endParaRPr lang="zh-CN" altLang="en-US" dirty="0"/>
          </a:p>
        </p:txBody>
      </p:sp>
      <p:pic>
        <p:nvPicPr>
          <p:cNvPr id="6" name="图片 5"/>
          <p:cNvPicPr>
            <a:picLocks noChangeAspect="1"/>
          </p:cNvPicPr>
          <p:nvPr/>
        </p:nvPicPr>
        <p:blipFill>
          <a:blip r:embed="rId1"/>
          <a:stretch>
            <a:fillRect/>
          </a:stretch>
        </p:blipFill>
        <p:spPr>
          <a:xfrm>
            <a:off x="2004666" y="2082844"/>
            <a:ext cx="4394200" cy="774700"/>
          </a:xfrm>
          <a:prstGeom prst="rect">
            <a:avLst/>
          </a:prstGeom>
        </p:spPr>
      </p:pic>
      <p:sp>
        <p:nvSpPr>
          <p:cNvPr id="7" name="文本框 6"/>
          <p:cNvSpPr txBox="1"/>
          <p:nvPr/>
        </p:nvSpPr>
        <p:spPr>
          <a:xfrm>
            <a:off x="6677799" y="1839669"/>
            <a:ext cx="1731564" cy="461665"/>
          </a:xfrm>
          <a:prstGeom prst="rect">
            <a:avLst/>
          </a:prstGeom>
          <a:noFill/>
        </p:spPr>
        <p:txBody>
          <a:bodyPr wrap="none" rtlCol="0">
            <a:spAutoFit/>
          </a:bodyPr>
          <a:lstStyle/>
          <a:p>
            <a:r>
              <a:rPr kumimoji="1" lang="zh-CN" altLang="en-US" sz="2400" dirty="0">
                <a:solidFill>
                  <a:schemeClr val="tx1"/>
                </a:solidFill>
                <a:latin typeface="Times New Roman" panose="02020603050405020304" pitchFamily="18" charset="0"/>
                <a:ea typeface="+mn-ea"/>
                <a:cs typeface="Times New Roman" panose="02020603050405020304" pitchFamily="18" charset="0"/>
              </a:rPr>
              <a:t>洛伦兹协变</a:t>
            </a:r>
            <a:endParaRPr kumimoji="1" lang="zh-CN" altLang="en-US" sz="2400" dirty="0">
              <a:solidFill>
                <a:schemeClr val="tx1"/>
              </a:solidFill>
              <a:latin typeface="+mn-ea"/>
              <a:ea typeface="+mn-ea"/>
            </a:endParaRPr>
          </a:p>
        </p:txBody>
      </p:sp>
      <p:sp>
        <p:nvSpPr>
          <p:cNvPr id="8" name="矩形 7"/>
          <p:cNvSpPr/>
          <p:nvPr/>
        </p:nvSpPr>
        <p:spPr>
          <a:xfrm>
            <a:off x="457200" y="2989191"/>
            <a:ext cx="7315200" cy="584775"/>
          </a:xfrm>
          <a:prstGeom prst="rect">
            <a:avLst/>
          </a:prstGeom>
        </p:spPr>
        <p:txBody>
          <a:bodyPr wrap="square">
            <a:spAutoFit/>
          </a:bodyPr>
          <a:lstStyle/>
          <a:p>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克莱恩</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戈登方程</a:t>
            </a:r>
            <a:endParaRPr lang="zh-CN" altLang="en-US" dirty="0"/>
          </a:p>
        </p:txBody>
      </p:sp>
      <p:pic>
        <p:nvPicPr>
          <p:cNvPr id="10" name="图片 9"/>
          <p:cNvPicPr>
            <a:picLocks noChangeAspect="1"/>
          </p:cNvPicPr>
          <p:nvPr/>
        </p:nvPicPr>
        <p:blipFill>
          <a:blip r:embed="rId2"/>
          <a:stretch>
            <a:fillRect/>
          </a:stretch>
        </p:blipFill>
        <p:spPr>
          <a:xfrm>
            <a:off x="2590800" y="3811860"/>
            <a:ext cx="3390900" cy="800100"/>
          </a:xfrm>
          <a:prstGeom prst="rect">
            <a:avLst/>
          </a:prstGeom>
        </p:spPr>
      </p:pic>
      <p:pic>
        <p:nvPicPr>
          <p:cNvPr id="11" name="图片 10"/>
          <p:cNvPicPr>
            <a:picLocks noChangeAspect="1"/>
          </p:cNvPicPr>
          <p:nvPr/>
        </p:nvPicPr>
        <p:blipFill>
          <a:blip r:embed="rId3"/>
          <a:stretch>
            <a:fillRect/>
          </a:stretch>
        </p:blipFill>
        <p:spPr>
          <a:xfrm>
            <a:off x="6451381" y="3313217"/>
            <a:ext cx="2184400" cy="647700"/>
          </a:xfrm>
          <a:prstGeom prst="rect">
            <a:avLst/>
          </a:prstGeom>
        </p:spPr>
      </p:pic>
      <p:sp>
        <p:nvSpPr>
          <p:cNvPr id="12" name="矩形 11"/>
          <p:cNvSpPr/>
          <p:nvPr/>
        </p:nvSpPr>
        <p:spPr>
          <a:xfrm>
            <a:off x="457200" y="4800203"/>
            <a:ext cx="7315200" cy="584775"/>
          </a:xfrm>
          <a:prstGeom prst="rect">
            <a:avLst/>
          </a:prstGeom>
        </p:spPr>
        <p:txBody>
          <a:bodyPr wrap="square">
            <a:spAutoFit/>
          </a:bodyPr>
          <a:lstStyle/>
          <a:p>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负能量与狄拉克海</a:t>
            </a:r>
            <a:endParaRPr lang="zh-CN"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非自由粒子的薛定谔方程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aphicFrame>
        <p:nvGraphicFramePr>
          <p:cNvPr id="5" name="Object 2"/>
          <p:cNvGraphicFramePr>
            <a:graphicFrameLocks noChangeAspect="1"/>
          </p:cNvGraphicFramePr>
          <p:nvPr/>
        </p:nvGraphicFramePr>
        <p:xfrm>
          <a:off x="3044190" y="2460565"/>
          <a:ext cx="2975610" cy="816035"/>
        </p:xfrm>
        <a:graphic>
          <a:graphicData uri="http://schemas.openxmlformats.org/presentationml/2006/ole">
            <mc:AlternateContent xmlns:mc="http://schemas.openxmlformats.org/markup-compatibility/2006">
              <mc:Choice xmlns:v="urn:schemas-microsoft-com:vml" Requires="v">
                <p:oleObj spid="_x0000_s3" name="公式" r:id="rId1" imgW="1434465" imgH="393700" progId="Equation.3">
                  <p:embed/>
                </p:oleObj>
              </mc:Choice>
              <mc:Fallback>
                <p:oleObj name="公式" r:id="rId1" imgW="1434465" imgH="3937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190" y="2460565"/>
                        <a:ext cx="2975610" cy="81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3"/>
          <p:cNvSpPr txBox="1">
            <a:spLocks noChangeArrowheads="1"/>
          </p:cNvSpPr>
          <p:nvPr/>
        </p:nvSpPr>
        <p:spPr bwMode="auto">
          <a:xfrm>
            <a:off x="394970" y="1140142"/>
            <a:ext cx="7924800" cy="885825"/>
          </a:xfrm>
          <a:prstGeom prst="rect">
            <a:avLst/>
          </a:prstGeom>
          <a:noFill/>
          <a:ln w="9525">
            <a:noFill/>
            <a:miter lim="800000"/>
          </a:ln>
        </p:spPr>
        <p:txBody>
          <a:bodyPr>
            <a:spAutoFit/>
          </a:bodyPr>
          <a:lstStyle/>
          <a:p>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把自由粒子</a:t>
            </a:r>
            <a:r>
              <a:rPr kumimoji="1" lang="zh-CN" altLang="en-GB"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运动</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算符推广到非自由粒子运动，粒子所处的势场为</a:t>
            </a:r>
            <a:r>
              <a:rPr kumimoji="1" lang="en-US" altLang="zh-CN" sz="2600" b="1"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U</a:t>
            </a:r>
            <a:r>
              <a:rPr kumimoji="1" lang="en-US" altLang="zh-CN"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kumimoji="1" lang="en-US" altLang="zh-CN" sz="2600" b="1" i="1"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x</a:t>
            </a:r>
            <a:r>
              <a:rPr kumimoji="1" lang="en-US" altLang="zh-CN" sz="2600" b="1"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kumimoji="1" lang="en-US" altLang="zh-CN" sz="2600" b="1" i="1"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t</a:t>
            </a:r>
            <a:r>
              <a:rPr kumimoji="1" lang="en-US" altLang="zh-CN"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a:t>
            </a:r>
            <a:r>
              <a:rPr kumimoji="1" lang="zh-CN" altLang="zh-CN"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粒子的能量</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8" name="Rectangle 5"/>
          <p:cNvSpPr>
            <a:spLocks noChangeArrowheads="1"/>
          </p:cNvSpPr>
          <p:nvPr/>
        </p:nvSpPr>
        <p:spPr bwMode="auto">
          <a:xfrm>
            <a:off x="497840" y="2658983"/>
            <a:ext cx="2506662" cy="488950"/>
          </a:xfrm>
          <a:prstGeom prst="rect">
            <a:avLst/>
          </a:prstGeom>
          <a:noFill/>
          <a:ln w="28575">
            <a:noFill/>
            <a:miter lim="800000"/>
          </a:ln>
        </p:spPr>
        <p:txBody>
          <a:bodyPr wrap="none">
            <a:spAutoFit/>
          </a:bodyPr>
          <a:lstStyle/>
          <a:p>
            <a:pPr>
              <a:spcBef>
                <a:spcPct val="50000"/>
              </a:spcBef>
            </a:pPr>
            <a:r>
              <a:rPr kumimoji="1" lang="zh-CN" altLang="en-US" sz="2600" b="1">
                <a:solidFill>
                  <a:schemeClr val="tx1"/>
                </a:solidFill>
                <a:latin typeface="Times New Roman" panose="02020603050405020304" pitchFamily="18" charset="0"/>
                <a:ea typeface="华文楷体" panose="02010600040101010101" charset="-122"/>
                <a:cs typeface="Times New Roman" panose="02020603050405020304" pitchFamily="18" charset="0"/>
              </a:rPr>
              <a:t>薛定谔方程变为</a:t>
            </a:r>
            <a:endParaRPr kumimoji="1" lang="zh-CN" altLang="en-US" sz="2600" b="1">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9" name="Object 6"/>
          <p:cNvGraphicFramePr>
            <a:graphicFrameLocks noChangeAspect="1"/>
          </p:cNvGraphicFramePr>
          <p:nvPr/>
        </p:nvGraphicFramePr>
        <p:xfrm>
          <a:off x="4575862" y="3083127"/>
          <a:ext cx="3882338" cy="860451"/>
        </p:xfrm>
        <a:graphic>
          <a:graphicData uri="http://schemas.openxmlformats.org/presentationml/2006/ole">
            <mc:AlternateContent xmlns:mc="http://schemas.openxmlformats.org/markup-compatibility/2006">
              <mc:Choice xmlns:v="urn:schemas-microsoft-com:vml" Requires="v">
                <p:oleObj spid="_x0000_s7" name="公式" r:id="rId3" imgW="1892300" imgH="419100" progId="Equation.3">
                  <p:embed/>
                </p:oleObj>
              </mc:Choice>
              <mc:Fallback>
                <p:oleObj name="公式" r:id="rId3" imgW="1892300" imgH="419100" progId="Equation.3">
                  <p:embed/>
                  <p:pic>
                    <p:nvPicPr>
                      <p:cNvPr id="0"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862" y="3083127"/>
                        <a:ext cx="3882338" cy="86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Text Box 2"/>
          <p:cNvSpPr txBox="1">
            <a:spLocks noChangeArrowheads="1"/>
          </p:cNvSpPr>
          <p:nvPr/>
        </p:nvSpPr>
        <p:spPr bwMode="auto">
          <a:xfrm>
            <a:off x="4018412" y="5835650"/>
            <a:ext cx="4837113" cy="488950"/>
          </a:xfrm>
          <a:prstGeom prst="rect">
            <a:avLst/>
          </a:prstGeom>
          <a:noFill/>
          <a:ln w="28575">
            <a:noFill/>
            <a:miter lim="800000"/>
          </a:ln>
        </p:spPr>
        <p:txBody>
          <a:bodyPr>
            <a:spAutoFit/>
          </a:bodyPr>
          <a:lstStyle/>
          <a:p>
            <a:r>
              <a:rPr kumimoji="1" lang="en-US" altLang="zh-CN" sz="2600" b="1">
                <a:latin typeface="Times New Roman" panose="02020603050405020304" pitchFamily="18" charset="0"/>
                <a:ea typeface="华文楷体" panose="02010600040101010101" charset="-122"/>
                <a:cs typeface="Times New Roman" panose="02020603050405020304" pitchFamily="18" charset="0"/>
              </a:rPr>
              <a:t>——</a:t>
            </a:r>
            <a:r>
              <a:rPr kumimoji="1" lang="zh-CN" altLang="en-GB" sz="2600" b="1" dirty="0">
                <a:latin typeface="Times New Roman" panose="02020603050405020304" pitchFamily="18" charset="0"/>
                <a:ea typeface="华文楷体" panose="02010600040101010101" charset="-122"/>
                <a:cs typeface="Times New Roman" panose="02020603050405020304" pitchFamily="18" charset="0"/>
              </a:rPr>
              <a:t>这就是</a:t>
            </a:r>
            <a:r>
              <a:rPr kumimoji="1" lang="zh-CN" altLang="en-US" sz="2600"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含时薛定谔方程</a:t>
            </a:r>
            <a:endParaRPr kumimoji="1" lang="zh-CN" altLang="en-US" sz="2600" b="1" dirty="0">
              <a:solidFill>
                <a:srgbClr val="FF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1" name="Object 3"/>
          <p:cNvGraphicFramePr>
            <a:graphicFrameLocks noChangeAspect="1"/>
          </p:cNvGraphicFramePr>
          <p:nvPr/>
        </p:nvGraphicFramePr>
        <p:xfrm>
          <a:off x="1476930" y="3810000"/>
          <a:ext cx="3096260" cy="873784"/>
        </p:xfrm>
        <a:graphic>
          <a:graphicData uri="http://schemas.openxmlformats.org/presentationml/2006/ole">
            <mc:AlternateContent xmlns:mc="http://schemas.openxmlformats.org/markup-compatibility/2006">
              <mc:Choice xmlns:v="urn:schemas-microsoft-com:vml" Requires="v">
                <p:oleObj spid="_x0000_s12" name="公式" r:id="rId5" imgW="1485265" imgH="419100" progId="Equation.3">
                  <p:embed/>
                </p:oleObj>
              </mc:Choice>
              <mc:Fallback>
                <p:oleObj name="公式" r:id="rId5" imgW="1485265" imgH="419100" progId="Equation.3">
                  <p:embed/>
                  <p:pic>
                    <p:nvPicPr>
                      <p:cNvPr id="0"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930" y="3810000"/>
                        <a:ext cx="3096260" cy="87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Rectangle 4"/>
          <p:cNvSpPr>
            <a:spLocks noChangeArrowheads="1"/>
          </p:cNvSpPr>
          <p:nvPr/>
        </p:nvSpPr>
        <p:spPr bwMode="auto">
          <a:xfrm>
            <a:off x="4858993" y="4092836"/>
            <a:ext cx="3155950" cy="488950"/>
          </a:xfrm>
          <a:prstGeom prst="rect">
            <a:avLst/>
          </a:prstGeom>
          <a:noFill/>
          <a:ln w="28575">
            <a:noFill/>
            <a:miter lim="800000"/>
          </a:ln>
        </p:spPr>
        <p:txBody>
          <a:bodyPr wrap="none">
            <a:spAutoFit/>
          </a:bodyPr>
          <a:lstStyle/>
          <a:p>
            <a:r>
              <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称为哈密顿算符，则</a:t>
            </a:r>
            <a:endParaRPr kumimoji="1" lang="zh-CN" altLang="en-US" sz="26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4" name="Rectangle 5"/>
          <p:cNvSpPr>
            <a:spLocks noChangeArrowheads="1"/>
          </p:cNvSpPr>
          <p:nvPr/>
        </p:nvSpPr>
        <p:spPr bwMode="auto">
          <a:xfrm>
            <a:off x="844712" y="4139998"/>
            <a:ext cx="541337" cy="519112"/>
          </a:xfrm>
          <a:prstGeom prst="rect">
            <a:avLst/>
          </a:prstGeom>
          <a:noFill/>
          <a:ln w="28575">
            <a:noFill/>
            <a:miter lim="800000"/>
          </a:ln>
        </p:spPr>
        <p:txBody>
          <a:bodyPr wrap="none">
            <a:spAutoFit/>
          </a:bodyPr>
          <a:lstStyle/>
          <a:p>
            <a:r>
              <a:rPr kumimoji="1" lang="zh-CN" altLang="en-US" sz="2800" b="1" dirty="0">
                <a:solidFill>
                  <a:schemeClr val="tx1"/>
                </a:solidFill>
                <a:latin typeface="Times New Roman" panose="02020603050405020304" pitchFamily="18" charset="0"/>
                <a:ea typeface="华文楷体" panose="02010600040101010101" charset="-122"/>
                <a:cs typeface="Times New Roman" panose="02020603050405020304" pitchFamily="18" charset="0"/>
              </a:rPr>
              <a:t>令</a:t>
            </a:r>
            <a:endParaRPr kumimoji="1" lang="zh-CN" altLang="en-US" sz="2800" b="1" dirty="0">
              <a:solidFill>
                <a:schemeClr val="tx1"/>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5" name="Object 10"/>
          <p:cNvGraphicFramePr>
            <a:graphicFrameLocks noChangeAspect="1"/>
          </p:cNvGraphicFramePr>
          <p:nvPr/>
        </p:nvGraphicFramePr>
        <p:xfrm>
          <a:off x="2362200" y="4931966"/>
          <a:ext cx="3107822" cy="844592"/>
        </p:xfrm>
        <a:graphic>
          <a:graphicData uri="http://schemas.openxmlformats.org/presentationml/2006/ole">
            <mc:AlternateContent xmlns:mc="http://schemas.openxmlformats.org/markup-compatibility/2006">
              <mc:Choice xmlns:v="urn:schemas-microsoft-com:vml" Requires="v">
                <p:oleObj spid="_x0000_s16" name="公式" r:id="rId7" imgW="1447165" imgH="393700" progId="Equation.3">
                  <p:embed/>
                </p:oleObj>
              </mc:Choice>
              <mc:Fallback>
                <p:oleObj name="公式" r:id="rId7" imgW="1447165" imgH="393700" progId="Equation.3">
                  <p:embed/>
                  <p:pic>
                    <p:nvPicPr>
                      <p:cNvPr id="0" name="图片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931966"/>
                        <a:ext cx="3107822" cy="844592"/>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18" name="图片 17"/>
          <p:cNvPicPr>
            <a:picLocks noChangeAspect="1"/>
          </p:cNvPicPr>
          <p:nvPr/>
        </p:nvPicPr>
        <p:blipFill>
          <a:blip r:embed="rId9"/>
          <a:stretch>
            <a:fillRect/>
          </a:stretch>
        </p:blipFill>
        <p:spPr>
          <a:xfrm>
            <a:off x="5334000" y="1589786"/>
            <a:ext cx="3270250" cy="976935"/>
          </a:xfrm>
          <a:prstGeom prst="rect">
            <a:avLst/>
          </a:prstGeom>
        </p:spPr>
      </p:pic>
    </p:spTree>
  </p:cSld>
  <p:clrMapOvr>
    <a:masterClrMapping/>
  </p:clrMapOvr>
</p:sld>
</file>

<file path=ppt/theme/theme1.xml><?xml version="1.0" encoding="utf-8"?>
<a:theme xmlns:a="http://schemas.openxmlformats.org/drawingml/2006/main" name="Xiaorui-l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none" rtlCol="0">
        <a:spAutoFit/>
      </a:bodyPr>
      <a:lstStyle>
        <a:defPPr>
          <a:defRPr dirty="0" smtClean="0">
            <a:solidFill>
              <a:schemeClr val="tx1"/>
            </a:solidFill>
            <a:latin typeface="+mn-ea"/>
            <a:ea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28108</Words>
  <Application>WPS 演示</Application>
  <PresentationFormat>全屏显示(4:3)</PresentationFormat>
  <Paragraphs>2921</Paragraphs>
  <Slides>183</Slides>
  <Notes>23</Notes>
  <HiddenSlides>1</HiddenSlides>
  <MMClips>0</MMClips>
  <ScaleCrop>false</ScaleCrop>
  <HeadingPairs>
    <vt:vector size="8" baseType="variant">
      <vt:variant>
        <vt:lpstr>已用的字体</vt:lpstr>
      </vt:variant>
      <vt:variant>
        <vt:i4>28</vt:i4>
      </vt:variant>
      <vt:variant>
        <vt:lpstr>主题</vt:lpstr>
      </vt:variant>
      <vt:variant>
        <vt:i4>1</vt:i4>
      </vt:variant>
      <vt:variant>
        <vt:lpstr>嵌入 OLE 服务器</vt:lpstr>
      </vt:variant>
      <vt:variant>
        <vt:i4>352</vt:i4>
      </vt:variant>
      <vt:variant>
        <vt:lpstr>幻灯片标题</vt:lpstr>
      </vt:variant>
      <vt:variant>
        <vt:i4>183</vt:i4>
      </vt:variant>
    </vt:vector>
  </HeadingPairs>
  <TitlesOfParts>
    <vt:vector size="564" baseType="lpstr">
      <vt:lpstr>Arial</vt:lpstr>
      <vt:lpstr>宋体</vt:lpstr>
      <vt:lpstr>Wingdings</vt:lpstr>
      <vt:lpstr>MS PGothic</vt:lpstr>
      <vt:lpstr>Symbol</vt:lpstr>
      <vt:lpstr>Courier New</vt:lpstr>
      <vt:lpstr>Calibri</vt:lpstr>
      <vt:lpstr>Times New Roman</vt:lpstr>
      <vt:lpstr>华文楷体</vt:lpstr>
      <vt:lpstr>Cambria Math</vt:lpstr>
      <vt:lpstr>Times New Roman</vt:lpstr>
      <vt:lpstr>Symbol</vt:lpstr>
      <vt:lpstr>Bookman Old Style</vt:lpstr>
      <vt:lpstr>Calibri Light</vt:lpstr>
      <vt:lpstr>微软雅黑</vt:lpstr>
      <vt:lpstr>Arial Unicode MS</vt:lpstr>
      <vt:lpstr>华文新魏</vt:lpstr>
      <vt:lpstr>Wingdings</vt:lpstr>
      <vt:lpstr>黑体</vt:lpstr>
      <vt:lpstr>Symbol</vt:lpstr>
      <vt:lpstr>华文中宋</vt:lpstr>
      <vt:lpstr>楷体_GB2312</vt:lpstr>
      <vt:lpstr>新宋体</vt:lpstr>
      <vt:lpstr>Calibri</vt:lpstr>
      <vt:lpstr>Wingdings 2</vt:lpstr>
      <vt:lpstr>Webdings</vt:lpstr>
      <vt:lpstr>MT Extra</vt:lpstr>
      <vt:lpstr>Arial Unicode MS</vt:lpstr>
      <vt:lpstr>Xiaorui-lect</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Word.Picture.8</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Equation.DSMT4</vt:lpstr>
      <vt:lpstr>Equation.DSMT4</vt:lpstr>
      <vt:lpstr>Equation.3</vt:lpstr>
      <vt:lpstr>Equation.3</vt:lpstr>
      <vt:lpstr>Equation.3</vt:lpstr>
      <vt:lpstr>Equation.3</vt:lpstr>
      <vt:lpstr>Equation.DSMT4</vt:lpstr>
      <vt:lpstr>Equation.DSMT4</vt:lpstr>
      <vt:lpstr>Equation.3</vt:lpstr>
      <vt:lpstr>Equation.DSMT4</vt:lpstr>
      <vt:lpstr>Equation.DSMT4</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Equation.DSMT4</vt:lpstr>
      <vt:lpstr>Equation.DSMT4</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Paint.Picture</vt:lpstr>
      <vt:lpstr>Equation.3</vt:lpstr>
      <vt:lpstr>Equation.3</vt:lpstr>
      <vt:lpstr>Equation.3</vt:lpstr>
      <vt:lpstr>Equation.DSMT4</vt:lpstr>
      <vt:lpstr>Equation.DSMT4</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Equation.DSMT4</vt:lpstr>
      <vt:lpstr>Equation.3</vt:lpstr>
      <vt:lpstr>Equation.DSMT4</vt:lpstr>
      <vt:lpstr>Equation.3</vt:lpstr>
      <vt:lpstr>Equation.3</vt:lpstr>
      <vt:lpstr>Equation.3</vt:lpstr>
      <vt:lpstr>Equation.3</vt:lpstr>
      <vt:lpstr>PBrush</vt:lpstr>
      <vt:lpstr>Word.Document.8</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第三章 量子力学初步</vt:lpstr>
      <vt:lpstr>提纲</vt:lpstr>
      <vt:lpstr>光子的动量</vt:lpstr>
      <vt:lpstr>康普顿散射实验</vt:lpstr>
      <vt:lpstr>康普顿在做康普顿散射实验</vt:lpstr>
      <vt:lpstr>康普顿散射实验结果</vt:lpstr>
      <vt:lpstr>PowerPoint 演示文稿</vt:lpstr>
      <vt:lpstr>康普顿效应</vt:lpstr>
      <vt:lpstr>经典电磁理论遇到的困难</vt:lpstr>
      <vt:lpstr>理论推导</vt:lpstr>
      <vt:lpstr>几个讨论</vt:lpstr>
      <vt:lpstr>康普顿散射实验的意义</vt:lpstr>
      <vt:lpstr>康普顿－吴有训效应</vt:lpstr>
      <vt:lpstr>光子概念小结</vt:lpstr>
      <vt:lpstr>波粒二象性和物质波</vt:lpstr>
      <vt:lpstr>玻尔理论困难回顾</vt:lpstr>
      <vt:lpstr>The History of Quantum Theory</vt:lpstr>
      <vt:lpstr>The History of Quantum Theory</vt:lpstr>
      <vt:lpstr>光的波粒二象性—双缝干涉实验 </vt:lpstr>
      <vt:lpstr>光的波粒二象性</vt:lpstr>
      <vt:lpstr>法国物理学家德布罗意</vt:lpstr>
      <vt:lpstr>德布罗意假设（1924 年 ）</vt:lpstr>
      <vt:lpstr>群速度与相速度</vt:lpstr>
      <vt:lpstr>参考系选择</vt:lpstr>
      <vt:lpstr>如何理解</vt:lpstr>
      <vt:lpstr>电子究竟是什么：粒子还是波</vt:lpstr>
      <vt:lpstr>物质波的概念轨道量子化条件</vt:lpstr>
      <vt:lpstr>例题</vt:lpstr>
      <vt:lpstr>德布罗意波的实验证明</vt:lpstr>
      <vt:lpstr>戴维孙—革末实验结果</vt:lpstr>
      <vt:lpstr>电子与晶体衍射的物理图像</vt:lpstr>
      <vt:lpstr>戴维孙—革末实验结果的理论分析</vt:lpstr>
      <vt:lpstr>同能量电子和光子波长比较</vt:lpstr>
      <vt:lpstr>一些粒子的德布罗意波长</vt:lpstr>
      <vt:lpstr>G.P.汤姆逊电子衍射实验（1927）</vt:lpstr>
      <vt:lpstr>其他证实粒子子具有波动性的实验</vt:lpstr>
      <vt:lpstr>其他证实粒子子具有波动性的实验</vt:lpstr>
      <vt:lpstr>上节回顾</vt:lpstr>
      <vt:lpstr>上节回顾</vt:lpstr>
      <vt:lpstr>微观粒子波动性的应用</vt:lpstr>
      <vt:lpstr>经典粒子双缝实验</vt:lpstr>
      <vt:lpstr>经典波的双缝实验</vt:lpstr>
      <vt:lpstr>实物粒子波动性和粒子性之间的关系？</vt:lpstr>
      <vt:lpstr>海森堡不确定原理</vt:lpstr>
      <vt:lpstr>位置—动量不确定关系</vt:lpstr>
      <vt:lpstr>电子衍射的不确定关系</vt:lpstr>
      <vt:lpstr>关于不确定原理的一些说明</vt:lpstr>
      <vt:lpstr>不确定关系的表述</vt:lpstr>
      <vt:lpstr>电子衍射的不确定关系</vt:lpstr>
      <vt:lpstr>例题1</vt:lpstr>
      <vt:lpstr>例题2</vt:lpstr>
      <vt:lpstr>能量和时间的不确定关系</vt:lpstr>
      <vt:lpstr>例题</vt:lpstr>
      <vt:lpstr>说明</vt:lpstr>
      <vt:lpstr>好量子数</vt:lpstr>
      <vt:lpstr>概率波与波函数</vt:lpstr>
      <vt:lpstr>波函数及其统计解释</vt:lpstr>
      <vt:lpstr>波函数</vt:lpstr>
      <vt:lpstr>量子力学波函数（复函数）</vt:lpstr>
      <vt:lpstr>量子力学波函数</vt:lpstr>
      <vt:lpstr>量子力学波函数</vt:lpstr>
      <vt:lpstr>波函数的错误解释</vt:lpstr>
      <vt:lpstr>波函数的统计解释</vt:lpstr>
      <vt:lpstr>波函数的统计解释</vt:lpstr>
      <vt:lpstr>关于波函数的说明</vt:lpstr>
      <vt:lpstr>波函数应满足的条件（自然条件）</vt:lpstr>
      <vt:lpstr>波函数应满足的条件</vt:lpstr>
      <vt:lpstr>Ψ(r, t) 和 CΨ(r, t)</vt:lpstr>
      <vt:lpstr>概率波的物理图像</vt:lpstr>
      <vt:lpstr>电子的双缝干涉实验-1970s</vt:lpstr>
      <vt:lpstr>电子的双缝干涉实验-1989</vt:lpstr>
      <vt:lpstr>电子的双缝干涉实验-1989</vt:lpstr>
      <vt:lpstr>态的叠加原理</vt:lpstr>
      <vt:lpstr>态叠加原理的表述</vt:lpstr>
      <vt:lpstr>概率振幅服从的规则</vt:lpstr>
      <vt:lpstr>双缝衍射的态叠加解释</vt:lpstr>
      <vt:lpstr>双缝衍射的再考察</vt:lpstr>
      <vt:lpstr>电子到x的几率振幅</vt:lpstr>
      <vt:lpstr>电子双缝衍射的讨论</vt:lpstr>
      <vt:lpstr>上节回顾</vt:lpstr>
      <vt:lpstr>态叠加的说明</vt:lpstr>
      <vt:lpstr>量子力学的争论</vt:lpstr>
      <vt:lpstr>薛定谔的猫</vt:lpstr>
      <vt:lpstr>解释</vt:lpstr>
      <vt:lpstr>薛定谔猫的讨论</vt:lpstr>
      <vt:lpstr>Einstein-Bohr 争论（1927-1955）</vt:lpstr>
      <vt:lpstr>三种学派</vt:lpstr>
      <vt:lpstr>正统学派：粒子哪里都不存在</vt:lpstr>
      <vt:lpstr>不可知论学派：拒绝回答</vt:lpstr>
      <vt:lpstr>Bell不等式 </vt:lpstr>
      <vt:lpstr>Bell不等式的意义</vt:lpstr>
      <vt:lpstr>2022年诺贝尔物理学奖</vt:lpstr>
      <vt:lpstr>小报告题目</vt:lpstr>
      <vt:lpstr>薛定谔（Erwin Schrodinger 1887-1961）</vt:lpstr>
      <vt:lpstr>物质波的波动方程</vt:lpstr>
      <vt:lpstr>薛定谔方程的建立</vt:lpstr>
      <vt:lpstr>一维自由粒子薛定谔方程的推出</vt:lpstr>
      <vt:lpstr>相对论波动方程</vt:lpstr>
      <vt:lpstr>非自由粒子的薛定谔方程</vt:lpstr>
      <vt:lpstr>三维势场中的薛定谔方程</vt:lpstr>
      <vt:lpstr>定态薛定谔方程</vt:lpstr>
      <vt:lpstr>定态薛定谔方程（分离变量法）</vt:lpstr>
      <vt:lpstr>定态薛定谔方程（分离变量法）</vt:lpstr>
      <vt:lpstr>定态波函数</vt:lpstr>
      <vt:lpstr>定态波函数性质</vt:lpstr>
      <vt:lpstr>一维自由粒子的定态波函数讨论</vt:lpstr>
      <vt:lpstr>薛定谔方程的讨论</vt:lpstr>
      <vt:lpstr>态迭加原理回顾</vt:lpstr>
      <vt:lpstr>应用举例</vt:lpstr>
      <vt:lpstr>例一：一维无限深势阱</vt:lpstr>
      <vt:lpstr>一维无限深势阱讨论</vt:lpstr>
      <vt:lpstr>一维无限深势阱讨论</vt:lpstr>
      <vt:lpstr>一维无限深势阱讨论</vt:lpstr>
      <vt:lpstr>概率幅和概率密度分布</vt:lpstr>
      <vt:lpstr>上节回顾</vt:lpstr>
      <vt:lpstr>有限深势阱</vt:lpstr>
      <vt:lpstr>一维散射问题</vt:lpstr>
      <vt:lpstr>一维散射问题的量子力学解</vt:lpstr>
      <vt:lpstr>一维散射波函数的物理图像</vt:lpstr>
      <vt:lpstr>一维散射（量子隧道效应）</vt:lpstr>
      <vt:lpstr>粒子穿透势垒的概率（隧道效应）</vt:lpstr>
      <vt:lpstr>计算实例</vt:lpstr>
      <vt:lpstr>计算实例</vt:lpstr>
      <vt:lpstr>计算实例</vt:lpstr>
      <vt:lpstr>计算实例</vt:lpstr>
      <vt:lpstr>Reflection and tunnelling of an electron wavepacket directed at a potential barrier</vt:lpstr>
      <vt:lpstr>量子隧道效应的应用</vt:lpstr>
      <vt:lpstr>扫描隧穿显微镜（STM）</vt:lpstr>
      <vt:lpstr>扫描隧穿显微镜讨论</vt:lpstr>
      <vt:lpstr>扫描探针显微分析技术</vt:lpstr>
      <vt:lpstr>扫描探针显微分析技术</vt:lpstr>
      <vt:lpstr>扫描探针显微分析技术</vt:lpstr>
      <vt:lpstr>STM扫描图象</vt:lpstr>
      <vt:lpstr>STM扫描图象</vt:lpstr>
      <vt:lpstr>STM扫描图象</vt:lpstr>
      <vt:lpstr>1986年度的诺贝尔物理奖</vt:lpstr>
      <vt:lpstr>一维谐振子（抛物线势阱）</vt:lpstr>
      <vt:lpstr>一维谐振子（抛物线势阱）</vt:lpstr>
      <vt:lpstr>一维谐振子波函数</vt:lpstr>
      <vt:lpstr>谐振子几个波函数和位置几率密度</vt:lpstr>
      <vt:lpstr>一维谐振子的对应原理</vt:lpstr>
      <vt:lpstr>再看黑体辐射</vt:lpstr>
      <vt:lpstr>从光子数到普朗克公式</vt:lpstr>
      <vt:lpstr>小报告题目</vt:lpstr>
      <vt:lpstr>平均值与算符</vt:lpstr>
      <vt:lpstr>经典求重心的问题（平均值）</vt:lpstr>
      <vt:lpstr>动量的平均值</vt:lpstr>
      <vt:lpstr>算符的引入</vt:lpstr>
      <vt:lpstr>位置空间的一些算符</vt:lpstr>
      <vt:lpstr>角动量算符</vt:lpstr>
      <vt:lpstr>一些算符实例</vt:lpstr>
      <vt:lpstr>一些算符实例</vt:lpstr>
      <vt:lpstr>算符的本征值问题</vt:lpstr>
      <vt:lpstr>算符的对易关系</vt:lpstr>
      <vt:lpstr>上节回顾</vt:lpstr>
      <vt:lpstr>氢原子光谱的量子力学解释</vt:lpstr>
      <vt:lpstr>氢原子的量子力学解</vt:lpstr>
      <vt:lpstr>分离变量</vt:lpstr>
      <vt:lpstr>角方程进一步分离变量</vt:lpstr>
      <vt:lpstr>角方程波函数举例</vt:lpstr>
      <vt:lpstr>PowerPoint 演示文稿</vt:lpstr>
      <vt:lpstr>解径向R方程</vt:lpstr>
      <vt:lpstr>氢原子的波函数与量子数</vt:lpstr>
      <vt:lpstr>主量子数n与能量量子化</vt:lpstr>
      <vt:lpstr>角量子数l和角动量角子化</vt:lpstr>
      <vt:lpstr>磁量子数m和空间量子化</vt:lpstr>
      <vt:lpstr>磁量子数m的形象示意图</vt:lpstr>
      <vt:lpstr>量子数l和m的关系</vt:lpstr>
      <vt:lpstr>氢原子量子数的讨论(I)</vt:lpstr>
      <vt:lpstr>氢原子量子数的讨论(II)</vt:lpstr>
      <vt:lpstr>电子的几率分布</vt:lpstr>
      <vt:lpstr>电子的径向分布概率</vt:lpstr>
      <vt:lpstr>电子云</vt:lpstr>
      <vt:lpstr>氢原子的电子云</vt:lpstr>
      <vt:lpstr>原子模型的进化</vt:lpstr>
      <vt:lpstr>宇称</vt:lpstr>
      <vt:lpstr>宇称变换</vt:lpstr>
      <vt:lpstr>The Nobel Prize in Physics 1956 </vt:lpstr>
      <vt:lpstr>原子的电偶极跃迁</vt:lpstr>
      <vt:lpstr>跃迁的选择定则</vt:lpstr>
      <vt:lpstr>本章小结</vt:lpstr>
      <vt:lpstr>源于实验、提出假设、建立理论体系</vt:lpstr>
      <vt:lpstr>作业</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原子物理学课件</dc:title>
  <dc:creator/>
  <cp:lastModifiedBy>&amp;.</cp:lastModifiedBy>
  <cp:revision>2328</cp:revision>
  <cp:lastPrinted>2018-04-04T02:50:00Z</cp:lastPrinted>
  <dcterms:created xsi:type="dcterms:W3CDTF">2003-04-28T21:37:00Z</dcterms:created>
  <dcterms:modified xsi:type="dcterms:W3CDTF">2026-03-25T02:49:30Z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FB2E9BC224834327B235F83007E321C1_12</vt:lpwstr>
  </property>
  <property fmtid="{D5CDD505-2E9C-101B-9397-08002B2CF9AE}" pid="3" name="KSOProductBuildVer">
    <vt:lpwstr>2052-12.1.0.23542</vt:lpwstr>
  </property>
</Properties>
</file>