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jpeg" ContentType="image/jpeg"/>
  <Default Extension="JPG" ContentType="image/.jpg"/>
  <Default Extension="wmf" ContentType="image/x-wmf"/>
  <Default Extension="emf" ContentType="image/x-emf"/>
  <Default Extension="gif" ContentType="image/gi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257" r:id="rId3"/>
    <p:sldId id="431" r:id="rId5"/>
    <p:sldId id="489" r:id="rId6"/>
    <p:sldId id="490" r:id="rId7"/>
    <p:sldId id="551" r:id="rId8"/>
    <p:sldId id="546" r:id="rId9"/>
    <p:sldId id="491" r:id="rId10"/>
    <p:sldId id="492" r:id="rId11"/>
    <p:sldId id="494" r:id="rId12"/>
    <p:sldId id="545" r:id="rId13"/>
    <p:sldId id="544" r:id="rId14"/>
    <p:sldId id="504" r:id="rId15"/>
    <p:sldId id="499" r:id="rId16"/>
    <p:sldId id="500" r:id="rId17"/>
    <p:sldId id="501" r:id="rId18"/>
    <p:sldId id="502" r:id="rId19"/>
    <p:sldId id="503" r:id="rId20"/>
    <p:sldId id="547" r:id="rId21"/>
    <p:sldId id="553" r:id="rId22"/>
    <p:sldId id="505" r:id="rId23"/>
    <p:sldId id="572" r:id="rId24"/>
    <p:sldId id="552" r:id="rId25"/>
    <p:sldId id="571" r:id="rId26"/>
    <p:sldId id="506" r:id="rId27"/>
    <p:sldId id="548" r:id="rId28"/>
    <p:sldId id="550" r:id="rId29"/>
    <p:sldId id="556" r:id="rId30"/>
    <p:sldId id="557" r:id="rId31"/>
    <p:sldId id="560" r:id="rId32"/>
    <p:sldId id="558" r:id="rId33"/>
    <p:sldId id="559" r:id="rId34"/>
    <p:sldId id="575" r:id="rId35"/>
    <p:sldId id="507" r:id="rId36"/>
    <p:sldId id="508" r:id="rId37"/>
    <p:sldId id="509" r:id="rId38"/>
    <p:sldId id="564" r:id="rId39"/>
    <p:sldId id="562" r:id="rId40"/>
    <p:sldId id="569" r:id="rId41"/>
    <p:sldId id="510" r:id="rId42"/>
    <p:sldId id="566" r:id="rId43"/>
    <p:sldId id="565" r:id="rId44"/>
    <p:sldId id="511" r:id="rId45"/>
    <p:sldId id="512" r:id="rId46"/>
    <p:sldId id="360" r:id="rId47"/>
    <p:sldId id="364" r:id="rId48"/>
    <p:sldId id="358" r:id="rId49"/>
    <p:sldId id="359" r:id="rId50"/>
    <p:sldId id="513" r:id="rId51"/>
    <p:sldId id="450" r:id="rId52"/>
    <p:sldId id="514" r:id="rId53"/>
    <p:sldId id="515" r:id="rId54"/>
    <p:sldId id="516" r:id="rId55"/>
    <p:sldId id="518" r:id="rId56"/>
    <p:sldId id="517" r:id="rId57"/>
    <p:sldId id="519" r:id="rId58"/>
    <p:sldId id="520" r:id="rId59"/>
    <p:sldId id="521" r:id="rId60"/>
    <p:sldId id="522" r:id="rId61"/>
    <p:sldId id="570" r:id="rId62"/>
    <p:sldId id="523" r:id="rId63"/>
    <p:sldId id="524" r:id="rId64"/>
    <p:sldId id="525" r:id="rId65"/>
    <p:sldId id="526" r:id="rId66"/>
    <p:sldId id="527" r:id="rId67"/>
    <p:sldId id="528" r:id="rId68"/>
    <p:sldId id="529" r:id="rId69"/>
    <p:sldId id="530" r:id="rId70"/>
    <p:sldId id="415" r:id="rId71"/>
    <p:sldId id="542" r:id="rId72"/>
    <p:sldId id="577" r:id="rId73"/>
    <p:sldId id="531" r:id="rId74"/>
    <p:sldId id="532" r:id="rId75"/>
    <p:sldId id="533" r:id="rId76"/>
    <p:sldId id="534" r:id="rId77"/>
    <p:sldId id="408" r:id="rId78"/>
    <p:sldId id="535" r:id="rId79"/>
    <p:sldId id="536" r:id="rId80"/>
    <p:sldId id="540" r:id="rId81"/>
    <p:sldId id="537" r:id="rId82"/>
    <p:sldId id="543" r:id="rId83"/>
    <p:sldId id="538" r:id="rId84"/>
    <p:sldId id="497" r:id="rId85"/>
    <p:sldId id="498" r:id="rId86"/>
    <p:sldId id="568" r:id="rId87"/>
    <p:sldId id="539" r:id="rId88"/>
    <p:sldId id="319" r:id="rId89"/>
    <p:sldId id="488" r:id="rId90"/>
    <p:sldId id="541" r:id="rId91"/>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9pPr>
  </p:defaultTextStyle>
  <p:extLst>
    <p:ext uri="{521415D9-36F7-43E2-AB2F-B90AF26B5E84}">
      <p14:sectionLst xmlns:p14="http://schemas.microsoft.com/office/powerpoint/2010/main">
        <p14:section name="开始" id="{F7E67E62-604A-1A44-A954-ECA96ABE4E69}">
          <p14:sldIdLst>
            <p14:sldId id="257"/>
            <p14:sldId id="431"/>
          </p14:sldIdLst>
        </p14:section>
        <p14:section name="原子概念" id="{4D8BD89E-CA7A-284C-B331-6A646DCEF3D2}">
          <p14:sldIdLst>
            <p14:sldId id="489"/>
            <p14:sldId id="490"/>
            <p14:sldId id="551"/>
            <p14:sldId id="546"/>
            <p14:sldId id="491"/>
            <p14:sldId id="492"/>
            <p14:sldId id="494"/>
            <p14:sldId id="545"/>
            <p14:sldId id="544"/>
            <p14:sldId id="504"/>
          </p14:sldIdLst>
        </p14:section>
        <p14:section name="电子发现" id="{B8F43349-8D33-E34F-A148-A3CDDF187653}">
          <p14:sldIdLst>
            <p14:sldId id="499"/>
            <p14:sldId id="500"/>
            <p14:sldId id="501"/>
            <p14:sldId id="502"/>
            <p14:sldId id="503"/>
            <p14:sldId id="547"/>
            <p14:sldId id="553"/>
            <p14:sldId id="505"/>
            <p14:sldId id="572"/>
            <p14:sldId id="552"/>
            <p14:sldId id="571"/>
            <p14:sldId id="506"/>
            <p14:sldId id="548"/>
            <p14:sldId id="550"/>
            <p14:sldId id="556"/>
            <p14:sldId id="557"/>
            <p14:sldId id="560"/>
            <p14:sldId id="558"/>
            <p14:sldId id="559"/>
            <p14:sldId id="575"/>
          </p14:sldIdLst>
        </p14:section>
        <p14:section name="原子核的发现" id="{3C8F2710-B5D5-8246-8A79-9B77540FD830}">
          <p14:sldIdLst>
            <p14:sldId id="507"/>
            <p14:sldId id="508"/>
            <p14:sldId id="509"/>
            <p14:sldId id="564"/>
            <p14:sldId id="562"/>
            <p14:sldId id="569"/>
            <p14:sldId id="510"/>
            <p14:sldId id="566"/>
            <p14:sldId id="565"/>
            <p14:sldId id="511"/>
            <p14:sldId id="512"/>
            <p14:sldId id="360"/>
            <p14:sldId id="364"/>
            <p14:sldId id="358"/>
            <p14:sldId id="359"/>
            <p14:sldId id="513"/>
            <p14:sldId id="450"/>
            <p14:sldId id="514"/>
            <p14:sldId id="515"/>
            <p14:sldId id="516"/>
            <p14:sldId id="518"/>
            <p14:sldId id="517"/>
            <p14:sldId id="519"/>
            <p14:sldId id="520"/>
            <p14:sldId id="521"/>
            <p14:sldId id="522"/>
            <p14:sldId id="570"/>
            <p14:sldId id="523"/>
            <p14:sldId id="524"/>
            <p14:sldId id="525"/>
            <p14:sldId id="526"/>
            <p14:sldId id="527"/>
            <p14:sldId id="528"/>
            <p14:sldId id="529"/>
            <p14:sldId id="530"/>
            <p14:sldId id="415"/>
            <p14:sldId id="542"/>
            <p14:sldId id="577"/>
            <p14:sldId id="531"/>
            <p14:sldId id="532"/>
            <p14:sldId id="533"/>
            <p14:sldId id="534"/>
            <p14:sldId id="408"/>
            <p14:sldId id="535"/>
            <p14:sldId id="536"/>
            <p14:sldId id="540"/>
            <p14:sldId id="537"/>
            <p14:sldId id="543"/>
            <p14:sldId id="538"/>
            <p14:sldId id="497"/>
            <p14:sldId id="498"/>
            <p14:sldId id="568"/>
            <p14:sldId id="539"/>
            <p14:sldId id="319"/>
            <p14:sldId id="488"/>
            <p14:sldId id="54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F0000"/>
    <a:srgbClr val="000066"/>
    <a:srgbClr val="BA0023"/>
    <a:srgbClr val="CC3399"/>
    <a:srgbClr val="FF99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53" autoAdjust="0"/>
    <p:restoredTop sz="73752" autoAdjust="0"/>
  </p:normalViewPr>
  <p:slideViewPr>
    <p:cSldViewPr showGuides="1">
      <p:cViewPr varScale="1">
        <p:scale>
          <a:sx n="99" d="100"/>
          <a:sy n="99" d="100"/>
        </p:scale>
        <p:origin x="224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5" Type="http://schemas.openxmlformats.org/officeDocument/2006/relationships/image" Target="../media/image69.emf"/><Relationship Id="rId4" Type="http://schemas.openxmlformats.org/officeDocument/2006/relationships/image" Target="../media/image68.emf"/><Relationship Id="rId3" Type="http://schemas.openxmlformats.org/officeDocument/2006/relationships/image" Target="../media/image67.wmf"/><Relationship Id="rId2" Type="http://schemas.openxmlformats.org/officeDocument/2006/relationships/image" Target="../media/image66.emf"/><Relationship Id="rId1" Type="http://schemas.openxmlformats.org/officeDocument/2006/relationships/image" Target="../media/image65.wmf"/></Relationships>
</file>

<file path=ppt/drawings/_rels/vmlDrawing10.vml.rels><?xml version="1.0" encoding="UTF-8" standalone="yes"?>
<Relationships xmlns="http://schemas.openxmlformats.org/package/2006/relationships"><Relationship Id="rId5" Type="http://schemas.openxmlformats.org/officeDocument/2006/relationships/image" Target="../media/image94.wmf"/><Relationship Id="rId4" Type="http://schemas.openxmlformats.org/officeDocument/2006/relationships/image" Target="../media/image118.wmf"/><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image" Target="../media/image137.jpe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37.jpe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37.jpeg"/></Relationships>
</file>

<file path=ppt/drawings/_rels/vmlDrawing2.vml.rels><?xml version="1.0" encoding="UTF-8" standalone="yes"?>
<Relationships xmlns="http://schemas.openxmlformats.org/package/2006/relationships"><Relationship Id="rId7" Type="http://schemas.openxmlformats.org/officeDocument/2006/relationships/image" Target="../media/image74.wmf"/><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68.emf"/><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image" Target="../media/image137.jpe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s>
</file>

<file path=ppt/drawings/_rels/vmlDrawing3.vml.rels><?xml version="1.0" encoding="UTF-8" standalone="yes"?>
<Relationships xmlns="http://schemas.openxmlformats.org/package/2006/relationships"><Relationship Id="rId9" Type="http://schemas.openxmlformats.org/officeDocument/2006/relationships/image" Target="../media/image84.wmf"/><Relationship Id="rId8" Type="http://schemas.openxmlformats.org/officeDocument/2006/relationships/image" Target="../media/image83.wmf"/><Relationship Id="rId7" Type="http://schemas.openxmlformats.org/officeDocument/2006/relationships/image" Target="../media/image82.wmf"/><Relationship Id="rId6" Type="http://schemas.openxmlformats.org/officeDocument/2006/relationships/image" Target="../media/image81.wmf"/><Relationship Id="rId5" Type="http://schemas.openxmlformats.org/officeDocument/2006/relationships/image" Target="../media/image80.emf"/><Relationship Id="rId4" Type="http://schemas.openxmlformats.org/officeDocument/2006/relationships/image" Target="../media/image79.emf"/><Relationship Id="rId3" Type="http://schemas.openxmlformats.org/officeDocument/2006/relationships/image" Target="../media/image78.wmf"/><Relationship Id="rId2" Type="http://schemas.openxmlformats.org/officeDocument/2006/relationships/image" Target="../media/image77.wmf"/><Relationship Id="rId11" Type="http://schemas.openxmlformats.org/officeDocument/2006/relationships/image" Target="../media/image86.wmf"/><Relationship Id="rId10" Type="http://schemas.openxmlformats.org/officeDocument/2006/relationships/image" Target="../media/image85.wmf"/><Relationship Id="rId1"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101.wmf"/><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8.vml.rels><?xml version="1.0" encoding="UTF-8" standalone="yes"?>
<Relationships xmlns="http://schemas.openxmlformats.org/package/2006/relationships"><Relationship Id="rId4" Type="http://schemas.openxmlformats.org/officeDocument/2006/relationships/image" Target="../media/image106.wmf"/><Relationship Id="rId3" Type="http://schemas.openxmlformats.org/officeDocument/2006/relationships/image" Target="../media/image105.wmf"/><Relationship Id="rId2" Type="http://schemas.openxmlformats.org/officeDocument/2006/relationships/image" Target="../media/image101.wmf"/><Relationship Id="rId1" Type="http://schemas.openxmlformats.org/officeDocument/2006/relationships/image" Target="../media/image10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US" altLang="zh-CN" noProof="0"/>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fld id="{C8CF476E-78EB-4515-A009-F1CB868C9A38}"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9" Type="http://schemas.openxmlformats.org/officeDocument/2006/relationships/hyperlink" Target="http://baike.baidu.com/view/29912.htm" TargetMode="External"/><Relationship Id="rId8" Type="http://schemas.openxmlformats.org/officeDocument/2006/relationships/hyperlink" Target="http://baike.baidu.com/view/19559.htm" TargetMode="External"/><Relationship Id="rId7" Type="http://schemas.openxmlformats.org/officeDocument/2006/relationships/hyperlink" Target="http://baike.baidu.com/pic/%E6%AC%A7%E5%86%85%E6%96%AF%E7%89%B9%C2%B7%E5%8D%A2%E7%91%9F%E7%A6%8F/10530174/0/bbe0d311b156a952b8127b05?fr=lemma&amp;ct=single" TargetMode="External"/><Relationship Id="rId6" Type="http://schemas.openxmlformats.org/officeDocument/2006/relationships/hyperlink" Target="http://baike.baidu.com/view/203100.htm" TargetMode="External"/><Relationship Id="rId5" Type="http://schemas.openxmlformats.org/officeDocument/2006/relationships/hyperlink" Target="http://baike.baidu.com/view/29887.htm" TargetMode="External"/><Relationship Id="rId4" Type="http://schemas.openxmlformats.org/officeDocument/2006/relationships/hyperlink" Target="http://baike.baidu.com/view/203111.htm" TargetMode="External"/><Relationship Id="rId3" Type="http://schemas.openxmlformats.org/officeDocument/2006/relationships/hyperlink" Target="http://baike.baidu.com/view/74006.htm" TargetMode="External"/><Relationship Id="rId2" Type="http://schemas.openxmlformats.org/officeDocument/2006/relationships/notesMaster" Target="../notesMasters/notesMaster1.xml"/><Relationship Id="rId12" Type="http://schemas.openxmlformats.org/officeDocument/2006/relationships/hyperlink" Target="http://baike.baidu.com/view/303691.htm" TargetMode="External"/><Relationship Id="rId11" Type="http://schemas.openxmlformats.org/officeDocument/2006/relationships/hyperlink" Target="http://baike.baidu.com/view/80160.htm" TargetMode="External"/><Relationship Id="rId10" Type="http://schemas.openxmlformats.org/officeDocument/2006/relationships/hyperlink" Target="http://baike.baidu.com/subview/62880/5136749.htm" TargetMode="External"/><Relationship Id="rId1"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Nobel_Prize_for_Physics" TargetMode="External"/><Relationship Id="rId7" Type="http://schemas.openxmlformats.org/officeDocument/2006/relationships/hyperlink" Target="https://en.wikipedia.org/wiki/Sedimentation_equilibrium" TargetMode="External"/><Relationship Id="rId6" Type="http://schemas.openxmlformats.org/officeDocument/2006/relationships/hyperlink" Target="https://en.wikipedia.org/wiki/Matter" TargetMode="External"/><Relationship Id="rId5" Type="http://schemas.openxmlformats.org/officeDocument/2006/relationships/hyperlink" Target="https://en.wikipedia.org/wiki/Albert_Einstein" TargetMode="External"/><Relationship Id="rId4" Type="http://schemas.openxmlformats.org/officeDocument/2006/relationships/hyperlink" Target="https://en.wikipedia.org/wiki/Brownian_motion" TargetMode="External"/><Relationship Id="rId3" Type="http://schemas.openxmlformats.org/officeDocument/2006/relationships/hyperlink" Target="https://en.wikipedia.org/wiki/Foreign_Member_of_the_Royal_Society" TargetMode="Externa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8C953E-99CD-45A0-A55D-B89BECA09C8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8C953E-99CD-45A0-A55D-B89BECA09C8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Times New Roman" panose="02020603050405020304" pitchFamily="18" charset="0"/>
                <a:ea typeface="+mn-ea"/>
                <a:cs typeface="+mn-cs"/>
              </a:rPr>
              <a:t>1895</a:t>
            </a:r>
            <a:r>
              <a:rPr lang="zh-CN" altLang="en-US" sz="1200" kern="1200" dirty="0">
                <a:solidFill>
                  <a:schemeClr val="tx1"/>
                </a:solidFill>
                <a:latin typeface="Times New Roman" panose="02020603050405020304" pitchFamily="18" charset="0"/>
                <a:ea typeface="+mn-ea"/>
                <a:cs typeface="+mn-cs"/>
              </a:rPr>
              <a:t>年，在农场挖土豆的卢瑟福收到了</a:t>
            </a:r>
            <a:r>
              <a:rPr lang="zh-CN" altLang="en-US" sz="1200" kern="1200" dirty="0">
                <a:solidFill>
                  <a:schemeClr val="tx1"/>
                </a:solidFill>
                <a:latin typeface="Times New Roman" panose="02020603050405020304" pitchFamily="18" charset="0"/>
                <a:ea typeface="+mn-ea"/>
                <a:cs typeface="+mn-cs"/>
                <a:hlinkClick r:id="rId3"/>
              </a:rPr>
              <a:t>英国剑桥大学发来的通知书，通知他已被录取为伦敦国际博览会的奖学金生。卢瑟福接到通知书后扔掉挖土豆的锄头喊道：“这是我挖的最后一个土豆啦！”</a:t>
            </a:r>
            <a:endParaRPr lang="zh-CN" altLang="en-US" sz="1200" kern="1200" dirty="0">
              <a:solidFill>
                <a:schemeClr val="tx1"/>
              </a:solidFill>
              <a:latin typeface="Times New Roman" panose="02020603050405020304" pitchFamily="18" charset="0"/>
              <a:ea typeface="+mn-ea"/>
              <a:cs typeface="+mn-cs"/>
            </a:endParaRPr>
          </a:p>
          <a:p>
            <a:endParaRPr lang="en-US" altLang="zh-CN" sz="1200" kern="1200" dirty="0">
              <a:solidFill>
                <a:schemeClr val="tx1"/>
              </a:solidFill>
              <a:latin typeface="Times New Roman" panose="02020603050405020304" pitchFamily="18" charset="0"/>
              <a:ea typeface="+mn-ea"/>
              <a:cs typeface="+mn-cs"/>
            </a:endParaRPr>
          </a:p>
          <a:p>
            <a:r>
              <a:rPr lang="zh-CN" altLang="en-US" sz="1200" kern="1200" dirty="0">
                <a:solidFill>
                  <a:schemeClr val="tx1"/>
                </a:solidFill>
                <a:latin typeface="Times New Roman" panose="02020603050405020304" pitchFamily="18" charset="0"/>
                <a:ea typeface="+mn-ea"/>
                <a:cs typeface="+mn-cs"/>
              </a:rPr>
              <a:t>当人们评论卢瑟福的成就时，总要提到他“桃李满天下”。在卢瑟福的悉心培养下，他的学生和助手有多人获得了诺贝尔奖：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1921</a:t>
            </a:r>
            <a:r>
              <a:rPr lang="zh-CN" altLang="en-US" sz="1200" kern="1200" dirty="0">
                <a:solidFill>
                  <a:schemeClr val="tx1"/>
                </a:solidFill>
                <a:latin typeface="Times New Roman" panose="02020603050405020304" pitchFamily="18" charset="0"/>
                <a:ea typeface="+mn-ea"/>
                <a:cs typeface="+mn-cs"/>
              </a:rPr>
              <a:t>年，卢瑟福的助手</a:t>
            </a:r>
            <a:r>
              <a:rPr lang="zh-CN" altLang="en-US" sz="1200" kern="1200" dirty="0">
                <a:solidFill>
                  <a:schemeClr val="tx1"/>
                </a:solidFill>
                <a:latin typeface="Times New Roman" panose="02020603050405020304" pitchFamily="18" charset="0"/>
                <a:ea typeface="+mn-ea"/>
                <a:cs typeface="+mn-cs"/>
                <a:hlinkClick r:id="rId4"/>
              </a:rPr>
              <a:t>索迪获</a:t>
            </a:r>
            <a:r>
              <a:rPr lang="zh-CN" altLang="en-US" sz="1200" kern="1200" dirty="0">
                <a:solidFill>
                  <a:schemeClr val="tx1"/>
                </a:solidFill>
                <a:latin typeface="Times New Roman" panose="02020603050405020304" pitchFamily="18" charset="0"/>
                <a:ea typeface="+mn-ea"/>
                <a:cs typeface="+mn-cs"/>
                <a:hlinkClick r:id="rId5"/>
              </a:rPr>
              <a:t>诺贝尔化学奖；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1922</a:t>
            </a:r>
            <a:r>
              <a:rPr lang="zh-CN" altLang="en-US" sz="1200" kern="1200" dirty="0">
                <a:solidFill>
                  <a:schemeClr val="tx1"/>
                </a:solidFill>
                <a:latin typeface="Times New Roman" panose="02020603050405020304" pitchFamily="18" charset="0"/>
                <a:ea typeface="+mn-ea"/>
                <a:cs typeface="+mn-cs"/>
              </a:rPr>
              <a:t>年，卢瑟福的学生</a:t>
            </a:r>
            <a:r>
              <a:rPr lang="zh-CN" altLang="en-US" sz="1200" kern="1200" dirty="0">
                <a:solidFill>
                  <a:schemeClr val="tx1"/>
                </a:solidFill>
                <a:latin typeface="Times New Roman" panose="02020603050405020304" pitchFamily="18" charset="0"/>
                <a:ea typeface="+mn-ea"/>
                <a:cs typeface="+mn-cs"/>
                <a:hlinkClick r:id="rId6"/>
              </a:rPr>
              <a:t>阿斯顿获诺贝尔化学奖；</a:t>
            </a:r>
            <a:endParaRPr lang="zh-CN" altLang="en-US" sz="1200" kern="1200" dirty="0">
              <a:solidFill>
                <a:schemeClr val="tx1"/>
              </a:solidFill>
              <a:latin typeface="Times New Roman" panose="02020603050405020304" pitchFamily="18" charset="0"/>
              <a:ea typeface="+mn-ea"/>
              <a:cs typeface="+mn-cs"/>
            </a:endParaRPr>
          </a:p>
          <a:p>
            <a:endParaRPr lang="zh-CN" altLang="en-US" sz="1200" kern="1200" dirty="0">
              <a:solidFill>
                <a:schemeClr val="tx1"/>
              </a:solidFill>
              <a:latin typeface="Times New Roman" panose="02020603050405020304" pitchFamily="18" charset="0"/>
              <a:ea typeface="+mn-ea"/>
              <a:cs typeface="+mn-cs"/>
              <a:hlinkClick r:id="rId7"/>
            </a:endParaRPr>
          </a:p>
          <a:p>
            <a:r>
              <a:rPr lang="zh-CN" altLang="en-US" sz="1200" kern="1200" dirty="0">
                <a:solidFill>
                  <a:schemeClr val="tx1"/>
                </a:solidFill>
                <a:latin typeface="Times New Roman" panose="02020603050405020304" pitchFamily="18" charset="0"/>
                <a:ea typeface="+mn-ea"/>
                <a:cs typeface="+mn-cs"/>
              </a:rPr>
              <a:t>诺贝尔奖章</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1922</a:t>
            </a:r>
            <a:r>
              <a:rPr lang="zh-CN" altLang="en-US" sz="1200" kern="1200" dirty="0">
                <a:solidFill>
                  <a:schemeClr val="tx1"/>
                </a:solidFill>
                <a:latin typeface="Times New Roman" panose="02020603050405020304" pitchFamily="18" charset="0"/>
                <a:ea typeface="+mn-ea"/>
                <a:cs typeface="+mn-cs"/>
              </a:rPr>
              <a:t>年，卢瑟福的学生</a:t>
            </a:r>
            <a:r>
              <a:rPr lang="zh-CN" altLang="en-US" sz="1200" kern="1200" dirty="0">
                <a:solidFill>
                  <a:schemeClr val="tx1"/>
                </a:solidFill>
                <a:latin typeface="Times New Roman" panose="02020603050405020304" pitchFamily="18" charset="0"/>
                <a:ea typeface="+mn-ea"/>
                <a:cs typeface="+mn-cs"/>
                <a:hlinkClick r:id="rId8"/>
              </a:rPr>
              <a:t>玻尔获</a:t>
            </a:r>
            <a:r>
              <a:rPr lang="zh-CN" altLang="en-US" sz="1200" kern="1200" dirty="0">
                <a:solidFill>
                  <a:schemeClr val="tx1"/>
                </a:solidFill>
                <a:latin typeface="Times New Roman" panose="02020603050405020304" pitchFamily="18" charset="0"/>
                <a:ea typeface="+mn-ea"/>
                <a:cs typeface="+mn-cs"/>
                <a:hlinkClick r:id="rId9"/>
              </a:rPr>
              <a:t>诺贝尔物理奖；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1927</a:t>
            </a:r>
            <a:r>
              <a:rPr lang="zh-CN" altLang="en-US" sz="1200" kern="1200" dirty="0">
                <a:solidFill>
                  <a:schemeClr val="tx1"/>
                </a:solidFill>
                <a:latin typeface="Times New Roman" panose="02020603050405020304" pitchFamily="18" charset="0"/>
                <a:ea typeface="+mn-ea"/>
                <a:cs typeface="+mn-cs"/>
              </a:rPr>
              <a:t>年，卢瑟福的助手</a:t>
            </a:r>
            <a:r>
              <a:rPr lang="zh-CN" altLang="en-US" sz="1200" kern="1200" dirty="0">
                <a:solidFill>
                  <a:schemeClr val="tx1"/>
                </a:solidFill>
                <a:latin typeface="Times New Roman" panose="02020603050405020304" pitchFamily="18" charset="0"/>
                <a:ea typeface="+mn-ea"/>
                <a:cs typeface="+mn-cs"/>
                <a:hlinkClick r:id="rId10"/>
              </a:rPr>
              <a:t>威尔逊获诺贝尔物理奖；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1935</a:t>
            </a:r>
            <a:r>
              <a:rPr lang="zh-CN" altLang="en-US" sz="1200" kern="1200" dirty="0">
                <a:solidFill>
                  <a:schemeClr val="tx1"/>
                </a:solidFill>
                <a:latin typeface="Times New Roman" panose="02020603050405020304" pitchFamily="18" charset="0"/>
                <a:ea typeface="+mn-ea"/>
                <a:cs typeface="+mn-cs"/>
              </a:rPr>
              <a:t>年，卢瑟福的学生</a:t>
            </a:r>
            <a:r>
              <a:rPr lang="zh-CN" altLang="en-US" sz="1200" kern="1200" dirty="0">
                <a:solidFill>
                  <a:schemeClr val="tx1"/>
                </a:solidFill>
                <a:latin typeface="Times New Roman" panose="02020603050405020304" pitchFamily="18" charset="0"/>
                <a:ea typeface="+mn-ea"/>
                <a:cs typeface="+mn-cs"/>
                <a:hlinkClick r:id="rId11"/>
              </a:rPr>
              <a:t>查德威克获诺贝尔物理奖；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1948</a:t>
            </a:r>
            <a:r>
              <a:rPr lang="zh-CN" altLang="en-US" sz="1200" kern="1200" dirty="0">
                <a:solidFill>
                  <a:schemeClr val="tx1"/>
                </a:solidFill>
                <a:latin typeface="Times New Roman" panose="02020603050405020304" pitchFamily="18" charset="0"/>
                <a:ea typeface="+mn-ea"/>
                <a:cs typeface="+mn-cs"/>
              </a:rPr>
              <a:t>年，卢瑟福的助手</a:t>
            </a:r>
            <a:r>
              <a:rPr lang="zh-CN" altLang="en-US" sz="1200" kern="1200" dirty="0">
                <a:solidFill>
                  <a:schemeClr val="tx1"/>
                </a:solidFill>
                <a:latin typeface="Times New Roman" panose="02020603050405020304" pitchFamily="18" charset="0"/>
                <a:ea typeface="+mn-ea"/>
                <a:cs typeface="+mn-cs"/>
                <a:hlinkClick r:id="rId12"/>
              </a:rPr>
              <a:t>布莱克特获诺贝尔物理奖；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1951</a:t>
            </a:r>
            <a:r>
              <a:rPr lang="zh-CN" altLang="en-US" sz="1200" kern="1200" dirty="0">
                <a:solidFill>
                  <a:schemeClr val="tx1"/>
                </a:solidFill>
                <a:latin typeface="Times New Roman" panose="02020603050405020304" pitchFamily="18" charset="0"/>
                <a:ea typeface="+mn-ea"/>
                <a:cs typeface="+mn-cs"/>
              </a:rPr>
              <a:t>年，卢瑟福的学生科克拉夫特和瓦耳顿，共同获得诺贝尔物理奖；</a:t>
            </a:r>
            <a:endParaRPr lang="zh-CN" altLang="en-US" sz="1200" kern="1200" dirty="0">
              <a:solidFill>
                <a:schemeClr val="tx1"/>
              </a:solidFill>
              <a:latin typeface="Times New Roman" panose="02020603050405020304" pitchFamily="18" charset="0"/>
              <a:ea typeface="+mn-ea"/>
              <a:cs typeface="+mn-cs"/>
            </a:endParaRPr>
          </a:p>
          <a:p>
            <a:r>
              <a:rPr lang="en-US" altLang="zh-CN" sz="1200" kern="1200" dirty="0">
                <a:solidFill>
                  <a:schemeClr val="tx1"/>
                </a:solidFill>
                <a:latin typeface="Times New Roman" panose="02020603050405020304" pitchFamily="18" charset="0"/>
                <a:ea typeface="+mn-ea"/>
                <a:cs typeface="+mn-cs"/>
              </a:rPr>
              <a:t>1978</a:t>
            </a:r>
            <a:r>
              <a:rPr lang="zh-CN" altLang="en-US" sz="1200" kern="1200" dirty="0">
                <a:solidFill>
                  <a:schemeClr val="tx1"/>
                </a:solidFill>
                <a:latin typeface="Times New Roman" panose="02020603050405020304" pitchFamily="18" charset="0"/>
                <a:ea typeface="+mn-ea"/>
                <a:cs typeface="+mn-cs"/>
              </a:rPr>
              <a:t>年，卢瑟福的学生卡皮茨获诺贝尔物理奖。</a:t>
            </a:r>
            <a:endParaRPr lang="zh-CN" altLang="en-US" sz="1200" kern="1200" dirty="0">
              <a:solidFill>
                <a:schemeClr val="tx1"/>
              </a:solidFill>
              <a:latin typeface="Times New Roman" panose="02020603050405020304" pitchFamily="18" charset="0"/>
              <a:ea typeface="+mn-ea"/>
              <a:cs typeface="+mn-cs"/>
            </a:endParaRPr>
          </a:p>
          <a:p>
            <a:r>
              <a:rPr lang="zh-CN" altLang="en-US" sz="1200" kern="1200" dirty="0">
                <a:solidFill>
                  <a:schemeClr val="tx1"/>
                </a:solidFill>
                <a:latin typeface="Times New Roman" panose="02020603050405020304" pitchFamily="18" charset="0"/>
                <a:ea typeface="+mn-ea"/>
                <a:cs typeface="+mn-cs"/>
              </a:rPr>
              <a:t>有人说，如果世界上设立培养人才的诺贝尔奖金的话，那么卢瑟福是第一号候选人。</a:t>
            </a:r>
            <a:endParaRPr lang="zh-CN" altLang="en-US" sz="1200" kern="1200" dirty="0">
              <a:solidFill>
                <a:schemeClr val="tx1"/>
              </a:solidFill>
              <a:latin typeface="Times New Roman" panose="02020603050405020304" pitchFamily="18" charset="0"/>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EA602B22-5838-1640-ACE8-4672E949F66B}" type="slidenum">
              <a:rPr kumimoji="0" lang="en-US" altLang="zh-CN" sz="1200">
                <a:latin typeface="Calibri" panose="020F0502020204030204" pitchFamily="34" charset="0"/>
              </a:rPr>
            </a:fld>
            <a:endParaRPr kumimoji="0" lang="en-US" altLang="zh-CN" sz="1200">
              <a:latin typeface="Calibri" panose="020F0502020204030204" pitchFamily="34" charset="0"/>
            </a:endParaRPr>
          </a:p>
        </p:txBody>
      </p:sp>
      <p:sp>
        <p:nvSpPr>
          <p:cNvPr id="74754" name="Rectangle 1026"/>
          <p:cNvSpPr>
            <a:spLocks noGrp="1" noRot="1" noChangeAspect="1" noChangeArrowheads="1" noTextEdit="1"/>
          </p:cNvSpPr>
          <p:nvPr>
            <p:ph type="sldImg"/>
          </p:nvPr>
        </p:nvSpPr>
        <p:spPr bwMode="auto">
          <a:noFill/>
          <a:ln>
            <a:solidFill>
              <a:srgbClr val="000000"/>
            </a:solidFill>
            <a:miter lim="800000"/>
          </a:ln>
        </p:spPr>
      </p:sp>
      <p:sp>
        <p:nvSpPr>
          <p:cNvPr id="74755" name="Rectangle 1027"/>
          <p:cNvSpPr>
            <a:spLocks noGrp="1" noChangeArrowheads="1"/>
          </p:cNvSpPr>
          <p:nvPr>
            <p:ph type="body" idx="1"/>
          </p:nvPr>
        </p:nvSpPr>
        <p:spPr bwMode="auto">
          <a:noFill/>
        </p:spPr>
        <p:txBody>
          <a:bodyPr wrap="square" numCol="1" anchor="t" anchorCtr="0" compatLnSpc="1"/>
          <a:lstStyle/>
          <a:p>
            <a:pPr eaLnBrk="1" hangingPunct="1">
              <a:spcBef>
                <a:spcPct val="0"/>
              </a:spcBef>
            </a:pPr>
            <a:r>
              <a:rPr kumimoji="0" lang="en-US" altLang="zh-CN">
                <a:latin typeface="Calibri" panose="020F0502020204030204" pitchFamily="34" charset="0"/>
              </a:rPr>
              <a:t>Supersaturation: To cause (a vapor) to exceed the normal saturation vapor pressure at a given temperature.</a:t>
            </a:r>
            <a:endParaRPr kumimoji="0" lang="en-US" altLang="zh-CN">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三种算法</a:t>
            </a:r>
            <a:r>
              <a:rPr kumimoji="1" lang="en-US" altLang="zh-CN" dirty="0"/>
              <a:t>:</a:t>
            </a:r>
            <a:r>
              <a:rPr kumimoji="1" lang="zh-CN" altLang="en-US" dirty="0"/>
              <a:t> 国际单位制：真空介电常数：</a:t>
            </a:r>
            <a:r>
              <a:rPr kumimoji="1" lang="en-US" altLang="zh-CN" dirty="0"/>
              <a:t>8.854</a:t>
            </a:r>
            <a:r>
              <a:rPr kumimoji="1" lang="zh-CN" altLang="en-US" dirty="0"/>
              <a:t> </a:t>
            </a:r>
            <a:r>
              <a:rPr kumimoji="1" lang="en-US" altLang="zh-CN" dirty="0"/>
              <a:t>x</a:t>
            </a:r>
            <a:r>
              <a:rPr kumimoji="1" lang="zh-CN" altLang="en-US" dirty="0"/>
              <a:t> </a:t>
            </a:r>
            <a:r>
              <a:rPr kumimoji="1" lang="en-US" altLang="zh-CN" dirty="0"/>
              <a:t>10-12</a:t>
            </a:r>
            <a:r>
              <a:rPr kumimoji="1" lang="zh-CN" altLang="en-US" dirty="0"/>
              <a:t>  安培</a:t>
            </a:r>
            <a:r>
              <a:rPr kumimoji="1" lang="en-US" altLang="zh-CN" dirty="0"/>
              <a:t>2</a:t>
            </a:r>
            <a:r>
              <a:rPr kumimoji="1" lang="zh-CN" altLang="en-US" dirty="0"/>
              <a:t> 秒</a:t>
            </a:r>
            <a:r>
              <a:rPr kumimoji="1" lang="en-US" altLang="zh-CN" dirty="0"/>
              <a:t>4</a:t>
            </a:r>
            <a:r>
              <a:rPr kumimoji="1" lang="zh-CN" altLang="en-US" dirty="0"/>
              <a:t> 千克</a:t>
            </a:r>
            <a:r>
              <a:rPr kumimoji="1" lang="en-US" altLang="zh-CN" dirty="0"/>
              <a:t>-1</a:t>
            </a:r>
            <a:r>
              <a:rPr kumimoji="1" lang="zh-CN" altLang="en-US" dirty="0"/>
              <a:t> 米</a:t>
            </a:r>
            <a:r>
              <a:rPr kumimoji="1" lang="en-US" altLang="zh-CN" dirty="0"/>
              <a:t>-3</a:t>
            </a:r>
            <a:r>
              <a:rPr kumimoji="1" lang="zh-CN" altLang="en-US" dirty="0"/>
              <a:t>   </a:t>
            </a:r>
            <a:r>
              <a:rPr kumimoji="1" lang="en-US" altLang="zh-CN" dirty="0"/>
              <a:t>=</a:t>
            </a:r>
            <a:r>
              <a:rPr kumimoji="1" lang="zh-CN" altLang="en-US" dirty="0"/>
              <a:t> 库仑</a:t>
            </a:r>
            <a:r>
              <a:rPr kumimoji="1" lang="en-US" altLang="zh-CN" dirty="0"/>
              <a:t>2</a:t>
            </a:r>
            <a:r>
              <a:rPr kumimoji="1" lang="zh-CN" altLang="en-US" dirty="0"/>
              <a:t> 焦耳</a:t>
            </a:r>
            <a:r>
              <a:rPr kumimoji="1" lang="en-US" altLang="zh-CN" dirty="0"/>
              <a:t>-1</a:t>
            </a:r>
            <a:r>
              <a:rPr kumimoji="1" lang="zh-CN" altLang="en-US" dirty="0"/>
              <a:t> 米</a:t>
            </a:r>
            <a:r>
              <a:rPr kumimoji="1" lang="en-US" altLang="zh-CN" dirty="0"/>
              <a:t>-1</a:t>
            </a:r>
            <a:r>
              <a:rPr kumimoji="1" lang="zh-CN" altLang="en-US" dirty="0"/>
              <a:t> </a:t>
            </a:r>
            <a:endParaRPr kumimoji="1" lang="en-US" altLang="zh-CN" dirty="0"/>
          </a:p>
          <a:p>
            <a:r>
              <a:rPr kumimoji="1" lang="zh-CN" altLang="en-US" dirty="0"/>
              <a:t>国际单位制</a:t>
            </a:r>
            <a:r>
              <a:rPr kumimoji="1" lang="en-US" altLang="zh-CN" dirty="0"/>
              <a:t>:e2/4piepsilon</a:t>
            </a:r>
            <a:r>
              <a:rPr kumimoji="1" lang="zh-CN" altLang="en-US" dirty="0"/>
              <a:t> </a:t>
            </a:r>
            <a:r>
              <a:rPr kumimoji="1" lang="en-US" altLang="zh-CN" dirty="0"/>
              <a:t>=</a:t>
            </a:r>
            <a:r>
              <a:rPr kumimoji="1" lang="zh-CN" altLang="en-US" dirty="0"/>
              <a:t> </a:t>
            </a:r>
            <a:r>
              <a:rPr kumimoji="1" lang="en-US" altLang="zh-CN" dirty="0"/>
              <a:t>1/137</a:t>
            </a:r>
            <a:r>
              <a:rPr kumimoji="1" lang="zh-CN" altLang="en-US" dirty="0"/>
              <a:t> *</a:t>
            </a:r>
            <a:r>
              <a:rPr kumimoji="1" lang="en-US" altLang="zh-CN" dirty="0"/>
              <a:t>h-bar</a:t>
            </a:r>
            <a:r>
              <a:rPr kumimoji="1" lang="zh-CN" altLang="en-US" dirty="0"/>
              <a:t> </a:t>
            </a:r>
            <a:r>
              <a:rPr kumimoji="1" lang="en-US" altLang="zh-CN" dirty="0"/>
              <a:t>c</a:t>
            </a:r>
            <a:r>
              <a:rPr kumimoji="1" lang="zh-CN" altLang="en-US" dirty="0"/>
              <a:t> </a:t>
            </a:r>
            <a:endParaRPr kumimoji="1" lang="en-US" altLang="zh-CN" dirty="0"/>
          </a:p>
          <a:p>
            <a:r>
              <a:rPr kumimoji="1" lang="zh-CN" altLang="en-US" dirty="0"/>
              <a:t>自然单位制</a:t>
            </a:r>
            <a:r>
              <a:rPr kumimoji="1" lang="en-US" altLang="zh-CN" dirty="0"/>
              <a:t>:</a:t>
            </a:r>
            <a:r>
              <a:rPr kumimoji="1" lang="zh-CN" altLang="en-US" dirty="0"/>
              <a:t> </a:t>
            </a:r>
            <a:r>
              <a:rPr kumimoji="1" lang="en-US" altLang="zh-CN" dirty="0"/>
              <a:t>1</a:t>
            </a:r>
            <a:r>
              <a:rPr kumimoji="1" lang="zh-CN" altLang="en-US" dirty="0"/>
              <a:t> </a:t>
            </a:r>
            <a:r>
              <a:rPr kumimoji="1" lang="en-US" altLang="zh-CN" dirty="0" err="1"/>
              <a:t>fm</a:t>
            </a:r>
            <a:r>
              <a:rPr kumimoji="1" lang="zh-CN" altLang="en-US" dirty="0"/>
              <a:t> </a:t>
            </a:r>
            <a:r>
              <a:rPr kumimoji="1" lang="en-US" altLang="zh-CN" dirty="0"/>
              <a:t>x</a:t>
            </a:r>
            <a:r>
              <a:rPr kumimoji="1" lang="zh-CN" altLang="en-US" dirty="0"/>
              <a:t> </a:t>
            </a:r>
            <a:r>
              <a:rPr kumimoji="1" lang="en-US" altLang="zh-CN" dirty="0"/>
              <a:t>1</a:t>
            </a:r>
            <a:r>
              <a:rPr kumimoji="1" lang="zh-CN" altLang="en-US" dirty="0"/>
              <a:t> </a:t>
            </a:r>
            <a:r>
              <a:rPr kumimoji="1" lang="en-US" altLang="zh-CN" dirty="0"/>
              <a:t>GeV</a:t>
            </a:r>
            <a:r>
              <a:rPr kumimoji="1" lang="zh-CN" altLang="en-US" dirty="0"/>
              <a:t> </a:t>
            </a:r>
            <a:r>
              <a:rPr kumimoji="1" lang="en-US" altLang="zh-CN" dirty="0"/>
              <a:t>=</a:t>
            </a:r>
            <a:r>
              <a:rPr kumimoji="1" lang="zh-CN" altLang="en-US" dirty="0"/>
              <a:t> </a:t>
            </a:r>
            <a:r>
              <a:rPr kumimoji="1" lang="en-US" altLang="zh-CN" dirty="0"/>
              <a:t>5.068</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倍比定律</a:t>
            </a:r>
            <a:r>
              <a:rPr lang="zh-CN" altLang="en-US" dirty="0"/>
              <a:t>：</a:t>
            </a:r>
            <a:r>
              <a:rPr lang="zh-CN" altLang="en-US" sz="1200" b="0" i="0" u="none" strike="noStrike" kern="1200" dirty="0">
                <a:solidFill>
                  <a:schemeClr val="tx1"/>
                </a:solidFill>
                <a:effectLst/>
                <a:latin typeface="Times New Roman" panose="02020603050405020304" pitchFamily="18" charset="0"/>
                <a:ea typeface="+mn-ea"/>
                <a:cs typeface="+mn-cs"/>
              </a:rPr>
              <a:t>如果元素</a:t>
            </a:r>
            <a:r>
              <a:rPr lang="en-GB" altLang="zh-CN" sz="1200" b="0" i="0" u="none" strike="noStrike" kern="1200" dirty="0">
                <a:solidFill>
                  <a:schemeClr val="tx1"/>
                </a:solidFill>
                <a:effectLst/>
                <a:latin typeface="Times New Roman" panose="02020603050405020304" pitchFamily="18" charset="0"/>
                <a:ea typeface="+mn-ea"/>
                <a:cs typeface="+mn-cs"/>
              </a:rPr>
              <a:t>A</a:t>
            </a:r>
            <a:r>
              <a:rPr lang="zh-CN" altLang="en-US" sz="1200" b="0" i="0" u="none" strike="noStrike" kern="1200" dirty="0">
                <a:solidFill>
                  <a:schemeClr val="tx1"/>
                </a:solidFill>
                <a:effectLst/>
                <a:latin typeface="Times New Roman" panose="02020603050405020304" pitchFamily="18" charset="0"/>
                <a:ea typeface="+mn-ea"/>
                <a:cs typeface="+mn-cs"/>
              </a:rPr>
              <a:t>和元素</a:t>
            </a:r>
            <a:r>
              <a:rPr lang="en-GB" altLang="zh-CN" sz="1200" b="0" i="0" u="none" strike="noStrike" kern="1200" dirty="0">
                <a:solidFill>
                  <a:schemeClr val="tx1"/>
                </a:solidFill>
                <a:effectLst/>
                <a:latin typeface="Times New Roman" panose="02020603050405020304" pitchFamily="18" charset="0"/>
                <a:ea typeface="+mn-ea"/>
                <a:cs typeface="+mn-cs"/>
              </a:rPr>
              <a:t>B</a:t>
            </a:r>
            <a:r>
              <a:rPr lang="zh-CN" altLang="en-US" sz="1200" b="0" i="0" u="none" strike="noStrike" kern="1200" dirty="0">
                <a:solidFill>
                  <a:schemeClr val="tx1"/>
                </a:solidFill>
                <a:effectLst/>
                <a:latin typeface="Times New Roman" panose="02020603050405020304" pitchFamily="18" charset="0"/>
                <a:ea typeface="+mn-ea"/>
                <a:cs typeface="+mn-cs"/>
              </a:rPr>
              <a:t>能形成多种化合物，那么在</a:t>
            </a:r>
            <a:r>
              <a:rPr lang="en-GB" altLang="zh-CN" sz="1200" b="0" i="0" u="none" strike="noStrike" kern="1200" dirty="0">
                <a:solidFill>
                  <a:schemeClr val="tx1"/>
                </a:solidFill>
                <a:effectLst/>
                <a:latin typeface="Times New Roman" panose="02020603050405020304" pitchFamily="18" charset="0"/>
                <a:ea typeface="+mn-ea"/>
                <a:cs typeface="+mn-cs"/>
              </a:rPr>
              <a:t>B</a:t>
            </a:r>
            <a:r>
              <a:rPr lang="zh-CN" altLang="en-US" sz="1200" b="0" i="0" u="none" strike="noStrike" kern="1200" dirty="0">
                <a:solidFill>
                  <a:schemeClr val="tx1"/>
                </a:solidFill>
                <a:effectLst/>
                <a:latin typeface="Times New Roman" panose="02020603050405020304" pitchFamily="18" charset="0"/>
                <a:ea typeface="+mn-ea"/>
                <a:cs typeface="+mn-cs"/>
              </a:rPr>
              <a:t>质量相同的情况下，这些化合物中</a:t>
            </a:r>
            <a:r>
              <a:rPr lang="en-GB" altLang="zh-CN" sz="1200" b="0" i="0" u="none" strike="noStrike" kern="1200" dirty="0">
                <a:solidFill>
                  <a:schemeClr val="tx1"/>
                </a:solidFill>
                <a:effectLst/>
                <a:latin typeface="Times New Roman" panose="02020603050405020304" pitchFamily="18" charset="0"/>
                <a:ea typeface="+mn-ea"/>
                <a:cs typeface="+mn-cs"/>
              </a:rPr>
              <a:t>A</a:t>
            </a:r>
            <a:r>
              <a:rPr lang="zh-CN" altLang="en-US" sz="1200" b="0" i="0" u="none" strike="noStrike" kern="1200" dirty="0">
                <a:solidFill>
                  <a:schemeClr val="tx1"/>
                </a:solidFill>
                <a:effectLst/>
                <a:latin typeface="Times New Roman" panose="02020603050405020304" pitchFamily="18" charset="0"/>
                <a:ea typeface="+mn-ea"/>
                <a:cs typeface="+mn-cs"/>
              </a:rPr>
              <a:t>的质量比例总是简单的整数倍关系。</a:t>
            </a:r>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kumimoji="0" lang="en-US" altLang="zh-CN">
              <a:ea typeface="宋体" panose="02010600030101010101" pitchFamily="2" charset="-122"/>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00853DA7-55E6-429B-B20E-63DD6357344D}" type="slidenum">
              <a:rPr kumimoji="0" lang="en-US" altLang="zh-CN" sz="1200">
                <a:latin typeface="Calibri" panose="020F0502020204030204" pitchFamily="34" charset="0"/>
              </a:rPr>
            </a:fld>
            <a:endParaRPr kumimoji="0" lang="en-US" altLang="zh-CN"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kumimoji="0" lang="en-US" altLang="zh-CN">
              <a:ea typeface="宋体" panose="02010600030101010101" pitchFamily="2" charset="-122"/>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390C422D-CC0B-4745-BB77-FED85F230D9A}" type="slidenum">
              <a:rPr kumimoji="0" lang="en-US" altLang="zh-CN" sz="1200">
                <a:latin typeface="Calibri" panose="020F0502020204030204" pitchFamily="34" charset="0"/>
              </a:rPr>
            </a:fld>
            <a:endParaRPr kumimoji="0" lang="en-US" altLang="zh-CN"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Note</a:t>
            </a:r>
            <a:r>
              <a:rPr kumimoji="1" lang="zh-CN" altLang="en-US" dirty="0"/>
              <a:t> </a:t>
            </a:r>
            <a:r>
              <a:rPr kumimoji="1" lang="en-US" altLang="zh-CN" dirty="0"/>
              <a:t>that</a:t>
            </a:r>
            <a:r>
              <a:rPr kumimoji="1" lang="zh-CN" altLang="en-US" dirty="0"/>
              <a:t> </a:t>
            </a:r>
            <a:r>
              <a:rPr kumimoji="1" lang="en-US" altLang="zh-CN" dirty="0"/>
              <a:t>the</a:t>
            </a:r>
            <a:r>
              <a:rPr kumimoji="1" lang="zh-CN" altLang="en-US" dirty="0"/>
              <a:t> </a:t>
            </a:r>
            <a:r>
              <a:rPr kumimoji="1" lang="en-US" altLang="zh-CN" dirty="0"/>
              <a:t>cross</a:t>
            </a:r>
            <a:r>
              <a:rPr kumimoji="1" lang="zh-CN" altLang="en-US" dirty="0"/>
              <a:t> </a:t>
            </a:r>
            <a:r>
              <a:rPr kumimoji="1" lang="en-US" altLang="zh-CN" dirty="0"/>
              <a:t>section</a:t>
            </a:r>
            <a:r>
              <a:rPr kumimoji="1" lang="zh-CN" altLang="en-US" dirty="0"/>
              <a:t> </a:t>
            </a:r>
            <a:r>
              <a:rPr kumimoji="1" lang="en-US" altLang="zh-CN" dirty="0"/>
              <a:t>is</a:t>
            </a:r>
            <a:r>
              <a:rPr kumimoji="1" lang="zh-CN" altLang="en-US" dirty="0"/>
              <a:t> </a:t>
            </a:r>
            <a:r>
              <a:rPr kumimoji="1" lang="en-US" altLang="zh-CN" dirty="0"/>
              <a:t>different</a:t>
            </a:r>
            <a:r>
              <a:rPr kumimoji="1" lang="zh-CN" altLang="en-US" dirty="0"/>
              <a:t> </a:t>
            </a:r>
            <a:r>
              <a:rPr kumimoji="1" lang="en-US" altLang="zh-CN" dirty="0"/>
              <a:t>for</a:t>
            </a:r>
            <a:r>
              <a:rPr kumimoji="1" lang="zh-CN" altLang="en-US" dirty="0"/>
              <a:t> </a:t>
            </a:r>
            <a:r>
              <a:rPr kumimoji="1" lang="en-US" altLang="zh-CN" dirty="0"/>
              <a:t>different</a:t>
            </a:r>
            <a:r>
              <a:rPr kumimoji="1" lang="zh-CN" altLang="en-US" dirty="0"/>
              <a:t> </a:t>
            </a:r>
            <a:r>
              <a:rPr kumimoji="1" lang="en-US" altLang="zh-CN" dirty="0"/>
              <a:t>elements</a:t>
            </a:r>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用</a:t>
            </a:r>
            <a:r>
              <a:rPr kumimoji="1" lang="en-US" altLang="zh-CN" dirty="0"/>
              <a:t>alpha</a:t>
            </a:r>
            <a:r>
              <a:rPr kumimoji="1" lang="zh-CN" altLang="en-US" dirty="0"/>
              <a:t> 轰击氮原子，</a:t>
            </a:r>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https://</a:t>
            </a:r>
            <a:r>
              <a:rPr lang="en-US" altLang="zh-CN" dirty="0" err="1"/>
              <a:t>en.wikipedia.org</a:t>
            </a:r>
            <a:r>
              <a:rPr lang="en-US" altLang="zh-CN" dirty="0"/>
              <a:t>/wiki/</a:t>
            </a:r>
            <a:r>
              <a:rPr lang="en-US" altLang="zh-CN" dirty="0" err="1"/>
              <a:t>Brownian_motion</a:t>
            </a:r>
            <a:endParaRPr lang="en-US" altLang="zh-CN" dirty="0"/>
          </a:p>
          <a:p>
            <a:r>
              <a:rPr lang="en-US" altLang="zh-CN" sz="1200" b="1" kern="1200" dirty="0">
                <a:solidFill>
                  <a:schemeClr val="tx1"/>
                </a:solidFill>
                <a:latin typeface="Times New Roman" panose="02020603050405020304" pitchFamily="18" charset="0"/>
                <a:ea typeface="+mn-ea"/>
                <a:cs typeface="+mn-cs"/>
              </a:rPr>
              <a:t>Jean Baptiste Perrin</a:t>
            </a:r>
            <a:r>
              <a:rPr lang="en-US" altLang="zh-CN" sz="1200" b="0" kern="1200" dirty="0">
                <a:solidFill>
                  <a:schemeClr val="tx1"/>
                </a:solidFill>
                <a:latin typeface="Times New Roman" panose="02020603050405020304" pitchFamily="18" charset="0"/>
                <a:ea typeface="+mn-ea"/>
                <a:cs typeface="+mn-cs"/>
              </a:rPr>
              <a:t> </a:t>
            </a:r>
            <a:r>
              <a:rPr lang="en-US" altLang="zh-CN" sz="1200" b="0" kern="1200" dirty="0">
                <a:solidFill>
                  <a:schemeClr val="tx1"/>
                </a:solidFill>
                <a:latin typeface="Times New Roman" panose="02020603050405020304" pitchFamily="18" charset="0"/>
                <a:ea typeface="+mn-ea"/>
                <a:cs typeface="+mn-cs"/>
                <a:hlinkClick r:id="rId3"/>
              </a:rPr>
              <a:t>ForMemRS</a:t>
            </a:r>
            <a:r>
              <a:rPr lang="en-US" altLang="zh-CN" sz="1200" b="0" kern="1200" baseline="30000" dirty="0">
                <a:solidFill>
                  <a:schemeClr val="tx1"/>
                </a:solidFill>
                <a:latin typeface="Times New Roman" panose="02020603050405020304" pitchFamily="18" charset="0"/>
                <a:ea typeface="+mn-ea"/>
                <a:cs typeface="+mn-cs"/>
                <a:hlinkClick r:id="rId3"/>
              </a:rPr>
              <a:t>[1]</a:t>
            </a:r>
            <a:r>
              <a:rPr lang="en-US" altLang="zh-CN" sz="1200" b="0" kern="1200" baseline="0" dirty="0">
                <a:solidFill>
                  <a:schemeClr val="tx1"/>
                </a:solidFill>
                <a:latin typeface="Times New Roman" panose="02020603050405020304" pitchFamily="18" charset="0"/>
                <a:ea typeface="+mn-ea"/>
                <a:cs typeface="+mn-cs"/>
                <a:hlinkClick r:id="rId3"/>
              </a:rPr>
              <a:t> (30 September 1870 – 17 April 1942) was a French physicist who, in his studies of the </a:t>
            </a:r>
            <a:r>
              <a:rPr lang="en-US" altLang="zh-CN" sz="1200" b="0" kern="1200" baseline="0" dirty="0">
                <a:solidFill>
                  <a:schemeClr val="tx1"/>
                </a:solidFill>
                <a:latin typeface="Times New Roman" panose="02020603050405020304" pitchFamily="18" charset="0"/>
                <a:ea typeface="+mn-ea"/>
                <a:cs typeface="+mn-cs"/>
                <a:hlinkClick r:id="rId4"/>
              </a:rPr>
              <a:t>Brownian motion of minute particles suspended in liquids, verified </a:t>
            </a:r>
            <a:r>
              <a:rPr lang="en-US" altLang="zh-CN" sz="1200" b="0" kern="1200" baseline="0" dirty="0">
                <a:solidFill>
                  <a:schemeClr val="tx1"/>
                </a:solidFill>
                <a:latin typeface="Times New Roman" panose="02020603050405020304" pitchFamily="18" charset="0"/>
                <a:ea typeface="+mn-ea"/>
                <a:cs typeface="+mn-cs"/>
                <a:hlinkClick r:id="rId5"/>
              </a:rPr>
              <a:t>Albert Einstein’s explanation of this phenomenon and thereby confirmed the atomic nature of </a:t>
            </a:r>
            <a:r>
              <a:rPr lang="en-US" altLang="zh-CN" sz="1200" b="0" kern="1200" baseline="0" dirty="0">
                <a:solidFill>
                  <a:schemeClr val="tx1"/>
                </a:solidFill>
                <a:latin typeface="Times New Roman" panose="02020603050405020304" pitchFamily="18" charset="0"/>
                <a:ea typeface="+mn-ea"/>
                <a:cs typeface="+mn-cs"/>
                <a:hlinkClick r:id="rId6"/>
              </a:rPr>
              <a:t>matter (</a:t>
            </a:r>
            <a:r>
              <a:rPr lang="en-US" altLang="zh-CN" sz="1200" b="0" kern="1200" baseline="0" dirty="0">
                <a:solidFill>
                  <a:schemeClr val="tx1"/>
                </a:solidFill>
                <a:latin typeface="Times New Roman" panose="02020603050405020304" pitchFamily="18" charset="0"/>
                <a:ea typeface="+mn-ea"/>
                <a:cs typeface="+mn-cs"/>
                <a:hlinkClick r:id="rId7"/>
              </a:rPr>
              <a:t>sedimentation equilibrium). For this achievement he was honoured with the </a:t>
            </a:r>
            <a:r>
              <a:rPr lang="en-US" altLang="zh-CN" sz="1200" b="0" kern="1200" baseline="0" dirty="0">
                <a:solidFill>
                  <a:schemeClr val="tx1"/>
                </a:solidFill>
                <a:latin typeface="Times New Roman" panose="02020603050405020304" pitchFamily="18" charset="0"/>
                <a:ea typeface="+mn-ea"/>
                <a:cs typeface="+mn-cs"/>
                <a:hlinkClick r:id="rId8"/>
              </a:rPr>
              <a:t>Nobel Prize for Physics in 1926.</a:t>
            </a:r>
            <a:r>
              <a:rPr lang="en-US" altLang="zh-CN" sz="1200" b="0" kern="1200" baseline="30000" dirty="0">
                <a:solidFill>
                  <a:schemeClr val="tx1"/>
                </a:solidFill>
                <a:latin typeface="Times New Roman" panose="02020603050405020304" pitchFamily="18" charset="0"/>
                <a:ea typeface="+mn-ea"/>
                <a:cs typeface="+mn-cs"/>
                <a:hlinkClick r:id="rId8"/>
              </a:rPr>
              <a:t>[2]</a:t>
            </a:r>
            <a:endParaRPr lang="zh-CN" altLang="en-US" dirty="0"/>
          </a:p>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电化当量：</a:t>
            </a:r>
            <a:r>
              <a:rPr lang="en-US" altLang="zh-CN" dirty="0"/>
              <a:t>1</a:t>
            </a:r>
            <a:r>
              <a:rPr lang="zh-CN" altLang="en-US" dirty="0"/>
              <a:t>库仑电荷所产生的物质量，化学当量：原子量</a:t>
            </a:r>
            <a:r>
              <a:rPr lang="en-US" altLang="zh-CN" dirty="0"/>
              <a:t>/</a:t>
            </a:r>
            <a:r>
              <a:rPr lang="zh-CN" altLang="en-US" dirty="0"/>
              <a:t>原子价</a:t>
            </a:r>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a:t>
            </a:r>
            <a:r>
              <a:rPr kumimoji="1" lang="zh-CN" altLang="en-US" dirty="0"/>
              <a:t> </a:t>
            </a:r>
            <a:r>
              <a:rPr kumimoji="1" lang="en-US" altLang="zh-CN" dirty="0"/>
              <a:t>D/U,</a:t>
            </a:r>
            <a:r>
              <a:rPr kumimoji="1" lang="zh-CN" altLang="en-US" dirty="0"/>
              <a:t>  </a:t>
            </a:r>
            <a:r>
              <a:rPr kumimoji="1" lang="en-US" altLang="zh-CN" dirty="0"/>
              <a:t>U</a:t>
            </a:r>
            <a:r>
              <a:rPr kumimoji="1" lang="zh-CN" altLang="en-US" dirty="0"/>
              <a:t> </a:t>
            </a:r>
            <a:r>
              <a:rPr kumimoji="1" lang="en-US" altLang="zh-CN" dirty="0"/>
              <a:t>=</a:t>
            </a:r>
            <a:r>
              <a:rPr kumimoji="1" lang="zh-CN" altLang="en-US" dirty="0"/>
              <a:t> </a:t>
            </a:r>
            <a:r>
              <a:rPr kumimoji="1" lang="en-US" altLang="zh-CN" dirty="0"/>
              <a:t>E</a:t>
            </a:r>
            <a:r>
              <a:rPr kumimoji="1" lang="zh-CN" altLang="en-US" dirty="0"/>
              <a:t> </a:t>
            </a:r>
            <a:r>
              <a:rPr kumimoji="1" lang="en-US" altLang="zh-CN" dirty="0"/>
              <a:t>b,</a:t>
            </a:r>
            <a:r>
              <a:rPr kumimoji="1" lang="zh-CN" altLang="en-US" dirty="0"/>
              <a:t> </a:t>
            </a:r>
            <a:r>
              <a:rPr kumimoji="1" lang="en-US" altLang="zh-CN" dirty="0"/>
              <a:t>E</a:t>
            </a:r>
            <a:r>
              <a:rPr kumimoji="1" lang="zh-CN" altLang="en-US" dirty="0"/>
              <a:t> </a:t>
            </a:r>
            <a:r>
              <a:rPr kumimoji="1" lang="en-US" altLang="zh-CN" dirty="0"/>
              <a:t>=</a:t>
            </a:r>
            <a:r>
              <a:rPr kumimoji="1" lang="zh-CN" altLang="en-US" dirty="0"/>
              <a:t> </a:t>
            </a:r>
            <a:r>
              <a:rPr kumimoji="1" lang="en-US" altLang="zh-CN" dirty="0"/>
              <a:t>D/(C</a:t>
            </a:r>
            <a:r>
              <a:rPr kumimoji="1" lang="zh-CN" altLang="en-US" dirty="0"/>
              <a:t>*</a:t>
            </a:r>
            <a:r>
              <a:rPr kumimoji="1" lang="en-US" altLang="zh-CN" dirty="0"/>
              <a:t>b),</a:t>
            </a:r>
            <a:r>
              <a:rPr kumimoji="1" lang="zh-CN" altLang="en-US" dirty="0"/>
              <a:t>  </a:t>
            </a:r>
            <a:r>
              <a:rPr kumimoji="1" lang="en-US" altLang="zh-CN" dirty="0"/>
              <a:t>e</a:t>
            </a:r>
            <a:r>
              <a:rPr kumimoji="1" lang="zh-CN" altLang="en-US" dirty="0"/>
              <a:t>*</a:t>
            </a:r>
            <a:r>
              <a:rPr kumimoji="1" lang="en-US" altLang="zh-CN" dirty="0"/>
              <a:t>n</a:t>
            </a:r>
            <a:r>
              <a:rPr kumimoji="1" lang="zh-CN" altLang="en-US" dirty="0"/>
              <a:t>*</a:t>
            </a:r>
            <a:r>
              <a:rPr kumimoji="1" lang="en-US" altLang="zh-CN" dirty="0"/>
              <a:t>u0</a:t>
            </a:r>
            <a:r>
              <a:rPr kumimoji="1" lang="zh-CN" altLang="en-US" dirty="0"/>
              <a:t>*</a:t>
            </a:r>
            <a:r>
              <a:rPr kumimoji="1" lang="en-US" altLang="zh-CN" dirty="0"/>
              <a:t>A</a:t>
            </a:r>
            <a:r>
              <a:rPr kumimoji="1" lang="zh-CN" altLang="en-US" dirty="0"/>
              <a:t>*</a:t>
            </a:r>
            <a:r>
              <a:rPr kumimoji="1" lang="en-US" altLang="zh-CN" dirty="0"/>
              <a:t>D/(C</a:t>
            </a:r>
            <a:r>
              <a:rPr kumimoji="1" lang="zh-CN" altLang="en-US" dirty="0"/>
              <a:t>*</a:t>
            </a:r>
            <a:r>
              <a:rPr kumimoji="1" lang="en-US" altLang="zh-CN" dirty="0"/>
              <a:t>b)</a:t>
            </a:r>
            <a:r>
              <a:rPr kumimoji="1" lang="zh-CN" altLang="en-US" dirty="0"/>
              <a:t> </a:t>
            </a:r>
            <a:r>
              <a:rPr kumimoji="1" lang="en-US" altLang="zh-CN" dirty="0"/>
              <a:t>=</a:t>
            </a:r>
            <a:r>
              <a:rPr kumimoji="1" lang="zh-CN" altLang="en-US" dirty="0"/>
              <a:t> </a:t>
            </a:r>
            <a:r>
              <a:rPr kumimoji="1" lang="en-US" altLang="zh-CN" dirty="0"/>
              <a:t>d</a:t>
            </a:r>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8C953E-99CD-45A0-A55D-B89BECA09C8A}"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5B34A0-6F2D-EB43-A9BE-B02A23A36516}"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E01D4549-5A11-0F43-A4A1-9C97F743E6D5}"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69080" cy="47244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63440" y="1371600"/>
            <a:ext cx="4099560" cy="47244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77AAA937-0B3A-6846-A902-BEE83FEEAE1C}" type="datetime1">
              <a:rPr lang="zh-CN" altLang="en-US" smtClean="0"/>
            </a:fld>
            <a:endParaRPr lang="en-US"/>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9" name="Title 1"/>
          <p:cNvSpPr>
            <a:spLocks noGrp="1"/>
          </p:cNvSpPr>
          <p:nvPr>
            <p:ph type="title"/>
          </p:nvPr>
        </p:nvSpPr>
        <p:spPr>
          <a:xfrm>
            <a:off x="457200" y="54477"/>
            <a:ext cx="8305800" cy="936123"/>
          </a:xfrm>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8B0A0E-A9F9-0540-BDD2-2FC00915496C}" type="datetime1">
              <a:rPr lang="zh-CN" altLang="en-US" smtClean="0"/>
            </a:fld>
            <a:endParaRPr lang="en-US" dirty="0"/>
          </a:p>
        </p:txBody>
      </p:sp>
      <p:sp>
        <p:nvSpPr>
          <p:cNvPr id="4" name="Footer Placeholder 3"/>
          <p:cNvSpPr>
            <a:spLocks noGrp="1"/>
          </p:cNvSpPr>
          <p:nvPr>
            <p:ph type="ftr" sz="quarter" idx="11"/>
          </p:nvPr>
        </p:nvSpPr>
        <p:spPr/>
        <p:txBody>
          <a:bodyPr/>
          <a:lstStyle>
            <a:lvl1pPr>
              <a:defRPr sz="1400">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lvl1pPr>
              <a:defRPr>
                <a:solidFill>
                  <a:srgbClr val="0000FF"/>
                </a:solidFill>
              </a:defRPr>
            </a:lvl1p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7" name="Date Placeholder 6"/>
          <p:cNvSpPr>
            <a:spLocks noGrp="1"/>
          </p:cNvSpPr>
          <p:nvPr>
            <p:ph type="dt" sz="half" idx="10"/>
          </p:nvPr>
        </p:nvSpPr>
        <p:spPr/>
        <p:txBody>
          <a:bodyPr/>
          <a:lstStyle/>
          <a:p>
            <a:fld id="{FE88DB78-2E21-BF4E-BB8C-D92C5A755AE3}" type="datetime1">
              <a:rPr lang="zh-CN" altLang="en-US" smtClean="0"/>
            </a:fld>
            <a:endParaRPr lang="en-US" dirty="0"/>
          </a:p>
        </p:txBody>
      </p:sp>
      <p:sp>
        <p:nvSpPr>
          <p:cNvPr id="8" name="Footer Placeholder 7"/>
          <p:cNvSpPr>
            <a:spLocks noGrp="1"/>
          </p:cNvSpPr>
          <p:nvPr>
            <p:ph type="ftr" sz="quarter" idx="11"/>
          </p:nvPr>
        </p:nvSpPr>
        <p:spPr/>
        <p:txBody>
          <a:bodyPr/>
          <a:lstStyle>
            <a:lvl1pPr>
              <a:defRPr>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9" name="Slide Number Placeholder 8"/>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4" name="Rectangle 3"/>
          <p:cNvSpPr/>
          <p:nvPr userDrawn="1"/>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5" name="Rectangle 4"/>
          <p:cNvSpPr/>
          <p:nvPr userDrawn="1"/>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Date Placeholder 6"/>
          <p:cNvSpPr>
            <a:spLocks noGrp="1"/>
          </p:cNvSpPr>
          <p:nvPr>
            <p:ph type="dt" sz="half" idx="10"/>
          </p:nvPr>
        </p:nvSpPr>
        <p:spPr>
          <a:xfrm>
            <a:off x="822961" y="6459786"/>
            <a:ext cx="1854203" cy="365125"/>
          </a:xfrm>
        </p:spPr>
        <p:txBody>
          <a:bodyPr/>
          <a:lstStyle/>
          <a:p>
            <a:fld id="{93C6D560-D8A1-8540-8990-6250C282EA67}" type="datetime1">
              <a:rPr lang="zh-CN" altLang="en-US" smtClean="0"/>
            </a:fld>
            <a:endParaRPr lang="en-US" dirty="0"/>
          </a:p>
        </p:txBody>
      </p:sp>
      <p:sp>
        <p:nvSpPr>
          <p:cNvPr id="7" name="Footer Placeholder 7"/>
          <p:cNvSpPr>
            <a:spLocks noGrp="1"/>
          </p:cNvSpPr>
          <p:nvPr>
            <p:ph type="ftr" sz="quarter" idx="11"/>
          </p:nvPr>
        </p:nvSpPr>
        <p:spPr>
          <a:xfrm>
            <a:off x="2764639" y="6459786"/>
            <a:ext cx="3617103" cy="365125"/>
          </a:xfrm>
        </p:spPr>
        <p:txBody>
          <a:bodyPr/>
          <a:lstStyle>
            <a:lvl1pPr>
              <a:defRPr>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8" name="Slide Number Placeholder 8"/>
          <p:cNvSpPr>
            <a:spLocks noGrp="1"/>
          </p:cNvSpPr>
          <p:nvPr>
            <p:ph type="sldNum" sz="quarter" idx="12"/>
          </p:nvPr>
        </p:nvSpPr>
        <p:spPr>
          <a:xfrm>
            <a:off x="7425344" y="6459786"/>
            <a:ext cx="984019" cy="365125"/>
          </a:xfrm>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685800"/>
            <a:ext cx="8540750" cy="1143000"/>
          </a:xfrm>
        </p:spPr>
        <p:txBody>
          <a:bodyPr/>
          <a:lstStyle/>
          <a:p>
            <a:r>
              <a:rPr lang="en-US"/>
              <a:t>Click to edit Master title style</a:t>
            </a:r>
            <a:endParaRPr lang="en-US"/>
          </a:p>
        </p:txBody>
      </p:sp>
      <p:sp>
        <p:nvSpPr>
          <p:cNvPr id="3" name="Content Placeholder 2"/>
          <p:cNvSpPr>
            <a:spLocks noGrp="1"/>
          </p:cNvSpPr>
          <p:nvPr>
            <p:ph sz="quarter" idx="1"/>
          </p:nvPr>
        </p:nvSpPr>
        <p:spPr>
          <a:xfrm>
            <a:off x="304800" y="1981200"/>
            <a:ext cx="4194175" cy="18669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4651375" y="1981200"/>
            <a:ext cx="4194175" cy="18669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304800" y="4000500"/>
            <a:ext cx="4194175" cy="18669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51375" y="4000500"/>
            <a:ext cx="4194175" cy="18669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B4302863-5060-264A-989C-B0D3E54D0D0F}" type="datetime1">
              <a:rPr lang="zh-CN" altLang="en-US" smtClean="0"/>
            </a:fld>
            <a:endParaRPr lang="en-US"/>
          </a:p>
        </p:txBody>
      </p:sp>
      <p:sp>
        <p:nvSpPr>
          <p:cNvPr id="8" name="Rectangle 5"/>
          <p:cNvSpPr>
            <a:spLocks noGrp="1" noChangeArrowheads="1"/>
          </p:cNvSpPr>
          <p:nvPr>
            <p:ph type="ftr" sz="quarter" idx="11"/>
          </p:nvPr>
        </p:nvSpPr>
        <p:spPr/>
        <p:txBody>
          <a:bodyPr/>
          <a:lstStyle>
            <a:lvl1pPr>
              <a:defRPr/>
            </a:lvl1pPr>
          </a:lstStyle>
          <a:p>
            <a:pPr>
              <a:defRPr/>
            </a:pPr>
            <a:r>
              <a:rPr lang="zh-CN" altLang="en-US" dirty="0"/>
              <a:t>原子物理</a:t>
            </a:r>
            <a:r>
              <a:rPr lang="en-US" altLang="zh-CN" dirty="0"/>
              <a:t>2026</a:t>
            </a:r>
            <a:r>
              <a:rPr lang="zh-CN" altLang="en-US" dirty="0"/>
              <a:t>年春</a:t>
            </a:r>
            <a:endParaRPr lang="en-US" dirty="0"/>
          </a:p>
        </p:txBody>
      </p:sp>
      <p:sp>
        <p:nvSpPr>
          <p:cNvPr id="9" name="Rectangle 6"/>
          <p:cNvSpPr>
            <a:spLocks noGrp="1" noChangeArrowheads="1"/>
          </p:cNvSpPr>
          <p:nvPr>
            <p:ph type="sldNum" sz="quarter" idx="12"/>
          </p:nvPr>
        </p:nvSpPr>
        <p:spPr/>
        <p:txBody>
          <a:bodyPr/>
          <a:lstStyle>
            <a:lvl1pPr>
              <a:defRPr/>
            </a:lvl1pPr>
          </a:lstStyle>
          <a:p>
            <a:pPr>
              <a:defRPr/>
            </a:pPr>
            <a:fld id="{9E85F930-5E64-4971-AAB3-79CD8BE86BE3}"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Placeholder 1"/>
          <p:cNvSpPr>
            <a:spLocks noGrp="1"/>
          </p:cNvSpPr>
          <p:nvPr>
            <p:ph type="title"/>
          </p:nvPr>
        </p:nvSpPr>
        <p:spPr>
          <a:xfrm>
            <a:off x="457200" y="54477"/>
            <a:ext cx="8305800" cy="936123"/>
          </a:xfrm>
          <a:prstGeom prst="rect">
            <a:avLst/>
          </a:prstGeom>
        </p:spPr>
        <p:txBody>
          <a:bodyPr vert="horz" lIns="91440" tIns="45720" rIns="91440" bIns="45720" rtlCol="0" anchor="b">
            <a:normAutofit/>
          </a:bodyPr>
          <a:lstStyle/>
          <a:p>
            <a:r>
              <a:rPr lang="en-US" dirty="0"/>
              <a:t>Click to edit Master title style</a:t>
            </a:r>
            <a:endParaRPr lang="en-US" dirty="0"/>
          </a:p>
        </p:txBody>
      </p:sp>
      <p:sp>
        <p:nvSpPr>
          <p:cNvPr id="3" name="Text Placeholder 2"/>
          <p:cNvSpPr>
            <a:spLocks noGrp="1"/>
          </p:cNvSpPr>
          <p:nvPr>
            <p:ph type="body" idx="1"/>
          </p:nvPr>
        </p:nvSpPr>
        <p:spPr>
          <a:xfrm>
            <a:off x="457200" y="1321904"/>
            <a:ext cx="8381999" cy="4774095"/>
          </a:xfrm>
          <a:prstGeom prst="rect">
            <a:avLst/>
          </a:prstGeom>
        </p:spPr>
        <p:txBody>
          <a:bodyPr vert="horz" lIns="0" tIns="45720" rIns="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2B4839-54F4-E941-A608-3D5E117F2208}" type="datetime1">
              <a:rPr lang="zh-CN" altLang="en-US" smtClean="0"/>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1400" cap="all" baseline="0">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400">
                <a:solidFill>
                  <a:srgbClr val="0000FF"/>
                </a:solidFill>
              </a:defRPr>
            </a:lvl1pPr>
          </a:lstStyle>
          <a:p>
            <a:pPr>
              <a:defRPr/>
            </a:pPr>
            <a:fld id="{B4690805-D7D2-4AB9-A191-0BC729846278}" type="slidenum">
              <a:rPr lang="zh-CN" altLang="en-US" smtClean="0"/>
            </a:fld>
            <a:endParaRPr lang="en-US" altLang="zh-CN" dirty="0"/>
          </a:p>
        </p:txBody>
      </p:sp>
      <p:cxnSp>
        <p:nvCxnSpPr>
          <p:cNvPr id="10" name="Straight Connector 9"/>
          <p:cNvCxnSpPr/>
          <p:nvPr/>
        </p:nvCxnSpPr>
        <p:spPr>
          <a:xfrm>
            <a:off x="891540" y="11430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69875" indent="-2540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wmf"/><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emf"/></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NULL" TargetMode="External"/><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hyperlink" Target="https://home.cern/news/news/experiments/how-make-your-own-cloud-chamber" TargetMode="Externa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hyperlink" Target="Atomic/Atomic/Atomic/Atomic/Atomic/Atomic/the%20Millikan%20oil%20drop%20experiment.MOV" TargetMode="Externa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40.emf"/><Relationship Id="rId1" Type="http://schemas.openxmlformats.org/officeDocument/2006/relationships/image" Target="../media/image39.em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wm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50.tiff"/></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jpeg"/><Relationship Id="rId2" Type="http://schemas.openxmlformats.org/officeDocument/2006/relationships/image" Target="../media/image53.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56.tiff"/></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jpe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slides/_rels/slide44.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68.emf"/><Relationship Id="rId7" Type="http://schemas.openxmlformats.org/officeDocument/2006/relationships/oleObject" Target="../embeddings/oleObject4.bin"/><Relationship Id="rId6" Type="http://schemas.openxmlformats.org/officeDocument/2006/relationships/image" Target="../media/image67.wmf"/><Relationship Id="rId5" Type="http://schemas.openxmlformats.org/officeDocument/2006/relationships/oleObject" Target="../embeddings/oleObject3.bin"/><Relationship Id="rId4" Type="http://schemas.openxmlformats.org/officeDocument/2006/relationships/image" Target="../media/image66.emf"/><Relationship Id="rId3" Type="http://schemas.openxmlformats.org/officeDocument/2006/relationships/oleObject" Target="../embeddings/oleObject2.bin"/><Relationship Id="rId2" Type="http://schemas.openxmlformats.org/officeDocument/2006/relationships/image" Target="../media/image65.wmf"/><Relationship Id="rId13" Type="http://schemas.openxmlformats.org/officeDocument/2006/relationships/notesSlide" Target="../notesSlides/notesSlide14.xml"/><Relationship Id="rId12" Type="http://schemas.openxmlformats.org/officeDocument/2006/relationships/vmlDrawing" Target="../drawings/vmlDrawing1.vml"/><Relationship Id="rId11" Type="http://schemas.openxmlformats.org/officeDocument/2006/relationships/slideLayout" Target="../slideLayouts/slideLayout5.xml"/><Relationship Id="rId10" Type="http://schemas.openxmlformats.org/officeDocument/2006/relationships/image" Target="../media/image69.emf"/><Relationship Id="rId1"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9" Type="http://schemas.openxmlformats.org/officeDocument/2006/relationships/oleObject" Target="../embeddings/oleObject10.bin"/><Relationship Id="rId8" Type="http://schemas.openxmlformats.org/officeDocument/2006/relationships/image" Target="../media/image68.emf"/><Relationship Id="rId7" Type="http://schemas.openxmlformats.org/officeDocument/2006/relationships/oleObject" Target="../embeddings/oleObject9.bin"/><Relationship Id="rId6" Type="http://schemas.openxmlformats.org/officeDocument/2006/relationships/image" Target="../media/image71.wmf"/><Relationship Id="rId5" Type="http://schemas.openxmlformats.org/officeDocument/2006/relationships/oleObject" Target="../embeddings/oleObject8.bin"/><Relationship Id="rId4" Type="http://schemas.openxmlformats.org/officeDocument/2006/relationships/image" Target="../media/image70.wmf"/><Relationship Id="rId3" Type="http://schemas.openxmlformats.org/officeDocument/2006/relationships/oleObject" Target="../embeddings/oleObject7.bin"/><Relationship Id="rId2" Type="http://schemas.openxmlformats.org/officeDocument/2006/relationships/image" Target="../media/image65.wmf"/><Relationship Id="rId16" Type="http://schemas.openxmlformats.org/officeDocument/2006/relationships/vmlDrawing" Target="../drawings/vmlDrawing2.vml"/><Relationship Id="rId15" Type="http://schemas.openxmlformats.org/officeDocument/2006/relationships/slideLayout" Target="../slideLayouts/slideLayout5.xml"/><Relationship Id="rId14" Type="http://schemas.openxmlformats.org/officeDocument/2006/relationships/image" Target="../media/image74.wmf"/><Relationship Id="rId13" Type="http://schemas.openxmlformats.org/officeDocument/2006/relationships/oleObject" Target="../embeddings/oleObject12.bin"/><Relationship Id="rId12" Type="http://schemas.openxmlformats.org/officeDocument/2006/relationships/image" Target="../media/image73.emf"/><Relationship Id="rId11" Type="http://schemas.openxmlformats.org/officeDocument/2006/relationships/oleObject" Target="../embeddings/oleObject11.bin"/><Relationship Id="rId10" Type="http://schemas.openxmlformats.org/officeDocument/2006/relationships/image" Target="../media/image72.emf"/><Relationship Id="rId1"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47.xml.rels><?xml version="1.0" encoding="UTF-8" standalone="yes"?>
<Relationships xmlns="http://schemas.openxmlformats.org/package/2006/relationships"><Relationship Id="rId9" Type="http://schemas.openxmlformats.org/officeDocument/2006/relationships/oleObject" Target="../embeddings/oleObject17.bin"/><Relationship Id="rId8" Type="http://schemas.openxmlformats.org/officeDocument/2006/relationships/image" Target="../media/image79.emf"/><Relationship Id="rId7" Type="http://schemas.openxmlformats.org/officeDocument/2006/relationships/oleObject" Target="../embeddings/oleObject16.bin"/><Relationship Id="rId6" Type="http://schemas.openxmlformats.org/officeDocument/2006/relationships/image" Target="../media/image78.wmf"/><Relationship Id="rId5" Type="http://schemas.openxmlformats.org/officeDocument/2006/relationships/oleObject" Target="../embeddings/oleObject15.bin"/><Relationship Id="rId4" Type="http://schemas.openxmlformats.org/officeDocument/2006/relationships/image" Target="../media/image77.wmf"/><Relationship Id="rId3" Type="http://schemas.openxmlformats.org/officeDocument/2006/relationships/oleObject" Target="../embeddings/oleObject14.bin"/><Relationship Id="rId25" Type="http://schemas.openxmlformats.org/officeDocument/2006/relationships/notesSlide" Target="../notesSlides/notesSlide15.xml"/><Relationship Id="rId24" Type="http://schemas.openxmlformats.org/officeDocument/2006/relationships/vmlDrawing" Target="../drawings/vmlDrawing3.vml"/><Relationship Id="rId23" Type="http://schemas.openxmlformats.org/officeDocument/2006/relationships/slideLayout" Target="../slideLayouts/slideLayout7.xml"/><Relationship Id="rId22" Type="http://schemas.openxmlformats.org/officeDocument/2006/relationships/image" Target="../media/image86.wmf"/><Relationship Id="rId21" Type="http://schemas.openxmlformats.org/officeDocument/2006/relationships/oleObject" Target="../embeddings/oleObject23.bin"/><Relationship Id="rId20" Type="http://schemas.openxmlformats.org/officeDocument/2006/relationships/image" Target="../media/image85.wmf"/><Relationship Id="rId2" Type="http://schemas.openxmlformats.org/officeDocument/2006/relationships/image" Target="../media/image76.wmf"/><Relationship Id="rId19" Type="http://schemas.openxmlformats.org/officeDocument/2006/relationships/oleObject" Target="../embeddings/oleObject22.bin"/><Relationship Id="rId18" Type="http://schemas.openxmlformats.org/officeDocument/2006/relationships/image" Target="../media/image84.wmf"/><Relationship Id="rId17" Type="http://schemas.openxmlformats.org/officeDocument/2006/relationships/oleObject" Target="../embeddings/oleObject21.bin"/><Relationship Id="rId16" Type="http://schemas.openxmlformats.org/officeDocument/2006/relationships/image" Target="../media/image83.wmf"/><Relationship Id="rId15" Type="http://schemas.openxmlformats.org/officeDocument/2006/relationships/oleObject" Target="../embeddings/oleObject20.bin"/><Relationship Id="rId14" Type="http://schemas.openxmlformats.org/officeDocument/2006/relationships/image" Target="../media/image82.wmf"/><Relationship Id="rId13" Type="http://schemas.openxmlformats.org/officeDocument/2006/relationships/oleObject" Target="../embeddings/oleObject19.bin"/><Relationship Id="rId12" Type="http://schemas.openxmlformats.org/officeDocument/2006/relationships/image" Target="../media/image81.wmf"/><Relationship Id="rId11" Type="http://schemas.openxmlformats.org/officeDocument/2006/relationships/oleObject" Target="../embeddings/oleObject18.bin"/><Relationship Id="rId10" Type="http://schemas.openxmlformats.org/officeDocument/2006/relationships/image" Target="../media/image80.emf"/><Relationship Id="rId1" Type="http://schemas.openxmlformats.org/officeDocument/2006/relationships/oleObject" Target="../embeddings/oleObject13.bin"/></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1.jpeg"/><Relationship Id="rId1" Type="http://schemas.openxmlformats.org/officeDocument/2006/relationships/image" Target="../media/image90.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3.png"/><Relationship Id="rId1" Type="http://schemas.openxmlformats.org/officeDocument/2006/relationships/image" Target="../media/image92.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5" Type="http://schemas.openxmlformats.org/officeDocument/2006/relationships/vmlDrawing" Target="../drawings/vmlDrawing4.vml"/><Relationship Id="rId4" Type="http://schemas.openxmlformats.org/officeDocument/2006/relationships/slideLayout" Target="../slideLayouts/slideLayout4.xml"/><Relationship Id="rId3" Type="http://schemas.openxmlformats.org/officeDocument/2006/relationships/image" Target="../media/image95.png"/><Relationship Id="rId2" Type="http://schemas.openxmlformats.org/officeDocument/2006/relationships/image" Target="../media/image94.wmf"/><Relationship Id="rId1" Type="http://schemas.openxmlformats.org/officeDocument/2006/relationships/oleObject" Target="../embeddings/oleObject24.bin"/></Relationships>
</file>

<file path=ppt/slides/_rels/slide53.xml.rels><?xml version="1.0" encoding="UTF-8" standalone="yes"?>
<Relationships xmlns="http://schemas.openxmlformats.org/package/2006/relationships"><Relationship Id="rId5" Type="http://schemas.openxmlformats.org/officeDocument/2006/relationships/vmlDrawing" Target="../drawings/vmlDrawing5.vml"/><Relationship Id="rId4" Type="http://schemas.openxmlformats.org/officeDocument/2006/relationships/slideLayout" Target="../slideLayouts/slideLayout4.xml"/><Relationship Id="rId3" Type="http://schemas.openxmlformats.org/officeDocument/2006/relationships/image" Target="../media/image95.png"/><Relationship Id="rId2" Type="http://schemas.openxmlformats.org/officeDocument/2006/relationships/image" Target="../media/image96.wmf"/><Relationship Id="rId1" Type="http://schemas.openxmlformats.org/officeDocument/2006/relationships/oleObject" Target="../embeddings/oleObject25.bin"/></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7.png"/></Relationships>
</file>

<file path=ppt/slides/_rels/slide5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01.wmf"/><Relationship Id="rId7" Type="http://schemas.openxmlformats.org/officeDocument/2006/relationships/oleObject" Target="../embeddings/oleObject29.bin"/><Relationship Id="rId6" Type="http://schemas.openxmlformats.org/officeDocument/2006/relationships/image" Target="../media/image100.wmf"/><Relationship Id="rId5" Type="http://schemas.openxmlformats.org/officeDocument/2006/relationships/oleObject" Target="../embeddings/oleObject28.bin"/><Relationship Id="rId4" Type="http://schemas.openxmlformats.org/officeDocument/2006/relationships/image" Target="../media/image99.wmf"/><Relationship Id="rId3" Type="http://schemas.openxmlformats.org/officeDocument/2006/relationships/oleObject" Target="../embeddings/oleObject27.bin"/><Relationship Id="rId2" Type="http://schemas.openxmlformats.org/officeDocument/2006/relationships/image" Target="../media/image98.wmf"/><Relationship Id="rId10" Type="http://schemas.openxmlformats.org/officeDocument/2006/relationships/vmlDrawing" Target="../drawings/vmlDrawing6.vml"/><Relationship Id="rId1" Type="http://schemas.openxmlformats.org/officeDocument/2006/relationships/oleObject" Target="../embeddings/oleObject26.bin"/></Relationships>
</file>

<file path=ppt/slides/_rels/slide56.xml.rels><?xml version="1.0" encoding="UTF-8" standalone="yes"?>
<Relationships xmlns="http://schemas.openxmlformats.org/package/2006/relationships"><Relationship Id="rId7" Type="http://schemas.openxmlformats.org/officeDocument/2006/relationships/vmlDrawing" Target="../drawings/vmlDrawing7.vml"/><Relationship Id="rId6" Type="http://schemas.openxmlformats.org/officeDocument/2006/relationships/slideLayout" Target="../slideLayouts/slideLayout4.xml"/><Relationship Id="rId5" Type="http://schemas.openxmlformats.org/officeDocument/2006/relationships/image" Target="../media/image103.wmf"/><Relationship Id="rId4" Type="http://schemas.openxmlformats.org/officeDocument/2006/relationships/oleObject" Target="../embeddings/oleObject31.bin"/><Relationship Id="rId3" Type="http://schemas.openxmlformats.org/officeDocument/2006/relationships/image" Target="../media/image102.wmf"/><Relationship Id="rId2" Type="http://schemas.openxmlformats.org/officeDocument/2006/relationships/oleObject" Target="../embeddings/oleObject30.bin"/><Relationship Id="rId1" Type="http://schemas.openxmlformats.org/officeDocument/2006/relationships/image" Target="../media/image97.png"/></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06.wmf"/><Relationship Id="rId7" Type="http://schemas.openxmlformats.org/officeDocument/2006/relationships/oleObject" Target="../embeddings/oleObject35.bin"/><Relationship Id="rId6" Type="http://schemas.openxmlformats.org/officeDocument/2006/relationships/image" Target="../media/image105.wmf"/><Relationship Id="rId5" Type="http://schemas.openxmlformats.org/officeDocument/2006/relationships/oleObject" Target="../embeddings/oleObject34.bin"/><Relationship Id="rId4" Type="http://schemas.openxmlformats.org/officeDocument/2006/relationships/image" Target="../media/image101.wmf"/><Relationship Id="rId3" Type="http://schemas.openxmlformats.org/officeDocument/2006/relationships/oleObject" Target="../embeddings/oleObject33.bin"/><Relationship Id="rId2" Type="http://schemas.openxmlformats.org/officeDocument/2006/relationships/image" Target="../media/image104.wmf"/><Relationship Id="rId10" Type="http://schemas.openxmlformats.org/officeDocument/2006/relationships/vmlDrawing" Target="../drawings/vmlDrawing8.vml"/><Relationship Id="rId1" Type="http://schemas.openxmlformats.org/officeDocument/2006/relationships/oleObject" Target="../embeddings/oleObject32.bin"/></Relationships>
</file>

<file path=ppt/slides/_rels/slide58.xml.rels><?xml version="1.0" encoding="UTF-8" standalone="yes"?>
<Relationships xmlns="http://schemas.openxmlformats.org/package/2006/relationships"><Relationship Id="rId9" Type="http://schemas.openxmlformats.org/officeDocument/2006/relationships/vmlDrawing" Target="../drawings/vmlDrawing9.vml"/><Relationship Id="rId8" Type="http://schemas.openxmlformats.org/officeDocument/2006/relationships/slideLayout" Target="../slideLayouts/slideLayout4.xml"/><Relationship Id="rId7" Type="http://schemas.openxmlformats.org/officeDocument/2006/relationships/image" Target="../media/image110.png"/><Relationship Id="rId6" Type="http://schemas.openxmlformats.org/officeDocument/2006/relationships/image" Target="../media/image109.wmf"/><Relationship Id="rId5" Type="http://schemas.openxmlformats.org/officeDocument/2006/relationships/oleObject" Target="../embeddings/oleObject38.bin"/><Relationship Id="rId4" Type="http://schemas.openxmlformats.org/officeDocument/2006/relationships/image" Target="../media/image108.wmf"/><Relationship Id="rId3" Type="http://schemas.openxmlformats.org/officeDocument/2006/relationships/oleObject" Target="../embeddings/oleObject37.bin"/><Relationship Id="rId2" Type="http://schemas.openxmlformats.org/officeDocument/2006/relationships/image" Target="../media/image107.wmf"/><Relationship Id="rId10" Type="http://schemas.openxmlformats.org/officeDocument/2006/relationships/notesSlide" Target="../notesSlides/notesSlide17.xml"/><Relationship Id="rId1" Type="http://schemas.openxmlformats.org/officeDocument/2006/relationships/oleObject" Target="../embeddings/oleObject36.bin"/></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GIF"/><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9" Type="http://schemas.openxmlformats.org/officeDocument/2006/relationships/image" Target="../media/image118.wmf"/><Relationship Id="rId8" Type="http://schemas.openxmlformats.org/officeDocument/2006/relationships/oleObject" Target="../embeddings/oleObject42.bin"/><Relationship Id="rId7" Type="http://schemas.openxmlformats.org/officeDocument/2006/relationships/image" Target="../media/image117.wmf"/><Relationship Id="rId6" Type="http://schemas.openxmlformats.org/officeDocument/2006/relationships/oleObject" Target="../embeddings/oleObject41.bin"/><Relationship Id="rId5" Type="http://schemas.openxmlformats.org/officeDocument/2006/relationships/image" Target="../media/image116.wmf"/><Relationship Id="rId4" Type="http://schemas.openxmlformats.org/officeDocument/2006/relationships/oleObject" Target="../embeddings/oleObject40.bin"/><Relationship Id="rId3" Type="http://schemas.openxmlformats.org/officeDocument/2006/relationships/image" Target="../media/image115.wmf"/><Relationship Id="rId2" Type="http://schemas.openxmlformats.org/officeDocument/2006/relationships/oleObject" Target="../embeddings/oleObject39.bin"/><Relationship Id="rId13" Type="http://schemas.openxmlformats.org/officeDocument/2006/relationships/vmlDrawing" Target="../drawings/vmlDrawing10.vml"/><Relationship Id="rId12" Type="http://schemas.openxmlformats.org/officeDocument/2006/relationships/slideLayout" Target="../slideLayouts/slideLayout4.xml"/><Relationship Id="rId11" Type="http://schemas.openxmlformats.org/officeDocument/2006/relationships/image" Target="../media/image94.wmf"/><Relationship Id="rId10" Type="http://schemas.openxmlformats.org/officeDocument/2006/relationships/oleObject" Target="../embeddings/oleObject43.bin"/><Relationship Id="rId1" Type="http://schemas.openxmlformats.org/officeDocument/2006/relationships/image" Target="../media/image114.jpeg"/></Relationships>
</file>

<file path=ppt/slides/_rels/slide61.xml.rels><?xml version="1.0" encoding="UTF-8" standalone="yes"?>
<Relationships xmlns="http://schemas.openxmlformats.org/package/2006/relationships"><Relationship Id="rId8" Type="http://schemas.openxmlformats.org/officeDocument/2006/relationships/vmlDrawing" Target="../drawings/vmlDrawing11.vml"/><Relationship Id="rId7" Type="http://schemas.openxmlformats.org/officeDocument/2006/relationships/slideLayout" Target="../slideLayouts/slideLayout4.xml"/><Relationship Id="rId6" Type="http://schemas.openxmlformats.org/officeDocument/2006/relationships/image" Target="../media/image122.wmf"/><Relationship Id="rId5" Type="http://schemas.openxmlformats.org/officeDocument/2006/relationships/oleObject" Target="../embeddings/oleObject45.bin"/><Relationship Id="rId4" Type="http://schemas.openxmlformats.org/officeDocument/2006/relationships/image" Target="../media/image121.wmf"/><Relationship Id="rId3" Type="http://schemas.openxmlformats.org/officeDocument/2006/relationships/oleObject" Target="../embeddings/oleObject44.bin"/><Relationship Id="rId2" Type="http://schemas.openxmlformats.org/officeDocument/2006/relationships/image" Target="../media/image120.png"/><Relationship Id="rId1" Type="http://schemas.openxmlformats.org/officeDocument/2006/relationships/image" Target="../media/image119.png"/></Relationships>
</file>

<file path=ppt/slides/_rels/slide62.xml.rels><?xml version="1.0" encoding="UTF-8" standalone="yes"?>
<Relationships xmlns="http://schemas.openxmlformats.org/package/2006/relationships"><Relationship Id="rId9" Type="http://schemas.openxmlformats.org/officeDocument/2006/relationships/vmlDrawing" Target="../drawings/vmlDrawing12.vml"/><Relationship Id="rId8" Type="http://schemas.openxmlformats.org/officeDocument/2006/relationships/slideLayout" Target="../slideLayouts/slideLayout4.xml"/><Relationship Id="rId7" Type="http://schemas.openxmlformats.org/officeDocument/2006/relationships/image" Target="../media/image126.png"/><Relationship Id="rId6" Type="http://schemas.openxmlformats.org/officeDocument/2006/relationships/image" Target="../media/image125.wmf"/><Relationship Id="rId5" Type="http://schemas.openxmlformats.org/officeDocument/2006/relationships/oleObject" Target="../embeddings/oleObject48.bin"/><Relationship Id="rId4" Type="http://schemas.openxmlformats.org/officeDocument/2006/relationships/image" Target="../media/image124.wmf"/><Relationship Id="rId3" Type="http://schemas.openxmlformats.org/officeDocument/2006/relationships/oleObject" Target="../embeddings/oleObject47.bin"/><Relationship Id="rId2" Type="http://schemas.openxmlformats.org/officeDocument/2006/relationships/image" Target="../media/image123.wmf"/><Relationship Id="rId10" Type="http://schemas.openxmlformats.org/officeDocument/2006/relationships/notesSlide" Target="../notesSlides/notesSlide18.xml"/><Relationship Id="rId1" Type="http://schemas.openxmlformats.org/officeDocument/2006/relationships/oleObject" Target="../embeddings/oleObject46.bin"/></Relationships>
</file>

<file path=ppt/slides/_rels/slide63.xml.rels><?xml version="1.0" encoding="UTF-8" standalone="yes"?>
<Relationships xmlns="http://schemas.openxmlformats.org/package/2006/relationships"><Relationship Id="rId5" Type="http://schemas.openxmlformats.org/officeDocument/2006/relationships/vmlDrawing" Target="../drawings/vmlDrawing13.vml"/><Relationship Id="rId4" Type="http://schemas.openxmlformats.org/officeDocument/2006/relationships/slideLayout" Target="../slideLayouts/slideLayout4.xml"/><Relationship Id="rId3" Type="http://schemas.openxmlformats.org/officeDocument/2006/relationships/image" Target="../media/image128.emf"/><Relationship Id="rId2" Type="http://schemas.openxmlformats.org/officeDocument/2006/relationships/image" Target="../media/image127.wmf"/><Relationship Id="rId1" Type="http://schemas.openxmlformats.org/officeDocument/2006/relationships/oleObject" Target="../embeddings/oleObject49.bin"/></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9.png"/></Relationships>
</file>

<file path=ppt/slides/_rels/slide65.xml.rels><?xml version="1.0" encoding="UTF-8" standalone="yes"?>
<Relationships xmlns="http://schemas.openxmlformats.org/package/2006/relationships"><Relationship Id="rId6" Type="http://schemas.openxmlformats.org/officeDocument/2006/relationships/vmlDrawing" Target="../drawings/vmlDrawing14.vml"/><Relationship Id="rId5" Type="http://schemas.openxmlformats.org/officeDocument/2006/relationships/slideLayout" Target="../slideLayouts/slideLayout4.xml"/><Relationship Id="rId4" Type="http://schemas.openxmlformats.org/officeDocument/2006/relationships/image" Target="../media/image131.wmf"/><Relationship Id="rId3" Type="http://schemas.openxmlformats.org/officeDocument/2006/relationships/oleObject" Target="../embeddings/oleObject51.bin"/><Relationship Id="rId2" Type="http://schemas.openxmlformats.org/officeDocument/2006/relationships/image" Target="../media/image130.wmf"/><Relationship Id="rId1" Type="http://schemas.openxmlformats.org/officeDocument/2006/relationships/oleObject" Target="../embeddings/oleObject50.bin"/></Relationships>
</file>

<file path=ppt/slides/_rels/slide66.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4.xml"/><Relationship Id="rId2" Type="http://schemas.openxmlformats.org/officeDocument/2006/relationships/image" Target="../media/image132.wmf"/><Relationship Id="rId1" Type="http://schemas.openxmlformats.org/officeDocument/2006/relationships/oleObject" Target="../embeddings/oleObject52.bin"/></Relationships>
</file>

<file path=ppt/slides/_rels/slide67.xml.rels><?xml version="1.0" encoding="UTF-8" standalone="yes"?>
<Relationships xmlns="http://schemas.openxmlformats.org/package/2006/relationships"><Relationship Id="rId7" Type="http://schemas.openxmlformats.org/officeDocument/2006/relationships/vmlDrawing" Target="../drawings/vmlDrawing16.vml"/><Relationship Id="rId6" Type="http://schemas.openxmlformats.org/officeDocument/2006/relationships/slideLayout" Target="../slideLayouts/slideLayout4.xml"/><Relationship Id="rId5" Type="http://schemas.openxmlformats.org/officeDocument/2006/relationships/image" Target="../media/image134.wmf"/><Relationship Id="rId4" Type="http://schemas.openxmlformats.org/officeDocument/2006/relationships/oleObject" Target="../embeddings/oleObject54.bin"/><Relationship Id="rId3" Type="http://schemas.openxmlformats.org/officeDocument/2006/relationships/image" Target="../media/image133.wmf"/><Relationship Id="rId2" Type="http://schemas.openxmlformats.org/officeDocument/2006/relationships/oleObject" Target="../embeddings/oleObject53.bin"/><Relationship Id="rId1" Type="http://schemas.openxmlformats.org/officeDocument/2006/relationships/image" Target="../media/image11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9" Type="http://schemas.openxmlformats.org/officeDocument/2006/relationships/vmlDrawing" Target="../drawings/vmlDrawing17.vml"/><Relationship Id="rId8" Type="http://schemas.openxmlformats.org/officeDocument/2006/relationships/slideLayout" Target="../slideLayouts/slideLayout4.xml"/><Relationship Id="rId7" Type="http://schemas.openxmlformats.org/officeDocument/2006/relationships/audio" Target="../media/audio1.wav"/><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 Id="rId3" Type="http://schemas.openxmlformats.org/officeDocument/2006/relationships/image" Target="../media/image136.wmf"/><Relationship Id="rId2" Type="http://schemas.openxmlformats.org/officeDocument/2006/relationships/oleObject" Target="../embeddings/oleObject55.bin"/><Relationship Id="rId1" Type="http://schemas.openxmlformats.org/officeDocument/2006/relationships/image" Target="../media/image135.png"/></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vmlDrawing" Target="../drawings/vmlDrawing18.vml"/><Relationship Id="rId6"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37.jpeg"/><Relationship Id="rId3" Type="http://schemas.openxmlformats.org/officeDocument/2006/relationships/image" Target="../media/image141.wmf"/><Relationship Id="rId2" Type="http://schemas.openxmlformats.org/officeDocument/2006/relationships/oleObject" Target="../embeddings/oleObject56.bin"/><Relationship Id="rId1" Type="http://schemas.openxmlformats.org/officeDocument/2006/relationships/image" Target="../media/image140.png"/></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vmlDrawing" Target="../drawings/vmlDrawing19.vml"/><Relationship Id="rId6"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37.jpeg"/><Relationship Id="rId3" Type="http://schemas.openxmlformats.org/officeDocument/2006/relationships/image" Target="../media/image141.wmf"/><Relationship Id="rId2" Type="http://schemas.openxmlformats.org/officeDocument/2006/relationships/oleObject" Target="../embeddings/oleObject57.bin"/><Relationship Id="rId1" Type="http://schemas.openxmlformats.org/officeDocument/2006/relationships/image" Target="../media/image142.png"/></Relationships>
</file>

<file path=ppt/slides/_rels/slide74.xml.rels><?xml version="1.0" encoding="UTF-8" standalone="yes"?>
<Relationships xmlns="http://schemas.openxmlformats.org/package/2006/relationships"><Relationship Id="rId7" Type="http://schemas.openxmlformats.org/officeDocument/2006/relationships/vmlDrawing" Target="../drawings/vmlDrawing20.vml"/><Relationship Id="rId6"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37.jpeg"/><Relationship Id="rId3" Type="http://schemas.openxmlformats.org/officeDocument/2006/relationships/image" Target="../media/image144.wmf"/><Relationship Id="rId2" Type="http://schemas.openxmlformats.org/officeDocument/2006/relationships/oleObject" Target="../embeddings/oleObject58.bin"/><Relationship Id="rId1" Type="http://schemas.openxmlformats.org/officeDocument/2006/relationships/image" Target="../media/image1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vmlDrawing" Target="../drawings/vmlDrawing21.vml"/><Relationship Id="rId7" Type="http://schemas.openxmlformats.org/officeDocument/2006/relationships/slideLayout" Target="../slideLayouts/slideLayout4.xml"/><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oleObject" Target="../embeddings/oleObject60.bin"/><Relationship Id="rId3" Type="http://schemas.openxmlformats.org/officeDocument/2006/relationships/image" Target="../media/image146.wmf"/><Relationship Id="rId2" Type="http://schemas.openxmlformats.org/officeDocument/2006/relationships/oleObject" Target="../embeddings/oleObject59.bin"/><Relationship Id="rId1" Type="http://schemas.openxmlformats.org/officeDocument/2006/relationships/image" Target="../media/image145.wmf"/></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152.png"/><Relationship Id="rId2" Type="http://schemas.openxmlformats.org/officeDocument/2006/relationships/image" Target="../media/image151.GIF"/><Relationship Id="rId1" Type="http://schemas.openxmlformats.org/officeDocument/2006/relationships/image" Target="../media/image15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image" Target="../media/image153.png"/></Relationships>
</file>

<file path=ppt/slides/_rels/slide8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56.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vmlDrawing" Target="../drawings/vmlDrawing22.vml"/><Relationship Id="rId7" Type="http://schemas.openxmlformats.org/officeDocument/2006/relationships/slideLayout" Target="../slideLayouts/slideLayout7.xml"/><Relationship Id="rId6" Type="http://schemas.openxmlformats.org/officeDocument/2006/relationships/image" Target="../media/image163.wmf"/><Relationship Id="rId5" Type="http://schemas.openxmlformats.org/officeDocument/2006/relationships/oleObject" Target="../embeddings/oleObject63.bin"/><Relationship Id="rId4" Type="http://schemas.openxmlformats.org/officeDocument/2006/relationships/image" Target="../media/image162.wmf"/><Relationship Id="rId3" Type="http://schemas.openxmlformats.org/officeDocument/2006/relationships/oleObject" Target="../embeddings/oleObject62.bin"/><Relationship Id="rId2" Type="http://schemas.openxmlformats.org/officeDocument/2006/relationships/image" Target="../media/image161.wmf"/><Relationship Id="rId1" Type="http://schemas.openxmlformats.org/officeDocument/2006/relationships/oleObject" Target="../embeddings/oleObject61.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hyperlink" Target="https://en.wikipedia.org/wiki/Nobel_Prize_for_Physics" TargetMode="External"/><Relationship Id="rId7" Type="http://schemas.openxmlformats.org/officeDocument/2006/relationships/hyperlink" Target="https://en.wikipedia.org/wiki/Sedimentation_equilibrium" TargetMode="External"/><Relationship Id="rId6" Type="http://schemas.openxmlformats.org/officeDocument/2006/relationships/hyperlink" Target="https://en.wikipedia.org/wiki/Matter" TargetMode="External"/><Relationship Id="rId5" Type="http://schemas.openxmlformats.org/officeDocument/2006/relationships/hyperlink" Target="https://en.wikipedia.org/wiki/Albert_Einstein" TargetMode="External"/><Relationship Id="rId4" Type="http://schemas.openxmlformats.org/officeDocument/2006/relationships/hyperlink" Target="https://en.wikipedia.org/wiki/Brownian_motion" TargetMode="External"/><Relationship Id="rId3" Type="http://schemas.openxmlformats.org/officeDocument/2006/relationships/hyperlink" Target="https://en.wikipedia.org/wiki/Foreign_Member_of_the_Royal_Society" TargetMode="External"/><Relationship Id="rId2" Type="http://schemas.openxmlformats.org/officeDocument/2006/relationships/image" Target="../media/image10.jpeg"/><Relationship Id="rId10" Type="http://schemas.openxmlformats.org/officeDocument/2006/relationships/notesSlide" Target="../notesSlides/notesSlide3.xml"/><Relationship Id="rId1"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6BF9AE1C-0B77-4E49-8930-14745354D407}" type="slidenum">
              <a:rPr lang="zh-CN" altLang="en-US" smtClean="0"/>
            </a:fld>
            <a:endParaRPr lang="zh-CN" altLang="en-US" dirty="0"/>
          </a:p>
        </p:txBody>
      </p:sp>
      <p:pic>
        <p:nvPicPr>
          <p:cNvPr id="2" name="图片 1"/>
          <p:cNvPicPr>
            <a:picLocks noChangeAspect="1"/>
          </p:cNvPicPr>
          <p:nvPr/>
        </p:nvPicPr>
        <p:blipFill>
          <a:blip r:embed="rId1"/>
          <a:stretch>
            <a:fillRect/>
          </a:stretch>
        </p:blipFill>
        <p:spPr>
          <a:xfrm>
            <a:off x="685800" y="1254994"/>
            <a:ext cx="7772400" cy="43480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3"/>
          <p:cNvPicPr>
            <a:picLocks noGrp="1" noChangeAspect="1"/>
          </p:cNvPicPr>
          <p:nvPr>
            <p:ph idx="1"/>
          </p:nvPr>
        </p:nvPicPr>
        <p:blipFill>
          <a:blip r:embed="rId1"/>
          <a:stretch>
            <a:fillRect/>
          </a:stretch>
        </p:blipFill>
        <p:spPr>
          <a:xfrm>
            <a:off x="6110909" y="1523591"/>
            <a:ext cx="2628870" cy="3557548"/>
          </a:xfrm>
        </p:spPr>
      </p:pic>
      <mc:AlternateContent xmlns:mc="http://schemas.openxmlformats.org/markup-compatibility/2006">
        <mc:Choice xmlns:a14="http://schemas.microsoft.com/office/drawing/2010/main" Requires="a14">
          <p:sp>
            <p:nvSpPr>
              <p:cNvPr id="11" name="文本框 12"/>
              <p:cNvSpPr txBox="1"/>
              <p:nvPr/>
            </p:nvSpPr>
            <p:spPr>
              <a:xfrm>
                <a:off x="324311" y="1944059"/>
                <a:ext cx="5786598" cy="3354573"/>
              </a:xfrm>
              <a:prstGeom prst="rect">
                <a:avLst/>
              </a:prstGeom>
              <a:noFill/>
            </p:spPr>
            <p:txBody>
              <a:bodyPr wrap="square" rtlCol="0">
                <a:spAutoFit/>
              </a:bodyPr>
              <a:lstStyle/>
              <a:p>
                <a:pPr marL="365125" indent="-365125">
                  <a:buFont typeface="Arial" panose="020B0604020202020204" pitchFamily="34" charset="0"/>
                  <a:buChar char="•"/>
                </a:pP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析出的金属铜的质量</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M</a:t>
                </a:r>
                <a:b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b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正比于电荷，即</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M</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=K</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Q</a:t>
                </a:r>
                <a:endParaRPr lang="en-US" altLang="zh-CN" sz="2400" b="1" dirty="0">
                  <a:solidFill>
                    <a:schemeClr val="tx1"/>
                  </a:solidFill>
                  <a:latin typeface="华文楷体" panose="02010600040101010101" charset="-122"/>
                  <a:ea typeface="华文楷体" panose="02010600040101010101" charset="-122"/>
                  <a:cs typeface="华文楷体" panose="02010600040101010101" charset="-122"/>
                </a:endParaRPr>
              </a:p>
              <a:p>
                <a:pPr marL="365125" indent="-365125">
                  <a:buFont typeface="Arial" panose="020B0604020202020204" pitchFamily="34" charset="0"/>
                  <a:buChar char="•"/>
                </a:pP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电化当量</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K</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与化学当量成正比</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(1/F)</a:t>
                </a:r>
                <a:b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b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即摩尔质量除以化学价</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a:t>
                </a:r>
                <a14:m>
                  <m:oMath xmlns:m="http://schemas.openxmlformats.org/officeDocument/2006/math">
                    <m:f>
                      <m:fPr>
                        <m:ctrlPr>
                          <a:rPr lang="en-US" altLang="zh-CN" sz="2400" i="1" smtClean="0">
                            <a:solidFill>
                              <a:schemeClr val="tx1"/>
                            </a:solidFill>
                            <a:latin typeface="Cambria Math" panose="02040503050406030204" pitchFamily="18" charset="0"/>
                            <a:ea typeface="华文楷体" panose="02010600040101010101" charset="-122"/>
                          </a:rPr>
                        </m:ctrlPr>
                      </m:fPr>
                      <m:num>
                        <m:r>
                          <a:rPr lang="zh-CN" altLang="en-US" sz="2400" i="1">
                            <a:solidFill>
                              <a:schemeClr val="tx1"/>
                            </a:solidFill>
                            <a:latin typeface="Cambria Math" panose="02040503050406030204" pitchFamily="18" charset="0"/>
                            <a:ea typeface="华文楷体" panose="02010600040101010101" charset="-122"/>
                          </a:rPr>
                          <m:t>摩尔质量</m:t>
                        </m:r>
                      </m:num>
                      <m:den>
                        <m:r>
                          <a:rPr lang="zh-CN" altLang="en-US" sz="2400" i="1">
                            <a:solidFill>
                              <a:schemeClr val="tx1"/>
                            </a:solidFill>
                            <a:latin typeface="Cambria Math" panose="02040503050406030204" pitchFamily="18" charset="0"/>
                            <a:ea typeface="华文楷体" panose="02010600040101010101" charset="-122"/>
                          </a:rPr>
                          <m:t>化学价</m:t>
                        </m:r>
                      </m:den>
                    </m:f>
                  </m:oMath>
                </a14:m>
                <a:endParaRPr lang="en-US" altLang="zh-CN" sz="2400" b="1" dirty="0">
                  <a:solidFill>
                    <a:schemeClr val="tx1"/>
                  </a:solidFill>
                  <a:latin typeface="华文楷体" panose="02010600040101010101" charset="-122"/>
                  <a:ea typeface="华文楷体" panose="02010600040101010101" charset="-122"/>
                  <a:cs typeface="华文楷体" panose="02010600040101010101" charset="-122"/>
                </a:endParaRPr>
              </a:p>
              <a:p>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因此推论：</a:t>
                </a:r>
                <a:endParaRPr lang="en-US" altLang="zh-CN" sz="2400" b="1" dirty="0">
                  <a:solidFill>
                    <a:schemeClr val="tx1"/>
                  </a:solidFill>
                  <a:latin typeface="华文楷体" panose="02010600040101010101" charset="-122"/>
                  <a:ea typeface="华文楷体" panose="02010600040101010101" charset="-122"/>
                  <a:cs typeface="华文楷体" panose="02010600040101010101" charset="-122"/>
                </a:endParaRPr>
              </a:p>
              <a:p>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1</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1</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摩尔单价离子的电量为法拉第常量</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F</a:t>
                </a:r>
                <a:endParaRPr lang="en-US" altLang="zh-CN" sz="2400" b="1" dirty="0">
                  <a:solidFill>
                    <a:schemeClr val="tx1"/>
                  </a:solidFill>
                  <a:latin typeface="华文楷体" panose="02010600040101010101" charset="-122"/>
                  <a:ea typeface="华文楷体" panose="02010600040101010101" charset="-122"/>
                  <a:cs typeface="华文楷体" panose="02010600040101010101" charset="-122"/>
                </a:endParaRPr>
              </a:p>
              <a:p>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2</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 </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任何原子的单价离子带相同的电荷：</a:t>
                </a:r>
                <a:endParaRPr lang="zh-CN" altLang="en-US" sz="2400" b="1" dirty="0">
                  <a:solidFill>
                    <a:schemeClr val="tx1"/>
                  </a:solidFill>
                  <a:latin typeface="华文楷体" panose="02010600040101010101" charset="-122"/>
                  <a:ea typeface="华文楷体" panose="02010600040101010101" charset="-122"/>
                  <a:cs typeface="华文楷体" panose="02010600040101010101" charset="-122"/>
                </a:endParaRPr>
              </a:p>
              <a:p>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e</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rPr>
                  <a:t>F/N</a:t>
                </a:r>
                <a:r>
                  <a:rPr lang="en-US" altLang="zh-CN" sz="2400" b="1" baseline="-25000" dirty="0">
                    <a:solidFill>
                      <a:schemeClr val="tx1"/>
                    </a:solidFill>
                    <a:latin typeface="华文楷体" panose="02010600040101010101" charset="-122"/>
                    <a:ea typeface="华文楷体" panose="02010600040101010101" charset="-122"/>
                    <a:cs typeface="华文楷体" panose="02010600040101010101" charset="-122"/>
                  </a:rPr>
                  <a:t>A</a:t>
                </a:r>
                <a:r>
                  <a:rPr lang="zh-CN" altLang="en-US" sz="2400" b="1" baseline="-25000" dirty="0">
                    <a:solidFill>
                      <a:schemeClr val="tx1"/>
                    </a:solidFill>
                    <a:latin typeface="华文楷体" panose="02010600040101010101" charset="-122"/>
                    <a:ea typeface="华文楷体" panose="02010600040101010101" charset="-122"/>
                    <a:cs typeface="华文楷体" panose="02010600040101010101" charset="-122"/>
                  </a:rPr>
                  <a:t> </a:t>
                </a:r>
                <a:r>
                  <a:rPr lang="zh-CN" altLang="en-US" sz="2400" b="1" dirty="0">
                    <a:solidFill>
                      <a:schemeClr val="tx1"/>
                    </a:solidFill>
                    <a:latin typeface="华文楷体" panose="02010600040101010101" charset="-122"/>
                    <a:ea typeface="华文楷体" panose="02010600040101010101" charset="-122"/>
                    <a:cs typeface="华文楷体" panose="02010600040101010101" charset="-122"/>
                  </a:rPr>
                  <a:t> （电荷不连续，有个数）</a:t>
                </a:r>
                <a:endParaRPr lang="en-US" altLang="zh-CN" sz="2400" b="1" baseline="-25000" dirty="0">
                  <a:solidFill>
                    <a:schemeClr val="tx1"/>
                  </a:solidFill>
                  <a:latin typeface="华文楷体" panose="02010600040101010101" charset="-122"/>
                  <a:ea typeface="华文楷体" panose="02010600040101010101" charset="-122"/>
                  <a:cs typeface="华文楷体" panose="02010600040101010101" charset="-122"/>
                </a:endParaRPr>
              </a:p>
            </p:txBody>
          </p:sp>
        </mc:Choice>
        <mc:Fallback>
          <p:sp>
            <p:nvSpPr>
              <p:cNvPr id="11" name="文本框 12"/>
              <p:cNvSpPr txBox="1">
                <a:spLocks noRot="1" noChangeAspect="1" noMove="1" noResize="1" noEditPoints="1" noAdjustHandles="1" noChangeArrowheads="1" noChangeShapeType="1" noTextEdit="1"/>
              </p:cNvSpPr>
              <p:nvPr/>
            </p:nvSpPr>
            <p:spPr>
              <a:xfrm>
                <a:off x="324311" y="1944059"/>
                <a:ext cx="5786598" cy="3354573"/>
              </a:xfrm>
              <a:prstGeom prst="rect">
                <a:avLst/>
              </a:prstGeom>
              <a:blipFill rotWithShape="1">
                <a:blip r:embed="rId2"/>
                <a:stretch>
                  <a:fillRect l="-8" t="-10" r="5" b="6"/>
                </a:stretch>
              </a:blipFill>
            </p:spPr>
            <p:txBody>
              <a:bodyPr/>
              <a:lstStyle/>
              <a:p>
                <a:r>
                  <a:rPr lang="zh-CN" altLang="en-US">
                    <a:noFill/>
                  </a:rPr>
                  <a:t> </a:t>
                </a:r>
              </a:p>
            </p:txBody>
          </p:sp>
        </mc:Fallback>
      </mc:AlternateContent>
      <p:sp>
        <p:nvSpPr>
          <p:cNvPr id="2" name="Title 1"/>
          <p:cNvSpPr>
            <a:spLocks noGrp="1"/>
          </p:cNvSpPr>
          <p:nvPr>
            <p:ph type="title"/>
          </p:nvPr>
        </p:nvSpPr>
        <p:spPr/>
        <p:txBody>
          <a:bodyPr/>
          <a:lstStyle/>
          <a:p>
            <a:r>
              <a:rPr lang="zh-CN" altLang="en-US" dirty="0"/>
              <a:t>“原子”存在的迹象（三）</a:t>
            </a:r>
            <a:endParaRPr lang="en-US"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6" name="Rectangle 5"/>
          <p:cNvSpPr/>
          <p:nvPr/>
        </p:nvSpPr>
        <p:spPr>
          <a:xfrm>
            <a:off x="457199" y="1231204"/>
            <a:ext cx="7952163" cy="523220"/>
          </a:xfrm>
          <a:prstGeom prst="rect">
            <a:avLst/>
          </a:prstGeom>
        </p:spPr>
        <p:txBody>
          <a:bodyPr wrap="square">
            <a:spAutoFit/>
          </a:bodyPr>
          <a:lstStyle/>
          <a:p>
            <a:r>
              <a:rPr lang="en-US" altLang="zh-CN" sz="2800" dirty="0">
                <a:solidFill>
                  <a:schemeClr val="tx1"/>
                </a:solidFill>
                <a:latin typeface="+mn-ea"/>
                <a:ea typeface="+mn-ea"/>
              </a:rPr>
              <a:t>1833</a:t>
            </a:r>
            <a:r>
              <a:rPr lang="zh-CN" altLang="en-US" sz="2800" dirty="0">
                <a:solidFill>
                  <a:schemeClr val="tx1"/>
                </a:solidFill>
                <a:latin typeface="+mn-ea"/>
                <a:ea typeface="+mn-ea"/>
              </a:rPr>
              <a:t>年法拉第</a:t>
            </a:r>
            <a:r>
              <a:rPr lang="en-US" altLang="zh-CN" sz="2800" dirty="0">
                <a:solidFill>
                  <a:schemeClr val="tx1"/>
                </a:solidFill>
                <a:latin typeface="+mn-ea"/>
                <a:ea typeface="+mn-ea"/>
              </a:rPr>
              <a:t>(Faraday)</a:t>
            </a:r>
            <a:r>
              <a:rPr lang="zh-CN" altLang="en-US" sz="2800" dirty="0">
                <a:solidFill>
                  <a:schemeClr val="tx1"/>
                </a:solidFill>
                <a:latin typeface="+mn-ea"/>
                <a:ea typeface="+mn-ea"/>
              </a:rPr>
              <a:t>提出的电解定律</a:t>
            </a:r>
            <a:endParaRPr lang="en-US" sz="2800" dirty="0">
              <a:solidFill>
                <a:schemeClr val="tx1"/>
              </a:solidFill>
              <a:latin typeface="+mn-ea"/>
              <a:ea typeface="+mn-ea"/>
            </a:endParaRPr>
          </a:p>
        </p:txBody>
      </p:sp>
      <p:cxnSp>
        <p:nvCxnSpPr>
          <p:cNvPr id="8" name="直接箭头连接符 6"/>
          <p:cNvCxnSpPr/>
          <p:nvPr/>
        </p:nvCxnSpPr>
        <p:spPr>
          <a:xfrm>
            <a:off x="4723229" y="3069493"/>
            <a:ext cx="1771643" cy="72648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下箭头 10"/>
          <p:cNvSpPr/>
          <p:nvPr/>
        </p:nvSpPr>
        <p:spPr>
          <a:xfrm>
            <a:off x="5679333" y="1843700"/>
            <a:ext cx="431576" cy="8088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11"/>
          <p:cNvSpPr txBox="1"/>
          <p:nvPr/>
        </p:nvSpPr>
        <p:spPr>
          <a:xfrm>
            <a:off x="4549969" y="1854266"/>
            <a:ext cx="1035861" cy="461665"/>
          </a:xfrm>
          <a:prstGeom prst="rect">
            <a:avLst/>
          </a:prstGeom>
          <a:noFill/>
        </p:spPr>
        <p:txBody>
          <a:bodyPr wrap="none" rtlCol="0">
            <a:spAutoFit/>
          </a:bodyPr>
          <a:lstStyle/>
          <a:p>
            <a:r>
              <a:rPr lang="zh-CN" altLang="en-US" sz="2400" b="1" dirty="0">
                <a:solidFill>
                  <a:srgbClr val="0070C0"/>
                </a:solidFill>
                <a:latin typeface="华文楷体" panose="02010600040101010101" charset="-122"/>
                <a:ea typeface="华文楷体" panose="02010600040101010101" charset="-122"/>
                <a:cs typeface="华文楷体" panose="02010600040101010101" charset="-122"/>
              </a:rPr>
              <a:t>电量</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rPr>
              <a:t>Q</a:t>
            </a:r>
            <a:endParaRPr lang="zh-CN" altLang="en-US" sz="2400" b="1" dirty="0">
              <a:solidFill>
                <a:srgbClr val="0070C0"/>
              </a:solidFill>
              <a:latin typeface="华文楷体" panose="02010600040101010101" charset="-122"/>
              <a:ea typeface="华文楷体" panose="02010600040101010101" charset="-122"/>
              <a:cs typeface="华文楷体" panose="02010600040101010101" charset="-122"/>
            </a:endParaRPr>
          </a:p>
        </p:txBody>
      </p:sp>
      <p:sp>
        <p:nvSpPr>
          <p:cNvPr id="12" name="文本框 4"/>
          <p:cNvSpPr txBox="1"/>
          <p:nvPr/>
        </p:nvSpPr>
        <p:spPr>
          <a:xfrm>
            <a:off x="324311" y="5257800"/>
            <a:ext cx="8571577" cy="830997"/>
          </a:xfrm>
          <a:prstGeom prst="rect">
            <a:avLst/>
          </a:prstGeom>
          <a:solidFill>
            <a:srgbClr val="FFFF00"/>
          </a:solidFill>
        </p:spPr>
        <p:txBody>
          <a:bodyPr wrap="none" rtlCol="0">
            <a:spAutoFit/>
          </a:bodyPr>
          <a:lstStyle/>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启发：</a:t>
            </a:r>
            <a:r>
              <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rPr>
              <a:t> </a:t>
            </a:r>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基本电荷具有原子性，即原子所带的电荷数是不变的，</a:t>
            </a:r>
            <a:endPar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endParaRPr>
          </a:p>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导致基本电荷的发现和建立物质的电结构。</a:t>
            </a:r>
            <a:endPar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“原子”存在的迹象（四）</a:t>
            </a:r>
            <a:endParaRPr lang="zh-CN" altLang="en-US" dirty="0"/>
          </a:p>
        </p:txBody>
      </p:sp>
      <p:sp>
        <p:nvSpPr>
          <p:cNvPr id="3" name="内容占位符 2"/>
          <p:cNvSpPr>
            <a:spLocks noGrp="1"/>
          </p:cNvSpPr>
          <p:nvPr>
            <p:ph idx="1"/>
          </p:nvPr>
        </p:nvSpPr>
        <p:spPr>
          <a:xfrm>
            <a:off x="457200" y="1321905"/>
            <a:ext cx="8381999" cy="655284"/>
          </a:xfrm>
        </p:spPr>
        <p:txBody>
          <a:bodyPr>
            <a:normAutofit/>
          </a:bodyPr>
          <a:lstStyle/>
          <a:p>
            <a:pPr marL="15875" indent="0">
              <a:buNone/>
            </a:pPr>
            <a:r>
              <a:rPr lang="fi-FI" altLang="zh-CN" sz="3200" dirty="0"/>
              <a:t>1869</a:t>
            </a:r>
            <a:r>
              <a:rPr lang="zh-CN" altLang="fi-FI" sz="3200" dirty="0"/>
              <a:t>年</a:t>
            </a:r>
            <a:r>
              <a:rPr lang="zh-CN" altLang="en-US" sz="3200" dirty="0"/>
              <a:t>门捷列夫</a:t>
            </a:r>
            <a:r>
              <a:rPr lang="en-US" altLang="zh-CN" sz="3200" dirty="0"/>
              <a:t>(</a:t>
            </a:r>
            <a:r>
              <a:rPr lang="en-US" altLang="zh-CN" sz="3200" b="1" kern="0" dirty="0">
                <a:solidFill>
                  <a:srgbClr val="000000"/>
                </a:solidFill>
                <a:latin typeface="华文楷体" panose="02010600040101010101" charset="-122"/>
                <a:ea typeface="华文楷体" panose="02010600040101010101" charset="-122"/>
                <a:cs typeface="华文楷体" panose="02010600040101010101" charset="-122"/>
              </a:rPr>
              <a:t>Mendeleyev</a:t>
            </a:r>
            <a:r>
              <a:rPr lang="en-US" altLang="zh-CN" sz="3200" dirty="0"/>
              <a:t>)</a:t>
            </a:r>
            <a:r>
              <a:rPr lang="zh-CN" altLang="en-US" sz="3200" dirty="0"/>
              <a:t>的元素周期表</a:t>
            </a:r>
            <a:endParaRPr lang="en-US" altLang="zh-CN" sz="3200" dirty="0"/>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7" name="图片 1"/>
          <p:cNvPicPr>
            <a:picLocks noChangeAspect="1"/>
          </p:cNvPicPr>
          <p:nvPr/>
        </p:nvPicPr>
        <p:blipFill>
          <a:blip r:embed="rId1"/>
          <a:stretch>
            <a:fillRect/>
          </a:stretch>
        </p:blipFill>
        <p:spPr>
          <a:xfrm>
            <a:off x="492010" y="1977189"/>
            <a:ext cx="7917353" cy="4240004"/>
          </a:xfrm>
          <a:prstGeom prst="rect">
            <a:avLst/>
          </a:prstGeom>
        </p:spPr>
      </p:pic>
      <p:sp>
        <p:nvSpPr>
          <p:cNvPr id="8" name="文本框 3"/>
          <p:cNvSpPr txBox="1"/>
          <p:nvPr/>
        </p:nvSpPr>
        <p:spPr>
          <a:xfrm>
            <a:off x="1905000" y="2286000"/>
            <a:ext cx="4046266" cy="1200329"/>
          </a:xfrm>
          <a:prstGeom prst="rect">
            <a:avLst/>
          </a:prstGeom>
          <a:noFill/>
        </p:spPr>
        <p:txBody>
          <a:bodyPr wrap="square" rtlCol="0">
            <a:spAutoFit/>
          </a:bodyPr>
          <a:lstStyle/>
          <a:p>
            <a:r>
              <a:rPr lang="zh-CN" altLang="en-US" sz="2400" b="1" dirty="0">
                <a:solidFill>
                  <a:srgbClr val="0000CC"/>
                </a:solidFill>
                <a:latin typeface="华文楷体" panose="02010600040101010101" charset="-122"/>
                <a:ea typeface="华文楷体" panose="02010600040101010101" charset="-122"/>
                <a:cs typeface="华文楷体" panose="02010600040101010101" charset="-122"/>
              </a:rPr>
              <a:t>预言了</a:t>
            </a:r>
            <a:r>
              <a:rPr lang="en-US" altLang="zh-CN" sz="2400" b="1" dirty="0">
                <a:solidFill>
                  <a:srgbClr val="0000CC"/>
                </a:solidFill>
                <a:latin typeface="华文楷体" panose="02010600040101010101" charset="-122"/>
                <a:ea typeface="华文楷体" panose="02010600040101010101" charset="-122"/>
                <a:cs typeface="华文楷体" panose="02010600040101010101" charset="-122"/>
              </a:rPr>
              <a:t>3</a:t>
            </a:r>
            <a:r>
              <a:rPr lang="zh-CN" altLang="en-US" sz="2400" b="1" dirty="0">
                <a:solidFill>
                  <a:srgbClr val="0000CC"/>
                </a:solidFill>
                <a:latin typeface="华文楷体" panose="02010600040101010101" charset="-122"/>
                <a:ea typeface="华文楷体" panose="02010600040101010101" charset="-122"/>
                <a:cs typeface="华文楷体" panose="02010600040101010101" charset="-122"/>
              </a:rPr>
              <a:t>个未知元素，后被发现，对于周期表和道尔顿的原子理论都是重大的胜利</a:t>
            </a:r>
            <a:endParaRPr lang="zh-CN" altLang="en-US" sz="2400" b="1" dirty="0">
              <a:solidFill>
                <a:srgbClr val="0000CC"/>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原子物理的目标</a:t>
            </a:r>
            <a:endParaRPr lang="zh-CN" altLang="en-US" dirty="0"/>
          </a:p>
        </p:txBody>
      </p:sp>
      <p:sp>
        <p:nvSpPr>
          <p:cNvPr id="3" name="内容占位符 2"/>
          <p:cNvSpPr>
            <a:spLocks noGrp="1"/>
          </p:cNvSpPr>
          <p:nvPr>
            <p:ph idx="1"/>
          </p:nvPr>
        </p:nvSpPr>
        <p:spPr/>
        <p:txBody>
          <a:bodyPr>
            <a:normAutofit/>
          </a:bodyPr>
          <a:lstStyle/>
          <a:p>
            <a:r>
              <a:rPr lang="zh-CN" altLang="en-US" sz="3200" dirty="0"/>
              <a:t>当原子学说逐渐被人们接受以后，需要理解新的问题包括：</a:t>
            </a:r>
            <a:endParaRPr lang="en-US" altLang="zh-CN" sz="3200" dirty="0"/>
          </a:p>
          <a:p>
            <a:pPr lvl="1"/>
            <a:r>
              <a:rPr lang="zh-CN" altLang="en-US" sz="2800" dirty="0"/>
              <a:t>原子有多大？</a:t>
            </a:r>
            <a:endParaRPr lang="en-US" altLang="zh-CN" sz="2800" dirty="0"/>
          </a:p>
          <a:p>
            <a:pPr lvl="1"/>
            <a:r>
              <a:rPr lang="zh-CN" altLang="en-US" sz="2800" dirty="0"/>
              <a:t>原子是最基本的粒子吗？</a:t>
            </a:r>
            <a:endParaRPr lang="zh-CN" altLang="en-US" sz="2800" dirty="0"/>
          </a:p>
          <a:p>
            <a:pPr lvl="1"/>
            <a:r>
              <a:rPr lang="zh-CN" altLang="en-US" sz="2800" dirty="0">
                <a:solidFill>
                  <a:srgbClr val="FF0000"/>
                </a:solidFill>
              </a:rPr>
              <a:t>原子的内部的结构</a:t>
            </a:r>
            <a:endParaRPr lang="en-US" altLang="zh-CN" sz="2800" dirty="0">
              <a:solidFill>
                <a:srgbClr val="FF0000"/>
              </a:solidFill>
            </a:endParaRPr>
          </a:p>
          <a:p>
            <a:pPr lvl="1"/>
            <a:r>
              <a:rPr lang="zh-CN" altLang="en-US" sz="2800" dirty="0"/>
              <a:t>原子原子之间的相互作用</a:t>
            </a:r>
            <a:endParaRPr lang="en-US" altLang="zh-CN" sz="2800" dirty="0"/>
          </a:p>
          <a:p>
            <a:pPr lvl="1"/>
            <a:r>
              <a:rPr lang="zh-CN" altLang="en-US" sz="2800" dirty="0">
                <a:solidFill>
                  <a:srgbClr val="FF0000"/>
                </a:solidFill>
              </a:rPr>
              <a:t>原子与电场和磁场的相互作用</a:t>
            </a:r>
            <a:endParaRPr lang="en-US" altLang="zh-CN" sz="2800" dirty="0">
              <a:solidFill>
                <a:srgbClr val="FF0000"/>
              </a:solidFill>
            </a:endParaRPr>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TextBox 5"/>
          <p:cNvSpPr txBox="1"/>
          <p:nvPr/>
        </p:nvSpPr>
        <p:spPr>
          <a:xfrm>
            <a:off x="503177" y="4953000"/>
            <a:ext cx="8488423" cy="1077218"/>
          </a:xfrm>
          <a:prstGeom prst="rect">
            <a:avLst/>
          </a:prstGeom>
          <a:noFill/>
        </p:spPr>
        <p:txBody>
          <a:bodyPr wrap="square" rtlCol="0">
            <a:spAutoFit/>
          </a:bodyPr>
          <a:lstStyle/>
          <a:p>
            <a:r>
              <a:rPr lang="zh-CN" altLang="en-US" dirty="0">
                <a:solidFill>
                  <a:schemeClr val="tx1"/>
                </a:solidFill>
                <a:latin typeface="+mn-ea"/>
                <a:ea typeface="+mn-ea"/>
              </a:rPr>
              <a:t>随着发现</a:t>
            </a:r>
            <a:r>
              <a:rPr lang="en-US" altLang="zh-CN" dirty="0">
                <a:solidFill>
                  <a:schemeClr val="tx1"/>
                </a:solidFill>
                <a:latin typeface="+mn-ea"/>
                <a:ea typeface="+mn-ea"/>
              </a:rPr>
              <a:t>X</a:t>
            </a:r>
            <a:r>
              <a:rPr lang="zh-CN" altLang="en-US" dirty="0">
                <a:solidFill>
                  <a:schemeClr val="tx1"/>
                </a:solidFill>
                <a:latin typeface="+mn-ea"/>
                <a:ea typeface="+mn-ea"/>
              </a:rPr>
              <a:t>射线</a:t>
            </a:r>
            <a:r>
              <a:rPr lang="en-US" altLang="zh-CN" dirty="0">
                <a:solidFill>
                  <a:schemeClr val="tx1"/>
                </a:solidFill>
                <a:latin typeface="+mn-ea"/>
                <a:ea typeface="+mn-ea"/>
              </a:rPr>
              <a:t>(1895)</a:t>
            </a:r>
            <a:r>
              <a:rPr lang="zh-CN" altLang="en-US" dirty="0">
                <a:solidFill>
                  <a:schemeClr val="tx1"/>
                </a:solidFill>
                <a:latin typeface="+mn-ea"/>
                <a:ea typeface="+mn-ea"/>
              </a:rPr>
              <a:t>、放射性</a:t>
            </a:r>
            <a:r>
              <a:rPr lang="en-US" altLang="zh-CN" dirty="0">
                <a:solidFill>
                  <a:schemeClr val="tx1"/>
                </a:solidFill>
                <a:latin typeface="+mn-ea"/>
                <a:ea typeface="+mn-ea"/>
              </a:rPr>
              <a:t>(1896)</a:t>
            </a:r>
            <a:r>
              <a:rPr lang="zh-CN" altLang="en-US" dirty="0">
                <a:solidFill>
                  <a:schemeClr val="tx1"/>
                </a:solidFill>
                <a:latin typeface="+mn-ea"/>
                <a:ea typeface="+mn-ea"/>
              </a:rPr>
              <a:t>和电子</a:t>
            </a:r>
            <a:r>
              <a:rPr lang="en-US" altLang="zh-CN" dirty="0">
                <a:solidFill>
                  <a:schemeClr val="tx1"/>
                </a:solidFill>
                <a:latin typeface="+mn-ea"/>
                <a:ea typeface="+mn-ea"/>
              </a:rPr>
              <a:t>(1897)</a:t>
            </a:r>
            <a:r>
              <a:rPr lang="zh-CN" altLang="en-US" dirty="0">
                <a:solidFill>
                  <a:schemeClr val="tx1"/>
                </a:solidFill>
                <a:latin typeface="+mn-ea"/>
                <a:ea typeface="+mn-ea"/>
              </a:rPr>
              <a:t>，物理研究进入了近代物理阶段。</a:t>
            </a:r>
            <a:endParaRPr lang="en-US"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sz="quarter" idx="4294967295"/>
          </p:nvPr>
        </p:nvSpPr>
        <p:spPr>
          <a:xfrm>
            <a:off x="457200" y="1524000"/>
            <a:ext cx="7772400" cy="1371600"/>
          </a:xfrm>
        </p:spPr>
        <p:txBody>
          <a:bodyPr/>
          <a:lstStyle/>
          <a:p>
            <a:pPr algn="ctr"/>
            <a:r>
              <a:rPr lang="zh-CN" altLang="en-US" dirty="0"/>
              <a:t>电子</a:t>
            </a:r>
            <a:r>
              <a:rPr lang="en-US" altLang="zh-CN" dirty="0"/>
              <a:t>(Electron)</a:t>
            </a:r>
            <a:r>
              <a:rPr lang="zh-CN" altLang="en-US" dirty="0"/>
              <a:t>的发现</a:t>
            </a:r>
            <a:endParaRPr lang="zh-CN" altLang="en-US" dirty="0"/>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3" name="Slide Number Placeholder 2"/>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156749" y="5086918"/>
            <a:ext cx="3691467" cy="1018225"/>
          </a:xfrm>
          <a:prstGeom prst="rect">
            <a:avLst/>
          </a:prstGeom>
        </p:spPr>
      </p:pic>
      <p:sp>
        <p:nvSpPr>
          <p:cNvPr id="3" name="标题 2"/>
          <p:cNvSpPr>
            <a:spLocks noGrp="1"/>
          </p:cNvSpPr>
          <p:nvPr>
            <p:ph type="title"/>
          </p:nvPr>
        </p:nvSpPr>
        <p:spPr/>
        <p:txBody>
          <a:bodyPr/>
          <a:lstStyle/>
          <a:p>
            <a:r>
              <a:rPr lang="zh-CN" altLang="en-US" dirty="0"/>
              <a:t>阴极射线</a:t>
            </a:r>
            <a:r>
              <a:rPr lang="en-US" altLang="zh-CN" dirty="0"/>
              <a:t>(Cathode Ray)</a:t>
            </a:r>
            <a:endParaRPr lang="zh-CN" altLang="en-US" dirty="0"/>
          </a:p>
        </p:txBody>
      </p:sp>
      <p:sp>
        <p:nvSpPr>
          <p:cNvPr id="4" name="内容占位符 3"/>
          <p:cNvSpPr>
            <a:spLocks noGrp="1"/>
          </p:cNvSpPr>
          <p:nvPr>
            <p:ph idx="1"/>
          </p:nvPr>
        </p:nvSpPr>
        <p:spPr>
          <a:xfrm>
            <a:off x="304800" y="1295401"/>
            <a:ext cx="4766733" cy="4932372"/>
          </a:xfrm>
        </p:spPr>
        <p:txBody>
          <a:bodyPr>
            <a:normAutofit fontScale="77500" lnSpcReduction="20000"/>
          </a:bodyPr>
          <a:lstStyle/>
          <a:p>
            <a:pPr marL="457200" indent="-457200">
              <a:lnSpc>
                <a:spcPct val="120000"/>
              </a:lnSpc>
            </a:pPr>
            <a:r>
              <a:rPr lang="en-US" altLang="zh-CN" sz="2800" dirty="0"/>
              <a:t>1838</a:t>
            </a:r>
            <a:r>
              <a:rPr lang="zh-CN" altLang="en-US" sz="2800" dirty="0"/>
              <a:t>，法拉第，在充满稀薄空气的玻璃管中输送电流发现在阴极和阳极之间之间有一道奇怪的光弧</a:t>
            </a:r>
            <a:endParaRPr lang="en-US" altLang="zh-CN" sz="2800" dirty="0"/>
          </a:p>
          <a:p>
            <a:pPr marL="457200" indent="-457200">
              <a:lnSpc>
                <a:spcPct val="120000"/>
              </a:lnSpc>
            </a:pPr>
            <a:r>
              <a:rPr lang="en-US" altLang="zh-CN" sz="2800" dirty="0"/>
              <a:t>1858</a:t>
            </a:r>
            <a:r>
              <a:rPr lang="zh-CN" altLang="en-US" sz="2800" dirty="0"/>
              <a:t>，德国物理学家普吕克尔在研究气体放电现象时发现：从阴极会发射出一种射线</a:t>
            </a:r>
            <a:endParaRPr lang="en-US" altLang="zh-CN" sz="2800" dirty="0"/>
          </a:p>
          <a:p>
            <a:pPr marL="457200" indent="-457200">
              <a:lnSpc>
                <a:spcPct val="120000"/>
              </a:lnSpc>
            </a:pPr>
            <a:r>
              <a:rPr lang="zh-CN" altLang="en-US" sz="2800" dirty="0"/>
              <a:t>阴极射线管</a:t>
            </a:r>
            <a:r>
              <a:rPr lang="en-US" altLang="zh-CN" sz="2800" dirty="0"/>
              <a:t>(Cathode Ray Tube)</a:t>
            </a:r>
            <a:endParaRPr lang="en-US" altLang="zh-CN" sz="2800" dirty="0"/>
          </a:p>
          <a:p>
            <a:pPr marL="708025" lvl="2" indent="-342900">
              <a:lnSpc>
                <a:spcPct val="120000"/>
              </a:lnSpc>
            </a:pPr>
            <a:r>
              <a:rPr lang="en-US" altLang="zh-CN" sz="2200" dirty="0"/>
              <a:t>1857</a:t>
            </a:r>
            <a:r>
              <a:rPr lang="zh-CN" altLang="en-US" sz="2200" dirty="0"/>
              <a:t>，德国玻璃工盖斯勒，</a:t>
            </a:r>
            <a:r>
              <a:rPr lang="zh-CN" altLang="en-US" sz="2200" b="1" dirty="0">
                <a:solidFill>
                  <a:srgbClr val="0000FF"/>
                </a:solidFill>
              </a:rPr>
              <a:t>发明了更好的泵来抽真空</a:t>
            </a:r>
            <a:r>
              <a:rPr lang="zh-CN" altLang="en-US" sz="2200" dirty="0"/>
              <a:t>，由此发明了盖斯勒管</a:t>
            </a:r>
            <a:endParaRPr lang="en-US" altLang="zh-CN" sz="2200" dirty="0"/>
          </a:p>
          <a:p>
            <a:pPr marL="708025" lvl="2" indent="-342900">
              <a:lnSpc>
                <a:spcPct val="120000"/>
              </a:lnSpc>
            </a:pPr>
            <a:r>
              <a:rPr lang="en-US" altLang="zh-CN" sz="2200" dirty="0"/>
              <a:t>1860</a:t>
            </a:r>
            <a:r>
              <a:rPr lang="zh-CN" altLang="en-US" sz="2200" dirty="0"/>
              <a:t>年左右，英国科学家克鲁克斯发现阳极的一端的管壁也会发光，因此发明了克鲁克斯管</a:t>
            </a:r>
            <a:endParaRPr lang="en-US" altLang="zh-CN" sz="2200" dirty="0"/>
          </a:p>
          <a:p>
            <a:pPr marL="708025" lvl="2" indent="-342900">
              <a:lnSpc>
                <a:spcPct val="120000"/>
              </a:lnSpc>
            </a:pPr>
            <a:r>
              <a:rPr lang="en-US" altLang="zh-CN" sz="2400" dirty="0"/>
              <a:t>1876</a:t>
            </a:r>
            <a:r>
              <a:rPr lang="zh-CN" altLang="en-US" sz="2400" dirty="0"/>
              <a:t>，德国物理学家戈尔德斯坦将其命名为</a:t>
            </a:r>
            <a:r>
              <a:rPr lang="zh-CN" altLang="en-US" sz="2400" dirty="0">
                <a:solidFill>
                  <a:srgbClr val="FF0000"/>
                </a:solidFill>
              </a:rPr>
              <a:t>阴极射线</a:t>
            </a:r>
            <a:endParaRPr lang="en-US" altLang="zh-CN" sz="2400" dirty="0">
              <a:solidFill>
                <a:srgbClr val="FF0000"/>
              </a:solidFill>
            </a:endParaRPr>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1026" name="Picture 2" descr="https://upload.wikimedia.org/wikipedia/commons/thumb/2/23/Cyclotron_motion_smaller_view.jpg/260px-Cyclotron_motion_smaller_view.jpg"/>
          <p:cNvPicPr>
            <a:picLocks noChangeAspect="1" noChangeArrowheads="1"/>
          </p:cNvPicPr>
          <p:nvPr/>
        </p:nvPicPr>
        <p:blipFill>
          <a:blip r:embed="rId2"/>
          <a:srcRect/>
          <a:stretch>
            <a:fillRect/>
          </a:stretch>
        </p:blipFill>
        <p:spPr bwMode="auto">
          <a:xfrm>
            <a:off x="5739262" y="1538161"/>
            <a:ext cx="2593625" cy="328193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解释阴极射线</a:t>
            </a:r>
            <a:endParaRPr lang="zh-CN" altLang="en-US" dirty="0"/>
          </a:p>
        </p:txBody>
      </p:sp>
      <p:sp>
        <p:nvSpPr>
          <p:cNvPr id="3" name="内容占位符 2"/>
          <p:cNvSpPr>
            <a:spLocks noGrp="1"/>
          </p:cNvSpPr>
          <p:nvPr>
            <p:ph idx="1"/>
          </p:nvPr>
        </p:nvSpPr>
        <p:spPr>
          <a:xfrm>
            <a:off x="304800" y="1371600"/>
            <a:ext cx="5029200" cy="3581400"/>
          </a:xfrm>
        </p:spPr>
        <p:txBody>
          <a:bodyPr>
            <a:normAutofit fontScale="85000" lnSpcReduction="20000"/>
          </a:bodyPr>
          <a:lstStyle/>
          <a:p>
            <a:pPr marL="269875" indent="-269875">
              <a:lnSpc>
                <a:spcPct val="120000"/>
              </a:lnSpc>
              <a:buFont typeface="Arial" panose="020B0604020202020204" pitchFamily="34" charset="0"/>
              <a:buChar char="•"/>
            </a:pPr>
            <a:r>
              <a:rPr lang="zh-CN" altLang="en-US" sz="3200" dirty="0"/>
              <a:t>一种观点认为阴极射线是电磁辐射；另一种观点：带电微粒流</a:t>
            </a:r>
            <a:endParaRPr lang="zh-CN" altLang="en-US" sz="3200" dirty="0"/>
          </a:p>
          <a:p>
            <a:pPr marL="269875" indent="-269875">
              <a:lnSpc>
                <a:spcPct val="120000"/>
              </a:lnSpc>
              <a:buFont typeface="Arial" panose="020B0604020202020204" pitchFamily="34" charset="0"/>
              <a:buChar char="•"/>
            </a:pPr>
            <a:r>
              <a:rPr lang="zh-CN" altLang="en-US" sz="3200" dirty="0"/>
              <a:t>实验验证</a:t>
            </a:r>
            <a:r>
              <a:rPr lang="en-US" altLang="zh-CN" sz="3200" dirty="0"/>
              <a:t>: </a:t>
            </a:r>
            <a:r>
              <a:rPr lang="zh-CN" altLang="en-US" sz="3200" dirty="0"/>
              <a:t>英国物理学家汤姆孙</a:t>
            </a:r>
            <a:r>
              <a:rPr lang="en-US" altLang="zh-CN" sz="3200" dirty="0"/>
              <a:t>(J.J.</a:t>
            </a:r>
            <a:r>
              <a:rPr lang="zh-CN" altLang="en-US" sz="3200" dirty="0"/>
              <a:t> </a:t>
            </a:r>
            <a:r>
              <a:rPr lang="en-US" altLang="zh-CN" sz="3200" dirty="0"/>
              <a:t>Thomson</a:t>
            </a:r>
            <a:r>
              <a:rPr lang="zh-CN" altLang="en-US" sz="3200" dirty="0"/>
              <a:t>，</a:t>
            </a:r>
            <a:r>
              <a:rPr lang="en-US" altLang="zh-CN" sz="3200" dirty="0"/>
              <a:t>1856-1940)</a:t>
            </a:r>
            <a:endParaRPr lang="en-US" altLang="zh-CN" sz="3200" dirty="0"/>
          </a:p>
          <a:p>
            <a:pPr marL="452755" lvl="2" indent="-269875">
              <a:lnSpc>
                <a:spcPct val="120000"/>
              </a:lnSpc>
              <a:buFont typeface="Arial" panose="020B0604020202020204" pitchFamily="34" charset="0"/>
              <a:buChar char="•"/>
            </a:pPr>
            <a:r>
              <a:rPr lang="zh-CN" altLang="en-US" sz="2800" dirty="0"/>
              <a:t>自</a:t>
            </a:r>
            <a:r>
              <a:rPr lang="en-US" altLang="zh-CN" sz="2800" dirty="0"/>
              <a:t>1890</a:t>
            </a:r>
            <a:r>
              <a:rPr lang="zh-CN" altLang="en-US" sz="2800" dirty="0"/>
              <a:t>年起开始研究</a:t>
            </a:r>
            <a:r>
              <a:rPr lang="en-US" altLang="zh-CN" sz="2800" dirty="0"/>
              <a:t>,</a:t>
            </a:r>
            <a:r>
              <a:rPr lang="zh-CN" altLang="en-US" sz="2800" dirty="0"/>
              <a:t> 进行了一系列的实验研究。认为阴极射线是带电粒子流</a:t>
            </a:r>
            <a:endParaRPr lang="zh-CN" altLang="en-US" sz="2800"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3"/>
          <p:cNvPicPr>
            <a:picLocks noChangeAspect="1" noChangeArrowheads="1"/>
          </p:cNvPicPr>
          <p:nvPr/>
        </p:nvPicPr>
        <p:blipFill>
          <a:blip r:embed="rId1"/>
          <a:srcRect/>
          <a:stretch>
            <a:fillRect/>
          </a:stretch>
        </p:blipFill>
        <p:spPr bwMode="auto">
          <a:xfrm>
            <a:off x="5410200" y="1905001"/>
            <a:ext cx="3505200" cy="246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7" name="Rectangle 6"/>
          <p:cNvSpPr/>
          <p:nvPr/>
        </p:nvSpPr>
        <p:spPr>
          <a:xfrm>
            <a:off x="473242" y="5129684"/>
            <a:ext cx="8305800" cy="1077218"/>
          </a:xfrm>
          <a:prstGeom prst="rect">
            <a:avLst/>
          </a:prstGeom>
        </p:spPr>
        <p:txBody>
          <a:bodyPr wrap="square">
            <a:spAutoFit/>
          </a:bodyPr>
          <a:lstStyle/>
          <a:p>
            <a:r>
              <a:rPr lang="zh-CN" altLang="en-US" dirty="0">
                <a:latin typeface="+mn-ea"/>
                <a:ea typeface="+mn-ea"/>
              </a:rPr>
              <a:t>汤姆孙被誉为</a:t>
            </a:r>
            <a:r>
              <a:rPr lang="en-US" altLang="zh-CN" dirty="0">
                <a:latin typeface="+mn-ea"/>
                <a:ea typeface="+mn-ea"/>
              </a:rPr>
              <a:t>:“</a:t>
            </a:r>
            <a:r>
              <a:rPr lang="zh-CN" altLang="en-US" dirty="0">
                <a:latin typeface="+mn-ea"/>
                <a:ea typeface="+mn-ea"/>
              </a:rPr>
              <a:t>一位最先打开通向基本粒子物理学大门的伟人</a:t>
            </a:r>
            <a:r>
              <a:rPr lang="en-US" altLang="zh-CN" dirty="0">
                <a:latin typeface="+mn-ea"/>
                <a:ea typeface="+mn-ea"/>
              </a:rPr>
              <a:t>.” </a:t>
            </a:r>
            <a:endParaRPr lang="en-US" altLang="zh-CN" dirty="0">
              <a:latin typeface="+mn-ea"/>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02162"/>
            <a:ext cx="8686800" cy="1065616"/>
          </a:xfrm>
        </p:spPr>
        <p:txBody>
          <a:bodyPr>
            <a:noAutofit/>
          </a:bodyPr>
          <a:lstStyle/>
          <a:p>
            <a:r>
              <a:rPr lang="en-US" altLang="zh-CN" sz="4400" dirty="0"/>
              <a:t>1897</a:t>
            </a:r>
            <a:r>
              <a:rPr lang="zh-CN" altLang="en-US" sz="4400" dirty="0"/>
              <a:t> 汤姆孙的阴极射线管</a:t>
            </a:r>
            <a:endParaRPr lang="zh-CN" altLang="en-US" sz="4400" dirty="0">
              <a:solidFill>
                <a:srgbClr val="FF0066"/>
              </a:solidFill>
            </a:endParaRPr>
          </a:p>
        </p:txBody>
      </p:sp>
      <p:sp>
        <p:nvSpPr>
          <p:cNvPr id="3" name="灯片编号占位符 2"/>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10" name="Group 9"/>
          <p:cNvGrpSpPr/>
          <p:nvPr/>
        </p:nvGrpSpPr>
        <p:grpSpPr>
          <a:xfrm>
            <a:off x="914400" y="4425950"/>
            <a:ext cx="7620000" cy="2051050"/>
            <a:chOff x="756622" y="4132576"/>
            <a:chExt cx="7620000" cy="2051050"/>
          </a:xfrm>
        </p:grpSpPr>
        <p:sp>
          <p:nvSpPr>
            <p:cNvPr id="5" name="Text Box 47"/>
            <p:cNvSpPr txBox="1">
              <a:spLocks noChangeArrowheads="1"/>
            </p:cNvSpPr>
            <p:nvPr/>
          </p:nvSpPr>
          <p:spPr bwMode="auto">
            <a:xfrm>
              <a:off x="756622" y="4132576"/>
              <a:ext cx="76200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78638" tIns="39319" rIns="78638" bIns="39319"/>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加电场</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后，射线偏转，  </a:t>
              </a:r>
              <a:r>
                <a:rPr kumimoji="0"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0"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 </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 阴极射线带负电。</a:t>
              </a:r>
              <a:endPar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algn="just"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再加磁场</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H</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后，射线不偏转，</a:t>
              </a:r>
              <a:r>
                <a:rPr kumimoji="0"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        </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    　　   </a:t>
              </a:r>
              <a:r>
                <a:rPr kumimoji="0"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endParaRPr kumimoji="0" lang="en-US" altLang="zh-CN" sz="24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endParaRPr>
            </a:p>
            <a:p>
              <a:pPr algn="just"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  　</a:t>
              </a:r>
              <a:endPar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algn="just"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去掉电场</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E</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后，射线成一圆形轨迹 </a:t>
              </a:r>
              <a:r>
                <a:rPr kumimoji="0"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   </a:t>
              </a:r>
              <a:endPar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algn="just"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  </a:t>
              </a:r>
              <a:r>
                <a:rPr kumimoji="0" lang="zh-CN" altLang="en-US" sz="2400" dirty="0">
                  <a:solidFill>
                    <a:srgbClr val="FF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 求出荷质比。</a:t>
              </a:r>
              <a:endParaRPr kumimoji="0" lang="zh-CN" altLang="en-US" sz="20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p:txBody>
        </p:sp>
        <p:pic>
          <p:nvPicPr>
            <p:cNvPr id="6" name="图片 5"/>
            <p:cNvPicPr>
              <a:picLocks noChangeAspect="1" noChangeArrowheads="1"/>
            </p:cNvPicPr>
            <p:nvPr/>
          </p:nvPicPr>
          <p:blipFill>
            <a:blip r:embed="rId1" cstate="print"/>
            <a:srcRect/>
            <a:stretch>
              <a:fillRect/>
            </a:stretch>
          </p:blipFill>
          <p:spPr bwMode="auto">
            <a:xfrm>
              <a:off x="5313541" y="4516093"/>
              <a:ext cx="12763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2" cstate="print"/>
            <a:srcRect/>
            <a:stretch>
              <a:fillRect/>
            </a:stretch>
          </p:blipFill>
          <p:spPr bwMode="auto">
            <a:xfrm>
              <a:off x="7270134" y="4546256"/>
              <a:ext cx="11064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3" cstate="print"/>
            <a:srcRect/>
            <a:stretch>
              <a:fillRect/>
            </a:stretch>
          </p:blipFill>
          <p:spPr bwMode="auto">
            <a:xfrm>
              <a:off x="5809358" y="5213350"/>
              <a:ext cx="17033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4" cstate="print"/>
            <a:srcRect/>
            <a:stretch>
              <a:fillRect/>
            </a:stretch>
          </p:blipFill>
          <p:spPr bwMode="auto">
            <a:xfrm>
              <a:off x="3368272" y="5581681"/>
              <a:ext cx="1850785" cy="4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0"/>
          <p:cNvPicPr>
            <a:picLocks noChangeAspect="1"/>
          </p:cNvPicPr>
          <p:nvPr/>
        </p:nvPicPr>
        <p:blipFill>
          <a:blip r:embed="rId5"/>
          <a:stretch>
            <a:fillRect/>
          </a:stretch>
        </p:blipFill>
        <p:spPr>
          <a:xfrm>
            <a:off x="2743200" y="1216654"/>
            <a:ext cx="5677525" cy="3202946"/>
          </a:xfrm>
          <a:prstGeom prst="rect">
            <a:avLst/>
          </a:prstGeom>
        </p:spPr>
      </p:pic>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12" name="Rectangle 11"/>
          <p:cNvSpPr/>
          <p:nvPr/>
        </p:nvSpPr>
        <p:spPr>
          <a:xfrm>
            <a:off x="459361" y="2220155"/>
            <a:ext cx="2305278" cy="1077218"/>
          </a:xfrm>
          <a:prstGeom prst="rect">
            <a:avLst/>
          </a:prstGeom>
        </p:spPr>
        <p:txBody>
          <a:bodyPr wrap="square">
            <a:spAutoFit/>
          </a:bodyPr>
          <a:lstStyle/>
          <a:p>
            <a:r>
              <a:rPr kumimoji="0" lang="zh-CN" altLang="en-US" spc="-50" dirty="0">
                <a:solidFill>
                  <a:srgbClr val="000000">
                    <a:lumMod val="75000"/>
                    <a:lumOff val="25000"/>
                  </a:srgbClr>
                </a:solidFill>
                <a:latin typeface="Calibri Light" panose="020F0302020204030204"/>
                <a:ea typeface="宋体" panose="02010600030101010101" pitchFamily="2" charset="-122"/>
              </a:rPr>
              <a:t>测量带电粒子的</a:t>
            </a:r>
            <a:r>
              <a:rPr kumimoji="0" lang="zh-CN" altLang="en-US" spc="-50" dirty="0">
                <a:solidFill>
                  <a:srgbClr val="FF0066"/>
                </a:solidFill>
                <a:latin typeface="Calibri Light" panose="020F0302020204030204"/>
                <a:ea typeface="宋体" panose="02010600030101010101" pitchFamily="2" charset="-122"/>
              </a:rPr>
              <a:t>荷质比</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实验结论分析</a:t>
            </a:r>
            <a:endParaRPr lang="zh-CN" altLang="en-US" dirty="0"/>
          </a:p>
        </p:txBody>
      </p:sp>
      <p:sp>
        <p:nvSpPr>
          <p:cNvPr id="3" name="内容占位符 2"/>
          <p:cNvSpPr>
            <a:spLocks noGrp="1"/>
          </p:cNvSpPr>
          <p:nvPr>
            <p:ph idx="1"/>
          </p:nvPr>
        </p:nvSpPr>
        <p:spPr>
          <a:xfrm>
            <a:off x="457200" y="1143000"/>
            <a:ext cx="8381999" cy="2895600"/>
          </a:xfrm>
        </p:spPr>
        <p:txBody>
          <a:bodyPr>
            <a:normAutofit fontScale="92500" lnSpcReduction="20000"/>
          </a:bodyPr>
          <a:lstStyle/>
          <a:p>
            <a:pPr marL="457200" indent="-457200">
              <a:lnSpc>
                <a:spcPct val="110000"/>
              </a:lnSpc>
            </a:pPr>
            <a:r>
              <a:rPr lang="zh-CN" altLang="en-US" sz="2800" dirty="0"/>
              <a:t>用不同材料的阴极做实验，所发出射线的粒子都有相同的荷质比</a:t>
            </a:r>
            <a:endParaRPr lang="en-US" altLang="zh-CN" sz="2800" dirty="0"/>
          </a:p>
          <a:p>
            <a:pPr marL="679450" lvl="1" indent="-457200">
              <a:lnSpc>
                <a:spcPct val="110000"/>
              </a:lnSpc>
            </a:pPr>
            <a:r>
              <a:rPr lang="zh-CN" altLang="en-US" sz="2400" dirty="0"/>
              <a:t>说明不同物质都能发射这种带电粒子，它是构成各种物质的</a:t>
            </a:r>
            <a:r>
              <a:rPr lang="zh-CN" altLang="en-US" sz="2400" dirty="0">
                <a:solidFill>
                  <a:srgbClr val="FF0000"/>
                </a:solidFill>
              </a:rPr>
              <a:t>共有成份</a:t>
            </a:r>
            <a:endParaRPr lang="zh-CN" altLang="en-US" sz="2400" dirty="0">
              <a:solidFill>
                <a:srgbClr val="FF0000"/>
              </a:solidFill>
            </a:endParaRPr>
          </a:p>
          <a:p>
            <a:pPr marL="457200" indent="-457200">
              <a:lnSpc>
                <a:spcPct val="110000"/>
              </a:lnSpc>
            </a:pPr>
            <a:r>
              <a:rPr lang="zh-CN" altLang="en-US" sz="2800" dirty="0">
                <a:solidFill>
                  <a:srgbClr val="0000FF"/>
                </a:solidFill>
              </a:rPr>
              <a:t>微粒的荷质比为氢离子荷质比的千倍以上</a:t>
            </a:r>
            <a:endParaRPr lang="en-US" altLang="zh-CN" sz="2800" dirty="0">
              <a:solidFill>
                <a:srgbClr val="0000FF"/>
              </a:solidFill>
            </a:endParaRPr>
          </a:p>
          <a:p>
            <a:pPr marL="679450" lvl="1" indent="-457200">
              <a:lnSpc>
                <a:spcPct val="110000"/>
              </a:lnSpc>
            </a:pPr>
            <a:r>
              <a:rPr lang="zh-CN" altLang="en-US" sz="2400" dirty="0">
                <a:solidFill>
                  <a:srgbClr val="0000FF"/>
                </a:solidFill>
              </a:rPr>
              <a:t>汤姆孙猜测</a:t>
            </a:r>
            <a:r>
              <a:rPr lang="zh-CN" altLang="en-US" sz="2400" dirty="0">
                <a:solidFill>
                  <a:srgbClr val="FF0000"/>
                </a:solidFill>
                <a:sym typeface="Symbol" panose="05050102010706020507" pitchFamily="18" charset="2"/>
              </a:rPr>
              <a:t>：</a:t>
            </a:r>
            <a:r>
              <a:rPr lang="zh-CN" altLang="en-US" sz="2400" dirty="0">
                <a:solidFill>
                  <a:srgbClr val="0000FF"/>
                </a:solidFill>
                <a:sym typeface="Symbol" panose="05050102010706020507" pitchFamily="18" charset="2"/>
              </a:rPr>
              <a:t>阴极射线质量只有氢原子质量的千分之一还不到 </a:t>
            </a:r>
            <a:br>
              <a:rPr lang="en-US" altLang="zh-CN" sz="1800" dirty="0">
                <a:solidFill>
                  <a:srgbClr val="0000FF"/>
                </a:solidFill>
                <a:sym typeface="Symbol" panose="05050102010706020507" pitchFamily="18" charset="2"/>
              </a:rPr>
            </a:br>
            <a:r>
              <a:rPr lang="zh-CN" altLang="en-US" sz="2800" dirty="0">
                <a:solidFill>
                  <a:srgbClr val="FF0000"/>
                </a:solidFill>
                <a:sym typeface="Symbol" panose="05050102010706020507" pitchFamily="18" charset="2"/>
              </a:rPr>
              <a:t>  </a:t>
            </a:r>
            <a:r>
              <a:rPr lang="zh-CN" altLang="en-US" sz="2400" b="1" dirty="0">
                <a:solidFill>
                  <a:srgbClr val="C00000"/>
                </a:solidFill>
                <a:sym typeface="Symbol" panose="05050102010706020507" pitchFamily="18" charset="2"/>
              </a:rPr>
              <a:t>电子</a:t>
            </a:r>
            <a:r>
              <a:rPr lang="zh-CN" altLang="en-US" sz="1400" dirty="0">
                <a:solidFill>
                  <a:srgbClr val="FF0000"/>
                </a:solidFill>
                <a:sym typeface="Symbol" panose="05050102010706020507" pitchFamily="18" charset="2"/>
              </a:rPr>
              <a:t> </a:t>
            </a:r>
            <a:r>
              <a:rPr lang="zh-CN" altLang="en-US" sz="1400" dirty="0"/>
              <a:t> </a:t>
            </a:r>
            <a:endParaRPr lang="zh-CN" altLang="en-US" sz="900" dirty="0"/>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文本框 2"/>
          <p:cNvSpPr txBox="1"/>
          <p:nvPr/>
        </p:nvSpPr>
        <p:spPr>
          <a:xfrm>
            <a:off x="685799" y="4341252"/>
            <a:ext cx="7924800" cy="1815882"/>
          </a:xfrm>
          <a:prstGeom prst="rect">
            <a:avLst/>
          </a:prstGeom>
          <a:solidFill>
            <a:srgbClr val="FFFF00"/>
          </a:solidFill>
        </p:spPr>
        <p:txBody>
          <a:bodyPr wrap="square" rtlCol="0">
            <a:spAutoFit/>
          </a:bodyPr>
          <a:lstStyle/>
          <a:p>
            <a:r>
              <a:rPr lang="zh-CN" altLang="en-US" sz="2800" dirty="0">
                <a:solidFill>
                  <a:srgbClr val="C00000"/>
                </a:solidFill>
                <a:latin typeface="华文楷体" panose="02010600040101010101" charset="-122"/>
                <a:ea typeface="华文楷体" panose="02010600040101010101" charset="-122"/>
                <a:cs typeface="华文楷体" panose="02010600040101010101" charset="-122"/>
              </a:rPr>
              <a:t>汤姆孙以惊人的胆识同传统观念决裂，勇敢地确认了有比氢原子小得多的微粒</a:t>
            </a:r>
            <a:r>
              <a:rPr lang="en-US" altLang="zh-CN" sz="2800" dirty="0">
                <a:solidFill>
                  <a:srgbClr val="C00000"/>
                </a:solidFill>
                <a:latin typeface="华文楷体" panose="02010600040101010101" charset="-122"/>
                <a:ea typeface="华文楷体" panose="02010600040101010101" charset="-122"/>
                <a:cs typeface="华文楷体" panose="02010600040101010101" charset="-122"/>
              </a:rPr>
              <a:t>——</a:t>
            </a:r>
            <a:r>
              <a:rPr lang="zh-CN" altLang="en-US" sz="2800" dirty="0">
                <a:solidFill>
                  <a:srgbClr val="C00000"/>
                </a:solidFill>
                <a:latin typeface="华文楷体" panose="02010600040101010101" charset="-122"/>
                <a:ea typeface="华文楷体" panose="02010600040101010101" charset="-122"/>
                <a:cs typeface="华文楷体" panose="02010600040101010101" charset="-122"/>
              </a:rPr>
              <a:t>电子存在，而被誉为最先打开通向基本粒子物理学大门的伟人。由此他获得了</a:t>
            </a:r>
            <a:r>
              <a:rPr lang="en-US" altLang="zh-CN" sz="2800" dirty="0">
                <a:solidFill>
                  <a:srgbClr val="C00000"/>
                </a:solidFill>
                <a:latin typeface="华文楷体" panose="02010600040101010101" charset="-122"/>
                <a:ea typeface="华文楷体" panose="02010600040101010101" charset="-122"/>
                <a:cs typeface="华文楷体" panose="02010600040101010101" charset="-122"/>
              </a:rPr>
              <a:t>1906</a:t>
            </a:r>
            <a:r>
              <a:rPr lang="zh-CN" altLang="en-US" sz="2800" dirty="0">
                <a:solidFill>
                  <a:srgbClr val="C00000"/>
                </a:solidFill>
                <a:latin typeface="华文楷体" panose="02010600040101010101" charset="-122"/>
                <a:ea typeface="华文楷体" panose="02010600040101010101" charset="-122"/>
                <a:cs typeface="华文楷体" panose="02010600040101010101" charset="-122"/>
              </a:rPr>
              <a:t>年诺贝尔物理学奖</a:t>
            </a:r>
            <a:r>
              <a:rPr lang="en-US" altLang="zh-CN" sz="2800" dirty="0">
                <a:solidFill>
                  <a:srgbClr val="C00000"/>
                </a:solidFill>
                <a:latin typeface="华文楷体" panose="02010600040101010101" charset="-122"/>
                <a:ea typeface="华文楷体" panose="02010600040101010101" charset="-122"/>
                <a:cs typeface="华文楷体" panose="02010600040101010101" charset="-122"/>
              </a:rPr>
              <a:t>.</a:t>
            </a:r>
            <a:endParaRPr lang="zh-CN" altLang="en-US" sz="2800" dirty="0">
              <a:solidFill>
                <a:srgbClr val="C0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sz="3600" b="1" dirty="0">
                <a:latin typeface="华文楷体" panose="02010600040101010101" charset="-122"/>
                <a:ea typeface="华文楷体" panose="02010600040101010101" charset="-122"/>
                <a:cs typeface="华文楷体" panose="02010600040101010101" charset="-122"/>
              </a:rPr>
              <a:t>其他人在发现电子的探索中的失误和遗憾</a:t>
            </a:r>
            <a:endParaRPr lang="en-US" sz="3600"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6" name="内容占位符 2"/>
          <p:cNvSpPr>
            <a:spLocks noGrp="1"/>
          </p:cNvSpPr>
          <p:nvPr>
            <p:ph idx="1"/>
          </p:nvPr>
        </p:nvSpPr>
        <p:spPr>
          <a:xfrm>
            <a:off x="313509" y="1443728"/>
            <a:ext cx="3725092" cy="4839506"/>
          </a:xfrm>
        </p:spPr>
        <p:txBody>
          <a:bodyPr>
            <a:noAutofit/>
          </a:bodyPr>
          <a:lstStyle/>
          <a:p>
            <a:pPr>
              <a:lnSpc>
                <a:spcPct val="120000"/>
              </a:lnSpc>
            </a:pPr>
            <a:r>
              <a:rPr lang="en-US" altLang="zh-CN" sz="1800" b="1" dirty="0">
                <a:solidFill>
                  <a:srgbClr val="0000FF"/>
                </a:solidFill>
                <a:latin typeface="华文楷体" panose="02010600040101010101" charset="-122"/>
                <a:ea typeface="华文楷体" panose="02010600040101010101" charset="-122"/>
                <a:cs typeface="华文楷体" panose="02010600040101010101" charset="-122"/>
              </a:rPr>
              <a:t>1883</a:t>
            </a: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年，电磁波的发现者德国科学家</a:t>
            </a:r>
            <a:r>
              <a:rPr lang="zh-CN" altLang="en-US" sz="1800" b="1" dirty="0">
                <a:solidFill>
                  <a:srgbClr val="FF0000"/>
                </a:solidFill>
                <a:latin typeface="华文楷体" panose="02010600040101010101" charset="-122"/>
                <a:ea typeface="华文楷体" panose="02010600040101010101" charset="-122"/>
                <a:cs typeface="华文楷体" panose="02010600040101010101" charset="-122"/>
              </a:rPr>
              <a:t>赫兹（</a:t>
            </a:r>
            <a:r>
              <a:rPr lang="en-US" altLang="zh-CN" sz="1800" b="1" dirty="0" err="1">
                <a:solidFill>
                  <a:srgbClr val="FF0000"/>
                </a:solidFill>
                <a:latin typeface="华文楷体" panose="02010600040101010101" charset="-122"/>
                <a:ea typeface="华文楷体" panose="02010600040101010101" charset="-122"/>
                <a:cs typeface="华文楷体" panose="02010600040101010101" charset="-122"/>
              </a:rPr>
              <a:t>H.R.Hertz</a:t>
            </a:r>
            <a:r>
              <a:rPr lang="zh-CN" altLang="en-US" sz="1800" b="1"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因为放电管内的</a:t>
            </a:r>
            <a:r>
              <a:rPr lang="zh-CN" altLang="en-US" sz="1800" b="1" dirty="0">
                <a:solidFill>
                  <a:srgbClr val="C00000"/>
                </a:solidFill>
                <a:latin typeface="华文楷体" panose="02010600040101010101" charset="-122"/>
                <a:ea typeface="华文楷体" panose="02010600040101010101" charset="-122"/>
                <a:cs typeface="华文楷体" panose="02010600040101010101" charset="-122"/>
              </a:rPr>
              <a:t>真空度不高</a:t>
            </a: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，气体在电子作用下电离导致电场两极板之间的放电，没有观测到阴极射线的偏转，错误的认为阴极射线不带电；</a:t>
            </a:r>
            <a:endParaRPr lang="en-US" altLang="zh-CN" sz="1800" b="1" dirty="0">
              <a:solidFill>
                <a:srgbClr val="0000FF"/>
              </a:solidFill>
              <a:latin typeface="华文楷体" panose="02010600040101010101" charset="-122"/>
              <a:ea typeface="华文楷体" panose="02010600040101010101" charset="-122"/>
              <a:cs typeface="华文楷体" panose="02010600040101010101" charset="-122"/>
            </a:endParaRPr>
          </a:p>
          <a:p>
            <a:pPr>
              <a:lnSpc>
                <a:spcPct val="120000"/>
              </a:lnSpc>
            </a:pPr>
            <a:r>
              <a:rPr lang="en-US" altLang="zh-CN" sz="1800" b="1" dirty="0">
                <a:latin typeface="华文楷体" panose="02010600040101010101" charset="-122"/>
                <a:ea typeface="华文楷体" panose="02010600040101010101" charset="-122"/>
                <a:cs typeface="华文楷体" panose="02010600040101010101" charset="-122"/>
              </a:rPr>
              <a:t>1890</a:t>
            </a:r>
            <a:r>
              <a:rPr lang="zh-CN" altLang="en-US" sz="1800" b="1" dirty="0">
                <a:latin typeface="华文楷体" panose="02010600040101010101" charset="-122"/>
                <a:ea typeface="华文楷体" panose="02010600040101010101" charset="-122"/>
                <a:cs typeface="华文楷体" panose="02010600040101010101" charset="-122"/>
              </a:rPr>
              <a:t>年，修斯托（</a:t>
            </a:r>
            <a:r>
              <a:rPr lang="en-US" altLang="zh-CN" sz="1800" b="1" dirty="0">
                <a:latin typeface="华文楷体" panose="02010600040101010101" charset="-122"/>
                <a:ea typeface="华文楷体" panose="02010600040101010101" charset="-122"/>
                <a:cs typeface="华文楷体" panose="02010600040101010101" charset="-122"/>
              </a:rPr>
              <a:t>A. Schuster</a:t>
            </a:r>
            <a:r>
              <a:rPr lang="zh-CN" altLang="en-US" sz="1800" b="1" dirty="0">
                <a:latin typeface="华文楷体" panose="02010600040101010101" charset="-122"/>
                <a:ea typeface="华文楷体" panose="02010600040101010101" charset="-122"/>
                <a:cs typeface="华文楷体" panose="02010600040101010101" charset="-122"/>
              </a:rPr>
              <a:t>）测出阴极射线的荷质比为质子的千倍以上，但不敢坚持自己的结果；</a:t>
            </a:r>
            <a:endParaRPr lang="en-US" altLang="zh-CN" sz="1800" b="1" dirty="0">
              <a:latin typeface="华文楷体" panose="02010600040101010101" charset="-122"/>
              <a:ea typeface="华文楷体" panose="02010600040101010101" charset="-122"/>
              <a:cs typeface="华文楷体" panose="02010600040101010101" charset="-122"/>
            </a:endParaRPr>
          </a:p>
          <a:p>
            <a:pPr>
              <a:lnSpc>
                <a:spcPct val="120000"/>
              </a:lnSpc>
            </a:pPr>
            <a:r>
              <a:rPr lang="en-US" altLang="zh-CN" sz="1800" b="1" dirty="0">
                <a:latin typeface="华文楷体" panose="02010600040101010101" charset="-122"/>
                <a:ea typeface="华文楷体" panose="02010600040101010101" charset="-122"/>
                <a:cs typeface="华文楷体" panose="02010600040101010101" charset="-122"/>
              </a:rPr>
              <a:t>1897</a:t>
            </a:r>
            <a:r>
              <a:rPr lang="zh-CN" altLang="en-US" sz="1800" b="1" dirty="0">
                <a:latin typeface="华文楷体" panose="02010600040101010101" charset="-122"/>
                <a:ea typeface="华文楷体" panose="02010600040101010101" charset="-122"/>
                <a:cs typeface="华文楷体" panose="02010600040101010101" charset="-122"/>
              </a:rPr>
              <a:t>年，考夫曼（</a:t>
            </a:r>
            <a:r>
              <a:rPr lang="en-US" altLang="zh-CN" sz="1800" b="1" dirty="0" err="1">
                <a:latin typeface="华文楷体" panose="02010600040101010101" charset="-122"/>
                <a:ea typeface="华文楷体" panose="02010600040101010101" charset="-122"/>
                <a:cs typeface="华文楷体" panose="02010600040101010101" charset="-122"/>
              </a:rPr>
              <a:t>W.Kaufman</a:t>
            </a:r>
            <a:r>
              <a:rPr lang="zh-CN" altLang="en-US" sz="1800" b="1" dirty="0">
                <a:latin typeface="华文楷体" panose="02010600040101010101" charset="-122"/>
                <a:ea typeface="华文楷体" panose="02010600040101010101" charset="-122"/>
                <a:cs typeface="华文楷体" panose="02010600040101010101" charset="-122"/>
              </a:rPr>
              <a:t>）测量的</a:t>
            </a:r>
            <a:r>
              <a:rPr lang="en-US" altLang="zh-CN" sz="1800" b="1" dirty="0">
                <a:latin typeface="华文楷体" panose="02010600040101010101" charset="-122"/>
                <a:ea typeface="华文楷体" panose="02010600040101010101" charset="-122"/>
                <a:cs typeface="华文楷体" panose="02010600040101010101" charset="-122"/>
              </a:rPr>
              <a:t>e/m</a:t>
            </a:r>
            <a:r>
              <a:rPr lang="zh-CN" altLang="en-US" sz="1800" b="1" dirty="0">
                <a:latin typeface="华文楷体" panose="02010600040101010101" charset="-122"/>
                <a:ea typeface="华文楷体" panose="02010600040101010101" charset="-122"/>
                <a:cs typeface="华文楷体" panose="02010600040101010101" charset="-122"/>
              </a:rPr>
              <a:t>比汤姆孙的要高，与现代值相差仅</a:t>
            </a:r>
            <a:r>
              <a:rPr lang="en-US" altLang="zh-CN" sz="1800" b="1" dirty="0">
                <a:latin typeface="华文楷体" panose="02010600040101010101" charset="-122"/>
                <a:ea typeface="华文楷体" panose="02010600040101010101" charset="-122"/>
                <a:cs typeface="华文楷体" panose="02010600040101010101" charset="-122"/>
              </a:rPr>
              <a:t>1%</a:t>
            </a:r>
            <a:r>
              <a:rPr lang="zh-CN" altLang="en-US" sz="1800" b="1" dirty="0">
                <a:latin typeface="华文楷体" panose="02010600040101010101" charset="-122"/>
                <a:ea typeface="华文楷体" panose="02010600040101010101" charset="-122"/>
                <a:cs typeface="华文楷体" panose="02010600040101010101" charset="-122"/>
              </a:rPr>
              <a:t>，因为不相信它为粒子，也不敢发表结果。</a:t>
            </a:r>
            <a:endParaRPr lang="en-US" altLang="zh-CN" sz="1800" b="1" dirty="0">
              <a:latin typeface="华文楷体" panose="02010600040101010101" charset="-122"/>
              <a:ea typeface="华文楷体" panose="02010600040101010101" charset="-122"/>
              <a:cs typeface="华文楷体" panose="02010600040101010101" charset="-122"/>
            </a:endParaRPr>
          </a:p>
        </p:txBody>
      </p:sp>
      <p:pic>
        <p:nvPicPr>
          <p:cNvPr id="7" name="图片 3"/>
          <p:cNvPicPr>
            <a:picLocks noChangeAspect="1"/>
          </p:cNvPicPr>
          <p:nvPr/>
        </p:nvPicPr>
        <p:blipFill>
          <a:blip r:embed="rId1"/>
          <a:stretch>
            <a:fillRect/>
          </a:stretch>
        </p:blipFill>
        <p:spPr>
          <a:xfrm>
            <a:off x="4380225" y="1443728"/>
            <a:ext cx="4382775" cy="1767799"/>
          </a:xfrm>
          <a:prstGeom prst="rect">
            <a:avLst/>
          </a:prstGeom>
        </p:spPr>
      </p:pic>
      <p:sp>
        <p:nvSpPr>
          <p:cNvPr id="8" name="文本框 4"/>
          <p:cNvSpPr txBox="1"/>
          <p:nvPr/>
        </p:nvSpPr>
        <p:spPr>
          <a:xfrm>
            <a:off x="4572000" y="3200400"/>
            <a:ext cx="4373709" cy="2031325"/>
          </a:xfrm>
          <a:prstGeom prst="rect">
            <a:avLst/>
          </a:prstGeom>
          <a:noFill/>
        </p:spPr>
        <p:txBody>
          <a:bodyPr wrap="square" rtlCol="0">
            <a:spAutoFit/>
          </a:bodyPr>
          <a:lstStyle/>
          <a:p>
            <a:r>
              <a:rPr lang="en-US" altLang="zh-CN" sz="1800" dirty="0">
                <a:solidFill>
                  <a:prstClr val="black"/>
                </a:solidFill>
                <a:latin typeface="华文楷体" panose="02010600040101010101" charset="-122"/>
                <a:ea typeface="华文楷体" panose="02010600040101010101" charset="-122"/>
                <a:cs typeface="华文楷体" panose="02010600040101010101" charset="-122"/>
              </a:rPr>
              <a:t>cathode</a:t>
            </a:r>
            <a:r>
              <a:rPr lang="en-US" altLang="zh-CN" sz="1800" b="1" dirty="0">
                <a:solidFill>
                  <a:prstClr val="black"/>
                </a:solidFill>
                <a:latin typeface="华文楷体" panose="02010600040101010101" charset="-122"/>
                <a:ea typeface="华文楷体" panose="02010600040101010101" charset="-122"/>
                <a:cs typeface="华文楷体" panose="02010600040101010101" charset="-122"/>
              </a:rPr>
              <a:t>:</a:t>
            </a:r>
            <a:r>
              <a:rPr lang="zh-CN" altLang="en-US" sz="1800" b="1" dirty="0">
                <a:solidFill>
                  <a:prstClr val="black"/>
                </a:solidFill>
                <a:latin typeface="华文楷体" panose="02010600040101010101" charset="-122"/>
                <a:ea typeface="华文楷体" panose="02010600040101010101" charset="-122"/>
                <a:cs typeface="华文楷体" panose="02010600040101010101" charset="-122"/>
              </a:rPr>
              <a:t> 阴极；；</a:t>
            </a:r>
            <a:endParaRPr lang="en-US" altLang="zh-CN" sz="1800" b="1" dirty="0">
              <a:solidFill>
                <a:prstClr val="black"/>
              </a:solidFill>
              <a:latin typeface="华文楷体" panose="02010600040101010101" charset="-122"/>
              <a:ea typeface="华文楷体" panose="02010600040101010101" charset="-122"/>
              <a:cs typeface="华文楷体" panose="02010600040101010101" charset="-122"/>
            </a:endParaRPr>
          </a:p>
          <a:p>
            <a:r>
              <a:rPr lang="en-US" altLang="zh-CN" sz="1800" b="1" dirty="0">
                <a:solidFill>
                  <a:prstClr val="black"/>
                </a:solidFill>
                <a:latin typeface="华文楷体" panose="02010600040101010101" charset="-122"/>
                <a:ea typeface="华文楷体" panose="02010600040101010101" charset="-122"/>
                <a:cs typeface="华文楷体" panose="02010600040101010101" charset="-122"/>
              </a:rPr>
              <a:t>C</a:t>
            </a:r>
            <a:r>
              <a:rPr lang="zh-CN" altLang="en-US" sz="1800" b="1" dirty="0">
                <a:solidFill>
                  <a:prstClr val="black"/>
                </a:solidFill>
                <a:latin typeface="华文楷体" panose="02010600040101010101" charset="-122"/>
                <a:ea typeface="华文楷体" panose="02010600040101010101" charset="-122"/>
                <a:cs typeface="华文楷体" panose="02010600040101010101" charset="-122"/>
              </a:rPr>
              <a:t>：产生电场的极板，</a:t>
            </a:r>
            <a:r>
              <a:rPr lang="en-US" altLang="zh-CN" sz="1800" b="1" dirty="0">
                <a:solidFill>
                  <a:prstClr val="black"/>
                </a:solidFill>
                <a:latin typeface="华文楷体" panose="02010600040101010101" charset="-122"/>
                <a:ea typeface="华文楷体" panose="02010600040101010101" charset="-122"/>
                <a:cs typeface="华文楷体" panose="02010600040101010101" charset="-122"/>
              </a:rPr>
              <a:t>22-500V</a:t>
            </a:r>
            <a:endParaRPr lang="en-US" altLang="zh-CN" sz="1800" b="1" dirty="0">
              <a:solidFill>
                <a:prstClr val="black"/>
              </a:solidFill>
              <a:latin typeface="华文楷体" panose="02010600040101010101" charset="-122"/>
              <a:ea typeface="华文楷体" panose="02010600040101010101" charset="-122"/>
              <a:cs typeface="华文楷体" panose="02010600040101010101" charset="-122"/>
            </a:endParaRPr>
          </a:p>
          <a:p>
            <a:endParaRPr lang="en-US" altLang="zh-CN" sz="1800" b="1" dirty="0">
              <a:solidFill>
                <a:prstClr val="black"/>
              </a:solidFill>
              <a:latin typeface="华文楷体" panose="02010600040101010101" charset="-122"/>
              <a:ea typeface="华文楷体" panose="02010600040101010101" charset="-122"/>
              <a:cs typeface="华文楷体" panose="02010600040101010101" charset="-122"/>
            </a:endParaRPr>
          </a:p>
          <a:p>
            <a:r>
              <a:rPr lang="zh-CN" altLang="en-US" sz="1800" b="1" dirty="0">
                <a:solidFill>
                  <a:srgbClr val="FF0000"/>
                </a:solidFill>
                <a:latin typeface="华文楷体" panose="02010600040101010101" charset="-122"/>
                <a:ea typeface="华文楷体" panose="02010600040101010101" charset="-122"/>
                <a:cs typeface="华文楷体" panose="02010600040101010101" charset="-122"/>
              </a:rPr>
              <a:t>真空度至少要多高？</a:t>
            </a:r>
            <a:endParaRPr lang="en-US" altLang="zh-CN" sz="1800" b="1" dirty="0">
              <a:solidFill>
                <a:srgbClr val="FF0000"/>
              </a:solidFill>
              <a:latin typeface="华文楷体" panose="02010600040101010101" charset="-122"/>
              <a:ea typeface="华文楷体" panose="02010600040101010101" charset="-122"/>
              <a:cs typeface="华文楷体" panose="02010600040101010101" charset="-122"/>
            </a:endParaRPr>
          </a:p>
          <a:p>
            <a:pPr marL="457200" indent="-457200">
              <a:buFont typeface="Arial" panose="020B0604020202020204" pitchFamily="34" charset="0"/>
              <a:buChar char="•"/>
            </a:pP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空气分子自由程约</a:t>
            </a:r>
            <a:r>
              <a:rPr lang="en-US" altLang="zh-CN" sz="1800" b="1" dirty="0">
                <a:solidFill>
                  <a:srgbClr val="0000FF"/>
                </a:solidFill>
                <a:latin typeface="华文楷体" panose="02010600040101010101" charset="-122"/>
                <a:ea typeface="华文楷体" panose="02010600040101010101" charset="-122"/>
                <a:cs typeface="华文楷体" panose="02010600040101010101" charset="-122"/>
              </a:rPr>
              <a:t>10</a:t>
            </a:r>
            <a:r>
              <a:rPr lang="en-US" altLang="zh-CN" sz="1800" b="1" baseline="30000" dirty="0">
                <a:solidFill>
                  <a:srgbClr val="0000FF"/>
                </a:solidFill>
                <a:latin typeface="华文楷体" panose="02010600040101010101" charset="-122"/>
                <a:ea typeface="华文楷体" panose="02010600040101010101" charset="-122"/>
                <a:cs typeface="华文楷体" panose="02010600040101010101" charset="-122"/>
              </a:rPr>
              <a:t>-5</a:t>
            </a:r>
            <a:r>
              <a:rPr lang="en-US" altLang="zh-CN" sz="1800" b="1" dirty="0">
                <a:solidFill>
                  <a:srgbClr val="0000FF"/>
                </a:solidFill>
                <a:latin typeface="华文楷体" panose="02010600040101010101" charset="-122"/>
                <a:ea typeface="华文楷体" panose="02010600040101010101" charset="-122"/>
                <a:cs typeface="华文楷体" panose="02010600040101010101" charset="-122"/>
              </a:rPr>
              <a:t>cm</a:t>
            </a: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 </a:t>
            </a:r>
            <a:r>
              <a:rPr lang="en-US" altLang="zh-CN" sz="1800" b="1" dirty="0">
                <a:solidFill>
                  <a:srgbClr val="0000FF"/>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33CC"/>
                </a:solidFill>
                <a:latin typeface="华文楷体" panose="02010600040101010101" charset="-122"/>
                <a:ea typeface="华文楷体" panose="02010600040101010101" charset="-122"/>
                <a:cs typeface="华文楷体" panose="02010600040101010101" charset="-122"/>
              </a:rPr>
              <a:t>~1×10</a:t>
            </a:r>
            <a:r>
              <a:rPr lang="en-US" altLang="zh-CN" sz="1800" baseline="30000" dirty="0">
                <a:solidFill>
                  <a:srgbClr val="FF33CC"/>
                </a:solidFill>
                <a:latin typeface="华文楷体" panose="02010600040101010101" charset="-122"/>
                <a:ea typeface="华文楷体" panose="02010600040101010101" charset="-122"/>
                <a:cs typeface="华文楷体" panose="02010600040101010101" charset="-122"/>
              </a:rPr>
              <a:t>5</a:t>
            </a:r>
            <a:r>
              <a:rPr lang="zh-CN" altLang="en-US" sz="1800" dirty="0">
                <a:solidFill>
                  <a:srgbClr val="FF33CC"/>
                </a:solidFill>
                <a:latin typeface="华文楷体" panose="02010600040101010101" charset="-122"/>
                <a:ea typeface="华文楷体" panose="02010600040101010101" charset="-122"/>
                <a:cs typeface="华文楷体" panose="02010600040101010101" charset="-122"/>
              </a:rPr>
              <a:t>帕</a:t>
            </a:r>
            <a:r>
              <a:rPr lang="en-US" altLang="zh-CN" sz="1800" b="1" dirty="0">
                <a:solidFill>
                  <a:srgbClr val="0000FF"/>
                </a:solidFill>
                <a:latin typeface="华文楷体" panose="02010600040101010101" charset="-122"/>
                <a:ea typeface="华文楷体" panose="02010600040101010101" charset="-122"/>
                <a:cs typeface="华文楷体" panose="02010600040101010101" charset="-122"/>
              </a:rPr>
              <a:t>)</a:t>
            </a:r>
            <a:endParaRPr lang="en-US" altLang="zh-CN" sz="1800" b="1" dirty="0">
              <a:solidFill>
                <a:srgbClr val="0000FF"/>
              </a:solidFill>
              <a:latin typeface="华文楷体" panose="02010600040101010101" charset="-122"/>
              <a:ea typeface="华文楷体" panose="02010600040101010101" charset="-122"/>
              <a:cs typeface="华文楷体" panose="02010600040101010101" charset="-122"/>
            </a:endParaRPr>
          </a:p>
          <a:p>
            <a:pPr marL="457200" indent="-457200">
              <a:buFont typeface="Arial" panose="020B0604020202020204" pitchFamily="34" charset="0"/>
              <a:buChar char="•"/>
            </a:pP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真空管长度</a:t>
            </a:r>
            <a:r>
              <a:rPr lang="en-US" altLang="zh-CN" sz="1800" b="1" dirty="0">
                <a:solidFill>
                  <a:srgbClr val="0000FF"/>
                </a:solidFill>
                <a:latin typeface="华文楷体" panose="02010600040101010101" charset="-122"/>
                <a:ea typeface="华文楷体" panose="02010600040101010101" charset="-122"/>
                <a:cs typeface="华文楷体" panose="02010600040101010101" charset="-122"/>
              </a:rPr>
              <a:t>0.25 m</a:t>
            </a:r>
            <a:r>
              <a:rPr lang="en-US" altLang="zh-CN" sz="1800" b="1" dirty="0">
                <a:solidFill>
                  <a:srgbClr val="0000FF"/>
                </a:solidFill>
                <a:latin typeface="Wingdings" panose="05000000000000000000"/>
                <a:ea typeface="Wingdings" panose="05000000000000000000"/>
                <a:cs typeface="Wingdings" panose="05000000000000000000"/>
                <a:sym typeface="Wingdings" panose="05000000000000000000"/>
              </a:rPr>
              <a:t></a:t>
            </a:r>
            <a:r>
              <a:rPr lang="zh-CN" altLang="en-US" sz="1800" b="1" dirty="0">
                <a:solidFill>
                  <a:srgbClr val="0000FF"/>
                </a:solidFill>
                <a:latin typeface="华文楷体" panose="02010600040101010101" charset="-122"/>
                <a:ea typeface="华文楷体" panose="02010600040101010101" charset="-122"/>
                <a:cs typeface="华文楷体" panose="02010600040101010101" charset="-122"/>
              </a:rPr>
              <a:t>平均自由程</a:t>
            </a:r>
            <a:endParaRPr lang="en-US" altLang="zh-CN" sz="1800" b="1" dirty="0">
              <a:solidFill>
                <a:srgbClr val="0000FF"/>
              </a:solidFill>
              <a:latin typeface="华文楷体" panose="02010600040101010101" charset="-122"/>
              <a:ea typeface="华文楷体" panose="02010600040101010101" charset="-122"/>
              <a:cs typeface="华文楷体" panose="02010600040101010101" charset="-122"/>
            </a:endParaRPr>
          </a:p>
          <a:p>
            <a:pPr marL="457200" indent="-457200">
              <a:buFont typeface="Arial" panose="020B0604020202020204" pitchFamily="34" charset="0"/>
              <a:buChar char="•"/>
            </a:pPr>
            <a:r>
              <a:rPr lang="zh-CN" altLang="en-US" sz="1800" b="1" dirty="0">
                <a:solidFill>
                  <a:srgbClr val="FF33CC"/>
                </a:solidFill>
                <a:latin typeface="华文楷体" panose="02010600040101010101" charset="-122"/>
                <a:ea typeface="华文楷体" panose="02010600040101010101" charset="-122"/>
                <a:cs typeface="华文楷体" panose="02010600040101010101" charset="-122"/>
              </a:rPr>
              <a:t>国家标准</a:t>
            </a:r>
            <a:r>
              <a:rPr lang="en-US" altLang="zh-CN" sz="1800" b="1" dirty="0">
                <a:solidFill>
                  <a:srgbClr val="FF33CC"/>
                </a:solidFill>
                <a:latin typeface="华文楷体" panose="02010600040101010101" charset="-122"/>
                <a:ea typeface="华文楷体" panose="02010600040101010101" charset="-122"/>
                <a:cs typeface="华文楷体" panose="02010600040101010101" charset="-122"/>
              </a:rPr>
              <a:t>17049</a:t>
            </a:r>
            <a:r>
              <a:rPr lang="zh-CN" altLang="en-US" sz="1800" b="1" dirty="0">
                <a:solidFill>
                  <a:srgbClr val="FF33CC"/>
                </a:solidFill>
                <a:latin typeface="华文楷体" panose="02010600040101010101" charset="-122"/>
                <a:ea typeface="华文楷体" panose="02010600040101010101" charset="-122"/>
                <a:cs typeface="华文楷体" panose="02010600040101010101" charset="-122"/>
              </a:rPr>
              <a:t>是：</a:t>
            </a:r>
            <a:r>
              <a:rPr lang="en-US" altLang="zh-CN" sz="1800" b="1" dirty="0">
                <a:solidFill>
                  <a:srgbClr val="FF33CC"/>
                </a:solidFill>
                <a:latin typeface="华文楷体" panose="02010600040101010101" charset="-122"/>
                <a:ea typeface="华文楷体" panose="02010600040101010101" charset="-122"/>
                <a:cs typeface="华文楷体" panose="02010600040101010101" charset="-122"/>
              </a:rPr>
              <a:t>5×10</a:t>
            </a:r>
            <a:r>
              <a:rPr lang="en-US" altLang="zh-CN" sz="1800" b="1" baseline="30000" dirty="0">
                <a:solidFill>
                  <a:srgbClr val="FF33CC"/>
                </a:solidFill>
                <a:latin typeface="华文楷体" panose="02010600040101010101" charset="-122"/>
                <a:ea typeface="华文楷体" panose="02010600040101010101" charset="-122"/>
                <a:cs typeface="华文楷体" panose="02010600040101010101" charset="-122"/>
              </a:rPr>
              <a:t>-2</a:t>
            </a:r>
            <a:r>
              <a:rPr lang="zh-CN" altLang="en-US" sz="1800" b="1" dirty="0">
                <a:solidFill>
                  <a:srgbClr val="FF33CC"/>
                </a:solidFill>
                <a:latin typeface="华文楷体" panose="02010600040101010101" charset="-122"/>
                <a:ea typeface="华文楷体" panose="02010600040101010101" charset="-122"/>
                <a:cs typeface="华文楷体" panose="02010600040101010101" charset="-122"/>
              </a:rPr>
              <a:t>帕</a:t>
            </a:r>
            <a:endParaRPr lang="en-US" altLang="zh-CN" sz="1800" b="1" dirty="0">
              <a:solidFill>
                <a:srgbClr val="FF33CC"/>
              </a:solidFill>
              <a:latin typeface="华文楷体" panose="02010600040101010101" charset="-122"/>
              <a:ea typeface="华文楷体" panose="02010600040101010101" charset="-122"/>
              <a:cs typeface="华文楷体" panose="02010600040101010101" charset="-122"/>
            </a:endParaRPr>
          </a:p>
        </p:txBody>
      </p:sp>
      <p:pic>
        <p:nvPicPr>
          <p:cNvPr id="3" name="Picture 2"/>
          <p:cNvPicPr>
            <a:picLocks noChangeAspect="1"/>
          </p:cNvPicPr>
          <p:nvPr/>
        </p:nvPicPr>
        <p:blipFill>
          <a:blip r:embed="rId2"/>
          <a:stretch>
            <a:fillRect/>
          </a:stretch>
        </p:blipFill>
        <p:spPr>
          <a:xfrm>
            <a:off x="5213350" y="5609220"/>
            <a:ext cx="654050" cy="562980"/>
          </a:xfrm>
          <a:prstGeom prst="rect">
            <a:avLst/>
          </a:prstGeom>
        </p:spPr>
      </p:pic>
      <p:pic>
        <p:nvPicPr>
          <p:cNvPr id="9" name="Picture 8"/>
          <p:cNvPicPr>
            <a:picLocks noChangeAspect="1"/>
          </p:cNvPicPr>
          <p:nvPr/>
        </p:nvPicPr>
        <p:blipFill>
          <a:blip r:embed="rId3"/>
          <a:stretch>
            <a:fillRect/>
          </a:stretch>
        </p:blipFill>
        <p:spPr>
          <a:xfrm>
            <a:off x="6381742" y="5633283"/>
            <a:ext cx="1098460" cy="602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lnSpc>
                <a:spcPct val="90000"/>
              </a:lnSpc>
              <a:spcBef>
                <a:spcPct val="20000"/>
              </a:spcBef>
            </a:pPr>
            <a:r>
              <a:rPr lang="en-US" altLang="zh-CN" sz="3200" dirty="0">
                <a:solidFill>
                  <a:srgbClr val="FF0000"/>
                </a:solidFill>
                <a:latin typeface="华文楷体" panose="02010600040101010101" charset="-122"/>
                <a:ea typeface="华文楷体" panose="02010600040101010101" charset="-122"/>
                <a:cs typeface="华文楷体" panose="02010600040101010101" charset="-122"/>
                <a:sym typeface="Wingdings" panose="05000000000000000000" pitchFamily="2" charset="2"/>
              </a:rPr>
              <a:t></a:t>
            </a:r>
            <a:r>
              <a:rPr lang="en-US" altLang="zh-CN" sz="3200" dirty="0">
                <a:latin typeface="华文楷体" panose="02010600040101010101" charset="-122"/>
                <a:ea typeface="华文楷体" panose="02010600040101010101" charset="-122"/>
                <a:cs typeface="华文楷体" panose="02010600040101010101" charset="-122"/>
                <a:sym typeface="Wingdings" panose="05000000000000000000" pitchFamily="2" charset="2"/>
              </a:rPr>
              <a:t> </a:t>
            </a:r>
            <a:r>
              <a:rPr lang="en-US" altLang="zh-CN" sz="3200" dirty="0">
                <a:solidFill>
                  <a:srgbClr val="0000FF"/>
                </a:solidFill>
                <a:latin typeface="华文楷体" panose="02010600040101010101" charset="-122"/>
                <a:ea typeface="华文楷体" panose="02010600040101010101" charset="-122"/>
                <a:cs typeface="华文楷体" panose="02010600040101010101" charset="-122"/>
              </a:rPr>
              <a:t>1897, J.J. Thomson: The discovery of electron</a:t>
            </a:r>
            <a:endParaRPr lang="en-US" altLang="zh-CN" sz="3200" dirty="0">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8" name="Picture 6" descr="Joseph John Thomson"/>
          <p:cNvPicPr>
            <a:picLocks noChangeAspect="1" noChangeArrowheads="1"/>
          </p:cNvPicPr>
          <p:nvPr/>
        </p:nvPicPr>
        <p:blipFill>
          <a:blip r:embed="rId1" r:link="rId2"/>
          <a:srcRect/>
          <a:stretch>
            <a:fillRect/>
          </a:stretch>
        </p:blipFill>
        <p:spPr bwMode="auto">
          <a:xfrm>
            <a:off x="990600" y="1779902"/>
            <a:ext cx="1620838" cy="2286000"/>
          </a:xfrm>
          <a:prstGeom prst="rect">
            <a:avLst/>
          </a:prstGeom>
          <a:noFill/>
          <a:ln w="635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3" cstate="hqprint"/>
          <a:srcRect/>
          <a:stretch>
            <a:fillRect/>
          </a:stretch>
        </p:blipFill>
        <p:spPr bwMode="auto">
          <a:xfrm>
            <a:off x="3225037" y="1779902"/>
            <a:ext cx="4724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647700" y="4257790"/>
            <a:ext cx="7924800" cy="1938992"/>
          </a:xfrm>
          <a:prstGeom prst="rect">
            <a:avLst/>
          </a:prstGeom>
          <a:solidFill>
            <a:srgbClr val="FFFF66"/>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2800">
                <a:solidFill>
                  <a:srgbClr val="FF0000"/>
                </a:solidFill>
                <a:latin typeface="华文楷体" panose="02010600040101010101" charset="-122"/>
                <a:ea typeface="华文楷体" panose="02010600040101010101" charset="-122"/>
                <a:cs typeface="华文楷体" panose="02010600040101010101" charset="-122"/>
              </a:defRPr>
            </a:lvl1pPr>
          </a:lstStyle>
          <a:p>
            <a:r>
              <a:rPr lang="en-US" altLang="zh-CN" sz="2400" dirty="0"/>
              <a:t>SIR Joseph John Thomson (U.K, 1856.12.18~1940.8.30)</a:t>
            </a:r>
            <a:endParaRPr lang="en-US" altLang="zh-CN" sz="2400" dirty="0"/>
          </a:p>
          <a:p>
            <a:r>
              <a:rPr lang="en-US" altLang="zh-CN" sz="2400" dirty="0"/>
              <a:t>University of Cambridge, United Kingdom</a:t>
            </a:r>
            <a:endParaRPr lang="en-US" altLang="zh-CN" sz="2400" dirty="0"/>
          </a:p>
          <a:p>
            <a:r>
              <a:rPr lang="en-US" altLang="zh-CN" sz="2400" dirty="0"/>
              <a:t>"in recognition of the great merits of his theoretical and experimental investigations on the conduction of electricity by gases"</a:t>
            </a:r>
            <a:endParaRPr lang="en-US" altLang="zh-CN" sz="2400" dirty="0"/>
          </a:p>
        </p:txBody>
      </p:sp>
      <p:sp>
        <p:nvSpPr>
          <p:cNvPr id="11" name="矩形 8"/>
          <p:cNvSpPr/>
          <p:nvPr/>
        </p:nvSpPr>
        <p:spPr>
          <a:xfrm>
            <a:off x="2847292" y="1264504"/>
            <a:ext cx="4141428" cy="461665"/>
          </a:xfrm>
          <a:prstGeom prst="rect">
            <a:avLst/>
          </a:prstGeom>
        </p:spPr>
        <p:txBody>
          <a:bodyPr wrap="none">
            <a:spAutoFit/>
          </a:bodyPr>
          <a:lstStyle/>
          <a:p>
            <a:pPr>
              <a:spcBef>
                <a:spcPct val="20000"/>
              </a:spcBef>
            </a:pP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1906 Nobel Laureate in Physics </a:t>
            </a:r>
            <a:endParaRPr lang="en-US" altLang="zh-CN" sz="2400" b="1" dirty="0">
              <a:solidFill>
                <a:srgbClr val="FF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49650" y="142374"/>
            <a:ext cx="7772400" cy="1219200"/>
          </a:xfrm>
        </p:spPr>
        <p:txBody>
          <a:bodyPr/>
          <a:lstStyle/>
          <a:p>
            <a:pPr algn="ctr">
              <a:defRPr/>
            </a:pPr>
            <a:r>
              <a:rPr lang="en-US" altLang="zh-CN" sz="6600" dirty="0"/>
              <a:t>《</a:t>
            </a:r>
            <a:r>
              <a:rPr lang="zh-CN" altLang="en-US" sz="6600" dirty="0"/>
              <a:t>原子物理学</a:t>
            </a:r>
            <a:r>
              <a:rPr lang="en-US" altLang="zh-CN" sz="6600" dirty="0"/>
              <a:t>》</a:t>
            </a:r>
            <a:endParaRPr lang="zh-CN" altLang="en-US" sz="5400" dirty="0">
              <a:solidFill>
                <a:schemeClr val="accent1"/>
              </a:solidFill>
            </a:endParaRPr>
          </a:p>
        </p:txBody>
      </p:sp>
      <p:pic>
        <p:nvPicPr>
          <p:cNvPr id="7" name="Picture 2" descr="E:\Atomic Physics\lecture\stm11-Fe on Cu111.jpg"/>
          <p:cNvPicPr>
            <a:picLocks noChangeAspect="1" noChangeArrowheads="1"/>
          </p:cNvPicPr>
          <p:nvPr/>
        </p:nvPicPr>
        <p:blipFill>
          <a:blip r:embed="rId1"/>
          <a:srcRect/>
          <a:stretch>
            <a:fillRect/>
          </a:stretch>
        </p:blipFill>
        <p:spPr bwMode="auto">
          <a:xfrm>
            <a:off x="1219200" y="2645657"/>
            <a:ext cx="2667000" cy="333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4525903" y="4311391"/>
            <a:ext cx="3708179" cy="1261884"/>
          </a:xfrm>
          <a:prstGeom prst="rect">
            <a:avLst/>
          </a:prstGeom>
          <a:gradFill rotWithShape="1">
            <a:gsLst>
              <a:gs pos="0">
                <a:srgbClr val="C32D2E">
                  <a:tint val="92000"/>
                  <a:satMod val="170000"/>
                </a:srgbClr>
              </a:gs>
              <a:gs pos="15000">
                <a:srgbClr val="C32D2E">
                  <a:tint val="92000"/>
                  <a:shade val="99000"/>
                  <a:satMod val="170000"/>
                </a:srgbClr>
              </a:gs>
              <a:gs pos="62000">
                <a:srgbClr val="C32D2E">
                  <a:tint val="96000"/>
                  <a:shade val="80000"/>
                  <a:satMod val="170000"/>
                </a:srgbClr>
              </a:gs>
              <a:gs pos="97000">
                <a:srgbClr val="C32D2E">
                  <a:tint val="98000"/>
                  <a:shade val="63000"/>
                  <a:satMod val="170000"/>
                </a:srgbClr>
              </a:gs>
              <a:gs pos="100000">
                <a:srgbClr val="C32D2E">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C32D2E"/>
            </a:contourClr>
          </a:sp3d>
        </p:spPr>
        <p:txBody>
          <a:bodyPr>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Atom manipulation</a:t>
            </a:r>
            <a:endParaRPr kumimoji="0" lang="en-US" altLang="zh-CN" sz="28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By STM</a:t>
            </a:r>
            <a:endParaRPr kumimoji="0" lang="en-US" altLang="zh-CN" sz="16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Fe atoms on Cu(111)</a:t>
            </a:r>
            <a:endParaRPr kumimoji="0" lang="en-US" altLang="zh-CN" sz="16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5" name="标题 1"/>
          <p:cNvSpPr txBox="1"/>
          <p:nvPr/>
        </p:nvSpPr>
        <p:spPr>
          <a:xfrm>
            <a:off x="914400" y="1524000"/>
            <a:ext cx="8229600" cy="13716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kumimoji="0" lang="zh-CN" altLang="zh-CN" sz="6000" b="0"/>
              <a:t>第一章 原子的核式模型</a:t>
            </a:r>
            <a:endParaRPr kumimoji="0" lang="zh-CN" altLang="en-US" sz="60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a:t>1898</a:t>
            </a:r>
            <a:r>
              <a:rPr lang="zh-CN" altLang="en-US" sz="3600" dirty="0"/>
              <a:t> 汤姆孙测量电子电荷的水滴实验</a:t>
            </a:r>
            <a:endParaRPr lang="zh-CN" altLang="en-US" sz="3600"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9" name="文本框 3"/>
          <p:cNvSpPr txBox="1"/>
          <p:nvPr/>
        </p:nvSpPr>
        <p:spPr>
          <a:xfrm>
            <a:off x="457200" y="1066800"/>
            <a:ext cx="5257800" cy="4401205"/>
          </a:xfrm>
          <a:prstGeom prst="rect">
            <a:avLst/>
          </a:prstGeom>
          <a:noFill/>
        </p:spPr>
        <p:txBody>
          <a:bodyPr wrap="square" rtlCol="0">
            <a:spAutoFit/>
          </a:bodyPr>
          <a:lstStyle/>
          <a:p>
            <a:r>
              <a:rPr lang="zh-CN" altLang="en-US" sz="2000" b="1" dirty="0">
                <a:solidFill>
                  <a:srgbClr val="FF0000"/>
                </a:solidFill>
                <a:latin typeface="华文楷体" panose="02010600040101010101" charset="-122"/>
                <a:ea typeface="华文楷体" panose="02010600040101010101" charset="-122"/>
                <a:cs typeface="华文楷体" panose="02010600040101010101" charset="-122"/>
              </a:rPr>
              <a:t>原理</a:t>
            </a:r>
            <a:r>
              <a:rPr lang="en-US" altLang="zh-CN" sz="2000" b="1"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000" b="1" dirty="0">
                <a:solidFill>
                  <a:srgbClr val="FF0000"/>
                </a:solidFill>
                <a:latin typeface="华文楷体" panose="02010600040101010101" charset="-122"/>
                <a:ea typeface="华文楷体" panose="02010600040101010101" charset="-122"/>
                <a:cs typeface="华文楷体" panose="02010600040101010101" charset="-122"/>
              </a:rPr>
              <a:t>电子在过饱和水蒸气中形成水滴</a:t>
            </a:r>
            <a:endParaRPr lang="en-US" altLang="zh-CN" sz="2000" b="1" dirty="0">
              <a:solidFill>
                <a:srgbClr val="FF0000"/>
              </a:solidFill>
              <a:latin typeface="华文楷体" panose="02010600040101010101" charset="-122"/>
              <a:ea typeface="华文楷体" panose="02010600040101010101" charset="-122"/>
              <a:cs typeface="华文楷体" panose="02010600040101010101" charset="-122"/>
            </a:endParaRPr>
          </a:p>
          <a:p>
            <a:r>
              <a:rPr lang="en-US" altLang="zh-CN" sz="2000" b="1" dirty="0">
                <a:solidFill>
                  <a:prstClr val="black"/>
                </a:solidFill>
                <a:latin typeface="华文楷体" panose="02010600040101010101" charset="-122"/>
                <a:ea typeface="华文楷体" panose="02010600040101010101" charset="-122"/>
                <a:cs typeface="华文楷体" panose="02010600040101010101" charset="-122"/>
              </a:rPr>
              <a:t>AB: 3.6</a:t>
            </a:r>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厘米的玻璃管；</a:t>
            </a:r>
            <a:r>
              <a:rPr lang="en-US" altLang="zh-CN" sz="2000" b="1" dirty="0">
                <a:solidFill>
                  <a:prstClr val="black"/>
                </a:solidFill>
                <a:latin typeface="华文楷体" panose="02010600040101010101" charset="-122"/>
                <a:ea typeface="华文楷体" panose="02010600040101010101" charset="-122"/>
                <a:cs typeface="华文楷体" panose="02010600040101010101" charset="-122"/>
              </a:rPr>
              <a:t>CD</a:t>
            </a:r>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：石英玻璃底部，上面覆盖一层</a:t>
            </a:r>
            <a:r>
              <a:rPr lang="en-US" altLang="zh-CN" sz="2000" b="1" dirty="0">
                <a:solidFill>
                  <a:prstClr val="black"/>
                </a:solidFill>
                <a:latin typeface="华文楷体" panose="02010600040101010101" charset="-122"/>
                <a:ea typeface="华文楷体" panose="02010600040101010101" charset="-122"/>
                <a:cs typeface="华文楷体" panose="02010600040101010101" charset="-122"/>
              </a:rPr>
              <a:t>1</a:t>
            </a:r>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厘米厚的水，接地；用来接收紫外光照的</a:t>
            </a:r>
            <a:r>
              <a:rPr lang="en-US" altLang="zh-CN" sz="2000" b="1" dirty="0">
                <a:solidFill>
                  <a:prstClr val="black"/>
                </a:solidFill>
                <a:latin typeface="华文楷体" panose="02010600040101010101" charset="-122"/>
                <a:ea typeface="华文楷体" panose="02010600040101010101" charset="-122"/>
                <a:cs typeface="华文楷体" panose="02010600040101010101" charset="-122"/>
              </a:rPr>
              <a:t>3.2</a:t>
            </a:r>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厘米直径锌板位于水面之上</a:t>
            </a:r>
            <a:r>
              <a:rPr lang="en-US" altLang="zh-CN" sz="2000" b="1" dirty="0">
                <a:solidFill>
                  <a:prstClr val="black"/>
                </a:solidFill>
                <a:latin typeface="华文楷体" panose="02010600040101010101" charset="-122"/>
                <a:ea typeface="华文楷体" panose="02010600040101010101" charset="-122"/>
                <a:cs typeface="华文楷体" panose="02010600040101010101" charset="-122"/>
              </a:rPr>
              <a:t>1.2</a:t>
            </a:r>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厘米处。紫外光源位于底座之下</a:t>
            </a:r>
            <a:r>
              <a:rPr lang="en-US" altLang="zh-CN" sz="2000" b="1" dirty="0">
                <a:solidFill>
                  <a:prstClr val="black"/>
                </a:solidFill>
                <a:latin typeface="华文楷体" panose="02010600040101010101" charset="-122"/>
                <a:ea typeface="华文楷体" panose="02010600040101010101" charset="-122"/>
                <a:cs typeface="华文楷体" panose="02010600040101010101" charset="-122"/>
              </a:rPr>
              <a:t>40</a:t>
            </a:r>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厘米处，向上照射。水面和锌板之间被弧光灯照亮，以精确测量水滴的降落。</a:t>
            </a:r>
            <a:endParaRPr lang="zh-CN" altLang="en-US" sz="2000" b="1" dirty="0">
              <a:solidFill>
                <a:prstClr val="black"/>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prstClr val="black"/>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n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单位立方厘米水滴数；</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u</a:t>
            </a:r>
            <a:r>
              <a:rPr lang="en-US" altLang="zh-CN" sz="2000" b="1" baseline="-25000" dirty="0">
                <a:solidFill>
                  <a:srgbClr val="0070C0"/>
                </a:solidFill>
                <a:latin typeface="华文楷体" panose="02010600040101010101" charset="-122"/>
                <a:ea typeface="华文楷体" panose="02010600040101010101" charset="-122"/>
                <a:cs typeface="华文楷体" panose="02010600040101010101" charset="-122"/>
              </a:rPr>
              <a:t>0</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zh-CN" altLang="en-US" sz="2000" dirty="0">
                <a:solidFill>
                  <a:srgbClr val="0070C0"/>
                </a:solidFill>
                <a:latin typeface="华文楷体" panose="02010600040101010101" charset="-122"/>
                <a:ea typeface="华文楷体" panose="02010600040101010101" charset="-122"/>
                <a:cs typeface="华文楷体" panose="02010600040101010101" charset="-122"/>
              </a:rPr>
              <a:t>单位</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电场强度下，水滴的运动速度</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b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锌板与水面之间的距离</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A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锌板面积</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C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带电系统的电容</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D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原初的电量指示</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a:p>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 </a:t>
            </a:r>
            <a:r>
              <a:rPr lang="en-US" altLang="zh-CN" sz="2000" b="1" dirty="0">
                <a:solidFill>
                  <a:srgbClr val="0070C0"/>
                </a:solidFill>
                <a:latin typeface="华文楷体" panose="02010600040101010101" charset="-122"/>
                <a:ea typeface="华文楷体" panose="02010600040101010101" charset="-122"/>
                <a:cs typeface="华文楷体" panose="02010600040101010101" charset="-122"/>
              </a:rPr>
              <a:t>d     </a:t>
            </a:r>
            <a:r>
              <a:rPr lang="zh-CN" altLang="en-US" sz="2000" b="1" dirty="0">
                <a:solidFill>
                  <a:srgbClr val="0070C0"/>
                </a:solidFill>
                <a:latin typeface="华文楷体" panose="02010600040101010101" charset="-122"/>
                <a:ea typeface="华文楷体" panose="02010600040101010101" charset="-122"/>
                <a:cs typeface="华文楷体" panose="02010600040101010101" charset="-122"/>
              </a:rPr>
              <a:t>单位时间内水滴带走的电量指示</a:t>
            </a:r>
            <a:endParaRPr lang="zh-CN" altLang="en-US" sz="2000" b="1" dirty="0">
              <a:solidFill>
                <a:srgbClr val="0070C0"/>
              </a:solidFill>
              <a:latin typeface="华文楷体" panose="02010600040101010101" charset="-122"/>
              <a:ea typeface="华文楷体" panose="02010600040101010101" charset="-122"/>
              <a:cs typeface="华文楷体" panose="02010600040101010101" charset="-122"/>
            </a:endParaRPr>
          </a:p>
        </p:txBody>
      </p:sp>
      <p:pic>
        <p:nvPicPr>
          <p:cNvPr id="10" name="图片 4"/>
          <p:cNvPicPr>
            <a:picLocks noChangeAspect="1"/>
          </p:cNvPicPr>
          <p:nvPr/>
        </p:nvPicPr>
        <p:blipFill>
          <a:blip r:embed="rId1"/>
          <a:stretch>
            <a:fillRect/>
          </a:stretch>
        </p:blipFill>
        <p:spPr>
          <a:xfrm>
            <a:off x="6228258" y="1292197"/>
            <a:ext cx="2570837" cy="3957073"/>
          </a:xfrm>
          <a:prstGeom prst="rect">
            <a:avLst/>
          </a:prstGeom>
        </p:spPr>
      </p:pic>
      <p:pic>
        <p:nvPicPr>
          <p:cNvPr id="11" name="图片 5"/>
          <p:cNvPicPr>
            <a:picLocks noChangeAspect="1"/>
          </p:cNvPicPr>
          <p:nvPr/>
        </p:nvPicPr>
        <p:blipFill>
          <a:blip r:embed="rId2"/>
          <a:stretch>
            <a:fillRect/>
          </a:stretch>
        </p:blipFill>
        <p:spPr>
          <a:xfrm>
            <a:off x="762000" y="5551715"/>
            <a:ext cx="1828800" cy="696685"/>
          </a:xfrm>
          <a:prstGeom prst="rect">
            <a:avLst/>
          </a:prstGeom>
        </p:spPr>
      </p:pic>
      <p:sp>
        <p:nvSpPr>
          <p:cNvPr id="12" name="文本框 6"/>
          <p:cNvSpPr txBox="1"/>
          <p:nvPr/>
        </p:nvSpPr>
        <p:spPr>
          <a:xfrm>
            <a:off x="3048000" y="5517973"/>
            <a:ext cx="2362200" cy="707886"/>
          </a:xfrm>
          <a:prstGeom prst="rect">
            <a:avLst/>
          </a:prstGeom>
          <a:noFill/>
          <a:ln>
            <a:solidFill>
              <a:srgbClr val="FF0000"/>
            </a:solidFill>
          </a:ln>
        </p:spPr>
        <p:txBody>
          <a:bodyPr wrap="square" rtlCol="0">
            <a:spAutoFit/>
          </a:bodyPr>
          <a:lstStyle/>
          <a:p>
            <a:r>
              <a:rPr lang="zh-CN" altLang="en-US" sz="2000" b="1" dirty="0">
                <a:solidFill>
                  <a:srgbClr val="FF0000"/>
                </a:solidFill>
                <a:latin typeface="华文楷体" panose="02010600040101010101" charset="-122"/>
                <a:ea typeface="华文楷体" panose="02010600040101010101" charset="-122"/>
                <a:cs typeface="华文楷体" panose="02010600040101010101" charset="-122"/>
              </a:rPr>
              <a:t>再通过荷质</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比可测出</a:t>
            </a:r>
            <a:r>
              <a:rPr lang="zh-CN" altLang="en-US" sz="2000" b="1" dirty="0">
                <a:solidFill>
                  <a:srgbClr val="FF0000"/>
                </a:solidFill>
                <a:latin typeface="华文楷体" panose="02010600040101010101" charset="-122"/>
                <a:ea typeface="华文楷体" panose="02010600040101010101" charset="-122"/>
                <a:cs typeface="华文楷体" panose="02010600040101010101" charset="-122"/>
              </a:rPr>
              <a:t>电子质量</a:t>
            </a:r>
            <a:r>
              <a:rPr lang="en-US" altLang="zh-CN" sz="2000" b="1" dirty="0">
                <a:solidFill>
                  <a:srgbClr val="FF0000"/>
                </a:solidFill>
                <a:latin typeface="华文楷体" panose="02010600040101010101" charset="-122"/>
                <a:ea typeface="华文楷体" panose="02010600040101010101" charset="-122"/>
                <a:cs typeface="华文楷体" panose="02010600040101010101" charset="-122"/>
              </a:rPr>
              <a:t>m</a:t>
            </a:r>
            <a:r>
              <a:rPr lang="en-US" altLang="zh-CN" sz="2000" b="1" baseline="-25000" dirty="0">
                <a:solidFill>
                  <a:srgbClr val="FF0000"/>
                </a:solidFill>
                <a:latin typeface="华文楷体" panose="02010600040101010101" charset="-122"/>
                <a:ea typeface="华文楷体" panose="02010600040101010101" charset="-122"/>
                <a:cs typeface="华文楷体" panose="02010600040101010101" charset="-122"/>
              </a:rPr>
              <a:t>e</a:t>
            </a:r>
            <a:endParaRPr lang="zh-CN" altLang="en-US" sz="2000" b="1" baseline="-250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13" name="文本框 7"/>
          <p:cNvSpPr txBox="1"/>
          <p:nvPr/>
        </p:nvSpPr>
        <p:spPr>
          <a:xfrm>
            <a:off x="7606241" y="2760920"/>
            <a:ext cx="1279267" cy="338554"/>
          </a:xfrm>
          <a:prstGeom prst="rect">
            <a:avLst/>
          </a:prstGeom>
          <a:noFill/>
        </p:spPr>
        <p:txBody>
          <a:bodyPr wrap="square" rtlCol="0">
            <a:spAutoFit/>
          </a:bodyPr>
          <a:lstStyle/>
          <a:p>
            <a:r>
              <a:rPr lang="zh-CN" altLang="en-US" sz="1600" b="1" dirty="0">
                <a:solidFill>
                  <a:srgbClr val="C00000"/>
                </a:solidFill>
                <a:latin typeface="+mn-ea"/>
                <a:ea typeface="+mn-ea"/>
              </a:rPr>
              <a:t>威尔</a:t>
            </a:r>
            <a:r>
              <a:rPr lang="zh-CN" altLang="en-US" sz="1600" dirty="0">
                <a:solidFill>
                  <a:srgbClr val="C00000"/>
                </a:solidFill>
                <a:latin typeface="+mn-ea"/>
                <a:ea typeface="+mn-ea"/>
              </a:rPr>
              <a:t>孙</a:t>
            </a:r>
            <a:r>
              <a:rPr lang="zh-CN" altLang="en-US" sz="1600" b="1" dirty="0">
                <a:solidFill>
                  <a:srgbClr val="C00000"/>
                </a:solidFill>
                <a:latin typeface="+mn-ea"/>
                <a:ea typeface="+mn-ea"/>
              </a:rPr>
              <a:t>云室</a:t>
            </a:r>
            <a:endParaRPr lang="zh-CN" altLang="en-US" sz="2800" b="1" dirty="0">
              <a:solidFill>
                <a:srgbClr val="C00000"/>
              </a:solidFill>
              <a:latin typeface="+mn-ea"/>
              <a:ea typeface="+mn-ea"/>
            </a:endParaRPr>
          </a:p>
        </p:txBody>
      </p:sp>
      <p:sp>
        <p:nvSpPr>
          <p:cNvPr id="7" name="TextBox 6"/>
          <p:cNvSpPr txBox="1"/>
          <p:nvPr/>
        </p:nvSpPr>
        <p:spPr>
          <a:xfrm>
            <a:off x="3963305" y="4204829"/>
            <a:ext cx="2418437" cy="707886"/>
          </a:xfrm>
          <a:prstGeom prst="rect">
            <a:avLst/>
          </a:prstGeom>
          <a:noFill/>
        </p:spPr>
        <p:txBody>
          <a:bodyPr wrap="square" rtlCol="0">
            <a:spAutoFit/>
          </a:bodyPr>
          <a:lstStyle/>
          <a:p>
            <a:r>
              <a:rPr lang="zh-CN" altLang="en-US" sz="2000" dirty="0">
                <a:solidFill>
                  <a:schemeClr val="tx1"/>
                </a:solidFill>
                <a:latin typeface="+mn-ea"/>
                <a:ea typeface="+mn-ea"/>
              </a:rPr>
              <a:t>该方法测量结果不稳定，误差大</a:t>
            </a:r>
            <a:endParaRPr lang="en-US" sz="2000" dirty="0">
              <a:solidFill>
                <a:schemeClr val="tx1"/>
              </a:solidFill>
              <a:latin typeface="+mn-ea"/>
              <a:ea typeface="+mn-ea"/>
            </a:endParaRPr>
          </a:p>
        </p:txBody>
      </p:sp>
      <p:sp>
        <p:nvSpPr>
          <p:cNvPr id="14" name="TextBox 6"/>
          <p:cNvSpPr txBox="1"/>
          <p:nvPr/>
        </p:nvSpPr>
        <p:spPr>
          <a:xfrm>
            <a:off x="6665637" y="5654473"/>
            <a:ext cx="1580237" cy="400110"/>
          </a:xfrm>
          <a:prstGeom prst="rect">
            <a:avLst/>
          </a:prstGeom>
          <a:noFill/>
        </p:spPr>
        <p:txBody>
          <a:bodyPr wrap="square" rtlCol="0">
            <a:spAutoFit/>
          </a:bodyPr>
          <a:lstStyle/>
          <a:p>
            <a:r>
              <a:rPr lang="zh-CN" altLang="en-US" sz="2000" dirty="0">
                <a:solidFill>
                  <a:schemeClr val="tx1"/>
                </a:solidFill>
                <a:latin typeface="+mn-ea"/>
                <a:ea typeface="+mn-ea"/>
              </a:rPr>
              <a:t>演化：云室</a:t>
            </a:r>
            <a:endParaRPr lang="en-US" sz="2000"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灯片编号占位符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6" name="文本框 5"/>
          <p:cNvSpPr txBox="1"/>
          <p:nvPr/>
        </p:nvSpPr>
        <p:spPr>
          <a:xfrm>
            <a:off x="5768788" y="1102659"/>
            <a:ext cx="184731" cy="584775"/>
          </a:xfrm>
          <a:prstGeom prst="rect">
            <a:avLst/>
          </a:prstGeom>
          <a:noFill/>
        </p:spPr>
        <p:txBody>
          <a:bodyPr wrap="none" rtlCol="0">
            <a:spAutoFit/>
          </a:bodyPr>
          <a:lstStyle/>
          <a:p>
            <a:endParaRPr kumimoji="1" lang="zh-CN" altLang="en-US" dirty="0">
              <a:solidFill>
                <a:schemeClr val="tx1"/>
              </a:solidFill>
              <a:latin typeface="+mn-ea"/>
              <a:ea typeface="+mn-ea"/>
            </a:endParaRPr>
          </a:p>
        </p:txBody>
      </p:sp>
      <p:sp>
        <p:nvSpPr>
          <p:cNvPr id="7" name="文本框 6"/>
          <p:cNvSpPr txBox="1"/>
          <p:nvPr/>
        </p:nvSpPr>
        <p:spPr>
          <a:xfrm>
            <a:off x="1524000" y="3176105"/>
            <a:ext cx="5767926" cy="584775"/>
          </a:xfrm>
          <a:prstGeom prst="rect">
            <a:avLst/>
          </a:prstGeom>
          <a:noFill/>
        </p:spPr>
        <p:txBody>
          <a:bodyPr wrap="none" rtlCol="0">
            <a:spAutoFit/>
          </a:bodyPr>
          <a:lstStyle/>
          <a:p>
            <a:r>
              <a:rPr kumimoji="1" lang="en-US" altLang="zh-CN" dirty="0">
                <a:solidFill>
                  <a:schemeClr val="tx1"/>
                </a:solidFill>
                <a:latin typeface="+mn-ea"/>
                <a:ea typeface="+mn-ea"/>
                <a:hlinkClick r:id="rId1"/>
              </a:rPr>
              <a:t>How</a:t>
            </a:r>
            <a:r>
              <a:rPr kumimoji="1" lang="zh-CN" altLang="en-US" dirty="0">
                <a:solidFill>
                  <a:schemeClr val="tx1"/>
                </a:solidFill>
                <a:latin typeface="+mn-ea"/>
                <a:ea typeface="+mn-ea"/>
                <a:hlinkClick r:id="rId1"/>
              </a:rPr>
              <a:t> </a:t>
            </a:r>
            <a:r>
              <a:rPr kumimoji="1" lang="en-US" altLang="zh-CN" dirty="0">
                <a:solidFill>
                  <a:schemeClr val="tx1"/>
                </a:solidFill>
                <a:latin typeface="+mn-ea"/>
                <a:ea typeface="+mn-ea"/>
                <a:hlinkClick r:id="rId1"/>
              </a:rPr>
              <a:t>to</a:t>
            </a:r>
            <a:r>
              <a:rPr kumimoji="1" lang="zh-CN" altLang="en-US" dirty="0">
                <a:solidFill>
                  <a:schemeClr val="tx1"/>
                </a:solidFill>
                <a:latin typeface="+mn-ea"/>
                <a:ea typeface="+mn-ea"/>
                <a:hlinkClick r:id="rId1"/>
              </a:rPr>
              <a:t> </a:t>
            </a:r>
            <a:r>
              <a:rPr kumimoji="1" lang="en-US" altLang="zh-CN" dirty="0">
                <a:solidFill>
                  <a:schemeClr val="tx1"/>
                </a:solidFill>
                <a:latin typeface="+mn-ea"/>
                <a:ea typeface="+mn-ea"/>
                <a:hlinkClick r:id="rId1"/>
              </a:rPr>
              <a:t>make</a:t>
            </a:r>
            <a:r>
              <a:rPr kumimoji="1" lang="zh-CN" altLang="en-US" dirty="0">
                <a:solidFill>
                  <a:schemeClr val="tx1"/>
                </a:solidFill>
                <a:latin typeface="+mn-ea"/>
                <a:ea typeface="+mn-ea"/>
                <a:hlinkClick r:id="rId1"/>
              </a:rPr>
              <a:t> </a:t>
            </a:r>
            <a:r>
              <a:rPr kumimoji="1" lang="en-US" altLang="zh-CN" dirty="0">
                <a:solidFill>
                  <a:schemeClr val="tx1"/>
                </a:solidFill>
                <a:latin typeface="+mn-ea"/>
                <a:ea typeface="+mn-ea"/>
                <a:hlinkClick r:id="rId1"/>
              </a:rPr>
              <a:t>a</a:t>
            </a:r>
            <a:r>
              <a:rPr kumimoji="1" lang="zh-CN" altLang="en-US" dirty="0">
                <a:solidFill>
                  <a:schemeClr val="tx1"/>
                </a:solidFill>
                <a:latin typeface="+mn-ea"/>
                <a:ea typeface="+mn-ea"/>
                <a:hlinkClick r:id="rId1"/>
              </a:rPr>
              <a:t> </a:t>
            </a:r>
            <a:r>
              <a:rPr kumimoji="1" lang="en-US" altLang="zh-CN" dirty="0">
                <a:solidFill>
                  <a:schemeClr val="tx1"/>
                </a:solidFill>
                <a:latin typeface="+mn-ea"/>
                <a:ea typeface="+mn-ea"/>
                <a:hlinkClick r:id="rId1"/>
              </a:rPr>
              <a:t>cloud</a:t>
            </a:r>
            <a:r>
              <a:rPr kumimoji="1" lang="zh-CN" altLang="en-US" dirty="0">
                <a:solidFill>
                  <a:schemeClr val="tx1"/>
                </a:solidFill>
                <a:latin typeface="+mn-ea"/>
                <a:ea typeface="+mn-ea"/>
                <a:hlinkClick r:id="rId1"/>
              </a:rPr>
              <a:t> </a:t>
            </a:r>
            <a:r>
              <a:rPr kumimoji="1" lang="en-US" altLang="zh-CN" dirty="0">
                <a:solidFill>
                  <a:schemeClr val="tx1"/>
                </a:solidFill>
                <a:latin typeface="+mn-ea"/>
                <a:ea typeface="+mn-ea"/>
                <a:hlinkClick r:id="rId1"/>
              </a:rPr>
              <a:t>chamber</a:t>
            </a:r>
            <a:endParaRPr kumimoji="1" lang="zh-CN" altLang="en-US" dirty="0">
              <a:solidFill>
                <a:schemeClr val="tx1"/>
              </a:solidFill>
              <a:latin typeface="+mn-ea"/>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电子电荷的精确测定</a:t>
            </a:r>
            <a:endParaRPr lang="zh-CN" altLang="en-US" dirty="0"/>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228600" y="1507635"/>
                <a:ext cx="3581400" cy="4740765"/>
              </a:xfrm>
            </p:spPr>
            <p:txBody>
              <a:bodyPr>
                <a:normAutofit/>
              </a:bodyPr>
              <a:lstStyle/>
              <a:p>
                <a:r>
                  <a:rPr lang="en-US" altLang="zh-CN" sz="2400" dirty="0"/>
                  <a:t>1909</a:t>
                </a:r>
                <a:r>
                  <a:rPr lang="zh-CN" altLang="en-US" sz="2400" dirty="0"/>
                  <a:t>，密立根</a:t>
                </a:r>
                <a:r>
                  <a:rPr lang="en-US" altLang="zh-CN" sz="2400" dirty="0"/>
                  <a:t>(Millikan)</a:t>
                </a:r>
                <a:r>
                  <a:rPr lang="zh-CN" altLang="en-US" sz="2400" dirty="0"/>
                  <a:t> 著名的“油滴实验”</a:t>
                </a:r>
                <a:endParaRPr lang="en-US" altLang="zh-CN" sz="2400" dirty="0"/>
              </a:p>
              <a:p>
                <a:pPr lvl="1"/>
                <a:r>
                  <a:rPr lang="en-US" altLang="zh-CN" sz="2400" dirty="0"/>
                  <a:t>X</a:t>
                </a:r>
                <a:r>
                  <a:rPr lang="zh-CN" altLang="en-US" sz="2400" dirty="0"/>
                  <a:t>光可以使由喷雾器产生的油滴带电。</a:t>
                </a:r>
                <a:endParaRPr lang="en-US" altLang="zh-CN" sz="2400" dirty="0"/>
              </a:p>
              <a:p>
                <a:pPr lvl="1"/>
                <a:r>
                  <a:rPr lang="zh-CN" altLang="en-US" sz="2400" dirty="0"/>
                  <a:t>油滴不易挥发</a:t>
                </a:r>
                <a:endParaRPr lang="en-US" altLang="zh-CN" sz="2400" dirty="0"/>
              </a:p>
              <a:p>
                <a:pPr lvl="1"/>
                <a:r>
                  <a:rPr lang="zh-CN" altLang="en-US" sz="2400" dirty="0"/>
                  <a:t>电场平衡油滴的重力、浮力和电场力</a:t>
                </a:r>
                <a:endParaRPr lang="en-US" altLang="zh-CN" sz="2400" dirty="0"/>
              </a:p>
              <a:p>
                <a:pPr lvl="1"/>
                <a:r>
                  <a:rPr lang="zh-CN" altLang="en-US" sz="2400" dirty="0"/>
                  <a:t>油滴质量 </a:t>
                </a:r>
                <a:r>
                  <a:rPr lang="zh-CN" altLang="en-US" sz="2400" dirty="0">
                    <a:sym typeface="Symbol" panose="05050102010706020507" pitchFamily="18" charset="2"/>
                  </a:rPr>
                  <a:t> 关闭电场测量油滴速度（存在空气阻力！）</a:t>
                </a:r>
                <a:endParaRPr lang="en-US" altLang="zh-CN" sz="2400" dirty="0">
                  <a:sym typeface="Symbol" panose="05050102010706020507" pitchFamily="18" charset="2"/>
                </a:endParaRPr>
              </a:p>
              <a:p>
                <a:pPr lvl="1"/>
                <a:r>
                  <a:rPr lang="zh-CN" altLang="en-US" sz="2400" dirty="0"/>
                  <a:t>最大公约数 </a:t>
                </a:r>
                <a:r>
                  <a:rPr lang="zh-CN" altLang="en-US" sz="2400" dirty="0">
                    <a:sym typeface="Symbol" panose="05050102010706020507" pitchFamily="18" charset="2"/>
                  </a:rPr>
                  <a:t> </a:t>
                </a:r>
                <a14:m>
                  <m:oMath xmlns:m="http://schemas.openxmlformats.org/officeDocument/2006/math">
                    <m:sSub>
                      <m:sSubPr>
                        <m:ctrlPr>
                          <a:rPr lang="en-US" altLang="zh-CN" sz="2400" i="1" smtClean="0">
                            <a:latin typeface="Cambria Math" panose="02040503050406030204" pitchFamily="18" charset="0"/>
                            <a:sym typeface="Symbol" panose="05050102010706020507" pitchFamily="18" charset="2"/>
                          </a:rPr>
                        </m:ctrlPr>
                      </m:sSubPr>
                      <m:e>
                        <m:r>
                          <a:rPr lang="en-US" altLang="zh-CN" sz="2400" b="1" i="1" smtClean="0">
                            <a:latin typeface="Cambria Math" panose="02040503050406030204" pitchFamily="18" charset="0"/>
                            <a:sym typeface="Symbol" panose="05050102010706020507" pitchFamily="18" charset="2"/>
                          </a:rPr>
                          <m:t>𝒒</m:t>
                        </m:r>
                      </m:e>
                      <m:sub>
                        <m:r>
                          <a:rPr lang="en-US" altLang="zh-CN" sz="2400" b="1" i="1" smtClean="0">
                            <a:latin typeface="Cambria Math" panose="02040503050406030204" pitchFamily="18" charset="0"/>
                            <a:sym typeface="Symbol" panose="05050102010706020507" pitchFamily="18" charset="2"/>
                          </a:rPr>
                          <m:t>𝒆</m:t>
                        </m:r>
                      </m:sub>
                    </m:sSub>
                  </m:oMath>
                </a14:m>
                <a:endParaRPr lang="en-US" altLang="zh-CN" sz="2000" baseline="-25000" dirty="0"/>
              </a:p>
            </p:txBody>
          </p:sp>
        </mc:Choice>
        <mc:Fallback>
          <p:sp>
            <p:nvSpPr>
              <p:cNvPr id="3" name="内容占位符 2"/>
              <p:cNvSpPr>
                <a:spLocks noRot="1" noChangeAspect="1" noMove="1" noResize="1" noEditPoints="1" noAdjustHandles="1" noChangeArrowheads="1" noChangeShapeType="1" noTextEdit="1"/>
              </p:cNvSpPr>
              <p:nvPr>
                <p:ph idx="1"/>
              </p:nvPr>
            </p:nvSpPr>
            <p:spPr>
              <a:xfrm>
                <a:off x="228600" y="1507635"/>
                <a:ext cx="3581400" cy="4740765"/>
              </a:xfrm>
              <a:blipFill rotWithShape="1">
                <a:blip r:embed="rId1"/>
                <a:stretch>
                  <a:fillRect t="-3"/>
                </a:stretch>
              </a:blipFill>
            </p:spPr>
            <p:txBody>
              <a:bodyPr/>
              <a:lstStyle/>
              <a:p>
                <a:r>
                  <a:rPr lang="zh-CN" altLang="en-US">
                    <a:noFill/>
                  </a:rPr>
                  <a:t> </a:t>
                </a:r>
              </a:p>
            </p:txBody>
          </p:sp>
        </mc:Fallback>
      </mc:AlternateContent>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8" name="Picture 13">
            <a:hlinkClick r:id="rId2" action="ppaction://hlinkfile"/>
          </p:cNvPr>
          <p:cNvPicPr>
            <a:picLocks noChangeAspect="1" noChangeArrowheads="1"/>
          </p:cNvPicPr>
          <p:nvPr/>
        </p:nvPicPr>
        <p:blipFill>
          <a:blip r:embed="rId3" cstate="print"/>
          <a:srcRect/>
          <a:stretch>
            <a:fillRect/>
          </a:stretch>
        </p:blipFill>
        <p:spPr bwMode="auto">
          <a:xfrm>
            <a:off x="3834063" y="1752600"/>
            <a:ext cx="5133474" cy="3850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电子电荷的精确测定</a:t>
            </a:r>
            <a:endParaRPr lang="zh-CN" altLang="en-US" dirty="0"/>
          </a:p>
        </p:txBody>
      </p:sp>
      <p:sp>
        <p:nvSpPr>
          <p:cNvPr id="3" name="灯片编号占位符 2"/>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9" name="矩形 8"/>
          <p:cNvSpPr/>
          <p:nvPr/>
        </p:nvSpPr>
        <p:spPr>
          <a:xfrm>
            <a:off x="159941" y="1239548"/>
            <a:ext cx="7417415" cy="400110"/>
          </a:xfrm>
          <a:prstGeom prst="rect">
            <a:avLst/>
          </a:prstGeom>
        </p:spPr>
        <p:txBody>
          <a:bodyPr wrap="none">
            <a:spAutoFit/>
          </a:bodyPr>
          <a:lstStyle/>
          <a:p>
            <a:r>
              <a:rPr lang="zh-CN" altLang="en-US" sz="2000" dirty="0">
                <a:solidFill>
                  <a:schemeClr val="tx1"/>
                </a:solidFill>
              </a:rPr>
              <a:t>测量过程中油滴受</a:t>
            </a:r>
            <a:r>
              <a:rPr lang="en-US" altLang="zh-CN" sz="2000" dirty="0">
                <a:solidFill>
                  <a:schemeClr val="tx1"/>
                </a:solidFill>
              </a:rPr>
              <a:t>4</a:t>
            </a:r>
            <a:r>
              <a:rPr lang="zh-CN" altLang="en-US" sz="2000" dirty="0">
                <a:solidFill>
                  <a:schemeClr val="tx1"/>
                </a:solidFill>
              </a:rPr>
              <a:t>个力量的影响：空气阻力、重力、浮力、电场力</a:t>
            </a:r>
            <a:endParaRPr lang="zh-CN" altLang="en-US" sz="2000" dirty="0">
              <a:solidFill>
                <a:schemeClr val="tx1"/>
              </a:solidFill>
            </a:endParaRPr>
          </a:p>
        </p:txBody>
      </p:sp>
      <p:sp>
        <p:nvSpPr>
          <p:cNvPr id="10" name="矩形 9"/>
          <p:cNvSpPr/>
          <p:nvPr/>
        </p:nvSpPr>
        <p:spPr>
          <a:xfrm>
            <a:off x="851558" y="1760039"/>
            <a:ext cx="1346844" cy="400110"/>
          </a:xfrm>
          <a:prstGeom prst="rect">
            <a:avLst/>
          </a:prstGeom>
        </p:spPr>
        <p:txBody>
          <a:bodyPr wrap="none">
            <a:spAutoFit/>
          </a:bodyPr>
          <a:lstStyle/>
          <a:p>
            <a:r>
              <a:rPr lang="zh-CN" altLang="en-US" sz="2000" dirty="0">
                <a:solidFill>
                  <a:schemeClr val="tx1"/>
                </a:solidFill>
              </a:rPr>
              <a:t>空气阻力：</a:t>
            </a:r>
            <a:endParaRPr lang="zh-CN" altLang="en-US" sz="2000" dirty="0"/>
          </a:p>
        </p:txBody>
      </p:sp>
      <p:pic>
        <p:nvPicPr>
          <p:cNvPr id="12" name="图片 11"/>
          <p:cNvPicPr>
            <a:picLocks noChangeAspect="1"/>
          </p:cNvPicPr>
          <p:nvPr/>
        </p:nvPicPr>
        <p:blipFill>
          <a:blip r:embed="rId1"/>
          <a:stretch>
            <a:fillRect/>
          </a:stretch>
        </p:blipFill>
        <p:spPr>
          <a:xfrm>
            <a:off x="3061358" y="1553694"/>
            <a:ext cx="5384800" cy="812800"/>
          </a:xfrm>
          <a:prstGeom prst="rect">
            <a:avLst/>
          </a:prstGeom>
        </p:spPr>
      </p:pic>
      <p:sp>
        <p:nvSpPr>
          <p:cNvPr id="13" name="矩形 12"/>
          <p:cNvSpPr/>
          <p:nvPr/>
        </p:nvSpPr>
        <p:spPr>
          <a:xfrm>
            <a:off x="851558" y="2598779"/>
            <a:ext cx="2831224" cy="400110"/>
          </a:xfrm>
          <a:prstGeom prst="rect">
            <a:avLst/>
          </a:prstGeom>
        </p:spPr>
        <p:txBody>
          <a:bodyPr wrap="none">
            <a:spAutoFit/>
          </a:bodyPr>
          <a:lstStyle/>
          <a:p>
            <a:r>
              <a:rPr lang="zh-CN" altLang="en-US" sz="2000" dirty="0">
                <a:solidFill>
                  <a:schemeClr val="tx1"/>
                </a:solidFill>
              </a:rPr>
              <a:t>重力</a:t>
            </a:r>
            <a:r>
              <a:rPr lang="en-US" altLang="zh-CN" sz="2000" dirty="0">
                <a:solidFill>
                  <a:schemeClr val="tx1"/>
                </a:solidFill>
              </a:rPr>
              <a:t>(</a:t>
            </a:r>
            <a:r>
              <a:rPr lang="zh-CN" altLang="en-US" sz="2000" dirty="0">
                <a:solidFill>
                  <a:schemeClr val="tx1"/>
                </a:solidFill>
              </a:rPr>
              <a:t>假设为完美球形</a:t>
            </a:r>
            <a:r>
              <a:rPr lang="en-US" altLang="zh-CN" sz="2000" dirty="0">
                <a:solidFill>
                  <a:schemeClr val="tx1"/>
                </a:solidFill>
              </a:rPr>
              <a:t>):</a:t>
            </a:r>
            <a:endParaRPr lang="zh-CN" altLang="en-US" sz="2000" dirty="0"/>
          </a:p>
        </p:txBody>
      </p:sp>
      <p:pic>
        <p:nvPicPr>
          <p:cNvPr id="14" name="图片 13"/>
          <p:cNvPicPr>
            <a:picLocks noChangeAspect="1"/>
          </p:cNvPicPr>
          <p:nvPr/>
        </p:nvPicPr>
        <p:blipFill>
          <a:blip r:embed="rId2"/>
          <a:stretch>
            <a:fillRect/>
          </a:stretch>
        </p:blipFill>
        <p:spPr>
          <a:xfrm>
            <a:off x="3682782" y="2391894"/>
            <a:ext cx="3505200" cy="1016000"/>
          </a:xfrm>
          <a:prstGeom prst="rect">
            <a:avLst/>
          </a:prstGeom>
        </p:spPr>
      </p:pic>
      <p:sp>
        <p:nvSpPr>
          <p:cNvPr id="16" name="矩形 15"/>
          <p:cNvSpPr/>
          <p:nvPr/>
        </p:nvSpPr>
        <p:spPr>
          <a:xfrm>
            <a:off x="887625" y="3698180"/>
            <a:ext cx="2759089" cy="400110"/>
          </a:xfrm>
          <a:prstGeom prst="rect">
            <a:avLst/>
          </a:prstGeom>
        </p:spPr>
        <p:txBody>
          <a:bodyPr wrap="none">
            <a:spAutoFit/>
          </a:bodyPr>
          <a:lstStyle/>
          <a:p>
            <a:r>
              <a:rPr lang="zh-CN" altLang="en-US" sz="2000" dirty="0">
                <a:solidFill>
                  <a:schemeClr val="tx1"/>
                </a:solidFill>
              </a:rPr>
              <a:t>浮力</a:t>
            </a:r>
            <a:r>
              <a:rPr lang="en-US" altLang="zh-CN" sz="2000" dirty="0">
                <a:solidFill>
                  <a:schemeClr val="tx1"/>
                </a:solidFill>
              </a:rPr>
              <a:t>(</a:t>
            </a:r>
            <a:r>
              <a:rPr lang="zh-CN" altLang="en-US" sz="2000" dirty="0">
                <a:solidFill>
                  <a:schemeClr val="tx1"/>
                </a:solidFill>
              </a:rPr>
              <a:t>假设为完美球形</a:t>
            </a:r>
            <a:r>
              <a:rPr lang="en-US" altLang="zh-CN" sz="2000" dirty="0">
                <a:solidFill>
                  <a:schemeClr val="tx1"/>
                </a:solidFill>
              </a:rPr>
              <a:t>):</a:t>
            </a:r>
            <a:endParaRPr lang="zh-CN" altLang="en-US" sz="2000" dirty="0"/>
          </a:p>
        </p:txBody>
      </p:sp>
      <p:pic>
        <p:nvPicPr>
          <p:cNvPr id="17" name="图片 16"/>
          <p:cNvPicPr>
            <a:picLocks noChangeAspect="1"/>
          </p:cNvPicPr>
          <p:nvPr/>
        </p:nvPicPr>
        <p:blipFill>
          <a:blip r:embed="rId3"/>
          <a:stretch>
            <a:fillRect/>
          </a:stretch>
        </p:blipFill>
        <p:spPr>
          <a:xfrm>
            <a:off x="3682782" y="3449213"/>
            <a:ext cx="3619500" cy="1041400"/>
          </a:xfrm>
          <a:prstGeom prst="rect">
            <a:avLst/>
          </a:prstGeom>
        </p:spPr>
      </p:pic>
      <p:sp>
        <p:nvSpPr>
          <p:cNvPr id="19" name="矩形 18"/>
          <p:cNvSpPr/>
          <p:nvPr/>
        </p:nvSpPr>
        <p:spPr>
          <a:xfrm>
            <a:off x="887624" y="4663091"/>
            <a:ext cx="1085554" cy="400110"/>
          </a:xfrm>
          <a:prstGeom prst="rect">
            <a:avLst/>
          </a:prstGeom>
        </p:spPr>
        <p:txBody>
          <a:bodyPr wrap="none">
            <a:spAutoFit/>
          </a:bodyPr>
          <a:lstStyle/>
          <a:p>
            <a:r>
              <a:rPr lang="zh-CN" altLang="en-US" sz="2000" dirty="0">
                <a:solidFill>
                  <a:schemeClr val="tx1"/>
                </a:solidFill>
              </a:rPr>
              <a:t>电场力：</a:t>
            </a:r>
            <a:endParaRPr lang="zh-CN" altLang="en-US" sz="2000" dirty="0"/>
          </a:p>
        </p:txBody>
      </p:sp>
      <p:pic>
        <p:nvPicPr>
          <p:cNvPr id="20" name="图片 19"/>
          <p:cNvPicPr>
            <a:picLocks noChangeAspect="1"/>
          </p:cNvPicPr>
          <p:nvPr/>
        </p:nvPicPr>
        <p:blipFill>
          <a:blip r:embed="rId4"/>
          <a:stretch>
            <a:fillRect/>
          </a:stretch>
        </p:blipFill>
        <p:spPr>
          <a:xfrm>
            <a:off x="3518558" y="4545970"/>
            <a:ext cx="3467100" cy="812800"/>
          </a:xfrm>
          <a:prstGeom prst="rect">
            <a:avLst/>
          </a:prstGeom>
        </p:spPr>
      </p:pic>
      <p:sp>
        <p:nvSpPr>
          <p:cNvPr id="21" name="矩形 20"/>
          <p:cNvSpPr/>
          <p:nvPr/>
        </p:nvSpPr>
        <p:spPr>
          <a:xfrm>
            <a:off x="152684" y="5352105"/>
            <a:ext cx="5069016" cy="400110"/>
          </a:xfrm>
          <a:prstGeom prst="rect">
            <a:avLst/>
          </a:prstGeom>
        </p:spPr>
        <p:txBody>
          <a:bodyPr wrap="none">
            <a:spAutoFit/>
          </a:bodyPr>
          <a:lstStyle/>
          <a:p>
            <a:r>
              <a:rPr lang="zh-CN" altLang="en-US" sz="2000" dirty="0">
                <a:solidFill>
                  <a:schemeClr val="tx1"/>
                </a:solidFill>
              </a:rPr>
              <a:t>通过受力平衡下速度测得半径，求得电荷量</a:t>
            </a:r>
            <a:endParaRPr lang="zh-CN" altLang="en-US" sz="2000" dirty="0">
              <a:solidFill>
                <a:schemeClr val="tx1"/>
              </a:solidFill>
            </a:endParaRPr>
          </a:p>
        </p:txBody>
      </p:sp>
      <p:sp>
        <p:nvSpPr>
          <p:cNvPr id="22" name="矩形 21"/>
          <p:cNvSpPr/>
          <p:nvPr/>
        </p:nvSpPr>
        <p:spPr>
          <a:xfrm>
            <a:off x="183092" y="5715000"/>
            <a:ext cx="4873450" cy="400110"/>
          </a:xfrm>
          <a:prstGeom prst="rect">
            <a:avLst/>
          </a:prstGeom>
        </p:spPr>
        <p:txBody>
          <a:bodyPr wrap="none">
            <a:spAutoFit/>
          </a:bodyPr>
          <a:lstStyle/>
          <a:p>
            <a:r>
              <a:rPr lang="zh-CN" altLang="en-US" sz="2000" dirty="0">
                <a:solidFill>
                  <a:schemeClr val="tx1"/>
                </a:solidFill>
              </a:rPr>
              <a:t>若油滴太小，空气阻力粘滞系数需要修正：</a:t>
            </a:r>
            <a:endParaRPr lang="zh-CN" altLang="en-US" sz="2000" dirty="0">
              <a:solidFill>
                <a:schemeClr val="tx1"/>
              </a:solidFill>
            </a:endParaRPr>
          </a:p>
        </p:txBody>
      </p:sp>
      <p:pic>
        <p:nvPicPr>
          <p:cNvPr id="24" name="图片 23"/>
          <p:cNvPicPr>
            <a:picLocks noChangeAspect="1"/>
          </p:cNvPicPr>
          <p:nvPr/>
        </p:nvPicPr>
        <p:blipFill>
          <a:blip r:embed="rId5"/>
          <a:stretch>
            <a:fillRect/>
          </a:stretch>
        </p:blipFill>
        <p:spPr>
          <a:xfrm>
            <a:off x="5221700" y="5429377"/>
            <a:ext cx="3734018" cy="907429"/>
          </a:xfrm>
          <a:prstGeom prst="rect">
            <a:avLst/>
          </a:prstGeom>
        </p:spPr>
      </p:pic>
      <p:pic>
        <p:nvPicPr>
          <p:cNvPr id="5" name="图片 4"/>
          <p:cNvPicPr>
            <a:picLocks noChangeAspect="1"/>
          </p:cNvPicPr>
          <p:nvPr/>
        </p:nvPicPr>
        <p:blipFill>
          <a:blip r:embed="rId6"/>
          <a:stretch>
            <a:fillRect/>
          </a:stretch>
        </p:blipFill>
        <p:spPr>
          <a:xfrm>
            <a:off x="0" y="6096000"/>
            <a:ext cx="9144000" cy="3468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电子电荷的精确测定</a:t>
            </a:r>
            <a:endParaRPr lang="zh-CN" altLang="en-US" dirty="0"/>
          </a:p>
        </p:txBody>
      </p:sp>
      <p:sp>
        <p:nvSpPr>
          <p:cNvPr id="8" name="内容占位符 7"/>
          <p:cNvSpPr>
            <a:spLocks noGrp="1"/>
          </p:cNvSpPr>
          <p:nvPr>
            <p:ph idx="1"/>
          </p:nvPr>
        </p:nvSpPr>
        <p:spPr>
          <a:xfrm>
            <a:off x="762000" y="4687439"/>
            <a:ext cx="8077200" cy="1515844"/>
          </a:xfrm>
        </p:spPr>
        <p:txBody>
          <a:bodyPr>
            <a:noAutofit/>
          </a:bodyPr>
          <a:lstStyle/>
          <a:p>
            <a:pPr>
              <a:lnSpc>
                <a:spcPct val="100000"/>
              </a:lnSpc>
              <a:spcBef>
                <a:spcPts val="0"/>
              </a:spcBef>
              <a:spcAft>
                <a:spcPts val="0"/>
              </a:spcAft>
            </a:pPr>
            <a:r>
              <a:rPr lang="zh-CN" altLang="en-US" sz="2400" dirty="0"/>
              <a:t>电荷是量子化的！</a:t>
            </a:r>
            <a:endParaRPr lang="zh-CN" altLang="en-US" sz="2400" dirty="0"/>
          </a:p>
          <a:p>
            <a:pPr>
              <a:lnSpc>
                <a:spcPct val="100000"/>
              </a:lnSpc>
              <a:spcBef>
                <a:spcPts val="0"/>
              </a:spcBef>
              <a:spcAft>
                <a:spcPts val="0"/>
              </a:spcAft>
            </a:pPr>
            <a:r>
              <a:rPr lang="zh-CN" altLang="en-US" sz="2400" dirty="0"/>
              <a:t>电子的普遍存在得到了令人信服的证明。</a:t>
            </a:r>
            <a:endParaRPr lang="en-US" altLang="zh-CN" sz="2400" dirty="0"/>
          </a:p>
          <a:p>
            <a:pPr>
              <a:lnSpc>
                <a:spcPct val="100000"/>
              </a:lnSpc>
              <a:spcBef>
                <a:spcPts val="0"/>
              </a:spcBef>
              <a:spcAft>
                <a:spcPts val="0"/>
              </a:spcAft>
            </a:pPr>
            <a:r>
              <a:rPr lang="zh-CN" altLang="en-US" sz="2400" b="1" dirty="0">
                <a:solidFill>
                  <a:srgbClr val="0000FF"/>
                </a:solidFill>
                <a:latin typeface="华文楷体" panose="02010600040101010101" charset="-122"/>
                <a:ea typeface="华文楷体" panose="02010600040101010101" charset="-122"/>
                <a:cs typeface="华文楷体" panose="02010600040101010101" charset="-122"/>
              </a:rPr>
              <a:t>所有粒子的电荷都是量子化的，夸克带分数电荷（</a:t>
            </a:r>
            <a:r>
              <a:rPr lang="en-US" altLang="zh-CN" sz="2400" b="1" dirty="0">
                <a:solidFill>
                  <a:srgbClr val="0000FF"/>
                </a:solidFill>
                <a:latin typeface="华文楷体" panose="02010600040101010101" charset="-122"/>
                <a:ea typeface="华文楷体" panose="02010600040101010101" charset="-122"/>
                <a:cs typeface="华文楷体" panose="02010600040101010101" charset="-122"/>
              </a:rPr>
              <a:t>e/3</a:t>
            </a:r>
            <a:r>
              <a:rPr lang="zh-CN" altLang="en-US" sz="2400" b="1" dirty="0">
                <a:solidFill>
                  <a:srgbClr val="0000FF"/>
                </a:solidFill>
                <a:latin typeface="华文楷体" panose="02010600040101010101" charset="-122"/>
                <a:ea typeface="华文楷体" panose="02010600040101010101" charset="-122"/>
                <a:cs typeface="华文楷体" panose="02010600040101010101" charset="-122"/>
              </a:rPr>
              <a:t>，</a:t>
            </a:r>
            <a:r>
              <a:rPr lang="en-US" altLang="zh-CN" sz="2400" b="1" dirty="0">
                <a:solidFill>
                  <a:srgbClr val="0000FF"/>
                </a:solidFill>
                <a:latin typeface="华文楷体" panose="02010600040101010101" charset="-122"/>
                <a:ea typeface="华文楷体" panose="02010600040101010101" charset="-122"/>
                <a:cs typeface="华文楷体" panose="02010600040101010101" charset="-122"/>
              </a:rPr>
              <a:t>2e/3</a:t>
            </a:r>
            <a:r>
              <a:rPr lang="zh-CN" altLang="en-US" sz="2400" b="1" dirty="0">
                <a:solidFill>
                  <a:srgbClr val="0000FF"/>
                </a:solidFill>
                <a:latin typeface="华文楷体" panose="02010600040101010101" charset="-122"/>
                <a:ea typeface="华文楷体" panose="02010600040101010101" charset="-122"/>
                <a:cs typeface="华文楷体" panose="02010600040101010101" charset="-122"/>
              </a:rPr>
              <a:t>），其他粒子是</a:t>
            </a:r>
            <a:r>
              <a:rPr lang="en-US" altLang="zh-CN" sz="2400" b="1" dirty="0">
                <a:solidFill>
                  <a:srgbClr val="0000FF"/>
                </a:solidFill>
                <a:latin typeface="华文楷体" panose="02010600040101010101" charset="-122"/>
                <a:ea typeface="华文楷体" panose="02010600040101010101" charset="-122"/>
                <a:cs typeface="华文楷体" panose="02010600040101010101" charset="-122"/>
              </a:rPr>
              <a:t>e</a:t>
            </a:r>
            <a:r>
              <a:rPr lang="zh-CN" altLang="en-US" sz="2400" b="1" dirty="0">
                <a:solidFill>
                  <a:srgbClr val="0000FF"/>
                </a:solidFill>
                <a:latin typeface="华文楷体" panose="02010600040101010101" charset="-122"/>
                <a:ea typeface="华文楷体" panose="02010600040101010101" charset="-122"/>
                <a:cs typeface="华文楷体" panose="02010600040101010101" charset="-122"/>
              </a:rPr>
              <a:t>的整数倍</a:t>
            </a:r>
            <a:endParaRPr lang="en-US" altLang="zh-CN" sz="2400" b="1" dirty="0">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3" name="灯片编号占位符 2"/>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7" name="Rectangle 9"/>
          <p:cNvSpPr>
            <a:spLocks noChangeArrowheads="1"/>
          </p:cNvSpPr>
          <p:nvPr/>
        </p:nvSpPr>
        <p:spPr bwMode="auto">
          <a:xfrm>
            <a:off x="381000" y="1307432"/>
            <a:ext cx="8458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1911</a:t>
            </a:r>
            <a:r>
              <a:rPr lang="zh-CN" altLang="en-US" sz="2800" dirty="0">
                <a:latin typeface="Times New Roman" panose="02020603050405020304" pitchFamily="18" charset="0"/>
                <a:ea typeface="Times New Roman" panose="02020603050405020304" pitchFamily="18" charset="0"/>
                <a:cs typeface="Times New Roman" panose="02020603050405020304" pitchFamily="18" charset="0"/>
              </a:rPr>
              <a:t>年，密立根油滴实验发表测出的单个电子的电荷为</a:t>
            </a:r>
            <a:r>
              <a:rPr kumimoji="0"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1.59×10</a:t>
            </a:r>
            <a:r>
              <a:rPr kumimoji="0" lang="en-US" altLang="zh-CN" sz="2800" baseline="300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-19</a:t>
            </a:r>
            <a:r>
              <a:rPr kumimoji="0"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C</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kumimoji="0"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很多年来一直被认为是最精确的数值，密立根因此获得了</a:t>
            </a:r>
            <a:r>
              <a:rPr kumimoji="0"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1923</a:t>
            </a:r>
            <a:r>
              <a:rPr kumimoji="0"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年诺贝尔物理学奖，直到</a:t>
            </a:r>
            <a:r>
              <a:rPr kumimoji="0"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1929</a:t>
            </a:r>
            <a:r>
              <a:rPr kumimoji="0"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年才发现它约有</a:t>
            </a:r>
            <a:r>
              <a:rPr kumimoji="0"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a:t>
            </a:r>
            <a:r>
              <a:rPr kumimoji="0" lang="zh-CN" altLang="en-US" sz="28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的误差，来自对空气粘滞性测量的偏离。</a:t>
            </a:r>
            <a:endParaRPr kumimoji="0" lang="en-US" altLang="zh-CN" sz="28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11" name="文本框 1"/>
          <p:cNvSpPr txBox="1"/>
          <p:nvPr/>
        </p:nvSpPr>
        <p:spPr>
          <a:xfrm>
            <a:off x="457200" y="3517867"/>
            <a:ext cx="7893508" cy="913070"/>
          </a:xfrm>
          <a:prstGeom prst="rect">
            <a:avLst/>
          </a:prstGeom>
          <a:noFill/>
        </p:spPr>
        <p:txBody>
          <a:bodyPr wrap="none" rtlCol="0">
            <a:spAutoFit/>
          </a:bodyPr>
          <a:lstStyle/>
          <a:p>
            <a:pPr marL="190500" indent="-190500" eaLnBrk="1" hangingPunct="1">
              <a:lnSpc>
                <a:spcPct val="90000"/>
              </a:lnSpc>
              <a:spcBef>
                <a:spcPct val="20000"/>
              </a:spcBef>
              <a:buFont typeface="Arial" panose="020B0604020202020204" pitchFamily="34" charset="0"/>
              <a:buChar char="•"/>
            </a:pPr>
            <a:r>
              <a:rPr kumimoji="0" lang="zh-CN" altLang="en-US" dirty="0">
                <a:solidFill>
                  <a:srgbClr val="000000"/>
                </a:solidFill>
                <a:latin typeface="华文楷体" panose="02010600040101010101" charset="-122"/>
                <a:ea typeface="华文楷体" panose="02010600040101010101" charset="-122"/>
                <a:cs typeface="华文楷体" panose="02010600040101010101" charset="-122"/>
              </a:rPr>
              <a:t>电子电荷</a:t>
            </a:r>
            <a:r>
              <a:rPr kumimoji="0" lang="en-US" altLang="zh-CN" dirty="0">
                <a:solidFill>
                  <a:srgbClr val="000000"/>
                </a:solidFill>
                <a:latin typeface="华文楷体" panose="02010600040101010101" charset="-122"/>
                <a:ea typeface="华文楷体" panose="02010600040101010101" charset="-122"/>
                <a:cs typeface="华文楷体" panose="02010600040101010101" charset="-122"/>
              </a:rPr>
              <a:t>e</a:t>
            </a:r>
            <a:r>
              <a:rPr kumimoji="0" lang="zh-CN" altLang="en-US" dirty="0">
                <a:solidFill>
                  <a:srgbClr val="000000"/>
                </a:solidFill>
                <a:latin typeface="华文楷体" panose="02010600040101010101" charset="-122"/>
                <a:ea typeface="华文楷体" panose="02010600040101010101" charset="-122"/>
                <a:cs typeface="华文楷体" panose="02010600040101010101" charset="-122"/>
              </a:rPr>
              <a:t>的现代值为 </a:t>
            </a:r>
            <a:r>
              <a:rPr kumimoji="0" lang="en-US" altLang="zh-CN" sz="2400" b="0" dirty="0">
                <a:solidFill>
                  <a:srgbClr val="FF0000"/>
                </a:solidFill>
                <a:latin typeface="Calibri" panose="020F0502020204030204"/>
                <a:ea typeface="宋体" panose="02010600030101010101" pitchFamily="2" charset="-122"/>
              </a:rPr>
              <a:t>1.602</a:t>
            </a:r>
            <a:r>
              <a:rPr kumimoji="0" lang="zh-CN" altLang="en-US" sz="2400" b="0" dirty="0">
                <a:solidFill>
                  <a:srgbClr val="FF0000"/>
                </a:solidFill>
                <a:latin typeface="Calibri" panose="020F0502020204030204"/>
                <a:ea typeface="宋体" panose="02010600030101010101" pitchFamily="2" charset="-122"/>
              </a:rPr>
              <a:t> </a:t>
            </a:r>
            <a:r>
              <a:rPr kumimoji="0" lang="en-US" altLang="zh-CN" sz="2400" b="0" dirty="0">
                <a:solidFill>
                  <a:srgbClr val="FF0000"/>
                </a:solidFill>
                <a:latin typeface="Calibri" panose="020F0502020204030204"/>
                <a:ea typeface="宋体" panose="02010600030101010101" pitchFamily="2" charset="-122"/>
              </a:rPr>
              <a:t>176</a:t>
            </a:r>
            <a:r>
              <a:rPr kumimoji="0" lang="zh-CN" altLang="en-US" sz="2400" b="0" dirty="0">
                <a:solidFill>
                  <a:srgbClr val="FF0000"/>
                </a:solidFill>
                <a:latin typeface="Calibri" panose="020F0502020204030204"/>
                <a:ea typeface="宋体" panose="02010600030101010101" pitchFamily="2" charset="-122"/>
              </a:rPr>
              <a:t> </a:t>
            </a:r>
            <a:r>
              <a:rPr kumimoji="0" lang="zh-CN" altLang="zh-CN" sz="2400" b="0" dirty="0">
                <a:solidFill>
                  <a:srgbClr val="FF0000"/>
                </a:solidFill>
                <a:latin typeface="Calibri" panose="020F0502020204030204"/>
                <a:ea typeface="宋体" panose="02010600030101010101" pitchFamily="2" charset="-122"/>
              </a:rPr>
              <a:t>62</a:t>
            </a:r>
            <a:r>
              <a:rPr kumimoji="0" lang="en-US" altLang="zh-CN" sz="2400" b="0" dirty="0">
                <a:solidFill>
                  <a:srgbClr val="FF0000"/>
                </a:solidFill>
                <a:latin typeface="Calibri" panose="020F0502020204030204"/>
                <a:ea typeface="宋体" panose="02010600030101010101" pitchFamily="2" charset="-122"/>
              </a:rPr>
              <a:t>08(</a:t>
            </a:r>
            <a:r>
              <a:rPr kumimoji="0" lang="zh-CN" altLang="zh-CN" sz="2400" b="0" dirty="0">
                <a:solidFill>
                  <a:srgbClr val="FF0000"/>
                </a:solidFill>
                <a:latin typeface="Calibri" panose="020F0502020204030204"/>
                <a:ea typeface="宋体" panose="02010600030101010101" pitchFamily="2" charset="-122"/>
              </a:rPr>
              <a:t>98</a:t>
            </a:r>
            <a:r>
              <a:rPr kumimoji="0" lang="en-US" altLang="zh-CN" sz="2400" b="0" dirty="0">
                <a:solidFill>
                  <a:srgbClr val="FF0000"/>
                </a:solidFill>
                <a:latin typeface="Calibri" panose="020F0502020204030204"/>
                <a:ea typeface="宋体" panose="02010600030101010101" pitchFamily="2" charset="-122"/>
              </a:rPr>
              <a:t>)×10</a:t>
            </a:r>
            <a:r>
              <a:rPr kumimoji="0" lang="en-US" altLang="zh-CN" sz="2400" b="0" baseline="30000" dirty="0">
                <a:solidFill>
                  <a:srgbClr val="FF0000"/>
                </a:solidFill>
                <a:latin typeface="Calibri" panose="020F0502020204030204"/>
                <a:ea typeface="宋体" panose="02010600030101010101" pitchFamily="2" charset="-122"/>
              </a:rPr>
              <a:t>-19</a:t>
            </a:r>
            <a:r>
              <a:rPr kumimoji="0" lang="zh-CN" altLang="en-US" sz="2400" b="0" dirty="0">
                <a:solidFill>
                  <a:srgbClr val="FF0000"/>
                </a:solidFill>
                <a:latin typeface="Calibri" panose="020F0502020204030204"/>
                <a:ea typeface="宋体" panose="02010600030101010101" pitchFamily="2" charset="-122"/>
              </a:rPr>
              <a:t> </a:t>
            </a:r>
            <a:r>
              <a:rPr kumimoji="0" lang="en-US" altLang="zh-CN" sz="2400" b="0" dirty="0">
                <a:solidFill>
                  <a:srgbClr val="FF0000"/>
                </a:solidFill>
                <a:latin typeface="Calibri" panose="020F0502020204030204"/>
                <a:ea typeface="宋体" panose="02010600030101010101" pitchFamily="2" charset="-122"/>
              </a:rPr>
              <a:t>C</a:t>
            </a:r>
            <a:endParaRPr kumimoji="0" lang="en-US" altLang="zh-CN" sz="2400" b="0" dirty="0">
              <a:solidFill>
                <a:srgbClr val="FF0000"/>
              </a:solidFill>
              <a:latin typeface="Calibri" panose="020F0502020204030204"/>
              <a:ea typeface="宋体" panose="02010600030101010101" pitchFamily="2" charset="-122"/>
            </a:endParaRPr>
          </a:p>
          <a:p>
            <a:pPr eaLnBrk="1" fontAlgn="auto" hangingPunct="1">
              <a:lnSpc>
                <a:spcPct val="90000"/>
              </a:lnSpc>
              <a:spcBef>
                <a:spcPts val="1000"/>
              </a:spcBef>
              <a:spcAft>
                <a:spcPts val="0"/>
              </a:spcAft>
            </a:pPr>
            <a:r>
              <a:rPr kumimoji="0" lang="en-US" altLang="zh-CN" sz="1800" b="0" dirty="0">
                <a:solidFill>
                  <a:srgbClr val="FF0000"/>
                </a:solidFill>
                <a:latin typeface="Calibri" panose="020F0502020204030204"/>
                <a:ea typeface="宋体" panose="02010600030101010101" pitchFamily="2" charset="-122"/>
              </a:rPr>
              <a:t>      http://</a:t>
            </a:r>
            <a:r>
              <a:rPr kumimoji="0" lang="en-US" altLang="zh-CN" sz="1800" b="0" dirty="0" err="1">
                <a:solidFill>
                  <a:srgbClr val="FF0000"/>
                </a:solidFill>
                <a:latin typeface="Calibri" panose="020F0502020204030204"/>
                <a:ea typeface="宋体" panose="02010600030101010101" pitchFamily="2" charset="-122"/>
              </a:rPr>
              <a:t>physics.nist.gov</a:t>
            </a:r>
            <a:r>
              <a:rPr kumimoji="0" lang="en-US" altLang="zh-CN" sz="1800" b="0" dirty="0">
                <a:solidFill>
                  <a:srgbClr val="FF0000"/>
                </a:solidFill>
                <a:latin typeface="Calibri" panose="020F0502020204030204"/>
                <a:ea typeface="宋体" panose="02010600030101010101" pitchFamily="2" charset="-122"/>
              </a:rPr>
              <a:t>/</a:t>
            </a:r>
            <a:r>
              <a:rPr kumimoji="0" lang="en-US" altLang="zh-CN" sz="1800" b="0" dirty="0" err="1">
                <a:solidFill>
                  <a:srgbClr val="FF0000"/>
                </a:solidFill>
                <a:latin typeface="Calibri" panose="020F0502020204030204"/>
                <a:ea typeface="宋体" panose="02010600030101010101" pitchFamily="2" charset="-122"/>
              </a:rPr>
              <a:t>cuu</a:t>
            </a:r>
            <a:r>
              <a:rPr kumimoji="0" lang="en-US" altLang="zh-CN" sz="1800" b="0" dirty="0">
                <a:solidFill>
                  <a:srgbClr val="FF0000"/>
                </a:solidFill>
                <a:latin typeface="Calibri" panose="020F0502020204030204"/>
                <a:ea typeface="宋体" panose="02010600030101010101" pitchFamily="2" charset="-122"/>
              </a:rPr>
              <a:t>/Constants/</a:t>
            </a:r>
            <a:r>
              <a:rPr kumimoji="0" lang="en-US" altLang="zh-CN" sz="1800" b="0" dirty="0" err="1">
                <a:solidFill>
                  <a:srgbClr val="FF0000"/>
                </a:solidFill>
                <a:latin typeface="Calibri" panose="020F0502020204030204"/>
                <a:ea typeface="宋体" panose="02010600030101010101" pitchFamily="2" charset="-122"/>
              </a:rPr>
              <a:t>index.html</a:t>
            </a:r>
            <a:endParaRPr kumimoji="0" lang="en-US" altLang="zh-CN" sz="1800" b="0" dirty="0">
              <a:solidFill>
                <a:srgbClr val="FF0000"/>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dirty="0">
                <a:solidFill>
                  <a:srgbClr val="000000"/>
                </a:solidFill>
                <a:latin typeface="华文楷体" panose="02010600040101010101" charset="-122"/>
                <a:ea typeface="华文楷体" panose="02010600040101010101" charset="-122"/>
                <a:cs typeface="华文楷体" panose="02010600040101010101" charset="-122"/>
              </a:rPr>
              <a:t>Robert Andrews Millikan</a:t>
            </a:r>
            <a:endParaRPr lang="en-US"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7" name="Text Box 4"/>
          <p:cNvSpPr txBox="1">
            <a:spLocks noChangeArrowheads="1"/>
          </p:cNvSpPr>
          <p:nvPr/>
        </p:nvSpPr>
        <p:spPr bwMode="auto">
          <a:xfrm>
            <a:off x="3429000" y="1721348"/>
            <a:ext cx="5334000" cy="2677656"/>
          </a:xfrm>
          <a:prstGeom prst="rect">
            <a:avLst/>
          </a:prstGeom>
          <a:solidFill>
            <a:srgbClr val="FFFF66"/>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altLang="zh-CN" sz="2800" dirty="0">
                <a:solidFill>
                  <a:srgbClr val="FF0000"/>
                </a:solidFill>
                <a:latin typeface="华文楷体" panose="02010600040101010101" charset="-122"/>
                <a:ea typeface="华文楷体" panose="02010600040101010101" charset="-122"/>
                <a:cs typeface="华文楷体" panose="02010600040101010101" charset="-122"/>
                <a:sym typeface="Wingdings 2" panose="05020102010507070707" pitchFamily="18" charset="2"/>
              </a:rPr>
              <a:t></a:t>
            </a:r>
            <a:r>
              <a:rPr lang="en-US" altLang="zh-CN" sz="2800" dirty="0">
                <a:solidFill>
                  <a:srgbClr val="FF0000"/>
                </a:solidFill>
                <a:latin typeface="华文楷体" panose="02010600040101010101" charset="-122"/>
                <a:ea typeface="华文楷体" panose="02010600040101010101" charset="-122"/>
                <a:cs typeface="华文楷体" panose="02010600040101010101" charset="-122"/>
              </a:rPr>
              <a:t> </a:t>
            </a:r>
            <a:r>
              <a:rPr lang="en-US" altLang="zh-CN" sz="2800" b="1" dirty="0">
                <a:solidFill>
                  <a:srgbClr val="FF0000"/>
                </a:solidFill>
                <a:latin typeface="华文楷体" panose="02010600040101010101" charset="-122"/>
                <a:ea typeface="华文楷体" panose="02010600040101010101" charset="-122"/>
                <a:cs typeface="华文楷体" panose="02010600040101010101" charset="-122"/>
              </a:rPr>
              <a:t>Robert Andrews Millikan</a:t>
            </a:r>
            <a:r>
              <a:rPr lang="en-US" altLang="zh-CN" sz="2800" dirty="0">
                <a:solidFill>
                  <a:srgbClr val="FF0000"/>
                </a:solidFill>
                <a:latin typeface="华文楷体" panose="02010600040101010101" charset="-122"/>
                <a:ea typeface="华文楷体" panose="02010600040101010101" charset="-122"/>
                <a:cs typeface="华文楷体" panose="02010600040101010101" charset="-122"/>
              </a:rPr>
              <a:t> (USA, 1868.3.22~1953.12.19)</a:t>
            </a:r>
            <a:endParaRPr lang="en-US" altLang="zh-CN" sz="2800" dirty="0">
              <a:solidFill>
                <a:srgbClr val="FF0000"/>
              </a:solidFill>
              <a:latin typeface="华文楷体" panose="02010600040101010101" charset="-122"/>
              <a:ea typeface="华文楷体" panose="02010600040101010101" charset="-122"/>
              <a:cs typeface="华文楷体" panose="02010600040101010101" charset="-122"/>
            </a:endParaRPr>
          </a:p>
          <a:p>
            <a:pPr>
              <a:spcBef>
                <a:spcPct val="0"/>
              </a:spcBef>
            </a:pPr>
            <a:r>
              <a:rPr lang="en-US" altLang="zh-CN" sz="2800" dirty="0">
                <a:solidFill>
                  <a:srgbClr val="FF0000"/>
                </a:solidFill>
                <a:latin typeface="华文楷体" panose="02010600040101010101" charset="-122"/>
                <a:ea typeface="华文楷体" panose="02010600040101010101" charset="-122"/>
                <a:cs typeface="华文楷体" panose="02010600040101010101" charset="-122"/>
              </a:rPr>
              <a:t>1923 Nobel Laureate in Physics </a:t>
            </a:r>
            <a:endParaRPr lang="en-US" altLang="zh-CN" sz="2800" dirty="0">
              <a:solidFill>
                <a:srgbClr val="FF0000"/>
              </a:solidFill>
              <a:latin typeface="华文楷体" panose="02010600040101010101" charset="-122"/>
              <a:ea typeface="华文楷体" panose="02010600040101010101" charset="-122"/>
              <a:cs typeface="华文楷体" panose="02010600040101010101" charset="-122"/>
            </a:endParaRPr>
          </a:p>
          <a:p>
            <a:pPr>
              <a:spcBef>
                <a:spcPct val="0"/>
              </a:spcBef>
            </a:pPr>
            <a:r>
              <a:rPr lang="en-US" altLang="zh-CN" sz="2800" dirty="0">
                <a:solidFill>
                  <a:srgbClr val="FF0000"/>
                </a:solidFill>
                <a:latin typeface="华文楷体" panose="02010600040101010101" charset="-122"/>
                <a:ea typeface="华文楷体" panose="02010600040101010101" charset="-122"/>
                <a:cs typeface="华文楷体" panose="02010600040101010101" charset="-122"/>
              </a:rPr>
              <a:t> </a:t>
            </a:r>
            <a:r>
              <a:rPr lang="en-US" altLang="zh-CN" sz="2800" b="1" dirty="0">
                <a:solidFill>
                  <a:srgbClr val="FF0000"/>
                </a:solidFill>
                <a:latin typeface="华文楷体" panose="02010600040101010101" charset="-122"/>
                <a:ea typeface="华文楷体" panose="02010600040101010101" charset="-122"/>
                <a:cs typeface="华文楷体" panose="02010600040101010101" charset="-122"/>
              </a:rPr>
              <a:t>"for his work on the elementary charge of electricity and on the photoelectric effect" </a:t>
            </a:r>
            <a:endParaRPr lang="en-US" altLang="zh-CN" sz="2800" b="1" dirty="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8" name="Picture 17" descr="millikan"/>
          <p:cNvPicPr>
            <a:picLocks noChangeAspect="1" noChangeArrowheads="1"/>
          </p:cNvPicPr>
          <p:nvPr/>
        </p:nvPicPr>
        <p:blipFill>
          <a:blip r:embed="rId1"/>
          <a:srcRect/>
          <a:stretch>
            <a:fillRect/>
          </a:stretch>
        </p:blipFill>
        <p:spPr bwMode="auto">
          <a:xfrm>
            <a:off x="713152" y="1498144"/>
            <a:ext cx="2051487" cy="29008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8"/>
          <p:cNvSpPr txBox="1">
            <a:spLocks noChangeArrowheads="1"/>
          </p:cNvSpPr>
          <p:nvPr/>
        </p:nvSpPr>
        <p:spPr bwMode="auto">
          <a:xfrm>
            <a:off x="600043" y="4701875"/>
            <a:ext cx="83725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fontAlgn="base">
              <a:spcBef>
                <a:spcPct val="0"/>
              </a:spcBef>
              <a:spcAft>
                <a:spcPct val="0"/>
              </a:spcAft>
              <a:buFont typeface="Arial" panose="020B0604020202020204" pitchFamily="34" charset="0"/>
              <a:buChar char="•"/>
            </a:pPr>
            <a:r>
              <a:rPr lang="en-US" altLang="zh-CN" b="1">
                <a:solidFill>
                  <a:srgbClr val="000000"/>
                </a:solidFill>
                <a:latin typeface="华文楷体" panose="02010600040101010101" charset="-122"/>
                <a:ea typeface="华文楷体" panose="02010600040101010101" charset="-122"/>
                <a:cs typeface="华文楷体" panose="02010600040101010101" charset="-122"/>
              </a:rPr>
              <a:t>1910</a:t>
            </a:r>
            <a:r>
              <a:rPr lang="zh-CN" altLang="en-US" b="1" dirty="0">
                <a:solidFill>
                  <a:srgbClr val="000000"/>
                </a:solidFill>
                <a:latin typeface="华文楷体" panose="02010600040101010101" charset="-122"/>
                <a:ea typeface="华文楷体" panose="02010600040101010101" charset="-122"/>
                <a:cs typeface="华文楷体" panose="02010600040101010101" charset="-122"/>
              </a:rPr>
              <a:t>年测量了单个电子的电荷</a:t>
            </a:r>
            <a:endParaRPr lang="zh-CN" altLang="en-US" b="1" dirty="0">
              <a:solidFill>
                <a:srgbClr val="000000"/>
              </a:solidFill>
              <a:latin typeface="华文楷体" panose="02010600040101010101" charset="-122"/>
              <a:ea typeface="华文楷体" panose="02010600040101010101" charset="-122"/>
              <a:cs typeface="华文楷体" panose="02010600040101010101" charset="-122"/>
            </a:endParaRPr>
          </a:p>
          <a:p>
            <a:pPr marL="457200" indent="-457200" fontAlgn="base">
              <a:spcBef>
                <a:spcPct val="0"/>
              </a:spcBef>
              <a:spcAft>
                <a:spcPct val="0"/>
              </a:spcAft>
              <a:buFont typeface="Arial" panose="020B0604020202020204" pitchFamily="34" charset="0"/>
              <a:buChar char="•"/>
            </a:pPr>
            <a:r>
              <a:rPr lang="en-US" altLang="zh-CN" b="1" dirty="0">
                <a:solidFill>
                  <a:srgbClr val="000000"/>
                </a:solidFill>
                <a:latin typeface="华文楷体" panose="02010600040101010101" charset="-122"/>
                <a:ea typeface="华文楷体" panose="02010600040101010101" charset="-122"/>
                <a:cs typeface="华文楷体" panose="02010600040101010101" charset="-122"/>
              </a:rPr>
              <a:t>1916</a:t>
            </a:r>
            <a:r>
              <a:rPr lang="zh-CN" altLang="en-US" b="1" dirty="0">
                <a:solidFill>
                  <a:srgbClr val="000000"/>
                </a:solidFill>
                <a:latin typeface="华文楷体" panose="02010600040101010101" charset="-122"/>
                <a:ea typeface="华文楷体" panose="02010600040101010101" charset="-122"/>
                <a:cs typeface="华文楷体" panose="02010600040101010101" charset="-122"/>
              </a:rPr>
              <a:t>年发表了光电效应实验结果 </a:t>
            </a:r>
            <a:endParaRPr lang="zh-CN" altLang="en-US" b="1" dirty="0">
              <a:solidFill>
                <a:srgbClr val="000000"/>
              </a:solidFill>
              <a:latin typeface="华文楷体" panose="02010600040101010101" charset="-122"/>
              <a:ea typeface="华文楷体" panose="02010600040101010101" charset="-122"/>
              <a:cs typeface="华文楷体" panose="02010600040101010101" charset="-122"/>
            </a:endParaRPr>
          </a:p>
        </p:txBody>
      </p:sp>
      <p:pic>
        <p:nvPicPr>
          <p:cNvPr id="10" name="Picture 20"/>
          <p:cNvPicPr>
            <a:picLocks noChangeAspect="1" noChangeArrowheads="1"/>
          </p:cNvPicPr>
          <p:nvPr/>
        </p:nvPicPr>
        <p:blipFill>
          <a:blip r:embed="rId2" cstate="hqprint"/>
          <a:srcRect/>
          <a:stretch>
            <a:fillRect/>
          </a:stretch>
        </p:blipFill>
        <p:spPr bwMode="auto">
          <a:xfrm>
            <a:off x="7917353" y="4420"/>
            <a:ext cx="1055221" cy="103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20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2663" y="147301"/>
            <a:ext cx="7886700" cy="760052"/>
          </a:xfrm>
        </p:spPr>
        <p:txBody>
          <a:bodyPr/>
          <a:lstStyle/>
          <a:p>
            <a:pPr algn="ctr"/>
            <a:r>
              <a:rPr lang="zh-CN" altLang="en-US" b="1" dirty="0">
                <a:latin typeface="华文楷体" panose="02010600040101010101" charset="-122"/>
                <a:ea typeface="华文楷体" panose="02010600040101010101" charset="-122"/>
                <a:cs typeface="华文楷体" panose="02010600040101010101" charset="-122"/>
              </a:rPr>
              <a:t>电子及氢离子的质量</a:t>
            </a:r>
            <a:endParaRPr lang="zh-CN" altLang="en-US" b="1" dirty="0">
              <a:latin typeface="华文楷体" panose="02010600040101010101" charset="-122"/>
              <a:ea typeface="华文楷体" panose="02010600040101010101" charset="-122"/>
              <a:cs typeface="华文楷体" panose="02010600040101010101" charset="-122"/>
            </a:endParaRPr>
          </a:p>
        </p:txBody>
      </p:sp>
      <p:sp>
        <p:nvSpPr>
          <p:cNvPr id="3" name="内容占位符 2"/>
          <p:cNvSpPr>
            <a:spLocks noGrp="1"/>
          </p:cNvSpPr>
          <p:nvPr>
            <p:ph idx="1"/>
          </p:nvPr>
        </p:nvSpPr>
        <p:spPr>
          <a:xfrm>
            <a:off x="228600" y="1371600"/>
            <a:ext cx="8610600" cy="4935786"/>
          </a:xfrm>
          <a:ln>
            <a:noFill/>
          </a:ln>
        </p:spPr>
        <p:txBody>
          <a:bodyPr>
            <a:noAutofit/>
          </a:bodyPr>
          <a:lstStyle/>
          <a:p>
            <a:pPr lvl="0">
              <a:lnSpc>
                <a:spcPct val="110000"/>
              </a:lnSpc>
              <a:spcBef>
                <a:spcPts val="0"/>
              </a:spcBef>
              <a:spcAft>
                <a:spcPts val="0"/>
              </a:spcAft>
            </a:pPr>
            <a:r>
              <a:rPr lang="zh-CN" altLang="en-US" sz="2800" b="1" dirty="0">
                <a:solidFill>
                  <a:prstClr val="black"/>
                </a:solidFill>
                <a:latin typeface="华文楷体" panose="02010600040101010101" charset="-122"/>
                <a:ea typeface="华文楷体" panose="02010600040101010101" charset="-122"/>
                <a:cs typeface="华文楷体" panose="02010600040101010101" charset="-122"/>
              </a:rPr>
              <a:t>根据荷质比和电荷，电子的质量</a:t>
            </a:r>
            <a:b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br>
            <a: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t>m</a:t>
            </a:r>
            <a:r>
              <a:rPr lang="en-US" altLang="zh-CN" sz="2800" b="1" baseline="-25000" dirty="0">
                <a:solidFill>
                  <a:prstClr val="black"/>
                </a:solidFill>
                <a:latin typeface="华文楷体" panose="02010600040101010101" charset="-122"/>
                <a:ea typeface="华文楷体" panose="02010600040101010101" charset="-122"/>
                <a:cs typeface="华文楷体" panose="02010600040101010101" charset="-122"/>
              </a:rPr>
              <a:t>e</a:t>
            </a:r>
            <a: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t>=9.109</a:t>
            </a:r>
            <a:r>
              <a:rPr lang="zh-CN" altLang="en-US" sz="2800" b="1" dirty="0">
                <a:solidFill>
                  <a:prstClr val="black"/>
                </a:solidFill>
                <a:latin typeface="华文楷体" panose="02010600040101010101" charset="-122"/>
                <a:ea typeface="华文楷体" panose="02010600040101010101" charset="-122"/>
                <a:cs typeface="华文楷体" panose="02010600040101010101" charset="-122"/>
              </a:rPr>
              <a:t> </a:t>
            </a:r>
            <a: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t>382</a:t>
            </a:r>
            <a:r>
              <a:rPr lang="zh-CN" altLang="en-US" sz="2800" b="1" dirty="0">
                <a:solidFill>
                  <a:prstClr val="black"/>
                </a:solidFill>
                <a:latin typeface="华文楷体" panose="02010600040101010101" charset="-122"/>
                <a:ea typeface="华文楷体" panose="02010600040101010101" charset="-122"/>
                <a:cs typeface="华文楷体" panose="02010600040101010101" charset="-122"/>
              </a:rPr>
              <a:t> </a:t>
            </a:r>
            <a: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t>15</a:t>
            </a:r>
            <a:r>
              <a:rPr lang="zh-CN" altLang="en-US" sz="2800" b="1" dirty="0">
                <a:solidFill>
                  <a:prstClr val="black"/>
                </a:solidFill>
                <a:latin typeface="华文楷体" panose="02010600040101010101" charset="-122"/>
                <a:ea typeface="华文楷体" panose="02010600040101010101" charset="-122"/>
                <a:cs typeface="华文楷体" panose="02010600040101010101" charset="-122"/>
              </a:rPr>
              <a:t> </a:t>
            </a:r>
            <a: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t>(45)×10</a:t>
            </a:r>
            <a:r>
              <a:rPr lang="en-US" altLang="zh-CN" sz="2800" b="1" baseline="30000" dirty="0">
                <a:solidFill>
                  <a:srgbClr val="FF0000"/>
                </a:solidFill>
                <a:latin typeface="华文楷体" panose="02010600040101010101" charset="-122"/>
                <a:ea typeface="华文楷体" panose="02010600040101010101" charset="-122"/>
                <a:cs typeface="华文楷体" panose="02010600040101010101" charset="-122"/>
              </a:rPr>
              <a:t>-31</a:t>
            </a:r>
            <a:r>
              <a:rPr lang="en-US" altLang="zh-CN" sz="2800" b="1" dirty="0">
                <a:solidFill>
                  <a:prstClr val="black"/>
                </a:solidFill>
                <a:latin typeface="华文楷体" panose="02010600040101010101" charset="-122"/>
                <a:ea typeface="华文楷体" panose="02010600040101010101" charset="-122"/>
                <a:cs typeface="华文楷体" panose="02010600040101010101" charset="-122"/>
              </a:rPr>
              <a:t> Kg</a:t>
            </a:r>
            <a:endParaRPr lang="en-US" altLang="zh-CN" sz="2800" b="1" dirty="0">
              <a:latin typeface="华文楷体" panose="02010600040101010101" charset="-122"/>
              <a:ea typeface="华文楷体" panose="02010600040101010101" charset="-122"/>
              <a:cs typeface="华文楷体" panose="02010600040101010101" charset="-122"/>
            </a:endParaRPr>
          </a:p>
          <a:p>
            <a:pPr>
              <a:lnSpc>
                <a:spcPct val="110000"/>
              </a:lnSpc>
              <a:spcBef>
                <a:spcPts val="0"/>
              </a:spcBef>
              <a:spcAft>
                <a:spcPts val="0"/>
              </a:spcAft>
            </a:pPr>
            <a:r>
              <a:rPr lang="zh-CN" altLang="en-US" sz="2800" b="1" dirty="0">
                <a:latin typeface="华文楷体" panose="02010600040101010101" charset="-122"/>
                <a:ea typeface="华文楷体" panose="02010600040101010101" charset="-122"/>
                <a:cs typeface="华文楷体" panose="02010600040101010101" charset="-122"/>
              </a:rPr>
              <a:t>由法拉第电解定律，根据分解</a:t>
            </a:r>
            <a:r>
              <a:rPr lang="en-US" altLang="zh-CN" sz="2800" b="1" dirty="0">
                <a:latin typeface="华文楷体" panose="02010600040101010101" charset="-122"/>
                <a:ea typeface="华文楷体" panose="02010600040101010101" charset="-122"/>
                <a:cs typeface="华文楷体" panose="02010600040101010101" charset="-122"/>
              </a:rPr>
              <a:t>1</a:t>
            </a:r>
            <a:r>
              <a:rPr lang="zh-CN" altLang="en-US" sz="2800" b="1" dirty="0">
                <a:latin typeface="华文楷体" panose="02010600040101010101" charset="-122"/>
                <a:ea typeface="华文楷体" panose="02010600040101010101" charset="-122"/>
                <a:cs typeface="华文楷体" panose="02010600040101010101" charset="-122"/>
              </a:rPr>
              <a:t> 摩尔氢所需要的电量，可以推算出氢离子的荷质比</a:t>
            </a:r>
            <a:r>
              <a:rPr lang="en-US" altLang="zh-CN" sz="2800" b="1" dirty="0">
                <a:latin typeface="华文楷体" panose="02010600040101010101" charset="-122"/>
                <a:ea typeface="华文楷体" panose="02010600040101010101" charset="-122"/>
                <a:cs typeface="华文楷体" panose="02010600040101010101" charset="-122"/>
              </a:rPr>
              <a:t>e/</a:t>
            </a:r>
            <a:r>
              <a:rPr lang="en-US" altLang="zh-CN" sz="2800" b="1" dirty="0" err="1">
                <a:latin typeface="华文楷体" panose="02010600040101010101" charset="-122"/>
                <a:ea typeface="华文楷体" panose="02010600040101010101" charset="-122"/>
                <a:cs typeface="华文楷体" panose="02010600040101010101" charset="-122"/>
              </a:rPr>
              <a:t>m</a:t>
            </a:r>
            <a:r>
              <a:rPr lang="en-US" altLang="zh-CN" sz="2800" b="1" baseline="-25000" dirty="0" err="1">
                <a:latin typeface="华文楷体" panose="02010600040101010101" charset="-122"/>
                <a:ea typeface="华文楷体" panose="02010600040101010101" charset="-122"/>
                <a:cs typeface="华文楷体" panose="02010600040101010101" charset="-122"/>
              </a:rPr>
              <a:t>p</a:t>
            </a:r>
            <a:r>
              <a:rPr lang="zh-CN" altLang="en-US" sz="2800" b="1" dirty="0">
                <a:latin typeface="华文楷体" panose="02010600040101010101" charset="-122"/>
                <a:ea typeface="华文楷体" panose="02010600040101010101" charset="-122"/>
                <a:cs typeface="华文楷体" panose="02010600040101010101" charset="-122"/>
              </a:rPr>
              <a:t>，再利用测量到的</a:t>
            </a:r>
            <a:r>
              <a:rPr lang="en-US" altLang="zh-CN" sz="2800" b="1" dirty="0">
                <a:latin typeface="华文楷体" panose="02010600040101010101" charset="-122"/>
                <a:ea typeface="华文楷体" panose="02010600040101010101" charset="-122"/>
                <a:cs typeface="华文楷体" panose="02010600040101010101" charset="-122"/>
              </a:rPr>
              <a:t>e/m</a:t>
            </a:r>
            <a:r>
              <a:rPr lang="en-US" altLang="zh-CN" sz="2800" b="1" baseline="-25000" dirty="0">
                <a:latin typeface="华文楷体" panose="02010600040101010101" charset="-122"/>
                <a:ea typeface="华文楷体" panose="02010600040101010101" charset="-122"/>
                <a:cs typeface="华文楷体" panose="02010600040101010101" charset="-122"/>
              </a:rPr>
              <a:t>e</a:t>
            </a:r>
            <a:r>
              <a:rPr lang="zh-CN" altLang="en-US" sz="2800" b="1" dirty="0">
                <a:latin typeface="华文楷体" panose="02010600040101010101" charset="-122"/>
                <a:ea typeface="华文楷体" panose="02010600040101010101" charset="-122"/>
                <a:cs typeface="华文楷体" panose="02010600040101010101" charset="-122"/>
              </a:rPr>
              <a:t>，可以得出质子与电子的质量比：</a:t>
            </a:r>
            <a:br>
              <a:rPr lang="en-US" altLang="zh-CN" sz="2800" b="1" dirty="0">
                <a:latin typeface="华文楷体" panose="02010600040101010101" charset="-122"/>
                <a:ea typeface="华文楷体" panose="02010600040101010101" charset="-122"/>
                <a:cs typeface="华文楷体" panose="02010600040101010101" charset="-122"/>
              </a:rPr>
            </a:br>
            <a:r>
              <a:rPr lang="en-US" altLang="zh-CN" sz="2400" b="1" dirty="0" err="1">
                <a:solidFill>
                  <a:srgbClr val="FF0000"/>
                </a:solidFill>
                <a:latin typeface="华文楷体" panose="02010600040101010101" charset="-122"/>
                <a:ea typeface="华文楷体" panose="02010600040101010101" charset="-122"/>
                <a:cs typeface="华文楷体" panose="02010600040101010101" charset="-122"/>
              </a:rPr>
              <a:t>m</a:t>
            </a:r>
            <a:r>
              <a:rPr lang="en-US" altLang="zh-CN" sz="2400" b="1" baseline="-25000" dirty="0" err="1">
                <a:solidFill>
                  <a:srgbClr val="FF0000"/>
                </a:solidFill>
                <a:latin typeface="华文楷体" panose="02010600040101010101" charset="-122"/>
                <a:ea typeface="华文楷体" panose="02010600040101010101" charset="-122"/>
                <a:cs typeface="华文楷体" panose="02010600040101010101" charset="-122"/>
              </a:rPr>
              <a:t>p</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/m</a:t>
            </a:r>
            <a:r>
              <a:rPr lang="en-US" altLang="zh-CN" sz="2400" b="1" baseline="-25000" dirty="0">
                <a:solidFill>
                  <a:srgbClr val="FF0000"/>
                </a:solidFill>
                <a:latin typeface="华文楷体" panose="02010600040101010101" charset="-122"/>
                <a:ea typeface="华文楷体" panose="02010600040101010101" charset="-122"/>
                <a:cs typeface="华文楷体" panose="02010600040101010101" charset="-122"/>
              </a:rPr>
              <a:t>e</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=1</a:t>
            </a:r>
            <a:r>
              <a:rPr lang="zh-CN" altLang="en-US" sz="2400" b="1" dirty="0">
                <a:solidFill>
                  <a:srgbClr val="FF0000"/>
                </a:solidFill>
                <a:latin typeface="华文楷体" panose="02010600040101010101" charset="-122"/>
                <a:ea typeface="华文楷体" panose="02010600040101010101" charset="-122"/>
                <a:cs typeface="华文楷体" panose="02010600040101010101" charset="-122"/>
              </a:rPr>
              <a:t> </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836.152</a:t>
            </a:r>
            <a:r>
              <a:rPr lang="zh-CN" altLang="en-US" sz="2400" b="1" dirty="0">
                <a:solidFill>
                  <a:srgbClr val="FF0000"/>
                </a:solidFill>
                <a:latin typeface="华文楷体" panose="02010600040101010101" charset="-122"/>
                <a:ea typeface="华文楷体" panose="02010600040101010101" charset="-122"/>
                <a:cs typeface="华文楷体" panose="02010600040101010101" charset="-122"/>
              </a:rPr>
              <a:t> </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672</a:t>
            </a:r>
            <a:r>
              <a:rPr lang="zh-CN" altLang="en-US" sz="2400" b="1" dirty="0">
                <a:solidFill>
                  <a:srgbClr val="FF0000"/>
                </a:solidFill>
                <a:latin typeface="华文楷体" panose="02010600040101010101" charset="-122"/>
                <a:ea typeface="华文楷体" panose="02010600040101010101" charset="-122"/>
                <a:cs typeface="华文楷体" panose="02010600040101010101" charset="-122"/>
              </a:rPr>
              <a:t> </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47(80)</a:t>
            </a:r>
            <a:endParaRPr lang="en-US" altLang="zh-CN" sz="2400" b="1" dirty="0">
              <a:solidFill>
                <a:srgbClr val="FF0000"/>
              </a:solidFill>
              <a:latin typeface="华文楷体" panose="02010600040101010101" charset="-122"/>
              <a:ea typeface="华文楷体" panose="02010600040101010101" charset="-122"/>
              <a:cs typeface="华文楷体" panose="02010600040101010101" charset="-122"/>
            </a:endParaRPr>
          </a:p>
          <a:p>
            <a:pPr>
              <a:lnSpc>
                <a:spcPct val="110000"/>
              </a:lnSpc>
              <a:spcBef>
                <a:spcPts val="0"/>
              </a:spcBef>
              <a:spcAft>
                <a:spcPts val="0"/>
              </a:spcAft>
            </a:pPr>
            <a:r>
              <a:rPr lang="zh-CN" altLang="en-US" sz="2800" b="1" dirty="0">
                <a:solidFill>
                  <a:srgbClr val="0000CC"/>
                </a:solidFill>
                <a:latin typeface="华文楷体" panose="02010600040101010101" charset="-122"/>
                <a:ea typeface="华文楷体" panose="02010600040101010101" charset="-122"/>
                <a:cs typeface="华文楷体" panose="02010600040101010101" charset="-122"/>
              </a:rPr>
              <a:t>电子在原子里的份额应该比较小；</a:t>
            </a:r>
            <a:r>
              <a:rPr lang="zh-CN" altLang="en-US" sz="2800" b="1" dirty="0">
                <a:latin typeface="华文楷体" panose="02010600040101010101" charset="-122"/>
                <a:ea typeface="华文楷体" panose="02010600040101010101" charset="-122"/>
                <a:cs typeface="华文楷体" panose="02010600040101010101" charset="-122"/>
              </a:rPr>
              <a:t>根据电子的质量，可得：</a:t>
            </a:r>
            <a:r>
              <a:rPr lang="en-US" altLang="zh-CN" sz="2400" b="1" dirty="0" err="1">
                <a:latin typeface="华文楷体" panose="02010600040101010101" charset="-122"/>
                <a:ea typeface="华文楷体" panose="02010600040101010101" charset="-122"/>
                <a:cs typeface="华文楷体" panose="02010600040101010101" charset="-122"/>
              </a:rPr>
              <a:t>m</a:t>
            </a:r>
            <a:r>
              <a:rPr lang="en-US" altLang="zh-CN" sz="2400" b="1" baseline="-25000" dirty="0" err="1">
                <a:latin typeface="华文楷体" panose="02010600040101010101" charset="-122"/>
                <a:ea typeface="华文楷体" panose="02010600040101010101" charset="-122"/>
                <a:cs typeface="华文楷体" panose="02010600040101010101" charset="-122"/>
              </a:rPr>
              <a:t>p</a:t>
            </a:r>
            <a:r>
              <a:rPr lang="en-US" altLang="zh-CN" sz="2400" b="1" dirty="0">
                <a:latin typeface="华文楷体" panose="02010600040101010101" charset="-122"/>
                <a:ea typeface="华文楷体" panose="02010600040101010101" charset="-122"/>
                <a:cs typeface="华文楷体" panose="02010600040101010101" charset="-122"/>
              </a:rPr>
              <a:t>=1.672</a:t>
            </a:r>
            <a:r>
              <a:rPr lang="zh-CN" altLang="en-US" sz="2400" b="1" dirty="0">
                <a:latin typeface="华文楷体" panose="02010600040101010101" charset="-122"/>
                <a:ea typeface="华文楷体" panose="02010600040101010101" charset="-122"/>
                <a:cs typeface="华文楷体" panose="02010600040101010101" charset="-122"/>
              </a:rPr>
              <a:t> </a:t>
            </a:r>
            <a:r>
              <a:rPr lang="en-US" altLang="zh-CN" sz="2400" b="1" dirty="0">
                <a:latin typeface="华文楷体" panose="02010600040101010101" charset="-122"/>
                <a:ea typeface="华文楷体" panose="02010600040101010101" charset="-122"/>
                <a:cs typeface="华文楷体" panose="02010600040101010101" charset="-122"/>
              </a:rPr>
              <a:t>621</a:t>
            </a:r>
            <a:r>
              <a:rPr lang="zh-CN" altLang="en-US" sz="2400" b="1" dirty="0">
                <a:latin typeface="华文楷体" panose="02010600040101010101" charset="-122"/>
                <a:ea typeface="华文楷体" panose="02010600040101010101" charset="-122"/>
                <a:cs typeface="华文楷体" panose="02010600040101010101" charset="-122"/>
              </a:rPr>
              <a:t> </a:t>
            </a:r>
            <a:r>
              <a:rPr lang="en-US" altLang="zh-CN" sz="2400" b="1" dirty="0">
                <a:latin typeface="华文楷体" panose="02010600040101010101" charset="-122"/>
                <a:ea typeface="华文楷体" panose="02010600040101010101" charset="-122"/>
                <a:cs typeface="华文楷体" panose="02010600040101010101" charset="-122"/>
              </a:rPr>
              <a:t>637(83)×10</a:t>
            </a:r>
            <a:r>
              <a:rPr lang="en-US" altLang="zh-CN" sz="2400" b="1" baseline="30000" dirty="0">
                <a:solidFill>
                  <a:srgbClr val="FF0000"/>
                </a:solidFill>
                <a:latin typeface="华文楷体" panose="02010600040101010101" charset="-122"/>
                <a:ea typeface="华文楷体" panose="02010600040101010101" charset="-122"/>
                <a:cs typeface="华文楷体" panose="02010600040101010101" charset="-122"/>
              </a:rPr>
              <a:t>-27</a:t>
            </a:r>
            <a:r>
              <a:rPr lang="en-US" altLang="zh-CN" sz="2400" b="1" dirty="0">
                <a:latin typeface="华文楷体" panose="02010600040101010101" charset="-122"/>
                <a:ea typeface="华文楷体" panose="02010600040101010101" charset="-122"/>
                <a:cs typeface="华文楷体" panose="02010600040101010101" charset="-122"/>
              </a:rPr>
              <a:t>kg</a:t>
            </a:r>
            <a:endParaRPr lang="en-US" altLang="zh-CN" sz="2400" b="1" dirty="0">
              <a:latin typeface="华文楷体" panose="02010600040101010101" charset="-122"/>
              <a:ea typeface="华文楷体" panose="02010600040101010101" charset="-122"/>
              <a:cs typeface="华文楷体" panose="02010600040101010101" charset="-122"/>
            </a:endParaRPr>
          </a:p>
          <a:p>
            <a:pPr>
              <a:lnSpc>
                <a:spcPct val="110000"/>
              </a:lnSpc>
              <a:spcBef>
                <a:spcPts val="0"/>
              </a:spcBef>
              <a:spcAft>
                <a:spcPts val="0"/>
              </a:spcAft>
            </a:pPr>
            <a:r>
              <a:rPr lang="zh-CN" altLang="en-US" sz="2800" b="1" dirty="0">
                <a:latin typeface="华文楷体" panose="02010600040101010101" charset="-122"/>
                <a:ea typeface="华文楷体" panose="02010600040101010101" charset="-122"/>
                <a:cs typeface="华文楷体" panose="02010600040101010101" charset="-122"/>
              </a:rPr>
              <a:t>国际上规定</a:t>
            </a:r>
            <a:r>
              <a:rPr lang="en-US" altLang="zh-CN" sz="2800" b="1" baseline="30000" dirty="0">
                <a:latin typeface="华文楷体" panose="02010600040101010101" charset="-122"/>
                <a:ea typeface="华文楷体" panose="02010600040101010101" charset="-122"/>
                <a:cs typeface="华文楷体" panose="02010600040101010101" charset="-122"/>
              </a:rPr>
              <a:t>12</a:t>
            </a:r>
            <a:r>
              <a:rPr lang="en-US" altLang="zh-CN" sz="2800" b="1" dirty="0">
                <a:latin typeface="华文楷体" panose="02010600040101010101" charset="-122"/>
                <a:ea typeface="华文楷体" panose="02010600040101010101" charset="-122"/>
                <a:cs typeface="华文楷体" panose="02010600040101010101" charset="-122"/>
              </a:rPr>
              <a:t>C</a:t>
            </a:r>
            <a:r>
              <a:rPr lang="zh-CN" altLang="en-US" sz="2800" b="1" dirty="0">
                <a:latin typeface="华文楷体" panose="02010600040101010101" charset="-122"/>
                <a:ea typeface="华文楷体" panose="02010600040101010101" charset="-122"/>
                <a:cs typeface="华文楷体" panose="02010600040101010101" charset="-122"/>
              </a:rPr>
              <a:t>的质量为</a:t>
            </a:r>
            <a:r>
              <a:rPr lang="en-US" altLang="zh-CN" sz="2800" b="1" dirty="0">
                <a:latin typeface="华文楷体" panose="02010600040101010101" charset="-122"/>
                <a:ea typeface="华文楷体" panose="02010600040101010101" charset="-122"/>
                <a:cs typeface="华文楷体" panose="02010600040101010101" charset="-122"/>
              </a:rPr>
              <a:t>12u（</a:t>
            </a:r>
            <a:r>
              <a:rPr lang="zh-CN" altLang="en-US" sz="2800" b="1" dirty="0">
                <a:latin typeface="华文楷体" panose="02010600040101010101" charset="-122"/>
                <a:ea typeface="华文楷体" panose="02010600040101010101" charset="-122"/>
                <a:cs typeface="华文楷体" panose="02010600040101010101" charset="-122"/>
              </a:rPr>
              <a:t>原子质量单位</a:t>
            </a:r>
            <a:r>
              <a:rPr lang="en-US" altLang="zh-CN" sz="2800" b="1" dirty="0">
                <a:latin typeface="华文楷体" panose="02010600040101010101" charset="-122"/>
                <a:ea typeface="华文楷体" panose="02010600040101010101" charset="-122"/>
                <a:cs typeface="华文楷体" panose="02010600040101010101" charset="-122"/>
              </a:rPr>
              <a:t>）</a:t>
            </a:r>
            <a:r>
              <a:rPr lang="zh-CN" altLang="en-US" sz="2800" b="1" dirty="0">
                <a:latin typeface="华文楷体" panose="02010600040101010101" charset="-122"/>
                <a:ea typeface="华文楷体" panose="02010600040101010101" charset="-122"/>
                <a:cs typeface="华文楷体" panose="02010600040101010101" charset="-122"/>
              </a:rPr>
              <a:t>，</a:t>
            </a:r>
            <a:br>
              <a:rPr lang="en-US" altLang="zh-CN" sz="2800" b="1" dirty="0">
                <a:latin typeface="华文楷体" panose="02010600040101010101" charset="-122"/>
                <a:ea typeface="华文楷体" panose="02010600040101010101" charset="-122"/>
                <a:cs typeface="华文楷体" panose="02010600040101010101" charset="-122"/>
              </a:rPr>
            </a:br>
            <a:r>
              <a:rPr lang="zh-CN" altLang="en-US" sz="2800" b="1" dirty="0">
                <a:latin typeface="华文楷体" panose="02010600040101010101" charset="-122"/>
                <a:ea typeface="华文楷体" panose="02010600040101010101" charset="-122"/>
                <a:cs typeface="华文楷体" panose="02010600040101010101" charset="-122"/>
              </a:rPr>
              <a:t>由此：</a:t>
            </a:r>
            <a:r>
              <a:rPr lang="en-US" altLang="zh-CN" sz="2400" b="1" dirty="0" err="1">
                <a:latin typeface="华文楷体" panose="02010600040101010101" charset="-122"/>
                <a:ea typeface="华文楷体" panose="02010600040101010101" charset="-122"/>
                <a:cs typeface="华文楷体" panose="02010600040101010101" charset="-122"/>
              </a:rPr>
              <a:t>m</a:t>
            </a:r>
            <a:r>
              <a:rPr lang="en-US" altLang="zh-CN" sz="2400" b="1" baseline="-25000" dirty="0" err="1">
                <a:latin typeface="华文楷体" panose="02010600040101010101" charset="-122"/>
                <a:ea typeface="华文楷体" panose="02010600040101010101" charset="-122"/>
                <a:cs typeface="华文楷体" panose="02010600040101010101" charset="-122"/>
              </a:rPr>
              <a:t>p</a:t>
            </a:r>
            <a:r>
              <a:rPr lang="en-US" altLang="zh-CN" sz="2400" b="1" dirty="0">
                <a:latin typeface="华文楷体" panose="02010600040101010101" charset="-122"/>
                <a:ea typeface="华文楷体" panose="02010600040101010101" charset="-122"/>
                <a:cs typeface="华文楷体" panose="02010600040101010101" charset="-122"/>
              </a:rPr>
              <a:t>=1.007</a:t>
            </a:r>
            <a:r>
              <a:rPr lang="zh-CN" altLang="en-US" sz="2400" b="1" dirty="0">
                <a:latin typeface="华文楷体" panose="02010600040101010101" charset="-122"/>
                <a:ea typeface="华文楷体" panose="02010600040101010101" charset="-122"/>
                <a:cs typeface="华文楷体" panose="02010600040101010101" charset="-122"/>
              </a:rPr>
              <a:t> </a:t>
            </a:r>
            <a:r>
              <a:rPr lang="en-US" altLang="zh-CN" sz="2400" b="1" dirty="0">
                <a:latin typeface="华文楷体" panose="02010600040101010101" charset="-122"/>
                <a:ea typeface="华文楷体" panose="02010600040101010101" charset="-122"/>
                <a:cs typeface="华文楷体" panose="02010600040101010101" charset="-122"/>
              </a:rPr>
              <a:t>276</a:t>
            </a:r>
            <a:r>
              <a:rPr lang="zh-CN" altLang="en-US" sz="2400" b="1" dirty="0">
                <a:latin typeface="华文楷体" panose="02010600040101010101" charset="-122"/>
                <a:ea typeface="华文楷体" panose="02010600040101010101" charset="-122"/>
                <a:cs typeface="华文楷体" panose="02010600040101010101" charset="-122"/>
              </a:rPr>
              <a:t> </a:t>
            </a:r>
            <a:r>
              <a:rPr lang="en-US" altLang="zh-CN" sz="2400" b="1" dirty="0">
                <a:latin typeface="华文楷体" panose="02010600040101010101" charset="-122"/>
                <a:ea typeface="华文楷体" panose="02010600040101010101" charset="-122"/>
                <a:cs typeface="华文楷体" panose="02010600040101010101" charset="-122"/>
              </a:rPr>
              <a:t>466</a:t>
            </a:r>
            <a:r>
              <a:rPr lang="zh-CN" altLang="en-US" sz="2400" b="1" dirty="0">
                <a:latin typeface="华文楷体" panose="02010600040101010101" charset="-122"/>
                <a:ea typeface="华文楷体" panose="02010600040101010101" charset="-122"/>
                <a:cs typeface="华文楷体" panose="02010600040101010101" charset="-122"/>
              </a:rPr>
              <a:t> </a:t>
            </a:r>
            <a:r>
              <a:rPr lang="en-US" altLang="zh-CN" sz="2400" b="1" dirty="0">
                <a:latin typeface="华文楷体" panose="02010600040101010101" charset="-122"/>
                <a:ea typeface="华文楷体" panose="02010600040101010101" charset="-122"/>
                <a:cs typeface="华文楷体" panose="02010600040101010101" charset="-122"/>
              </a:rPr>
              <a:t>77(10)u</a:t>
            </a:r>
            <a:endParaRPr lang="en-US" altLang="zh-CN" sz="2400" b="1" dirty="0">
              <a:latin typeface="华文楷体" panose="02010600040101010101" charset="-122"/>
              <a:ea typeface="华文楷体" panose="02010600040101010101" charset="-122"/>
              <a:cs typeface="华文楷体" panose="02010600040101010101" charset="-122"/>
            </a:endParaRPr>
          </a:p>
        </p:txBody>
      </p:sp>
      <p:sp>
        <p:nvSpPr>
          <p:cNvPr id="5" name="幻灯片编号占位符 4"/>
          <p:cNvSpPr>
            <a:spLocks noGrp="1"/>
          </p:cNvSpPr>
          <p:nvPr>
            <p:ph type="sldNum" sz="quarter" idx="12"/>
          </p:nvPr>
        </p:nvSpPr>
        <p:spPr/>
        <p:txBody>
          <a:bodyPr/>
          <a:lstStyle/>
          <a:p>
            <a:fld id="{6BF9AE1C-0B77-4E49-8930-14745354D407}" type="slidenum">
              <a:rPr lang="zh-CN" altLang="en-US" smtClean="0"/>
            </a:fld>
            <a:endParaRPr lang="zh-CN" altLang="en-US"/>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2973" y="0"/>
            <a:ext cx="7886700" cy="994172"/>
          </a:xfrm>
        </p:spPr>
        <p:txBody>
          <a:bodyPr>
            <a:normAutofit/>
          </a:bodyPr>
          <a:lstStyle/>
          <a:p>
            <a:pPr algn="ctr"/>
            <a:r>
              <a:rPr lang="zh-CN" altLang="en-US" b="1" dirty="0">
                <a:latin typeface="华文楷体" panose="02010600040101010101" charset="-122"/>
                <a:ea typeface="华文楷体" panose="02010600040101010101" charset="-122"/>
                <a:cs typeface="华文楷体" panose="02010600040101010101" charset="-122"/>
              </a:rPr>
              <a:t>阿伏伽德罗常数</a:t>
            </a:r>
            <a:endParaRPr lang="zh-CN" altLang="en-US" b="1" dirty="0">
              <a:latin typeface="华文楷体" panose="02010600040101010101" charset="-122"/>
              <a:ea typeface="华文楷体" panose="02010600040101010101" charset="-122"/>
              <a:cs typeface="华文楷体" panose="02010600040101010101" charset="-122"/>
            </a:endParaRPr>
          </a:p>
        </p:txBody>
      </p:sp>
      <p:sp>
        <p:nvSpPr>
          <p:cNvPr id="3" name="内容占位符 2"/>
          <p:cNvSpPr>
            <a:spLocks noGrp="1"/>
          </p:cNvSpPr>
          <p:nvPr>
            <p:ph idx="1"/>
          </p:nvPr>
        </p:nvSpPr>
        <p:spPr>
          <a:xfrm>
            <a:off x="617036" y="1143000"/>
            <a:ext cx="8298364" cy="4800600"/>
          </a:xfrm>
        </p:spPr>
        <p:txBody>
          <a:bodyPr>
            <a:noAutofit/>
          </a:bodyPr>
          <a:lstStyle/>
          <a:p>
            <a:pPr>
              <a:lnSpc>
                <a:spcPct val="120000"/>
              </a:lnSpc>
              <a:spcBef>
                <a:spcPts val="0"/>
              </a:spcBef>
              <a:spcAft>
                <a:spcPts val="0"/>
              </a:spcAft>
            </a:pPr>
            <a:r>
              <a:rPr lang="zh-CN" altLang="en-US" sz="2600" b="1" dirty="0">
                <a:latin typeface="华文楷体" panose="02010600040101010101" charset="-122"/>
                <a:ea typeface="华文楷体" panose="02010600040101010101" charset="-122"/>
                <a:cs typeface="华文楷体" panose="02010600040101010101" charset="-122"/>
              </a:rPr>
              <a:t>根据</a:t>
            </a:r>
            <a:r>
              <a:rPr lang="zh-CN" altLang="en-US" sz="2600" b="1" dirty="0">
                <a:solidFill>
                  <a:srgbClr val="0000FF"/>
                </a:solidFill>
                <a:latin typeface="华文楷体" panose="02010600040101010101" charset="-122"/>
                <a:ea typeface="华文楷体" panose="02010600040101010101" charset="-122"/>
                <a:cs typeface="华文楷体" panose="02010600040101010101" charset="-122"/>
              </a:rPr>
              <a:t>法拉第</a:t>
            </a:r>
            <a:r>
              <a:rPr lang="zh-CN" altLang="en-US" sz="2600" b="1" dirty="0">
                <a:latin typeface="华文楷体" panose="02010600040101010101" charset="-122"/>
                <a:ea typeface="华文楷体" panose="02010600040101010101" charset="-122"/>
                <a:cs typeface="华文楷体" panose="02010600040101010101" charset="-122"/>
              </a:rPr>
              <a:t>常数</a:t>
            </a:r>
            <a:r>
              <a:rPr lang="en-US" altLang="zh-CN" sz="2600" b="1" dirty="0">
                <a:latin typeface="华文楷体" panose="02010600040101010101" charset="-122"/>
                <a:ea typeface="华文楷体" panose="02010600040101010101" charset="-122"/>
                <a:cs typeface="华文楷体" panose="02010600040101010101" charset="-122"/>
              </a:rPr>
              <a:t>F</a:t>
            </a:r>
            <a:r>
              <a:rPr lang="zh-CN" altLang="en-US" sz="2600" b="1" dirty="0">
                <a:latin typeface="华文楷体" panose="02010600040101010101" charset="-122"/>
                <a:ea typeface="华文楷体" panose="02010600040101010101" charset="-122"/>
                <a:cs typeface="华文楷体" panose="02010600040101010101" charset="-122"/>
              </a:rPr>
              <a:t>测定</a:t>
            </a:r>
            <a:r>
              <a:rPr lang="en-US" altLang="zh-CN" sz="2600" b="1" dirty="0">
                <a:solidFill>
                  <a:srgbClr val="FF0000"/>
                </a:solidFill>
                <a:latin typeface="华文楷体" panose="02010600040101010101" charset="-122"/>
                <a:ea typeface="华文楷体" panose="02010600040101010101" charset="-122"/>
                <a:cs typeface="华文楷体" panose="02010600040101010101" charset="-122"/>
              </a:rPr>
              <a:t>N</a:t>
            </a:r>
            <a:r>
              <a:rPr lang="en-US" altLang="zh-CN" sz="2600" b="1" baseline="-25000" dirty="0">
                <a:solidFill>
                  <a:srgbClr val="FF0000"/>
                </a:solidFill>
                <a:latin typeface="华文楷体" panose="02010600040101010101" charset="-122"/>
                <a:ea typeface="华文楷体" panose="02010600040101010101" charset="-122"/>
                <a:cs typeface="华文楷体" panose="02010600040101010101" charset="-122"/>
              </a:rPr>
              <a:t>A</a:t>
            </a:r>
            <a:endParaRPr lang="en-US" altLang="zh-CN" sz="2600" b="1" dirty="0">
              <a:solidFill>
                <a:srgbClr val="FF0000"/>
              </a:solidFill>
              <a:latin typeface="华文楷体" panose="02010600040101010101" charset="-122"/>
              <a:ea typeface="华文楷体" panose="02010600040101010101" charset="-122"/>
              <a:cs typeface="华文楷体" panose="02010600040101010101" charset="-122"/>
            </a:endParaRPr>
          </a:p>
          <a:p>
            <a:pPr>
              <a:lnSpc>
                <a:spcPct val="120000"/>
              </a:lnSpc>
              <a:spcBef>
                <a:spcPts val="0"/>
              </a:spcBef>
              <a:spcAft>
                <a:spcPts val="0"/>
              </a:spcAft>
            </a:pPr>
            <a:r>
              <a:rPr lang="en-US" altLang="zh-CN" sz="2600" b="1" dirty="0"/>
              <a:t>F  =  9</a:t>
            </a:r>
            <a:r>
              <a:rPr lang="zh-CN" altLang="en-US" sz="2600" b="1" dirty="0"/>
              <a:t> </a:t>
            </a:r>
            <a:r>
              <a:rPr lang="en-US" altLang="zh-CN" sz="2600" b="1" dirty="0"/>
              <a:t>648</a:t>
            </a:r>
            <a:r>
              <a:rPr lang="zh-CN" altLang="en-US" sz="2600" b="1" dirty="0"/>
              <a:t> </a:t>
            </a:r>
            <a:r>
              <a:rPr lang="en-US" altLang="zh-CN" sz="2600" b="1" dirty="0"/>
              <a:t>5.3321</a:t>
            </a:r>
            <a:r>
              <a:rPr lang="zh-CN" altLang="en-US" sz="2600" b="1" dirty="0"/>
              <a:t> </a:t>
            </a:r>
            <a:r>
              <a:rPr lang="zh-CN" altLang="en-US" sz="2600" b="1" dirty="0">
                <a:latin typeface="华文楷体" panose="02010600040101010101" charset="-122"/>
                <a:ea typeface="华文楷体" panose="02010600040101010101" charset="-122"/>
                <a:cs typeface="华文楷体" panose="02010600040101010101" charset="-122"/>
              </a:rPr>
              <a:t>库仑</a:t>
            </a:r>
            <a:r>
              <a:rPr lang="en-US" altLang="zh-CN" sz="2600" b="1" dirty="0">
                <a:latin typeface="华文楷体" panose="02010600040101010101" charset="-122"/>
                <a:ea typeface="华文楷体" panose="02010600040101010101" charset="-122"/>
                <a:cs typeface="华文楷体" panose="02010600040101010101" charset="-122"/>
              </a:rPr>
              <a:t>/</a:t>
            </a:r>
            <a:r>
              <a:rPr lang="zh-CN" altLang="en-US" sz="2600" b="1" dirty="0">
                <a:latin typeface="华文楷体" panose="02010600040101010101" charset="-122"/>
                <a:ea typeface="华文楷体" panose="02010600040101010101" charset="-122"/>
                <a:cs typeface="华文楷体" panose="02010600040101010101" charset="-122"/>
              </a:rPr>
              <a:t>摩尔</a:t>
            </a:r>
            <a:endParaRPr lang="en-US" altLang="zh-CN" sz="2600" b="1" dirty="0">
              <a:latin typeface="华文楷体" panose="02010600040101010101" charset="-122"/>
              <a:ea typeface="华文楷体" panose="02010600040101010101" charset="-122"/>
              <a:cs typeface="华文楷体" panose="02010600040101010101" charset="-122"/>
            </a:endParaRPr>
          </a:p>
          <a:p>
            <a:pPr lvl="0">
              <a:lnSpc>
                <a:spcPct val="120000"/>
              </a:lnSpc>
              <a:spcBef>
                <a:spcPts val="0"/>
              </a:spcBef>
              <a:spcAft>
                <a:spcPts val="0"/>
              </a:spcAft>
            </a:pPr>
            <a:r>
              <a:rPr lang="en-US" altLang="zh-CN" sz="2600" b="1" dirty="0">
                <a:solidFill>
                  <a:srgbClr val="FF0000"/>
                </a:solidFill>
              </a:rPr>
              <a:t>N</a:t>
            </a:r>
            <a:r>
              <a:rPr lang="en-US" altLang="zh-CN" sz="2600" b="1" baseline="-25000" dirty="0">
                <a:solidFill>
                  <a:srgbClr val="FF0000"/>
                </a:solidFill>
              </a:rPr>
              <a:t>A</a:t>
            </a:r>
            <a:r>
              <a:rPr lang="en-US" altLang="zh-CN" sz="2600" b="1" dirty="0">
                <a:solidFill>
                  <a:srgbClr val="FF0000"/>
                </a:solidFill>
              </a:rPr>
              <a:t>=1</a:t>
            </a:r>
            <a:r>
              <a:rPr lang="zh-CN" altLang="en-US" sz="2600" b="1" dirty="0">
                <a:solidFill>
                  <a:prstClr val="black"/>
                </a:solidFill>
                <a:latin typeface="华文楷体" panose="02010600040101010101" charset="-122"/>
                <a:ea typeface="华文楷体" panose="02010600040101010101" charset="-122"/>
                <a:cs typeface="华文楷体" panose="02010600040101010101" charset="-122"/>
              </a:rPr>
              <a:t>摩尔的原子数</a:t>
            </a:r>
            <a:endParaRPr lang="en-US" altLang="zh-CN" sz="2600" b="1" dirty="0">
              <a:solidFill>
                <a:prstClr val="black"/>
              </a:solidFill>
              <a:latin typeface="华文楷体" panose="02010600040101010101" charset="-122"/>
              <a:ea typeface="华文楷体" panose="02010600040101010101" charset="-122"/>
              <a:cs typeface="华文楷体" panose="02010600040101010101" charset="-122"/>
            </a:endParaRPr>
          </a:p>
          <a:p>
            <a:pPr marL="0" indent="0">
              <a:lnSpc>
                <a:spcPct val="120000"/>
              </a:lnSpc>
              <a:spcBef>
                <a:spcPts val="0"/>
              </a:spcBef>
              <a:spcAft>
                <a:spcPts val="0"/>
              </a:spcAft>
              <a:buNone/>
            </a:pPr>
            <a:r>
              <a:rPr lang="en-US" altLang="zh-CN" sz="2600" b="1" dirty="0">
                <a:solidFill>
                  <a:srgbClr val="FF0000"/>
                </a:solidFill>
              </a:rPr>
              <a:t>N</a:t>
            </a:r>
            <a:r>
              <a:rPr lang="en-US" altLang="zh-CN" sz="2600" b="1" baseline="-25000" dirty="0">
                <a:solidFill>
                  <a:srgbClr val="FF0000"/>
                </a:solidFill>
              </a:rPr>
              <a:t>A</a:t>
            </a:r>
            <a:r>
              <a:rPr lang="en-US" altLang="zh-CN" sz="2600" b="1" baseline="-25000" dirty="0">
                <a:solidFill>
                  <a:prstClr val="black"/>
                </a:solidFill>
              </a:rPr>
              <a:t> </a:t>
            </a:r>
            <a:r>
              <a:rPr lang="en-US" altLang="zh-CN" sz="2600" b="1" dirty="0">
                <a:solidFill>
                  <a:prstClr val="black"/>
                </a:solidFill>
              </a:rPr>
              <a:t>= </a:t>
            </a:r>
            <a:r>
              <a:rPr lang="zh-CN" altLang="en-US" sz="2600" b="1" dirty="0">
                <a:solidFill>
                  <a:prstClr val="black"/>
                </a:solidFill>
                <a:latin typeface="华文楷体" panose="02010600040101010101" charset="-122"/>
                <a:ea typeface="华文楷体" panose="02010600040101010101" charset="-122"/>
                <a:cs typeface="华文楷体" panose="02010600040101010101" charset="-122"/>
              </a:rPr>
              <a:t>分解一摩尔物质所需电量／一个电价离子所带的电量</a:t>
            </a:r>
            <a:endParaRPr lang="en-US" altLang="zh-CN" sz="2600" b="1" dirty="0">
              <a:solidFill>
                <a:prstClr val="black"/>
              </a:solidFill>
              <a:latin typeface="华文楷体" panose="02010600040101010101" charset="-122"/>
              <a:ea typeface="华文楷体" panose="02010600040101010101" charset="-122"/>
              <a:cs typeface="华文楷体" panose="02010600040101010101" charset="-122"/>
            </a:endParaRPr>
          </a:p>
          <a:p>
            <a:pPr marL="0" indent="0">
              <a:lnSpc>
                <a:spcPct val="120000"/>
              </a:lnSpc>
              <a:spcBef>
                <a:spcPts val="0"/>
              </a:spcBef>
              <a:spcAft>
                <a:spcPts val="0"/>
              </a:spcAft>
              <a:buNone/>
            </a:pPr>
            <a:r>
              <a:rPr lang="zh-CN" altLang="en-US" sz="2600" b="1" dirty="0">
                <a:solidFill>
                  <a:prstClr val="black"/>
                </a:solidFill>
              </a:rPr>
              <a:t>       </a:t>
            </a:r>
            <a:r>
              <a:rPr lang="en-US" altLang="zh-CN" sz="2600" b="1" dirty="0">
                <a:solidFill>
                  <a:srgbClr val="FF0000"/>
                </a:solidFill>
              </a:rPr>
              <a:t>N</a:t>
            </a:r>
            <a:r>
              <a:rPr lang="en-US" altLang="zh-CN" sz="2600" b="1" baseline="-25000" dirty="0">
                <a:solidFill>
                  <a:srgbClr val="FF0000"/>
                </a:solidFill>
              </a:rPr>
              <a:t>A</a:t>
            </a:r>
            <a:r>
              <a:rPr lang="en-US" altLang="zh-CN" sz="2600" b="1" dirty="0">
                <a:solidFill>
                  <a:prstClr val="black"/>
                </a:solidFill>
              </a:rPr>
              <a:t> =  F/</a:t>
            </a:r>
            <a:r>
              <a:rPr lang="en-US" altLang="zh-CN" sz="2600" b="1" dirty="0">
                <a:solidFill>
                  <a:srgbClr val="0000FF"/>
                </a:solidFill>
              </a:rPr>
              <a:t>e </a:t>
            </a:r>
            <a:r>
              <a:rPr lang="en-US" altLang="zh-CN" sz="2600" b="1" dirty="0">
                <a:solidFill>
                  <a:prstClr val="black"/>
                </a:solidFill>
              </a:rPr>
              <a:t> =  6.</a:t>
            </a:r>
            <a:r>
              <a:rPr lang="zh-CN" altLang="en-US" sz="2600" b="1" dirty="0">
                <a:solidFill>
                  <a:prstClr val="black"/>
                </a:solidFill>
              </a:rPr>
              <a:t> </a:t>
            </a:r>
            <a:r>
              <a:rPr lang="en-US" altLang="zh-CN" sz="2600" b="1" dirty="0">
                <a:solidFill>
                  <a:prstClr val="black"/>
                </a:solidFill>
              </a:rPr>
              <a:t>022</a:t>
            </a:r>
            <a:r>
              <a:rPr lang="zh-CN" altLang="en-US" sz="2600" b="1" dirty="0">
                <a:solidFill>
                  <a:prstClr val="black"/>
                </a:solidFill>
              </a:rPr>
              <a:t> </a:t>
            </a:r>
            <a:r>
              <a:rPr lang="en-US" altLang="zh-CN" sz="2600" b="1" dirty="0">
                <a:solidFill>
                  <a:prstClr val="black"/>
                </a:solidFill>
              </a:rPr>
              <a:t>14076×10</a:t>
            </a:r>
            <a:r>
              <a:rPr lang="en-US" altLang="zh-CN" sz="2600" b="1" baseline="30000" dirty="0">
                <a:solidFill>
                  <a:prstClr val="black"/>
                </a:solidFill>
              </a:rPr>
              <a:t>23</a:t>
            </a:r>
            <a:r>
              <a:rPr lang="en-US" altLang="zh-CN" sz="2600" b="1" dirty="0">
                <a:solidFill>
                  <a:prstClr val="black"/>
                </a:solidFill>
              </a:rPr>
              <a:t>(</a:t>
            </a:r>
            <a:r>
              <a:rPr lang="zh-CN" altLang="en-US" sz="2600" b="1" dirty="0">
                <a:solidFill>
                  <a:prstClr val="black"/>
                </a:solidFill>
                <a:latin typeface="华文楷体" panose="02010600040101010101" charset="-122"/>
                <a:ea typeface="华文楷体" panose="02010600040101010101" charset="-122"/>
                <a:cs typeface="华文楷体" panose="02010600040101010101" charset="-122"/>
              </a:rPr>
              <a:t>摩尔</a:t>
            </a:r>
            <a:r>
              <a:rPr lang="en-US" altLang="zh-CN" sz="2600" b="1" dirty="0">
                <a:solidFill>
                  <a:prstClr val="black"/>
                </a:solidFill>
              </a:rPr>
              <a:t>)</a:t>
            </a:r>
            <a:r>
              <a:rPr lang="en-US" altLang="zh-CN" sz="2600" b="1" baseline="30000" dirty="0">
                <a:solidFill>
                  <a:prstClr val="black"/>
                </a:solidFill>
              </a:rPr>
              <a:t>-1</a:t>
            </a:r>
            <a:endParaRPr lang="en-US" altLang="zh-CN" sz="2600" b="1" baseline="30000" dirty="0">
              <a:solidFill>
                <a:prstClr val="black"/>
              </a:solidFill>
            </a:endParaRPr>
          </a:p>
          <a:p>
            <a:pPr>
              <a:lnSpc>
                <a:spcPct val="120000"/>
              </a:lnSpc>
              <a:spcBef>
                <a:spcPts val="0"/>
              </a:spcBef>
              <a:spcAft>
                <a:spcPts val="0"/>
              </a:spcAft>
            </a:pPr>
            <a:r>
              <a:rPr lang="zh-CN" altLang="en-US" sz="2600" b="1" dirty="0">
                <a:latin typeface="华文楷体" panose="02010600040101010101" charset="-122"/>
                <a:ea typeface="华文楷体" panose="02010600040101010101" charset="-122"/>
                <a:cs typeface="华文楷体" panose="02010600040101010101" charset="-122"/>
              </a:rPr>
              <a:t>原子单位</a:t>
            </a:r>
            <a:r>
              <a:rPr lang="en-US" altLang="zh-CN" sz="2600" b="1" dirty="0">
                <a:solidFill>
                  <a:srgbClr val="0000FF"/>
                </a:solidFill>
              </a:rPr>
              <a:t>u</a:t>
            </a:r>
            <a:r>
              <a:rPr lang="en-US" altLang="zh-CN" sz="2600" b="1" dirty="0"/>
              <a:t>:</a:t>
            </a:r>
            <a:r>
              <a:rPr lang="zh-CN" altLang="en-US" sz="2600" b="1" dirty="0"/>
              <a:t>  </a:t>
            </a:r>
            <a:r>
              <a:rPr lang="en-US" altLang="zh-CN" sz="2600" b="1" dirty="0"/>
              <a:t>1</a:t>
            </a:r>
            <a:r>
              <a:rPr lang="en-US" altLang="zh-CN" sz="2600" b="1" dirty="0">
                <a:solidFill>
                  <a:srgbClr val="0000FF"/>
                </a:solidFill>
              </a:rPr>
              <a:t>u</a:t>
            </a:r>
            <a:r>
              <a:rPr lang="en-US" altLang="zh-CN" sz="2600" b="1" dirty="0"/>
              <a:t> = 1/</a:t>
            </a:r>
            <a:r>
              <a:rPr lang="en-US" altLang="zh-CN" sz="2600" b="1" dirty="0">
                <a:solidFill>
                  <a:srgbClr val="FF0000"/>
                </a:solidFill>
              </a:rPr>
              <a:t>N</a:t>
            </a:r>
            <a:r>
              <a:rPr lang="en-US" altLang="zh-CN" sz="2600" b="1" baseline="-25000" dirty="0">
                <a:solidFill>
                  <a:srgbClr val="FF0000"/>
                </a:solidFill>
              </a:rPr>
              <a:t>A</a:t>
            </a:r>
            <a:r>
              <a:rPr lang="zh-CN" altLang="en-US" sz="2600" b="1" dirty="0"/>
              <a:t> </a:t>
            </a:r>
            <a:r>
              <a:rPr lang="en-US" altLang="zh-CN" sz="2600" b="1" dirty="0"/>
              <a:t>g</a:t>
            </a:r>
            <a:r>
              <a:rPr lang="zh-CN" altLang="en-US" sz="2600" b="1" dirty="0"/>
              <a:t> </a:t>
            </a:r>
            <a:r>
              <a:rPr lang="en-US" altLang="zh-CN" sz="2600" b="1" dirty="0"/>
              <a:t>=</a:t>
            </a:r>
            <a:r>
              <a:rPr lang="zh-CN" altLang="en-US" sz="2600" b="1" dirty="0"/>
              <a:t> </a:t>
            </a:r>
            <a:r>
              <a:rPr lang="en-US" altLang="zh-CN" sz="2600" b="1" dirty="0"/>
              <a:t>1.660</a:t>
            </a:r>
            <a:r>
              <a:rPr lang="zh-CN" altLang="en-US" sz="2600" b="1" dirty="0"/>
              <a:t> </a:t>
            </a:r>
            <a:r>
              <a:rPr lang="en-US" altLang="zh-CN" sz="2600" b="1" dirty="0"/>
              <a:t>539067×10</a:t>
            </a:r>
            <a:r>
              <a:rPr lang="en-US" altLang="zh-CN" sz="2600" b="1" baseline="30000" dirty="0"/>
              <a:t>-27</a:t>
            </a:r>
            <a:r>
              <a:rPr lang="zh-CN" altLang="en-US" sz="2600" b="1" dirty="0"/>
              <a:t> </a:t>
            </a:r>
            <a:r>
              <a:rPr lang="en-US" altLang="zh-CN" sz="2600" b="1" dirty="0"/>
              <a:t>kg</a:t>
            </a:r>
            <a:endParaRPr lang="en-US" altLang="zh-CN" sz="2600" b="1" dirty="0"/>
          </a:p>
          <a:p>
            <a:pPr>
              <a:lnSpc>
                <a:spcPct val="120000"/>
              </a:lnSpc>
              <a:spcBef>
                <a:spcPts val="0"/>
              </a:spcBef>
              <a:spcAft>
                <a:spcPts val="0"/>
              </a:spcAft>
            </a:pPr>
            <a:r>
              <a:rPr lang="en-US" altLang="zh-CN" sz="2600" b="1" dirty="0"/>
              <a:t>R = </a:t>
            </a:r>
            <a:r>
              <a:rPr lang="en-US" altLang="zh-CN" sz="2600" b="1" dirty="0" err="1">
                <a:solidFill>
                  <a:srgbClr val="0000FF"/>
                </a:solidFill>
              </a:rPr>
              <a:t>k</a:t>
            </a:r>
            <a:r>
              <a:rPr lang="en-US" altLang="zh-CN" sz="2600" b="1" dirty="0" err="1">
                <a:solidFill>
                  <a:srgbClr val="FF0000"/>
                </a:solidFill>
              </a:rPr>
              <a:t>N</a:t>
            </a:r>
            <a:r>
              <a:rPr lang="en-US" altLang="zh-CN" sz="2600" b="1" baseline="-25000" dirty="0" err="1">
                <a:solidFill>
                  <a:srgbClr val="FF0000"/>
                </a:solidFill>
              </a:rPr>
              <a:t>A</a:t>
            </a:r>
            <a:r>
              <a:rPr lang="zh-CN" altLang="en-US" sz="2600" b="1" dirty="0"/>
              <a:t>，</a:t>
            </a:r>
            <a:r>
              <a:rPr lang="en-US" altLang="zh-CN" sz="2600" b="1" dirty="0"/>
              <a:t>R</a:t>
            </a:r>
            <a:r>
              <a:rPr lang="zh-CN" altLang="en-US" sz="2600" b="1" dirty="0">
                <a:latin typeface="华文楷体" panose="02010600040101010101" charset="-122"/>
                <a:ea typeface="华文楷体" panose="02010600040101010101" charset="-122"/>
                <a:cs typeface="华文楷体" panose="02010600040101010101" charset="-122"/>
              </a:rPr>
              <a:t>是普适气体常数，</a:t>
            </a:r>
            <a:r>
              <a:rPr lang="en-US" altLang="zh-CN" sz="2600" b="1" dirty="0">
                <a:solidFill>
                  <a:srgbClr val="0000FF"/>
                </a:solidFill>
                <a:latin typeface="华文楷体" panose="02010600040101010101" charset="-122"/>
                <a:ea typeface="华文楷体" panose="02010600040101010101" charset="-122"/>
                <a:cs typeface="华文楷体" panose="02010600040101010101" charset="-122"/>
              </a:rPr>
              <a:t>k</a:t>
            </a:r>
            <a:r>
              <a:rPr lang="zh-CN" altLang="en-US" sz="2600" b="1" dirty="0">
                <a:latin typeface="华文楷体" panose="02010600040101010101" charset="-122"/>
                <a:ea typeface="华文楷体" panose="02010600040101010101" charset="-122"/>
                <a:cs typeface="华文楷体" panose="02010600040101010101" charset="-122"/>
              </a:rPr>
              <a:t>是波尔兹曼常数</a:t>
            </a:r>
            <a:endParaRPr lang="en-US" altLang="zh-CN" sz="2600" b="1" dirty="0">
              <a:latin typeface="华文楷体" panose="02010600040101010101" charset="-122"/>
              <a:ea typeface="华文楷体" panose="02010600040101010101" charset="-122"/>
              <a:cs typeface="华文楷体" panose="02010600040101010101" charset="-122"/>
            </a:endParaRPr>
          </a:p>
          <a:p>
            <a:pPr>
              <a:lnSpc>
                <a:spcPct val="120000"/>
              </a:lnSpc>
              <a:spcBef>
                <a:spcPts val="0"/>
              </a:spcBef>
              <a:spcAft>
                <a:spcPts val="0"/>
              </a:spcAft>
            </a:pPr>
            <a:r>
              <a:rPr lang="zh-CN" altLang="en-US" sz="2600" b="1" dirty="0">
                <a:solidFill>
                  <a:srgbClr val="FF0000"/>
                </a:solidFill>
                <a:latin typeface="华文楷体" panose="02010600040101010101" charset="-122"/>
                <a:ea typeface="华文楷体" panose="02010600040101010101" charset="-122"/>
                <a:cs typeface="华文楷体" panose="02010600040101010101" charset="-122"/>
              </a:rPr>
              <a:t>阿伏伽德罗常数</a:t>
            </a:r>
            <a:r>
              <a:rPr lang="zh-CN" altLang="en-US" sz="2600" b="1" dirty="0">
                <a:latin typeface="华文楷体" panose="02010600040101010101" charset="-122"/>
                <a:ea typeface="华文楷体" panose="02010600040101010101" charset="-122"/>
                <a:cs typeface="华文楷体" panose="02010600040101010101" charset="-122"/>
              </a:rPr>
              <a:t>之巨大说明了微观世界之细小！</a:t>
            </a:r>
            <a:endParaRPr lang="en-US" altLang="zh-CN" sz="2600" b="1" dirty="0">
              <a:latin typeface="华文楷体" panose="02010600040101010101" charset="-122"/>
              <a:ea typeface="华文楷体" panose="02010600040101010101" charset="-122"/>
              <a:cs typeface="华文楷体" panose="02010600040101010101" charset="-122"/>
            </a:endParaRPr>
          </a:p>
          <a:p>
            <a:pPr>
              <a:lnSpc>
                <a:spcPct val="120000"/>
              </a:lnSpc>
              <a:spcBef>
                <a:spcPts val="0"/>
              </a:spcBef>
              <a:spcAft>
                <a:spcPts val="0"/>
              </a:spcAft>
            </a:pPr>
            <a:r>
              <a:rPr lang="zh-CN" altLang="en-US" sz="2600" b="1" dirty="0">
                <a:latin typeface="华文楷体" panose="02010600040101010101" charset="-122"/>
                <a:ea typeface="华文楷体" panose="02010600040101010101" charset="-122"/>
                <a:cs typeface="华文楷体" panose="02010600040101010101" charset="-122"/>
              </a:rPr>
              <a:t>注：可见宇宙里有约</a:t>
            </a:r>
            <a:r>
              <a:rPr lang="en-US" altLang="zh-CN" sz="2600" b="1" dirty="0">
                <a:latin typeface="华文楷体" panose="02010600040101010101" charset="-122"/>
                <a:ea typeface="华文楷体" panose="02010600040101010101" charset="-122"/>
                <a:cs typeface="华文楷体" panose="02010600040101010101" charset="-122"/>
              </a:rPr>
              <a:t>10</a:t>
            </a:r>
            <a:r>
              <a:rPr lang="en-US" altLang="zh-CN" sz="2600" b="1" baseline="30000" dirty="0">
                <a:latin typeface="华文楷体" panose="02010600040101010101" charset="-122"/>
                <a:ea typeface="华文楷体" panose="02010600040101010101" charset="-122"/>
                <a:cs typeface="华文楷体" panose="02010600040101010101" charset="-122"/>
              </a:rPr>
              <a:t>12</a:t>
            </a:r>
            <a:r>
              <a:rPr lang="zh-CN" altLang="en-US" sz="2600" b="1" dirty="0">
                <a:latin typeface="华文楷体" panose="02010600040101010101" charset="-122"/>
                <a:ea typeface="华文楷体" panose="02010600040101010101" charset="-122"/>
                <a:cs typeface="华文楷体" panose="02010600040101010101" charset="-122"/>
              </a:rPr>
              <a:t>星系，每个星系约有</a:t>
            </a:r>
            <a:r>
              <a:rPr lang="en-US" altLang="zh-CN" sz="2600" b="1" dirty="0">
                <a:latin typeface="华文楷体" panose="02010600040101010101" charset="-122"/>
                <a:ea typeface="华文楷体" panose="02010600040101010101" charset="-122"/>
                <a:cs typeface="华文楷体" panose="02010600040101010101" charset="-122"/>
              </a:rPr>
              <a:t>10</a:t>
            </a:r>
            <a:r>
              <a:rPr lang="en-US" altLang="zh-CN" sz="2600" b="1" baseline="30000" dirty="0">
                <a:latin typeface="华文楷体" panose="02010600040101010101" charset="-122"/>
                <a:ea typeface="华文楷体" panose="02010600040101010101" charset="-122"/>
                <a:cs typeface="华文楷体" panose="02010600040101010101" charset="-122"/>
              </a:rPr>
              <a:t>11</a:t>
            </a:r>
            <a:r>
              <a:rPr lang="zh-CN" altLang="en-US" sz="2600" b="1" dirty="0">
                <a:latin typeface="华文楷体" panose="02010600040101010101" charset="-122"/>
                <a:ea typeface="华文楷体" panose="02010600040101010101" charset="-122"/>
                <a:cs typeface="华文楷体" panose="02010600040101010101" charset="-122"/>
              </a:rPr>
              <a:t>恒星，总恒星数量约为</a:t>
            </a:r>
            <a:r>
              <a:rPr lang="en-US" altLang="zh-CN" sz="2600" b="1" dirty="0">
                <a:solidFill>
                  <a:srgbClr val="FF0000"/>
                </a:solidFill>
                <a:latin typeface="华文楷体" panose="02010600040101010101" charset="-122"/>
                <a:ea typeface="华文楷体" panose="02010600040101010101" charset="-122"/>
                <a:cs typeface="华文楷体" panose="02010600040101010101" charset="-122"/>
              </a:rPr>
              <a:t>N</a:t>
            </a:r>
            <a:r>
              <a:rPr lang="en-US" altLang="zh-CN" sz="2600" b="1" baseline="-25000" dirty="0">
                <a:solidFill>
                  <a:srgbClr val="FF0000"/>
                </a:solidFill>
                <a:latin typeface="华文楷体" panose="02010600040101010101" charset="-122"/>
                <a:ea typeface="华文楷体" panose="02010600040101010101" charset="-122"/>
                <a:cs typeface="华文楷体" panose="02010600040101010101" charset="-122"/>
              </a:rPr>
              <a:t>A</a:t>
            </a:r>
            <a:r>
              <a:rPr lang="zh-CN" altLang="en-US" sz="2600" b="1" dirty="0">
                <a:latin typeface="华文楷体" panose="02010600040101010101" charset="-122"/>
                <a:ea typeface="华文楷体" panose="02010600040101010101" charset="-122"/>
                <a:cs typeface="华文楷体" panose="02010600040101010101" charset="-122"/>
              </a:rPr>
              <a:t>，总质量约</a:t>
            </a:r>
            <a:r>
              <a:rPr lang="en-US" altLang="zh-CN" sz="2600" b="1" dirty="0">
                <a:latin typeface="华文楷体" panose="02010600040101010101" charset="-122"/>
                <a:ea typeface="华文楷体" panose="02010600040101010101" charset="-122"/>
                <a:cs typeface="华文楷体" panose="02010600040101010101" charset="-122"/>
              </a:rPr>
              <a:t>10</a:t>
            </a:r>
            <a:r>
              <a:rPr lang="en-US" altLang="zh-CN" sz="2600" b="1" baseline="30000" dirty="0">
                <a:latin typeface="华文楷体" panose="02010600040101010101" charset="-122"/>
                <a:ea typeface="华文楷体" panose="02010600040101010101" charset="-122"/>
                <a:cs typeface="华文楷体" panose="02010600040101010101" charset="-122"/>
              </a:rPr>
              <a:t>80</a:t>
            </a:r>
            <a:r>
              <a:rPr lang="zh-CN" altLang="en-US" sz="2600" b="1" dirty="0">
                <a:latin typeface="华文楷体" panose="02010600040101010101" charset="-122"/>
                <a:ea typeface="华文楷体" panose="02010600040101010101" charset="-122"/>
                <a:cs typeface="华文楷体" panose="02010600040101010101" charset="-122"/>
              </a:rPr>
              <a:t>质子（</a:t>
            </a:r>
            <a:r>
              <a:rPr lang="zh-CN" altLang="en-US" sz="2600" b="1" dirty="0">
                <a:solidFill>
                  <a:srgbClr val="0000FF"/>
                </a:solidFill>
                <a:latin typeface="华文楷体" panose="02010600040101010101" charset="-122"/>
                <a:ea typeface="华文楷体" panose="02010600040101010101" charset="-122"/>
                <a:cs typeface="华文楷体" panose="02010600040101010101" charset="-122"/>
              </a:rPr>
              <a:t>原子单位</a:t>
            </a:r>
            <a:r>
              <a:rPr lang="zh-CN" altLang="en-US" sz="2600" b="1" dirty="0">
                <a:latin typeface="华文楷体" panose="02010600040101010101" charset="-122"/>
                <a:ea typeface="华文楷体" panose="02010600040101010101" charset="-122"/>
                <a:cs typeface="华文楷体" panose="02010600040101010101" charset="-122"/>
              </a:rPr>
              <a:t>）！</a:t>
            </a:r>
            <a:endParaRPr lang="en-US" altLang="zh-CN" sz="2600" b="1"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fld id="{6BF9AE1C-0B77-4E49-8930-14745354D407}" type="slidenum">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399" y="152400"/>
            <a:ext cx="7801359" cy="898643"/>
          </a:xfrm>
        </p:spPr>
        <p:txBody>
          <a:bodyPr>
            <a:normAutofit/>
          </a:bodyPr>
          <a:lstStyle/>
          <a:p>
            <a:pPr algn="ctr"/>
            <a:r>
              <a:rPr lang="zh-CN" altLang="en-US" b="1" dirty="0">
                <a:latin typeface="华文楷体" panose="02010600040101010101" charset="-122"/>
                <a:ea typeface="华文楷体" panose="02010600040101010101" charset="-122"/>
                <a:cs typeface="华文楷体" panose="02010600040101010101" charset="-122"/>
              </a:rPr>
              <a:t>原子大小的一种简单估计</a:t>
            </a:r>
            <a:endParaRPr lang="zh-CN" altLang="en-US" b="1" dirty="0">
              <a:latin typeface="华文楷体" panose="02010600040101010101" charset="-122"/>
              <a:ea typeface="华文楷体" panose="02010600040101010101" charset="-122"/>
              <a:cs typeface="华文楷体" panose="02010600040101010101" charset="-122"/>
            </a:endParaRPr>
          </a:p>
        </p:txBody>
      </p:sp>
      <p:graphicFrame>
        <p:nvGraphicFramePr>
          <p:cNvPr id="4" name="表格 3"/>
          <p:cNvGraphicFramePr>
            <a:graphicFrameLocks noGrp="1"/>
          </p:cNvGraphicFramePr>
          <p:nvPr/>
        </p:nvGraphicFramePr>
        <p:xfrm>
          <a:off x="574506" y="3571574"/>
          <a:ext cx="4415590" cy="2331720"/>
        </p:xfrm>
        <a:graphic>
          <a:graphicData uri="http://schemas.openxmlformats.org/drawingml/2006/table">
            <a:tbl>
              <a:tblPr firstRow="1" bandRow="1">
                <a:tableStyleId>{5940675A-B579-460E-94D1-54222C63F5DA}</a:tableStyleId>
              </a:tblPr>
              <a:tblGrid>
                <a:gridCol w="643690"/>
                <a:gridCol w="857250"/>
                <a:gridCol w="1254292"/>
                <a:gridCol w="1660358"/>
              </a:tblGrid>
              <a:tr h="617220">
                <a:tc>
                  <a:txBody>
                    <a:bodyPr/>
                    <a:lstStyle/>
                    <a:p>
                      <a:pPr algn="ctr"/>
                      <a:r>
                        <a:rPr lang="zh-CN" altLang="en-US" sz="1800" b="0" dirty="0">
                          <a:latin typeface="华文楷体" panose="02010600040101010101" charset="-122"/>
                          <a:ea typeface="华文楷体" panose="02010600040101010101" charset="-122"/>
                          <a:cs typeface="华文楷体" panose="02010600040101010101" charset="-122"/>
                        </a:rPr>
                        <a:t>元素</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zh-CN" altLang="en-US" sz="1800" b="0" dirty="0">
                          <a:latin typeface="华文楷体" panose="02010600040101010101" charset="-122"/>
                          <a:ea typeface="华文楷体" panose="02010600040101010101" charset="-122"/>
                          <a:cs typeface="华文楷体" panose="02010600040101010101" charset="-122"/>
                        </a:rPr>
                        <a:t>质量数</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zh-CN" altLang="en-US" sz="1800" b="0" dirty="0">
                          <a:latin typeface="华文楷体" panose="02010600040101010101" charset="-122"/>
                          <a:ea typeface="华文楷体" panose="02010600040101010101" charset="-122"/>
                          <a:cs typeface="华文楷体" panose="02010600040101010101" charset="-122"/>
                        </a:rPr>
                        <a:t>质量密度</a:t>
                      </a:r>
                      <a:r>
                        <a:rPr lang="el-GR" altLang="zh-CN" sz="1800" b="0" dirty="0">
                          <a:latin typeface="华文楷体" panose="02010600040101010101" charset="-122"/>
                          <a:ea typeface="华文楷体" panose="02010600040101010101" charset="-122"/>
                          <a:cs typeface="华文楷体" panose="02010600040101010101" charset="-122"/>
                        </a:rPr>
                        <a:t>ρ</a:t>
                      </a:r>
                      <a:r>
                        <a:rPr lang="zh-CN" altLang="en-US" sz="1800" b="0" dirty="0">
                          <a:latin typeface="华文楷体" panose="02010600040101010101" charset="-122"/>
                          <a:ea typeface="华文楷体" panose="02010600040101010101" charset="-122"/>
                          <a:cs typeface="华文楷体" panose="02010600040101010101" charset="-122"/>
                        </a:rPr>
                        <a:t>（</a:t>
                      </a:r>
                      <a:r>
                        <a:rPr lang="en-US" altLang="zh-CN" sz="1800" b="0" dirty="0">
                          <a:latin typeface="华文楷体" panose="02010600040101010101" charset="-122"/>
                          <a:ea typeface="华文楷体" panose="02010600040101010101" charset="-122"/>
                          <a:cs typeface="华文楷体" panose="02010600040101010101" charset="-122"/>
                        </a:rPr>
                        <a:t>g/cm</a:t>
                      </a:r>
                      <a:r>
                        <a:rPr lang="en-US" altLang="zh-CN" sz="1800" b="0" baseline="30000" dirty="0">
                          <a:latin typeface="华文楷体" panose="02010600040101010101" charset="-122"/>
                          <a:ea typeface="华文楷体" panose="02010600040101010101" charset="-122"/>
                          <a:cs typeface="华文楷体" panose="02010600040101010101" charset="-122"/>
                        </a:rPr>
                        <a:t>3</a:t>
                      </a:r>
                      <a:r>
                        <a:rPr lang="zh-CN" altLang="en-US" sz="1800" b="0" dirty="0">
                          <a:latin typeface="华文楷体" panose="02010600040101010101" charset="-122"/>
                          <a:ea typeface="华文楷体" panose="02010600040101010101" charset="-122"/>
                          <a:cs typeface="华文楷体" panose="02010600040101010101" charset="-122"/>
                        </a:rPr>
                        <a:t>）</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zh-CN" altLang="en-US" sz="1800" b="0" dirty="0">
                          <a:latin typeface="华文楷体" panose="02010600040101010101" charset="-122"/>
                          <a:ea typeface="华文楷体" panose="02010600040101010101" charset="-122"/>
                          <a:cs typeface="华文楷体" panose="02010600040101010101" charset="-122"/>
                        </a:rPr>
                        <a:t>估算的原子半径（</a:t>
                      </a:r>
                      <a:r>
                        <a:rPr lang="en-US" altLang="zh-CN" sz="1800" b="0" dirty="0">
                          <a:latin typeface="华文楷体" panose="02010600040101010101" charset="-122"/>
                          <a:ea typeface="华文楷体" panose="02010600040101010101" charset="-122"/>
                          <a:cs typeface="华文楷体" panose="02010600040101010101" charset="-122"/>
                        </a:rPr>
                        <a:t>r/nm</a:t>
                      </a:r>
                      <a:r>
                        <a:rPr lang="zh-CN" altLang="en-US" sz="1800" b="0" dirty="0">
                          <a:latin typeface="华文楷体" panose="02010600040101010101" charset="-122"/>
                          <a:ea typeface="华文楷体" panose="02010600040101010101" charset="-122"/>
                          <a:cs typeface="华文楷体" panose="02010600040101010101" charset="-122"/>
                        </a:rPr>
                        <a:t>）</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r>
              <a:tr h="342900">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Li</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7</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0.7</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.16</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r>
              <a:tr h="342900">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Al</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27</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2.7</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.16</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r>
              <a:tr h="342900">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Cu</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63</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8.9</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.14</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r>
              <a:tr h="342900">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S</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32</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2.07</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.18</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r>
              <a:tr h="342900">
                <a:tc>
                  <a:txBody>
                    <a:bodyPr/>
                    <a:lstStyle/>
                    <a:p>
                      <a:pPr algn="ctr"/>
                      <a:r>
                        <a:rPr lang="en-US" altLang="zh-CN" sz="1800" b="0" dirty="0" err="1">
                          <a:latin typeface="华文楷体" panose="02010600040101010101" charset="-122"/>
                          <a:ea typeface="华文楷体" panose="02010600040101010101" charset="-122"/>
                          <a:cs typeface="华文楷体" panose="02010600040101010101" charset="-122"/>
                        </a:rPr>
                        <a:t>Pb</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207</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11.34</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c>
                  <a:txBody>
                    <a:bodyPr/>
                    <a:lstStyle/>
                    <a:p>
                      <a:pPr algn="ctr"/>
                      <a:r>
                        <a:rPr lang="en-US" altLang="zh-CN" sz="1800" b="0" dirty="0">
                          <a:latin typeface="华文楷体" panose="02010600040101010101" charset="-122"/>
                          <a:ea typeface="华文楷体" panose="02010600040101010101" charset="-122"/>
                          <a:cs typeface="华文楷体" panose="02010600040101010101" charset="-122"/>
                        </a:rPr>
                        <a:t>.19</a:t>
                      </a:r>
                      <a:endParaRPr lang="zh-CN" altLang="en-US" sz="1800" b="0" dirty="0">
                        <a:latin typeface="华文楷体" panose="02010600040101010101" charset="-122"/>
                        <a:ea typeface="华文楷体" panose="02010600040101010101" charset="-122"/>
                        <a:cs typeface="华文楷体" panose="02010600040101010101" charset="-122"/>
                      </a:endParaRPr>
                    </a:p>
                  </a:txBody>
                  <a:tcPr marL="68580" marR="68580" marT="34290" marB="34290"/>
                </a:tc>
              </a:tr>
            </a:tbl>
          </a:graphicData>
        </a:graphic>
      </p:graphicFrame>
      <p:sp>
        <p:nvSpPr>
          <p:cNvPr id="6" name="内容占位符 2"/>
          <p:cNvSpPr txBox="1"/>
          <p:nvPr/>
        </p:nvSpPr>
        <p:spPr>
          <a:xfrm>
            <a:off x="415090" y="1473428"/>
            <a:ext cx="4638173" cy="2323739"/>
          </a:xfrm>
          <a:prstGeom prst="rect">
            <a:avLst/>
          </a:prstGeom>
          <a:ln>
            <a:solidFill>
              <a:schemeClr val="bg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对任意一种原子</a:t>
            </a:r>
            <a:r>
              <a:rPr lang="en-US" altLang="zh-CN" sz="2100" baseline="30000" dirty="0">
                <a:solidFill>
                  <a:prstClr val="black"/>
                </a:solidFill>
                <a:latin typeface="华文楷体" panose="02010600040101010101" charset="-122"/>
                <a:ea typeface="华文楷体" panose="02010600040101010101" charset="-122"/>
                <a:cs typeface="华文楷体" panose="02010600040101010101" charset="-122"/>
              </a:rPr>
              <a:t>A</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X</a:t>
            </a:r>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A</a:t>
            </a:r>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克含有</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N</a:t>
            </a:r>
            <a:r>
              <a:rPr lang="en-US" altLang="zh-CN" sz="2100" baseline="-25000" dirty="0">
                <a:solidFill>
                  <a:prstClr val="black"/>
                </a:solidFill>
                <a:latin typeface="华文楷体" panose="02010600040101010101" charset="-122"/>
                <a:ea typeface="华文楷体" panose="02010600040101010101" charset="-122"/>
                <a:cs typeface="华文楷体" panose="02010600040101010101" charset="-122"/>
              </a:rPr>
              <a:t>A</a:t>
            </a:r>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个</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X</a:t>
            </a:r>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原子，假定其密度为</a:t>
            </a:r>
            <a:r>
              <a:rPr lang="el-GR" altLang="zh-CN" sz="2100" i="1" dirty="0">
                <a:solidFill>
                  <a:prstClr val="black"/>
                </a:solidFill>
                <a:latin typeface="华文楷体" panose="02010600040101010101" charset="-122"/>
                <a:ea typeface="华文楷体" panose="02010600040101010101" charset="-122"/>
                <a:cs typeface="华文楷体" panose="02010600040101010101" charset="-122"/>
              </a:rPr>
              <a:t>ρ</a:t>
            </a:r>
            <a:r>
              <a:rPr lang="zh-CN" altLang="en-US" sz="2100" i="1" dirty="0">
                <a:solidFill>
                  <a:prstClr val="black"/>
                </a:solidFill>
                <a:latin typeface="华文楷体" panose="02010600040101010101" charset="-122"/>
                <a:ea typeface="华文楷体" panose="02010600040101010101" charset="-122"/>
                <a:cs typeface="华文楷体" panose="02010600040101010101" charset="-122"/>
              </a:rPr>
              <a:t> </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(g/cm</a:t>
            </a:r>
            <a:r>
              <a:rPr lang="en-US" altLang="zh-CN" sz="2100" baseline="30000" dirty="0">
                <a:solidFill>
                  <a:prstClr val="black"/>
                </a:solidFill>
                <a:latin typeface="华文楷体" panose="02010600040101010101" charset="-122"/>
                <a:ea typeface="华文楷体" panose="02010600040101010101" charset="-122"/>
                <a:cs typeface="华文楷体" panose="02010600040101010101" charset="-122"/>
              </a:rPr>
              <a:t>3</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a:t>
            </a:r>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，又假定原子是球形的，半径为</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r</a:t>
            </a:r>
            <a:r>
              <a:rPr lang="zh-CN" altLang="en-US" sz="2100" dirty="0">
                <a:solidFill>
                  <a:prstClr val="black"/>
                </a:solidFill>
                <a:latin typeface="华文楷体" panose="02010600040101010101" charset="-122"/>
                <a:ea typeface="华文楷体" panose="02010600040101010101" charset="-122"/>
                <a:cs typeface="华文楷体" panose="02010600040101010101" charset="-122"/>
              </a:rPr>
              <a:t>，每个原子占有体积为</a:t>
            </a:r>
            <a:r>
              <a:rPr lang="el-GR" altLang="zh-CN" sz="2100" dirty="0">
                <a:solidFill>
                  <a:prstClr val="black"/>
                </a:solidFill>
                <a:latin typeface="华文楷体" panose="02010600040101010101" charset="-122"/>
                <a:ea typeface="华文楷体" panose="02010600040101010101" charset="-122"/>
                <a:cs typeface="华文楷体" panose="02010600040101010101" charset="-122"/>
              </a:rPr>
              <a:t>π</a:t>
            </a:r>
            <a:r>
              <a:rPr lang="en-US" altLang="zh-CN" sz="2100" dirty="0">
                <a:solidFill>
                  <a:prstClr val="black"/>
                </a:solidFill>
                <a:latin typeface="华文楷体" panose="02010600040101010101" charset="-122"/>
                <a:ea typeface="华文楷体" panose="02010600040101010101" charset="-122"/>
                <a:cs typeface="华文楷体" panose="02010600040101010101" charset="-122"/>
              </a:rPr>
              <a:t>r</a:t>
            </a:r>
            <a:r>
              <a:rPr lang="en-US" altLang="zh-CN" sz="2100" baseline="30000" dirty="0">
                <a:solidFill>
                  <a:prstClr val="black"/>
                </a:solidFill>
                <a:latin typeface="华文楷体" panose="02010600040101010101" charset="-122"/>
                <a:ea typeface="华文楷体" panose="02010600040101010101" charset="-122"/>
                <a:cs typeface="华文楷体" panose="02010600040101010101" charset="-122"/>
              </a:rPr>
              <a:t>3</a:t>
            </a:r>
            <a:endParaRPr lang="en-US" altLang="zh-CN" sz="2100" baseline="30000" dirty="0">
              <a:solidFill>
                <a:prstClr val="black"/>
              </a:solidFill>
              <a:latin typeface="华文楷体" panose="02010600040101010101" charset="-122"/>
              <a:ea typeface="华文楷体" panose="02010600040101010101" charset="-122"/>
              <a:cs typeface="华文楷体" panose="02010600040101010101" charset="-122"/>
            </a:endParaRPr>
          </a:p>
        </p:txBody>
      </p:sp>
      <p:sp>
        <p:nvSpPr>
          <p:cNvPr id="8" name="Rectangle 4104"/>
          <p:cNvSpPr>
            <a:spLocks noChangeArrowheads="1"/>
          </p:cNvSpPr>
          <p:nvPr/>
        </p:nvSpPr>
        <p:spPr bwMode="auto">
          <a:xfrm>
            <a:off x="5451646" y="1847410"/>
            <a:ext cx="3392275"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原子的半径－ </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10</a:t>
            </a:r>
            <a:r>
              <a:rPr lang="en-US" altLang="zh-CN" sz="1800" baseline="30000" dirty="0">
                <a:solidFill>
                  <a:srgbClr val="000000"/>
                </a:solidFill>
                <a:latin typeface="华文楷体" panose="02010600040101010101" charset="-122"/>
                <a:ea typeface="华文楷体" panose="02010600040101010101" charset="-122"/>
                <a:cs typeface="华文楷体" panose="02010600040101010101" charset="-122"/>
              </a:rPr>
              <a:t>-1</a:t>
            </a:r>
            <a:r>
              <a:rPr lang="zh-CN" altLang="en-US" sz="1800" baseline="30000" dirty="0">
                <a:solidFill>
                  <a:srgbClr val="000000"/>
                </a:solidFill>
                <a:latin typeface="华文楷体" panose="02010600040101010101" charset="-122"/>
                <a:ea typeface="华文楷体" panose="02010600040101010101" charset="-122"/>
                <a:cs typeface="华文楷体" panose="02010600040101010101" charset="-122"/>
              </a:rPr>
              <a:t>０</a:t>
            </a: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 </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m</a:t>
            </a: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0.1nm</a:t>
            </a: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a:t>
            </a:r>
            <a:endParaRPr lang="en-US" altLang="zh-CN" sz="1800" dirty="0">
              <a:solidFill>
                <a:srgbClr val="000000"/>
              </a:solidFill>
              <a:latin typeface="华文楷体" panose="02010600040101010101" charset="-122"/>
              <a:ea typeface="华文楷体" panose="02010600040101010101" charset="-122"/>
              <a:cs typeface="华文楷体" panose="02010600040101010101" charset="-122"/>
            </a:endParaRPr>
          </a:p>
          <a:p>
            <a:pPr eaLnBrk="1" hangingPunct="1">
              <a:defRPr/>
            </a:pP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 </a:t>
            </a:r>
            <a:r>
              <a:rPr lang="zh-CN" altLang="zh-CN" sz="1800" dirty="0">
                <a:solidFill>
                  <a:srgbClr val="000000"/>
                </a:solidFill>
                <a:latin typeface="华文楷体" panose="02010600040101010101" charset="-122"/>
                <a:ea typeface="华文楷体" panose="02010600040101010101" charset="-122"/>
                <a:cs typeface="华文楷体" panose="02010600040101010101" charset="-122"/>
              </a:rPr>
              <a:t>1</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埃</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 = 10</a:t>
            </a:r>
            <a:r>
              <a:rPr lang="en-US" altLang="zh-CN" sz="1800" baseline="30000" dirty="0">
                <a:solidFill>
                  <a:srgbClr val="000000"/>
                </a:solidFill>
                <a:latin typeface="华文楷体" panose="02010600040101010101" charset="-122"/>
                <a:ea typeface="华文楷体" panose="02010600040101010101" charset="-122"/>
                <a:cs typeface="华文楷体" panose="02010600040101010101" charset="-122"/>
              </a:rPr>
              <a:t>-10</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 m = 0.1 nm </a:t>
            </a:r>
            <a:endParaRPr lang="en-US" altLang="zh-CN" sz="1800" dirty="0">
              <a:solidFill>
                <a:srgbClr val="000000"/>
              </a:solidFill>
              <a:latin typeface="华文楷体" panose="02010600040101010101" charset="-122"/>
              <a:ea typeface="华文楷体" panose="02010600040101010101" charset="-122"/>
              <a:cs typeface="华文楷体" panose="02010600040101010101" charset="-122"/>
            </a:endParaRPr>
          </a:p>
          <a:p>
            <a:pPr eaLnBrk="1" hangingPunct="1">
              <a:defRPr/>
            </a:pP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化学直觉，离子半径等 </a:t>
            </a:r>
            <a:endParaRPr lang="zh-CN" altLang="en-US" sz="1800" dirty="0">
              <a:solidFill>
                <a:srgbClr val="000000"/>
              </a:solidFill>
              <a:latin typeface="华文楷体" panose="02010600040101010101" charset="-122"/>
              <a:ea typeface="华文楷体" panose="02010600040101010101" charset="-122"/>
              <a:cs typeface="华文楷体" panose="02010600040101010101" charset="-122"/>
            </a:endParaRPr>
          </a:p>
        </p:txBody>
      </p:sp>
      <p:sp>
        <p:nvSpPr>
          <p:cNvPr id="9" name="Rectangle 15"/>
          <p:cNvSpPr>
            <a:spLocks noChangeArrowheads="1"/>
          </p:cNvSpPr>
          <p:nvPr/>
        </p:nvSpPr>
        <p:spPr bwMode="auto">
          <a:xfrm>
            <a:off x="5501072" y="3052273"/>
            <a:ext cx="3214687" cy="369332"/>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fontAlgn="auto">
              <a:spcBef>
                <a:spcPts val="0"/>
              </a:spcBef>
              <a:spcAft>
                <a:spcPts val="0"/>
              </a:spcAft>
              <a:defRPr/>
            </a:pP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原子核半径－</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10</a:t>
            </a:r>
            <a:r>
              <a:rPr lang="en-US" altLang="zh-CN" sz="1800" baseline="30000" dirty="0">
                <a:solidFill>
                  <a:srgbClr val="0000FF"/>
                </a:solidFill>
                <a:latin typeface="华文楷体" panose="02010600040101010101" charset="-122"/>
                <a:ea typeface="华文楷体" panose="02010600040101010101" charset="-122"/>
                <a:cs typeface="华文楷体" panose="02010600040101010101" charset="-122"/>
              </a:rPr>
              <a:t>-14</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 m</a:t>
            </a:r>
            <a:endParaRPr lang="en-US" altLang="zh-CN" sz="1800" dirty="0">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10" name="Rectangle 17"/>
          <p:cNvSpPr>
            <a:spLocks noChangeArrowheads="1"/>
          </p:cNvSpPr>
          <p:nvPr/>
        </p:nvSpPr>
        <p:spPr bwMode="auto">
          <a:xfrm>
            <a:off x="5528981" y="3702137"/>
            <a:ext cx="3214678" cy="36933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电子半径 </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&lt;</a:t>
            </a: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 </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10</a:t>
            </a:r>
            <a:r>
              <a:rPr lang="en-US" altLang="zh-CN" sz="1800" baseline="30000" dirty="0">
                <a:solidFill>
                  <a:srgbClr val="000000"/>
                </a:solidFill>
                <a:latin typeface="华文楷体" panose="02010600040101010101" charset="-122"/>
                <a:ea typeface="华文楷体" panose="02010600040101010101" charset="-122"/>
                <a:cs typeface="华文楷体" panose="02010600040101010101" charset="-122"/>
              </a:rPr>
              <a:t>-1</a:t>
            </a:r>
            <a:r>
              <a:rPr lang="zh-CN" altLang="en-US" sz="1800" baseline="30000" dirty="0">
                <a:solidFill>
                  <a:srgbClr val="000000"/>
                </a:solidFill>
                <a:latin typeface="华文楷体" panose="02010600040101010101" charset="-122"/>
                <a:ea typeface="华文楷体" panose="02010600040101010101" charset="-122"/>
                <a:cs typeface="华文楷体" panose="02010600040101010101" charset="-122"/>
              </a:rPr>
              <a:t>８</a:t>
            </a:r>
            <a:r>
              <a:rPr lang="zh-CN" altLang="en-US" sz="1800" dirty="0">
                <a:solidFill>
                  <a:srgbClr val="000000"/>
                </a:solidFill>
                <a:latin typeface="华文楷体" panose="02010600040101010101" charset="-122"/>
                <a:ea typeface="华文楷体" panose="02010600040101010101" charset="-122"/>
                <a:cs typeface="华文楷体" panose="02010600040101010101" charset="-122"/>
              </a:rPr>
              <a:t> </a:t>
            </a:r>
            <a:r>
              <a:rPr lang="en-US" altLang="zh-CN" sz="1800" dirty="0">
                <a:solidFill>
                  <a:srgbClr val="000000"/>
                </a:solidFill>
                <a:latin typeface="华文楷体" panose="02010600040101010101" charset="-122"/>
                <a:ea typeface="华文楷体" panose="02010600040101010101" charset="-122"/>
                <a:cs typeface="华文楷体" panose="02010600040101010101" charset="-122"/>
              </a:rPr>
              <a:t>m</a:t>
            </a:r>
            <a:endParaRPr lang="en-US" altLang="zh-CN" sz="1800" dirty="0">
              <a:solidFill>
                <a:srgbClr val="000000"/>
              </a:solidFill>
              <a:latin typeface="华文楷体" panose="02010600040101010101" charset="-122"/>
              <a:ea typeface="华文楷体" panose="02010600040101010101" charset="-122"/>
              <a:cs typeface="华文楷体" panose="02010600040101010101" charset="-122"/>
            </a:endParaRPr>
          </a:p>
        </p:txBody>
      </p:sp>
      <p:sp>
        <p:nvSpPr>
          <p:cNvPr id="3" name="幻灯片编号占位符 2"/>
          <p:cNvSpPr>
            <a:spLocks noGrp="1"/>
          </p:cNvSpPr>
          <p:nvPr>
            <p:ph type="sldNum" sz="quarter" idx="12"/>
          </p:nvPr>
        </p:nvSpPr>
        <p:spPr/>
        <p:txBody>
          <a:bodyPr/>
          <a:lstStyle/>
          <a:p>
            <a:fld id="{6BF9AE1C-0B77-4E49-8930-14745354D407}" type="slidenum">
              <a:rPr lang="zh-CN" altLang="en-US" smtClean="0"/>
            </a:fld>
            <a:endParaRPr lang="zh-CN" altLang="en-US"/>
          </a:p>
        </p:txBody>
      </p:sp>
      <p:pic>
        <p:nvPicPr>
          <p:cNvPr id="5" name="图片 4" descr="latex-image-1.pdf"/>
          <p:cNvPicPr>
            <a:picLocks noChangeAspect="1"/>
          </p:cNvPicPr>
          <p:nvPr/>
        </p:nvPicPr>
        <p:blipFill>
          <a:blip r:embed="rId1"/>
          <a:stretch>
            <a:fillRect/>
          </a:stretch>
        </p:blipFill>
        <p:spPr>
          <a:xfrm>
            <a:off x="3427206" y="2620231"/>
            <a:ext cx="1670494" cy="827723"/>
          </a:xfrm>
          <a:prstGeom prst="rect">
            <a:avLst/>
          </a:prstGeom>
        </p:spPr>
      </p:pic>
      <p:pic>
        <p:nvPicPr>
          <p:cNvPr id="7" name="图片 6" descr="latex-image-1.pdf"/>
          <p:cNvPicPr>
            <a:picLocks noChangeAspect="1"/>
          </p:cNvPicPr>
          <p:nvPr/>
        </p:nvPicPr>
        <p:blipFill>
          <a:blip r:embed="rId2"/>
          <a:stretch>
            <a:fillRect/>
          </a:stretch>
        </p:blipFill>
        <p:spPr>
          <a:xfrm>
            <a:off x="697580" y="2715912"/>
            <a:ext cx="1730535" cy="687246"/>
          </a:xfrm>
          <a:prstGeom prst="rect">
            <a:avLst/>
          </a:prstGeom>
        </p:spPr>
      </p:pic>
      <p:sp>
        <p:nvSpPr>
          <p:cNvPr id="11" name="文本框 10"/>
          <p:cNvSpPr txBox="1"/>
          <p:nvPr/>
        </p:nvSpPr>
        <p:spPr>
          <a:xfrm>
            <a:off x="5136655" y="4352001"/>
            <a:ext cx="4022255" cy="1708160"/>
          </a:xfrm>
          <a:prstGeom prst="rect">
            <a:avLst/>
          </a:prstGeom>
          <a:noFill/>
        </p:spPr>
        <p:txBody>
          <a:bodyPr wrap="none" rtlCol="0">
            <a:spAutoFit/>
          </a:bodyPr>
          <a:lstStyle/>
          <a:p>
            <a:r>
              <a:rPr lang="zh-CN" altLang="en-US" sz="2100" dirty="0">
                <a:latin typeface="华文楷体" panose="02010600040101010101" charset="-122"/>
                <a:ea typeface="华文楷体" panose="02010600040101010101" charset="-122"/>
                <a:cs typeface="华文楷体" panose="02010600040101010101" charset="-122"/>
              </a:rPr>
              <a:t>思考：</a:t>
            </a:r>
            <a:endParaRPr lang="en-US" altLang="zh-CN" sz="2100" dirty="0">
              <a:latin typeface="华文楷体" panose="02010600040101010101" charset="-122"/>
              <a:ea typeface="华文楷体" panose="02010600040101010101" charset="-122"/>
              <a:cs typeface="华文楷体" panose="02010600040101010101" charset="-122"/>
            </a:endParaRPr>
          </a:p>
          <a:p>
            <a:r>
              <a:rPr lang="zh-CN" altLang="en-US" sz="2100" dirty="0">
                <a:latin typeface="华文楷体" panose="02010600040101010101" charset="-122"/>
                <a:ea typeface="华文楷体" panose="02010600040101010101" charset="-122"/>
                <a:cs typeface="华文楷体" panose="02010600040101010101" charset="-122"/>
              </a:rPr>
              <a:t>不同质量的原子为何大小相当？</a:t>
            </a:r>
            <a:r>
              <a:rPr lang="en-US" altLang="zh-CN" sz="2100" dirty="0">
                <a:latin typeface="华文楷体" panose="02010600040101010101" charset="-122"/>
                <a:ea typeface="华文楷体" panose="02010600040101010101" charset="-122"/>
                <a:cs typeface="华文楷体" panose="02010600040101010101" charset="-122"/>
              </a:rPr>
              <a:t> </a:t>
            </a:r>
            <a:endParaRPr lang="en-US" altLang="zh-CN" sz="2100" dirty="0">
              <a:latin typeface="华文楷体" panose="02010600040101010101" charset="-122"/>
              <a:ea typeface="华文楷体" panose="02010600040101010101" charset="-122"/>
              <a:cs typeface="华文楷体" panose="02010600040101010101" charset="-122"/>
            </a:endParaRPr>
          </a:p>
          <a:p>
            <a:r>
              <a:rPr lang="zh-CN" altLang="en-US" sz="2100" dirty="0">
                <a:latin typeface="华文楷体" panose="02010600040101010101" charset="-122"/>
                <a:ea typeface="华文楷体" panose="02010600040101010101" charset="-122"/>
                <a:cs typeface="华文楷体" panose="02010600040101010101" charset="-122"/>
              </a:rPr>
              <a:t>如何测量原子核的大小？</a:t>
            </a:r>
            <a:endParaRPr lang="en-US" altLang="zh-CN" sz="2100" dirty="0">
              <a:latin typeface="华文楷体" panose="02010600040101010101" charset="-122"/>
              <a:ea typeface="华文楷体" panose="02010600040101010101" charset="-122"/>
              <a:cs typeface="华文楷体" panose="02010600040101010101" charset="-122"/>
            </a:endParaRPr>
          </a:p>
          <a:p>
            <a:r>
              <a:rPr lang="en-US" altLang="zh-CN" sz="2100" dirty="0">
                <a:latin typeface="华文楷体" panose="02010600040101010101" charset="-122"/>
                <a:ea typeface="华文楷体" panose="02010600040101010101" charset="-122"/>
                <a:cs typeface="华文楷体" panose="02010600040101010101" charset="-122"/>
              </a:rPr>
              <a:t> </a:t>
            </a:r>
            <a:r>
              <a:rPr lang="zh-CN" altLang="en-US" sz="2100" dirty="0">
                <a:latin typeface="华文楷体" panose="02010600040101010101" charset="-122"/>
                <a:ea typeface="华文楷体" panose="02010600040101010101" charset="-122"/>
                <a:cs typeface="华文楷体" panose="02010600040101010101" charset="-122"/>
              </a:rPr>
              <a:t>如何研究质子的内部结构？</a:t>
            </a:r>
            <a:r>
              <a:rPr lang="en-US" altLang="zh-CN" sz="2100" dirty="0">
                <a:latin typeface="华文楷体" panose="02010600040101010101" charset="-122"/>
                <a:ea typeface="华文楷体" panose="02010600040101010101" charset="-122"/>
                <a:cs typeface="华文楷体" panose="02010600040101010101" charset="-122"/>
              </a:rPr>
              <a:t> </a:t>
            </a:r>
            <a:endParaRPr lang="en-US" altLang="zh-CN" sz="2100" dirty="0">
              <a:latin typeface="华文楷体" panose="02010600040101010101" charset="-122"/>
              <a:ea typeface="华文楷体" panose="02010600040101010101" charset="-122"/>
              <a:cs typeface="华文楷体" panose="02010600040101010101" charset="-122"/>
            </a:endParaRPr>
          </a:p>
          <a:p>
            <a:r>
              <a:rPr lang="zh-CN" altLang="en-US" sz="2100" dirty="0">
                <a:latin typeface="华文楷体" panose="02010600040101010101" charset="-122"/>
                <a:ea typeface="华文楷体" panose="02010600040101010101" charset="-122"/>
                <a:cs typeface="华文楷体" panose="02010600040101010101" charset="-122"/>
              </a:rPr>
              <a:t>电子的大小？</a:t>
            </a:r>
            <a:endParaRPr lang="zh-CN" altLang="en-US" sz="2100" dirty="0">
              <a:latin typeface="华文楷体" panose="02010600040101010101" charset="-122"/>
              <a:ea typeface="华文楷体" panose="02010600040101010101" charset="-122"/>
              <a:cs typeface="华文楷体" panose="02010600040101010101" charset="-122"/>
            </a:endParaRPr>
          </a:p>
        </p:txBody>
      </p:sp>
      <p:sp>
        <p:nvSpPr>
          <p:cNvPr id="12" name="Footer Placeholder 1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072717" y="857250"/>
            <a:ext cx="37266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ja-JP" sz="2100" dirty="0">
                <a:solidFill>
                  <a:srgbClr val="000000"/>
                </a:solidFill>
                <a:latin typeface="华文楷体" panose="02010600040101010101" charset="-122"/>
                <a:ea typeface="华文楷体" panose="02010600040101010101" charset="-122"/>
                <a:cs typeface="华文楷体" panose="02010600040101010101" charset="-122"/>
              </a:rPr>
              <a:t>“Chemical” pressure</a:t>
            </a:r>
            <a:endParaRPr lang="en-US" altLang="ja-JP" sz="2100" dirty="0">
              <a:solidFill>
                <a:srgbClr val="000000"/>
              </a:solidFill>
              <a:latin typeface="华文楷体" panose="02010600040101010101" charset="-122"/>
              <a:ea typeface="华文楷体" panose="02010600040101010101" charset="-122"/>
              <a:cs typeface="华文楷体" panose="02010600040101010101" charset="-122"/>
            </a:endParaRPr>
          </a:p>
        </p:txBody>
      </p:sp>
      <p:sp>
        <p:nvSpPr>
          <p:cNvPr id="8" name="Text Box 4"/>
          <p:cNvSpPr txBox="1">
            <a:spLocks noChangeArrowheads="1"/>
          </p:cNvSpPr>
          <p:nvPr/>
        </p:nvSpPr>
        <p:spPr bwMode="auto">
          <a:xfrm>
            <a:off x="3627588" y="1277160"/>
            <a:ext cx="1591964" cy="369332"/>
          </a:xfrm>
          <a:prstGeom prst="rect">
            <a:avLst/>
          </a:prstGeom>
          <a:solidFill>
            <a:schemeClr val="bg1"/>
          </a:solidFill>
          <a:ln>
            <a:noFill/>
          </a:ln>
        </p:spPr>
        <p:txBody>
          <a:bodyPr wrap="square">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ja-JP" sz="1800" dirty="0">
                <a:solidFill>
                  <a:srgbClr val="000000"/>
                </a:solidFill>
                <a:latin typeface="Times New Roman" panose="02020603050405020304" pitchFamily="18" charset="0"/>
                <a:ea typeface="Osaka" charset="0"/>
                <a:cs typeface="Osaka" charset="0"/>
              </a:rPr>
              <a:t>Ion Radius</a:t>
            </a:r>
            <a:endParaRPr lang="en-US" altLang="ja-JP" sz="1800" dirty="0">
              <a:solidFill>
                <a:srgbClr val="000000"/>
              </a:solidFill>
              <a:latin typeface="Times New Roman" panose="02020603050405020304" pitchFamily="18" charset="0"/>
              <a:ea typeface="Osaka" charset="0"/>
              <a:cs typeface="Osaka" charset="0"/>
            </a:endParaRPr>
          </a:p>
        </p:txBody>
      </p:sp>
      <p:sp>
        <p:nvSpPr>
          <p:cNvPr id="2" name="幻灯片编号占位符 1"/>
          <p:cNvSpPr>
            <a:spLocks noGrp="1"/>
          </p:cNvSpPr>
          <p:nvPr>
            <p:ph type="sldNum" sz="quarter" idx="12"/>
          </p:nvPr>
        </p:nvSpPr>
        <p:spPr/>
        <p:txBody>
          <a:bodyPr/>
          <a:lstStyle/>
          <a:p>
            <a:fld id="{6BF9AE1C-0B77-4E49-8930-14745354D407}" type="slidenum">
              <a:rPr lang="zh-CN" altLang="en-US" smtClean="0"/>
            </a:fld>
            <a:endParaRPr lang="zh-CN" altLang="en-US"/>
          </a:p>
        </p:txBody>
      </p:sp>
      <p:pic>
        <p:nvPicPr>
          <p:cNvPr id="3" name="图片 2" descr="原子与离子半径周期表.png"/>
          <p:cNvPicPr>
            <a:picLocks noChangeAspect="1"/>
          </p:cNvPicPr>
          <p:nvPr/>
        </p:nvPicPr>
        <p:blipFill>
          <a:blip r:embed="rId1"/>
          <a:stretch>
            <a:fillRect/>
          </a:stretch>
        </p:blipFill>
        <p:spPr>
          <a:xfrm>
            <a:off x="1095604" y="152400"/>
            <a:ext cx="7289946" cy="6047185"/>
          </a:xfrm>
          <a:prstGeom prst="rect">
            <a:avLst/>
          </a:prstGeom>
        </p:spPr>
      </p:pic>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idx="4294967295"/>
          </p:nvPr>
        </p:nvSpPr>
        <p:spPr>
          <a:xfrm>
            <a:off x="152400" y="1219200"/>
            <a:ext cx="8534400" cy="1752600"/>
          </a:xfrm>
        </p:spPr>
        <p:txBody>
          <a:bodyPr>
            <a:normAutofit/>
          </a:bodyPr>
          <a:lstStyle/>
          <a:p>
            <a:r>
              <a:rPr lang="zh-CN" altLang="en-US" sz="4400" dirty="0"/>
              <a:t>“原子”概念的形成及存在的证据</a:t>
            </a:r>
            <a:endParaRPr lang="zh-CN" altLang="en-US" sz="4400"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 name="页脚占位符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4563" y="334908"/>
            <a:ext cx="8127536" cy="614243"/>
          </a:xfrm>
        </p:spPr>
        <p:txBody>
          <a:bodyPr>
            <a:normAutofit fontScale="90000"/>
          </a:bodyPr>
          <a:lstStyle/>
          <a:p>
            <a:pPr algn="ctr"/>
            <a:r>
              <a:rPr kumimoji="1" lang="zh-CN" altLang="en-US" dirty="0">
                <a:latin typeface="华文楷体" panose="02010600040101010101" charset="-122"/>
                <a:ea typeface="华文楷体" panose="02010600040101010101" charset="-122"/>
                <a:cs typeface="华文楷体" panose="02010600040101010101" charset="-122"/>
              </a:rPr>
              <a:t>原子大小单位“埃”的由来</a:t>
            </a:r>
            <a:endParaRPr kumimoji="1" lang="zh-CN" altLang="en-US" dirty="0">
              <a:latin typeface="华文楷体" panose="02010600040101010101" charset="-122"/>
              <a:ea typeface="华文楷体" panose="02010600040101010101" charset="-122"/>
              <a:cs typeface="华文楷体" panose="02010600040101010101" charset="-122"/>
            </a:endParaRPr>
          </a:p>
        </p:txBody>
      </p:sp>
      <p:sp>
        <p:nvSpPr>
          <p:cNvPr id="4" name="幻灯片编号占位符 3"/>
          <p:cNvSpPr>
            <a:spLocks noGrp="1"/>
          </p:cNvSpPr>
          <p:nvPr>
            <p:ph type="sldNum" sz="quarter" idx="12"/>
          </p:nvPr>
        </p:nvSpPr>
        <p:spPr/>
        <p:txBody>
          <a:bodyPr/>
          <a:lstStyle/>
          <a:p>
            <a:fld id="{6BF9AE1C-0B77-4E49-8930-14745354D407}" type="slidenum">
              <a:rPr lang="zh-CN" altLang="en-US" smtClean="0"/>
            </a:fld>
            <a:endParaRPr lang="zh-CN" altLang="en-US"/>
          </a:p>
        </p:txBody>
      </p:sp>
      <p:pic>
        <p:nvPicPr>
          <p:cNvPr id="5" name="Picture 81"/>
          <p:cNvPicPr>
            <a:picLocks noChangeAspect="1" noChangeArrowheads="1"/>
          </p:cNvPicPr>
          <p:nvPr/>
        </p:nvPicPr>
        <p:blipFill>
          <a:blip r:embed="rId1"/>
          <a:srcRect/>
          <a:stretch>
            <a:fillRect/>
          </a:stretch>
        </p:blipFill>
        <p:spPr bwMode="auto">
          <a:xfrm>
            <a:off x="842201" y="1253459"/>
            <a:ext cx="13763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82"/>
          <p:cNvSpPr>
            <a:spLocks noChangeArrowheads="1"/>
          </p:cNvSpPr>
          <p:nvPr/>
        </p:nvSpPr>
        <p:spPr bwMode="auto">
          <a:xfrm>
            <a:off x="2895600" y="1360118"/>
            <a:ext cx="5911380" cy="1588127"/>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spcBef>
                <a:spcPct val="0"/>
              </a:spcBef>
            </a:pPr>
            <a:r>
              <a:rPr lang="en-US" altLang="zh-CN" sz="1800" dirty="0">
                <a:latin typeface="华文楷体" panose="02010600040101010101" charset="-122"/>
                <a:ea typeface="华文楷体" panose="02010600040101010101" charset="-122"/>
                <a:cs typeface="华文楷体" panose="02010600040101010101" charset="-122"/>
              </a:rPr>
              <a:t>Anders </a:t>
            </a:r>
            <a:r>
              <a:rPr lang="en-US" altLang="zh-CN" sz="1800" dirty="0" err="1">
                <a:latin typeface="华文楷体" panose="02010600040101010101" charset="-122"/>
                <a:ea typeface="华文楷体" panose="02010600040101010101" charset="-122"/>
                <a:cs typeface="华文楷体" panose="02010600040101010101" charset="-122"/>
              </a:rPr>
              <a:t>Jons</a:t>
            </a:r>
            <a:r>
              <a:rPr lang="en-US" altLang="zh-CN" sz="1800" dirty="0">
                <a:latin typeface="华文楷体" panose="02010600040101010101" charset="-122"/>
                <a:ea typeface="华文楷体" panose="02010600040101010101" charset="-122"/>
                <a:cs typeface="华文楷体" panose="02010600040101010101" charset="-122"/>
              </a:rPr>
              <a:t> Angstrom (1814-1874), Swedish physicist. </a:t>
            </a:r>
            <a:endParaRPr lang="en-US" altLang="zh-CN" sz="1800" dirty="0">
              <a:latin typeface="华文楷体" panose="02010600040101010101" charset="-122"/>
              <a:ea typeface="华文楷体" panose="02010600040101010101" charset="-122"/>
              <a:cs typeface="华文楷体" panose="02010600040101010101" charset="-122"/>
            </a:endParaRPr>
          </a:p>
          <a:p>
            <a:pPr algn="just">
              <a:lnSpc>
                <a:spcPct val="90000"/>
              </a:lnSpc>
              <a:spcBef>
                <a:spcPct val="0"/>
              </a:spcBef>
            </a:pPr>
            <a:r>
              <a:rPr lang="en-US" altLang="zh-CN" sz="1800" dirty="0">
                <a:latin typeface="华文楷体" panose="02010600040101010101" charset="-122"/>
                <a:ea typeface="华文楷体" panose="02010600040101010101" charset="-122"/>
                <a:cs typeface="华文楷体" panose="02010600040101010101" charset="-122"/>
              </a:rPr>
              <a:t>He is particularly noted for his study of light, especially spectrum analysis. He mapped the solar spectrum, discovered hydrogen in the solar atmosphere, and was the first to examine the spectrum of the aurora borealis. </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A unit of length used to measure light waves is named for him. </a:t>
            </a:r>
            <a:endParaRPr lang="en-US" altLang="zh-CN" sz="1800" dirty="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7" name="Picture 83"/>
          <p:cNvPicPr>
            <a:picLocks noChangeAspect="1" noChangeArrowheads="1"/>
          </p:cNvPicPr>
          <p:nvPr/>
        </p:nvPicPr>
        <p:blipFill>
          <a:blip r:embed="rId2"/>
          <a:srcRect/>
          <a:stretch>
            <a:fillRect/>
          </a:stretch>
        </p:blipFill>
        <p:spPr bwMode="auto">
          <a:xfrm>
            <a:off x="146425" y="3359212"/>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80"/>
          <p:cNvSpPr txBox="1">
            <a:spLocks noChangeArrowheads="1"/>
          </p:cNvSpPr>
          <p:nvPr/>
        </p:nvSpPr>
        <p:spPr bwMode="auto">
          <a:xfrm>
            <a:off x="4648200" y="4028933"/>
            <a:ext cx="4158780"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The radius of atom is often expressed</a:t>
            </a:r>
            <a:endParaRPr lang="en-US" altLang="zh-CN" sz="1800" dirty="0">
              <a:solidFill>
                <a:srgbClr val="0000FF"/>
              </a:solidFill>
              <a:latin typeface="华文楷体" panose="02010600040101010101" charset="-122"/>
              <a:ea typeface="华文楷体" panose="02010600040101010101" charset="-122"/>
              <a:cs typeface="华文楷体" panose="02010600040101010101" charset="-122"/>
            </a:endParaRPr>
          </a:p>
          <a:p>
            <a:pPr algn="ctr">
              <a:spcBef>
                <a:spcPct val="20000"/>
              </a:spcBef>
            </a:pP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 in </a:t>
            </a:r>
            <a:r>
              <a:rPr lang="en-US" altLang="zh-CN" sz="1800" dirty="0" err="1">
                <a:solidFill>
                  <a:srgbClr val="FF0000"/>
                </a:solidFill>
                <a:latin typeface="华文楷体" panose="02010600040101010101" charset="-122"/>
                <a:ea typeface="华文楷体" panose="02010600040101010101" charset="-122"/>
                <a:cs typeface="华文楷体" panose="02010600040101010101" charset="-122"/>
              </a:rPr>
              <a:t>ångstrom</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 units:</a:t>
            </a:r>
            <a:r>
              <a:rPr lang="en-US" altLang="zh-CN" sz="1800" dirty="0">
                <a:latin typeface="华文楷体" panose="02010600040101010101" charset="-122"/>
                <a:ea typeface="华文楷体" panose="02010600040101010101" charset="-122"/>
                <a:cs typeface="华文楷体" panose="02010600040101010101" charset="-122"/>
              </a:rPr>
              <a:t> </a:t>
            </a:r>
            <a:endParaRPr lang="en-US" altLang="zh-CN" sz="1800" dirty="0">
              <a:latin typeface="华文楷体" panose="02010600040101010101" charset="-122"/>
              <a:ea typeface="华文楷体" panose="02010600040101010101" charset="-122"/>
              <a:cs typeface="华文楷体" panose="02010600040101010101" charset="-122"/>
            </a:endParaRPr>
          </a:p>
          <a:p>
            <a:pPr algn="ctr">
              <a:spcBef>
                <a:spcPct val="20000"/>
              </a:spcBef>
            </a:pP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1Å = 10</a:t>
            </a:r>
            <a:r>
              <a:rPr lang="en-US" altLang="zh-CN" sz="1800" baseline="30000" dirty="0">
                <a:solidFill>
                  <a:srgbClr val="FF0000"/>
                </a:solidFill>
                <a:latin typeface="华文楷体" panose="02010600040101010101" charset="-122"/>
                <a:ea typeface="华文楷体" panose="02010600040101010101" charset="-122"/>
                <a:cs typeface="华文楷体" panose="02010600040101010101" charset="-122"/>
              </a:rPr>
              <a:t>-10 </a:t>
            </a:r>
            <a:r>
              <a:rPr lang="en-US" altLang="zh-CN" sz="1800" i="1" dirty="0">
                <a:solidFill>
                  <a:srgbClr val="FF0000"/>
                </a:solidFill>
                <a:latin typeface="华文楷体" panose="02010600040101010101" charset="-122"/>
                <a:ea typeface="华文楷体" panose="02010600040101010101" charset="-122"/>
                <a:cs typeface="华文楷体" panose="02010600040101010101" charset="-122"/>
              </a:rPr>
              <a:t>m</a:t>
            </a:r>
            <a:endParaRPr lang="en-US" altLang="zh-CN" sz="1800" i="1"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3" name="矩形 2"/>
          <p:cNvSpPr/>
          <p:nvPr/>
        </p:nvSpPr>
        <p:spPr>
          <a:xfrm>
            <a:off x="861251" y="2685572"/>
            <a:ext cx="1107996" cy="369332"/>
          </a:xfrm>
          <a:prstGeom prst="rect">
            <a:avLst/>
          </a:prstGeom>
        </p:spPr>
        <p:txBody>
          <a:bodyPr wrap="none">
            <a:spAutoFit/>
          </a:bodyPr>
          <a:lstStyle/>
          <a:p>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埃斯特朗</a:t>
            </a:r>
            <a:endParaRPr lang="zh-CN" altLang="en-US" sz="18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9" name="文本框 8"/>
          <p:cNvSpPr txBox="1"/>
          <p:nvPr/>
        </p:nvSpPr>
        <p:spPr>
          <a:xfrm>
            <a:off x="4926475" y="5196695"/>
            <a:ext cx="3685624" cy="415498"/>
          </a:xfrm>
          <a:prstGeom prst="rect">
            <a:avLst/>
          </a:prstGeom>
          <a:noFill/>
        </p:spPr>
        <p:txBody>
          <a:bodyPr wrap="none" rtlCol="0">
            <a:spAutoFit/>
          </a:bodyPr>
          <a:lstStyle/>
          <a:p>
            <a:r>
              <a:rPr lang="zh-CN" altLang="en-US" sz="2100" dirty="0">
                <a:latin typeface="华文楷体" panose="02010600040101010101" charset="-122"/>
                <a:ea typeface="华文楷体" panose="02010600040101010101" charset="-122"/>
                <a:cs typeface="华文楷体" panose="02010600040101010101" charset="-122"/>
              </a:rPr>
              <a:t>原子尺寸、电磁波长等的单位</a:t>
            </a:r>
            <a:endParaRPr lang="zh-CN" altLang="en-US" sz="2100" dirty="0">
              <a:latin typeface="华文楷体" panose="02010600040101010101" charset="-122"/>
              <a:ea typeface="华文楷体" panose="02010600040101010101" charset="-122"/>
              <a:cs typeface="华文楷体" panose="02010600040101010101" charset="-122"/>
            </a:endParaRPr>
          </a:p>
        </p:txBody>
      </p:sp>
      <p:sp>
        <p:nvSpPr>
          <p:cNvPr id="10" name="Footer Placeholder 9"/>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11" name="文本框 10"/>
          <p:cNvSpPr txBox="1"/>
          <p:nvPr/>
        </p:nvSpPr>
        <p:spPr>
          <a:xfrm>
            <a:off x="2876542" y="2973591"/>
            <a:ext cx="5570756" cy="415498"/>
          </a:xfrm>
          <a:prstGeom prst="rect">
            <a:avLst/>
          </a:prstGeom>
          <a:noFill/>
        </p:spPr>
        <p:txBody>
          <a:bodyPr wrap="none" rtlCol="0">
            <a:spAutoFit/>
          </a:bodyPr>
          <a:lstStyle/>
          <a:p>
            <a:r>
              <a:rPr lang="zh-CN" altLang="en-US" sz="2100" dirty="0">
                <a:latin typeface="华文楷体" panose="02010600040101010101" charset="-122"/>
                <a:ea typeface="华文楷体" panose="02010600040101010101" charset="-122"/>
                <a:cs typeface="华文楷体" panose="02010600040101010101" charset="-122"/>
              </a:rPr>
              <a:t>研究光谱学，从太阳中发现氢，研究北极光等</a:t>
            </a:r>
            <a:endParaRPr lang="zh-CN" altLang="en-US" sz="2100"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par>
                          <p:cTn id="14" fill="hold">
                            <p:stCondLst>
                              <p:cond delay="500"/>
                            </p:stCondLst>
                            <p:childTnLst>
                              <p:par>
                                <p:cTn id="15" presetID="22" presetClass="entr" presetSubtype="1" fill="hold" grpId="0" nodeType="after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utoUpdateAnimBg="0"/>
      <p:bldP spid="3" grpId="0"/>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50126"/>
            <a:ext cx="8229600" cy="523137"/>
          </a:xfrm>
        </p:spPr>
        <p:txBody>
          <a:bodyPr>
            <a:normAutofit fontScale="90000"/>
          </a:bodyPr>
          <a:lstStyle/>
          <a:p>
            <a:r>
              <a:rPr kumimoji="1" lang="zh-CN" altLang="en-US" dirty="0">
                <a:latin typeface="华文楷体" panose="02010600040101010101" charset="-122"/>
                <a:ea typeface="华文楷体" panose="02010600040101010101" charset="-122"/>
                <a:cs typeface="华文楷体" panose="02010600040101010101" charset="-122"/>
              </a:rPr>
              <a:t>电子点粒子实验检验</a:t>
            </a:r>
            <a:endParaRPr kumimoji="1" lang="zh-CN" altLang="en-US" dirty="0">
              <a:latin typeface="华文楷体" panose="02010600040101010101" charset="-122"/>
              <a:ea typeface="华文楷体" panose="02010600040101010101" charset="-122"/>
              <a:cs typeface="华文楷体" panose="02010600040101010101" charset="-122"/>
            </a:endParaRPr>
          </a:p>
        </p:txBody>
      </p:sp>
      <p:pic>
        <p:nvPicPr>
          <p:cNvPr id="4" name="图片 3" descr="bhabha-for.png"/>
          <p:cNvPicPr>
            <a:picLocks noChangeAspect="1"/>
          </p:cNvPicPr>
          <p:nvPr/>
        </p:nvPicPr>
        <p:blipFill>
          <a:blip r:embed="rId1"/>
          <a:stretch>
            <a:fillRect/>
          </a:stretch>
        </p:blipFill>
        <p:spPr>
          <a:xfrm>
            <a:off x="535126" y="2426004"/>
            <a:ext cx="8014685" cy="721826"/>
          </a:xfrm>
          <a:prstGeom prst="rect">
            <a:avLst/>
          </a:prstGeom>
        </p:spPr>
      </p:pic>
      <p:sp>
        <p:nvSpPr>
          <p:cNvPr id="6" name="文本框 5"/>
          <p:cNvSpPr txBox="1"/>
          <p:nvPr/>
        </p:nvSpPr>
        <p:spPr>
          <a:xfrm>
            <a:off x="535627" y="1322099"/>
            <a:ext cx="2677336" cy="400110"/>
          </a:xfrm>
          <a:prstGeom prst="rect">
            <a:avLst/>
          </a:prstGeom>
          <a:noFill/>
        </p:spPr>
        <p:txBody>
          <a:bodyPr wrap="none" rtlCol="0">
            <a:spAutoFit/>
          </a:bodyPr>
          <a:lstStyle/>
          <a:p>
            <a:r>
              <a:rPr lang="en-US" altLang="zh-CN" sz="2000" dirty="0" err="1"/>
              <a:t>BhaBha</a:t>
            </a:r>
            <a:r>
              <a:rPr lang="en-US" altLang="zh-CN" sz="2000" dirty="0"/>
              <a:t> scattering : </a:t>
            </a:r>
            <a:endParaRPr lang="zh-CN" altLang="en-US" sz="2000" dirty="0"/>
          </a:p>
        </p:txBody>
      </p:sp>
      <p:pic>
        <p:nvPicPr>
          <p:cNvPr id="7" name="图片 6" descr="latex-image-1.pdf"/>
          <p:cNvPicPr>
            <a:picLocks noChangeAspect="1"/>
          </p:cNvPicPr>
          <p:nvPr/>
        </p:nvPicPr>
        <p:blipFill>
          <a:blip r:embed="rId2"/>
          <a:stretch>
            <a:fillRect/>
          </a:stretch>
        </p:blipFill>
        <p:spPr>
          <a:xfrm>
            <a:off x="1524000" y="1952988"/>
            <a:ext cx="2095500" cy="236113"/>
          </a:xfrm>
          <a:prstGeom prst="rect">
            <a:avLst/>
          </a:prstGeom>
        </p:spPr>
      </p:pic>
      <p:sp>
        <p:nvSpPr>
          <p:cNvPr id="8" name="文本框 7"/>
          <p:cNvSpPr txBox="1"/>
          <p:nvPr/>
        </p:nvSpPr>
        <p:spPr>
          <a:xfrm>
            <a:off x="4374068" y="1800657"/>
            <a:ext cx="3262432" cy="461665"/>
          </a:xfrm>
          <a:prstGeom prst="rect">
            <a:avLst/>
          </a:prstGeom>
          <a:noFill/>
        </p:spPr>
        <p:txBody>
          <a:bodyPr wrap="none" rtlCol="0">
            <a:spAutoFit/>
          </a:bodyPr>
          <a:lstStyle/>
          <a:p>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计算假设电子是点粒子</a:t>
            </a:r>
            <a:endParaRPr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9" name="图片 8" descr="库仑修正.png"/>
          <p:cNvPicPr>
            <a:picLocks noChangeAspect="1"/>
          </p:cNvPicPr>
          <p:nvPr/>
        </p:nvPicPr>
        <p:blipFill>
          <a:blip r:embed="rId3"/>
          <a:stretch>
            <a:fillRect/>
          </a:stretch>
        </p:blipFill>
        <p:spPr>
          <a:xfrm>
            <a:off x="3217401" y="4092414"/>
            <a:ext cx="2650134" cy="707707"/>
          </a:xfrm>
          <a:prstGeom prst="rect">
            <a:avLst/>
          </a:prstGeom>
        </p:spPr>
      </p:pic>
      <p:sp>
        <p:nvSpPr>
          <p:cNvPr id="10" name="文本框 9"/>
          <p:cNvSpPr txBox="1"/>
          <p:nvPr/>
        </p:nvSpPr>
        <p:spPr>
          <a:xfrm>
            <a:off x="394678" y="3296566"/>
            <a:ext cx="7468711" cy="769441"/>
          </a:xfrm>
          <a:prstGeom prst="rect">
            <a:avLst/>
          </a:prstGeom>
          <a:noFill/>
        </p:spPr>
        <p:txBody>
          <a:bodyPr wrap="none" rtlCol="0">
            <a:spAutoFit/>
          </a:bodyPr>
          <a:lstStyle/>
          <a:p>
            <a:r>
              <a:rPr lang="zh-CN" altLang="en-US" sz="2000" dirty="0">
                <a:latin typeface="华文楷体" panose="02010600040101010101" charset="-122"/>
                <a:ea typeface="华文楷体" panose="02010600040101010101" charset="-122"/>
                <a:cs typeface="华文楷体" panose="02010600040101010101" charset="-122"/>
              </a:rPr>
              <a:t>电子有结构，</a:t>
            </a:r>
            <a:r>
              <a:rPr lang="zh-CN" altLang="en-US" sz="2400" dirty="0">
                <a:latin typeface="华文楷体" panose="02010600040101010101" charset="-122"/>
                <a:ea typeface="华文楷体" panose="02010600040101010101" charset="-122"/>
                <a:cs typeface="华文楷体" panose="02010600040101010101" charset="-122"/>
              </a:rPr>
              <a:t>当正</a:t>
            </a:r>
            <a:r>
              <a:rPr lang="zh-CN" altLang="en-US" sz="2000" dirty="0">
                <a:latin typeface="华文楷体" panose="02010600040101010101" charset="-122"/>
                <a:ea typeface="华文楷体" panose="02010600040101010101" charset="-122"/>
                <a:cs typeface="华文楷体" panose="02010600040101010101" charset="-122"/>
              </a:rPr>
              <a:t>负电子无限接近时，电子的电荷是有分布的，</a:t>
            </a:r>
            <a:endParaRPr lang="en-US" altLang="zh-CN" sz="2000" dirty="0">
              <a:latin typeface="华文楷体" panose="02010600040101010101" charset="-122"/>
              <a:ea typeface="华文楷体" panose="02010600040101010101" charset="-122"/>
              <a:cs typeface="华文楷体" panose="02010600040101010101" charset="-122"/>
            </a:endParaRPr>
          </a:p>
          <a:p>
            <a:r>
              <a:rPr lang="zh-CN" altLang="en-US" sz="2000" dirty="0">
                <a:latin typeface="华文楷体" panose="02010600040101010101" charset="-122"/>
                <a:ea typeface="华文楷体" panose="02010600040101010101" charset="-122"/>
                <a:cs typeface="华文楷体" panose="02010600040101010101" charset="-122"/>
              </a:rPr>
              <a:t>相当于在时空坐标对库仑势做如下修正：</a:t>
            </a:r>
            <a:r>
              <a:rPr lang="en-US" altLang="zh-CN" sz="2000" dirty="0">
                <a:latin typeface="华文楷体" panose="02010600040101010101" charset="-122"/>
                <a:ea typeface="华文楷体" panose="02010600040101010101" charset="-122"/>
                <a:cs typeface="华文楷体" panose="02010600040101010101" charset="-122"/>
              </a:rPr>
              <a:t> </a:t>
            </a:r>
            <a:endParaRPr lang="zh-CN" altLang="en-US" sz="2000" dirty="0">
              <a:latin typeface="华文楷体" panose="02010600040101010101" charset="-122"/>
              <a:ea typeface="华文楷体" panose="02010600040101010101" charset="-122"/>
              <a:cs typeface="华文楷体" panose="02010600040101010101" charset="-122"/>
            </a:endParaRPr>
          </a:p>
        </p:txBody>
      </p:sp>
      <p:sp>
        <p:nvSpPr>
          <p:cNvPr id="11" name="文本框 10"/>
          <p:cNvSpPr txBox="1"/>
          <p:nvPr/>
        </p:nvSpPr>
        <p:spPr>
          <a:xfrm>
            <a:off x="457200" y="4888571"/>
            <a:ext cx="8380274" cy="1015663"/>
          </a:xfrm>
          <a:prstGeom prst="rect">
            <a:avLst/>
          </a:prstGeom>
          <a:noFill/>
        </p:spPr>
        <p:txBody>
          <a:bodyPr wrap="square" rtlCol="0">
            <a:spAutoFit/>
          </a:bodyPr>
          <a:lstStyle/>
          <a:p>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Λ越大相互作用越趋近库仑势，其结果越趋近于</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QED</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的预言，实验拟合结果对应的Λ最小值对应电子尺度的上限</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R=1/</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Λ</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目前实验来自</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CERN LEP</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实验给出：</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 </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 R&lt;1.4×10</a:t>
            </a:r>
            <a:r>
              <a:rPr lang="en-US" altLang="zh-CN" sz="2000" baseline="30000" dirty="0">
                <a:solidFill>
                  <a:srgbClr val="0000FF"/>
                </a:solidFill>
                <a:latin typeface="华文楷体" panose="02010600040101010101" charset="-122"/>
                <a:ea typeface="华文楷体" panose="02010600040101010101" charset="-122"/>
                <a:cs typeface="华文楷体" panose="02010600040101010101" charset="-122"/>
              </a:rPr>
              <a:t>−19 </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m     </a:t>
            </a:r>
            <a:r>
              <a:rPr lang="en-US" altLang="zh-CN" sz="2000" dirty="0">
                <a:solidFill>
                  <a:srgbClr val="FF0000"/>
                </a:solidFill>
                <a:latin typeface="华文楷体" panose="02010600040101010101" charset="-122"/>
                <a:ea typeface="华文楷体" panose="02010600040101010101" charset="-122"/>
                <a:cs typeface="华文楷体" panose="02010600040101010101" charset="-122"/>
              </a:rPr>
              <a:t>Reference: </a:t>
            </a:r>
            <a:r>
              <a:rPr lang="en-US" altLang="zh-CN" sz="2000" dirty="0" err="1">
                <a:solidFill>
                  <a:srgbClr val="FF0000"/>
                </a:solidFill>
                <a:latin typeface="华文楷体" panose="02010600040101010101" charset="-122"/>
                <a:ea typeface="华文楷体" panose="02010600040101010101" charset="-122"/>
                <a:cs typeface="华文楷体" panose="02010600040101010101" charset="-122"/>
              </a:rPr>
              <a:t>hep</a:t>
            </a:r>
            <a:r>
              <a:rPr lang="en-US" altLang="zh-CN" sz="2000" dirty="0">
                <a:solidFill>
                  <a:srgbClr val="FF0000"/>
                </a:solidFill>
                <a:latin typeface="华文楷体" panose="02010600040101010101" charset="-122"/>
                <a:ea typeface="华文楷体" panose="02010600040101010101" charset="-122"/>
                <a:cs typeface="华文楷体" panose="02010600040101010101" charset="-122"/>
              </a:rPr>
              <a:t>-ex/0212036</a:t>
            </a:r>
            <a:endParaRPr lang="zh-CN" altLang="en-US" sz="20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5" name="页脚占位符 4"/>
          <p:cNvSpPr>
            <a:spLocks noGrp="1"/>
          </p:cNvSpPr>
          <p:nvPr>
            <p:ph type="ftr" sz="quarter" idx="11"/>
          </p:nvPr>
        </p:nvSpPr>
        <p:spPr/>
        <p:txBody>
          <a:bodyPr/>
          <a:lstStyle/>
          <a:p>
            <a:r>
              <a:rPr kumimoji="1" lang="zh-CN" altLang="en-US" dirty="0"/>
              <a:t>原子物理</a:t>
            </a:r>
            <a:r>
              <a:rPr kumimoji="1" lang="en-US" altLang="zh-CN" dirty="0"/>
              <a:t>2026</a:t>
            </a:r>
            <a:r>
              <a:rPr kumimoji="1" lang="zh-CN" altLang="en-US" dirty="0"/>
              <a:t>年春</a:t>
            </a:r>
            <a:endParaRPr kumimoji="1" lang="zh-CN" altLang="en-US" dirty="0"/>
          </a:p>
        </p:txBody>
      </p:sp>
      <p:sp>
        <p:nvSpPr>
          <p:cNvPr id="12" name="幻灯片编号占位符 11"/>
          <p:cNvSpPr>
            <a:spLocks noGrp="1"/>
          </p:cNvSpPr>
          <p:nvPr>
            <p:ph type="sldNum" sz="quarter" idx="12"/>
          </p:nvPr>
        </p:nvSpPr>
        <p:spPr/>
        <p:txBody>
          <a:bodyPr/>
          <a:lstStyle/>
          <a:p>
            <a:fld id="{6EEEC700-DEE0-0C48-AAF9-6209ABC513E0}" type="slidenum">
              <a:rPr kumimoji="1" lang="zh-CN" altLang="en-US" smtClean="0"/>
            </a:fld>
            <a:endParaRPr kumimoji="1"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单位制</a:t>
            </a:r>
            <a:endParaRPr lang="en-US" altLang="zh-CN" sz="2400" dirty="0"/>
          </a:p>
          <a:p>
            <a:pPr>
              <a:lnSpc>
                <a:spcPct val="110000"/>
              </a:lnSpc>
            </a:pPr>
            <a:r>
              <a:rPr lang="zh-CN" altLang="en-US" sz="2400" dirty="0"/>
              <a:t>原子的概念（不可分割的实体）及证据（化学倍比定律、布朗运动、电解定律、元素周期表等）</a:t>
            </a:r>
            <a:endParaRPr lang="en-US" altLang="zh-CN" sz="2400" dirty="0"/>
          </a:p>
          <a:p>
            <a:pPr>
              <a:lnSpc>
                <a:spcPct val="110000"/>
              </a:lnSpc>
            </a:pPr>
            <a:r>
              <a:rPr lang="zh-CN" altLang="en-US" sz="2400" dirty="0"/>
              <a:t>电子的发现、性质研究（大小、电荷和质量）</a:t>
            </a:r>
            <a:endParaRPr lang="en-US" altLang="zh-CN"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sz="quarter" idx="4294967295"/>
          </p:nvPr>
        </p:nvSpPr>
        <p:spPr>
          <a:xfrm>
            <a:off x="457200" y="1524000"/>
            <a:ext cx="7772400" cy="1371600"/>
          </a:xfrm>
        </p:spPr>
        <p:txBody>
          <a:bodyPr/>
          <a:lstStyle/>
          <a:p>
            <a:pPr algn="ctr"/>
            <a:r>
              <a:rPr lang="zh-CN" altLang="en-US" dirty="0"/>
              <a:t>原子核的发现</a:t>
            </a:r>
            <a:endParaRPr lang="zh-CN" altLang="en-US" dirty="0"/>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3" name="Slide Number Placeholder 2"/>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7" name="Picture 6" descr="D:\T2\01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64059" y="3211636"/>
            <a:ext cx="2958681" cy="293211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原子中正负电荷的分布？</a:t>
            </a:r>
            <a:endParaRPr lang="zh-CN" altLang="en-US" dirty="0"/>
          </a:p>
        </p:txBody>
      </p:sp>
      <p:sp>
        <p:nvSpPr>
          <p:cNvPr id="4" name="内容占位符 3"/>
          <p:cNvSpPr>
            <a:spLocks noGrp="1"/>
          </p:cNvSpPr>
          <p:nvPr>
            <p:ph idx="1"/>
          </p:nvPr>
        </p:nvSpPr>
        <p:spPr>
          <a:xfrm>
            <a:off x="609600" y="1371600"/>
            <a:ext cx="8153400" cy="2971800"/>
          </a:xfrm>
        </p:spPr>
        <p:txBody>
          <a:bodyPr>
            <a:noAutofit/>
          </a:bodyPr>
          <a:lstStyle/>
          <a:p>
            <a:r>
              <a:rPr lang="zh-CN" altLang="en-US" sz="2400" dirty="0"/>
              <a:t>汤姆孙发现电子后，提出了汤姆逊原子模型 </a:t>
            </a:r>
            <a:endParaRPr lang="en-US" altLang="zh-CN" sz="2400" dirty="0"/>
          </a:p>
          <a:p>
            <a:pPr lvl="1"/>
            <a:r>
              <a:rPr lang="en-US" altLang="zh-CN" sz="2000" dirty="0"/>
              <a:t>1903</a:t>
            </a:r>
            <a:r>
              <a:rPr lang="zh-CN" altLang="en-US" sz="2000" dirty="0"/>
              <a:t>，提出“葡萄干蛋糕”式原子模型或称“西瓜”模型 </a:t>
            </a:r>
            <a:r>
              <a:rPr lang="en-US" altLang="zh-CN" sz="2000" dirty="0"/>
              <a:t>--- </a:t>
            </a:r>
            <a:r>
              <a:rPr lang="zh-CN" altLang="en-US" sz="2000" dirty="0"/>
              <a:t>原子中的正电荷均匀分布在整个原子球体内，电子就象西瓜里的瓜子那样嵌在这个球内</a:t>
            </a:r>
            <a:r>
              <a:rPr lang="en-US" altLang="zh-CN" sz="2000" dirty="0"/>
              <a:t>,</a:t>
            </a:r>
            <a:r>
              <a:rPr lang="zh-CN" altLang="en-US" sz="2000" dirty="0"/>
              <a:t>处于某个平衡位置上。</a:t>
            </a:r>
            <a:endParaRPr lang="en-US" altLang="zh-CN" sz="2000" dirty="0"/>
          </a:p>
          <a:p>
            <a:pPr lvl="1"/>
            <a:r>
              <a:rPr lang="zh-CN" altLang="en-US" sz="2000" dirty="0"/>
              <a:t>进一步假设：电子分布在分离的同心环上，每个环上的电子容量都不相同，电子在各自的平衡位置附近做微振动。因而可以发出不同频率的光，而且各层电子绕球心转动时也会发光。</a:t>
            </a:r>
            <a:endParaRPr lang="en-US" altLang="zh-CN" sz="2000" dirty="0"/>
          </a:p>
          <a:p>
            <a:pPr lvl="1"/>
            <a:r>
              <a:rPr lang="zh-CN" altLang="en-US" sz="2000" dirty="0"/>
              <a:t>该模型对于解释当时的一些实验结果、元素的周期性及原子的线光谱等，似乎是成功的。</a:t>
            </a:r>
            <a:r>
              <a:rPr lang="zh-CN" altLang="en-US" sz="2000" dirty="0">
                <a:solidFill>
                  <a:srgbClr val="FF0000"/>
                </a:solidFill>
              </a:rPr>
              <a:t>需要实验检验其正确性！</a:t>
            </a:r>
            <a:endParaRPr lang="zh-CN" altLang="en-US" sz="2000" dirty="0">
              <a:solidFill>
                <a:srgbClr val="FF0000"/>
              </a:solidFill>
            </a:endParaRPr>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10"/>
          <p:cNvPicPr>
            <a:picLocks noChangeAspect="1" noChangeArrowheads="1"/>
          </p:cNvPicPr>
          <p:nvPr/>
        </p:nvPicPr>
        <p:blipFill>
          <a:blip r:embed="rId1"/>
          <a:srcRect/>
          <a:stretch>
            <a:fillRect/>
          </a:stretch>
        </p:blipFill>
        <p:spPr bwMode="auto">
          <a:xfrm>
            <a:off x="1752600" y="4495800"/>
            <a:ext cx="6102517" cy="16764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900" y="228143"/>
            <a:ext cx="8153400" cy="685800"/>
          </a:xfrm>
        </p:spPr>
        <p:txBody>
          <a:bodyPr>
            <a:normAutofit fontScale="90000"/>
          </a:bodyPr>
          <a:lstStyle/>
          <a:p>
            <a:pPr algn="ctr"/>
            <a:r>
              <a:rPr lang="en-US" altLang="zh-CN" dirty="0"/>
              <a:t>Rutherford, Ernest (1871-1937)</a:t>
            </a:r>
            <a:endParaRPr lang="zh-CN" altLang="en-US"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3" descr="rutherford"/>
          <p:cNvPicPr>
            <a:picLocks noGrp="1" noChangeAspect="1" noChangeArrowheads="1"/>
          </p:cNvPicPr>
          <p:nvPr/>
        </p:nvPicPr>
        <p:blipFill>
          <a:blip r:embed="rId1"/>
          <a:srcRect/>
          <a:stretch>
            <a:fillRect/>
          </a:stretch>
        </p:blipFill>
        <p:spPr bwMode="auto">
          <a:xfrm>
            <a:off x="228600" y="961873"/>
            <a:ext cx="2063226" cy="301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10" name="矩形 9"/>
          <p:cNvSpPr/>
          <p:nvPr/>
        </p:nvSpPr>
        <p:spPr>
          <a:xfrm>
            <a:off x="2590799" y="1241316"/>
            <a:ext cx="6277429" cy="4893647"/>
          </a:xfrm>
          <a:prstGeom prst="rect">
            <a:avLst/>
          </a:prstGeom>
        </p:spPr>
        <p:txBody>
          <a:bodyPr wrap="square">
            <a:spAutoFit/>
          </a:bodyPr>
          <a:lstStyle/>
          <a:p>
            <a:pPr>
              <a:buFont typeface="Arial" panose="020B0604020202020204" pitchFamily="34" charset="0"/>
              <a:buChar char="•"/>
            </a:pPr>
            <a:r>
              <a:rPr lang="zh-CN" altLang="en-US" sz="2400" b="0" dirty="0">
                <a:solidFill>
                  <a:srgbClr val="333333"/>
                </a:solidFill>
                <a:latin typeface="微软雅黑" panose="020B0503020204020204" charset="-122"/>
                <a:ea typeface="微软雅黑" panose="020B0503020204020204" charset="-122"/>
              </a:rPr>
              <a:t>欧内斯特・卢瑟福（</a:t>
            </a:r>
            <a:r>
              <a:rPr lang="en-US" altLang="zh-CN" sz="2400" b="0" dirty="0">
                <a:solidFill>
                  <a:srgbClr val="333333"/>
                </a:solidFill>
                <a:latin typeface="微软雅黑" panose="020B0503020204020204" charset="-122"/>
                <a:ea typeface="微软雅黑" panose="020B0503020204020204" charset="-122"/>
              </a:rPr>
              <a:t>1871</a:t>
            </a:r>
            <a:r>
              <a:rPr lang="zh-CN" altLang="en-US" sz="2400" b="0" dirty="0">
                <a:solidFill>
                  <a:srgbClr val="333333"/>
                </a:solidFill>
                <a:latin typeface="微软雅黑" panose="020B0503020204020204" charset="-122"/>
                <a:ea typeface="微软雅黑" panose="020B0503020204020204" charset="-122"/>
              </a:rPr>
              <a:t>－</a:t>
            </a:r>
            <a:r>
              <a:rPr lang="en-US" altLang="zh-CN" sz="2400" b="0" dirty="0">
                <a:solidFill>
                  <a:srgbClr val="333333"/>
                </a:solidFill>
                <a:latin typeface="微软雅黑" panose="020B0503020204020204" charset="-122"/>
                <a:ea typeface="微软雅黑" panose="020B0503020204020204" charset="-122"/>
              </a:rPr>
              <a:t>1937</a:t>
            </a:r>
            <a:r>
              <a:rPr lang="zh-CN" altLang="en-US" sz="2400" b="0" dirty="0">
                <a:solidFill>
                  <a:srgbClr val="333333"/>
                </a:solidFill>
                <a:latin typeface="微软雅黑" panose="020B0503020204020204" charset="-122"/>
                <a:ea typeface="微软雅黑" panose="020B0503020204020204" charset="-122"/>
              </a:rPr>
              <a:t>），新西兰著名物理学家，原子核物理学之父。学术界公认他为继法拉第之后最伟大的实验物理学家。他首先提出放射性半衰 期的概念，证实放射性涉及从一个元素到另一个元素的嬗（</a:t>
            </a:r>
            <a:r>
              <a:rPr lang="en-US" altLang="zh-CN" sz="2400" b="0" dirty="0" err="1">
                <a:solidFill>
                  <a:srgbClr val="333333"/>
                </a:solidFill>
                <a:latin typeface="微软雅黑" panose="020B0503020204020204" charset="-122"/>
                <a:ea typeface="微软雅黑" panose="020B0503020204020204" charset="-122"/>
              </a:rPr>
              <a:t>shan</a:t>
            </a:r>
            <a:r>
              <a:rPr lang="zh-CN" altLang="en-US" sz="2400" b="0" dirty="0">
                <a:solidFill>
                  <a:srgbClr val="333333"/>
                </a:solidFill>
                <a:latin typeface="微软雅黑" panose="020B0503020204020204" charset="-122"/>
                <a:ea typeface="微软雅黑" panose="020B0503020204020204" charset="-122"/>
              </a:rPr>
              <a:t>）变。他又将放射性物质按照贯穿能力分类为𝛼，𝜷，𝜸射线，并且证实前者就是氦离子。因为“对元素蜕变 以及放射化学的研究”，他荣获</a:t>
            </a:r>
            <a:r>
              <a:rPr lang="en-US" altLang="zh-CN" sz="2400" b="0" dirty="0">
                <a:solidFill>
                  <a:srgbClr val="333333"/>
                </a:solidFill>
                <a:latin typeface="微软雅黑" panose="020B0503020204020204" charset="-122"/>
                <a:ea typeface="微软雅黑" panose="020B0503020204020204" charset="-122"/>
              </a:rPr>
              <a:t>1908</a:t>
            </a:r>
            <a:r>
              <a:rPr lang="zh-CN" altLang="en-US" sz="2400" b="0" dirty="0">
                <a:solidFill>
                  <a:srgbClr val="333333"/>
                </a:solidFill>
                <a:latin typeface="微软雅黑" panose="020B0503020204020204" charset="-122"/>
                <a:ea typeface="微软雅黑" panose="020B0503020204020204" charset="-122"/>
              </a:rPr>
              <a:t>年诺贝尔化学奖。</a:t>
            </a:r>
            <a:endParaRPr lang="en-US" altLang="zh-CN" sz="2400" b="0" dirty="0">
              <a:solidFill>
                <a:srgbClr val="333333"/>
              </a:solidFill>
              <a:latin typeface="微软雅黑" panose="020B0503020204020204" charset="-122"/>
              <a:ea typeface="微软雅黑" panose="020B0503020204020204" charset="-122"/>
            </a:endParaRPr>
          </a:p>
          <a:p>
            <a:br>
              <a:rPr lang="zh-CN" altLang="en-US" sz="2400" b="0" dirty="0">
                <a:solidFill>
                  <a:srgbClr val="333333"/>
                </a:solidFill>
                <a:latin typeface="微软雅黑" panose="020B0503020204020204" charset="-122"/>
                <a:ea typeface="微软雅黑" panose="020B0503020204020204" charset="-122"/>
              </a:rPr>
            </a:br>
            <a:r>
              <a:rPr lang="zh-CN" altLang="en-US" sz="2400" dirty="0">
                <a:solidFill>
                  <a:srgbClr val="333333"/>
                </a:solidFill>
                <a:latin typeface="微软雅黑" panose="020B0503020204020204" charset="-122"/>
                <a:ea typeface="微软雅黑" panose="020B0503020204020204" charset="-122"/>
              </a:rPr>
              <a:t>名言：</a:t>
            </a:r>
            <a:r>
              <a:rPr lang="zh-CN" altLang="en-US" sz="2400" b="0" dirty="0">
                <a:solidFill>
                  <a:srgbClr val="333333"/>
                </a:solidFill>
                <a:latin typeface="微软雅黑" panose="020B0503020204020204" charset="-122"/>
                <a:ea typeface="微软雅黑" panose="020B0503020204020204" charset="-122"/>
              </a:rPr>
              <a:t>科学只有物理一个学科</a:t>
            </a:r>
            <a:r>
              <a:rPr lang="en-US" altLang="zh-CN" sz="2400" b="0" dirty="0">
                <a:solidFill>
                  <a:srgbClr val="333333"/>
                </a:solidFill>
                <a:latin typeface="微软雅黑" panose="020B0503020204020204" charset="-122"/>
                <a:ea typeface="微软雅黑" panose="020B0503020204020204" charset="-122"/>
              </a:rPr>
              <a:t>,</a:t>
            </a:r>
            <a:r>
              <a:rPr lang="zh-CN" altLang="en-US" sz="2400" b="0" dirty="0">
                <a:solidFill>
                  <a:srgbClr val="333333"/>
                </a:solidFill>
                <a:latin typeface="微软雅黑" panose="020B0503020204020204" charset="-122"/>
                <a:ea typeface="微软雅黑" panose="020B0503020204020204" charset="-122"/>
              </a:rPr>
              <a:t>其他不过相当于集邮活动而已。</a:t>
            </a:r>
            <a:r>
              <a:rPr lang="fr-FR" altLang="zh-CN" sz="2400" b="0" dirty="0">
                <a:solidFill>
                  <a:srgbClr val="333333"/>
                </a:solidFill>
                <a:latin typeface="微软雅黑" panose="020B0503020204020204" charset="-122"/>
                <a:ea typeface="微软雅黑" panose="020B0503020204020204" charset="-122"/>
              </a:rPr>
              <a:t>All science </a:t>
            </a:r>
            <a:r>
              <a:rPr lang="fr-FR" altLang="zh-CN" sz="2400" b="0" dirty="0" err="1">
                <a:solidFill>
                  <a:srgbClr val="333333"/>
                </a:solidFill>
                <a:latin typeface="微软雅黑" panose="020B0503020204020204" charset="-122"/>
                <a:ea typeface="微软雅黑" panose="020B0503020204020204" charset="-122"/>
              </a:rPr>
              <a:t>is</a:t>
            </a:r>
            <a:r>
              <a:rPr lang="fr-FR" altLang="zh-CN" sz="2400" b="0" dirty="0">
                <a:solidFill>
                  <a:srgbClr val="333333"/>
                </a:solidFill>
                <a:latin typeface="微软雅黑" panose="020B0503020204020204" charset="-122"/>
                <a:ea typeface="微软雅黑" panose="020B0503020204020204" charset="-122"/>
              </a:rPr>
              <a:t> </a:t>
            </a:r>
            <a:r>
              <a:rPr lang="fr-FR" altLang="zh-CN" sz="2400" b="0" dirty="0" err="1">
                <a:solidFill>
                  <a:srgbClr val="333333"/>
                </a:solidFill>
                <a:latin typeface="微软雅黑" panose="020B0503020204020204" charset="-122"/>
                <a:ea typeface="微软雅黑" panose="020B0503020204020204" charset="-122"/>
              </a:rPr>
              <a:t>either</a:t>
            </a:r>
            <a:r>
              <a:rPr lang="fr-FR" altLang="zh-CN" sz="2400" b="0" dirty="0">
                <a:solidFill>
                  <a:srgbClr val="333333"/>
                </a:solidFill>
                <a:latin typeface="微软雅黑" panose="020B0503020204020204" charset="-122"/>
                <a:ea typeface="微软雅黑" panose="020B0503020204020204" charset="-122"/>
              </a:rPr>
              <a:t> </a:t>
            </a:r>
            <a:r>
              <a:rPr lang="fr-FR" altLang="zh-CN" sz="2400" b="0" dirty="0" err="1">
                <a:solidFill>
                  <a:srgbClr val="333333"/>
                </a:solidFill>
                <a:latin typeface="微软雅黑" panose="020B0503020204020204" charset="-122"/>
                <a:ea typeface="微软雅黑" panose="020B0503020204020204" charset="-122"/>
              </a:rPr>
              <a:t>physics</a:t>
            </a:r>
            <a:r>
              <a:rPr lang="fr-FR" altLang="zh-CN" sz="2400" b="0" dirty="0">
                <a:solidFill>
                  <a:srgbClr val="333333"/>
                </a:solidFill>
                <a:latin typeface="微软雅黑" panose="020B0503020204020204" charset="-122"/>
                <a:ea typeface="微软雅黑" panose="020B0503020204020204" charset="-122"/>
              </a:rPr>
              <a:t> or </a:t>
            </a:r>
            <a:r>
              <a:rPr lang="fr-FR" altLang="zh-CN" sz="2400" b="0" dirty="0" err="1">
                <a:solidFill>
                  <a:srgbClr val="333333"/>
                </a:solidFill>
                <a:latin typeface="微软雅黑" panose="020B0503020204020204" charset="-122"/>
                <a:ea typeface="微软雅黑" panose="020B0503020204020204" charset="-122"/>
              </a:rPr>
              <a:t>stamp</a:t>
            </a:r>
            <a:r>
              <a:rPr lang="fr-FR" altLang="zh-CN" sz="2400" b="0" dirty="0">
                <a:solidFill>
                  <a:srgbClr val="333333"/>
                </a:solidFill>
                <a:latin typeface="微软雅黑" panose="020B0503020204020204" charset="-122"/>
                <a:ea typeface="微软雅黑" panose="020B0503020204020204" charset="-122"/>
              </a:rPr>
              <a:t> </a:t>
            </a:r>
            <a:r>
              <a:rPr lang="fr-FR" altLang="zh-CN" sz="2400" b="0" dirty="0" err="1">
                <a:solidFill>
                  <a:srgbClr val="333333"/>
                </a:solidFill>
                <a:latin typeface="微软雅黑" panose="020B0503020204020204" charset="-122"/>
                <a:ea typeface="微软雅黑" panose="020B0503020204020204" charset="-122"/>
              </a:rPr>
              <a:t>collecting</a:t>
            </a:r>
            <a:r>
              <a:rPr lang="fr-FR" altLang="zh-CN" sz="2400" b="0" dirty="0">
                <a:solidFill>
                  <a:srgbClr val="333333"/>
                </a:solidFill>
                <a:latin typeface="微软雅黑" panose="020B0503020204020204" charset="-122"/>
                <a:ea typeface="微软雅黑" panose="020B0503020204020204" charset="-122"/>
              </a:rPr>
              <a:t>.</a:t>
            </a:r>
            <a:endParaRPr lang="fr-FR" altLang="zh-CN" sz="2400" b="0" i="0" u="none" strike="noStrike" dirty="0">
              <a:solidFill>
                <a:srgbClr val="333333"/>
              </a:solidFill>
              <a:effectLst/>
              <a:latin typeface="微软雅黑" panose="020B0503020204020204" charset="-122"/>
              <a:ea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77"/>
            <a:ext cx="6477000" cy="936123"/>
          </a:xfrm>
        </p:spPr>
        <p:txBody>
          <a:bodyPr/>
          <a:lstStyle/>
          <a:p>
            <a:r>
              <a:rPr lang="zh-CN" altLang="en-US" dirty="0"/>
              <a:t>“鳄鱼”卢瑟福</a:t>
            </a:r>
            <a:endParaRPr lang="en-US" dirty="0"/>
          </a:p>
        </p:txBody>
      </p:sp>
      <p:sp>
        <p:nvSpPr>
          <p:cNvPr id="3" name="Content Placeholder 2"/>
          <p:cNvSpPr>
            <a:spLocks noGrp="1"/>
          </p:cNvSpPr>
          <p:nvPr>
            <p:ph idx="1"/>
          </p:nvPr>
        </p:nvSpPr>
        <p:spPr>
          <a:xfrm>
            <a:off x="533400" y="2199816"/>
            <a:ext cx="8077199" cy="827714"/>
          </a:xfrm>
        </p:spPr>
        <p:txBody>
          <a:bodyPr>
            <a:normAutofit/>
          </a:bodyPr>
          <a:lstStyle/>
          <a:p>
            <a:pPr>
              <a:lnSpc>
                <a:spcPct val="120000"/>
              </a:lnSpc>
              <a:spcBef>
                <a:spcPts val="0"/>
              </a:spcBef>
              <a:spcAft>
                <a:spcPts val="0"/>
              </a:spcAft>
            </a:pPr>
            <a:r>
              <a:rPr kumimoji="1" lang="zh-CN" altLang="en-US" sz="2800" dirty="0">
                <a:solidFill>
                  <a:srgbClr val="FF0000"/>
                </a:solidFill>
                <a:latin typeface="华文楷体" panose="02010600040101010101" charset="-122"/>
                <a:ea typeface="华文楷体" panose="02010600040101010101" charset="-122"/>
                <a:cs typeface="华文楷体" panose="02010600040101010101" charset="-122"/>
              </a:rPr>
              <a:t>卢瑟福培养了八位诺贝尔物理和化学奖获奖人！</a:t>
            </a:r>
            <a:r>
              <a:rPr kumimoji="1" lang="en-US" altLang="zh-CN" sz="2800" dirty="0">
                <a:solidFill>
                  <a:srgbClr val="FF0000"/>
                </a:solidFill>
                <a:latin typeface="华文楷体" panose="02010600040101010101" charset="-122"/>
                <a:ea typeface="华文楷体" panose="02010600040101010101" charset="-122"/>
                <a:cs typeface="华文楷体" panose="02010600040101010101" charset="-122"/>
              </a:rPr>
              <a:t> </a:t>
            </a:r>
            <a:endParaRPr lang="en-US" altLang="zh-CN" sz="2800"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6" name="Picture 5"/>
          <p:cNvPicPr>
            <a:picLocks noChangeAspect="1"/>
          </p:cNvPicPr>
          <p:nvPr/>
        </p:nvPicPr>
        <p:blipFill>
          <a:blip r:embed="rId1"/>
          <a:stretch>
            <a:fillRect/>
          </a:stretch>
        </p:blipFill>
        <p:spPr>
          <a:xfrm>
            <a:off x="4527668" y="3154388"/>
            <a:ext cx="4052531" cy="2716462"/>
          </a:xfrm>
          <a:prstGeom prst="rect">
            <a:avLst/>
          </a:prstGeom>
        </p:spPr>
      </p:pic>
      <p:sp>
        <p:nvSpPr>
          <p:cNvPr id="7" name="Rectangle 6"/>
          <p:cNvSpPr/>
          <p:nvPr/>
        </p:nvSpPr>
        <p:spPr>
          <a:xfrm>
            <a:off x="1213389" y="1365123"/>
            <a:ext cx="7191983" cy="1200329"/>
          </a:xfrm>
          <a:prstGeom prst="rect">
            <a:avLst/>
          </a:prstGeom>
        </p:spPr>
        <p:txBody>
          <a:bodyPr wrap="square">
            <a:spAutoFit/>
          </a:bodyPr>
          <a:lstStyle/>
          <a:p>
            <a:pPr indent="-171450" algn="ctr"/>
            <a:r>
              <a:rPr lang="zh-CN" altLang="en-US" sz="2400" b="0" dirty="0"/>
              <a:t>像鳄鱼一样，在科学之海中勇往直前，从不退缩</a:t>
            </a:r>
            <a:endParaRPr lang="en-US" altLang="zh-CN" sz="2400" b="0" dirty="0"/>
          </a:p>
          <a:p>
            <a:pPr indent="-171450" algn="ctr"/>
            <a:r>
              <a:rPr lang="en-US" altLang="zh-CN" sz="2400" dirty="0">
                <a:latin typeface="华文楷体" panose="02010600040101010101" charset="-122"/>
                <a:ea typeface="华文楷体" panose="02010600040101010101" charset="-122"/>
                <a:cs typeface="华文楷体" panose="02010600040101010101" charset="-122"/>
              </a:rPr>
              <a:t>We don’t have the money, so we have to think!</a:t>
            </a:r>
            <a:endParaRPr lang="en-US" altLang="zh-CN" sz="2400" dirty="0">
              <a:latin typeface="华文楷体" panose="02010600040101010101" charset="-122"/>
              <a:ea typeface="华文楷体" panose="02010600040101010101" charset="-122"/>
              <a:cs typeface="华文楷体" panose="02010600040101010101" charset="-122"/>
            </a:endParaRPr>
          </a:p>
          <a:p>
            <a:pPr indent="-171450" algn="ctr"/>
            <a:endParaRPr lang="zh-CN" altLang="en-US" sz="24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8162" y="3327215"/>
            <a:ext cx="3999030" cy="1938992"/>
          </a:xfrm>
          <a:prstGeom prst="rect">
            <a:avLst/>
          </a:prstGeom>
        </p:spPr>
        <p:txBody>
          <a:bodyPr wrap="square">
            <a:spAutoFit/>
          </a:bodyPr>
          <a:lstStyle/>
          <a:p>
            <a:r>
              <a:rPr lang="en-US" altLang="zh-CN" sz="2400" dirty="0">
                <a:solidFill>
                  <a:srgbClr val="0000FF"/>
                </a:solidFill>
                <a:latin typeface="宋体" panose="02010600030101010101" pitchFamily="2" charset="-122"/>
                <a:ea typeface="宋体" panose="02010600030101010101" pitchFamily="2" charset="-122"/>
                <a:cs typeface="宋体" panose="02010600030101010101" pitchFamily="2" charset="-122"/>
              </a:rPr>
              <a:t>1957</a:t>
            </a:r>
            <a:r>
              <a:rPr lang="zh-CN" altLang="en-US" sz="2400" dirty="0">
                <a:solidFill>
                  <a:srgbClr val="0000FF"/>
                </a:solidFill>
                <a:latin typeface="宋体" panose="02010600030101010101" pitchFamily="2" charset="-122"/>
                <a:ea typeface="宋体" panose="02010600030101010101" pitchFamily="2" charset="-122"/>
                <a:cs typeface="宋体" panose="02010600030101010101" pitchFamily="2" charset="-122"/>
              </a:rPr>
              <a:t>年成立的卢瑟福实验室</a:t>
            </a:r>
            <a:endParaRPr lang="zh-CN" altLang="en-US" sz="2400" dirty="0">
              <a:solidFill>
                <a:srgbClr val="0000FF"/>
              </a:solidFill>
              <a:latin typeface="宋体" panose="02010600030101010101" pitchFamily="2" charset="-122"/>
              <a:ea typeface="宋体" panose="02010600030101010101" pitchFamily="2" charset="-122"/>
              <a:cs typeface="宋体" panose="02010600030101010101" pitchFamily="2" charset="-122"/>
            </a:endParaRPr>
          </a:p>
          <a:p>
            <a:r>
              <a:rPr lang="en-US" altLang="zh-CN" sz="2400" dirty="0">
                <a:solidFill>
                  <a:srgbClr val="0000FF"/>
                </a:solidFill>
                <a:latin typeface="宋体" panose="02010600030101010101" pitchFamily="2" charset="-122"/>
                <a:ea typeface="宋体" panose="02010600030101010101" pitchFamily="2" charset="-122"/>
                <a:cs typeface="宋体" panose="02010600030101010101" pitchFamily="2" charset="-122"/>
              </a:rPr>
              <a:t>(</a:t>
            </a:r>
            <a:r>
              <a:rPr lang="en-US" sz="2400" dirty="0">
                <a:solidFill>
                  <a:srgbClr val="0000FF"/>
                </a:solidFill>
                <a:latin typeface="宋体" panose="02010600030101010101" pitchFamily="2" charset="-122"/>
                <a:ea typeface="宋体" panose="02010600030101010101" pitchFamily="2" charset="-122"/>
                <a:cs typeface="宋体" panose="02010600030101010101" pitchFamily="2" charset="-122"/>
              </a:rPr>
              <a:t>Rutherford Appleton Laboratory</a:t>
            </a:r>
            <a:r>
              <a:rPr lang="en-US" altLang="zh-CN" sz="2400" dirty="0">
                <a:solidFill>
                  <a:srgbClr val="0000FF"/>
                </a:solidFill>
                <a:latin typeface="宋体" panose="02010600030101010101" pitchFamily="2" charset="-122"/>
                <a:ea typeface="宋体" panose="02010600030101010101" pitchFamily="2" charset="-122"/>
                <a:cs typeface="宋体" panose="02010600030101010101" pitchFamily="2" charset="-122"/>
              </a:rPr>
              <a:t>,</a:t>
            </a:r>
            <a:r>
              <a:rPr lang="zh-CN" altLang="en-US" sz="2400" dirty="0">
                <a:solidFill>
                  <a:srgbClr val="0000FF"/>
                </a:solidFill>
                <a:latin typeface="宋体" panose="02010600030101010101" pitchFamily="2" charset="-122"/>
                <a:ea typeface="宋体" panose="02010600030101010101" pitchFamily="2" charset="-122"/>
                <a:cs typeface="宋体" panose="02010600030101010101" pitchFamily="2" charset="-122"/>
              </a:rPr>
              <a:t> </a:t>
            </a:r>
            <a:r>
              <a:rPr lang="en-US" sz="2400" dirty="0">
                <a:solidFill>
                  <a:srgbClr val="0000FF"/>
                </a:solidFill>
                <a:latin typeface="宋体" panose="02010600030101010101" pitchFamily="2" charset="-122"/>
                <a:ea typeface="宋体" panose="02010600030101010101" pitchFamily="2" charset="-122"/>
                <a:cs typeface="宋体" panose="02010600030101010101" pitchFamily="2" charset="-122"/>
              </a:rPr>
              <a:t>RAL)</a:t>
            </a:r>
            <a:endParaRPr lang="en-US" sz="2400" dirty="0">
              <a:solidFill>
                <a:srgbClr val="0000FF"/>
              </a:solidFill>
              <a:latin typeface="宋体" panose="02010600030101010101" pitchFamily="2" charset="-122"/>
              <a:ea typeface="宋体" panose="02010600030101010101" pitchFamily="2" charset="-122"/>
              <a:cs typeface="宋体" panose="02010600030101010101" pitchFamily="2" charset="-122"/>
            </a:endParaRPr>
          </a:p>
          <a:p>
            <a:r>
              <a:rPr lang="en-US" sz="2400" dirty="0">
                <a:solidFill>
                  <a:srgbClr val="0000FF"/>
                </a:solidFill>
                <a:latin typeface="宋体" panose="02010600030101010101" pitchFamily="2" charset="-122"/>
                <a:ea typeface="宋体" panose="02010600030101010101" pitchFamily="2" charset="-122"/>
                <a:cs typeface="宋体" panose="02010600030101010101" pitchFamily="2" charset="-122"/>
              </a:rPr>
              <a:t>目前发展为一个多学科、综合性的大型国家实验室</a:t>
            </a:r>
            <a:endParaRPr lang="en-US" sz="2400"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6BF9AE1C-0B77-4E49-8930-14745354D407}" type="slidenum">
              <a:rPr lang="zh-CN" altLang="en-US" smtClean="0"/>
            </a:fld>
            <a:endParaRPr lang="zh-CN" altLang="en-US"/>
          </a:p>
        </p:txBody>
      </p:sp>
      <p:pic>
        <p:nvPicPr>
          <p:cNvPr id="6" name="图片 6"/>
          <p:cNvPicPr>
            <a:picLocks noChangeAspect="1"/>
          </p:cNvPicPr>
          <p:nvPr/>
        </p:nvPicPr>
        <p:blipFill rotWithShape="1">
          <a:blip r:embed="rId1" cstate="hqprint"/>
          <a:srcRect/>
          <a:stretch>
            <a:fillRect/>
          </a:stretch>
        </p:blipFill>
        <p:spPr>
          <a:xfrm>
            <a:off x="2095500" y="5404923"/>
            <a:ext cx="4876800" cy="1410463"/>
          </a:xfrm>
          <a:prstGeom prst="rect">
            <a:avLst/>
          </a:prstGeom>
        </p:spPr>
      </p:pic>
      <p:sp>
        <p:nvSpPr>
          <p:cNvPr id="5" name="Text Box 2"/>
          <p:cNvSpPr txBox="1">
            <a:spLocks noChangeArrowheads="1"/>
          </p:cNvSpPr>
          <p:nvPr/>
        </p:nvSpPr>
        <p:spPr bwMode="auto">
          <a:xfrm>
            <a:off x="152400" y="23812"/>
            <a:ext cx="883920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30000"/>
              </a:spcBef>
            </a:pPr>
            <a:r>
              <a:rPr lang="zh-CN" altLang="en-US" sz="1600" dirty="0">
                <a:solidFill>
                  <a:srgbClr val="0000FF"/>
                </a:solidFill>
              </a:rPr>
              <a:t>　　</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英国剑桥大学的卡文迪什实验室 </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(Cavendish laboratory)</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，筹建于</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1871</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年，是世界上最有声望的物理学研究和教育的中心之一；对近</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100</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年来物理学的发展起过非常出色的作用，前后培养出诺贝尔奖金获得者共达</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26</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人。 </a:t>
            </a:r>
            <a:endParaRPr lang="zh-CN" altLang="en-US" sz="1800" dirty="0">
              <a:solidFill>
                <a:srgbClr val="0000FF"/>
              </a:solidFill>
              <a:latin typeface="华文楷体" panose="02010600040101010101" charset="-122"/>
              <a:ea typeface="华文楷体" panose="02010600040101010101" charset="-122"/>
              <a:cs typeface="华文楷体" panose="02010600040101010101" charset="-122"/>
            </a:endParaRPr>
          </a:p>
          <a:p>
            <a:pPr algn="l">
              <a:lnSpc>
                <a:spcPct val="110000"/>
              </a:lnSpc>
              <a:spcBef>
                <a:spcPct val="30000"/>
              </a:spcBef>
            </a:pP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主持这个实验室的历届教授是：麦克斯韦</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(1871</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1879)</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、瑞利</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(1879</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1884)</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、汤姆孙</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(1885</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1919)</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、卢瑟福</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(1919</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1937)</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、布拉格</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(1938</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1953)</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、莫特</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(1953</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1971)</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、皮帕德</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(1971</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1978)</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、考克</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(1979</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1984)</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、爱德华</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(1984</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 </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 </a:t>
            </a:r>
            <a:endParaRPr lang="zh-CN" altLang="en-US" sz="1800" dirty="0">
              <a:solidFill>
                <a:srgbClr val="FF0000"/>
              </a:solidFill>
              <a:latin typeface="华文楷体" panose="02010600040101010101" charset="-122"/>
              <a:ea typeface="华文楷体" panose="02010600040101010101" charset="-122"/>
              <a:cs typeface="华文楷体" panose="02010600040101010101" charset="-122"/>
            </a:endParaRPr>
          </a:p>
          <a:p>
            <a:pPr algn="l">
              <a:lnSpc>
                <a:spcPct val="110000"/>
              </a:lnSpc>
              <a:spcBef>
                <a:spcPct val="30000"/>
              </a:spcBef>
            </a:pP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1800" dirty="0">
                <a:latin typeface="华文楷体" panose="02010600040101010101" charset="-122"/>
                <a:ea typeface="华文楷体" panose="02010600040101010101" charset="-122"/>
                <a:cs typeface="华文楷体" panose="02010600040101010101" charset="-122"/>
              </a:rPr>
              <a:t>卡文迪什实验室的创建，标志着物理学开始了在实验室中进行系统性实验的时代。</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在它</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100</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多年的历史中，重要的成就有：汤姆孙发现电子、卢瑟福发现元素的转变、阿普顿发现电离层、查德威克发现中子、</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W.H.</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布拉格等发现一些重要的生物分子的结构、</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M.</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赖尔等对射电源的普查、</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A.</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休伊什等发现脉冲星。 </a:t>
            </a:r>
            <a:endParaRPr lang="zh-CN" altLang="en-US" sz="1800" dirty="0">
              <a:solidFill>
                <a:srgbClr val="0000FF"/>
              </a:solidFill>
              <a:latin typeface="华文楷体" panose="02010600040101010101" charset="-122"/>
              <a:ea typeface="华文楷体" panose="02010600040101010101" charset="-122"/>
              <a:cs typeface="华文楷体" panose="02010600040101010101" charset="-122"/>
            </a:endParaRPr>
          </a:p>
          <a:p>
            <a:pPr algn="l">
              <a:lnSpc>
                <a:spcPct val="110000"/>
              </a:lnSpc>
              <a:spcBef>
                <a:spcPct val="30000"/>
              </a:spcBef>
            </a:pP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这个实验室另一个优良传统是，实验中所用的关键性实验装置都是由实验人员自己设计和制造。</a:t>
            </a:r>
            <a:r>
              <a:rPr lang="zh-CN" altLang="en-US" sz="1800" dirty="0">
                <a:latin typeface="华文楷体" panose="02010600040101010101" charset="-122"/>
                <a:ea typeface="华文楷体" panose="02010600040101010101" charset="-122"/>
                <a:cs typeface="华文楷体" panose="02010600040101010101" charset="-122"/>
              </a:rPr>
              <a:t>例如，汤姆孙的阴极射线管、阿斯顿的质谱仪、威耳孙的云室和布莱克持的自动云室、考克饶夫和瓦耳顿的高压倍加器、考克饶夫的雷达、赖尔的综合孔径射电望远镜。 </a:t>
            </a:r>
            <a:endParaRPr lang="zh-CN" altLang="en-US" sz="1800" dirty="0">
              <a:latin typeface="华文楷体" panose="02010600040101010101" charset="-122"/>
              <a:ea typeface="华文楷体" panose="02010600040101010101" charset="-122"/>
              <a:cs typeface="华文楷体" panose="02010600040101010101" charset="-122"/>
            </a:endParaRPr>
          </a:p>
          <a:p>
            <a:pPr algn="l">
              <a:lnSpc>
                <a:spcPct val="110000"/>
              </a:lnSpc>
              <a:spcBef>
                <a:spcPct val="30000"/>
              </a:spcBef>
            </a:pP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以实验为根据的理论探索，在这里同样受到重视。</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瑞利对声学理论的奠基性工作、克里克和沃森提出</a:t>
            </a:r>
            <a:r>
              <a:rPr lang="en-US" altLang="zh-CN" sz="1800" dirty="0">
                <a:solidFill>
                  <a:srgbClr val="0000FF"/>
                </a:solidFill>
                <a:latin typeface="华文楷体" panose="02010600040101010101" charset="-122"/>
                <a:ea typeface="华文楷体" panose="02010600040101010101" charset="-122"/>
                <a:cs typeface="华文楷体" panose="02010600040101010101" charset="-122"/>
              </a:rPr>
              <a:t>DNA</a:t>
            </a:r>
            <a:r>
              <a:rPr lang="zh-CN" altLang="en-US" sz="1800" dirty="0">
                <a:solidFill>
                  <a:srgbClr val="0000FF"/>
                </a:solidFill>
                <a:latin typeface="华文楷体" panose="02010600040101010101" charset="-122"/>
                <a:ea typeface="华文楷体" panose="02010600040101010101" charset="-122"/>
                <a:cs typeface="华文楷体" panose="02010600040101010101" charset="-122"/>
              </a:rPr>
              <a:t>分子双螺旋结构导致的遗传学理论的进展、莫特等关于固体物理学理论的系统研究等都是极有影响</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的理论成就。</a:t>
            </a:r>
            <a:endParaRPr lang="zh-CN" altLang="en-US" sz="2000" dirty="0">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2" name="页脚占位符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chemeClr val="tx1"/>
                </a:solidFill>
              </a:rPr>
              <a:t>α</a:t>
            </a:r>
            <a:r>
              <a:rPr lang="zh-CN" altLang="en-US" dirty="0">
                <a:solidFill>
                  <a:schemeClr val="tx1"/>
                </a:solidFill>
              </a:rPr>
              <a:t>粒子</a:t>
            </a:r>
            <a:endParaRPr lang="en-US" dirty="0">
              <a:solidFill>
                <a:schemeClr val="tx1"/>
              </a:solidFill>
            </a:endParaRPr>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6"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3343390"/>
            <a:ext cx="6553200" cy="2981210"/>
          </a:xfrm>
          <a:prstGeom prst="rect">
            <a:avLst/>
          </a:prstGeom>
          <a:noFill/>
          <a:ln>
            <a:noFill/>
          </a:ln>
        </p:spPr>
      </p:pic>
      <p:pic>
        <p:nvPicPr>
          <p:cNvPr id="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22" y="2311890"/>
            <a:ext cx="2859578" cy="2260110"/>
          </a:xfrm>
          <a:prstGeom prst="rect">
            <a:avLst/>
          </a:prstGeom>
          <a:noFill/>
          <a:ln w="9525">
            <a:solidFill>
              <a:srgbClr val="0000FF"/>
            </a:solidFill>
            <a:miter lim="800000"/>
            <a:headEnd/>
            <a:tailEnd/>
          </a:ln>
        </p:spPr>
      </p:pic>
      <p:sp>
        <p:nvSpPr>
          <p:cNvPr id="8" name="Rectangle 14"/>
          <p:cNvSpPr>
            <a:spLocks noChangeArrowheads="1"/>
          </p:cNvSpPr>
          <p:nvPr/>
        </p:nvSpPr>
        <p:spPr bwMode="auto">
          <a:xfrm>
            <a:off x="3802553" y="2438400"/>
            <a:ext cx="4114800" cy="1138773"/>
          </a:xfrm>
          <a:prstGeom prst="rect">
            <a:avLst/>
          </a:prstGeom>
          <a:noFill/>
          <a:ln w="9525">
            <a:solidFill>
              <a:srgbClr val="0000FF"/>
            </a:solidFill>
            <a:miter lim="800000"/>
          </a:ln>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20000"/>
              </a:spcBef>
              <a:spcAft>
                <a:spcPct val="0"/>
              </a:spcAft>
              <a:defRPr/>
            </a:pPr>
            <a:r>
              <a:rPr kumimoji="0" lang="en-US" altLang="zh-CN" sz="2000" kern="0" dirty="0">
                <a:solidFill>
                  <a:srgbClr val="000000"/>
                </a:solidFill>
              </a:rPr>
              <a:t>Radium  </a:t>
            </a:r>
            <a:r>
              <a:rPr kumimoji="0" lang="en-US" altLang="zh-CN" sz="2000" kern="0" dirty="0">
                <a:solidFill>
                  <a:srgbClr val="000000"/>
                </a:solidFill>
                <a:sym typeface="Symbol" panose="05050102010706020507" pitchFamily="18" charset="2"/>
              </a:rPr>
              <a:t></a:t>
            </a:r>
            <a:r>
              <a:rPr kumimoji="0" lang="en-US" altLang="zh-CN" sz="2000" kern="0" dirty="0">
                <a:solidFill>
                  <a:srgbClr val="000000"/>
                </a:solidFill>
              </a:rPr>
              <a:t>  Radon  +  </a:t>
            </a:r>
            <a:r>
              <a:rPr kumimoji="0" lang="en-US" altLang="zh-CN" sz="2000" i="1" kern="0" dirty="0">
                <a:solidFill>
                  <a:srgbClr val="000000"/>
                </a:solidFill>
                <a:sym typeface="Symbol" panose="05050102010706020507" pitchFamily="18" charset="2"/>
              </a:rPr>
              <a:t></a:t>
            </a:r>
            <a:r>
              <a:rPr kumimoji="0" lang="en-US" altLang="zh-CN" sz="2000" kern="0" dirty="0">
                <a:solidFill>
                  <a:srgbClr val="000000"/>
                </a:solidFill>
              </a:rPr>
              <a:t>-particle</a:t>
            </a:r>
            <a:endParaRPr kumimoji="0" lang="en-US" altLang="zh-CN" sz="2000" kern="0" dirty="0">
              <a:solidFill>
                <a:srgbClr val="000000"/>
              </a:solidFill>
            </a:endParaRPr>
          </a:p>
          <a:p>
            <a:pPr eaLnBrk="1" fontAlgn="base" hangingPunct="1">
              <a:spcBef>
                <a:spcPct val="20000"/>
              </a:spcBef>
              <a:spcAft>
                <a:spcPct val="0"/>
              </a:spcAft>
              <a:defRPr/>
            </a:pPr>
            <a:r>
              <a:rPr kumimoji="0" lang="en-US" altLang="zh-CN" sz="2000" kern="0" dirty="0">
                <a:solidFill>
                  <a:srgbClr val="0000FF"/>
                </a:solidFill>
              </a:rPr>
              <a:t>  Z=88            Z=86           Z=2</a:t>
            </a:r>
            <a:endParaRPr kumimoji="0" lang="en-US" altLang="zh-CN" sz="2000" kern="0" dirty="0">
              <a:solidFill>
                <a:srgbClr val="0000FF"/>
              </a:solidFill>
            </a:endParaRPr>
          </a:p>
          <a:p>
            <a:pPr eaLnBrk="1" fontAlgn="base" hangingPunct="1">
              <a:spcBef>
                <a:spcPct val="20000"/>
              </a:spcBef>
              <a:spcAft>
                <a:spcPct val="0"/>
              </a:spcAft>
              <a:defRPr/>
            </a:pPr>
            <a:r>
              <a:rPr kumimoji="0" lang="en-US" altLang="zh-CN" sz="2000" kern="0" dirty="0">
                <a:solidFill>
                  <a:srgbClr val="FF0000"/>
                </a:solidFill>
              </a:rPr>
              <a:t>      </a:t>
            </a:r>
            <a:r>
              <a:rPr kumimoji="0" lang="en-US" altLang="zh-CN" sz="2000" i="1" kern="0" baseline="30000" dirty="0">
                <a:solidFill>
                  <a:srgbClr val="FF0000"/>
                </a:solidFill>
              </a:rPr>
              <a:t>A</a:t>
            </a:r>
            <a:r>
              <a:rPr kumimoji="0" lang="en-US" altLang="zh-CN" sz="2000" i="1" kern="0" baseline="-25000" dirty="0">
                <a:solidFill>
                  <a:srgbClr val="FF0000"/>
                </a:solidFill>
              </a:rPr>
              <a:t>Z</a:t>
            </a:r>
            <a:r>
              <a:rPr kumimoji="0" lang="en-US" altLang="zh-CN" sz="2000" i="1" kern="0" dirty="0">
                <a:solidFill>
                  <a:srgbClr val="FF0000"/>
                </a:solidFill>
              </a:rPr>
              <a:t> X</a:t>
            </a:r>
            <a:r>
              <a:rPr kumimoji="0" lang="en-US" altLang="zh-CN" sz="2000" i="1" kern="0" dirty="0">
                <a:solidFill>
                  <a:srgbClr val="FF0000"/>
                </a:solidFill>
                <a:sym typeface="Times New Roman" panose="02020603050405020304" pitchFamily="18" charset="0"/>
              </a:rPr>
              <a:t></a:t>
            </a:r>
            <a:r>
              <a:rPr kumimoji="0" lang="en-US" altLang="zh-CN" sz="2000" kern="0" dirty="0">
                <a:solidFill>
                  <a:srgbClr val="FF0000"/>
                </a:solidFill>
                <a:sym typeface="Symbol" panose="05050102010706020507" pitchFamily="18" charset="2"/>
              </a:rPr>
              <a:t></a:t>
            </a:r>
            <a:r>
              <a:rPr kumimoji="0" lang="en-US" altLang="zh-CN" sz="2000" i="1" kern="0" dirty="0">
                <a:solidFill>
                  <a:srgbClr val="FF0000"/>
                </a:solidFill>
              </a:rPr>
              <a:t>  </a:t>
            </a:r>
            <a:r>
              <a:rPr kumimoji="0" lang="en-US" altLang="zh-CN" sz="2000" i="1" kern="0" baseline="30000" dirty="0">
                <a:solidFill>
                  <a:srgbClr val="FF0000"/>
                </a:solidFill>
              </a:rPr>
              <a:t>A-</a:t>
            </a:r>
            <a:r>
              <a:rPr kumimoji="0" lang="en-US" altLang="zh-CN" sz="2000" kern="0" baseline="30000" dirty="0">
                <a:solidFill>
                  <a:srgbClr val="FF0000"/>
                </a:solidFill>
              </a:rPr>
              <a:t>4</a:t>
            </a:r>
            <a:r>
              <a:rPr kumimoji="0" lang="en-US" altLang="zh-CN" sz="2000" i="1" kern="0" baseline="-25000" dirty="0">
                <a:solidFill>
                  <a:srgbClr val="FF0000"/>
                </a:solidFill>
              </a:rPr>
              <a:t>Z-</a:t>
            </a:r>
            <a:r>
              <a:rPr kumimoji="0" lang="en-US" altLang="zh-CN" sz="2000" kern="0" baseline="-25000" dirty="0">
                <a:solidFill>
                  <a:srgbClr val="FF0000"/>
                </a:solidFill>
              </a:rPr>
              <a:t>2</a:t>
            </a:r>
            <a:r>
              <a:rPr kumimoji="0" lang="en-US" altLang="zh-CN" sz="2000" i="1" kern="0" dirty="0">
                <a:solidFill>
                  <a:srgbClr val="FF0000"/>
                </a:solidFill>
              </a:rPr>
              <a:t> Y + </a:t>
            </a:r>
            <a:r>
              <a:rPr kumimoji="0" lang="en-US" altLang="zh-CN" sz="2000" i="1" kern="0" dirty="0">
                <a:solidFill>
                  <a:srgbClr val="FF0000"/>
                </a:solidFill>
                <a:sym typeface="Symbol" panose="05050102010706020507" pitchFamily="18" charset="2"/>
              </a:rPr>
              <a:t></a:t>
            </a:r>
            <a:r>
              <a:rPr kumimoji="0" lang="en-US" altLang="zh-CN" sz="2000" kern="0" dirty="0">
                <a:solidFill>
                  <a:srgbClr val="FF0000"/>
                </a:solidFill>
              </a:rPr>
              <a:t> </a:t>
            </a:r>
            <a:endParaRPr kumimoji="0" lang="en-US" altLang="zh-CN" sz="2000" kern="0" dirty="0">
              <a:solidFill>
                <a:srgbClr val="FF0000"/>
              </a:solidFill>
            </a:endParaRPr>
          </a:p>
        </p:txBody>
      </p:sp>
      <p:sp>
        <p:nvSpPr>
          <p:cNvPr id="9" name="Rectangle 8"/>
          <p:cNvSpPr/>
          <p:nvPr/>
        </p:nvSpPr>
        <p:spPr>
          <a:xfrm>
            <a:off x="457200" y="1267604"/>
            <a:ext cx="8077200" cy="878574"/>
          </a:xfrm>
          <a:prstGeom prst="rect">
            <a:avLst/>
          </a:prstGeom>
        </p:spPr>
        <p:txBody>
          <a:bodyPr wrap="square">
            <a:spAutoFit/>
          </a:bodyPr>
          <a:lstStyle/>
          <a:p>
            <a:pPr marL="15875" lvl="0" eaLnBrk="1" fontAlgn="auto" hangingPunct="1">
              <a:lnSpc>
                <a:spcPct val="110000"/>
              </a:lnSpc>
              <a:spcBef>
                <a:spcPts val="0"/>
              </a:spcBef>
              <a:spcAft>
                <a:spcPts val="0"/>
              </a:spcAft>
              <a:buClr>
                <a:srgbClr val="E48312"/>
              </a:buClr>
              <a:buSzPct val="100000"/>
            </a:pPr>
            <a:r>
              <a:rPr kumimoji="0" lang="zh-CN" altLang="en-US" sz="2400" b="0" dirty="0">
                <a:solidFill>
                  <a:srgbClr val="000000">
                    <a:lumMod val="75000"/>
                    <a:lumOff val="25000"/>
                  </a:srgbClr>
                </a:solidFill>
                <a:latin typeface="Calibri" panose="020F0502020204030204"/>
                <a:ea typeface="宋体" panose="02010600030101010101" pitchFamily="2" charset="-122"/>
              </a:rPr>
              <a:t>放射性元素发射出的高速带电粒子，其速度约为光速的十分之一，带</a:t>
            </a:r>
            <a:r>
              <a:rPr kumimoji="0" lang="en-US" altLang="zh-CN" sz="2400" b="0" dirty="0">
                <a:solidFill>
                  <a:srgbClr val="FF0000"/>
                </a:solidFill>
                <a:latin typeface="Calibri" panose="020F0502020204030204"/>
                <a:ea typeface="宋体" panose="02010600030101010101" pitchFamily="2" charset="-122"/>
              </a:rPr>
              <a:t>+2e</a:t>
            </a:r>
            <a:r>
              <a:rPr kumimoji="0" lang="zh-CN" altLang="en-US" sz="2400" b="0" dirty="0">
                <a:solidFill>
                  <a:srgbClr val="000000">
                    <a:lumMod val="75000"/>
                    <a:lumOff val="25000"/>
                  </a:srgbClr>
                </a:solidFill>
                <a:latin typeface="Calibri" panose="020F0502020204030204"/>
                <a:ea typeface="宋体" panose="02010600030101010101" pitchFamily="2" charset="-122"/>
              </a:rPr>
              <a:t>的电荷，质量约为</a:t>
            </a:r>
            <a:r>
              <a:rPr kumimoji="0" lang="en-US" altLang="zh-CN" sz="2400" b="0" dirty="0">
                <a:solidFill>
                  <a:srgbClr val="FF0000"/>
                </a:solidFill>
                <a:latin typeface="Calibri" panose="020F0502020204030204"/>
                <a:ea typeface="宋体" panose="02010600030101010101" pitchFamily="2" charset="-122"/>
              </a:rPr>
              <a:t>4</a:t>
            </a:r>
            <a:r>
              <a:rPr kumimoji="0" lang="zh-CN" altLang="en-US" sz="2400" b="0" dirty="0">
                <a:solidFill>
                  <a:srgbClr val="FF0000"/>
                </a:solidFill>
                <a:latin typeface="Calibri" panose="020F0502020204030204"/>
                <a:ea typeface="宋体" panose="02010600030101010101" pitchFamily="2" charset="-122"/>
              </a:rPr>
              <a:t>倍的氢原子质量</a:t>
            </a:r>
            <a:r>
              <a:rPr kumimoji="0" lang="zh-CN" altLang="en-US" sz="2400" b="0" dirty="0">
                <a:solidFill>
                  <a:srgbClr val="000000">
                    <a:lumMod val="75000"/>
                    <a:lumOff val="25000"/>
                  </a:srgbClr>
                </a:solidFill>
                <a:latin typeface="Calibri" panose="020F0502020204030204"/>
                <a:ea typeface="宋体" panose="02010600030101010101" pitchFamily="2" charset="-122"/>
              </a:rPr>
              <a:t>。</a:t>
            </a:r>
            <a:endParaRPr kumimoji="0" lang="zh-CN" altLang="en-US" sz="2400" b="0" dirty="0">
              <a:solidFill>
                <a:srgbClr val="000000">
                  <a:lumMod val="75000"/>
                  <a:lumOff val="25000"/>
                </a:srgbClr>
              </a:solidFill>
              <a:latin typeface="Calibri" panose="020F0502020204030204"/>
              <a:ea typeface="宋体" panose="02010600030101010101" pitchFamily="2" charset="-122"/>
            </a:endParaRPr>
          </a:p>
        </p:txBody>
      </p:sp>
      <p:pic>
        <p:nvPicPr>
          <p:cNvPr id="10" name="Picture 9" descr="D:\T2\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297" y="4191000"/>
            <a:ext cx="1970443" cy="1952749"/>
          </a:xfrm>
          <a:prstGeom prst="rect">
            <a:avLst/>
          </a:prstGeom>
          <a:noFill/>
        </p:spPr>
      </p:pic>
      <p:sp>
        <p:nvSpPr>
          <p:cNvPr id="3" name="矩形 2"/>
          <p:cNvSpPr/>
          <p:nvPr/>
        </p:nvSpPr>
        <p:spPr>
          <a:xfrm>
            <a:off x="4003357" y="2033559"/>
            <a:ext cx="492443" cy="461665"/>
          </a:xfrm>
          <a:prstGeom prst="rect">
            <a:avLst/>
          </a:prstGeom>
        </p:spPr>
        <p:txBody>
          <a:bodyPr wrap="none">
            <a:spAutoFit/>
          </a:bodyPr>
          <a:lstStyle/>
          <a:p>
            <a:r>
              <a:rPr kumimoji="0" lang="zh-CN" altLang="en-US" sz="2400" b="0" dirty="0">
                <a:solidFill>
                  <a:srgbClr val="FF0000"/>
                </a:solidFill>
                <a:latin typeface="Calibri" panose="020F0502020204030204"/>
                <a:ea typeface="宋体" panose="02010600030101010101" pitchFamily="2" charset="-122"/>
              </a:rPr>
              <a:t>镭</a:t>
            </a:r>
            <a:endParaRPr lang="zh-CN" altLang="en-US" sz="2400" dirty="0"/>
          </a:p>
        </p:txBody>
      </p:sp>
      <p:sp>
        <p:nvSpPr>
          <p:cNvPr id="11" name="矩形 10"/>
          <p:cNvSpPr/>
          <p:nvPr/>
        </p:nvSpPr>
        <p:spPr>
          <a:xfrm>
            <a:off x="5242419" y="2009194"/>
            <a:ext cx="492443" cy="461665"/>
          </a:xfrm>
          <a:prstGeom prst="rect">
            <a:avLst/>
          </a:prstGeom>
        </p:spPr>
        <p:txBody>
          <a:bodyPr wrap="none">
            <a:spAutoFit/>
          </a:bodyPr>
          <a:lstStyle/>
          <a:p>
            <a:r>
              <a:rPr kumimoji="0" lang="zh-CN" altLang="en-US" sz="2400" b="0" dirty="0">
                <a:solidFill>
                  <a:srgbClr val="FF0000"/>
                </a:solidFill>
                <a:latin typeface="Calibri" panose="020F0502020204030204"/>
                <a:ea typeface="宋体" panose="02010600030101010101" pitchFamily="2" charset="-122"/>
              </a:rPr>
              <a:t>氡</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47800" y="1224325"/>
            <a:ext cx="6449548" cy="3042875"/>
          </a:xfrm>
          <a:prstGeom prst="rect">
            <a:avLst/>
          </a:prstGeom>
        </p:spPr>
      </p:pic>
      <p:sp>
        <p:nvSpPr>
          <p:cNvPr id="2" name="标题 1"/>
          <p:cNvSpPr>
            <a:spLocks noGrp="1"/>
          </p:cNvSpPr>
          <p:nvPr>
            <p:ph type="title"/>
          </p:nvPr>
        </p:nvSpPr>
        <p:spPr>
          <a:xfrm>
            <a:off x="228600" y="228600"/>
            <a:ext cx="8801100" cy="685800"/>
          </a:xfrm>
        </p:spPr>
        <p:txBody>
          <a:bodyPr>
            <a:normAutofit fontScale="90000"/>
          </a:bodyPr>
          <a:lstStyle/>
          <a:p>
            <a:r>
              <a:rPr lang="zh-CN" altLang="en-US" dirty="0"/>
              <a:t>粒子散射实验（盖革</a:t>
            </a:r>
            <a:r>
              <a:rPr lang="en-US" altLang="zh-CN" dirty="0"/>
              <a:t>-</a:t>
            </a:r>
            <a:r>
              <a:rPr lang="zh-CN" altLang="en-US" dirty="0"/>
              <a:t>马斯顿实验）</a:t>
            </a:r>
            <a:endParaRPr lang="zh-CN" altLang="en-US" dirty="0"/>
          </a:p>
        </p:txBody>
      </p:sp>
      <p:sp>
        <p:nvSpPr>
          <p:cNvPr id="3" name="内容占位符 2"/>
          <p:cNvSpPr>
            <a:spLocks noGrp="1"/>
          </p:cNvSpPr>
          <p:nvPr>
            <p:ph idx="1"/>
          </p:nvPr>
        </p:nvSpPr>
        <p:spPr>
          <a:xfrm>
            <a:off x="381000" y="4267200"/>
            <a:ext cx="8458200" cy="2088720"/>
          </a:xfrm>
        </p:spPr>
        <p:txBody>
          <a:bodyPr>
            <a:noAutofit/>
          </a:bodyPr>
          <a:lstStyle/>
          <a:p>
            <a:pPr>
              <a:lnSpc>
                <a:spcPct val="110000"/>
              </a:lnSpc>
              <a:spcBef>
                <a:spcPts val="0"/>
              </a:spcBef>
              <a:spcAft>
                <a:spcPts val="0"/>
              </a:spcAft>
            </a:pPr>
            <a:r>
              <a:rPr lang="zh-CN" altLang="en-US" sz="2400">
                <a:solidFill>
                  <a:srgbClr val="FF0000"/>
                </a:solidFill>
              </a:rPr>
              <a:t>散射</a:t>
            </a:r>
            <a:r>
              <a:rPr lang="zh-CN" altLang="en-US" sz="2400" dirty="0"/>
              <a:t>：一个运动粒子受到另一个粒子的作用而改变原来的运动方向的现象。粒子受到散射时，它的出射方向与原入射方向之间的夹角叫做</a:t>
            </a:r>
            <a:r>
              <a:rPr lang="zh-CN" altLang="en-US" sz="2400" dirty="0">
                <a:solidFill>
                  <a:srgbClr val="FF0000"/>
                </a:solidFill>
              </a:rPr>
              <a:t>散射角</a:t>
            </a:r>
            <a:r>
              <a:rPr lang="zh-CN" altLang="en-US" sz="2400" dirty="0"/>
              <a:t>。 </a:t>
            </a:r>
            <a:endParaRPr lang="zh-CN" altLang="en-US" sz="2400" dirty="0"/>
          </a:p>
          <a:p>
            <a:pPr>
              <a:lnSpc>
                <a:spcPct val="110000"/>
              </a:lnSpc>
              <a:spcBef>
                <a:spcPts val="0"/>
              </a:spcBef>
              <a:spcAft>
                <a:spcPts val="0"/>
              </a:spcAft>
            </a:pPr>
            <a:r>
              <a:rPr lang="zh-CN" altLang="en-US" sz="2400" dirty="0">
                <a:solidFill>
                  <a:srgbClr val="FF0000"/>
                </a:solidFill>
              </a:rPr>
              <a:t>实验结果</a:t>
            </a:r>
            <a:r>
              <a:rPr lang="zh-CN" altLang="en-US" sz="2400" dirty="0"/>
              <a:t>：大多数散射角很小，约</a:t>
            </a:r>
            <a:r>
              <a:rPr lang="en-US" altLang="zh-CN" sz="2400" dirty="0"/>
              <a:t>1/8000</a:t>
            </a:r>
            <a:r>
              <a:rPr lang="zh-CN" altLang="en-US" sz="2400" dirty="0"/>
              <a:t>散射大于</a:t>
            </a:r>
            <a:r>
              <a:rPr lang="en-US" altLang="zh-CN" sz="2400" dirty="0"/>
              <a:t>90°</a:t>
            </a:r>
            <a:r>
              <a:rPr lang="zh-CN" altLang="en-US" sz="2400" dirty="0"/>
              <a:t>，极个别的散射角等于</a:t>
            </a:r>
            <a:r>
              <a:rPr lang="en-US" altLang="zh-CN" sz="2400" dirty="0"/>
              <a:t>180°</a:t>
            </a:r>
            <a:endParaRPr lang="zh-CN" altLang="en-US" sz="2400"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23" name="Text Box 3"/>
          <p:cNvSpPr txBox="1">
            <a:spLocks noChangeArrowheads="1"/>
          </p:cNvSpPr>
          <p:nvPr/>
        </p:nvSpPr>
        <p:spPr bwMode="auto">
          <a:xfrm>
            <a:off x="629653" y="1447800"/>
            <a:ext cx="485674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dirty="0">
                <a:solidFill>
                  <a:srgbClr val="FF0000"/>
                </a:solidFill>
                <a:latin typeface="华文楷体" panose="02010600040101010101" charset="-122"/>
                <a:ea typeface="华文楷体" panose="02010600040101010101" charset="-122"/>
                <a:cs typeface="华文楷体" panose="02010600040101010101" charset="-122"/>
              </a:rPr>
              <a:t>古希腊哲学家留基伯</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Leucippus</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b="1" dirty="0">
                <a:solidFill>
                  <a:srgbClr val="FF0000"/>
                </a:solidFill>
                <a:latin typeface="华文楷体" panose="02010600040101010101" charset="-122"/>
                <a:ea typeface="华文楷体" panose="02010600040101010101" charset="-122"/>
                <a:cs typeface="华文楷体" panose="02010600040101010101" charset="-122"/>
              </a:rPr>
              <a:t>和他的学生德谟克利特</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(Democritus</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 </a:t>
            </a:r>
            <a:b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b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2400" dirty="0">
                <a:solidFill>
                  <a:srgbClr val="0000FF"/>
                </a:solidFill>
              </a:rPr>
              <a:t>about 460 BC - 370 BC</a:t>
            </a:r>
            <a:r>
              <a:rPr lang="zh-CN" altLang="en-US" sz="2400" dirty="0">
                <a:solidFill>
                  <a:srgbClr val="0000FF"/>
                </a:solidFill>
              </a:rPr>
              <a:t>）</a:t>
            </a:r>
            <a:r>
              <a:rPr lang="en-US" altLang="zh-CN" sz="2400" b="1" dirty="0">
                <a:solidFill>
                  <a:srgbClr val="FF0000"/>
                </a:solidFill>
                <a:latin typeface="华文楷体" panose="02010600040101010101" charset="-122"/>
                <a:ea typeface="华文楷体" panose="02010600040101010101" charset="-122"/>
                <a:cs typeface="华文楷体" panose="02010600040101010101" charset="-122"/>
              </a:rPr>
              <a:t>:</a:t>
            </a:r>
            <a:endParaRPr lang="en-US" altLang="zh-CN" sz="2400" b="1" dirty="0">
              <a:solidFill>
                <a:srgbClr val="FF0000"/>
              </a:solidFill>
              <a:latin typeface="华文楷体" panose="02010600040101010101" charset="-122"/>
              <a:ea typeface="华文楷体" panose="02010600040101010101" charset="-122"/>
              <a:cs typeface="华文楷体" panose="02010600040101010101" charset="-122"/>
            </a:endParaRPr>
          </a:p>
          <a:p>
            <a:pPr fontAlgn="base">
              <a:spcBef>
                <a:spcPct val="0"/>
              </a:spcBef>
              <a:spcAft>
                <a:spcPct val="0"/>
              </a:spcAft>
            </a:pPr>
            <a:r>
              <a:rPr lang="zh-CN" altLang="en-US" sz="2400" b="1" dirty="0">
                <a:solidFill>
                  <a:srgbClr val="090807"/>
                </a:solidFill>
                <a:latin typeface="华文楷体" panose="02010600040101010101" charset="-122"/>
                <a:ea typeface="华文楷体" panose="02010600040101010101" charset="-122"/>
                <a:cs typeface="华文楷体" panose="02010600040101010101" charset="-122"/>
              </a:rPr>
              <a:t>基本观点是出于留基伯的，但是后人对他知之甚少。</a:t>
            </a:r>
            <a:endParaRPr lang="en-US" altLang="zh-CN" sz="2400" b="1" dirty="0">
              <a:solidFill>
                <a:srgbClr val="090807"/>
              </a:solidFill>
              <a:latin typeface="华文楷体" panose="02010600040101010101" charset="-122"/>
              <a:ea typeface="华文楷体" panose="02010600040101010101" charset="-122"/>
              <a:cs typeface="华文楷体" panose="02010600040101010101" charset="-122"/>
            </a:endParaRPr>
          </a:p>
          <a:p>
            <a:pPr fontAlgn="base">
              <a:spcBef>
                <a:spcPct val="0"/>
              </a:spcBef>
              <a:spcAft>
                <a:spcPct val="0"/>
              </a:spcAft>
            </a:pPr>
            <a:r>
              <a:rPr lang="zh-CN" altLang="en-US" sz="2400" b="1" dirty="0">
                <a:solidFill>
                  <a:srgbClr val="090807"/>
                </a:solidFill>
                <a:latin typeface="华文楷体" panose="02010600040101010101" charset="-122"/>
                <a:ea typeface="华文楷体" panose="02010600040101010101" charset="-122"/>
                <a:cs typeface="华文楷体" panose="02010600040101010101" charset="-122"/>
              </a:rPr>
              <a:t>德谟克利特继承和发展了留基伯</a:t>
            </a:r>
            <a:r>
              <a:rPr lang="en-US" altLang="zh-CN" sz="2400" b="1" dirty="0">
                <a:solidFill>
                  <a:srgbClr val="090807"/>
                </a:solidFill>
                <a:latin typeface="华文楷体" panose="02010600040101010101" charset="-122"/>
                <a:ea typeface="华文楷体" panose="02010600040101010101" charset="-122"/>
                <a:cs typeface="华文楷体" panose="02010600040101010101" charset="-122"/>
              </a:rPr>
              <a:t>(Leucippus</a:t>
            </a:r>
            <a:r>
              <a:rPr lang="en-US" altLang="zh-CN" sz="2400" dirty="0">
                <a:solidFill>
                  <a:srgbClr val="090807"/>
                </a:solidFill>
                <a:latin typeface="华文楷体" panose="02010600040101010101" charset="-122"/>
                <a:ea typeface="华文楷体" panose="02010600040101010101" charset="-122"/>
                <a:cs typeface="华文楷体" panose="02010600040101010101" charset="-122"/>
              </a:rPr>
              <a:t>)</a:t>
            </a:r>
            <a:r>
              <a:rPr lang="zh-CN" altLang="en-US" sz="2400" b="1" dirty="0">
                <a:solidFill>
                  <a:srgbClr val="090807"/>
                </a:solidFill>
                <a:latin typeface="华文楷体" panose="02010600040101010101" charset="-122"/>
                <a:ea typeface="华文楷体" panose="02010600040101010101" charset="-122"/>
                <a:cs typeface="华文楷体" panose="02010600040101010101" charset="-122"/>
              </a:rPr>
              <a:t>的原子学说，提出了“</a:t>
            </a:r>
            <a:r>
              <a:rPr lang="en-US" altLang="zh-CN" sz="2400" b="1" dirty="0">
                <a:solidFill>
                  <a:srgbClr val="090807"/>
                </a:solidFill>
                <a:latin typeface="华文楷体" panose="02010600040101010101" charset="-122"/>
                <a:ea typeface="华文楷体" panose="02010600040101010101" charset="-122"/>
                <a:cs typeface="华文楷体" panose="02010600040101010101" charset="-122"/>
              </a:rPr>
              <a:t>atoms”</a:t>
            </a:r>
            <a:r>
              <a:rPr lang="zh-CN" altLang="en-US" sz="2400" b="1" dirty="0">
                <a:solidFill>
                  <a:srgbClr val="090807"/>
                </a:solidFill>
                <a:latin typeface="华文楷体" panose="02010600040101010101" charset="-122"/>
                <a:ea typeface="华文楷体" panose="02010600040101010101" charset="-122"/>
                <a:cs typeface="华文楷体" panose="02010600040101010101" charset="-122"/>
              </a:rPr>
              <a:t>概念。</a:t>
            </a:r>
            <a:r>
              <a:rPr lang="el-GR" altLang="zh-CN" sz="2400" b="1" dirty="0">
                <a:solidFill>
                  <a:srgbClr val="090807"/>
                </a:solidFill>
                <a:latin typeface="华文楷体" panose="02010600040101010101" charset="-122"/>
                <a:ea typeface="华文楷体" panose="02010600040101010101" charset="-122"/>
                <a:cs typeface="华文楷体" panose="02010600040101010101" charset="-122"/>
              </a:rPr>
              <a:t>ατομα </a:t>
            </a:r>
            <a:r>
              <a:rPr lang="zh-CN" altLang="el-GR" sz="2400" b="1" dirty="0">
                <a:solidFill>
                  <a:srgbClr val="090807"/>
                </a:solidFill>
                <a:latin typeface="华文楷体" panose="02010600040101010101" charset="-122"/>
                <a:ea typeface="华文楷体" panose="02010600040101010101" charset="-122"/>
                <a:cs typeface="华文楷体" panose="02010600040101010101" charset="-122"/>
              </a:rPr>
              <a:t>，</a:t>
            </a:r>
            <a:r>
              <a:rPr lang="zh-CN" altLang="en-US" sz="2400" b="1" dirty="0">
                <a:solidFill>
                  <a:srgbClr val="090807"/>
                </a:solidFill>
                <a:latin typeface="华文楷体" panose="02010600040101010101" charset="-122"/>
                <a:ea typeface="华文楷体" panose="02010600040101010101" charset="-122"/>
                <a:cs typeface="华文楷体" panose="02010600040101010101" charset="-122"/>
              </a:rPr>
              <a:t>希腊文“不可分割的”</a:t>
            </a:r>
            <a:endParaRPr lang="en-US" altLang="zh-CN" sz="2400" b="1" dirty="0">
              <a:solidFill>
                <a:srgbClr val="090807"/>
              </a:solidFill>
              <a:latin typeface="华文楷体" panose="02010600040101010101" charset="-122"/>
              <a:ea typeface="华文楷体" panose="02010600040101010101" charset="-122"/>
              <a:cs typeface="华文楷体" panose="02010600040101010101" charset="-122"/>
            </a:endParaRPr>
          </a:p>
          <a:p>
            <a:pPr fontAlgn="base">
              <a:spcBef>
                <a:spcPct val="0"/>
              </a:spcBef>
              <a:spcAft>
                <a:spcPct val="0"/>
              </a:spcAft>
            </a:pPr>
            <a:endParaRPr lang="en-US" altLang="zh-CN" sz="2400" b="1" dirty="0">
              <a:solidFill>
                <a:srgbClr val="090807"/>
              </a:solidFill>
              <a:latin typeface="华文楷体" panose="02010600040101010101" charset="-122"/>
              <a:ea typeface="华文楷体" panose="02010600040101010101" charset="-122"/>
              <a:cs typeface="华文楷体" panose="02010600040101010101" charset="-122"/>
            </a:endParaRPr>
          </a:p>
          <a:p>
            <a:pPr fontAlgn="base">
              <a:spcBef>
                <a:spcPct val="0"/>
              </a:spcBef>
              <a:spcAft>
                <a:spcPct val="0"/>
              </a:spcAft>
            </a:pPr>
            <a:r>
              <a:rPr lang="zh-CN" altLang="en-US" sz="2400" dirty="0">
                <a:solidFill>
                  <a:srgbClr val="090807"/>
                </a:solidFill>
                <a:latin typeface="华文楷体" panose="02010600040101010101" charset="-122"/>
                <a:ea typeface="华文楷体" panose="02010600040101010101" charset="-122"/>
                <a:cs typeface="华文楷体" panose="02010600040101010101" charset="-122"/>
              </a:rPr>
              <a:t>原子 </a:t>
            </a:r>
            <a:r>
              <a:rPr lang="en-US" altLang="zh-CN" sz="2400" b="1" dirty="0">
                <a:solidFill>
                  <a:srgbClr val="090807"/>
                </a:solidFill>
                <a:latin typeface="华文楷体" panose="02010600040101010101" charset="-122"/>
                <a:ea typeface="华文楷体" panose="02010600040101010101" charset="-122"/>
                <a:cs typeface="华文楷体" panose="02010600040101010101" charset="-122"/>
              </a:rPr>
              <a:t>ATOM</a:t>
            </a:r>
            <a:r>
              <a:rPr lang="zh-CN" altLang="en-US" sz="2400" b="1" dirty="0">
                <a:solidFill>
                  <a:srgbClr val="090807"/>
                </a:solidFill>
                <a:latin typeface="华文楷体" panose="02010600040101010101" charset="-122"/>
                <a:ea typeface="华文楷体" panose="02010600040101010101" charset="-122"/>
                <a:cs typeface="华文楷体" panose="02010600040101010101" charset="-122"/>
              </a:rPr>
              <a:t>  </a:t>
            </a:r>
            <a:r>
              <a:rPr lang="en-US" altLang="zh-CN" sz="2400" b="1" dirty="0">
                <a:solidFill>
                  <a:srgbClr val="090807"/>
                </a:solidFill>
                <a:latin typeface="华文楷体" panose="02010600040101010101" charset="-122"/>
                <a:ea typeface="华文楷体" panose="02010600040101010101" charset="-122"/>
                <a:cs typeface="华文楷体" panose="02010600040101010101" charset="-122"/>
              </a:rPr>
              <a:t>‘indivisible’.</a:t>
            </a:r>
            <a:endParaRPr lang="en-US" altLang="zh-CN" sz="2400" b="1" dirty="0">
              <a:solidFill>
                <a:srgbClr val="090807"/>
              </a:solidFill>
              <a:latin typeface="华文楷体" panose="02010600040101010101" charset="-122"/>
              <a:ea typeface="华文楷体" panose="02010600040101010101" charset="-122"/>
              <a:cs typeface="华文楷体" panose="02010600040101010101" charset="-122"/>
            </a:endParaRPr>
          </a:p>
        </p:txBody>
      </p:sp>
      <p:pic>
        <p:nvPicPr>
          <p:cNvPr id="25" name="Picture 11"/>
          <p:cNvPicPr>
            <a:picLocks noChangeAspect="1" noChangeArrowheads="1"/>
          </p:cNvPicPr>
          <p:nvPr/>
        </p:nvPicPr>
        <p:blipFill>
          <a:blip r:embed="rId1"/>
          <a:srcRect/>
          <a:stretch>
            <a:fillRect/>
          </a:stretch>
        </p:blipFill>
        <p:spPr bwMode="auto">
          <a:xfrm>
            <a:off x="5527987" y="1437099"/>
            <a:ext cx="3235013"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3"/>
          <p:cNvSpPr/>
          <p:nvPr/>
        </p:nvSpPr>
        <p:spPr>
          <a:xfrm>
            <a:off x="6027119" y="5398485"/>
            <a:ext cx="1890234" cy="523220"/>
          </a:xfrm>
          <a:prstGeom prst="rect">
            <a:avLst/>
          </a:prstGeom>
        </p:spPr>
        <p:txBody>
          <a:bodyPr wrap="none">
            <a:spAutoFit/>
          </a:bodyPr>
          <a:lstStyle/>
          <a:p>
            <a:r>
              <a:rPr lang="en-US" altLang="zh-CN" sz="2800" b="1" dirty="0">
                <a:solidFill>
                  <a:srgbClr val="FF0000"/>
                </a:solidFill>
                <a:latin typeface="华文楷体" panose="02010600040101010101" charset="-122"/>
                <a:ea typeface="华文楷体" panose="02010600040101010101" charset="-122"/>
                <a:cs typeface="华文楷体" panose="02010600040101010101" charset="-122"/>
              </a:rPr>
              <a:t>Democritus</a:t>
            </a:r>
            <a:endParaRPr lang="zh-CN" altLang="en-US" sz="2800"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“原子”来自于希腊文，意思为“不可分割的”</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实验装置示意图</a:t>
            </a:r>
            <a:endParaRPr lang="en-US"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6" name="Picture 14"/>
          <p:cNvPicPr>
            <a:picLocks noChangeAspect="1" noChangeArrowheads="1"/>
          </p:cNvPicPr>
          <p:nvPr/>
        </p:nvPicPr>
        <p:blipFill rotWithShape="1">
          <a:blip r:embed="rId1" cstate="hqprint"/>
          <a:srcRect r="48722"/>
          <a:stretch>
            <a:fillRect/>
          </a:stretch>
        </p:blipFill>
        <p:spPr bwMode="auto">
          <a:xfrm>
            <a:off x="1469239" y="1698027"/>
            <a:ext cx="2590800" cy="2105025"/>
          </a:xfrm>
          <a:prstGeom prst="rect">
            <a:avLst/>
          </a:prstGeom>
          <a:noFill/>
          <a:ln>
            <a:noFill/>
          </a:ln>
        </p:spPr>
      </p:pic>
      <p:sp>
        <p:nvSpPr>
          <p:cNvPr id="7" name="Rectangle 17"/>
          <p:cNvSpPr>
            <a:spLocks noChangeArrowheads="1"/>
          </p:cNvSpPr>
          <p:nvPr/>
        </p:nvSpPr>
        <p:spPr bwMode="auto">
          <a:xfrm>
            <a:off x="2028829" y="3842009"/>
            <a:ext cx="5162542" cy="615553"/>
          </a:xfrm>
          <a:prstGeom prst="rect">
            <a:avLst/>
          </a:prstGeom>
          <a:noFill/>
          <a:ln>
            <a:noFill/>
          </a:ln>
        </p:spPr>
        <p:txBody>
          <a:bodyPr wrap="square">
            <a:spAutoFit/>
          </a:bodyPr>
          <a:lstStyle/>
          <a:p>
            <a:pPr algn="ctr"/>
            <a:br>
              <a:rPr lang="en-US" altLang="zh-CN" sz="1000" dirty="0">
                <a:solidFill>
                  <a:schemeClr val="tx1"/>
                </a:solidFill>
                <a:latin typeface="Gill Sans MT" charset="0"/>
                <a:ea typeface="华文中宋" panose="02010600040101010101" pitchFamily="2" charset="-122"/>
                <a:cs typeface="华文中宋" panose="02010600040101010101" pitchFamily="2" charset="-122"/>
              </a:rPr>
            </a:b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 </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侧视图                         </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(b) </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俯视图</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8" name="Rectangle 7"/>
          <p:cNvSpPr/>
          <p:nvPr/>
        </p:nvSpPr>
        <p:spPr>
          <a:xfrm>
            <a:off x="1992842" y="5085253"/>
            <a:ext cx="5432502" cy="1077218"/>
          </a:xfrm>
          <a:prstGeom prst="rect">
            <a:avLst/>
          </a:prstGeom>
        </p:spPr>
        <p:txBody>
          <a:bodyPr wrap="square">
            <a:spAutoFit/>
          </a:bodyPr>
          <a:lstStyle/>
          <a:p>
            <a:r>
              <a:rPr lang="en-US" altLang="zh-CN" dirty="0">
                <a:solidFill>
                  <a:srgbClr val="0000CC"/>
                </a:solidFill>
                <a:latin typeface="华文楷体" panose="02010600040101010101" charset="-122"/>
                <a:ea typeface="华文楷体" panose="02010600040101010101" charset="-122"/>
                <a:cs typeface="华文楷体" panose="02010600040101010101" charset="-122"/>
              </a:rPr>
              <a:t>R</a:t>
            </a:r>
            <a:r>
              <a:rPr lang="en-US" altLang="zh-CN" dirty="0">
                <a:solidFill>
                  <a:srgbClr val="000000"/>
                </a:solidFill>
                <a:latin typeface="华文楷体" panose="02010600040101010101" charset="-122"/>
                <a:ea typeface="华文楷体" panose="02010600040101010101" charset="-122"/>
                <a:cs typeface="华文楷体" panose="02010600040101010101" charset="-122"/>
              </a:rPr>
              <a:t>:</a:t>
            </a:r>
            <a:r>
              <a:rPr lang="zh-CN" altLang="en-US" dirty="0">
                <a:solidFill>
                  <a:srgbClr val="000000"/>
                </a:solidFill>
                <a:latin typeface="华文楷体" panose="02010600040101010101" charset="-122"/>
                <a:ea typeface="华文楷体" panose="02010600040101010101" charset="-122"/>
                <a:cs typeface="华文楷体" panose="02010600040101010101" charset="-122"/>
              </a:rPr>
              <a:t>放射源；    </a:t>
            </a:r>
            <a:r>
              <a:rPr lang="en-US" altLang="zh-CN" dirty="0">
                <a:solidFill>
                  <a:srgbClr val="0000CC"/>
                </a:solidFill>
                <a:latin typeface="华文楷体" panose="02010600040101010101" charset="-122"/>
                <a:ea typeface="华文楷体" panose="02010600040101010101" charset="-122"/>
                <a:cs typeface="华文楷体" panose="02010600040101010101" charset="-122"/>
              </a:rPr>
              <a:t>F</a:t>
            </a:r>
            <a:r>
              <a:rPr lang="en-US" altLang="zh-CN" dirty="0">
                <a:solidFill>
                  <a:srgbClr val="000000"/>
                </a:solidFill>
                <a:latin typeface="华文楷体" panose="02010600040101010101" charset="-122"/>
                <a:ea typeface="华文楷体" panose="02010600040101010101" charset="-122"/>
                <a:cs typeface="华文楷体" panose="02010600040101010101" charset="-122"/>
              </a:rPr>
              <a:t>:</a:t>
            </a:r>
            <a:r>
              <a:rPr lang="zh-CN" altLang="en-US" dirty="0">
                <a:solidFill>
                  <a:srgbClr val="000000"/>
                </a:solidFill>
                <a:latin typeface="华文楷体" panose="02010600040101010101" charset="-122"/>
                <a:ea typeface="华文楷体" panose="02010600040101010101" charset="-122"/>
                <a:cs typeface="华文楷体" panose="02010600040101010101" charset="-122"/>
              </a:rPr>
              <a:t>散射箔； </a:t>
            </a:r>
            <a:br>
              <a:rPr lang="en-US" altLang="zh-CN" dirty="0">
                <a:solidFill>
                  <a:srgbClr val="000000"/>
                </a:solidFill>
                <a:latin typeface="华文楷体" panose="02010600040101010101" charset="-122"/>
                <a:ea typeface="华文楷体" panose="02010600040101010101" charset="-122"/>
                <a:cs typeface="华文楷体" panose="02010600040101010101" charset="-122"/>
              </a:rPr>
            </a:br>
            <a:r>
              <a:rPr lang="en-US" altLang="zh-CN" dirty="0">
                <a:solidFill>
                  <a:srgbClr val="0000CC"/>
                </a:solidFill>
                <a:latin typeface="华文楷体" panose="02010600040101010101" charset="-122"/>
                <a:ea typeface="华文楷体" panose="02010600040101010101" charset="-122"/>
                <a:cs typeface="华文楷体" panose="02010600040101010101" charset="-122"/>
              </a:rPr>
              <a:t>S</a:t>
            </a:r>
            <a:r>
              <a:rPr lang="en-US" altLang="zh-CN" dirty="0">
                <a:solidFill>
                  <a:srgbClr val="000000"/>
                </a:solidFill>
                <a:latin typeface="华文楷体" panose="02010600040101010101" charset="-122"/>
                <a:ea typeface="华文楷体" panose="02010600040101010101" charset="-122"/>
                <a:cs typeface="华文楷体" panose="02010600040101010101" charset="-122"/>
              </a:rPr>
              <a:t>:</a:t>
            </a:r>
            <a:r>
              <a:rPr lang="zh-CN" altLang="en-US" dirty="0">
                <a:solidFill>
                  <a:srgbClr val="000000"/>
                </a:solidFill>
                <a:latin typeface="华文楷体" panose="02010600040101010101" charset="-122"/>
                <a:ea typeface="华文楷体" panose="02010600040101010101" charset="-122"/>
                <a:cs typeface="华文楷体" panose="02010600040101010101" charset="-122"/>
              </a:rPr>
              <a:t>闪烁屏；     </a:t>
            </a:r>
            <a:r>
              <a:rPr lang="en-US" altLang="zh-CN" dirty="0">
                <a:solidFill>
                  <a:srgbClr val="0000CC"/>
                </a:solidFill>
                <a:latin typeface="华文楷体" panose="02010600040101010101" charset="-122"/>
                <a:ea typeface="华文楷体" panose="02010600040101010101" charset="-122"/>
                <a:cs typeface="华文楷体" panose="02010600040101010101" charset="-122"/>
              </a:rPr>
              <a:t>B</a:t>
            </a:r>
            <a:r>
              <a:rPr lang="en-US" altLang="zh-CN" dirty="0">
                <a:solidFill>
                  <a:srgbClr val="000000"/>
                </a:solidFill>
                <a:latin typeface="华文楷体" panose="02010600040101010101" charset="-122"/>
                <a:ea typeface="华文楷体" panose="02010600040101010101" charset="-122"/>
                <a:cs typeface="华文楷体" panose="02010600040101010101" charset="-122"/>
              </a:rPr>
              <a:t>:</a:t>
            </a:r>
            <a:r>
              <a:rPr lang="zh-CN" altLang="en-US" dirty="0">
                <a:solidFill>
                  <a:srgbClr val="000000"/>
                </a:solidFill>
                <a:latin typeface="华文楷体" panose="02010600040101010101" charset="-122"/>
                <a:ea typeface="华文楷体" panose="02010600040101010101" charset="-122"/>
                <a:cs typeface="华文楷体" panose="02010600040101010101" charset="-122"/>
              </a:rPr>
              <a:t>金属匣</a:t>
            </a:r>
            <a:endParaRPr lang="zh-CN" altLang="en-US" dirty="0">
              <a:latin typeface="华文楷体" panose="02010600040101010101" charset="-122"/>
              <a:ea typeface="华文楷体" panose="02010600040101010101" charset="-122"/>
              <a:cs typeface="华文楷体" panose="02010600040101010101" charset="-122"/>
            </a:endParaRPr>
          </a:p>
        </p:txBody>
      </p:sp>
      <p:pic>
        <p:nvPicPr>
          <p:cNvPr id="9" name="Picture 14"/>
          <p:cNvPicPr>
            <a:picLocks noChangeAspect="1" noChangeArrowheads="1"/>
          </p:cNvPicPr>
          <p:nvPr/>
        </p:nvPicPr>
        <p:blipFill rotWithShape="1">
          <a:blip r:embed="rId1" cstate="hqprint"/>
          <a:srcRect l="49769" t="9603" b="3850"/>
          <a:stretch>
            <a:fillRect/>
          </a:stretch>
        </p:blipFill>
        <p:spPr bwMode="auto">
          <a:xfrm>
            <a:off x="5295900" y="1981199"/>
            <a:ext cx="2537884" cy="18218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defRPr/>
            </a:pPr>
            <a:r>
              <a:rPr kumimoji="0" lang="zh-CN" altLang="en-US" dirty="0">
                <a:solidFill>
                  <a:schemeClr val="tx2">
                    <a:satMod val="130000"/>
                  </a:schemeClr>
                </a:solidFill>
                <a:latin typeface="华文楷体" panose="02010600040101010101" charset="-122"/>
                <a:ea typeface="华文楷体" panose="02010600040101010101" charset="-122"/>
                <a:cs typeface="华文楷体" panose="02010600040101010101" charset="-122"/>
              </a:rPr>
              <a:t>卢瑟福散射</a:t>
            </a:r>
            <a:endParaRPr kumimoji="0" lang="en-US" altLang="zh-CN" dirty="0">
              <a:solidFill>
                <a:schemeClr val="tx2">
                  <a:satMod val="130000"/>
                </a:schemeClr>
              </a:solidFill>
              <a:latin typeface="华文楷体" panose="02010600040101010101" charset="-122"/>
              <a:ea typeface="华文楷体" panose="02010600040101010101" charset="-122"/>
              <a:cs typeface="华文楷体" panose="02010600040101010101" charset="-122"/>
            </a:endParaRPr>
          </a:p>
        </p:txBody>
      </p:sp>
      <p:sp>
        <p:nvSpPr>
          <p:cNvPr id="2" name="幻灯片编号占位符 1"/>
          <p:cNvSpPr>
            <a:spLocks noGrp="1"/>
          </p:cNvSpPr>
          <p:nvPr>
            <p:ph type="sldNum" sz="quarter" idx="12"/>
          </p:nvPr>
        </p:nvSpPr>
        <p:spPr/>
        <p:txBody>
          <a:bodyPr/>
          <a:lstStyle/>
          <a:p>
            <a:fld id="{6BF9AE1C-0B77-4E49-8930-14745354D407}" type="slidenum">
              <a:rPr lang="zh-CN" altLang="en-US" smtClean="0"/>
            </a:fld>
            <a:endParaRPr lang="zh-CN" altLang="en-US"/>
          </a:p>
        </p:txBody>
      </p:sp>
      <p:sp>
        <p:nvSpPr>
          <p:cNvPr id="9" name="Rectangle 19"/>
          <p:cNvSpPr>
            <a:spLocks noChangeArrowheads="1"/>
          </p:cNvSpPr>
          <p:nvPr/>
        </p:nvSpPr>
        <p:spPr bwMode="auto">
          <a:xfrm>
            <a:off x="405418" y="5070430"/>
            <a:ext cx="8409363" cy="1200329"/>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fontAlgn="auto">
              <a:spcBef>
                <a:spcPts val="0"/>
              </a:spcBef>
              <a:spcAft>
                <a:spcPts val="0"/>
              </a:spcAft>
              <a:defRPr/>
            </a:pP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卢瑟福：这是我一生中从未有过的最难以置信的事件，它的难以置信好比你对一张白纸射出一发</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15</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英寸的炮弹，结果却被顶了回来打在自己身上。</a:t>
            </a:r>
            <a:endParaRPr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0" name="图片 9"/>
          <p:cNvPicPr>
            <a:picLocks noChangeAspect="1"/>
          </p:cNvPicPr>
          <p:nvPr/>
        </p:nvPicPr>
        <p:blipFill>
          <a:blip r:embed="rId1"/>
          <a:stretch>
            <a:fillRect/>
          </a:stretch>
        </p:blipFill>
        <p:spPr>
          <a:xfrm>
            <a:off x="2209800" y="1484208"/>
            <a:ext cx="4552942" cy="3397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6"/>
    </mc:Choice>
    <mc:Fallback>
      <p:transition spd="slow" advTm="16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428" y="0"/>
            <a:ext cx="7543800" cy="685800"/>
          </a:xfrm>
        </p:spPr>
        <p:txBody>
          <a:bodyPr>
            <a:normAutofit fontScale="90000"/>
          </a:bodyPr>
          <a:lstStyle/>
          <a:p>
            <a:r>
              <a:rPr lang="zh-CN" altLang="en-US" dirty="0"/>
              <a:t>原子内部结构的物理图像？</a:t>
            </a:r>
            <a:endParaRPr lang="zh-CN" altLang="en-US" dirty="0"/>
          </a:p>
        </p:txBody>
      </p:sp>
      <p:sp>
        <p:nvSpPr>
          <p:cNvPr id="9" name="灯片编号占位符 8"/>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2" descr="zaogao"/>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6193835" y="1338009"/>
            <a:ext cx="2139933" cy="1945480"/>
          </a:xfrm>
          <a:prstGeom prst="rect">
            <a:avLst/>
          </a:prstGeom>
          <a:solidFill>
            <a:schemeClr val="accent1"/>
          </a:solidFill>
        </p:spPr>
      </p:pic>
      <p:pic>
        <p:nvPicPr>
          <p:cNvPr id="6" name="Picture 4" descr="THOMSON"/>
          <p:cNvPicPr>
            <a:picLocks noChangeAspect="1" noChangeArrowheads="1"/>
          </p:cNvPicPr>
          <p:nvPr/>
        </p:nvPicPr>
        <p:blipFill>
          <a:blip r:embed="rId2"/>
          <a:srcRect/>
          <a:stretch>
            <a:fillRect/>
          </a:stretch>
        </p:blipFill>
        <p:spPr>
          <a:xfrm>
            <a:off x="1324938" y="1338008"/>
            <a:ext cx="1938476" cy="2564567"/>
          </a:xfrm>
          <a:prstGeom prst="rect">
            <a:avLst/>
          </a:prstGeom>
        </p:spPr>
      </p:pic>
      <p:sp>
        <p:nvSpPr>
          <p:cNvPr id="7" name="右箭头 6"/>
          <p:cNvSpPr/>
          <p:nvPr/>
        </p:nvSpPr>
        <p:spPr>
          <a:xfrm>
            <a:off x="4061447" y="2109661"/>
            <a:ext cx="1125261" cy="357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5" descr="heshi"/>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56229" y="3538209"/>
            <a:ext cx="2277540" cy="2070090"/>
          </a:xfrm>
          <a:prstGeom prst="rect">
            <a:avLst/>
          </a:prstGeom>
          <a:solidFill>
            <a:srgbClr val="FFFF00"/>
          </a:solidFill>
        </p:spPr>
      </p:pic>
      <p:sp>
        <p:nvSpPr>
          <p:cNvPr id="10" name="右箭头 9"/>
          <p:cNvSpPr/>
          <p:nvPr/>
        </p:nvSpPr>
        <p:spPr>
          <a:xfrm>
            <a:off x="4061447" y="4149883"/>
            <a:ext cx="1125261" cy="357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3" descr="rutherford"/>
          <p:cNvPicPr>
            <a:picLocks noGrp="1" noChangeAspect="1" noChangeArrowheads="1"/>
          </p:cNvPicPr>
          <p:nvPr/>
        </p:nvPicPr>
        <p:blipFill>
          <a:blip r:embed="rId4"/>
          <a:srcRect/>
          <a:stretch>
            <a:fillRect/>
          </a:stretch>
        </p:blipFill>
        <p:spPr bwMode="auto">
          <a:xfrm>
            <a:off x="1713522" y="3685050"/>
            <a:ext cx="1452406" cy="212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3285519" y="1692776"/>
            <a:ext cx="902709" cy="369332"/>
          </a:xfrm>
          <a:prstGeom prst="rect">
            <a:avLst/>
          </a:prstGeom>
          <a:noFill/>
        </p:spPr>
        <p:txBody>
          <a:bodyPr wrap="square" rtlCol="0">
            <a:spAutoFit/>
          </a:bodyPr>
          <a:lstStyle/>
          <a:p>
            <a:r>
              <a:rPr lang="zh-CN" altLang="en-US" sz="1800" dirty="0">
                <a:solidFill>
                  <a:schemeClr val="tx1"/>
                </a:solidFill>
                <a:latin typeface="华文楷体" panose="02010600040101010101" charset="-122"/>
                <a:ea typeface="华文楷体" panose="02010600040101010101" charset="-122"/>
              </a:rPr>
              <a:t>汤姆孙</a:t>
            </a:r>
            <a:endParaRPr lang="zh-CN" altLang="en-US" sz="1800" dirty="0">
              <a:solidFill>
                <a:schemeClr val="tx1"/>
              </a:solidFill>
              <a:latin typeface="华文楷体" panose="02010600040101010101" charset="-122"/>
              <a:ea typeface="华文楷体" panose="02010600040101010101" charset="-122"/>
            </a:endParaRPr>
          </a:p>
        </p:txBody>
      </p:sp>
      <p:sp>
        <p:nvSpPr>
          <p:cNvPr id="13" name="文本框 12"/>
          <p:cNvSpPr txBox="1"/>
          <p:nvPr/>
        </p:nvSpPr>
        <p:spPr>
          <a:xfrm>
            <a:off x="3209319" y="3826376"/>
            <a:ext cx="902709" cy="369332"/>
          </a:xfrm>
          <a:prstGeom prst="rect">
            <a:avLst/>
          </a:prstGeom>
          <a:noFill/>
        </p:spPr>
        <p:txBody>
          <a:bodyPr wrap="square" rtlCol="0">
            <a:spAutoFit/>
          </a:bodyPr>
          <a:lstStyle/>
          <a:p>
            <a:r>
              <a:rPr lang="zh-CN" altLang="en-US" sz="1800" dirty="0">
                <a:solidFill>
                  <a:schemeClr val="tx1"/>
                </a:solidFill>
                <a:latin typeface="华文楷体" panose="02010600040101010101" charset="-122"/>
                <a:ea typeface="华文楷体" panose="02010600040101010101" charset="-122"/>
              </a:rPr>
              <a:t>卢瑟福</a:t>
            </a:r>
            <a:endParaRPr lang="zh-CN" altLang="en-US" sz="1800" dirty="0">
              <a:solidFill>
                <a:schemeClr val="tx1"/>
              </a:solidFill>
              <a:latin typeface="华文楷体" panose="02010600040101010101" charset="-122"/>
              <a:ea typeface="华文楷体" panose="02010600040101010101" charset="-122"/>
            </a:endParaRPr>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汤姆孙模型的困难</a:t>
            </a:r>
            <a:endParaRPr lang="zh-CN" altLang="en-US" dirty="0"/>
          </a:p>
        </p:txBody>
      </p:sp>
      <p:sp>
        <p:nvSpPr>
          <p:cNvPr id="3" name="灯片编号占位符 2"/>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Text Box 5"/>
          <p:cNvSpPr txBox="1">
            <a:spLocks noChangeArrowheads="1"/>
          </p:cNvSpPr>
          <p:nvPr/>
        </p:nvSpPr>
        <p:spPr bwMode="auto">
          <a:xfrm>
            <a:off x="385763" y="1404049"/>
            <a:ext cx="5481637" cy="138499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just">
              <a:spcBef>
                <a:spcPct val="50000"/>
              </a:spcBef>
            </a:pPr>
            <a:r>
              <a:rPr kumimoji="0" lang="zh-CN" altLang="en-US" sz="2800" dirty="0">
                <a:solidFill>
                  <a:srgbClr val="FF0000"/>
                </a:solidFill>
                <a:latin typeface="华文楷体" panose="02010600040101010101" charset="-122"/>
                <a:ea typeface="华文楷体" panose="02010600040101010101" charset="-122"/>
              </a:rPr>
              <a:t>近似</a:t>
            </a:r>
            <a:r>
              <a:rPr kumimoji="0" lang="en-US" altLang="zh-CN" sz="2800" dirty="0">
                <a:solidFill>
                  <a:srgbClr val="FF0000"/>
                </a:solidFill>
                <a:latin typeface="华文楷体" panose="02010600040101010101" charset="-122"/>
                <a:ea typeface="华文楷体" panose="02010600040101010101" charset="-122"/>
                <a:cs typeface="Times New Roman" panose="02020603050405020304" pitchFamily="18" charset="0"/>
              </a:rPr>
              <a:t>1</a:t>
            </a:r>
            <a:r>
              <a:rPr kumimoji="0" lang="zh-CN" altLang="en-US" sz="2800" dirty="0">
                <a:solidFill>
                  <a:srgbClr val="FF0000"/>
                </a:solidFill>
                <a:latin typeface="华文楷体" panose="02010600040101010101" charset="-122"/>
                <a:ea typeface="华文楷体" panose="02010600040101010101" charset="-122"/>
              </a:rPr>
              <a:t>：</a:t>
            </a:r>
            <a:r>
              <a:rPr kumimoji="0" lang="zh-TW" altLang="en-US" sz="2800" dirty="0">
                <a:solidFill>
                  <a:srgbClr val="000000"/>
                </a:solidFill>
                <a:latin typeface="华文楷体" panose="02010600040101010101" charset="-122"/>
                <a:ea typeface="华文楷体" panose="02010600040101010101" charset="-122"/>
              </a:rPr>
              <a:t>粒子散射受电子的影响</a:t>
            </a:r>
            <a:r>
              <a:rPr kumimoji="0" lang="zh-CN" altLang="en-US" sz="2800" dirty="0">
                <a:solidFill>
                  <a:srgbClr val="000000"/>
                </a:solidFill>
                <a:latin typeface="华文楷体" panose="02010600040101010101" charset="-122"/>
                <a:ea typeface="华文楷体" panose="02010600040101010101" charset="-122"/>
              </a:rPr>
              <a:t>忽略不计，</a:t>
            </a:r>
            <a:r>
              <a:rPr kumimoji="0" lang="zh-TW" altLang="en-US" sz="2800" dirty="0">
                <a:solidFill>
                  <a:srgbClr val="000000"/>
                </a:solidFill>
                <a:latin typeface="华文楷体" panose="02010600040101010101" charset="-122"/>
                <a:ea typeface="华文楷体" panose="02010600040101010101" charset="-122"/>
              </a:rPr>
              <a:t>只须考虑原子中带正电而质量大的部分对粒子的影响</a:t>
            </a:r>
            <a:r>
              <a:rPr kumimoji="0" lang="zh-CN" altLang="en-US" sz="2800" dirty="0">
                <a:solidFill>
                  <a:srgbClr val="000000"/>
                </a:solidFill>
                <a:latin typeface="华文楷体" panose="02010600040101010101" charset="-122"/>
                <a:ea typeface="华文楷体" panose="02010600040101010101" charset="-122"/>
              </a:rPr>
              <a:t>。</a:t>
            </a:r>
            <a:endParaRPr kumimoji="0" lang="zh-CN" altLang="en-US" sz="2800" dirty="0">
              <a:solidFill>
                <a:srgbClr val="000000"/>
              </a:solidFill>
              <a:latin typeface="华文楷体" panose="02010600040101010101" charset="-122"/>
              <a:ea typeface="华文楷体" panose="02010600040101010101" charset="-122"/>
            </a:endParaRPr>
          </a:p>
        </p:txBody>
      </p:sp>
      <p:sp>
        <p:nvSpPr>
          <p:cNvPr id="6" name="Text Box 6"/>
          <p:cNvSpPr txBox="1">
            <a:spLocks noChangeArrowheads="1"/>
          </p:cNvSpPr>
          <p:nvPr/>
        </p:nvSpPr>
        <p:spPr bwMode="auto">
          <a:xfrm>
            <a:off x="152400" y="3744191"/>
            <a:ext cx="488038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lnSpc>
                <a:spcPct val="200000"/>
              </a:lnSpc>
            </a:pPr>
            <a:r>
              <a:rPr kumimoji="0" lang="zh-CN" altLang="en-US" sz="2400" dirty="0">
                <a:solidFill>
                  <a:srgbClr val="FF0000"/>
                </a:solidFill>
                <a:latin typeface="华文楷体" panose="02010600040101010101" charset="-122"/>
                <a:ea typeface="华文楷体" panose="02010600040101010101" charset="-122"/>
              </a:rPr>
              <a:t>当</a:t>
            </a:r>
            <a:r>
              <a:rPr kumimoji="0" lang="en-US" altLang="zh-CN" sz="2400" dirty="0">
                <a:solidFill>
                  <a:srgbClr val="FF0000"/>
                </a:solidFill>
                <a:latin typeface="华文楷体" panose="02010600040101010101" charset="-122"/>
                <a:ea typeface="华文楷体" panose="02010600040101010101" charset="-122"/>
                <a:cs typeface="Times New Roman" panose="02020603050405020304" pitchFamily="18" charset="0"/>
              </a:rPr>
              <a:t>r&gt;R</a:t>
            </a:r>
            <a:r>
              <a:rPr kumimoji="0" lang="zh-CN" altLang="en-US" sz="2400" dirty="0">
                <a:solidFill>
                  <a:srgbClr val="FF0000"/>
                </a:solidFill>
                <a:latin typeface="华文楷体" panose="02010600040101010101" charset="-122"/>
                <a:ea typeface="华文楷体" panose="02010600040101010101" charset="-122"/>
              </a:rPr>
              <a:t>时</a:t>
            </a:r>
            <a:r>
              <a:rPr kumimoji="0" lang="zh-CN" altLang="en-US" sz="2400" dirty="0">
                <a:solidFill>
                  <a:schemeClr val="accent2"/>
                </a:solidFill>
                <a:latin typeface="华文楷体" panose="02010600040101010101" charset="-122"/>
                <a:ea typeface="华文楷体" panose="02010600040101010101" charset="-122"/>
              </a:rPr>
              <a:t>，</a:t>
            </a:r>
            <a:r>
              <a:rPr kumimoji="0" lang="zh-CN" altLang="en-US" sz="2400" dirty="0">
                <a:latin typeface="华文楷体" panose="02010600040101010101" charset="-122"/>
                <a:ea typeface="华文楷体" panose="02010600040101010101" charset="-122"/>
              </a:rPr>
              <a:t>原子受的库仑斥力为：</a:t>
            </a:r>
            <a:endParaRPr kumimoji="0" lang="zh-CN" altLang="en-US" sz="2400" dirty="0">
              <a:latin typeface="华文楷体" panose="02010600040101010101" charset="-122"/>
              <a:ea typeface="华文楷体" panose="02010600040101010101" charset="-122"/>
            </a:endParaRPr>
          </a:p>
          <a:p>
            <a:pPr algn="just">
              <a:lnSpc>
                <a:spcPct val="200000"/>
              </a:lnSpc>
            </a:pPr>
            <a:r>
              <a:rPr kumimoji="0" lang="zh-CN" altLang="en-US" sz="2400" dirty="0">
                <a:solidFill>
                  <a:srgbClr val="FF0000"/>
                </a:solidFill>
                <a:latin typeface="华文楷体" panose="02010600040101010101" charset="-122"/>
                <a:ea typeface="华文楷体" panose="02010600040101010101" charset="-122"/>
              </a:rPr>
              <a:t>当</a:t>
            </a:r>
            <a:r>
              <a:rPr kumimoji="0" lang="en-US" altLang="zh-CN" sz="2400" dirty="0">
                <a:solidFill>
                  <a:srgbClr val="FF0000"/>
                </a:solidFill>
                <a:latin typeface="华文楷体" panose="02010600040101010101" charset="-122"/>
                <a:ea typeface="华文楷体" panose="02010600040101010101" charset="-122"/>
              </a:rPr>
              <a:t>r&lt;R</a:t>
            </a:r>
            <a:r>
              <a:rPr kumimoji="0" lang="zh-CN" altLang="en-US" sz="2400" dirty="0">
                <a:solidFill>
                  <a:srgbClr val="FF0000"/>
                </a:solidFill>
                <a:latin typeface="华文楷体" panose="02010600040101010101" charset="-122"/>
                <a:ea typeface="华文楷体" panose="02010600040101010101" charset="-122"/>
              </a:rPr>
              <a:t>时</a:t>
            </a:r>
            <a:r>
              <a:rPr kumimoji="0" lang="zh-CN" altLang="en-US" sz="2400" dirty="0">
                <a:solidFill>
                  <a:schemeClr val="accent2"/>
                </a:solidFill>
                <a:latin typeface="华文楷体" panose="02010600040101010101" charset="-122"/>
                <a:ea typeface="华文楷体" panose="02010600040101010101" charset="-122"/>
              </a:rPr>
              <a:t>，</a:t>
            </a:r>
            <a:r>
              <a:rPr kumimoji="0" lang="zh-CN" altLang="en-US" sz="2400" dirty="0">
                <a:latin typeface="华文楷体" panose="02010600040101010101" charset="-122"/>
                <a:ea typeface="华文楷体" panose="02010600040101010101" charset="-122"/>
              </a:rPr>
              <a:t>原子受的库仑斥力为：</a:t>
            </a:r>
            <a:endParaRPr kumimoji="0" lang="zh-CN" altLang="en-US" sz="2400" dirty="0">
              <a:latin typeface="华文楷体" panose="02010600040101010101" charset="-122"/>
              <a:ea typeface="华文楷体" panose="02010600040101010101" charset="-122"/>
            </a:endParaRPr>
          </a:p>
          <a:p>
            <a:pPr algn="just">
              <a:lnSpc>
                <a:spcPct val="200000"/>
              </a:lnSpc>
            </a:pPr>
            <a:r>
              <a:rPr kumimoji="0" lang="zh-CN" altLang="en-US" sz="2400" dirty="0">
                <a:solidFill>
                  <a:srgbClr val="FF0000"/>
                </a:solidFill>
                <a:latin typeface="华文楷体" panose="02010600040101010101" charset="-122"/>
                <a:ea typeface="华文楷体" panose="02010600040101010101" charset="-122"/>
              </a:rPr>
              <a:t>当</a:t>
            </a:r>
            <a:r>
              <a:rPr kumimoji="0" lang="en-US" altLang="zh-CN" sz="2400" dirty="0">
                <a:solidFill>
                  <a:srgbClr val="FF0000"/>
                </a:solidFill>
                <a:latin typeface="华文楷体" panose="02010600040101010101" charset="-122"/>
                <a:ea typeface="华文楷体" panose="02010600040101010101" charset="-122"/>
              </a:rPr>
              <a:t>r=R</a:t>
            </a:r>
            <a:r>
              <a:rPr kumimoji="0" lang="zh-CN" altLang="en-US" sz="2400" dirty="0">
                <a:solidFill>
                  <a:srgbClr val="FF0000"/>
                </a:solidFill>
                <a:latin typeface="华文楷体" panose="02010600040101010101" charset="-122"/>
                <a:ea typeface="华文楷体" panose="02010600040101010101" charset="-122"/>
              </a:rPr>
              <a:t>时</a:t>
            </a:r>
            <a:r>
              <a:rPr kumimoji="0" lang="zh-CN" altLang="en-US" sz="2400" dirty="0">
                <a:solidFill>
                  <a:schemeClr val="accent2"/>
                </a:solidFill>
                <a:latin typeface="华文楷体" panose="02010600040101010101" charset="-122"/>
                <a:ea typeface="华文楷体" panose="02010600040101010101" charset="-122"/>
              </a:rPr>
              <a:t>，</a:t>
            </a:r>
            <a:r>
              <a:rPr kumimoji="0" lang="zh-CN" altLang="en-US" sz="2400" dirty="0">
                <a:latin typeface="华文楷体" panose="02010600040101010101" charset="-122"/>
                <a:ea typeface="华文楷体" panose="02010600040101010101" charset="-122"/>
              </a:rPr>
              <a:t>原子受的库仑斥力最大</a:t>
            </a:r>
            <a:endParaRPr kumimoji="0" lang="zh-CN" altLang="en-US" sz="2400" dirty="0">
              <a:latin typeface="华文楷体" panose="02010600040101010101" charset="-122"/>
              <a:ea typeface="华文楷体" panose="02010600040101010101" charset="-122"/>
            </a:endParaRPr>
          </a:p>
        </p:txBody>
      </p:sp>
      <p:sp>
        <p:nvSpPr>
          <p:cNvPr id="7" name="Text Box 7"/>
          <p:cNvSpPr txBox="1">
            <a:spLocks noChangeArrowheads="1"/>
          </p:cNvSpPr>
          <p:nvPr/>
        </p:nvSpPr>
        <p:spPr bwMode="auto">
          <a:xfrm>
            <a:off x="385763" y="3023580"/>
            <a:ext cx="5435600" cy="63402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nSpc>
                <a:spcPct val="110000"/>
              </a:lnSpc>
              <a:spcBef>
                <a:spcPct val="50000"/>
              </a:spcBef>
            </a:pPr>
            <a:r>
              <a:rPr kumimoji="0" lang="zh-CN" altLang="en-US" sz="2800" dirty="0">
                <a:solidFill>
                  <a:srgbClr val="FF0000"/>
                </a:solidFill>
                <a:latin typeface="华文楷体" panose="02010600040101010101" charset="-122"/>
                <a:ea typeface="华文楷体" panose="02010600040101010101" charset="-122"/>
              </a:rPr>
              <a:t>近似</a:t>
            </a:r>
            <a:r>
              <a:rPr kumimoji="0" lang="en-US" altLang="zh-CN" sz="2800" dirty="0">
                <a:solidFill>
                  <a:srgbClr val="FF0000"/>
                </a:solidFill>
                <a:latin typeface="华文楷体" panose="02010600040101010101" charset="-122"/>
                <a:ea typeface="华文楷体" panose="02010600040101010101" charset="-122"/>
              </a:rPr>
              <a:t>2</a:t>
            </a:r>
            <a:r>
              <a:rPr kumimoji="0" lang="zh-CN" altLang="en-US" sz="2800" dirty="0">
                <a:solidFill>
                  <a:srgbClr val="FF0000"/>
                </a:solidFill>
                <a:latin typeface="华文楷体" panose="02010600040101010101" charset="-122"/>
                <a:ea typeface="华文楷体" panose="02010600040101010101" charset="-122"/>
              </a:rPr>
              <a:t>：</a:t>
            </a:r>
            <a:r>
              <a:rPr kumimoji="0" lang="zh-CN" altLang="en-US" sz="2800" dirty="0">
                <a:solidFill>
                  <a:srgbClr val="000000"/>
                </a:solidFill>
                <a:latin typeface="华文楷体" panose="02010600040101010101" charset="-122"/>
                <a:ea typeface="华文楷体" panose="02010600040101010101" charset="-122"/>
              </a:rPr>
              <a:t>只受库仑力的作用。</a:t>
            </a:r>
            <a:r>
              <a:rPr kumimoji="0" lang="zh-CN" altLang="en-US" dirty="0">
                <a:solidFill>
                  <a:srgbClr val="000000"/>
                </a:solidFill>
                <a:latin typeface="宋体" panose="02010600030101010101" pitchFamily="2" charset="-122"/>
                <a:ea typeface="华文中宋" panose="02010600040101010101" pitchFamily="2" charset="-122"/>
              </a:rPr>
              <a:t> </a:t>
            </a:r>
            <a:endParaRPr kumimoji="0" lang="zh-CN" altLang="en-US" dirty="0">
              <a:solidFill>
                <a:srgbClr val="000000"/>
              </a:solidFill>
              <a:latin typeface="宋体" panose="02010600030101010101" pitchFamily="2" charset="-122"/>
              <a:ea typeface="华文中宋" panose="02010600040101010101" pitchFamily="2" charset="-122"/>
            </a:endParaRPr>
          </a:p>
        </p:txBody>
      </p:sp>
      <p:pic>
        <p:nvPicPr>
          <p:cNvPr id="8" name="图片 7"/>
          <p:cNvPicPr>
            <a:picLocks noChangeAspect="1" noChangeArrowheads="1"/>
          </p:cNvPicPr>
          <p:nvPr/>
        </p:nvPicPr>
        <p:blipFill>
          <a:blip r:embed="rId1" cstate="print"/>
          <a:srcRect/>
          <a:stretch>
            <a:fillRect/>
          </a:stretch>
        </p:blipFill>
        <p:spPr bwMode="auto">
          <a:xfrm>
            <a:off x="4703383" y="3857383"/>
            <a:ext cx="1937518" cy="6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2" cstate="print"/>
          <a:srcRect/>
          <a:stretch>
            <a:fillRect/>
          </a:stretch>
        </p:blipFill>
        <p:spPr bwMode="auto">
          <a:xfrm>
            <a:off x="4735439" y="4637839"/>
            <a:ext cx="1617488" cy="6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3" cstate="print"/>
          <a:srcRect/>
          <a:stretch>
            <a:fillRect/>
          </a:stretch>
        </p:blipFill>
        <p:spPr bwMode="auto">
          <a:xfrm>
            <a:off x="4830962" y="5382122"/>
            <a:ext cx="1682359" cy="67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Documents and Settings\Administrator\Local Settings\QM_cu\Notes 2_7.files\notes_96.2final13.gif"/>
          <p:cNvPicPr>
            <a:picLocks noChangeAspect="1" noChangeArrowheads="1"/>
          </p:cNvPicPr>
          <p:nvPr/>
        </p:nvPicPr>
        <p:blipFill>
          <a:blip r:embed="rId4">
            <a:lum bright="-16000" contrast="74000"/>
          </a:blip>
          <a:srcRect/>
          <a:stretch>
            <a:fillRect/>
          </a:stretch>
        </p:blipFill>
        <p:spPr bwMode="auto">
          <a:xfrm>
            <a:off x="6381742" y="1336316"/>
            <a:ext cx="1912010" cy="191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2" name="内容占位符 3"/>
          <p:cNvPicPr>
            <a:picLocks noGrp="1" noChangeAspect="1"/>
          </p:cNvPicPr>
          <p:nvPr>
            <p:ph idx="1"/>
          </p:nvPr>
        </p:nvPicPr>
        <p:blipFill rotWithShape="1">
          <a:blip r:embed="rId5"/>
          <a:srcRect t="-3246" r="47686" b="10341"/>
          <a:stretch>
            <a:fillRect/>
          </a:stretch>
        </p:blipFill>
        <p:spPr>
          <a:xfrm>
            <a:off x="6884490" y="3595360"/>
            <a:ext cx="2065725" cy="27085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3"/>
          <p:cNvSpPr>
            <a:spLocks noChangeArrowheads="1"/>
          </p:cNvSpPr>
          <p:nvPr/>
        </p:nvSpPr>
        <p:spPr bwMode="auto">
          <a:xfrm>
            <a:off x="611188" y="1700213"/>
            <a:ext cx="8001000" cy="4114800"/>
          </a:xfrm>
          <a:prstGeom prst="rect">
            <a:avLst/>
          </a:prstGeom>
          <a:noFill/>
          <a:ln>
            <a:noFill/>
          </a:ln>
        </p:spPr>
        <p:txBody>
          <a:bodyPr/>
          <a:lstStyle/>
          <a:p>
            <a:pPr marL="742950" lvl="1" indent="-285750" eaLnBrk="1" hangingPunct="1">
              <a:spcBef>
                <a:spcPct val="20000"/>
              </a:spcBef>
              <a:buFontTx/>
              <a:buChar char="–"/>
            </a:pPr>
            <a:endParaRPr kumimoji="1" lang="zh-CN" sz="2800" b="1">
              <a:solidFill>
                <a:srgbClr val="000080"/>
              </a:solidFill>
              <a:latin typeface="宋体" panose="02010600030101010101" pitchFamily="2" charset="-122"/>
              <a:sym typeface="Symbol" panose="05050102010706020507" charset="0"/>
            </a:endParaRPr>
          </a:p>
        </p:txBody>
      </p:sp>
      <p:graphicFrame>
        <p:nvGraphicFramePr>
          <p:cNvPr id="11266" name="Object 4"/>
          <p:cNvGraphicFramePr>
            <a:graphicFrameLocks noChangeAspect="1"/>
          </p:cNvGraphicFramePr>
          <p:nvPr/>
        </p:nvGraphicFramePr>
        <p:xfrm>
          <a:off x="0" y="0"/>
          <a:ext cx="914400" cy="198438"/>
        </p:xfrm>
        <a:graphic>
          <a:graphicData uri="http://schemas.openxmlformats.org/presentationml/2006/ole">
            <mc:AlternateContent xmlns:mc="http://schemas.openxmlformats.org/markup-compatibility/2006">
              <mc:Choice xmlns:v="urn:schemas-microsoft-com:vml" Requires="v">
                <p:oleObj spid="_x0000_s0" name="Equation" r:id="rId1" imgW="434975" imgH="676910" progId="Equation.DSMT4">
                  <p:embed/>
                </p:oleObj>
              </mc:Choice>
              <mc:Fallback>
                <p:oleObj name="Equation" r:id="rId1" imgW="434975" imgH="676910" progId="Equation.DSMT4">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 cy="198438"/>
                      </a:xfrm>
                      <a:prstGeom prst="rect">
                        <a:avLst/>
                      </a:prstGeom>
                      <a:noFill/>
                      <a:ln>
                        <a:noFill/>
                      </a:ln>
                      <a:effectLst/>
                    </p:spPr>
                  </p:pic>
                </p:oleObj>
              </mc:Fallback>
            </mc:AlternateContent>
          </a:graphicData>
        </a:graphic>
      </p:graphicFrame>
      <p:graphicFrame>
        <p:nvGraphicFramePr>
          <p:cNvPr id="264197" name="Object 5"/>
          <p:cNvGraphicFramePr>
            <a:graphicFrameLocks noChangeAspect="1"/>
          </p:cNvGraphicFramePr>
          <p:nvPr/>
        </p:nvGraphicFramePr>
        <p:xfrm>
          <a:off x="1017588" y="4725988"/>
          <a:ext cx="3062287" cy="754062"/>
        </p:xfrm>
        <a:graphic>
          <a:graphicData uri="http://schemas.openxmlformats.org/presentationml/2006/ole">
            <mc:AlternateContent xmlns:mc="http://schemas.openxmlformats.org/markup-compatibility/2006">
              <mc:Choice xmlns:v="urn:schemas-microsoft-com:vml" Requires="v">
                <p:oleObj spid="_x0000_s2" name="公式" r:id="rId3" imgW="1390015" imgH="338455" progId="Equation.3">
                  <p:embed/>
                </p:oleObj>
              </mc:Choice>
              <mc:Fallback>
                <p:oleObj name="公式" r:id="rId3" imgW="1390015" imgH="338455" progId="Equation.3">
                  <p:embed/>
                  <p:pic>
                    <p:nvPicPr>
                      <p:cNvPr id="0" name="Object 5"/>
                      <p:cNvPicPr>
                        <a:picLocks noChangeAspect="1" noChangeArrowheads="1"/>
                      </p:cNvPicPr>
                      <p:nvPr/>
                    </p:nvPicPr>
                    <p:blipFill>
                      <a:blip r:embed="rId4"/>
                      <a:srcRect/>
                      <a:stretch>
                        <a:fillRect/>
                      </a:stretch>
                    </p:blipFill>
                    <p:spPr bwMode="auto">
                      <a:xfrm>
                        <a:off x="1017588" y="4725988"/>
                        <a:ext cx="3062287" cy="754062"/>
                      </a:xfrm>
                      <a:prstGeom prst="rect">
                        <a:avLst/>
                      </a:prstGeom>
                      <a:noFill/>
                      <a:ln>
                        <a:noFill/>
                      </a:ln>
                      <a:effectLst/>
                    </p:spPr>
                  </p:pic>
                </p:oleObj>
              </mc:Fallback>
            </mc:AlternateContent>
          </a:graphicData>
        </a:graphic>
      </p:graphicFrame>
      <p:sp>
        <p:nvSpPr>
          <p:cNvPr id="11271" name="Rectangle 8"/>
          <p:cNvSpPr>
            <a:spLocks noChangeArrowheads="1"/>
          </p:cNvSpPr>
          <p:nvPr/>
        </p:nvSpPr>
        <p:spPr bwMode="auto">
          <a:xfrm>
            <a:off x="0" y="2852738"/>
            <a:ext cx="9144000" cy="2528887"/>
          </a:xfrm>
          <a:prstGeom prst="rect">
            <a:avLst/>
          </a:prstGeom>
          <a:noFill/>
          <a:ln>
            <a:noFill/>
          </a:ln>
        </p:spPr>
        <p:txBody>
          <a:bodyPr lIns="1142640" tIns="914112" rIns="1142640" bIns="914112">
            <a:spAutoFit/>
          </a:bodyPr>
          <a:lstStyle/>
          <a:p>
            <a:pPr algn="just" eaLnBrk="1" hangingPunct="1"/>
            <a:endParaRPr kumimoji="1" lang="en-US" altLang="zh-CN" sz="2200" b="1">
              <a:solidFill>
                <a:srgbClr val="000000"/>
              </a:solidFill>
              <a:latin typeface="Times New Roman" panose="02020603050405020304" pitchFamily="18" charset="0"/>
              <a:ea typeface="黑体" panose="02010609060101010101" charset="-122"/>
              <a:cs typeface="黑体" panose="02010609060101010101" charset="-122"/>
            </a:endParaRPr>
          </a:p>
          <a:p>
            <a:endParaRPr kumimoji="1" lang="en-US" altLang="zh-CN" sz="2400" b="1">
              <a:latin typeface="Times New Roman" panose="02020603050405020304" pitchFamily="18" charset="0"/>
            </a:endParaRPr>
          </a:p>
        </p:txBody>
      </p:sp>
      <p:sp>
        <p:nvSpPr>
          <p:cNvPr id="264207" name="Text Box 15"/>
          <p:cNvSpPr txBox="1">
            <a:spLocks noChangeArrowheads="1"/>
          </p:cNvSpPr>
          <p:nvPr/>
        </p:nvSpPr>
        <p:spPr bwMode="auto">
          <a:xfrm>
            <a:off x="1187450" y="2084388"/>
            <a:ext cx="7345363" cy="1052512"/>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400" b="1" dirty="0">
                <a:latin typeface="宋体" panose="02010600030101010101" pitchFamily="2" charset="-122"/>
              </a:rPr>
              <a:t>   </a:t>
            </a:r>
            <a:r>
              <a:rPr lang="zh-CN" altLang="en-US" sz="2400" b="1" dirty="0">
                <a:latin typeface="宋体" panose="02010600030101010101" pitchFamily="2" charset="-122"/>
              </a:rPr>
              <a:t>当</a:t>
            </a:r>
            <a:r>
              <a:rPr lang="en-US" altLang="zh-CN" sz="2400" b="1" i="1" dirty="0">
                <a:solidFill>
                  <a:srgbClr val="FF0000"/>
                </a:solidFill>
                <a:latin typeface="宋体" panose="02010600030101010101" pitchFamily="2" charset="-122"/>
              </a:rPr>
              <a:t>α</a:t>
            </a:r>
            <a:r>
              <a:rPr lang="zh-CN" altLang="en-US" sz="2400" b="1" dirty="0">
                <a:latin typeface="宋体" panose="02010600030101010101" pitchFamily="2" charset="-122"/>
              </a:rPr>
              <a:t>粒子与</a:t>
            </a:r>
            <a:r>
              <a:rPr lang="zh-CN" altLang="en-US" sz="2400" b="1" dirty="0">
                <a:solidFill>
                  <a:srgbClr val="FF0000"/>
                </a:solidFill>
                <a:latin typeface="宋体" panose="02010600030101010101" pitchFamily="2" charset="-122"/>
              </a:rPr>
              <a:t>电子</a:t>
            </a:r>
            <a:r>
              <a:rPr lang="zh-CN" altLang="en-US" sz="2400" b="1" dirty="0">
                <a:latin typeface="宋体" panose="02010600030101010101" pitchFamily="2" charset="-122"/>
              </a:rPr>
              <a:t>发生正碰时</a:t>
            </a:r>
            <a:r>
              <a:rPr lang="en-US" altLang="zh-CN" sz="2400" b="1" dirty="0">
                <a:latin typeface="宋体" panose="02010600030101010101" pitchFamily="2" charset="-122"/>
              </a:rPr>
              <a:t>,</a:t>
            </a:r>
            <a:r>
              <a:rPr lang="zh-CN" altLang="en-US" sz="2400" b="1" dirty="0">
                <a:latin typeface="宋体" panose="02010600030101010101" pitchFamily="2" charset="-122"/>
              </a:rPr>
              <a:t>可以近似看作弹性碰撞</a:t>
            </a:r>
            <a:r>
              <a:rPr lang="en-US" altLang="zh-CN" sz="2400" b="1" dirty="0">
                <a:latin typeface="宋体" panose="02010600030101010101" pitchFamily="2" charset="-122"/>
              </a:rPr>
              <a:t>,</a:t>
            </a:r>
            <a:r>
              <a:rPr lang="zh-CN" altLang="en-US" sz="2400" b="1" dirty="0">
                <a:latin typeface="宋体" panose="02010600030101010101" pitchFamily="2" charset="-122"/>
              </a:rPr>
              <a:t>动量与动能均守恒</a:t>
            </a:r>
            <a:endParaRPr lang="zh-CN" altLang="en-US" sz="2400" b="1" dirty="0">
              <a:latin typeface="宋体" panose="02010600030101010101" pitchFamily="2" charset="-122"/>
            </a:endParaRPr>
          </a:p>
        </p:txBody>
      </p:sp>
      <p:grpSp>
        <p:nvGrpSpPr>
          <p:cNvPr id="3" name="Group 24"/>
          <p:cNvGrpSpPr/>
          <p:nvPr/>
        </p:nvGrpSpPr>
        <p:grpSpPr bwMode="auto">
          <a:xfrm>
            <a:off x="4032250" y="3789361"/>
            <a:ext cx="2987675" cy="936625"/>
            <a:chOff x="2585" y="2416"/>
            <a:chExt cx="1882" cy="590"/>
          </a:xfrm>
        </p:grpSpPr>
        <p:sp>
          <p:nvSpPr>
            <p:cNvPr id="11281" name="Rectangle 22"/>
            <p:cNvSpPr>
              <a:spLocks noChangeArrowheads="1"/>
            </p:cNvSpPr>
            <p:nvPr/>
          </p:nvSpPr>
          <p:spPr bwMode="auto">
            <a:xfrm>
              <a:off x="3379" y="2750"/>
              <a:ext cx="1088" cy="256"/>
            </a:xfrm>
            <a:prstGeom prst="rect">
              <a:avLst/>
            </a:prstGeom>
            <a:noFill/>
            <a:ln w="9525">
              <a:solidFill>
                <a:schemeClr val="tx1"/>
              </a:solidFill>
              <a:miter lim="800000"/>
            </a:ln>
          </p:spPr>
          <p:txBody>
            <a:bodyPr wrap="none">
              <a:spAutoFit/>
            </a:bodyPr>
            <a:lstStyle/>
            <a:p>
              <a:pPr eaLnBrk="1" hangingPunct="1"/>
              <a:r>
                <a:rPr kumimoji="1" lang="zh-CN" altLang="en-US" sz="2000" b="1">
                  <a:solidFill>
                    <a:srgbClr val="000000"/>
                  </a:solidFill>
                  <a:latin typeface="Times New Roman" panose="02020603050405020304" pitchFamily="18" charset="0"/>
                </a:rPr>
                <a:t>散射后的电子</a:t>
              </a:r>
              <a:endParaRPr kumimoji="1" lang="zh-CN" altLang="en-US" sz="2000" b="1">
                <a:solidFill>
                  <a:srgbClr val="000000"/>
                </a:solidFill>
                <a:latin typeface="Times New Roman" panose="02020603050405020304" pitchFamily="18" charset="0"/>
              </a:endParaRPr>
            </a:p>
          </p:txBody>
        </p:sp>
        <p:sp>
          <p:nvSpPr>
            <p:cNvPr id="11282" name="Line 23"/>
            <p:cNvSpPr>
              <a:spLocks noChangeShapeType="1"/>
            </p:cNvSpPr>
            <p:nvPr/>
          </p:nvSpPr>
          <p:spPr bwMode="auto">
            <a:xfrm flipH="1" flipV="1">
              <a:off x="2585" y="2416"/>
              <a:ext cx="1324" cy="334"/>
            </a:xfrm>
            <a:prstGeom prst="line">
              <a:avLst/>
            </a:prstGeom>
            <a:noFill/>
            <a:ln w="9525">
              <a:solidFill>
                <a:schemeClr val="tx1"/>
              </a:solidFill>
              <a:round/>
              <a:tailEnd type="triangle" w="med" len="med"/>
            </a:ln>
          </p:spPr>
          <p:txBody>
            <a:bodyPr/>
            <a:lstStyle/>
            <a:p>
              <a:endParaRPr lang="zh-CN" altLang="en-US"/>
            </a:p>
          </p:txBody>
        </p:sp>
      </p:grpSp>
      <p:grpSp>
        <p:nvGrpSpPr>
          <p:cNvPr id="4" name="Group 27"/>
          <p:cNvGrpSpPr/>
          <p:nvPr/>
        </p:nvGrpSpPr>
        <p:grpSpPr bwMode="auto">
          <a:xfrm>
            <a:off x="1139825" y="3789363"/>
            <a:ext cx="1631950" cy="720725"/>
            <a:chOff x="768" y="2432"/>
            <a:chExt cx="1028" cy="454"/>
          </a:xfrm>
        </p:grpSpPr>
        <p:sp>
          <p:nvSpPr>
            <p:cNvPr id="11279" name="Rectangle 25"/>
            <p:cNvSpPr>
              <a:spLocks noChangeArrowheads="1"/>
            </p:cNvSpPr>
            <p:nvPr/>
          </p:nvSpPr>
          <p:spPr bwMode="auto">
            <a:xfrm>
              <a:off x="768" y="2630"/>
              <a:ext cx="1028" cy="256"/>
            </a:xfrm>
            <a:prstGeom prst="rect">
              <a:avLst/>
            </a:prstGeom>
            <a:noFill/>
            <a:ln w="9525">
              <a:solidFill>
                <a:schemeClr val="tx1"/>
              </a:solidFill>
              <a:miter lim="800000"/>
            </a:ln>
          </p:spPr>
          <p:txBody>
            <a:bodyPr wrap="none">
              <a:spAutoFit/>
            </a:bodyPr>
            <a:lstStyle/>
            <a:p>
              <a:pPr eaLnBrk="1" hangingPunct="1"/>
              <a:r>
                <a:rPr kumimoji="1" lang="zh-CN" altLang="en-US" sz="2000" b="1">
                  <a:solidFill>
                    <a:srgbClr val="000000"/>
                  </a:solidFill>
                  <a:latin typeface="Times New Roman" panose="02020603050405020304" pitchFamily="18" charset="0"/>
                </a:rPr>
                <a:t>入射的</a:t>
              </a:r>
              <a:r>
                <a:rPr kumimoji="1" lang="zh-CN" altLang="en-US" sz="2000" b="1">
                  <a:solidFill>
                    <a:srgbClr val="000080"/>
                  </a:solidFill>
                  <a:latin typeface="宋体" panose="02010600030101010101" pitchFamily="2" charset="-122"/>
                  <a:sym typeface="Symbol" panose="05050102010706020507" charset="0"/>
                </a:rPr>
                <a:t></a:t>
              </a:r>
              <a:r>
                <a:rPr kumimoji="1" lang="zh-CN" altLang="en-US" sz="2000" b="1">
                  <a:solidFill>
                    <a:srgbClr val="000000"/>
                  </a:solidFill>
                  <a:latin typeface="Times New Roman" panose="02020603050405020304" pitchFamily="18" charset="0"/>
                </a:rPr>
                <a:t>粒子</a:t>
              </a:r>
              <a:endParaRPr kumimoji="1" lang="zh-CN" altLang="en-US" sz="2000" b="1">
                <a:solidFill>
                  <a:srgbClr val="000000"/>
                </a:solidFill>
                <a:latin typeface="Times New Roman" panose="02020603050405020304" pitchFamily="18" charset="0"/>
              </a:endParaRPr>
            </a:p>
          </p:txBody>
        </p:sp>
        <p:sp>
          <p:nvSpPr>
            <p:cNvPr id="11280" name="Line 26"/>
            <p:cNvSpPr>
              <a:spLocks noChangeShapeType="1"/>
            </p:cNvSpPr>
            <p:nvPr/>
          </p:nvSpPr>
          <p:spPr bwMode="auto">
            <a:xfrm flipV="1">
              <a:off x="1292" y="2432"/>
              <a:ext cx="96" cy="192"/>
            </a:xfrm>
            <a:prstGeom prst="line">
              <a:avLst/>
            </a:prstGeom>
            <a:noFill/>
            <a:ln w="9525">
              <a:solidFill>
                <a:schemeClr val="tx1"/>
              </a:solidFill>
              <a:round/>
              <a:tailEnd type="triangle" w="med" len="med"/>
            </a:ln>
          </p:spPr>
          <p:txBody>
            <a:bodyPr/>
            <a:lstStyle/>
            <a:p>
              <a:endParaRPr lang="zh-CN" altLang="en-US"/>
            </a:p>
          </p:txBody>
        </p:sp>
      </p:grpSp>
      <p:grpSp>
        <p:nvGrpSpPr>
          <p:cNvPr id="5" name="Group 28"/>
          <p:cNvGrpSpPr/>
          <p:nvPr/>
        </p:nvGrpSpPr>
        <p:grpSpPr bwMode="auto">
          <a:xfrm>
            <a:off x="2916238" y="3716338"/>
            <a:ext cx="1887537" cy="839787"/>
            <a:chOff x="1837" y="2341"/>
            <a:chExt cx="1189" cy="529"/>
          </a:xfrm>
        </p:grpSpPr>
        <p:sp>
          <p:nvSpPr>
            <p:cNvPr id="11277" name="Rectangle 29"/>
            <p:cNvSpPr>
              <a:spLocks noChangeArrowheads="1"/>
            </p:cNvSpPr>
            <p:nvPr/>
          </p:nvSpPr>
          <p:spPr bwMode="auto">
            <a:xfrm>
              <a:off x="1837" y="2614"/>
              <a:ext cx="1189" cy="256"/>
            </a:xfrm>
            <a:prstGeom prst="rect">
              <a:avLst/>
            </a:prstGeom>
            <a:noFill/>
            <a:ln w="9525">
              <a:solidFill>
                <a:schemeClr val="tx1"/>
              </a:solidFill>
              <a:miter lim="800000"/>
            </a:ln>
          </p:spPr>
          <p:txBody>
            <a:bodyPr wrap="none">
              <a:spAutoFit/>
            </a:bodyPr>
            <a:lstStyle/>
            <a:p>
              <a:pPr eaLnBrk="1" hangingPunct="1"/>
              <a:r>
                <a:rPr kumimoji="1" lang="zh-CN" altLang="en-US" sz="2000" b="1">
                  <a:solidFill>
                    <a:srgbClr val="000000"/>
                  </a:solidFill>
                  <a:latin typeface="Times New Roman" panose="02020603050405020304" pitchFamily="18" charset="0"/>
                </a:rPr>
                <a:t>散射后的</a:t>
              </a:r>
              <a:r>
                <a:rPr kumimoji="1" lang="zh-CN" altLang="en-US" sz="2000" b="1">
                  <a:solidFill>
                    <a:srgbClr val="000080"/>
                  </a:solidFill>
                  <a:latin typeface="宋体" panose="02010600030101010101" pitchFamily="2" charset="-122"/>
                  <a:sym typeface="Symbol" panose="05050102010706020507" charset="0"/>
                </a:rPr>
                <a:t></a:t>
              </a:r>
              <a:r>
                <a:rPr kumimoji="1" lang="zh-CN" altLang="en-US" sz="2000" b="1">
                  <a:solidFill>
                    <a:srgbClr val="000000"/>
                  </a:solidFill>
                  <a:latin typeface="Times New Roman" panose="02020603050405020304" pitchFamily="18" charset="0"/>
                </a:rPr>
                <a:t>粒子</a:t>
              </a:r>
              <a:endParaRPr kumimoji="1" lang="zh-CN" altLang="en-US" sz="2000" b="1">
                <a:solidFill>
                  <a:srgbClr val="000000"/>
                </a:solidFill>
                <a:latin typeface="Times New Roman" panose="02020603050405020304" pitchFamily="18" charset="0"/>
              </a:endParaRPr>
            </a:p>
          </p:txBody>
        </p:sp>
        <p:sp>
          <p:nvSpPr>
            <p:cNvPr id="11278" name="Line 30"/>
            <p:cNvSpPr>
              <a:spLocks noChangeShapeType="1"/>
            </p:cNvSpPr>
            <p:nvPr/>
          </p:nvSpPr>
          <p:spPr bwMode="auto">
            <a:xfrm flipH="1" flipV="1">
              <a:off x="2064" y="2341"/>
              <a:ext cx="288" cy="240"/>
            </a:xfrm>
            <a:prstGeom prst="line">
              <a:avLst/>
            </a:prstGeom>
            <a:noFill/>
            <a:ln w="9525">
              <a:solidFill>
                <a:schemeClr val="tx1"/>
              </a:solidFill>
              <a:round/>
              <a:tailEnd type="triangle" w="med" len="med"/>
            </a:ln>
          </p:spPr>
          <p:txBody>
            <a:bodyPr/>
            <a:lstStyle/>
            <a:p>
              <a:endParaRPr lang="zh-CN" altLang="en-US"/>
            </a:p>
          </p:txBody>
        </p:sp>
      </p:grpSp>
      <p:sp>
        <p:nvSpPr>
          <p:cNvPr id="11276" name="矩形 17"/>
          <p:cNvSpPr>
            <a:spLocks noChangeArrowheads="1"/>
          </p:cNvSpPr>
          <p:nvPr/>
        </p:nvSpPr>
        <p:spPr bwMode="auto">
          <a:xfrm>
            <a:off x="1116013" y="377825"/>
            <a:ext cx="7704137" cy="1755775"/>
          </a:xfrm>
          <a:prstGeom prst="rect">
            <a:avLst/>
          </a:prstGeom>
          <a:noFill/>
          <a:ln>
            <a:noFill/>
          </a:ln>
        </p:spPr>
        <p:txBody>
          <a:bodyPr>
            <a:spAutoFit/>
          </a:bodyPr>
          <a:lstStyle/>
          <a:p>
            <a:pPr>
              <a:lnSpc>
                <a:spcPct val="150000"/>
              </a:lnSpc>
            </a:pPr>
            <a:r>
              <a:rPr lang="zh-CN" altLang="en-US" sz="2400" b="1" dirty="0">
                <a:latin typeface="宋体" panose="02010600030101010101" pitchFamily="2" charset="-122"/>
              </a:rPr>
              <a:t>    上面的计算我们</a:t>
            </a:r>
            <a:r>
              <a:rPr lang="zh-CN" altLang="en-US" sz="2400" b="1" dirty="0">
                <a:solidFill>
                  <a:srgbClr val="FF0000"/>
                </a:solidFill>
                <a:latin typeface="宋体" panose="02010600030101010101" pitchFamily="2" charset="-122"/>
              </a:rPr>
              <a:t>没有考虑核外电子</a:t>
            </a:r>
            <a:r>
              <a:rPr lang="zh-CN" altLang="en-US" sz="2400" b="1" dirty="0">
                <a:latin typeface="宋体" panose="02010600030101010101" pitchFamily="2" charset="-122"/>
              </a:rPr>
              <a:t>的影响</a:t>
            </a:r>
            <a:r>
              <a:rPr lang="en-US" altLang="zh-CN" sz="2400" b="1" dirty="0">
                <a:latin typeface="宋体" panose="02010600030101010101" pitchFamily="2" charset="-122"/>
              </a:rPr>
              <a:t>,</a:t>
            </a:r>
            <a:r>
              <a:rPr lang="zh-CN" altLang="en-US" sz="2400" b="1" dirty="0">
                <a:latin typeface="宋体" panose="02010600030101010101" pitchFamily="2" charset="-122"/>
              </a:rPr>
              <a:t>这是因为电子的质量仅为</a:t>
            </a:r>
            <a:r>
              <a:rPr lang="en-US" altLang="zh-CN" sz="2400" b="1" i="1" dirty="0">
                <a:solidFill>
                  <a:srgbClr val="FF0000"/>
                </a:solidFill>
                <a:latin typeface="宋体" panose="02010600030101010101" pitchFamily="2" charset="-122"/>
              </a:rPr>
              <a:t>α</a:t>
            </a:r>
            <a:r>
              <a:rPr lang="zh-CN" altLang="en-US" sz="2400" b="1" dirty="0">
                <a:latin typeface="宋体" panose="02010600030101010101" pitchFamily="2" charset="-122"/>
              </a:rPr>
              <a:t>粒子质量的</a:t>
            </a:r>
            <a:r>
              <a:rPr lang="en-US" altLang="zh-CN" sz="2400" b="1" dirty="0">
                <a:solidFill>
                  <a:srgbClr val="FF0000"/>
                </a:solidFill>
                <a:latin typeface="宋体" panose="02010600030101010101" pitchFamily="2" charset="-122"/>
              </a:rPr>
              <a:t>1/8000</a:t>
            </a:r>
            <a:r>
              <a:rPr lang="en-US" altLang="zh-CN" sz="2400" b="1" dirty="0">
                <a:latin typeface="宋体" panose="02010600030101010101" pitchFamily="2" charset="-122"/>
              </a:rPr>
              <a:t>,</a:t>
            </a:r>
            <a:r>
              <a:rPr lang="zh-CN" altLang="en-US" sz="2400" b="1" dirty="0">
                <a:latin typeface="宋体" panose="02010600030101010101" pitchFamily="2" charset="-122"/>
              </a:rPr>
              <a:t>它的作用是可以忽略的</a:t>
            </a:r>
            <a:r>
              <a:rPr lang="en-US" altLang="zh-CN" sz="2400" b="1" dirty="0">
                <a:latin typeface="宋体" panose="02010600030101010101" pitchFamily="2" charset="-122"/>
              </a:rPr>
              <a:t>,</a:t>
            </a:r>
            <a:r>
              <a:rPr lang="zh-CN" altLang="en-US" sz="2400" b="1" dirty="0">
                <a:latin typeface="宋体" panose="02010600030101010101" pitchFamily="2" charset="-122"/>
              </a:rPr>
              <a:t>即使发生对头碰撞</a:t>
            </a:r>
            <a:r>
              <a:rPr lang="en-US" altLang="zh-CN" sz="2400" b="1" dirty="0">
                <a:latin typeface="宋体" panose="02010600030101010101" pitchFamily="2" charset="-122"/>
              </a:rPr>
              <a:t>,</a:t>
            </a:r>
            <a:r>
              <a:rPr lang="zh-CN" altLang="en-US" sz="2400" b="1" dirty="0">
                <a:latin typeface="宋体" panose="02010600030101010101" pitchFamily="2" charset="-122"/>
              </a:rPr>
              <a:t>影响也是微小的</a:t>
            </a:r>
            <a:r>
              <a:rPr lang="en-US" altLang="zh-CN" sz="2400" b="1" dirty="0">
                <a:latin typeface="宋体" panose="02010600030101010101" pitchFamily="2" charset="-122"/>
              </a:rPr>
              <a:t>.</a:t>
            </a:r>
            <a:endParaRPr lang="zh-CN" altLang="en-US" sz="2400" dirty="0"/>
          </a:p>
        </p:txBody>
      </p:sp>
      <p:sp>
        <p:nvSpPr>
          <p:cNvPr id="8" name="幻灯片编号占位符 7"/>
          <p:cNvSpPr>
            <a:spLocks noGrp="1"/>
          </p:cNvSpPr>
          <p:nvPr>
            <p:ph type="sldNum" sz="quarter" idx="12"/>
          </p:nvPr>
        </p:nvSpPr>
        <p:spPr/>
        <p:txBody>
          <a:bodyPr/>
          <a:lstStyle/>
          <a:p>
            <a:pPr>
              <a:defRPr/>
            </a:pPr>
            <a:fld id="{0CD5392D-E229-44C5-B6EC-F0B1F64DF678}" type="slidenum">
              <a:rPr lang="en-US" smtClean="0"/>
            </a:fld>
            <a:endParaRPr lang="en-US"/>
          </a:p>
        </p:txBody>
      </p:sp>
      <p:graphicFrame>
        <p:nvGraphicFramePr>
          <p:cNvPr id="21" name="Object 5"/>
          <p:cNvGraphicFramePr>
            <a:graphicFrameLocks noChangeAspect="1"/>
          </p:cNvGraphicFramePr>
          <p:nvPr/>
        </p:nvGraphicFramePr>
        <p:xfrm>
          <a:off x="1763713" y="3068638"/>
          <a:ext cx="6459537" cy="863600"/>
        </p:xfrm>
        <a:graphic>
          <a:graphicData uri="http://schemas.openxmlformats.org/presentationml/2006/ole">
            <mc:AlternateContent xmlns:mc="http://schemas.openxmlformats.org/markup-compatibility/2006">
              <mc:Choice xmlns:v="urn:schemas-microsoft-com:vml" Requires="v">
                <p:oleObj spid="_x0000_s6" name="公式" r:id="rId5" imgW="2946400" imgH="393700" progId="Equation.3">
                  <p:embed/>
                </p:oleObj>
              </mc:Choice>
              <mc:Fallback>
                <p:oleObj name="公式" r:id="rId5" imgW="2946400" imgH="3937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3068638"/>
                        <a:ext cx="6459537" cy="863600"/>
                      </a:xfrm>
                      <a:prstGeom prst="rect">
                        <a:avLst/>
                      </a:prstGeom>
                      <a:noFill/>
                      <a:ln>
                        <a:noFill/>
                      </a:ln>
                      <a:effectLst/>
                    </p:spPr>
                  </p:pic>
                </p:oleObj>
              </mc:Fallback>
            </mc:AlternateContent>
          </a:graphicData>
        </a:graphic>
      </p:graphicFrame>
      <p:graphicFrame>
        <p:nvGraphicFramePr>
          <p:cNvPr id="22" name="Object 5"/>
          <p:cNvGraphicFramePr>
            <a:graphicFrameLocks noChangeAspect="1"/>
          </p:cNvGraphicFramePr>
          <p:nvPr/>
        </p:nvGraphicFramePr>
        <p:xfrm>
          <a:off x="2276475" y="5480050"/>
          <a:ext cx="4232275" cy="754063"/>
        </p:xfrm>
        <a:graphic>
          <a:graphicData uri="http://schemas.openxmlformats.org/presentationml/2006/ole">
            <mc:AlternateContent xmlns:mc="http://schemas.openxmlformats.org/markup-compatibility/2006">
              <mc:Choice xmlns:v="urn:schemas-microsoft-com:vml" Requires="v">
                <p:oleObj spid="_x0000_s7" name="公式" r:id="rId7" imgW="1929130" imgH="338455" progId="Equation.3">
                  <p:embed/>
                </p:oleObj>
              </mc:Choice>
              <mc:Fallback>
                <p:oleObj name="公式" r:id="rId7" imgW="1929130" imgH="338455" progId="Equation.3">
                  <p:embed/>
                  <p:pic>
                    <p:nvPicPr>
                      <p:cNvPr id="0" name="Object 5"/>
                      <p:cNvPicPr>
                        <a:picLocks noChangeAspect="1" noChangeArrowheads="1"/>
                      </p:cNvPicPr>
                      <p:nvPr/>
                    </p:nvPicPr>
                    <p:blipFill>
                      <a:blip r:embed="rId8"/>
                      <a:srcRect/>
                      <a:stretch>
                        <a:fillRect/>
                      </a:stretch>
                    </p:blipFill>
                    <p:spPr bwMode="auto">
                      <a:xfrm>
                        <a:off x="2276475" y="5480050"/>
                        <a:ext cx="4232275" cy="754063"/>
                      </a:xfrm>
                      <a:prstGeom prst="rect">
                        <a:avLst/>
                      </a:prstGeom>
                      <a:noFill/>
                      <a:ln>
                        <a:noFill/>
                      </a:ln>
                      <a:effectLst/>
                    </p:spPr>
                  </p:pic>
                </p:oleObj>
              </mc:Fallback>
            </mc:AlternateContent>
          </a:graphicData>
        </a:graphic>
      </p:graphicFrame>
      <p:cxnSp>
        <p:nvCxnSpPr>
          <p:cNvPr id="23" name="直线连接符 22"/>
          <p:cNvCxnSpPr/>
          <p:nvPr/>
        </p:nvCxnSpPr>
        <p:spPr>
          <a:xfrm flipH="1">
            <a:off x="7159625" y="3906520"/>
            <a:ext cx="366395" cy="1014730"/>
          </a:xfrm>
          <a:prstGeom prst="line">
            <a:avLst/>
          </a:prstGeom>
          <a:ln>
            <a:solidFill>
              <a:srgbClr val="FF3300"/>
            </a:solidFill>
            <a:tailEnd type="triangle" w="lg"/>
          </a:ln>
        </p:spPr>
        <p:style>
          <a:lnRef idx="2">
            <a:schemeClr val="accent1"/>
          </a:lnRef>
          <a:fillRef idx="0">
            <a:schemeClr val="accent1"/>
          </a:fillRef>
          <a:effectRef idx="1">
            <a:schemeClr val="accent1"/>
          </a:effectRef>
          <a:fontRef idx="minor">
            <a:schemeClr val="tx1"/>
          </a:fontRef>
        </p:style>
      </p:cxnSp>
      <p:graphicFrame>
        <p:nvGraphicFramePr>
          <p:cNvPr id="25" name="Object 5"/>
          <p:cNvGraphicFramePr>
            <a:graphicFrameLocks noChangeAspect="1"/>
          </p:cNvGraphicFramePr>
          <p:nvPr/>
        </p:nvGraphicFramePr>
        <p:xfrm>
          <a:off x="4514850" y="4822825"/>
          <a:ext cx="2644775" cy="558800"/>
        </p:xfrm>
        <a:graphic>
          <a:graphicData uri="http://schemas.openxmlformats.org/presentationml/2006/ole">
            <mc:AlternateContent xmlns:mc="http://schemas.openxmlformats.org/markup-compatibility/2006">
              <mc:Choice xmlns:v="urn:schemas-microsoft-com:vml" Requires="v">
                <p:oleObj spid="_x0000_s9" name="公式" r:id="rId9" imgW="1207135" imgH="247015" progId="Equation.3">
                  <p:embed/>
                </p:oleObj>
              </mc:Choice>
              <mc:Fallback>
                <p:oleObj name="公式" r:id="rId9" imgW="1207135" imgH="247015" progId="Equation.3">
                  <p:embed/>
                  <p:pic>
                    <p:nvPicPr>
                      <p:cNvPr id="0" name="Object 5"/>
                      <p:cNvPicPr>
                        <a:picLocks noChangeAspect="1" noChangeArrowheads="1"/>
                      </p:cNvPicPr>
                      <p:nvPr/>
                    </p:nvPicPr>
                    <p:blipFill>
                      <a:blip r:embed="rId10"/>
                      <a:srcRect/>
                      <a:stretch>
                        <a:fillRect/>
                      </a:stretch>
                    </p:blipFill>
                    <p:spPr bwMode="auto">
                      <a:xfrm>
                        <a:off x="4514850" y="4822825"/>
                        <a:ext cx="2644775" cy="558800"/>
                      </a:xfrm>
                      <a:prstGeom prst="rect">
                        <a:avLst/>
                      </a:prstGeom>
                      <a:noFill/>
                      <a:ln>
                        <a:noFill/>
                      </a:ln>
                      <a:effectLst/>
                    </p:spPr>
                  </p:pic>
                </p:oleObj>
              </mc:Fallback>
            </mc:AlternateContent>
          </a:graphicData>
        </a:graphic>
      </p:graphicFrame>
      <p:cxnSp>
        <p:nvCxnSpPr>
          <p:cNvPr id="26" name="直线连接符 25"/>
          <p:cNvCxnSpPr/>
          <p:nvPr/>
        </p:nvCxnSpPr>
        <p:spPr>
          <a:xfrm flipH="1">
            <a:off x="1971675" y="3716338"/>
            <a:ext cx="466242" cy="1204912"/>
          </a:xfrm>
          <a:prstGeom prst="line">
            <a:avLst/>
          </a:prstGeom>
          <a:ln>
            <a:solidFill>
              <a:srgbClr val="FF3300"/>
            </a:solidFill>
            <a:tailEnd type="triangle" w="lg"/>
          </a:ln>
        </p:spPr>
        <p:style>
          <a:lnRef idx="2">
            <a:schemeClr val="accent1"/>
          </a:lnRef>
          <a:fillRef idx="0">
            <a:schemeClr val="accent1"/>
          </a:fillRef>
          <a:effectRef idx="1">
            <a:schemeClr val="accent1"/>
          </a:effectRef>
          <a:fontRef idx="minor">
            <a:schemeClr val="tx1"/>
          </a:fontRef>
        </p:style>
      </p:cxnSp>
      <p:sp>
        <p:nvSpPr>
          <p:cNvPr id="10" name="页脚占位符 9"/>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4207"/>
                                        </p:tgtEl>
                                        <p:attrNameLst>
                                          <p:attrName>style.visibility</p:attrName>
                                        </p:attrNameLst>
                                      </p:cBhvr>
                                      <p:to>
                                        <p:strVal val="visible"/>
                                      </p:to>
                                    </p:set>
                                    <p:anim calcmode="discrete" valueType="clr">
                                      <p:cBhvr override="childStyle">
                                        <p:cTn id="7" dur="80"/>
                                        <p:tgtEl>
                                          <p:spTgt spid="26420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4207"/>
                                        </p:tgtEl>
                                        <p:attrNameLst>
                                          <p:attrName>fillcolor</p:attrName>
                                        </p:attrNameLst>
                                      </p:cBhvr>
                                      <p:tavLst>
                                        <p:tav tm="0">
                                          <p:val>
                                            <p:clrVal>
                                              <a:schemeClr val="accent2"/>
                                            </p:clrVal>
                                          </p:val>
                                        </p:tav>
                                        <p:tav tm="50000">
                                          <p:val>
                                            <p:clrVal>
                                              <a:schemeClr val="hlink"/>
                                            </p:clrVal>
                                          </p:val>
                                        </p:tav>
                                      </p:tavLst>
                                    </p:anim>
                                    <p:set>
                                      <p:cBhvr>
                                        <p:cTn id="9" dur="80"/>
                                        <p:tgtEl>
                                          <p:spTgt spid="26420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64197"/>
                                        </p:tgtEl>
                                        <p:attrNameLst>
                                          <p:attrName>style.visibility</p:attrName>
                                        </p:attrNameLst>
                                      </p:cBhvr>
                                      <p:to>
                                        <p:strVal val="visible"/>
                                      </p:to>
                                    </p:set>
                                    <p:animEffect transition="in" filter="box(in)">
                                      <p:cBhvr>
                                        <p:cTn id="35" dur="500"/>
                                        <p:tgtEl>
                                          <p:spTgt spid="26419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ox(i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ox(in)">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3"/>
          <p:cNvSpPr>
            <a:spLocks noChangeArrowheads="1"/>
          </p:cNvSpPr>
          <p:nvPr/>
        </p:nvSpPr>
        <p:spPr bwMode="auto">
          <a:xfrm>
            <a:off x="611188" y="1700213"/>
            <a:ext cx="8001000" cy="4114800"/>
          </a:xfrm>
          <a:prstGeom prst="rect">
            <a:avLst/>
          </a:prstGeom>
          <a:noFill/>
          <a:ln>
            <a:noFill/>
          </a:ln>
        </p:spPr>
        <p:txBody>
          <a:bodyPr/>
          <a:lstStyle/>
          <a:p>
            <a:pPr marL="742950" lvl="1" indent="-285750" eaLnBrk="1" hangingPunct="1">
              <a:spcBef>
                <a:spcPct val="20000"/>
              </a:spcBef>
              <a:buFontTx/>
              <a:buChar char="–"/>
            </a:pPr>
            <a:endParaRPr kumimoji="1" lang="zh-CN" sz="2800" b="1">
              <a:solidFill>
                <a:srgbClr val="000080"/>
              </a:solidFill>
              <a:latin typeface="宋体" panose="02010600030101010101" pitchFamily="2" charset="-122"/>
              <a:sym typeface="Symbol" panose="05050102010706020507" charset="0"/>
            </a:endParaRPr>
          </a:p>
        </p:txBody>
      </p:sp>
      <p:graphicFrame>
        <p:nvGraphicFramePr>
          <p:cNvPr id="11266" name="Object 4"/>
          <p:cNvGraphicFramePr>
            <a:graphicFrameLocks noChangeAspect="1"/>
          </p:cNvGraphicFramePr>
          <p:nvPr/>
        </p:nvGraphicFramePr>
        <p:xfrm>
          <a:off x="0" y="0"/>
          <a:ext cx="914400" cy="198438"/>
        </p:xfrm>
        <a:graphic>
          <a:graphicData uri="http://schemas.openxmlformats.org/presentationml/2006/ole">
            <mc:AlternateContent xmlns:mc="http://schemas.openxmlformats.org/markup-compatibility/2006">
              <mc:Choice xmlns:v="urn:schemas-microsoft-com:vml" Requires="v">
                <p:oleObj spid="_x0000_s0" name="Equation" r:id="rId1" imgW="434975" imgH="676910" progId="Equation.DSMT4">
                  <p:embed/>
                </p:oleObj>
              </mc:Choice>
              <mc:Fallback>
                <p:oleObj name="Equation" r:id="rId1" imgW="434975" imgH="676910" progId="Equation.DSMT4">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 cy="198438"/>
                      </a:xfrm>
                      <a:prstGeom prst="rect">
                        <a:avLst/>
                      </a:prstGeom>
                      <a:noFill/>
                      <a:ln>
                        <a:noFill/>
                      </a:ln>
                      <a:effectLst/>
                    </p:spPr>
                  </p:pic>
                </p:oleObj>
              </mc:Fallback>
            </mc:AlternateContent>
          </a:graphicData>
        </a:graphic>
      </p:graphicFrame>
      <p:sp>
        <p:nvSpPr>
          <p:cNvPr id="11271" name="Rectangle 8"/>
          <p:cNvSpPr>
            <a:spLocks noChangeArrowheads="1"/>
          </p:cNvSpPr>
          <p:nvPr/>
        </p:nvSpPr>
        <p:spPr bwMode="auto">
          <a:xfrm>
            <a:off x="0" y="2852738"/>
            <a:ext cx="9144000" cy="2528887"/>
          </a:xfrm>
          <a:prstGeom prst="rect">
            <a:avLst/>
          </a:prstGeom>
          <a:noFill/>
          <a:ln>
            <a:noFill/>
          </a:ln>
        </p:spPr>
        <p:txBody>
          <a:bodyPr lIns="1142640" tIns="914112" rIns="1142640" bIns="914112">
            <a:spAutoFit/>
          </a:bodyPr>
          <a:lstStyle/>
          <a:p>
            <a:pPr algn="just" eaLnBrk="1" hangingPunct="1"/>
            <a:endParaRPr kumimoji="1" lang="en-US" altLang="zh-CN" sz="2200" b="1">
              <a:solidFill>
                <a:srgbClr val="000000"/>
              </a:solidFill>
              <a:latin typeface="Times New Roman" panose="02020603050405020304" pitchFamily="18" charset="0"/>
              <a:ea typeface="黑体" panose="02010609060101010101" charset="-122"/>
              <a:cs typeface="黑体" panose="02010609060101010101" charset="-122"/>
            </a:endParaRPr>
          </a:p>
          <a:p>
            <a:endParaRPr kumimoji="1" lang="en-US" altLang="zh-CN" sz="2400" b="1">
              <a:latin typeface="Times New Roman" panose="02020603050405020304" pitchFamily="18" charset="0"/>
            </a:endParaRPr>
          </a:p>
        </p:txBody>
      </p:sp>
      <p:graphicFrame>
        <p:nvGraphicFramePr>
          <p:cNvPr id="264204" name="Object 12"/>
          <p:cNvGraphicFramePr>
            <a:graphicFrameLocks noChangeAspect="1"/>
          </p:cNvGraphicFramePr>
          <p:nvPr/>
        </p:nvGraphicFramePr>
        <p:xfrm>
          <a:off x="1714203" y="3167063"/>
          <a:ext cx="4200525" cy="950912"/>
        </p:xfrm>
        <a:graphic>
          <a:graphicData uri="http://schemas.openxmlformats.org/presentationml/2006/ole">
            <mc:AlternateContent xmlns:mc="http://schemas.openxmlformats.org/markup-compatibility/2006">
              <mc:Choice xmlns:v="urn:schemas-microsoft-com:vml" Requires="v">
                <p:oleObj spid="_x0000_s2" name="Equation" r:id="rId3" imgW="1905000" imgH="431800" progId="Equation.DSMT4">
                  <p:embed/>
                </p:oleObj>
              </mc:Choice>
              <mc:Fallback>
                <p:oleObj name="Equation" r:id="rId3" imgW="1905000" imgH="431800" progId="Equation.DSMT4">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203" y="3167063"/>
                        <a:ext cx="4200525" cy="950912"/>
                      </a:xfrm>
                      <a:prstGeom prst="rect">
                        <a:avLst/>
                      </a:prstGeom>
                      <a:noFill/>
                      <a:ln>
                        <a:noFill/>
                      </a:ln>
                      <a:effectLst/>
                    </p:spPr>
                  </p:pic>
                </p:oleObj>
              </mc:Fallback>
            </mc:AlternateContent>
          </a:graphicData>
        </a:graphic>
      </p:graphicFrame>
      <p:graphicFrame>
        <p:nvGraphicFramePr>
          <p:cNvPr id="264206" name="Object 14"/>
          <p:cNvGraphicFramePr>
            <a:graphicFrameLocks noChangeAspect="1"/>
          </p:cNvGraphicFramePr>
          <p:nvPr/>
        </p:nvGraphicFramePr>
        <p:xfrm>
          <a:off x="1524000" y="4477216"/>
          <a:ext cx="4816475" cy="503238"/>
        </p:xfrm>
        <a:graphic>
          <a:graphicData uri="http://schemas.openxmlformats.org/presentationml/2006/ole">
            <mc:AlternateContent xmlns:mc="http://schemas.openxmlformats.org/markup-compatibility/2006">
              <mc:Choice xmlns:v="urn:schemas-microsoft-com:vml" Requires="v">
                <p:oleObj spid="_x0000_s3" name="公式" r:id="rId5" imgW="2184400" imgH="228600" progId="Equation.3">
                  <p:embed/>
                </p:oleObj>
              </mc:Choice>
              <mc:Fallback>
                <p:oleObj name="公式" r:id="rId5" imgW="2184400" imgH="228600"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77216"/>
                        <a:ext cx="4816475" cy="503238"/>
                      </a:xfrm>
                      <a:prstGeom prst="rect">
                        <a:avLst/>
                      </a:prstGeom>
                      <a:noFill/>
                      <a:ln>
                        <a:noFill/>
                      </a:ln>
                      <a:effectLst/>
                    </p:spPr>
                  </p:pic>
                </p:oleObj>
              </mc:Fallback>
            </mc:AlternateContent>
          </a:graphicData>
        </a:graphic>
      </p:graphicFrame>
      <p:sp>
        <p:nvSpPr>
          <p:cNvPr id="8" name="幻灯片编号占位符 7"/>
          <p:cNvSpPr>
            <a:spLocks noGrp="1"/>
          </p:cNvSpPr>
          <p:nvPr>
            <p:ph type="sldNum" sz="quarter" idx="12"/>
          </p:nvPr>
        </p:nvSpPr>
        <p:spPr/>
        <p:txBody>
          <a:bodyPr/>
          <a:lstStyle/>
          <a:p>
            <a:pPr>
              <a:defRPr/>
            </a:pPr>
            <a:fld id="{0CD5392D-E229-44C5-B6EC-F0B1F64DF678}" type="slidenum">
              <a:rPr lang="en-US" smtClean="0"/>
            </a:fld>
            <a:endParaRPr lang="en-US"/>
          </a:p>
        </p:txBody>
      </p:sp>
      <p:graphicFrame>
        <p:nvGraphicFramePr>
          <p:cNvPr id="21" name="Object 5"/>
          <p:cNvGraphicFramePr>
            <a:graphicFrameLocks noChangeAspect="1"/>
          </p:cNvGraphicFramePr>
          <p:nvPr/>
        </p:nvGraphicFramePr>
        <p:xfrm>
          <a:off x="1994241" y="442660"/>
          <a:ext cx="4232275" cy="754063"/>
        </p:xfrm>
        <a:graphic>
          <a:graphicData uri="http://schemas.openxmlformats.org/presentationml/2006/ole">
            <mc:AlternateContent xmlns:mc="http://schemas.openxmlformats.org/markup-compatibility/2006">
              <mc:Choice xmlns:v="urn:schemas-microsoft-com:vml" Requires="v">
                <p:oleObj spid="_x0000_s4" name="公式" r:id="rId7" imgW="1929130" imgH="338455" progId="Equation.3">
                  <p:embed/>
                </p:oleObj>
              </mc:Choice>
              <mc:Fallback>
                <p:oleObj name="公式" r:id="rId7" imgW="1929130" imgH="338455" progId="Equation.3">
                  <p:embed/>
                  <p:pic>
                    <p:nvPicPr>
                      <p:cNvPr id="0" name="Object 5"/>
                      <p:cNvPicPr>
                        <a:picLocks noChangeAspect="1" noChangeArrowheads="1"/>
                      </p:cNvPicPr>
                      <p:nvPr/>
                    </p:nvPicPr>
                    <p:blipFill>
                      <a:blip r:embed="rId8"/>
                      <a:srcRect/>
                      <a:stretch>
                        <a:fillRect/>
                      </a:stretch>
                    </p:blipFill>
                    <p:spPr bwMode="auto">
                      <a:xfrm>
                        <a:off x="1994241" y="442660"/>
                        <a:ext cx="4232275" cy="754063"/>
                      </a:xfrm>
                      <a:prstGeom prst="rect">
                        <a:avLst/>
                      </a:prstGeom>
                      <a:noFill/>
                      <a:ln>
                        <a:noFill/>
                      </a:ln>
                      <a:effectLst/>
                    </p:spPr>
                  </p:pic>
                </p:oleObj>
              </mc:Fallback>
            </mc:AlternateContent>
          </a:graphicData>
        </a:graphic>
      </p:graphicFrame>
      <p:graphicFrame>
        <p:nvGraphicFramePr>
          <p:cNvPr id="22" name="Object 5"/>
          <p:cNvGraphicFramePr>
            <a:graphicFrameLocks noChangeAspect="1"/>
          </p:cNvGraphicFramePr>
          <p:nvPr/>
        </p:nvGraphicFramePr>
        <p:xfrm>
          <a:off x="2041525" y="1420813"/>
          <a:ext cx="4092575" cy="558800"/>
        </p:xfrm>
        <a:graphic>
          <a:graphicData uri="http://schemas.openxmlformats.org/presentationml/2006/ole">
            <mc:AlternateContent xmlns:mc="http://schemas.openxmlformats.org/markup-compatibility/2006">
              <mc:Choice xmlns:v="urn:schemas-microsoft-com:vml" Requires="v">
                <p:oleObj spid="_x0000_s5" name="公式" r:id="rId9" imgW="1865630" imgH="247015" progId="Equation.3">
                  <p:embed/>
                </p:oleObj>
              </mc:Choice>
              <mc:Fallback>
                <p:oleObj name="公式" r:id="rId9" imgW="1865630" imgH="247015" progId="Equation.3">
                  <p:embed/>
                  <p:pic>
                    <p:nvPicPr>
                      <p:cNvPr id="0" name="Object 5"/>
                      <p:cNvPicPr>
                        <a:picLocks noChangeAspect="1" noChangeArrowheads="1"/>
                      </p:cNvPicPr>
                      <p:nvPr/>
                    </p:nvPicPr>
                    <p:blipFill>
                      <a:blip r:embed="rId10"/>
                      <a:srcRect/>
                      <a:stretch>
                        <a:fillRect/>
                      </a:stretch>
                    </p:blipFill>
                    <p:spPr bwMode="auto">
                      <a:xfrm>
                        <a:off x="2041525" y="1420813"/>
                        <a:ext cx="4092575" cy="558800"/>
                      </a:xfrm>
                      <a:prstGeom prst="rect">
                        <a:avLst/>
                      </a:prstGeom>
                      <a:noFill/>
                      <a:ln>
                        <a:noFill/>
                      </a:ln>
                      <a:effectLst/>
                    </p:spPr>
                  </p:pic>
                </p:oleObj>
              </mc:Fallback>
            </mc:AlternateContent>
          </a:graphicData>
        </a:graphic>
      </p:graphicFrame>
      <p:graphicFrame>
        <p:nvGraphicFramePr>
          <p:cNvPr id="23" name="Object 5"/>
          <p:cNvGraphicFramePr>
            <a:graphicFrameLocks noChangeAspect="1"/>
          </p:cNvGraphicFramePr>
          <p:nvPr/>
        </p:nvGraphicFramePr>
        <p:xfrm>
          <a:off x="2574926" y="2293938"/>
          <a:ext cx="3173412" cy="558800"/>
        </p:xfrm>
        <a:graphic>
          <a:graphicData uri="http://schemas.openxmlformats.org/presentationml/2006/ole">
            <mc:AlternateContent xmlns:mc="http://schemas.openxmlformats.org/markup-compatibility/2006">
              <mc:Choice xmlns:v="urn:schemas-microsoft-com:vml" Requires="v">
                <p:oleObj spid="_x0000_s6" name="公式" r:id="rId11" imgW="1444625" imgH="247015" progId="Equation.3">
                  <p:embed/>
                </p:oleObj>
              </mc:Choice>
              <mc:Fallback>
                <p:oleObj name="公式" r:id="rId11" imgW="1444625" imgH="247015" progId="Equation.3">
                  <p:embed/>
                  <p:pic>
                    <p:nvPicPr>
                      <p:cNvPr id="0" name="Object 5"/>
                      <p:cNvPicPr>
                        <a:picLocks noChangeAspect="1" noChangeArrowheads="1"/>
                      </p:cNvPicPr>
                      <p:nvPr/>
                    </p:nvPicPr>
                    <p:blipFill>
                      <a:blip r:embed="rId12"/>
                      <a:srcRect/>
                      <a:stretch>
                        <a:fillRect/>
                      </a:stretch>
                    </p:blipFill>
                    <p:spPr bwMode="auto">
                      <a:xfrm>
                        <a:off x="2574926" y="2293938"/>
                        <a:ext cx="3173412" cy="558800"/>
                      </a:xfrm>
                      <a:prstGeom prst="rect">
                        <a:avLst/>
                      </a:prstGeom>
                      <a:noFill/>
                      <a:ln>
                        <a:noFill/>
                      </a:ln>
                      <a:effectLst/>
                    </p:spPr>
                  </p:pic>
                </p:oleObj>
              </mc:Fallback>
            </mc:AlternateContent>
          </a:graphicData>
        </a:graphic>
      </p:graphicFrame>
      <p:graphicFrame>
        <p:nvGraphicFramePr>
          <p:cNvPr id="12" name="Object 7"/>
          <p:cNvGraphicFramePr>
            <a:graphicFrameLocks noChangeAspect="1"/>
          </p:cNvGraphicFramePr>
          <p:nvPr/>
        </p:nvGraphicFramePr>
        <p:xfrm>
          <a:off x="1683544" y="5149771"/>
          <a:ext cx="4956175" cy="950912"/>
        </p:xfrm>
        <a:graphic>
          <a:graphicData uri="http://schemas.openxmlformats.org/presentationml/2006/ole">
            <mc:AlternateContent xmlns:mc="http://schemas.openxmlformats.org/markup-compatibility/2006">
              <mc:Choice xmlns:v="urn:schemas-microsoft-com:vml" Requires="v">
                <p:oleObj spid="_x0000_s7" name="公式" r:id="rId13" imgW="2247900" imgH="431800" progId="Equation.3">
                  <p:embed/>
                </p:oleObj>
              </mc:Choice>
              <mc:Fallback>
                <p:oleObj name="公式" r:id="rId13" imgW="2247900" imgH="431800"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3544" y="5149771"/>
                        <a:ext cx="4956175" cy="950912"/>
                      </a:xfrm>
                      <a:prstGeom prst="rect">
                        <a:avLst/>
                      </a:prstGeom>
                      <a:noFill/>
                      <a:ln>
                        <a:noFill/>
                      </a:ln>
                      <a:effectLst/>
                    </p:spPr>
                  </p:pic>
                </p:oleObj>
              </mc:Fallback>
            </mc:AlternateContent>
          </a:graphicData>
        </a:graphic>
      </p:graphicFrame>
      <p:sp>
        <p:nvSpPr>
          <p:cNvPr id="9" name="页脚占位符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4204"/>
                                        </p:tgtEl>
                                        <p:attrNameLst>
                                          <p:attrName>style.visibility</p:attrName>
                                        </p:attrNameLst>
                                      </p:cBhvr>
                                      <p:to>
                                        <p:strVal val="visible"/>
                                      </p:to>
                                    </p:set>
                                    <p:anim calcmode="lin" valueType="num">
                                      <p:cBhvr additive="base">
                                        <p:cTn id="17" dur="500" fill="hold"/>
                                        <p:tgtEl>
                                          <p:spTgt spid="264204"/>
                                        </p:tgtEl>
                                        <p:attrNameLst>
                                          <p:attrName>ppt_x</p:attrName>
                                        </p:attrNameLst>
                                      </p:cBhvr>
                                      <p:tavLst>
                                        <p:tav tm="0">
                                          <p:val>
                                            <p:strVal val="0-#ppt_w/2"/>
                                          </p:val>
                                        </p:tav>
                                        <p:tav tm="100000">
                                          <p:val>
                                            <p:strVal val="#ppt_x"/>
                                          </p:val>
                                        </p:tav>
                                      </p:tavLst>
                                    </p:anim>
                                    <p:anim calcmode="lin" valueType="num">
                                      <p:cBhvr additive="base">
                                        <p:cTn id="18" dur="500" fill="hold"/>
                                        <p:tgtEl>
                                          <p:spTgt spid="26420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64206"/>
                                        </p:tgtEl>
                                        <p:attrNameLst>
                                          <p:attrName>style.visibility</p:attrName>
                                        </p:attrNameLst>
                                      </p:cBhvr>
                                      <p:to>
                                        <p:strVal val="visible"/>
                                      </p:to>
                                    </p:set>
                                    <p:anim calcmode="lin" valueType="num">
                                      <p:cBhvr additive="base">
                                        <p:cTn id="23" dur="500" fill="hold"/>
                                        <p:tgtEl>
                                          <p:spTgt spid="264206"/>
                                        </p:tgtEl>
                                        <p:attrNameLst>
                                          <p:attrName>ppt_x</p:attrName>
                                        </p:attrNameLst>
                                      </p:cBhvr>
                                      <p:tavLst>
                                        <p:tav tm="0">
                                          <p:val>
                                            <p:strVal val="0-#ppt_w/2"/>
                                          </p:val>
                                        </p:tav>
                                        <p:tav tm="100000">
                                          <p:val>
                                            <p:strVal val="#ppt_x"/>
                                          </p:val>
                                        </p:tav>
                                      </p:tavLst>
                                    </p:anim>
                                    <p:anim calcmode="lin" valueType="num">
                                      <p:cBhvr additive="base">
                                        <p:cTn id="24" dur="500" fill="hold"/>
                                        <p:tgtEl>
                                          <p:spTgt spid="26420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6"/>
          <p:cNvSpPr>
            <a:spLocks noChangeArrowheads="1"/>
          </p:cNvSpPr>
          <p:nvPr/>
        </p:nvSpPr>
        <p:spPr bwMode="auto">
          <a:xfrm>
            <a:off x="817188" y="1082679"/>
            <a:ext cx="7945811" cy="1516062"/>
          </a:xfrm>
          <a:prstGeom prst="rect">
            <a:avLst/>
          </a:prstGeom>
          <a:noFill/>
          <a:ln>
            <a:noFill/>
          </a:ln>
        </p:spPr>
        <p:txBody>
          <a:bodyPr wrap="square">
            <a:spAutoFit/>
          </a:bodyPr>
          <a:lstStyle/>
          <a:p>
            <a:pPr eaLnBrk="1" hangingPunct="1">
              <a:lnSpc>
                <a:spcPct val="130000"/>
              </a:lnSpc>
            </a:pPr>
            <a:r>
              <a:rPr kumimoji="1" lang="en-US" altLang="zh-CN" sz="2400" b="1" dirty="0">
                <a:latin typeface="宋体" panose="02010600030101010101" pitchFamily="2" charset="-122"/>
              </a:rPr>
              <a:t>   </a:t>
            </a:r>
            <a:r>
              <a:rPr kumimoji="1" lang="zh-CN" altLang="en-US" sz="2400" b="1" dirty="0">
                <a:latin typeface="宋体" panose="02010600030101010101" pitchFamily="2" charset="-122"/>
              </a:rPr>
              <a:t>对于汤姆逊模型而言，只有掠入射</a:t>
            </a:r>
            <a:r>
              <a:rPr kumimoji="1" lang="en-US" altLang="zh-CN" sz="2400" b="1" dirty="0">
                <a:solidFill>
                  <a:srgbClr val="FF0000"/>
                </a:solidFill>
                <a:latin typeface="宋体" panose="02010600030101010101" pitchFamily="2" charset="-122"/>
              </a:rPr>
              <a:t>(</a:t>
            </a:r>
            <a:r>
              <a:rPr kumimoji="1" lang="en-US" altLang="zh-CN" sz="2400" b="1" i="1" dirty="0">
                <a:solidFill>
                  <a:srgbClr val="FF0000"/>
                </a:solidFill>
                <a:latin typeface="宋体" panose="02010600030101010101" pitchFamily="2" charset="-122"/>
              </a:rPr>
              <a:t>r=R</a:t>
            </a:r>
            <a:r>
              <a:rPr kumimoji="1" lang="en-US" altLang="zh-CN" sz="2400" b="1" dirty="0">
                <a:solidFill>
                  <a:srgbClr val="FF0000"/>
                </a:solidFill>
                <a:latin typeface="宋体" panose="02010600030101010101" pitchFamily="2" charset="-122"/>
              </a:rPr>
              <a:t>)</a:t>
            </a:r>
            <a:r>
              <a:rPr kumimoji="1" lang="zh-CN" altLang="en-US" sz="2400" b="1" dirty="0">
                <a:latin typeface="宋体" panose="02010600030101010101" pitchFamily="2" charset="-122"/>
              </a:rPr>
              <a:t>时</a:t>
            </a:r>
            <a:r>
              <a:rPr kumimoji="1" lang="en-US" altLang="zh-CN" sz="2400" b="1" dirty="0">
                <a:latin typeface="宋体" panose="02010600030101010101" pitchFamily="2" charset="-122"/>
              </a:rPr>
              <a:t>,</a:t>
            </a:r>
            <a:r>
              <a:rPr kumimoji="1" lang="zh-CN" altLang="en-US" sz="2400" b="1" dirty="0">
                <a:latin typeface="宋体" panose="02010600030101010101" pitchFamily="2" charset="-122"/>
              </a:rPr>
              <a:t>入射</a:t>
            </a:r>
            <a:r>
              <a:rPr kumimoji="1" lang="en-US" altLang="zh-CN" sz="2400" b="1" i="1" dirty="0">
                <a:solidFill>
                  <a:srgbClr val="FF0000"/>
                </a:solidFill>
                <a:latin typeface="宋体" panose="02010600030101010101" pitchFamily="2" charset="-122"/>
              </a:rPr>
              <a:t>α </a:t>
            </a:r>
            <a:r>
              <a:rPr kumimoji="1" lang="zh-CN" altLang="en-US" sz="2400" b="1" dirty="0">
                <a:latin typeface="宋体" panose="02010600030101010101" pitchFamily="2" charset="-122"/>
              </a:rPr>
              <a:t>粒子受力最大，设为 </a:t>
            </a:r>
            <a:r>
              <a:rPr kumimoji="1" lang="en-US" altLang="zh-CN" sz="2400" b="1" i="1" dirty="0" err="1">
                <a:solidFill>
                  <a:srgbClr val="FF0000"/>
                </a:solidFill>
                <a:latin typeface="宋体" panose="02010600030101010101" pitchFamily="2" charset="-122"/>
              </a:rPr>
              <a:t>F</a:t>
            </a:r>
            <a:r>
              <a:rPr kumimoji="1" lang="en-US" altLang="zh-CN" sz="2400" b="1" i="1" baseline="-25000" dirty="0" err="1">
                <a:solidFill>
                  <a:srgbClr val="FF0000"/>
                </a:solidFill>
                <a:latin typeface="宋体" panose="02010600030101010101" pitchFamily="2" charset="-122"/>
              </a:rPr>
              <a:t>max</a:t>
            </a:r>
            <a:r>
              <a:rPr kumimoji="1" lang="en-US" altLang="zh-CN" sz="2400" b="1" baseline="-25000" dirty="0">
                <a:latin typeface="宋体" panose="02010600030101010101" pitchFamily="2" charset="-122"/>
              </a:rPr>
              <a:t> </a:t>
            </a:r>
            <a:r>
              <a:rPr kumimoji="1" lang="zh-CN" altLang="en-US" sz="2400" b="1" dirty="0">
                <a:latin typeface="宋体" panose="02010600030101010101" pitchFamily="2" charset="-122"/>
              </a:rPr>
              <a:t>，我们来看看此条件下</a:t>
            </a:r>
            <a:r>
              <a:rPr kumimoji="1" lang="en-US" altLang="zh-CN" sz="2400" b="1" i="1" dirty="0">
                <a:solidFill>
                  <a:srgbClr val="FF0000"/>
                </a:solidFill>
                <a:latin typeface="宋体" panose="02010600030101010101" pitchFamily="2" charset="-122"/>
              </a:rPr>
              <a:t>α </a:t>
            </a:r>
            <a:r>
              <a:rPr kumimoji="1" lang="zh-CN" altLang="en-US" sz="2400" b="1" dirty="0">
                <a:latin typeface="宋体" panose="02010600030101010101" pitchFamily="2" charset="-122"/>
              </a:rPr>
              <a:t>粒子的</a:t>
            </a:r>
            <a:r>
              <a:rPr kumimoji="1" lang="zh-CN" altLang="en-US" sz="2400" b="1" dirty="0">
                <a:solidFill>
                  <a:srgbClr val="006600"/>
                </a:solidFill>
                <a:latin typeface="宋体" panose="02010600030101010101" pitchFamily="2" charset="-122"/>
              </a:rPr>
              <a:t>最大偏转角</a:t>
            </a:r>
            <a:r>
              <a:rPr kumimoji="1" lang="zh-CN" altLang="en-US" sz="2400" b="1" dirty="0">
                <a:latin typeface="宋体" panose="02010600030101010101" pitchFamily="2" charset="-122"/>
              </a:rPr>
              <a:t>是多少？</a:t>
            </a:r>
            <a:endParaRPr kumimoji="1" lang="zh-CN" altLang="en-US" sz="2400" b="1" dirty="0">
              <a:latin typeface="宋体" panose="02010600030101010101" pitchFamily="2" charset="-122"/>
            </a:endParaRPr>
          </a:p>
        </p:txBody>
      </p:sp>
      <p:pic>
        <p:nvPicPr>
          <p:cNvPr id="36871" name="Picture 7" descr="cap1-1-21副本"/>
          <p:cNvPicPr>
            <a:picLocks noChangeAspect="1" noChangeArrowheads="1"/>
          </p:cNvPicPr>
          <p:nvPr/>
        </p:nvPicPr>
        <p:blipFill>
          <a:blip r:embed="rId1">
            <a:extLst>
              <a:ext uri="{28A0092B-C50C-407E-A947-70E740481C1C}">
                <a14:useLocalDpi xmlns:a14="http://schemas.microsoft.com/office/drawing/2010/main" val="0"/>
              </a:ext>
            </a:extLst>
          </a:blip>
          <a:srcRect t="4356" r="3412"/>
          <a:stretch>
            <a:fillRect/>
          </a:stretch>
        </p:blipFill>
        <p:spPr bwMode="auto">
          <a:xfrm>
            <a:off x="217479" y="2674471"/>
            <a:ext cx="8760682" cy="2267417"/>
          </a:xfrm>
          <a:prstGeom prst="rect">
            <a:avLst/>
          </a:prstGeom>
          <a:noFill/>
          <a:ln>
            <a:noFill/>
          </a:ln>
        </p:spPr>
      </p:pic>
      <p:sp>
        <p:nvSpPr>
          <p:cNvPr id="36873" name="Text Box 9"/>
          <p:cNvSpPr txBox="1">
            <a:spLocks noChangeArrowheads="1"/>
          </p:cNvSpPr>
          <p:nvPr/>
        </p:nvSpPr>
        <p:spPr bwMode="auto">
          <a:xfrm>
            <a:off x="1045180" y="4935449"/>
            <a:ext cx="7489825" cy="1516063"/>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400" b="1" dirty="0">
                <a:latin typeface="宋体" panose="02010600030101010101" pitchFamily="2" charset="-122"/>
              </a:rPr>
              <a:t>  </a:t>
            </a:r>
            <a:r>
              <a:rPr lang="zh-CN" altLang="en-US" sz="2400" b="1" dirty="0">
                <a:latin typeface="宋体" panose="02010600030101010101" pitchFamily="2" charset="-122"/>
              </a:rPr>
              <a:t>如上图</a:t>
            </a:r>
            <a:r>
              <a:rPr lang="en-US" altLang="zh-CN" sz="2400" b="1" dirty="0">
                <a:latin typeface="宋体" panose="02010600030101010101" pitchFamily="2" charset="-122"/>
              </a:rPr>
              <a:t>,</a:t>
            </a:r>
            <a:r>
              <a:rPr lang="zh-CN" altLang="en-US" sz="2400" b="1" dirty="0">
                <a:latin typeface="宋体" panose="02010600030101010101" pitchFamily="2" charset="-122"/>
              </a:rPr>
              <a:t>我们假设</a:t>
            </a:r>
            <a:r>
              <a:rPr lang="en-US" altLang="zh-CN" sz="2400" b="1" i="1" dirty="0">
                <a:solidFill>
                  <a:srgbClr val="FF0000"/>
                </a:solidFill>
                <a:latin typeface="宋体" panose="02010600030101010101" pitchFamily="2" charset="-122"/>
              </a:rPr>
              <a:t>α </a:t>
            </a:r>
            <a:r>
              <a:rPr lang="zh-CN" altLang="en-US" sz="2400" b="1" dirty="0">
                <a:latin typeface="宋体" panose="02010600030101010101" pitchFamily="2" charset="-122"/>
              </a:rPr>
              <a:t>粒子以速度 </a:t>
            </a:r>
            <a:r>
              <a:rPr lang="en-US" altLang="zh-CN" sz="2400" b="1" i="1" dirty="0">
                <a:solidFill>
                  <a:srgbClr val="FF0000"/>
                </a:solidFill>
                <a:latin typeface="宋体" panose="02010600030101010101" pitchFamily="2" charset="-122"/>
              </a:rPr>
              <a:t>V </a:t>
            </a:r>
            <a:r>
              <a:rPr lang="zh-CN" altLang="en-US" sz="2400" b="1" dirty="0">
                <a:latin typeface="宋体" panose="02010600030101010101" pitchFamily="2" charset="-122"/>
              </a:rPr>
              <a:t>射来</a:t>
            </a:r>
            <a:r>
              <a:rPr lang="en-US" altLang="zh-CN" sz="2400" b="1" dirty="0">
                <a:latin typeface="宋体" panose="02010600030101010101" pitchFamily="2" charset="-122"/>
              </a:rPr>
              <a:t>,</a:t>
            </a:r>
            <a:r>
              <a:rPr lang="zh-CN" altLang="en-US" sz="2400" b="1" dirty="0">
                <a:latin typeface="宋体" panose="02010600030101010101" pitchFamily="2" charset="-122"/>
              </a:rPr>
              <a:t>且在原子附近度过的整个时间内均受到 </a:t>
            </a:r>
            <a:r>
              <a:rPr lang="en-US" altLang="zh-CN" sz="2400" b="1" i="1" dirty="0" err="1">
                <a:solidFill>
                  <a:srgbClr val="FF0000"/>
                </a:solidFill>
                <a:latin typeface="宋体" panose="02010600030101010101" pitchFamily="2" charset="-122"/>
              </a:rPr>
              <a:t>F</a:t>
            </a:r>
            <a:r>
              <a:rPr lang="en-US" altLang="zh-CN" sz="2400" b="1" i="1" baseline="-25000" dirty="0" err="1">
                <a:solidFill>
                  <a:srgbClr val="FF0000"/>
                </a:solidFill>
                <a:latin typeface="宋体" panose="02010600030101010101" pitchFamily="2" charset="-122"/>
              </a:rPr>
              <a:t>max</a:t>
            </a:r>
            <a:r>
              <a:rPr lang="en-US" altLang="zh-CN" sz="2400" b="1" i="1" baseline="-25000" dirty="0">
                <a:solidFill>
                  <a:srgbClr val="FF0000"/>
                </a:solidFill>
                <a:latin typeface="宋体" panose="02010600030101010101" pitchFamily="2" charset="-122"/>
              </a:rPr>
              <a:t> </a:t>
            </a:r>
            <a:r>
              <a:rPr lang="zh-CN" altLang="en-US" sz="2400" b="1" dirty="0">
                <a:latin typeface="宋体" panose="02010600030101010101" pitchFamily="2" charset="-122"/>
              </a:rPr>
              <a:t>的作用</a:t>
            </a:r>
            <a:r>
              <a:rPr lang="en-US" altLang="zh-CN" sz="2400" b="1" dirty="0">
                <a:latin typeface="宋体" panose="02010600030101010101" pitchFamily="2" charset="-122"/>
              </a:rPr>
              <a:t>,</a:t>
            </a:r>
            <a:r>
              <a:rPr lang="zh-CN" altLang="en-US" sz="2400" b="1" dirty="0">
                <a:latin typeface="宋体" panose="02010600030101010101" pitchFamily="2" charset="-122"/>
              </a:rPr>
              <a:t>那么</a:t>
            </a:r>
            <a:r>
              <a:rPr lang="zh-CN" altLang="en-US" sz="2400" b="1" dirty="0">
                <a:solidFill>
                  <a:srgbClr val="FF0000"/>
                </a:solidFill>
                <a:latin typeface="宋体" panose="02010600030101010101" pitchFamily="2" charset="-122"/>
              </a:rPr>
              <a:t>会产生多大角度的散射</a:t>
            </a:r>
            <a:r>
              <a:rPr lang="zh-CN" altLang="en-US" sz="2400" b="1" dirty="0">
                <a:latin typeface="宋体" panose="02010600030101010101" pitchFamily="2" charset="-122"/>
              </a:rPr>
              <a:t>呢</a:t>
            </a:r>
            <a:r>
              <a:rPr lang="en-US" altLang="zh-CN" sz="2400" b="1" dirty="0">
                <a:latin typeface="宋体" panose="02010600030101010101" pitchFamily="2" charset="-122"/>
              </a:rPr>
              <a:t>?</a:t>
            </a:r>
            <a:endParaRPr lang="en-US" altLang="zh-CN" sz="2400" b="1" dirty="0">
              <a:latin typeface="宋体" panose="02010600030101010101" pitchFamily="2" charset="-122"/>
            </a:endParaRPr>
          </a:p>
        </p:txBody>
      </p:sp>
      <p:sp>
        <p:nvSpPr>
          <p:cNvPr id="5" name="幻灯片编号占位符 4"/>
          <p:cNvSpPr>
            <a:spLocks noGrp="1"/>
          </p:cNvSpPr>
          <p:nvPr>
            <p:ph type="sldNum" sz="quarter" idx="12"/>
          </p:nvPr>
        </p:nvSpPr>
        <p:spPr/>
        <p:txBody>
          <a:bodyPr/>
          <a:lstStyle/>
          <a:p>
            <a:pPr>
              <a:defRPr/>
            </a:pPr>
            <a:fld id="{C3CD8895-70D1-4A51-9586-AF8EBDAD848A}" type="slidenum">
              <a:rPr lang="en-US" smtClean="0"/>
            </a:fld>
            <a:endParaRPr lang="en-US"/>
          </a:p>
        </p:txBody>
      </p:sp>
      <p:sp>
        <p:nvSpPr>
          <p:cNvPr id="2" name="页脚占位符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1000"/>
                                        <p:tgtEl>
                                          <p:spTgt spid="36871"/>
                                        </p:tgtEl>
                                      </p:cBhvr>
                                    </p:animEffect>
                                    <p:anim calcmode="lin" valueType="num">
                                      <p:cBhvr>
                                        <p:cTn id="8" dur="1000" fill="hold"/>
                                        <p:tgtEl>
                                          <p:spTgt spid="36871"/>
                                        </p:tgtEl>
                                        <p:attrNameLst>
                                          <p:attrName>ppt_x</p:attrName>
                                        </p:attrNameLst>
                                      </p:cBhvr>
                                      <p:tavLst>
                                        <p:tav tm="0">
                                          <p:val>
                                            <p:strVal val="#ppt_x"/>
                                          </p:val>
                                        </p:tav>
                                        <p:tav tm="100000">
                                          <p:val>
                                            <p:strVal val="#ppt_x"/>
                                          </p:val>
                                        </p:tav>
                                      </p:tavLst>
                                    </p:anim>
                                    <p:anim calcmode="lin" valueType="num">
                                      <p:cBhvr>
                                        <p:cTn id="9" dur="1000" fill="hold"/>
                                        <p:tgtEl>
                                          <p:spTgt spid="368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6873"/>
                                        </p:tgtEl>
                                        <p:attrNameLst>
                                          <p:attrName>style.visibility</p:attrName>
                                        </p:attrNameLst>
                                      </p:cBhvr>
                                      <p:to>
                                        <p:strVal val="visible"/>
                                      </p:to>
                                    </p:set>
                                    <p:anim calcmode="discrete" valueType="clr">
                                      <p:cBhvr override="childStyle">
                                        <p:cTn id="14" dur="80"/>
                                        <p:tgtEl>
                                          <p:spTgt spid="368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6873"/>
                                        </p:tgtEl>
                                        <p:attrNameLst>
                                          <p:attrName>fillcolor</p:attrName>
                                        </p:attrNameLst>
                                      </p:cBhvr>
                                      <p:tavLst>
                                        <p:tav tm="0">
                                          <p:val>
                                            <p:clrVal>
                                              <a:schemeClr val="accent2"/>
                                            </p:clrVal>
                                          </p:val>
                                        </p:tav>
                                        <p:tav tm="50000">
                                          <p:val>
                                            <p:clrVal>
                                              <a:schemeClr val="hlink"/>
                                            </p:clrVal>
                                          </p:val>
                                        </p:tav>
                                      </p:tavLst>
                                    </p:anim>
                                    <p:set>
                                      <p:cBhvr>
                                        <p:cTn id="16" dur="80"/>
                                        <p:tgtEl>
                                          <p:spTgt spid="368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Text Box 8"/>
          <p:cNvSpPr txBox="1">
            <a:spLocks noChangeArrowheads="1"/>
          </p:cNvSpPr>
          <p:nvPr/>
        </p:nvSpPr>
        <p:spPr bwMode="auto">
          <a:xfrm>
            <a:off x="525493" y="417605"/>
            <a:ext cx="6362639" cy="461665"/>
          </a:xfrm>
          <a:prstGeom prst="rect">
            <a:avLst/>
          </a:prstGeom>
          <a:noFill/>
          <a:ln>
            <a:noFill/>
          </a:ln>
        </p:spPr>
        <p:txBody>
          <a:bodyPr wrap="non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dirty="0">
                <a:latin typeface="宋体" panose="02010600030101010101" pitchFamily="2" charset="-122"/>
              </a:rPr>
              <a:t>α</a:t>
            </a:r>
            <a:r>
              <a:rPr lang="zh-CN" altLang="en-US" sz="2400" b="1" dirty="0">
                <a:latin typeface="宋体" panose="02010600030101010101" pitchFamily="2" charset="-122"/>
              </a:rPr>
              <a:t>粒子</a:t>
            </a:r>
            <a:r>
              <a:rPr lang="zh-CN" altLang="en-US" sz="2400" b="1" dirty="0"/>
              <a:t>动量的改变大约是作用力乘以作用时间</a:t>
            </a:r>
            <a:endParaRPr lang="zh-CN" altLang="en-US" sz="2400" b="1" dirty="0"/>
          </a:p>
        </p:txBody>
      </p:sp>
      <p:sp>
        <p:nvSpPr>
          <p:cNvPr id="37897" name="Text Box 9"/>
          <p:cNvSpPr txBox="1">
            <a:spLocks noChangeArrowheads="1"/>
          </p:cNvSpPr>
          <p:nvPr/>
        </p:nvSpPr>
        <p:spPr bwMode="auto">
          <a:xfrm>
            <a:off x="971550" y="1557338"/>
            <a:ext cx="7129463" cy="45720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宋体" panose="02010600030101010101" pitchFamily="2" charset="-122"/>
              </a:rPr>
              <a:t>其中       表示</a:t>
            </a:r>
            <a:r>
              <a:rPr lang="en-US" altLang="zh-CN" sz="2400" b="1" i="1" dirty="0">
                <a:solidFill>
                  <a:srgbClr val="FF0000"/>
                </a:solidFill>
                <a:latin typeface="宋体" panose="02010600030101010101" pitchFamily="2" charset="-122"/>
              </a:rPr>
              <a:t>α</a:t>
            </a:r>
            <a:r>
              <a:rPr lang="zh-CN" altLang="en-US" sz="2400" b="1" dirty="0">
                <a:latin typeface="宋体" panose="02010600030101010101" pitchFamily="2" charset="-122"/>
              </a:rPr>
              <a:t>粒子在原子附近度过的时间</a:t>
            </a:r>
            <a:r>
              <a:rPr lang="en-US" altLang="zh-CN" sz="2400" b="1" dirty="0">
                <a:latin typeface="宋体" panose="02010600030101010101" pitchFamily="2" charset="-122"/>
              </a:rPr>
              <a:t>.</a:t>
            </a:r>
            <a:endParaRPr lang="en-US" altLang="zh-CN" sz="2400" b="1" dirty="0">
              <a:latin typeface="宋体" panose="02010600030101010101" pitchFamily="2" charset="-122"/>
            </a:endParaRPr>
          </a:p>
        </p:txBody>
      </p:sp>
      <p:sp>
        <p:nvSpPr>
          <p:cNvPr id="37898" name="Text Box 10"/>
          <p:cNvSpPr txBox="1">
            <a:spLocks noChangeArrowheads="1"/>
          </p:cNvSpPr>
          <p:nvPr/>
        </p:nvSpPr>
        <p:spPr bwMode="auto">
          <a:xfrm>
            <a:off x="1063625" y="2133600"/>
            <a:ext cx="1708150" cy="457200"/>
          </a:xfrm>
          <a:prstGeom prst="rect">
            <a:avLst/>
          </a:prstGeom>
          <a:noFill/>
          <a:ln>
            <a:noFill/>
          </a:ln>
        </p:spPr>
        <p:txBody>
          <a:bodyPr wrap="non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宋体" panose="02010600030101010101" pitchFamily="2" charset="-122"/>
              </a:rPr>
              <a:t>代入</a:t>
            </a:r>
            <a:r>
              <a:rPr lang="en-US" altLang="zh-CN" sz="2400" b="1" i="1" dirty="0" err="1">
                <a:solidFill>
                  <a:srgbClr val="FF0000"/>
                </a:solidFill>
                <a:latin typeface="宋体" panose="02010600030101010101" pitchFamily="2" charset="-122"/>
              </a:rPr>
              <a:t>F</a:t>
            </a:r>
            <a:r>
              <a:rPr lang="en-US" altLang="zh-CN" sz="2400" b="1" i="1" baseline="-25000" dirty="0" err="1">
                <a:solidFill>
                  <a:srgbClr val="FF0000"/>
                </a:solidFill>
                <a:latin typeface="宋体" panose="02010600030101010101" pitchFamily="2" charset="-122"/>
              </a:rPr>
              <a:t>max</a:t>
            </a:r>
            <a:r>
              <a:rPr lang="zh-CN" altLang="en-US" sz="2400" b="1" dirty="0">
                <a:latin typeface="宋体" panose="02010600030101010101" pitchFamily="2" charset="-122"/>
              </a:rPr>
              <a:t>值</a:t>
            </a:r>
            <a:r>
              <a:rPr lang="en-US" altLang="zh-CN" sz="2400" b="1" dirty="0">
                <a:latin typeface="宋体" panose="02010600030101010101" pitchFamily="2" charset="-122"/>
              </a:rPr>
              <a:t>,</a:t>
            </a:r>
            <a:endParaRPr lang="en-US" altLang="zh-CN" sz="2400" b="1" dirty="0">
              <a:latin typeface="宋体" panose="02010600030101010101" pitchFamily="2" charset="-122"/>
            </a:endParaRPr>
          </a:p>
        </p:txBody>
      </p:sp>
      <p:sp>
        <p:nvSpPr>
          <p:cNvPr id="37899" name="Text Box 11"/>
          <p:cNvSpPr txBox="1">
            <a:spLocks noChangeArrowheads="1"/>
          </p:cNvSpPr>
          <p:nvPr/>
        </p:nvSpPr>
        <p:spPr bwMode="auto">
          <a:xfrm>
            <a:off x="2740025" y="2133600"/>
            <a:ext cx="895350" cy="457200"/>
          </a:xfrm>
          <a:prstGeom prst="rect">
            <a:avLst/>
          </a:prstGeom>
          <a:noFill/>
          <a:ln>
            <a:noFill/>
          </a:ln>
        </p:spPr>
        <p:txBody>
          <a:bodyPr wrap="non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006600"/>
                </a:solidFill>
              </a:rPr>
              <a:t>解得</a:t>
            </a:r>
            <a:r>
              <a:rPr lang="en-US" altLang="zh-CN" sz="2400" b="1" dirty="0">
                <a:solidFill>
                  <a:srgbClr val="006600"/>
                </a:solidFill>
              </a:rPr>
              <a:t>:</a:t>
            </a:r>
            <a:endParaRPr lang="en-US" altLang="zh-CN" sz="2400" b="1" dirty="0">
              <a:solidFill>
                <a:srgbClr val="006600"/>
              </a:solidFill>
            </a:endParaRPr>
          </a:p>
        </p:txBody>
      </p:sp>
      <p:sp>
        <p:nvSpPr>
          <p:cNvPr id="37900" name="Text Box 12"/>
          <p:cNvSpPr txBox="1">
            <a:spLocks noChangeArrowheads="1"/>
          </p:cNvSpPr>
          <p:nvPr/>
        </p:nvSpPr>
        <p:spPr bwMode="auto">
          <a:xfrm>
            <a:off x="1044575" y="3043238"/>
            <a:ext cx="1079500" cy="45720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rPr>
              <a:t>所以</a:t>
            </a:r>
            <a:endParaRPr lang="zh-CN" altLang="en-US" sz="2400" b="1" dirty="0">
              <a:solidFill>
                <a:srgbClr val="FF0000"/>
              </a:solidFill>
            </a:endParaRPr>
          </a:p>
        </p:txBody>
      </p:sp>
      <p:sp>
        <p:nvSpPr>
          <p:cNvPr id="37901" name="Text Box 13"/>
          <p:cNvSpPr txBox="1">
            <a:spLocks noChangeArrowheads="1"/>
          </p:cNvSpPr>
          <p:nvPr/>
        </p:nvSpPr>
        <p:spPr bwMode="auto">
          <a:xfrm>
            <a:off x="1162050" y="5851525"/>
            <a:ext cx="2769164" cy="461665"/>
          </a:xfrm>
          <a:prstGeom prst="rect">
            <a:avLst/>
          </a:prstGeom>
          <a:noFill/>
          <a:ln>
            <a:noFill/>
          </a:ln>
        </p:spPr>
        <p:txBody>
          <a:bodyPr wrap="non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dirty="0" err="1">
                <a:solidFill>
                  <a:srgbClr val="FF0000"/>
                </a:solidFill>
              </a:rPr>
              <a:t>tanθ</a:t>
            </a:r>
            <a:r>
              <a:rPr lang="zh-CN" altLang="en-US" sz="2400" b="1" dirty="0"/>
              <a:t>值很小</a:t>
            </a:r>
            <a:r>
              <a:rPr lang="en-US" altLang="zh-CN" sz="2400" b="1" dirty="0"/>
              <a:t>,</a:t>
            </a:r>
            <a:r>
              <a:rPr lang="zh-CN" altLang="en-US" sz="2400" b="1" dirty="0"/>
              <a:t>所以有</a:t>
            </a:r>
            <a:endParaRPr lang="zh-CN" altLang="en-US" sz="2400" b="1" dirty="0"/>
          </a:p>
        </p:txBody>
      </p:sp>
      <p:graphicFrame>
        <p:nvGraphicFramePr>
          <p:cNvPr id="37903" name="Object 15"/>
          <p:cNvGraphicFramePr>
            <a:graphicFrameLocks noGrp="1" noChangeAspect="1"/>
          </p:cNvGraphicFramePr>
          <p:nvPr>
            <p:ph sz="quarter" idx="1"/>
          </p:nvPr>
        </p:nvGraphicFramePr>
        <p:xfrm>
          <a:off x="6945009" y="446869"/>
          <a:ext cx="1944687" cy="500063"/>
        </p:xfrm>
        <a:graphic>
          <a:graphicData uri="http://schemas.openxmlformats.org/presentationml/2006/ole">
            <mc:AlternateContent xmlns:mc="http://schemas.openxmlformats.org/markup-compatibility/2006">
              <mc:Choice xmlns:v="urn:schemas-microsoft-com:vml" Requires="v">
                <p:oleObj spid="_x0000_s0" name="公式" r:id="rId1" imgW="889000" imgH="228600" progId="Equation.3">
                  <p:embed/>
                </p:oleObj>
              </mc:Choice>
              <mc:Fallback>
                <p:oleObj name="公式" r:id="rId1" imgW="889000" imgH="228600" progId="Equation.3">
                  <p:embed/>
                  <p:pic>
                    <p:nvPicPr>
                      <p:cNvPr id="0" name="Object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009" y="446869"/>
                        <a:ext cx="1944687" cy="500063"/>
                      </a:xfrm>
                      <a:prstGeom prst="rect">
                        <a:avLst/>
                      </a:prstGeom>
                      <a:noFill/>
                      <a:ln>
                        <a:noFill/>
                      </a:ln>
                      <a:effectLst/>
                    </p:spPr>
                  </p:pic>
                </p:oleObj>
              </mc:Fallback>
            </mc:AlternateContent>
          </a:graphicData>
        </a:graphic>
      </p:graphicFrame>
      <p:graphicFrame>
        <p:nvGraphicFramePr>
          <p:cNvPr id="37905" name="Object 17"/>
          <p:cNvGraphicFramePr>
            <a:graphicFrameLocks noGrp="1" noChangeAspect="1"/>
          </p:cNvGraphicFramePr>
          <p:nvPr>
            <p:ph sz="quarter" idx="2"/>
          </p:nvPr>
        </p:nvGraphicFramePr>
        <p:xfrm>
          <a:off x="1619250" y="1412875"/>
          <a:ext cx="1150938" cy="830263"/>
        </p:xfrm>
        <a:graphic>
          <a:graphicData uri="http://schemas.openxmlformats.org/presentationml/2006/ole">
            <mc:AlternateContent xmlns:mc="http://schemas.openxmlformats.org/markup-compatibility/2006">
              <mc:Choice xmlns:v="urn:schemas-microsoft-com:vml" Requires="v">
                <p:oleObj spid="_x0000_s2" name="公式" r:id="rId3" imgW="546100" imgH="393700" progId="Equation.3">
                  <p:embed/>
                </p:oleObj>
              </mc:Choice>
              <mc:Fallback>
                <p:oleObj name="公式" r:id="rId3" imgW="546100" imgH="393700" progId="Equation.3">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412875"/>
                        <a:ext cx="1150938" cy="830263"/>
                      </a:xfrm>
                      <a:prstGeom prst="rect">
                        <a:avLst/>
                      </a:prstGeom>
                      <a:noFill/>
                      <a:ln>
                        <a:noFill/>
                      </a:ln>
                      <a:effectLst/>
                    </p:spPr>
                  </p:pic>
                </p:oleObj>
              </mc:Fallback>
            </mc:AlternateContent>
          </a:graphicData>
        </a:graphic>
      </p:graphicFrame>
      <p:graphicFrame>
        <p:nvGraphicFramePr>
          <p:cNvPr id="37908" name="Object 20"/>
          <p:cNvGraphicFramePr>
            <a:graphicFrameLocks noGrp="1" noChangeAspect="1"/>
          </p:cNvGraphicFramePr>
          <p:nvPr>
            <p:ph sz="quarter" idx="3"/>
          </p:nvPr>
        </p:nvGraphicFramePr>
        <p:xfrm>
          <a:off x="3995738" y="1989138"/>
          <a:ext cx="2262187" cy="798512"/>
        </p:xfrm>
        <a:graphic>
          <a:graphicData uri="http://schemas.openxmlformats.org/presentationml/2006/ole">
            <mc:AlternateContent xmlns:mc="http://schemas.openxmlformats.org/markup-compatibility/2006">
              <mc:Choice xmlns:v="urn:schemas-microsoft-com:vml" Requires="v">
                <p:oleObj spid="_x0000_s3" name="公式" r:id="rId5" imgW="1270000" imgH="457200" progId="Equation.3">
                  <p:embed/>
                </p:oleObj>
              </mc:Choice>
              <mc:Fallback>
                <p:oleObj name="公式" r:id="rId5" imgW="1270000" imgH="457200" progId="Equation.3">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1989138"/>
                        <a:ext cx="2262187" cy="798512"/>
                      </a:xfrm>
                      <a:prstGeom prst="rect">
                        <a:avLst/>
                      </a:prstGeom>
                      <a:noFill/>
                      <a:ln>
                        <a:noFill/>
                      </a:ln>
                      <a:effectLst/>
                    </p:spPr>
                  </p:pic>
                </p:oleObj>
              </mc:Fallback>
            </mc:AlternateContent>
          </a:graphicData>
        </a:graphic>
      </p:graphicFrame>
      <p:graphicFrame>
        <p:nvGraphicFramePr>
          <p:cNvPr id="37914" name="Object 26"/>
          <p:cNvGraphicFramePr>
            <a:graphicFrameLocks noChangeAspect="1"/>
          </p:cNvGraphicFramePr>
          <p:nvPr/>
        </p:nvGraphicFramePr>
        <p:xfrm>
          <a:off x="3790950" y="5559425"/>
          <a:ext cx="4070350" cy="1084263"/>
        </p:xfrm>
        <a:graphic>
          <a:graphicData uri="http://schemas.openxmlformats.org/presentationml/2006/ole">
            <mc:AlternateContent xmlns:mc="http://schemas.openxmlformats.org/markup-compatibility/2006">
              <mc:Choice xmlns:v="urn:schemas-microsoft-com:vml" Requires="v">
                <p:oleObj spid="_x0000_s4" name="公式" r:id="rId7" imgW="1710055" imgH="457200" progId="Equation.3">
                  <p:embed/>
                </p:oleObj>
              </mc:Choice>
              <mc:Fallback>
                <p:oleObj name="公式" r:id="rId7" imgW="1710055" imgH="457200" progId="Equation.3">
                  <p:embed/>
                  <p:pic>
                    <p:nvPicPr>
                      <p:cNvPr id="0" name="Object 26"/>
                      <p:cNvPicPr>
                        <a:picLocks noChangeAspect="1" noChangeArrowheads="1"/>
                      </p:cNvPicPr>
                      <p:nvPr/>
                    </p:nvPicPr>
                    <p:blipFill>
                      <a:blip r:embed="rId8"/>
                      <a:srcRect/>
                      <a:stretch>
                        <a:fillRect/>
                      </a:stretch>
                    </p:blipFill>
                    <p:spPr bwMode="auto">
                      <a:xfrm>
                        <a:off x="3790950" y="5559425"/>
                        <a:ext cx="4070350" cy="1084263"/>
                      </a:xfrm>
                      <a:prstGeom prst="rect">
                        <a:avLst/>
                      </a:prstGeom>
                      <a:noFill/>
                      <a:ln>
                        <a:noFill/>
                      </a:ln>
                      <a:effectLst/>
                    </p:spPr>
                  </p:pic>
                </p:oleObj>
              </mc:Fallback>
            </mc:AlternateContent>
          </a:graphicData>
        </a:graphic>
      </p:graphicFrame>
      <p:graphicFrame>
        <p:nvGraphicFramePr>
          <p:cNvPr id="37916" name="Object 28"/>
          <p:cNvGraphicFramePr>
            <a:graphicFrameLocks noChangeAspect="1"/>
          </p:cNvGraphicFramePr>
          <p:nvPr/>
        </p:nvGraphicFramePr>
        <p:xfrm>
          <a:off x="1830388" y="3028950"/>
          <a:ext cx="1098550" cy="439738"/>
        </p:xfrm>
        <a:graphic>
          <a:graphicData uri="http://schemas.openxmlformats.org/presentationml/2006/ole">
            <mc:AlternateContent xmlns:mc="http://schemas.openxmlformats.org/markup-compatibility/2006">
              <mc:Choice xmlns:v="urn:schemas-microsoft-com:vml" Requires="v">
                <p:oleObj spid="_x0000_s5" name="公式" r:id="rId9" imgW="438785" imgH="173990" progId="Equation.3">
                  <p:embed/>
                </p:oleObj>
              </mc:Choice>
              <mc:Fallback>
                <p:oleObj name="公式" r:id="rId9" imgW="438785" imgH="173990" progId="Equation.3">
                  <p:embed/>
                  <p:pic>
                    <p:nvPicPr>
                      <p:cNvPr id="0" name="Object 28"/>
                      <p:cNvPicPr>
                        <a:picLocks noChangeAspect="1" noChangeArrowheads="1"/>
                      </p:cNvPicPr>
                      <p:nvPr/>
                    </p:nvPicPr>
                    <p:blipFill>
                      <a:blip r:embed="rId10"/>
                      <a:srcRect/>
                      <a:stretch>
                        <a:fillRect/>
                      </a:stretch>
                    </p:blipFill>
                    <p:spPr bwMode="auto">
                      <a:xfrm>
                        <a:off x="1830388" y="3028950"/>
                        <a:ext cx="1098550" cy="439738"/>
                      </a:xfrm>
                      <a:prstGeom prst="rect">
                        <a:avLst/>
                      </a:prstGeom>
                      <a:noFill/>
                      <a:ln>
                        <a:noFill/>
                      </a:ln>
                      <a:effectLst/>
                    </p:spPr>
                  </p:pic>
                </p:oleObj>
              </mc:Fallback>
            </mc:AlternateContent>
          </a:graphicData>
        </a:graphic>
      </p:graphicFrame>
      <p:graphicFrame>
        <p:nvGraphicFramePr>
          <p:cNvPr id="37917" name="Object 29"/>
          <p:cNvGraphicFramePr>
            <a:graphicFrameLocks noChangeAspect="1"/>
          </p:cNvGraphicFramePr>
          <p:nvPr/>
        </p:nvGraphicFramePr>
        <p:xfrm>
          <a:off x="2627313" y="4941888"/>
          <a:ext cx="1727200" cy="940064"/>
        </p:xfrm>
        <a:graphic>
          <a:graphicData uri="http://schemas.openxmlformats.org/presentationml/2006/ole">
            <mc:AlternateContent xmlns:mc="http://schemas.openxmlformats.org/markup-compatibility/2006">
              <mc:Choice xmlns:v="urn:schemas-microsoft-com:vml" Requires="v">
                <p:oleObj spid="_x0000_s6" name="Equation" r:id="rId11" imgW="825500" imgH="431800" progId="Equation.DSMT4">
                  <p:embed/>
                </p:oleObj>
              </mc:Choice>
              <mc:Fallback>
                <p:oleObj name="Equation" r:id="rId11" imgW="825500" imgH="431800" progId="Equation.DSMT4">
                  <p:embed/>
                  <p:pic>
                    <p:nvPicPr>
                      <p:cNvPr id="0"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7313" y="4941888"/>
                        <a:ext cx="1727200" cy="940064"/>
                      </a:xfrm>
                      <a:prstGeom prst="rect">
                        <a:avLst/>
                      </a:prstGeom>
                      <a:noFill/>
                      <a:ln>
                        <a:noFill/>
                      </a:ln>
                      <a:effectLst/>
                    </p:spPr>
                  </p:pic>
                </p:oleObj>
              </mc:Fallback>
            </mc:AlternateContent>
          </a:graphicData>
        </a:graphic>
      </p:graphicFrame>
      <p:graphicFrame>
        <p:nvGraphicFramePr>
          <p:cNvPr id="37918" name="Object 30"/>
          <p:cNvGraphicFramePr>
            <a:graphicFrameLocks noChangeAspect="1"/>
          </p:cNvGraphicFramePr>
          <p:nvPr/>
        </p:nvGraphicFramePr>
        <p:xfrm>
          <a:off x="2916239" y="2781300"/>
          <a:ext cx="759460" cy="863600"/>
        </p:xfrm>
        <a:graphic>
          <a:graphicData uri="http://schemas.openxmlformats.org/presentationml/2006/ole">
            <mc:AlternateContent xmlns:mc="http://schemas.openxmlformats.org/markup-compatibility/2006">
              <mc:Choice xmlns:v="urn:schemas-microsoft-com:vml" Requires="v">
                <p:oleObj spid="_x0000_s7" name="公式" r:id="rId13" imgW="368300" imgH="419100" progId="Equation.3">
                  <p:embed/>
                </p:oleObj>
              </mc:Choice>
              <mc:Fallback>
                <p:oleObj name="公式" r:id="rId13" imgW="368300" imgH="419100" progId="Equation.3">
                  <p:embed/>
                  <p:pic>
                    <p:nvPicPr>
                      <p:cNvPr id="0" name="Object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6239" y="2781300"/>
                        <a:ext cx="759460" cy="863600"/>
                      </a:xfrm>
                      <a:prstGeom prst="rect">
                        <a:avLst/>
                      </a:prstGeom>
                      <a:noFill/>
                      <a:ln>
                        <a:noFill/>
                      </a:ln>
                      <a:effectLst/>
                    </p:spPr>
                  </p:pic>
                </p:oleObj>
              </mc:Fallback>
            </mc:AlternateContent>
          </a:graphicData>
        </a:graphic>
      </p:graphicFrame>
      <p:graphicFrame>
        <p:nvGraphicFramePr>
          <p:cNvPr id="37919" name="Object 31"/>
          <p:cNvGraphicFramePr>
            <a:graphicFrameLocks noChangeAspect="1"/>
          </p:cNvGraphicFramePr>
          <p:nvPr/>
        </p:nvGraphicFramePr>
        <p:xfrm>
          <a:off x="3706813" y="2781301"/>
          <a:ext cx="2551112" cy="865160"/>
        </p:xfrm>
        <a:graphic>
          <a:graphicData uri="http://schemas.openxmlformats.org/presentationml/2006/ole">
            <mc:AlternateContent xmlns:mc="http://schemas.openxmlformats.org/markup-compatibility/2006">
              <mc:Choice xmlns:v="urn:schemas-microsoft-com:vml" Requires="v">
                <p:oleObj spid="_x0000_s8" name="Equation" r:id="rId15" imgW="1346200" imgH="457200" progId="Equation.DSMT4">
                  <p:embed/>
                </p:oleObj>
              </mc:Choice>
              <mc:Fallback>
                <p:oleObj name="Equation" r:id="rId15" imgW="1346200" imgH="457200" progId="Equation.DSMT4">
                  <p:embed/>
                  <p:pic>
                    <p:nvPicPr>
                      <p:cNvPr id="0" name="Object 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06813" y="2781301"/>
                        <a:ext cx="2551112" cy="865160"/>
                      </a:xfrm>
                      <a:prstGeom prst="rect">
                        <a:avLst/>
                      </a:prstGeom>
                      <a:noFill/>
                      <a:ln>
                        <a:noFill/>
                      </a:ln>
                      <a:effectLst/>
                    </p:spPr>
                  </p:pic>
                </p:oleObj>
              </mc:Fallback>
            </mc:AlternateContent>
          </a:graphicData>
        </a:graphic>
      </p:graphicFrame>
      <p:sp>
        <p:nvSpPr>
          <p:cNvPr id="37921" name="Text Box 33"/>
          <p:cNvSpPr txBox="1">
            <a:spLocks noChangeArrowheads="1"/>
          </p:cNvSpPr>
          <p:nvPr/>
        </p:nvSpPr>
        <p:spPr bwMode="auto">
          <a:xfrm>
            <a:off x="7885113" y="5805488"/>
            <a:ext cx="641350" cy="457200"/>
          </a:xfrm>
          <a:prstGeom prst="rect">
            <a:avLst/>
          </a:prstGeom>
          <a:noFill/>
          <a:ln>
            <a:noFill/>
          </a:ln>
        </p:spPr>
        <p:txBody>
          <a:bodyPr wrap="non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rgbClr val="FF0000"/>
                </a:solidFill>
                <a:latin typeface="宋体" panose="02010600030101010101" pitchFamily="2" charset="-122"/>
              </a:rPr>
              <a:t>(1)</a:t>
            </a:r>
            <a:endParaRPr lang="en-US" altLang="zh-CN" sz="2400" b="1">
              <a:solidFill>
                <a:srgbClr val="FF0000"/>
              </a:solidFill>
              <a:latin typeface="宋体" panose="02010600030101010101" pitchFamily="2" charset="-122"/>
            </a:endParaRPr>
          </a:p>
        </p:txBody>
      </p:sp>
      <p:graphicFrame>
        <p:nvGraphicFramePr>
          <p:cNvPr id="37948" name="Object 60"/>
          <p:cNvGraphicFramePr>
            <a:graphicFrameLocks noGrp="1" noChangeAspect="1"/>
          </p:cNvGraphicFramePr>
          <p:nvPr>
            <p:ph sz="quarter" idx="4"/>
          </p:nvPr>
        </p:nvGraphicFramePr>
        <p:xfrm>
          <a:off x="2555876" y="3644901"/>
          <a:ext cx="2164768" cy="1296988"/>
        </p:xfrm>
        <a:graphic>
          <a:graphicData uri="http://schemas.openxmlformats.org/presentationml/2006/ole">
            <mc:AlternateContent xmlns:mc="http://schemas.openxmlformats.org/markup-compatibility/2006">
              <mc:Choice xmlns:v="urn:schemas-microsoft-com:vml" Requires="v">
                <p:oleObj spid="_x0000_s9" name="Equation" r:id="rId17" imgW="977900" imgH="596900" progId="Equation.DSMT4">
                  <p:embed/>
                </p:oleObj>
              </mc:Choice>
              <mc:Fallback>
                <p:oleObj name="Equation" r:id="rId17" imgW="977900" imgH="596900" progId="Equation.DSMT4">
                  <p:embed/>
                  <p:pic>
                    <p:nvPicPr>
                      <p:cNvPr id="0" name="Object 6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55876" y="3644901"/>
                        <a:ext cx="2164768" cy="1296988"/>
                      </a:xfrm>
                      <a:prstGeom prst="rect">
                        <a:avLst/>
                      </a:prstGeom>
                      <a:noFill/>
                      <a:ln>
                        <a:noFill/>
                      </a:ln>
                      <a:effectLst/>
                    </p:spPr>
                  </p:pic>
                </p:oleObj>
              </mc:Fallback>
            </mc:AlternateContent>
          </a:graphicData>
        </a:graphic>
      </p:graphicFrame>
      <p:graphicFrame>
        <p:nvGraphicFramePr>
          <p:cNvPr id="37957" name="Object 69"/>
          <p:cNvGraphicFramePr>
            <a:graphicFrameLocks noChangeAspect="1"/>
          </p:cNvGraphicFramePr>
          <p:nvPr/>
        </p:nvGraphicFramePr>
        <p:xfrm>
          <a:off x="4572000" y="3789363"/>
          <a:ext cx="3954463" cy="988615"/>
        </p:xfrm>
        <a:graphic>
          <a:graphicData uri="http://schemas.openxmlformats.org/presentationml/2006/ole">
            <mc:AlternateContent xmlns:mc="http://schemas.openxmlformats.org/markup-compatibility/2006">
              <mc:Choice xmlns:v="urn:schemas-microsoft-com:vml" Requires="v">
                <p:oleObj spid="_x0000_s10" name="Equation" r:id="rId19" imgW="1727200" imgH="431800" progId="Equation.DSMT4">
                  <p:embed/>
                </p:oleObj>
              </mc:Choice>
              <mc:Fallback>
                <p:oleObj name="Equation" r:id="rId19" imgW="1727200" imgH="431800" progId="Equation.DSMT4">
                  <p:embed/>
                  <p:pic>
                    <p:nvPicPr>
                      <p:cNvPr id="0" name="Object 6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0" y="3789363"/>
                        <a:ext cx="3954463" cy="988615"/>
                      </a:xfrm>
                      <a:prstGeom prst="rect">
                        <a:avLst/>
                      </a:prstGeom>
                      <a:noFill/>
                      <a:ln>
                        <a:noFill/>
                      </a:ln>
                      <a:effectLst/>
                    </p:spPr>
                  </p:pic>
                </p:oleObj>
              </mc:Fallback>
            </mc:AlternateContent>
          </a:graphicData>
        </a:graphic>
      </p:graphicFrame>
      <p:sp>
        <p:nvSpPr>
          <p:cNvPr id="37958" name="Text Box 70"/>
          <p:cNvSpPr txBox="1">
            <a:spLocks noChangeArrowheads="1"/>
          </p:cNvSpPr>
          <p:nvPr/>
        </p:nvSpPr>
        <p:spPr bwMode="auto">
          <a:xfrm>
            <a:off x="4354513" y="5059363"/>
            <a:ext cx="938212" cy="45720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宋体" panose="02010600030101010101" pitchFamily="2" charset="-122"/>
              </a:rPr>
              <a:t>其中</a:t>
            </a:r>
            <a:endParaRPr lang="zh-CN" altLang="en-US" sz="2400" b="1" dirty="0">
              <a:latin typeface="宋体" panose="02010600030101010101" pitchFamily="2" charset="-122"/>
            </a:endParaRPr>
          </a:p>
        </p:txBody>
      </p:sp>
      <p:graphicFrame>
        <p:nvGraphicFramePr>
          <p:cNvPr id="37959" name="Object 71"/>
          <p:cNvGraphicFramePr>
            <a:graphicFrameLocks noChangeAspect="1"/>
          </p:cNvGraphicFramePr>
          <p:nvPr/>
        </p:nvGraphicFramePr>
        <p:xfrm>
          <a:off x="5148263" y="5013325"/>
          <a:ext cx="3378200" cy="552797"/>
        </p:xfrm>
        <a:graphic>
          <a:graphicData uri="http://schemas.openxmlformats.org/presentationml/2006/ole">
            <mc:AlternateContent xmlns:mc="http://schemas.openxmlformats.org/markup-compatibility/2006">
              <mc:Choice xmlns:v="urn:schemas-microsoft-com:vml" Requires="v">
                <p:oleObj spid="_x0000_s11" name="公式" r:id="rId21" imgW="1473200" imgH="241300" progId="Equation.3">
                  <p:embed/>
                </p:oleObj>
              </mc:Choice>
              <mc:Fallback>
                <p:oleObj name="公式" r:id="rId21" imgW="1473200" imgH="241300" progId="Equation.3">
                  <p:embed/>
                  <p:pic>
                    <p:nvPicPr>
                      <p:cNvPr id="0" name="Object 7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48263" y="5013325"/>
                        <a:ext cx="3378200" cy="552797"/>
                      </a:xfrm>
                      <a:prstGeom prst="rect">
                        <a:avLst/>
                      </a:prstGeom>
                      <a:noFill/>
                      <a:ln>
                        <a:noFill/>
                      </a:ln>
                      <a:effectLst/>
                    </p:spPr>
                  </p:pic>
                </p:oleObj>
              </mc:Fallback>
            </mc:AlternateContent>
          </a:graphicData>
        </a:graphic>
      </p:graphicFrame>
      <p:sp>
        <p:nvSpPr>
          <p:cNvPr id="12" name="幻灯片编号占位符 4"/>
          <p:cNvSpPr>
            <a:spLocks noGrp="1"/>
          </p:cNvSpPr>
          <p:nvPr>
            <p:ph type="sldNum" sz="quarter" idx="12"/>
          </p:nvPr>
        </p:nvSpPr>
        <p:spPr/>
        <p:txBody>
          <a:bodyPr/>
          <a:lstStyle/>
          <a:p>
            <a:pPr>
              <a:defRPr/>
            </a:pPr>
            <a:fld id="{9E85F930-5E64-4971-AAB3-79CD8BE86BE3}" type="slidenum">
              <a:rPr lang="en-US" smtClean="0"/>
            </a:fld>
            <a:endParaRPr lang="en-US"/>
          </a:p>
        </p:txBody>
      </p:sp>
      <p:sp>
        <p:nvSpPr>
          <p:cNvPr id="13" name="页脚占位符 12"/>
          <p:cNvSpPr>
            <a:spLocks noGrp="1"/>
          </p:cNvSpPr>
          <p:nvPr>
            <p:ph type="ftr" sz="quarter" idx="11"/>
          </p:nvPr>
        </p:nvSpPr>
        <p:spPr/>
        <p:txBody>
          <a:bodyPr/>
          <a:lstStyle/>
          <a:p>
            <a:pPr>
              <a:defRPr/>
            </a:pPr>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903"/>
                                        </p:tgtEl>
                                        <p:attrNameLst>
                                          <p:attrName>style.visibility</p:attrName>
                                        </p:attrNameLst>
                                      </p:cBhvr>
                                      <p:to>
                                        <p:strVal val="visible"/>
                                      </p:to>
                                    </p:set>
                                    <p:animEffect transition="in" filter="dissolve">
                                      <p:cBhvr>
                                        <p:cTn id="7" dur="500"/>
                                        <p:tgtEl>
                                          <p:spTgt spid="379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905"/>
                                        </p:tgtEl>
                                        <p:attrNameLst>
                                          <p:attrName>style.visibility</p:attrName>
                                        </p:attrNameLst>
                                      </p:cBhvr>
                                      <p:to>
                                        <p:strVal val="visible"/>
                                      </p:to>
                                    </p:set>
                                    <p:animEffect transition="in" filter="dissolve">
                                      <p:cBhvr>
                                        <p:cTn id="12" dur="500"/>
                                        <p:tgtEl>
                                          <p:spTgt spid="3790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dissolve">
                                      <p:cBhvr>
                                        <p:cTn id="15" dur="500"/>
                                        <p:tgtEl>
                                          <p:spTgt spid="37897"/>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37898"/>
                                        </p:tgtEl>
                                        <p:attrNameLst>
                                          <p:attrName>style.visibility</p:attrName>
                                        </p:attrNameLst>
                                      </p:cBhvr>
                                      <p:to>
                                        <p:strVal val="visible"/>
                                      </p:to>
                                    </p:set>
                                    <p:anim calcmode="discrete" valueType="clr">
                                      <p:cBhvr override="childStyle">
                                        <p:cTn id="20" dur="80"/>
                                        <p:tgtEl>
                                          <p:spTgt spid="37898"/>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37898"/>
                                        </p:tgtEl>
                                        <p:attrNameLst>
                                          <p:attrName>fillcolor</p:attrName>
                                        </p:attrNameLst>
                                      </p:cBhvr>
                                      <p:tavLst>
                                        <p:tav tm="0">
                                          <p:val>
                                            <p:clrVal>
                                              <a:schemeClr val="accent2"/>
                                            </p:clrVal>
                                          </p:val>
                                        </p:tav>
                                        <p:tav tm="50000">
                                          <p:val>
                                            <p:clrVal>
                                              <a:schemeClr val="hlink"/>
                                            </p:clrVal>
                                          </p:val>
                                        </p:tav>
                                      </p:tavLst>
                                    </p:anim>
                                    <p:set>
                                      <p:cBhvr>
                                        <p:cTn id="22" dur="80"/>
                                        <p:tgtEl>
                                          <p:spTgt spid="37898"/>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37899"/>
                                        </p:tgtEl>
                                        <p:attrNameLst>
                                          <p:attrName>style.visibility</p:attrName>
                                        </p:attrNameLst>
                                      </p:cBhvr>
                                      <p:to>
                                        <p:strVal val="visible"/>
                                      </p:to>
                                    </p:set>
                                    <p:anim calcmode="discrete" valueType="clr">
                                      <p:cBhvr override="childStyle">
                                        <p:cTn id="27" dur="80"/>
                                        <p:tgtEl>
                                          <p:spTgt spid="3789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7899"/>
                                        </p:tgtEl>
                                        <p:attrNameLst>
                                          <p:attrName>fillcolor</p:attrName>
                                        </p:attrNameLst>
                                      </p:cBhvr>
                                      <p:tavLst>
                                        <p:tav tm="0">
                                          <p:val>
                                            <p:clrVal>
                                              <a:schemeClr val="accent2"/>
                                            </p:clrVal>
                                          </p:val>
                                        </p:tav>
                                        <p:tav tm="50000">
                                          <p:val>
                                            <p:clrVal>
                                              <a:schemeClr val="hlink"/>
                                            </p:clrVal>
                                          </p:val>
                                        </p:tav>
                                      </p:tavLst>
                                    </p:anim>
                                    <p:set>
                                      <p:cBhvr>
                                        <p:cTn id="29" dur="80"/>
                                        <p:tgtEl>
                                          <p:spTgt spid="3789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7908"/>
                                        </p:tgtEl>
                                        <p:attrNameLst>
                                          <p:attrName>style.visibility</p:attrName>
                                        </p:attrNameLst>
                                      </p:cBhvr>
                                      <p:to>
                                        <p:strVal val="visible"/>
                                      </p:to>
                                    </p:set>
                                    <p:animEffect transition="in" filter="dissolve">
                                      <p:cBhvr>
                                        <p:cTn id="34" dur="500"/>
                                        <p:tgtEl>
                                          <p:spTgt spid="37908"/>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37900"/>
                                        </p:tgtEl>
                                        <p:attrNameLst>
                                          <p:attrName>style.visibility</p:attrName>
                                        </p:attrNameLst>
                                      </p:cBhvr>
                                      <p:to>
                                        <p:strVal val="visible"/>
                                      </p:to>
                                    </p:set>
                                    <p:anim calcmode="discrete" valueType="clr">
                                      <p:cBhvr override="childStyle">
                                        <p:cTn id="39" dur="80"/>
                                        <p:tgtEl>
                                          <p:spTgt spid="3790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37900"/>
                                        </p:tgtEl>
                                        <p:attrNameLst>
                                          <p:attrName>fillcolor</p:attrName>
                                        </p:attrNameLst>
                                      </p:cBhvr>
                                      <p:tavLst>
                                        <p:tav tm="0">
                                          <p:val>
                                            <p:clrVal>
                                              <a:schemeClr val="accent2"/>
                                            </p:clrVal>
                                          </p:val>
                                        </p:tav>
                                        <p:tav tm="50000">
                                          <p:val>
                                            <p:clrVal>
                                              <a:schemeClr val="hlink"/>
                                            </p:clrVal>
                                          </p:val>
                                        </p:tav>
                                      </p:tavLst>
                                    </p:anim>
                                    <p:set>
                                      <p:cBhvr>
                                        <p:cTn id="41" dur="80"/>
                                        <p:tgtEl>
                                          <p:spTgt spid="37900"/>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7916"/>
                                        </p:tgtEl>
                                        <p:attrNameLst>
                                          <p:attrName>style.visibility</p:attrName>
                                        </p:attrNameLst>
                                      </p:cBhvr>
                                      <p:to>
                                        <p:strVal val="visible"/>
                                      </p:to>
                                    </p:set>
                                    <p:animEffect transition="in" filter="dissolve">
                                      <p:cBhvr>
                                        <p:cTn id="46" dur="500"/>
                                        <p:tgtEl>
                                          <p:spTgt spid="37916"/>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7918"/>
                                        </p:tgtEl>
                                        <p:attrNameLst>
                                          <p:attrName>style.visibility</p:attrName>
                                        </p:attrNameLst>
                                      </p:cBhvr>
                                      <p:to>
                                        <p:strVal val="visible"/>
                                      </p:to>
                                    </p:set>
                                    <p:animEffect transition="in" filter="dissolve">
                                      <p:cBhvr>
                                        <p:cTn id="51" dur="500"/>
                                        <p:tgtEl>
                                          <p:spTgt spid="37918"/>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7919"/>
                                        </p:tgtEl>
                                        <p:attrNameLst>
                                          <p:attrName>style.visibility</p:attrName>
                                        </p:attrNameLst>
                                      </p:cBhvr>
                                      <p:to>
                                        <p:strVal val="visible"/>
                                      </p:to>
                                    </p:set>
                                    <p:animEffect transition="in" filter="dissolve">
                                      <p:cBhvr>
                                        <p:cTn id="56" dur="500"/>
                                        <p:tgtEl>
                                          <p:spTgt spid="379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7948"/>
                                        </p:tgtEl>
                                        <p:attrNameLst>
                                          <p:attrName>style.visibility</p:attrName>
                                        </p:attrNameLst>
                                      </p:cBhvr>
                                      <p:to>
                                        <p:strVal val="visible"/>
                                      </p:to>
                                    </p:set>
                                    <p:animEffect transition="in" filter="dissolve">
                                      <p:cBhvr>
                                        <p:cTn id="61" dur="500"/>
                                        <p:tgtEl>
                                          <p:spTgt spid="37948"/>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7958"/>
                                        </p:tgtEl>
                                        <p:attrNameLst>
                                          <p:attrName>style.visibility</p:attrName>
                                        </p:attrNameLst>
                                      </p:cBhvr>
                                      <p:to>
                                        <p:strVal val="visible"/>
                                      </p:to>
                                    </p:set>
                                    <p:animEffect transition="in" filter="dissolve">
                                      <p:cBhvr>
                                        <p:cTn id="66" dur="500"/>
                                        <p:tgtEl>
                                          <p:spTgt spid="37958"/>
                                        </p:tgtEl>
                                      </p:cBhvr>
                                    </p:animEffect>
                                  </p:childTnLst>
                                </p:cTn>
                              </p:par>
                              <p:par>
                                <p:cTn id="67" presetID="9" presetClass="entr" presetSubtype="0" fill="hold" nodeType="withEffect">
                                  <p:stCondLst>
                                    <p:cond delay="0"/>
                                  </p:stCondLst>
                                  <p:childTnLst>
                                    <p:set>
                                      <p:cBhvr>
                                        <p:cTn id="68" dur="1" fill="hold">
                                          <p:stCondLst>
                                            <p:cond delay="0"/>
                                          </p:stCondLst>
                                        </p:cTn>
                                        <p:tgtEl>
                                          <p:spTgt spid="37959"/>
                                        </p:tgtEl>
                                        <p:attrNameLst>
                                          <p:attrName>style.visibility</p:attrName>
                                        </p:attrNameLst>
                                      </p:cBhvr>
                                      <p:to>
                                        <p:strVal val="visible"/>
                                      </p:to>
                                    </p:set>
                                    <p:animEffect transition="in" filter="dissolve">
                                      <p:cBhvr>
                                        <p:cTn id="69" dur="500"/>
                                        <p:tgtEl>
                                          <p:spTgt spid="37959"/>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37957"/>
                                        </p:tgtEl>
                                        <p:attrNameLst>
                                          <p:attrName>style.visibility</p:attrName>
                                        </p:attrNameLst>
                                      </p:cBhvr>
                                      <p:to>
                                        <p:strVal val="visible"/>
                                      </p:to>
                                    </p:set>
                                    <p:animEffect transition="in" filter="dissolve">
                                      <p:cBhvr>
                                        <p:cTn id="74" dur="500"/>
                                        <p:tgtEl>
                                          <p:spTgt spid="37957"/>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37917"/>
                                        </p:tgtEl>
                                        <p:attrNameLst>
                                          <p:attrName>style.visibility</p:attrName>
                                        </p:attrNameLst>
                                      </p:cBhvr>
                                      <p:to>
                                        <p:strVal val="visible"/>
                                      </p:to>
                                    </p:set>
                                    <p:animEffect transition="in" filter="dissolve">
                                      <p:cBhvr>
                                        <p:cTn id="79" dur="500"/>
                                        <p:tgtEl>
                                          <p:spTgt spid="37917"/>
                                        </p:tgtEl>
                                      </p:cBhvr>
                                    </p:animEffec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37901"/>
                                        </p:tgtEl>
                                        <p:attrNameLst>
                                          <p:attrName>style.visibility</p:attrName>
                                        </p:attrNameLst>
                                      </p:cBhvr>
                                      <p:to>
                                        <p:strVal val="visible"/>
                                      </p:to>
                                    </p:set>
                                    <p:anim calcmode="discrete" valueType="clr">
                                      <p:cBhvr override="childStyle">
                                        <p:cTn id="84" dur="80"/>
                                        <p:tgtEl>
                                          <p:spTgt spid="37901"/>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37901"/>
                                        </p:tgtEl>
                                        <p:attrNameLst>
                                          <p:attrName>fillcolor</p:attrName>
                                        </p:attrNameLst>
                                      </p:cBhvr>
                                      <p:tavLst>
                                        <p:tav tm="0">
                                          <p:val>
                                            <p:clrVal>
                                              <a:schemeClr val="accent2"/>
                                            </p:clrVal>
                                          </p:val>
                                        </p:tav>
                                        <p:tav tm="50000">
                                          <p:val>
                                            <p:clrVal>
                                              <a:schemeClr val="hlink"/>
                                            </p:clrVal>
                                          </p:val>
                                        </p:tav>
                                      </p:tavLst>
                                    </p:anim>
                                    <p:set>
                                      <p:cBhvr>
                                        <p:cTn id="86" dur="80"/>
                                        <p:tgtEl>
                                          <p:spTgt spid="37901"/>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nodeType="clickEffect">
                                  <p:stCondLst>
                                    <p:cond delay="0"/>
                                  </p:stCondLst>
                                  <p:childTnLst>
                                    <p:set>
                                      <p:cBhvr>
                                        <p:cTn id="90" dur="1" fill="hold">
                                          <p:stCondLst>
                                            <p:cond delay="0"/>
                                          </p:stCondLst>
                                        </p:cTn>
                                        <p:tgtEl>
                                          <p:spTgt spid="37914"/>
                                        </p:tgtEl>
                                        <p:attrNameLst>
                                          <p:attrName>style.visibility</p:attrName>
                                        </p:attrNameLst>
                                      </p:cBhvr>
                                      <p:to>
                                        <p:strVal val="visible"/>
                                      </p:to>
                                    </p:set>
                                    <p:animEffect transition="in" filter="dissolve">
                                      <p:cBhvr>
                                        <p:cTn id="91" dur="500"/>
                                        <p:tgtEl>
                                          <p:spTgt spid="37914"/>
                                        </p:tgtEl>
                                      </p:cBhvr>
                                    </p:animEffect>
                                  </p:childTnLst>
                                </p:cTn>
                              </p:par>
                            </p:childTnLst>
                          </p:cTn>
                        </p:par>
                        <p:par>
                          <p:cTn id="92" fill="hold">
                            <p:stCondLst>
                              <p:cond delay="500"/>
                            </p:stCondLst>
                            <p:childTnLst>
                              <p:par>
                                <p:cTn id="93" presetID="9" presetClass="entr" presetSubtype="0" fill="hold" grpId="0" nodeType="afterEffect">
                                  <p:stCondLst>
                                    <p:cond delay="0"/>
                                  </p:stCondLst>
                                  <p:childTnLst>
                                    <p:set>
                                      <p:cBhvr>
                                        <p:cTn id="94" dur="1" fill="hold">
                                          <p:stCondLst>
                                            <p:cond delay="0"/>
                                          </p:stCondLst>
                                        </p:cTn>
                                        <p:tgtEl>
                                          <p:spTgt spid="37921"/>
                                        </p:tgtEl>
                                        <p:attrNameLst>
                                          <p:attrName>style.visibility</p:attrName>
                                        </p:attrNameLst>
                                      </p:cBhvr>
                                      <p:to>
                                        <p:strVal val="visible"/>
                                      </p:to>
                                    </p:set>
                                    <p:animEffect transition="in" filter="dissolve">
                                      <p:cBhvr>
                                        <p:cTn id="95" dur="500"/>
                                        <p:tgtEl>
                                          <p:spTgt spid="37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p:bldP spid="37898" grpId="0"/>
      <p:bldP spid="37899" grpId="0"/>
      <p:bldP spid="37900" grpId="0"/>
      <p:bldP spid="37901" grpId="0"/>
      <p:bldP spid="37921" grpId="0"/>
      <p:bldP spid="3795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汤姆孙模型的困难</a:t>
            </a:r>
            <a:endParaRPr lang="zh-CN" altLang="en-US" dirty="0"/>
          </a:p>
        </p:txBody>
      </p:sp>
      <p:sp>
        <p:nvSpPr>
          <p:cNvPr id="2" name="灯片编号占位符 1"/>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6" name="Rectangle 4"/>
          <p:cNvSpPr>
            <a:spLocks noChangeArrowheads="1"/>
          </p:cNvSpPr>
          <p:nvPr/>
        </p:nvSpPr>
        <p:spPr bwMode="auto">
          <a:xfrm>
            <a:off x="431800" y="981649"/>
            <a:ext cx="8572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nSpc>
                <a:spcPct val="200000"/>
              </a:lnSpc>
            </a:pPr>
            <a:r>
              <a:rPr kumimoji="0" lang="zh-TW" altLang="en-US" sz="2400" dirty="0">
                <a:latin typeface="华文楷体" panose="02010600040101010101" charset="-122"/>
                <a:ea typeface="华文楷体" panose="02010600040101010101" charset="-122"/>
              </a:rPr>
              <a:t>粒子受原子作用</a:t>
            </a:r>
            <a:r>
              <a:rPr kumimoji="0" lang="zh-CN" altLang="en-US" sz="2400" dirty="0">
                <a:latin typeface="华文楷体" panose="02010600040101010101" charset="-122"/>
                <a:ea typeface="华文楷体" panose="02010600040101010101" charset="-122"/>
              </a:rPr>
              <a:t>最大</a:t>
            </a:r>
            <a:r>
              <a:rPr kumimoji="0" lang="zh-TW" altLang="en-US" sz="2400" dirty="0">
                <a:latin typeface="华文楷体" panose="02010600040101010101" charset="-122"/>
                <a:ea typeface="华文楷体" panose="02010600040101010101" charset="-122"/>
              </a:rPr>
              <a:t>动量变化</a:t>
            </a:r>
            <a:r>
              <a:rPr kumimoji="0" lang="en-US" altLang="zh-CN" sz="2400" dirty="0">
                <a:latin typeface="华文楷体" panose="02010600040101010101" charset="-122"/>
                <a:ea typeface="华文楷体" panose="02010600040101010101" charset="-122"/>
              </a:rPr>
              <a:t>(</a:t>
            </a:r>
            <a:r>
              <a:rPr kumimoji="0" lang="zh-CN" altLang="en-US" sz="2400" dirty="0">
                <a:latin typeface="华文楷体" panose="02010600040101010101" charset="-122"/>
                <a:ea typeface="华文楷体" panose="02010600040101010101" charset="-122"/>
              </a:rPr>
              <a:t>掠射</a:t>
            </a:r>
            <a:r>
              <a:rPr kumimoji="0" lang="en-US" altLang="zh-CN" sz="2400" dirty="0">
                <a:latin typeface="华文楷体" panose="02010600040101010101" charset="-122"/>
                <a:ea typeface="华文楷体" panose="02010600040101010101" charset="-122"/>
              </a:rPr>
              <a:t>)</a:t>
            </a:r>
            <a:r>
              <a:rPr kumimoji="0" lang="zh-CN" altLang="en-US" sz="2400" dirty="0">
                <a:latin typeface="华文楷体" panose="02010600040101010101" charset="-122"/>
                <a:ea typeface="华文楷体" panose="02010600040101010101" charset="-122"/>
              </a:rPr>
              <a:t>：</a:t>
            </a:r>
            <a:endParaRPr kumimoji="0" lang="en-US" altLang="zh-CN" sz="1800" dirty="0">
              <a:latin typeface="华文楷体" panose="02010600040101010101" charset="-122"/>
              <a:ea typeface="华文楷体" panose="02010600040101010101" charset="-122"/>
            </a:endParaRPr>
          </a:p>
          <a:p>
            <a:pPr algn="just">
              <a:lnSpc>
                <a:spcPct val="200000"/>
              </a:lnSpc>
            </a:pPr>
            <a:r>
              <a:rPr kumimoji="0" lang="zh-CN" altLang="en-US" sz="2400" dirty="0">
                <a:solidFill>
                  <a:srgbClr val="FF0000"/>
                </a:solidFill>
                <a:latin typeface="华文楷体" panose="02010600040101010101" charset="-122"/>
                <a:ea typeface="华文楷体" panose="02010600040101010101" charset="-122"/>
              </a:rPr>
              <a:t>最大散射角</a:t>
            </a:r>
            <a:r>
              <a:rPr kumimoji="0" lang="zh-CN" altLang="en-US" sz="2400" dirty="0">
                <a:solidFill>
                  <a:schemeClr val="accent2"/>
                </a:solidFill>
                <a:latin typeface="华文楷体" panose="02010600040101010101" charset="-122"/>
                <a:ea typeface="华文楷体" panose="02010600040101010101" charset="-122"/>
              </a:rPr>
              <a:t>：</a:t>
            </a:r>
            <a:endParaRPr kumimoji="0" lang="zh-CN" altLang="en-US" sz="2400" dirty="0">
              <a:solidFill>
                <a:schemeClr val="accent2"/>
              </a:solidFill>
              <a:latin typeface="华文楷体" panose="02010600040101010101" charset="-122"/>
              <a:ea typeface="华文楷体" panose="02010600040101010101" charset="-122"/>
            </a:endParaRPr>
          </a:p>
        </p:txBody>
      </p:sp>
      <p:grpSp>
        <p:nvGrpSpPr>
          <p:cNvPr id="4" name="Group 3"/>
          <p:cNvGrpSpPr/>
          <p:nvPr/>
        </p:nvGrpSpPr>
        <p:grpSpPr>
          <a:xfrm>
            <a:off x="2378196" y="1835617"/>
            <a:ext cx="4641931" cy="722509"/>
            <a:chOff x="2184725" y="1943488"/>
            <a:chExt cx="4641931" cy="722509"/>
          </a:xfrm>
        </p:grpSpPr>
        <p:pic>
          <p:nvPicPr>
            <p:cNvPr id="8" name="图片 7"/>
            <p:cNvPicPr>
              <a:picLocks noChangeAspect="1" noChangeArrowheads="1"/>
            </p:cNvPicPr>
            <p:nvPr/>
          </p:nvPicPr>
          <p:blipFill>
            <a:blip r:embed="rId1" cstate="print"/>
            <a:srcRect/>
            <a:stretch>
              <a:fillRect/>
            </a:stretch>
          </p:blipFill>
          <p:spPr bwMode="auto">
            <a:xfrm>
              <a:off x="2184725" y="1943488"/>
              <a:ext cx="3853938" cy="72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2" cstate="print"/>
            <a:srcRect/>
            <a:stretch>
              <a:fillRect/>
            </a:stretch>
          </p:blipFill>
          <p:spPr bwMode="auto">
            <a:xfrm>
              <a:off x="6144763" y="2107270"/>
              <a:ext cx="681893" cy="3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Box 21"/>
          <p:cNvSpPr txBox="1">
            <a:spLocks noChangeArrowheads="1"/>
          </p:cNvSpPr>
          <p:nvPr/>
        </p:nvSpPr>
        <p:spPr bwMode="auto">
          <a:xfrm>
            <a:off x="1981200" y="5715000"/>
            <a:ext cx="5694296" cy="523220"/>
          </a:xfrm>
          <a:prstGeom prst="rect">
            <a:avLst/>
          </a:prstGeom>
          <a:solidFill>
            <a:schemeClr val="accent1"/>
          </a:solidFill>
          <a:ln w="9525">
            <a:noFill/>
            <a:miter lim="800000"/>
          </a:ln>
        </p:spPr>
        <p:txBody>
          <a:bodyPr wrap="square">
            <a:spAutoFit/>
          </a:bodyPr>
          <a:lstStyle/>
          <a:p>
            <a:pPr algn="ctr" defTabSz="914400">
              <a:defRPr/>
            </a:pPr>
            <a:r>
              <a:rPr lang="zh-CN" altLang="en-US" sz="2800" b="1" dirty="0">
                <a:solidFill>
                  <a:srgbClr val="FF0000"/>
                </a:solidFill>
                <a:effectLst>
                  <a:outerShdw blurRad="38100" dist="38100" dir="2700000" algn="tl">
                    <a:srgbClr val="C0C0C0"/>
                  </a:outerShdw>
                </a:effectLst>
                <a:latin typeface="华文楷体" panose="02010600040101010101" charset="-122"/>
                <a:ea typeface="华文楷体" panose="02010600040101010101" charset="-122"/>
              </a:rPr>
              <a:t>必须重新寻找原子的结构模型！</a:t>
            </a:r>
            <a:endParaRPr lang="zh-CN" altLang="en-US" sz="2800" b="1" dirty="0">
              <a:solidFill>
                <a:srgbClr val="FF0000"/>
              </a:solidFill>
              <a:effectLst>
                <a:outerShdw blurRad="38100" dist="38100" dir="2700000" algn="tl">
                  <a:srgbClr val="C0C0C0"/>
                </a:outerShdw>
              </a:effectLst>
              <a:latin typeface="华文楷体" panose="02010600040101010101" charset="-122"/>
              <a:ea typeface="华文楷体" panose="02010600040101010101"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grpSp>
        <p:nvGrpSpPr>
          <p:cNvPr id="15" name="Group 14"/>
          <p:cNvGrpSpPr/>
          <p:nvPr/>
        </p:nvGrpSpPr>
        <p:grpSpPr>
          <a:xfrm>
            <a:off x="343651" y="2590800"/>
            <a:ext cx="8468374" cy="2826335"/>
            <a:chOff x="343651" y="2888665"/>
            <a:chExt cx="8468374" cy="2826335"/>
          </a:xfrm>
        </p:grpSpPr>
        <p:sp>
          <p:nvSpPr>
            <p:cNvPr id="11" name="Rectangle 17"/>
            <p:cNvSpPr>
              <a:spLocks noChangeArrowheads="1"/>
            </p:cNvSpPr>
            <p:nvPr/>
          </p:nvSpPr>
          <p:spPr bwMode="auto">
            <a:xfrm>
              <a:off x="381000" y="5253335"/>
              <a:ext cx="7563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解决方法：</a:t>
              </a:r>
              <a:r>
                <a:rPr kumimoji="0" lang="zh-TW" altLang="en-US" sz="2400" dirty="0">
                  <a:latin typeface="Times New Roman" panose="02020603050405020304" pitchFamily="18" charset="0"/>
                  <a:ea typeface="华文楷体" panose="02010600040101010101" charset="-122"/>
                  <a:cs typeface="Times New Roman" panose="02020603050405020304" pitchFamily="18" charset="0"/>
                </a:rPr>
                <a:t>减少带正电部分的半径</a:t>
              </a:r>
              <a:r>
                <a:rPr kumimoji="0" lang="en-US" altLang="zh-CN" sz="2400" dirty="0">
                  <a:latin typeface="Times New Roman" panose="02020603050405020304" pitchFamily="18" charset="0"/>
                  <a:ea typeface="华文楷体" panose="02010600040101010101" charset="-122"/>
                  <a:cs typeface="Times New Roman" panose="02020603050405020304" pitchFamily="18" charset="0"/>
                </a:rPr>
                <a:t>R</a:t>
              </a:r>
              <a:r>
                <a:rPr kumimoji="0" lang="zh-CN" altLang="en-US" sz="2400" dirty="0">
                  <a:latin typeface="Times New Roman" panose="02020603050405020304" pitchFamily="18" charset="0"/>
                  <a:ea typeface="华文楷体" panose="02010600040101010101" charset="-122"/>
                  <a:cs typeface="Times New Roman" panose="02020603050405020304" pitchFamily="18" charset="0"/>
                </a:rPr>
                <a:t>，</a:t>
              </a:r>
              <a:r>
                <a:rPr kumimoji="0" lang="zh-TW" altLang="en-US" sz="2400" dirty="0">
                  <a:latin typeface="Times New Roman" panose="02020603050405020304" pitchFamily="18" charset="0"/>
                  <a:ea typeface="华文楷体" panose="02010600040101010101" charset="-122"/>
                  <a:cs typeface="Times New Roman" panose="02020603050405020304" pitchFamily="18" charset="0"/>
                </a:rPr>
                <a:t>使作用力增大</a:t>
              </a:r>
              <a:r>
                <a:rPr kumimoji="0" lang="zh-CN" altLang="en-US" sz="2400" dirty="0">
                  <a:latin typeface="Times New Roman" panose="02020603050405020304" pitchFamily="18" charset="0"/>
                  <a:ea typeface="华文楷体" panose="02010600040101010101" charset="-122"/>
                  <a:cs typeface="Times New Roman" panose="02020603050405020304" pitchFamily="18" charset="0"/>
                </a:rPr>
                <a:t>。 </a:t>
              </a:r>
              <a:endParaRPr kumimoji="0" lang="zh-CN" altLang="en-US" sz="24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10" name="Rectangle 15"/>
            <p:cNvSpPr>
              <a:spLocks noChangeArrowheads="1"/>
            </p:cNvSpPr>
            <p:nvPr/>
          </p:nvSpPr>
          <p:spPr bwMode="auto">
            <a:xfrm>
              <a:off x="381000" y="2888665"/>
              <a:ext cx="58218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342900" indent="-342900">
                <a:buFont typeface="Arial" panose="020B0604020202020204" pitchFamily="34" charset="0"/>
                <a:buChar char="•"/>
              </a:pPr>
              <a:r>
                <a:rPr kumimoji="0" lang="zh-TW"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大角散射在汤姆逊模型中发生</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非常困难</a:t>
              </a:r>
              <a:endPar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marL="800100" lvl="1" indent="-342900">
                <a:buFont typeface="Arial" panose="020B0604020202020204" pitchFamily="34" charset="0"/>
                <a:buChar char="•"/>
              </a:pP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散射角大于</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3°</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的比</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1%</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少得多；</a:t>
              </a:r>
              <a:endPar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marL="800100" lvl="1" indent="-342900">
                <a:buFont typeface="Arial" panose="020B0604020202020204" pitchFamily="34" charset="0"/>
                <a:buChar char="•"/>
              </a:pP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散射角大于</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90°</a:t>
              </a:r>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的约为</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10</a:t>
              </a:r>
              <a:r>
                <a:rPr kumimoji="0" lang="en-US" altLang="zh-CN" sz="2400" baseline="300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-3500</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a:t>
              </a:r>
              <a:endPar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endParaRPr>
            </a:p>
            <a:p>
              <a:pPr marL="800100" lvl="1" indent="-342900">
                <a:buFont typeface="Arial" panose="020B0604020202020204" pitchFamily="34" charset="0"/>
                <a:buChar char="•"/>
              </a:pP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而盖革－马斯顿实验却为</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1/8000</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 </a:t>
              </a:r>
              <a:b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br>
              <a:r>
                <a:rPr kumimoji="0" lang="zh-TW"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必须重新寻找原子的结构模型。</a:t>
              </a:r>
              <a:endParaRPr kumimoji="0" lang="zh-CN" altLang="en-US" sz="24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12" name="Rectangle 18"/>
            <p:cNvSpPr>
              <a:spLocks noChangeArrowheads="1"/>
            </p:cNvSpPr>
            <p:nvPr/>
          </p:nvSpPr>
          <p:spPr bwMode="auto">
            <a:xfrm>
              <a:off x="343651" y="4796135"/>
              <a:ext cx="5912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0" hangingPunct="0"/>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困难：</a:t>
              </a:r>
              <a:r>
                <a:rPr kumimoji="0" lang="zh-TW"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作用力</a:t>
              </a:r>
              <a:r>
                <a:rPr kumimoji="0" lang="en-US" altLang="zh-CN"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F</a:t>
              </a:r>
              <a:r>
                <a:rPr kumimoji="0" lang="zh-TW" altLang="en-US" sz="24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太小</a:t>
              </a:r>
              <a:r>
                <a:rPr kumimoji="0" lang="zh-CN" altLang="en-US" sz="2400" dirty="0">
                  <a:latin typeface="Times New Roman" panose="02020603050405020304" pitchFamily="18" charset="0"/>
                  <a:ea typeface="华文楷体" panose="02010600040101010101" charset="-122"/>
                  <a:cs typeface="Times New Roman" panose="02020603050405020304" pitchFamily="18" charset="0"/>
                </a:rPr>
                <a:t>，</a:t>
              </a:r>
              <a:r>
                <a:rPr kumimoji="0" lang="zh-TW" altLang="en-US" sz="2400" dirty="0">
                  <a:latin typeface="Times New Roman" panose="02020603050405020304" pitchFamily="18" charset="0"/>
                  <a:ea typeface="华文楷体" panose="02010600040101010101" charset="-122"/>
                  <a:cs typeface="Times New Roman" panose="02020603050405020304" pitchFamily="18" charset="0"/>
                </a:rPr>
                <a:t>不能发生大角散射</a:t>
              </a:r>
              <a:r>
                <a:rPr kumimoji="0" lang="zh-CN" altLang="en-US" sz="2400" dirty="0">
                  <a:latin typeface="Times New Roman" panose="02020603050405020304" pitchFamily="18" charset="0"/>
                  <a:ea typeface="华文楷体" panose="02010600040101010101" charset="-122"/>
                  <a:cs typeface="Times New Roman" panose="02020603050405020304" pitchFamily="18" charset="0"/>
                </a:rPr>
                <a:t>。</a:t>
              </a:r>
              <a:endParaRPr kumimoji="0" lang="zh-CN" altLang="en-US" sz="2400" dirty="0">
                <a:latin typeface="Times New Roman" panose="02020603050405020304" pitchFamily="18" charset="0"/>
                <a:ea typeface="华文楷体" panose="02010600040101010101" charset="-122"/>
                <a:cs typeface="Times New Roman" panose="02020603050405020304" pitchFamily="18" charset="0"/>
              </a:endParaRPr>
            </a:p>
          </p:txBody>
        </p:sp>
        <p:pic>
          <p:nvPicPr>
            <p:cNvPr id="13" name="Picture 20"/>
            <p:cNvPicPr>
              <a:picLocks noChangeAspect="1" noChangeArrowheads="1"/>
            </p:cNvPicPr>
            <p:nvPr/>
          </p:nvPicPr>
          <p:blipFill>
            <a:blip r:embed="rId3" cstate="print"/>
            <a:srcRect/>
            <a:stretch>
              <a:fillRect/>
            </a:stretch>
          </p:blipFill>
          <p:spPr bwMode="auto">
            <a:xfrm>
              <a:off x="6038663" y="3379211"/>
              <a:ext cx="2773362" cy="135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Text Box 1029"/>
          <p:cNvSpPr txBox="1">
            <a:spLocks noChangeArrowheads="1"/>
          </p:cNvSpPr>
          <p:nvPr/>
        </p:nvSpPr>
        <p:spPr bwMode="auto">
          <a:xfrm>
            <a:off x="115849" y="1607331"/>
            <a:ext cx="5264678" cy="1200329"/>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fontAlgn="auto">
              <a:spcBef>
                <a:spcPct val="50000"/>
              </a:spcBef>
              <a:spcAft>
                <a:spcPts val="0"/>
              </a:spcAft>
              <a:defRPr/>
            </a:pPr>
            <a:r>
              <a:rPr lang="zh-CN" altLang="en-US" sz="1800" dirty="0">
                <a:solidFill>
                  <a:srgbClr val="FF0000"/>
                </a:solidFill>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原子序数为</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Z</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的原子的中心</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有一个带正电荷的核</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原子核</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它所带的正电量</a:t>
            </a:r>
            <a:r>
              <a:rPr lang="en-US" altLang="zh-CN" sz="1800" dirty="0" err="1">
                <a:solidFill>
                  <a:srgbClr val="FF0000"/>
                </a:solidFill>
                <a:latin typeface="华文楷体" panose="02010600040101010101" charset="-122"/>
                <a:ea typeface="华文楷体" panose="02010600040101010101" charset="-122"/>
                <a:cs typeface="华文楷体" panose="02010600040101010101" charset="-122"/>
              </a:rPr>
              <a:t>Ze</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它的体积极小但质量很大</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几乎等于整个原子的质量</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 </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正常情况下核外有</a:t>
            </a:r>
            <a:r>
              <a:rPr lang="en-US" altLang="zh-CN" sz="1800" dirty="0">
                <a:solidFill>
                  <a:srgbClr val="FF0000"/>
                </a:solidFill>
                <a:latin typeface="华文楷体" panose="02010600040101010101" charset="-122"/>
                <a:ea typeface="华文楷体" panose="02010600040101010101" charset="-122"/>
                <a:cs typeface="华文楷体" panose="02010600040101010101" charset="-122"/>
              </a:rPr>
              <a:t>Z</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个电子围绕它运动。</a:t>
            </a:r>
            <a:endParaRPr lang="zh-CN" altLang="en-US" sz="18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124934" name="Rectangle 1030"/>
          <p:cNvSpPr>
            <a:spLocks noChangeArrowheads="1"/>
          </p:cNvSpPr>
          <p:nvPr/>
        </p:nvSpPr>
        <p:spPr bwMode="auto">
          <a:xfrm>
            <a:off x="0" y="3294460"/>
            <a:ext cx="6237288" cy="2031325"/>
          </a:xfrm>
          <a:prstGeom prst="rect">
            <a:avLst/>
          </a:prstGeom>
          <a:noFill/>
          <a:ln>
            <a:noFill/>
          </a:ln>
        </p:spPr>
        <p:txBody>
          <a:bodyPr>
            <a:spAutoFit/>
          </a:bodyPr>
          <a:lstStyle/>
          <a:p>
            <a:pPr algn="just">
              <a:spcBef>
                <a:spcPct val="50000"/>
              </a:spcBef>
            </a:pPr>
            <a:r>
              <a:rPr lang="zh-TW" altLang="en-US" sz="1800" dirty="0">
                <a:solidFill>
                  <a:srgbClr val="FF0000"/>
                </a:solidFill>
                <a:latin typeface="华文楷体" panose="02010600040101010101" charset="-122"/>
                <a:ea typeface="华文楷体" panose="02010600040101010101" charset="-122"/>
                <a:cs typeface="华文楷体" panose="02010600040101010101" charset="-122"/>
              </a:rPr>
              <a:t>定性地解释</a:t>
            </a:r>
            <a:r>
              <a:rPr lang="zh-CN" altLang="en-US" sz="1800" dirty="0">
                <a:solidFill>
                  <a:srgbClr val="FF0000"/>
                </a:solidFill>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由于原子核很小</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绝大部分</a:t>
            </a:r>
            <a:r>
              <a:rPr lang="zh-TW" altLang="en-US" sz="1800" dirty="0">
                <a:latin typeface="华文楷体" panose="02010600040101010101" charset="-122"/>
                <a:ea typeface="华文楷体" panose="02010600040101010101" charset="-122"/>
                <a:cs typeface="华文楷体" panose="02010600040101010101" charset="-122"/>
                <a:sym typeface="Symbol" panose="05050102010706020507" charset="0"/>
              </a:rPr>
              <a:t></a:t>
            </a:r>
            <a:r>
              <a:rPr lang="zh-TW" altLang="en-US" sz="1800" dirty="0">
                <a:latin typeface="华文楷体" panose="02010600040101010101" charset="-122"/>
                <a:ea typeface="华文楷体" panose="02010600040101010101" charset="-122"/>
                <a:cs typeface="华文楷体" panose="02010600040101010101" charset="-122"/>
              </a:rPr>
              <a:t>粒子并不能瞄准原子核入射</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而只是从原子核周围穿过</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所以原子核的作用力仍然不大</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因此偏转也很小</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也有少数</a:t>
            </a:r>
            <a:r>
              <a:rPr lang="zh-TW" altLang="en-US" sz="1800" dirty="0">
                <a:latin typeface="华文楷体" panose="02010600040101010101" charset="-122"/>
                <a:ea typeface="华文楷体" panose="02010600040101010101" charset="-122"/>
                <a:cs typeface="华文楷体" panose="02010600040101010101" charset="-122"/>
                <a:sym typeface="Symbol" panose="05050102010706020507" charset="0"/>
              </a:rPr>
              <a:t></a:t>
            </a:r>
            <a:r>
              <a:rPr lang="zh-TW" altLang="en-US" sz="1800" dirty="0">
                <a:latin typeface="华文楷体" panose="02010600040101010101" charset="-122"/>
                <a:ea typeface="华文楷体" panose="02010600040101010101" charset="-122"/>
                <a:cs typeface="华文楷体" panose="02010600040101010101" charset="-122"/>
              </a:rPr>
              <a:t>粒子有可能从原子核附近通过</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这时</a:t>
            </a:r>
            <a:r>
              <a:rPr lang="zh-CN" altLang="en-US" sz="1800" dirty="0">
                <a:latin typeface="华文楷体" panose="02010600040101010101" charset="-122"/>
                <a:ea typeface="华文楷体" panose="02010600040101010101" charset="-122"/>
                <a:cs typeface="华文楷体" panose="02010600040101010101" charset="-122"/>
              </a:rPr>
              <a:t>，</a:t>
            </a:r>
            <a:r>
              <a:rPr lang="en-US" altLang="zh-CN" sz="1800" dirty="0">
                <a:latin typeface="华文楷体" panose="02010600040101010101" charset="-122"/>
                <a:ea typeface="华文楷体" panose="02010600040101010101" charset="-122"/>
                <a:cs typeface="华文楷体" panose="02010600040101010101" charset="-122"/>
              </a:rPr>
              <a:t>r</a:t>
            </a:r>
            <a:r>
              <a:rPr lang="zh-TW" altLang="en-US" sz="1800" dirty="0">
                <a:latin typeface="华文楷体" panose="02010600040101010101" charset="-122"/>
                <a:ea typeface="华文楷体" panose="02010600040101010101" charset="-122"/>
                <a:cs typeface="华文楷体" panose="02010600040101010101" charset="-122"/>
              </a:rPr>
              <a:t>较小</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受的作用力较大</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就会有较大的偏转</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而极少数正对原子核入射的</a:t>
            </a:r>
            <a:r>
              <a:rPr lang="zh-TW" altLang="en-US" sz="1800" dirty="0">
                <a:latin typeface="华文楷体" panose="02010600040101010101" charset="-122"/>
                <a:ea typeface="华文楷体" panose="02010600040101010101" charset="-122"/>
                <a:cs typeface="华文楷体" panose="02010600040101010101" charset="-122"/>
                <a:sym typeface="Symbol" panose="05050102010706020507" charset="0"/>
              </a:rPr>
              <a:t></a:t>
            </a:r>
            <a:r>
              <a:rPr lang="zh-TW" altLang="en-US" sz="1800" dirty="0">
                <a:latin typeface="华文楷体" panose="02010600040101010101" charset="-122"/>
                <a:ea typeface="华文楷体" panose="02010600040101010101" charset="-122"/>
                <a:cs typeface="华文楷体" panose="02010600040101010101" charset="-122"/>
              </a:rPr>
              <a:t>粒子</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由于</a:t>
            </a:r>
            <a:r>
              <a:rPr lang="en-US" altLang="zh-TW" sz="1800" dirty="0">
                <a:latin typeface="华文楷体" panose="02010600040101010101" charset="-122"/>
                <a:ea typeface="华文楷体" panose="02010600040101010101" charset="-122"/>
                <a:cs typeface="华文楷体" panose="02010600040101010101" charset="-122"/>
              </a:rPr>
              <a:t>r</a:t>
            </a:r>
            <a:r>
              <a:rPr lang="zh-TW" altLang="en-US" sz="1800" dirty="0">
                <a:latin typeface="华文楷体" panose="02010600040101010101" charset="-122"/>
                <a:ea typeface="华文楷体" panose="02010600040101010101" charset="-122"/>
                <a:cs typeface="华文楷体" panose="02010600040101010101" charset="-122"/>
              </a:rPr>
              <a:t>很小</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受的作用力很大</a:t>
            </a:r>
            <a:r>
              <a:rPr lang="zh-CN" altLang="en-US" sz="1800" dirty="0">
                <a:latin typeface="华文楷体" panose="02010600040101010101" charset="-122"/>
                <a:ea typeface="华文楷体" panose="02010600040101010101" charset="-122"/>
                <a:cs typeface="华文楷体" panose="02010600040101010101" charset="-122"/>
              </a:rPr>
              <a:t>，</a:t>
            </a:r>
            <a:r>
              <a:rPr lang="zh-TW" altLang="en-US" sz="1800" dirty="0">
                <a:latin typeface="华文楷体" panose="02010600040101010101" charset="-122"/>
                <a:ea typeface="华文楷体" panose="02010600040101010101" charset="-122"/>
                <a:cs typeface="华文楷体" panose="02010600040101010101" charset="-122"/>
              </a:rPr>
              <a:t>就有可能反弹回来。所以卢瑟福的核式结构模型能定性地解释</a:t>
            </a:r>
            <a:r>
              <a:rPr lang="en-US" altLang="zh-TW" sz="1800" dirty="0">
                <a:latin typeface="华文楷体" panose="02010600040101010101" charset="-122"/>
                <a:ea typeface="华文楷体" panose="02010600040101010101" charset="-122"/>
                <a:cs typeface="华文楷体" panose="02010600040101010101" charset="-122"/>
              </a:rPr>
              <a:t>α</a:t>
            </a:r>
            <a:r>
              <a:rPr lang="zh-TW" altLang="en-US" sz="1800" dirty="0">
                <a:latin typeface="华文楷体" panose="02010600040101010101" charset="-122"/>
                <a:ea typeface="华文楷体" panose="02010600040101010101" charset="-122"/>
                <a:cs typeface="华文楷体" panose="02010600040101010101" charset="-122"/>
              </a:rPr>
              <a:t>粒子散射实验。</a:t>
            </a:r>
            <a:endParaRPr lang="zh-CN" altLang="en-US" sz="1800" dirty="0">
              <a:latin typeface="华文楷体" panose="02010600040101010101" charset="-122"/>
              <a:ea typeface="华文楷体" panose="02010600040101010101" charset="-122"/>
              <a:cs typeface="华文楷体" panose="02010600040101010101" charset="-122"/>
            </a:endParaRPr>
          </a:p>
        </p:txBody>
      </p:sp>
      <p:pic>
        <p:nvPicPr>
          <p:cNvPr id="124936" name="Picture 1032"/>
          <p:cNvPicPr>
            <a:picLocks noRot="1"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22914" y="1032274"/>
            <a:ext cx="3244850" cy="1915715"/>
          </a:xfrm>
          <a:prstGeom prst="rect">
            <a:avLst/>
          </a:prstGeom>
          <a:noFill/>
          <a:ln>
            <a:noFill/>
          </a:ln>
        </p:spPr>
      </p:pic>
      <p:pic>
        <p:nvPicPr>
          <p:cNvPr id="124937" name="Picture 1033"/>
          <p:cNvPicPr>
            <a:picLocks noChangeAspect="1" noChangeArrowheads="1"/>
          </p:cNvPicPr>
          <p:nvPr/>
        </p:nvPicPr>
        <p:blipFill>
          <a:blip r:embed="rId2">
            <a:lum bright="-24000" contrast="64000"/>
            <a:extLst>
              <a:ext uri="{28A0092B-C50C-407E-A947-70E740481C1C}">
                <a14:useLocalDpi xmlns:a14="http://schemas.microsoft.com/office/drawing/2010/main" val="0"/>
              </a:ext>
            </a:extLst>
          </a:blip>
          <a:srcRect/>
          <a:stretch>
            <a:fillRect/>
          </a:stretch>
        </p:blipFill>
        <p:spPr bwMode="auto">
          <a:xfrm>
            <a:off x="6248400" y="3589736"/>
            <a:ext cx="2895600" cy="1677590"/>
          </a:xfrm>
          <a:prstGeom prst="rect">
            <a:avLst/>
          </a:prstGeom>
          <a:noFill/>
          <a:ln>
            <a:noFill/>
          </a:ln>
        </p:spPr>
      </p:pic>
      <p:sp>
        <p:nvSpPr>
          <p:cNvPr id="7" name="Title 6"/>
          <p:cNvSpPr>
            <a:spLocks noGrp="1"/>
          </p:cNvSpPr>
          <p:nvPr>
            <p:ph type="title"/>
          </p:nvPr>
        </p:nvSpPr>
        <p:spPr>
          <a:xfrm>
            <a:off x="0" y="381000"/>
            <a:ext cx="4800600" cy="535767"/>
          </a:xfrm>
        </p:spPr>
        <p:txBody>
          <a:bodyPr>
            <a:normAutofit fontScale="90000"/>
          </a:bodyPr>
          <a:lstStyle/>
          <a:p>
            <a:pPr>
              <a:defRPr/>
            </a:pPr>
            <a:r>
              <a:rPr kumimoji="0" lang="zh-CN" altLang="en-US" dirty="0">
                <a:latin typeface="华文楷体" panose="02010600040101010101" charset="-122"/>
                <a:ea typeface="华文楷体" panose="02010600040101010101" charset="-122"/>
                <a:cs typeface="华文楷体" panose="02010600040101010101" charset="-122"/>
              </a:rPr>
              <a:t>卢瑟福的核式模型</a:t>
            </a:r>
            <a:endParaRPr kumimoji="0" lang="en-US" dirty="0">
              <a:latin typeface="华文楷体" panose="02010600040101010101" charset="-122"/>
              <a:ea typeface="华文楷体" panose="02010600040101010101" charset="-122"/>
              <a:cs typeface="华文楷体" panose="02010600040101010101" charset="-122"/>
            </a:endParaRPr>
          </a:p>
        </p:txBody>
      </p:sp>
      <p:sp>
        <p:nvSpPr>
          <p:cNvPr id="2" name="幻灯片编号占位符 1"/>
          <p:cNvSpPr>
            <a:spLocks noGrp="1"/>
          </p:cNvSpPr>
          <p:nvPr>
            <p:ph type="sldNum" sz="quarter" idx="12"/>
          </p:nvPr>
        </p:nvSpPr>
        <p:spPr/>
        <p:txBody>
          <a:bodyPr/>
          <a:lstStyle/>
          <a:p>
            <a:fld id="{6BF9AE1C-0B77-4E49-8930-14745354D407}" type="slidenum">
              <a:rPr lang="zh-CN" altLang="en-US" smtClean="0"/>
            </a:fld>
            <a:endParaRPr lang="zh-CN" altLang="en-US"/>
          </a:p>
        </p:txBody>
      </p:sp>
      <p:sp>
        <p:nvSpPr>
          <p:cNvPr id="4" name="页脚占位符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902"/>
    </mc:Choice>
    <mc:Fallback>
      <p:transition spd="slow" advTm="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wipe(left)">
                                      <p:cBhvr>
                                        <p:cTn id="7" dur="500"/>
                                        <p:tgtEl>
                                          <p:spTgt spid="1249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4936"/>
                                        </p:tgtEl>
                                        <p:attrNameLst>
                                          <p:attrName>style.visibility</p:attrName>
                                        </p:attrNameLst>
                                      </p:cBhvr>
                                      <p:to>
                                        <p:strVal val="visible"/>
                                      </p:to>
                                    </p:set>
                                    <p:anim calcmode="lin" valueType="num">
                                      <p:cBhvr additive="base">
                                        <p:cTn id="12" dur="500" fill="hold"/>
                                        <p:tgtEl>
                                          <p:spTgt spid="124936"/>
                                        </p:tgtEl>
                                        <p:attrNameLst>
                                          <p:attrName>ppt_x</p:attrName>
                                        </p:attrNameLst>
                                      </p:cBhvr>
                                      <p:tavLst>
                                        <p:tav tm="0">
                                          <p:val>
                                            <p:strVal val="0-#ppt_w/2"/>
                                          </p:val>
                                        </p:tav>
                                        <p:tav tm="100000">
                                          <p:val>
                                            <p:strVal val="#ppt_x"/>
                                          </p:val>
                                        </p:tav>
                                      </p:tavLst>
                                    </p:anim>
                                    <p:anim calcmode="lin" valueType="num">
                                      <p:cBhvr additive="base">
                                        <p:cTn id="13" dur="500" fill="hold"/>
                                        <p:tgtEl>
                                          <p:spTgt spid="12493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4934"/>
                                        </p:tgtEl>
                                        <p:attrNameLst>
                                          <p:attrName>style.visibility</p:attrName>
                                        </p:attrNameLst>
                                      </p:cBhvr>
                                      <p:to>
                                        <p:strVal val="visible"/>
                                      </p:to>
                                    </p:set>
                                    <p:animEffect transition="in" filter="wipe(left)">
                                      <p:cBhvr>
                                        <p:cTn id="18" dur="500"/>
                                        <p:tgtEl>
                                          <p:spTgt spid="1249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24937"/>
                                        </p:tgtEl>
                                        <p:attrNameLst>
                                          <p:attrName>style.visibility</p:attrName>
                                        </p:attrNameLst>
                                      </p:cBhvr>
                                      <p:to>
                                        <p:strVal val="visible"/>
                                      </p:to>
                                    </p:set>
                                    <p:anim calcmode="lin" valueType="num">
                                      <p:cBhvr additive="base">
                                        <p:cTn id="23" dur="500" fill="hold"/>
                                        <p:tgtEl>
                                          <p:spTgt spid="124937"/>
                                        </p:tgtEl>
                                        <p:attrNameLst>
                                          <p:attrName>ppt_x</p:attrName>
                                        </p:attrNameLst>
                                      </p:cBhvr>
                                      <p:tavLst>
                                        <p:tav tm="0">
                                          <p:val>
                                            <p:strVal val="0-#ppt_w/2"/>
                                          </p:val>
                                        </p:tav>
                                        <p:tav tm="100000">
                                          <p:val>
                                            <p:strVal val="#ppt_x"/>
                                          </p:val>
                                        </p:tav>
                                      </p:tavLst>
                                    </p:anim>
                                    <p:anim calcmode="lin" valueType="num">
                                      <p:cBhvr additive="base">
                                        <p:cTn id="24" dur="500" fill="hold"/>
                                        <p:tgtEl>
                                          <p:spTgt spid="1249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zh-CN" altLang="en-US" sz="3600" dirty="0"/>
              <a:t>我们能“看见”原子吗？</a:t>
            </a:r>
            <a:r>
              <a:rPr kumimoji="1" lang="zh-CN" altLang="en-US" sz="3600" dirty="0">
                <a:latin typeface="华文楷体" panose="02010600040101010101" charset="-122"/>
                <a:ea typeface="华文楷体" panose="02010600040101010101" charset="-122"/>
                <a:cs typeface="华文楷体" panose="02010600040101010101" charset="-122"/>
              </a:rPr>
              <a:t>现代实验手段</a:t>
            </a:r>
            <a:r>
              <a:rPr kumimoji="1" lang="en-US" altLang="zh-CN" sz="3600" dirty="0">
                <a:latin typeface="华文楷体" panose="02010600040101010101" charset="-122"/>
                <a:ea typeface="华文楷体" panose="02010600040101010101" charset="-122"/>
                <a:cs typeface="华文楷体" panose="02010600040101010101" charset="-122"/>
              </a:rPr>
              <a:t> </a:t>
            </a:r>
            <a:endParaRPr lang="zh-CN" altLang="en-US" sz="3600"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16" name="内容占位符 2"/>
          <p:cNvSpPr>
            <a:spLocks noGrp="1"/>
          </p:cNvSpPr>
          <p:nvPr>
            <p:ph idx="1"/>
          </p:nvPr>
        </p:nvSpPr>
        <p:spPr>
          <a:xfrm>
            <a:off x="277264" y="1194660"/>
            <a:ext cx="8665672" cy="2338456"/>
          </a:xfrm>
        </p:spPr>
        <p:txBody>
          <a:bodyPr>
            <a:normAutofit fontScale="92500" lnSpcReduction="10000"/>
          </a:bodyPr>
          <a:lstStyle/>
          <a:p>
            <a:pPr marL="0" lvl="1" indent="0">
              <a:spcBef>
                <a:spcPts val="1000"/>
              </a:spcBef>
              <a:buNone/>
            </a:pPr>
            <a:r>
              <a:rPr lang="zh-CN" altLang="zh-CN" sz="2200" dirty="0">
                <a:latin typeface="华文楷体" panose="02010600040101010101" charset="-122"/>
                <a:ea typeface="华文楷体" panose="02010600040101010101" charset="-122"/>
                <a:cs typeface="华文楷体" panose="02010600040101010101" charset="-122"/>
              </a:rPr>
              <a:t>1</a:t>
            </a:r>
            <a:r>
              <a:rPr lang="en-US" altLang="zh-CN" sz="2200" dirty="0">
                <a:latin typeface="华文楷体" panose="02010600040101010101" charset="-122"/>
                <a:ea typeface="华文楷体" panose="02010600040101010101" charset="-122"/>
                <a:cs typeface="华文楷体" panose="02010600040101010101" charset="-122"/>
              </a:rPr>
              <a:t>970</a:t>
            </a:r>
            <a:r>
              <a:rPr lang="zh-CN" altLang="en-US" sz="2200" dirty="0">
                <a:latin typeface="华文楷体" panose="02010600040101010101" charset="-122"/>
                <a:ea typeface="华文楷体" panose="02010600040101010101" charset="-122"/>
                <a:cs typeface="华文楷体" panose="02010600040101010101" charset="-122"/>
              </a:rPr>
              <a:t>年，</a:t>
            </a:r>
            <a:r>
              <a:rPr lang="zh-CN" altLang="en-US" sz="2400" dirty="0">
                <a:solidFill>
                  <a:srgbClr val="0000FF"/>
                </a:solidFill>
                <a:latin typeface="华文楷体" panose="02010600040101010101" charset="-122"/>
                <a:ea typeface="华文楷体" panose="02010600040101010101" charset="-122"/>
                <a:cs typeface="华文楷体" panose="02010600040101010101" charset="-122"/>
              </a:rPr>
              <a:t>扫描电子显微镜</a:t>
            </a:r>
            <a:r>
              <a:rPr lang="en-US" altLang="zh-CN" sz="2200" dirty="0">
                <a:latin typeface="华文楷体" panose="02010600040101010101" charset="-122"/>
                <a:ea typeface="华文楷体" panose="02010600040101010101" charset="-122"/>
                <a:cs typeface="华文楷体" panose="02010600040101010101" charset="-122"/>
              </a:rPr>
              <a:t>(SEM,</a:t>
            </a:r>
            <a:r>
              <a:rPr lang="zh-CN" altLang="en-US" sz="2200" dirty="0">
                <a:latin typeface="华文楷体" panose="02010600040101010101" charset="-122"/>
                <a:ea typeface="华文楷体" panose="02010600040101010101" charset="-122"/>
                <a:cs typeface="华文楷体" panose="02010600040101010101" charset="-122"/>
              </a:rPr>
              <a:t> </a:t>
            </a:r>
            <a:r>
              <a:rPr lang="en-US" altLang="zh-CN" sz="2200" dirty="0">
                <a:latin typeface="华文楷体" panose="02010600040101010101" charset="-122"/>
                <a:ea typeface="华文楷体" panose="02010600040101010101" charset="-122"/>
                <a:cs typeface="华文楷体" panose="02010600040101010101" charset="-122"/>
              </a:rPr>
              <a:t>Scanning Electron Microscopy): To image the individual atoms in molecules and in crystals.</a:t>
            </a:r>
            <a:endParaRPr lang="en-US" altLang="zh-CN" sz="2200" dirty="0">
              <a:latin typeface="华文楷体" panose="02010600040101010101" charset="-122"/>
              <a:ea typeface="华文楷体" panose="02010600040101010101" charset="-122"/>
              <a:cs typeface="华文楷体" panose="02010600040101010101" charset="-122"/>
            </a:endParaRPr>
          </a:p>
          <a:p>
            <a:pPr marL="0" lvl="1" indent="0">
              <a:spcBef>
                <a:spcPts val="1000"/>
              </a:spcBef>
              <a:buNone/>
            </a:pPr>
            <a:r>
              <a:rPr lang="zh-CN" altLang="zh-CN" sz="2200" dirty="0">
                <a:latin typeface="华文楷体" panose="02010600040101010101" charset="-122"/>
                <a:ea typeface="华文楷体" panose="02010600040101010101" charset="-122"/>
                <a:cs typeface="华文楷体" panose="02010600040101010101" charset="-122"/>
              </a:rPr>
              <a:t>1</a:t>
            </a:r>
            <a:r>
              <a:rPr lang="en-US" altLang="zh-CN" sz="2200" dirty="0">
                <a:latin typeface="华文楷体" panose="02010600040101010101" charset="-122"/>
                <a:ea typeface="华文楷体" panose="02010600040101010101" charset="-122"/>
                <a:cs typeface="华文楷体" panose="02010600040101010101" charset="-122"/>
              </a:rPr>
              <a:t>982</a:t>
            </a:r>
            <a:r>
              <a:rPr lang="zh-CN" altLang="en-US" sz="2200" dirty="0">
                <a:latin typeface="华文楷体" panose="02010600040101010101" charset="-122"/>
                <a:ea typeface="华文楷体" panose="02010600040101010101" charset="-122"/>
                <a:cs typeface="华文楷体" panose="02010600040101010101" charset="-122"/>
              </a:rPr>
              <a:t>年，</a:t>
            </a:r>
            <a:r>
              <a:rPr lang="zh-CN" altLang="en-US" sz="2400" dirty="0">
                <a:solidFill>
                  <a:srgbClr val="0000FF"/>
                </a:solidFill>
                <a:latin typeface="华文楷体" panose="02010600040101010101" charset="-122"/>
                <a:ea typeface="华文楷体" panose="02010600040101010101" charset="-122"/>
                <a:cs typeface="华文楷体" panose="02010600040101010101" charset="-122"/>
              </a:rPr>
              <a:t>扫描隧道显微镜</a:t>
            </a:r>
            <a:r>
              <a:rPr lang="en-US" altLang="zh-CN" sz="2200" dirty="0">
                <a:latin typeface="华文楷体" panose="02010600040101010101" charset="-122"/>
                <a:ea typeface="华文楷体" panose="02010600040101010101" charset="-122"/>
                <a:cs typeface="华文楷体" panose="02010600040101010101" charset="-122"/>
              </a:rPr>
              <a:t> (STM, Scanning Tunneling Microscopy)</a:t>
            </a:r>
            <a:r>
              <a:rPr lang="zh-CN" altLang="en-US" sz="2200" dirty="0">
                <a:latin typeface="华文楷体" panose="02010600040101010101" charset="-122"/>
                <a:ea typeface="华文楷体" panose="02010600040101010101" charset="-122"/>
                <a:cs typeface="华文楷体" panose="02010600040101010101" charset="-122"/>
              </a:rPr>
              <a:t>：看到并拾取原子</a:t>
            </a:r>
            <a:endParaRPr lang="en-US" altLang="zh-CN" sz="2200" dirty="0">
              <a:latin typeface="华文楷体" panose="02010600040101010101" charset="-122"/>
              <a:ea typeface="华文楷体" panose="02010600040101010101" charset="-122"/>
              <a:cs typeface="华文楷体" panose="02010600040101010101" charset="-122"/>
            </a:endParaRPr>
          </a:p>
          <a:p>
            <a:pPr marL="0" lvl="1" indent="0">
              <a:spcBef>
                <a:spcPts val="1000"/>
              </a:spcBef>
              <a:buNone/>
            </a:pPr>
            <a:r>
              <a:rPr lang="en-US" altLang="zh-CN" sz="2200" dirty="0">
                <a:latin typeface="华文楷体" panose="02010600040101010101" charset="-122"/>
                <a:ea typeface="华文楷体" panose="02010600040101010101" charset="-122"/>
                <a:cs typeface="华文楷体" panose="02010600040101010101" charset="-122"/>
              </a:rPr>
              <a:t>1982</a:t>
            </a:r>
            <a:r>
              <a:rPr lang="zh-CN" altLang="en-US" sz="2200" dirty="0">
                <a:latin typeface="华文楷体" panose="02010600040101010101" charset="-122"/>
                <a:ea typeface="华文楷体" panose="02010600040101010101" charset="-122"/>
                <a:cs typeface="华文楷体" panose="02010600040101010101" charset="-122"/>
              </a:rPr>
              <a:t>年由格尔德</a:t>
            </a:r>
            <a:r>
              <a:rPr lang="en-US" altLang="zh-CN" sz="2200" dirty="0">
                <a:latin typeface="华文楷体" panose="02010600040101010101" charset="-122"/>
                <a:ea typeface="华文楷体" panose="02010600040101010101" charset="-122"/>
                <a:cs typeface="华文楷体" panose="02010600040101010101" charset="-122"/>
              </a:rPr>
              <a:t>·</a:t>
            </a:r>
            <a:r>
              <a:rPr lang="zh-CN" altLang="en-US" sz="2200" dirty="0">
                <a:latin typeface="华文楷体" panose="02010600040101010101" charset="-122"/>
                <a:ea typeface="华文楷体" panose="02010600040101010101" charset="-122"/>
                <a:cs typeface="华文楷体" panose="02010600040101010101" charset="-122"/>
              </a:rPr>
              <a:t>宾宁（</a:t>
            </a:r>
            <a:r>
              <a:rPr lang="en-US" altLang="zh-CN" sz="2200" dirty="0">
                <a:latin typeface="华文楷体" panose="02010600040101010101" charset="-122"/>
                <a:ea typeface="华文楷体" panose="02010600040101010101" charset="-122"/>
                <a:cs typeface="华文楷体" panose="02010600040101010101" charset="-122"/>
              </a:rPr>
              <a:t>G</a:t>
            </a:r>
            <a:r>
              <a:rPr lang="zh-CN" altLang="en-US" sz="2200" dirty="0">
                <a:latin typeface="华文楷体" panose="02010600040101010101" charset="-122"/>
                <a:ea typeface="华文楷体" panose="02010600040101010101" charset="-122"/>
                <a:cs typeface="华文楷体" panose="02010600040101010101" charset="-122"/>
              </a:rPr>
              <a:t>．</a:t>
            </a:r>
            <a:r>
              <a:rPr lang="en-US" altLang="zh-CN" sz="2200" dirty="0">
                <a:latin typeface="华文楷体" panose="02010600040101010101" charset="-122"/>
                <a:ea typeface="华文楷体" panose="02010600040101010101" charset="-122"/>
                <a:cs typeface="华文楷体" panose="02010600040101010101" charset="-122"/>
              </a:rPr>
              <a:t>Binnig</a:t>
            </a:r>
            <a:r>
              <a:rPr lang="zh-CN" altLang="en-US" sz="2200" dirty="0">
                <a:latin typeface="华文楷体" panose="02010600040101010101" charset="-122"/>
                <a:ea typeface="华文楷体" panose="02010600040101010101" charset="-122"/>
                <a:cs typeface="华文楷体" panose="02010600040101010101" charset="-122"/>
              </a:rPr>
              <a:t>）及海因里希</a:t>
            </a:r>
            <a:r>
              <a:rPr lang="en-US" altLang="zh-CN" sz="2200" dirty="0">
                <a:latin typeface="华文楷体" panose="02010600040101010101" charset="-122"/>
                <a:ea typeface="华文楷体" panose="02010600040101010101" charset="-122"/>
                <a:cs typeface="华文楷体" panose="02010600040101010101" charset="-122"/>
              </a:rPr>
              <a:t>·</a:t>
            </a:r>
            <a:r>
              <a:rPr lang="zh-CN" altLang="en-US" sz="2200" dirty="0">
                <a:latin typeface="华文楷体" panose="02010600040101010101" charset="-122"/>
                <a:ea typeface="华文楷体" panose="02010600040101010101" charset="-122"/>
                <a:cs typeface="华文楷体" panose="02010600040101010101" charset="-122"/>
              </a:rPr>
              <a:t>罗雷尔（</a:t>
            </a:r>
            <a:r>
              <a:rPr lang="en-US" altLang="zh-CN" sz="2200" dirty="0">
                <a:latin typeface="华文楷体" panose="02010600040101010101" charset="-122"/>
                <a:ea typeface="华文楷体" panose="02010600040101010101" charset="-122"/>
                <a:cs typeface="华文楷体" panose="02010600040101010101" charset="-122"/>
              </a:rPr>
              <a:t>H</a:t>
            </a:r>
            <a:r>
              <a:rPr lang="zh-CN" altLang="en-US" sz="2200" dirty="0">
                <a:latin typeface="华文楷体" panose="02010600040101010101" charset="-122"/>
                <a:ea typeface="华文楷体" panose="02010600040101010101" charset="-122"/>
                <a:cs typeface="华文楷体" panose="02010600040101010101" charset="-122"/>
              </a:rPr>
              <a:t>．</a:t>
            </a:r>
            <a:r>
              <a:rPr lang="en-US" altLang="zh-CN" sz="2200" dirty="0">
                <a:latin typeface="华文楷体" panose="02010600040101010101" charset="-122"/>
                <a:ea typeface="华文楷体" panose="02010600040101010101" charset="-122"/>
                <a:cs typeface="华文楷体" panose="02010600040101010101" charset="-122"/>
              </a:rPr>
              <a:t>Rohrer</a:t>
            </a:r>
            <a:r>
              <a:rPr lang="zh-CN" altLang="en-US" sz="2200" dirty="0">
                <a:latin typeface="华文楷体" panose="02010600040101010101" charset="-122"/>
                <a:ea typeface="华文楷体" panose="02010600040101010101" charset="-122"/>
                <a:cs typeface="华文楷体" panose="02010600040101010101" charset="-122"/>
              </a:rPr>
              <a:t>）在</a:t>
            </a:r>
            <a:r>
              <a:rPr lang="en-US" altLang="zh-CN" sz="2200" dirty="0">
                <a:latin typeface="华文楷体" panose="02010600040101010101" charset="-122"/>
                <a:ea typeface="华文楷体" panose="02010600040101010101" charset="-122"/>
                <a:cs typeface="华文楷体" panose="02010600040101010101" charset="-122"/>
              </a:rPr>
              <a:t>IBM</a:t>
            </a:r>
            <a:r>
              <a:rPr lang="zh-CN" altLang="en-US" sz="2200" dirty="0">
                <a:latin typeface="华文楷体" panose="02010600040101010101" charset="-122"/>
                <a:ea typeface="华文楷体" panose="02010600040101010101" charset="-122"/>
                <a:cs typeface="华文楷体" panose="02010600040101010101" charset="-122"/>
              </a:rPr>
              <a:t>位于瑞士苏黎世的苏黎世实验室发明，两位发明者因此与恩斯特</a:t>
            </a:r>
            <a:r>
              <a:rPr lang="en-US" altLang="zh-CN" sz="2200" dirty="0">
                <a:latin typeface="华文楷体" panose="02010600040101010101" charset="-122"/>
                <a:ea typeface="华文楷体" panose="02010600040101010101" charset="-122"/>
                <a:cs typeface="华文楷体" panose="02010600040101010101" charset="-122"/>
              </a:rPr>
              <a:t>·</a:t>
            </a:r>
            <a:r>
              <a:rPr lang="zh-CN" altLang="en-US" sz="2200" dirty="0">
                <a:latin typeface="华文楷体" panose="02010600040101010101" charset="-122"/>
                <a:ea typeface="华文楷体" panose="02010600040101010101" charset="-122"/>
                <a:cs typeface="华文楷体" panose="02010600040101010101" charset="-122"/>
              </a:rPr>
              <a:t>鲁斯卡分享了</a:t>
            </a:r>
            <a:r>
              <a:rPr lang="en-US" altLang="zh-CN" sz="2200" dirty="0">
                <a:latin typeface="华文楷体" panose="02010600040101010101" charset="-122"/>
                <a:ea typeface="华文楷体" panose="02010600040101010101" charset="-122"/>
                <a:cs typeface="华文楷体" panose="02010600040101010101" charset="-122"/>
              </a:rPr>
              <a:t>1986</a:t>
            </a:r>
            <a:r>
              <a:rPr lang="zh-CN" altLang="en-US" sz="2200" dirty="0">
                <a:latin typeface="华文楷体" panose="02010600040101010101" charset="-122"/>
                <a:ea typeface="华文楷体" panose="02010600040101010101" charset="-122"/>
                <a:cs typeface="华文楷体" panose="02010600040101010101" charset="-122"/>
              </a:rPr>
              <a:t>年诺贝尔物理学奖。</a:t>
            </a:r>
            <a:endParaRPr lang="zh-CN" altLang="en-US" sz="2200" dirty="0">
              <a:latin typeface="华文楷体" panose="02010600040101010101" charset="-122"/>
              <a:ea typeface="华文楷体" panose="02010600040101010101" charset="-122"/>
              <a:cs typeface="华文楷体" panose="02010600040101010101" charset="-122"/>
            </a:endParaRPr>
          </a:p>
          <a:p>
            <a:pPr marL="0" indent="0">
              <a:buNone/>
            </a:pPr>
            <a:endParaRPr lang="en-US" altLang="zh-CN" sz="2200" dirty="0"/>
          </a:p>
          <a:p>
            <a:pPr marL="0" indent="0">
              <a:buNone/>
            </a:pPr>
            <a:endParaRPr kumimoji="1" lang="zh-CN" altLang="en-US" dirty="0"/>
          </a:p>
        </p:txBody>
      </p:sp>
      <p:pic>
        <p:nvPicPr>
          <p:cNvPr id="17" name="图片 3"/>
          <p:cNvPicPr>
            <a:picLocks noChangeAspect="1"/>
          </p:cNvPicPr>
          <p:nvPr/>
        </p:nvPicPr>
        <p:blipFill>
          <a:blip r:embed="rId1"/>
          <a:stretch>
            <a:fillRect/>
          </a:stretch>
        </p:blipFill>
        <p:spPr>
          <a:xfrm>
            <a:off x="6178570" y="3581400"/>
            <a:ext cx="2764366" cy="1884795"/>
          </a:xfrm>
          <a:prstGeom prst="rect">
            <a:avLst/>
          </a:prstGeom>
        </p:spPr>
      </p:pic>
      <p:sp>
        <p:nvSpPr>
          <p:cNvPr id="18" name="文本框 4"/>
          <p:cNvSpPr txBox="1"/>
          <p:nvPr/>
        </p:nvSpPr>
        <p:spPr>
          <a:xfrm>
            <a:off x="5822748" y="5561196"/>
            <a:ext cx="3124199" cy="830997"/>
          </a:xfrm>
          <a:prstGeom prst="rect">
            <a:avLst/>
          </a:prstGeom>
          <a:noFill/>
        </p:spPr>
        <p:txBody>
          <a:bodyPr wrap="square" rtlCol="0">
            <a:spAutoFit/>
          </a:bodyPr>
          <a:lstStyle/>
          <a:p>
            <a:pPr algn="ct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用</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STM</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移动氙原子排出的“</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IBM”</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图案</a:t>
            </a:r>
            <a:endParaRPr kumimoji="1" lang="zh-CN" altLang="en-US" sz="2400" dirty="0">
              <a:solidFill>
                <a:schemeClr val="tx1"/>
              </a:solidFill>
              <a:latin typeface="华文楷体" panose="02010600040101010101" charset="-122"/>
              <a:ea typeface="华文楷体" panose="02010600040101010101" charset="-122"/>
              <a:cs typeface="华文楷体" panose="02010600040101010101" charset="-122"/>
            </a:endParaRPr>
          </a:p>
        </p:txBody>
      </p:sp>
      <p:pic>
        <p:nvPicPr>
          <p:cNvPr id="19" name="图片 5"/>
          <p:cNvPicPr>
            <a:picLocks noChangeAspect="1"/>
          </p:cNvPicPr>
          <p:nvPr/>
        </p:nvPicPr>
        <p:blipFill>
          <a:blip r:embed="rId2"/>
          <a:stretch>
            <a:fillRect/>
          </a:stretch>
        </p:blipFill>
        <p:spPr>
          <a:xfrm>
            <a:off x="89831" y="3505200"/>
            <a:ext cx="3364373" cy="2355062"/>
          </a:xfrm>
          <a:prstGeom prst="rect">
            <a:avLst/>
          </a:prstGeom>
        </p:spPr>
      </p:pic>
      <p:grpSp>
        <p:nvGrpSpPr>
          <p:cNvPr id="4" name="Group 3"/>
          <p:cNvGrpSpPr/>
          <p:nvPr/>
        </p:nvGrpSpPr>
        <p:grpSpPr>
          <a:xfrm>
            <a:off x="3409376" y="3352270"/>
            <a:ext cx="2375243" cy="2972330"/>
            <a:chOff x="3409376" y="3289970"/>
            <a:chExt cx="2375243" cy="2972330"/>
          </a:xfrm>
        </p:grpSpPr>
        <p:pic>
          <p:nvPicPr>
            <p:cNvPr id="20" name="图片 6"/>
            <p:cNvPicPr>
              <a:picLocks noChangeAspect="1"/>
            </p:cNvPicPr>
            <p:nvPr/>
          </p:nvPicPr>
          <p:blipFill>
            <a:blip r:embed="rId3" cstate="hqprint"/>
            <a:stretch>
              <a:fillRect/>
            </a:stretch>
          </p:blipFill>
          <p:spPr>
            <a:xfrm>
              <a:off x="3409376" y="3289970"/>
              <a:ext cx="2327628" cy="2972330"/>
            </a:xfrm>
            <a:prstGeom prst="rect">
              <a:avLst/>
            </a:prstGeom>
          </p:spPr>
        </p:pic>
        <p:sp>
          <p:nvSpPr>
            <p:cNvPr id="21" name="文本框 7"/>
            <p:cNvSpPr txBox="1"/>
            <p:nvPr/>
          </p:nvSpPr>
          <p:spPr>
            <a:xfrm>
              <a:off x="3674987" y="5798820"/>
              <a:ext cx="2109632" cy="400110"/>
            </a:xfrm>
            <a:prstGeom prst="rect">
              <a:avLst/>
            </a:prstGeom>
            <a:solidFill>
              <a:schemeClr val="bg1"/>
            </a:solidFill>
          </p:spPr>
          <p:txBody>
            <a:bodyPr wrap="square" rtlCol="0">
              <a:spAutoFit/>
            </a:bodyPr>
            <a:lstStyle/>
            <a:p>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STM</a:t>
              </a:r>
              <a:r>
                <a:rPr lang="zh-CN" altLang="en-US" sz="2000" dirty="0">
                  <a:solidFill>
                    <a:srgbClr val="0000FF"/>
                  </a:solidFill>
                  <a:latin typeface="华文楷体" panose="02010600040101010101" charset="-122"/>
                  <a:ea typeface="华文楷体" panose="02010600040101010101" charset="-122"/>
                  <a:cs typeface="华文楷体" panose="02010600040101010101" charset="-122"/>
                </a:rPr>
                <a:t>拍下的</a:t>
              </a:r>
              <a:r>
                <a:rPr lang="en-US" altLang="zh-CN" sz="2000" dirty="0">
                  <a:solidFill>
                    <a:srgbClr val="0000FF"/>
                  </a:solidFill>
                  <a:latin typeface="华文楷体" panose="02010600040101010101" charset="-122"/>
                  <a:ea typeface="华文楷体" panose="02010600040101010101" charset="-122"/>
                  <a:cs typeface="华文楷体" panose="02010600040101010101" charset="-122"/>
                </a:rPr>
                <a:t>DNA</a:t>
              </a:r>
              <a:endParaRPr kumimoji="1" lang="zh-CN" altLang="en-US" sz="2000" dirty="0">
                <a:solidFill>
                  <a:srgbClr val="0000FF"/>
                </a:solidFill>
                <a:latin typeface="华文楷体" panose="02010600040101010101" charset="-122"/>
                <a:ea typeface="华文楷体" panose="02010600040101010101" charset="-122"/>
                <a:cs typeface="华文楷体" panose="02010600040101010101" charset="-122"/>
              </a:endParaRPr>
            </a:p>
          </p:txBody>
        </p:sp>
      </p:grpSp>
      <p:sp>
        <p:nvSpPr>
          <p:cNvPr id="5" name="页脚占位符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卢瑟福的核式模型</a:t>
            </a:r>
            <a:endParaRPr lang="zh-CN" altLang="en-US" dirty="0"/>
          </a:p>
        </p:txBody>
      </p:sp>
      <p:sp>
        <p:nvSpPr>
          <p:cNvPr id="4" name="灯片编号占位符 3"/>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6" name="Text Box 8"/>
          <p:cNvSpPr txBox="1">
            <a:spLocks noChangeArrowheads="1"/>
          </p:cNvSpPr>
          <p:nvPr/>
        </p:nvSpPr>
        <p:spPr bwMode="auto">
          <a:xfrm>
            <a:off x="495300" y="1272167"/>
            <a:ext cx="4572000" cy="2308324"/>
          </a:xfrm>
          <a:prstGeom prst="rect">
            <a:avLst/>
          </a:prstGeom>
          <a:solidFill>
            <a:srgbClr val="CCFFFF"/>
          </a:solidFill>
          <a:ln w="28575">
            <a:solidFill>
              <a:schemeClr val="tx2"/>
            </a:solidFill>
            <a:prstDash val="sysDot"/>
            <a:miter lim="800000"/>
          </a:ln>
          <a:effectLst/>
        </p:spPr>
        <p:txBody>
          <a:bodyPr wrap="square">
            <a:spAutoFit/>
          </a:bodyPr>
          <a:lstStyle/>
          <a:p>
            <a:pPr defTabSz="914400">
              <a:defRPr/>
            </a:pPr>
            <a:r>
              <a:rPr lang="zh-CN" altLang="en-US"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原子序数为</a:t>
            </a:r>
            <a:r>
              <a:rPr lang="en-US" altLang="zh-CN"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Z</a:t>
            </a:r>
            <a:r>
              <a:rPr lang="zh-CN" altLang="en-US"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的原子的中心，有一个带正电的核（原子核），它所带的正电量 </a:t>
            </a:r>
            <a:r>
              <a:rPr lang="en-US" altLang="zh-CN" sz="2400" b="1" dirty="0" err="1">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Ze</a:t>
            </a:r>
            <a:r>
              <a:rPr lang="zh-CN" altLang="en-US"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，它的体积极小但质量很大，几乎等于整个原子的质量。正常情况下核外有</a:t>
            </a:r>
            <a:r>
              <a:rPr lang="en-US" altLang="zh-CN"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Z</a:t>
            </a:r>
            <a:r>
              <a:rPr lang="zh-CN" altLang="en-US"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rPr>
              <a:t>个电子围绕它运动。</a:t>
            </a:r>
            <a:endParaRPr lang="zh-CN" altLang="en-US" sz="2400" b="1" dirty="0">
              <a:solidFill>
                <a:srgbClr val="000000"/>
              </a:solidFill>
              <a:effectLst>
                <a:outerShdw blurRad="38100" dist="38100" dir="2700000" algn="tl">
                  <a:srgbClr val="FFFFFF"/>
                </a:outerShdw>
              </a:effectLst>
              <a:latin typeface="Times New Roman" panose="02020603050405020304" pitchFamily="18" charset="0"/>
              <a:ea typeface="华文楷体" panose="02010600040101010101" charset="-122"/>
              <a:cs typeface="Times New Roman" panose="02020603050405020304" pitchFamily="18" charset="0"/>
            </a:endParaRPr>
          </a:p>
        </p:txBody>
      </p:sp>
      <p:pic>
        <p:nvPicPr>
          <p:cNvPr id="7" name="Picture 11"/>
          <p:cNvPicPr>
            <a:picLocks noChangeAspect="1" noChangeArrowheads="1"/>
          </p:cNvPicPr>
          <p:nvPr/>
        </p:nvPicPr>
        <p:blipFill>
          <a:blip r:embed="rId1"/>
          <a:srcRect/>
          <a:stretch>
            <a:fillRect/>
          </a:stretch>
        </p:blipFill>
        <p:spPr bwMode="auto">
          <a:xfrm>
            <a:off x="5705850" y="1318559"/>
            <a:ext cx="2703513" cy="2055147"/>
          </a:xfrm>
          <a:prstGeom prst="rect">
            <a:avLst/>
          </a:prstGeom>
          <a:noFill/>
          <a:ln w="9525">
            <a:noFill/>
            <a:miter lim="800000"/>
            <a:headEnd/>
            <a:tailEnd/>
          </a:ln>
        </p:spPr>
      </p:pic>
      <p:sp>
        <p:nvSpPr>
          <p:cNvPr id="11" name="文本框 10"/>
          <p:cNvSpPr txBox="1"/>
          <p:nvPr/>
        </p:nvSpPr>
        <p:spPr>
          <a:xfrm>
            <a:off x="631039" y="4602619"/>
            <a:ext cx="3336810" cy="830997"/>
          </a:xfrm>
          <a:prstGeom prst="rect">
            <a:avLst/>
          </a:prstGeom>
          <a:noFill/>
        </p:spPr>
        <p:txBody>
          <a:bodyPr wrap="square" rtlCol="0">
            <a:spAutoFit/>
          </a:bodyPr>
          <a:lstStyle/>
          <a:p>
            <a:r>
              <a:rPr lang="zh-CN" altLang="en-US" sz="2400" dirty="0">
                <a:latin typeface="华文楷体" panose="02010600040101010101" charset="-122"/>
                <a:ea typeface="华文楷体" panose="02010600040101010101" charset="-122"/>
              </a:rPr>
              <a:t>该模型成功解释了粒子被原子散射的现象。</a:t>
            </a:r>
            <a:endParaRPr lang="zh-CN" altLang="en-US" sz="2400" dirty="0">
              <a:latin typeface="华文楷体" panose="02010600040101010101" charset="-122"/>
              <a:ea typeface="华文楷体" panose="02010600040101010101"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0" name="图片 2"/>
          <p:cNvPicPr>
            <a:picLocks noChangeAspect="1"/>
          </p:cNvPicPr>
          <p:nvPr/>
        </p:nvPicPr>
        <p:blipFill>
          <a:blip r:embed="rId2"/>
          <a:stretch>
            <a:fillRect/>
          </a:stretch>
        </p:blipFill>
        <p:spPr>
          <a:xfrm>
            <a:off x="4573190" y="3632965"/>
            <a:ext cx="3657600" cy="2698147"/>
          </a:xfrm>
          <a:prstGeom prst="rect">
            <a:avLst/>
          </a:prstGeom>
        </p:spPr>
      </p:pic>
      <p:sp>
        <p:nvSpPr>
          <p:cNvPr id="8" name="Rectangle 7"/>
          <p:cNvSpPr/>
          <p:nvPr/>
        </p:nvSpPr>
        <p:spPr>
          <a:xfrm>
            <a:off x="482600" y="4005038"/>
            <a:ext cx="3485249" cy="461665"/>
          </a:xfrm>
          <a:prstGeom prst="rect">
            <a:avLst/>
          </a:prstGeom>
        </p:spPr>
        <p:txBody>
          <a:bodyPr wrap="none">
            <a:spAutoFit/>
          </a:bodyPr>
          <a:lstStyle/>
          <a:p>
            <a:r>
              <a:rPr kumimoji="0"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减小</a:t>
            </a:r>
            <a:r>
              <a:rPr kumimoji="0" lang="zh-TW"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带正电部分的半径</a:t>
            </a:r>
            <a:r>
              <a:rPr kumimoji="0"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R</a:t>
            </a:r>
            <a:endParaRPr lang="en-US" sz="2400" dirty="0">
              <a:solidFill>
                <a:srgbClr val="0000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200"/>
            <a:ext cx="8305800" cy="990600"/>
          </a:xfrm>
        </p:spPr>
        <p:txBody>
          <a:bodyPr>
            <a:noAutofit/>
          </a:bodyPr>
          <a:lstStyle/>
          <a:p>
            <a:r>
              <a:rPr lang="zh-CN" altLang="en-US" sz="3600" dirty="0"/>
              <a:t>卢瑟福散射理论的假定：</a:t>
            </a:r>
            <a:br>
              <a:rPr lang="en-US" altLang="zh-CN" sz="3600" dirty="0"/>
            </a:br>
            <a:r>
              <a:rPr lang="zh-CN" altLang="en-US" sz="3600" dirty="0">
                <a:effectLst>
                  <a:outerShdw blurRad="38100" dist="38100" dir="2700000" algn="tl">
                    <a:srgbClr val="DDDDDD"/>
                  </a:outerShdw>
                </a:effectLst>
                <a:latin typeface="华文楷体" panose="02010600040101010101" charset="-122"/>
                <a:ea typeface="华文楷体" panose="02010600040101010101" charset="-122"/>
                <a:cs typeface="华文楷体" panose="02010600040101010101" charset="-122"/>
              </a:rPr>
              <a:t>简单、理想化的物理模型</a:t>
            </a:r>
            <a:endParaRPr lang="zh-CN" altLang="en-US" sz="3600" dirty="0"/>
          </a:p>
        </p:txBody>
      </p:sp>
      <p:sp>
        <p:nvSpPr>
          <p:cNvPr id="3" name="内容占位符 2"/>
          <p:cNvSpPr>
            <a:spLocks noGrp="1"/>
          </p:cNvSpPr>
          <p:nvPr>
            <p:ph idx="1"/>
          </p:nvPr>
        </p:nvSpPr>
        <p:spPr>
          <a:xfrm>
            <a:off x="228600" y="1210593"/>
            <a:ext cx="8534400" cy="5105400"/>
          </a:xfrm>
        </p:spPr>
        <p:txBody>
          <a:bodyPr>
            <a:normAutofit fontScale="92500" lnSpcReduction="10000"/>
          </a:bodyPr>
          <a:lstStyle/>
          <a:p>
            <a:pPr>
              <a:lnSpc>
                <a:spcPct val="110000"/>
              </a:lnSpc>
            </a:pPr>
            <a:r>
              <a:rPr lang="zh-CN" altLang="en-US" sz="2600" dirty="0"/>
              <a:t>原子有核结构模型：定性</a:t>
            </a:r>
            <a:r>
              <a:rPr lang="zh-CN" altLang="en-US" sz="2600" dirty="0">
                <a:sym typeface="Symbol" panose="05050102010706020507" pitchFamily="18" charset="2"/>
              </a:rPr>
              <a:t></a:t>
            </a:r>
            <a:r>
              <a:rPr lang="en-US" altLang="zh-CN" sz="2600" dirty="0"/>
              <a:t>α</a:t>
            </a:r>
            <a:r>
              <a:rPr lang="zh-CN" altLang="en-US" sz="2600" dirty="0"/>
              <a:t>粒子散射实验观察到的大角散射，但必须给出可以与实验进行比较的定量结果，才能判定该模型的正确性。为此卢瑟福提出了可验证的</a:t>
            </a:r>
            <a:r>
              <a:rPr lang="en-US" altLang="zh-CN" sz="2600" dirty="0"/>
              <a:t>α</a:t>
            </a:r>
            <a:r>
              <a:rPr lang="zh-CN" altLang="en-US" sz="2600" dirty="0"/>
              <a:t>粒子散射理论。</a:t>
            </a:r>
            <a:endParaRPr lang="en-US" altLang="zh-CN" sz="2600" dirty="0"/>
          </a:p>
          <a:p>
            <a:pPr>
              <a:lnSpc>
                <a:spcPct val="110000"/>
              </a:lnSpc>
            </a:pPr>
            <a:r>
              <a:rPr lang="zh-CN" altLang="en-US" sz="2600" b="1" dirty="0">
                <a:solidFill>
                  <a:srgbClr val="0000FF"/>
                </a:solidFill>
              </a:rPr>
              <a:t>四个假设</a:t>
            </a:r>
            <a:endParaRPr lang="zh-CN" altLang="en-US" sz="2800" dirty="0"/>
          </a:p>
          <a:p>
            <a:pPr lvl="1">
              <a:lnSpc>
                <a:spcPct val="110000"/>
              </a:lnSpc>
            </a:pPr>
            <a:r>
              <a:rPr lang="zh-CN" altLang="en-US" sz="2400" b="1" u="sng" dirty="0">
                <a:solidFill>
                  <a:schemeClr val="tx1"/>
                </a:solidFill>
              </a:rPr>
              <a:t>忽略电子的作用</a:t>
            </a:r>
            <a:r>
              <a:rPr lang="zh-CN" altLang="en-US" sz="2400" b="1" dirty="0">
                <a:solidFill>
                  <a:schemeClr val="tx1"/>
                </a:solidFill>
              </a:rPr>
              <a:t>：</a:t>
            </a:r>
            <a:r>
              <a:rPr lang="zh-CN" altLang="en-US" sz="2400" dirty="0">
                <a:solidFill>
                  <a:schemeClr val="tx1"/>
                </a:solidFill>
              </a:rPr>
              <a:t>由于</a:t>
            </a:r>
            <a:r>
              <a:rPr lang="en-US" altLang="zh-CN" sz="2400" dirty="0">
                <a:solidFill>
                  <a:schemeClr val="tx1"/>
                </a:solidFill>
              </a:rPr>
              <a:t>m</a:t>
            </a:r>
            <a:r>
              <a:rPr lang="en-US" altLang="zh-CN" sz="2400" baseline="-25000" dirty="0">
                <a:solidFill>
                  <a:schemeClr val="tx1"/>
                </a:solidFill>
              </a:rPr>
              <a:t>e</a:t>
            </a:r>
            <a:r>
              <a:rPr lang="en-US" altLang="zh-CN" sz="2400" dirty="0">
                <a:solidFill>
                  <a:schemeClr val="tx1"/>
                </a:solidFill>
              </a:rPr>
              <a:t>&lt;&lt;M</a:t>
            </a:r>
            <a:r>
              <a:rPr lang="zh-CN" altLang="en-US" sz="2400" baseline="-25000" dirty="0">
                <a:solidFill>
                  <a:schemeClr val="tx1"/>
                </a:solidFill>
              </a:rPr>
              <a:t>核</a:t>
            </a:r>
            <a:r>
              <a:rPr lang="zh-CN" altLang="en-US" sz="2400" dirty="0">
                <a:solidFill>
                  <a:schemeClr val="tx1"/>
                </a:solidFill>
              </a:rPr>
              <a:t>，且</a:t>
            </a:r>
            <a:r>
              <a:rPr lang="en-US" altLang="zh-CN" sz="2400" dirty="0">
                <a:solidFill>
                  <a:schemeClr val="tx1"/>
                </a:solidFill>
              </a:rPr>
              <a:t>m</a:t>
            </a:r>
            <a:r>
              <a:rPr lang="en-US" altLang="zh-CN" sz="2400" baseline="-25000" dirty="0">
                <a:solidFill>
                  <a:schemeClr val="tx1"/>
                </a:solidFill>
              </a:rPr>
              <a:t>e</a:t>
            </a:r>
            <a:r>
              <a:rPr lang="en-US" altLang="zh-CN" sz="2400" dirty="0">
                <a:solidFill>
                  <a:schemeClr val="tx1"/>
                </a:solidFill>
              </a:rPr>
              <a:t>&lt;&lt;M</a:t>
            </a:r>
            <a:r>
              <a:rPr lang="en-US" altLang="zh-CN" sz="2400" baseline="-25000" dirty="0">
                <a:solidFill>
                  <a:schemeClr val="tx1"/>
                </a:solidFill>
              </a:rPr>
              <a:t>α</a:t>
            </a:r>
            <a:r>
              <a:rPr lang="zh-CN" altLang="en-US" sz="2400" dirty="0">
                <a:solidFill>
                  <a:schemeClr val="tx1"/>
                </a:solidFill>
              </a:rPr>
              <a:t>，所以忽略电子对散射的影响</a:t>
            </a:r>
            <a:endParaRPr lang="en-US" altLang="zh-CN" sz="2400" dirty="0">
              <a:solidFill>
                <a:schemeClr val="tx1"/>
              </a:solidFill>
            </a:endParaRPr>
          </a:p>
          <a:p>
            <a:pPr lvl="1">
              <a:lnSpc>
                <a:spcPct val="110000"/>
              </a:lnSpc>
            </a:pPr>
            <a:r>
              <a:rPr lang="zh-CN" altLang="en-US" sz="2400" b="1" u="sng" dirty="0">
                <a:solidFill>
                  <a:schemeClr val="tx1"/>
                </a:solidFill>
              </a:rPr>
              <a:t>只有库仑相互作用</a:t>
            </a:r>
            <a:r>
              <a:rPr lang="en-US" altLang="zh-CN" sz="2400" b="1" dirty="0">
                <a:solidFill>
                  <a:schemeClr val="tx1"/>
                </a:solidFill>
              </a:rPr>
              <a:t>:</a:t>
            </a:r>
            <a:r>
              <a:rPr lang="zh-CN" altLang="en-US" sz="2400" b="1" dirty="0">
                <a:solidFill>
                  <a:schemeClr val="tx1"/>
                </a:solidFill>
              </a:rPr>
              <a:t> </a:t>
            </a:r>
            <a:r>
              <a:rPr lang="zh-CN" altLang="en-US" sz="2400" dirty="0">
                <a:solidFill>
                  <a:schemeClr val="tx1"/>
                </a:solidFill>
              </a:rPr>
              <a:t>粒子和</a:t>
            </a:r>
            <a:r>
              <a:rPr lang="zh-CN" altLang="en-US" sz="2400" dirty="0">
                <a:solidFill>
                  <a:srgbClr val="FF0000"/>
                </a:solidFill>
              </a:rPr>
              <a:t>原子核</a:t>
            </a:r>
            <a:r>
              <a:rPr lang="zh-CN" altLang="en-US" sz="2400" dirty="0">
                <a:solidFill>
                  <a:schemeClr val="tx1"/>
                </a:solidFill>
              </a:rPr>
              <a:t>看成点电荷，认为静电力服从库仑定律，且引力</a:t>
            </a:r>
            <a:r>
              <a:rPr lang="en-US" altLang="zh-CN" sz="2400" dirty="0">
                <a:solidFill>
                  <a:schemeClr val="tx1"/>
                </a:solidFill>
              </a:rPr>
              <a:t>F</a:t>
            </a:r>
            <a:r>
              <a:rPr lang="zh-CN" altLang="en-US" sz="2400" baseline="-25000" dirty="0">
                <a:solidFill>
                  <a:schemeClr val="tx1"/>
                </a:solidFill>
              </a:rPr>
              <a:t>万</a:t>
            </a:r>
            <a:r>
              <a:rPr lang="en-US" altLang="zh-CN" sz="2400" dirty="0">
                <a:solidFill>
                  <a:schemeClr val="tx1"/>
                </a:solidFill>
              </a:rPr>
              <a:t>&lt;&lt;</a:t>
            </a:r>
            <a:r>
              <a:rPr lang="zh-CN" altLang="en-US" sz="2400" dirty="0">
                <a:solidFill>
                  <a:schemeClr val="tx1"/>
                </a:solidFill>
              </a:rPr>
              <a:t>库仑力</a:t>
            </a:r>
            <a:r>
              <a:rPr lang="en-US" altLang="zh-CN" sz="2400" dirty="0">
                <a:solidFill>
                  <a:schemeClr val="tx1"/>
                </a:solidFill>
              </a:rPr>
              <a:t>F</a:t>
            </a:r>
            <a:r>
              <a:rPr lang="zh-CN" altLang="en-US" sz="2400" baseline="-25000" dirty="0">
                <a:solidFill>
                  <a:schemeClr val="tx1"/>
                </a:solidFill>
              </a:rPr>
              <a:t>静</a:t>
            </a:r>
            <a:r>
              <a:rPr lang="zh-CN" altLang="en-US" sz="2400" dirty="0">
                <a:solidFill>
                  <a:schemeClr val="tx1"/>
                </a:solidFill>
              </a:rPr>
              <a:t> </a:t>
            </a:r>
            <a:endParaRPr lang="en-US" altLang="zh-CN" sz="2400" dirty="0">
              <a:solidFill>
                <a:schemeClr val="tx1"/>
              </a:solidFill>
            </a:endParaRPr>
          </a:p>
          <a:p>
            <a:pPr lvl="1">
              <a:lnSpc>
                <a:spcPct val="110000"/>
              </a:lnSpc>
            </a:pPr>
            <a:r>
              <a:rPr lang="zh-CN" altLang="en-US" sz="2400" b="1" u="sng" dirty="0">
                <a:solidFill>
                  <a:schemeClr val="tx1"/>
                </a:solidFill>
              </a:rPr>
              <a:t>只发生单次散射</a:t>
            </a:r>
            <a:r>
              <a:rPr lang="zh-CN" altLang="en-US" sz="2400" dirty="0">
                <a:solidFill>
                  <a:schemeClr val="tx1"/>
                </a:solidFill>
              </a:rPr>
              <a:t>：由于原子核线度很小，原子内非常空旷，而</a:t>
            </a:r>
            <a:r>
              <a:rPr lang="en-US" altLang="zh-CN" sz="2400" dirty="0">
                <a:solidFill>
                  <a:schemeClr val="tx1"/>
                </a:solidFill>
              </a:rPr>
              <a:t>α</a:t>
            </a:r>
            <a:r>
              <a:rPr lang="zh-CN" altLang="en-US" sz="2400" dirty="0">
                <a:solidFill>
                  <a:schemeClr val="tx1"/>
                </a:solidFill>
              </a:rPr>
              <a:t>粒子与原子核相距很近时才会发生显著偏转，因此</a:t>
            </a:r>
            <a:r>
              <a:rPr lang="en-US" altLang="zh-CN" sz="2400" dirty="0">
                <a:solidFill>
                  <a:schemeClr val="tx1"/>
                </a:solidFill>
              </a:rPr>
              <a:t>α</a:t>
            </a:r>
            <a:r>
              <a:rPr lang="zh-CN" altLang="en-US" sz="2400" dirty="0">
                <a:solidFill>
                  <a:schemeClr val="tx1"/>
                </a:solidFill>
              </a:rPr>
              <a:t>粒子靠近一个原子核后再靠近另一个原子核的机会很少，属于单次散射问题</a:t>
            </a:r>
            <a:endParaRPr lang="zh-CN" altLang="en-US" sz="2400" dirty="0">
              <a:solidFill>
                <a:schemeClr val="tx1"/>
              </a:solidFill>
            </a:endParaRPr>
          </a:p>
          <a:p>
            <a:pPr lvl="1">
              <a:lnSpc>
                <a:spcPct val="110000"/>
              </a:lnSpc>
            </a:pPr>
            <a:r>
              <a:rPr lang="zh-CN" altLang="en-US" sz="2400" b="1" u="sng" dirty="0">
                <a:solidFill>
                  <a:schemeClr val="tx1"/>
                </a:solidFill>
              </a:rPr>
              <a:t>靶核静止</a:t>
            </a:r>
            <a:r>
              <a:rPr lang="zh-CN" altLang="en-US" sz="2400" dirty="0">
                <a:solidFill>
                  <a:schemeClr val="tx1"/>
                </a:solidFill>
              </a:rPr>
              <a:t>：通常，散射原子的质量</a:t>
            </a:r>
            <a:r>
              <a:rPr lang="en-US" altLang="zh-CN" sz="2400" dirty="0">
                <a:solidFill>
                  <a:schemeClr val="tx1"/>
                </a:solidFill>
              </a:rPr>
              <a:t>M&gt;&gt;M</a:t>
            </a:r>
            <a:r>
              <a:rPr lang="en-US" altLang="zh-CN" sz="2400" baseline="-25000" dirty="0">
                <a:solidFill>
                  <a:schemeClr val="tx1"/>
                </a:solidFill>
                <a:latin typeface="Symbol" panose="05050102010706020507" pitchFamily="18" charset="2"/>
              </a:rPr>
              <a:t></a:t>
            </a:r>
            <a:r>
              <a:rPr lang="zh-CN" altLang="en-US" sz="2400" dirty="0">
                <a:solidFill>
                  <a:schemeClr val="tx1"/>
                </a:solidFill>
              </a:rPr>
              <a:t>，可近似认为原子核在散射过程中对实验室参照系静止不动。</a:t>
            </a:r>
            <a:endParaRPr lang="zh-CN" altLang="en-US" sz="2400" dirty="0">
              <a:solidFill>
                <a:schemeClr val="tx1"/>
              </a:solidFill>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50" name="Text Box 14"/>
          <p:cNvSpPr txBox="1">
            <a:spLocks noChangeArrowheads="1"/>
          </p:cNvSpPr>
          <p:nvPr/>
        </p:nvSpPr>
        <p:spPr bwMode="auto">
          <a:xfrm>
            <a:off x="1290625" y="3713960"/>
            <a:ext cx="6324624" cy="492443"/>
          </a:xfrm>
          <a:prstGeom prst="rect">
            <a:avLst/>
          </a:prstGeom>
          <a:ln w="19050"/>
        </p:spPr>
        <p:style>
          <a:lnRef idx="1">
            <a:schemeClr val="accent3"/>
          </a:lnRef>
          <a:fillRef idx="2">
            <a:schemeClr val="accent3"/>
          </a:fillRef>
          <a:effectRef idx="1">
            <a:schemeClr val="accent3"/>
          </a:effectRef>
          <a:fontRef idx="minor">
            <a:schemeClr val="dk1"/>
          </a:fontRef>
        </p:style>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nSpc>
                <a:spcPct val="130000"/>
              </a:lnSpc>
            </a:pPr>
            <a:r>
              <a:rPr kumimoji="0" lang="zh-CN" altLang="en-US" sz="2000" dirty="0">
                <a:latin typeface="华文楷体" panose="02010600040101010101" charset="-122"/>
                <a:ea typeface="华文楷体" panose="02010600040101010101" charset="-122"/>
              </a:rPr>
              <a:t>上式反应出</a:t>
            </a:r>
            <a:r>
              <a:rPr kumimoji="0" lang="en-US" altLang="zh-CN" sz="2000" i="1" dirty="0">
                <a:latin typeface="华文楷体" panose="02010600040101010101" charset="-122"/>
                <a:ea typeface="华文楷体" panose="02010600040101010101" charset="-122"/>
              </a:rPr>
              <a:t>b</a:t>
            </a:r>
            <a:r>
              <a:rPr kumimoji="0" lang="zh-TW" altLang="en-US" sz="2000" dirty="0">
                <a:latin typeface="华文楷体" panose="02010600040101010101" charset="-122"/>
                <a:ea typeface="华文楷体" panose="02010600040101010101" charset="-122"/>
              </a:rPr>
              <a:t>和</a:t>
            </a:r>
            <a:r>
              <a:rPr kumimoji="0" lang="zh-CN" altLang="en-US" sz="2000" i="1" dirty="0">
                <a:latin typeface="华文楷体" panose="02010600040101010101" charset="-122"/>
                <a:ea typeface="华文楷体" panose="02010600040101010101" charset="-122"/>
                <a:sym typeface="Symbol" panose="05050102010706020507" pitchFamily="18" charset="2"/>
              </a:rPr>
              <a:t></a:t>
            </a:r>
            <a:r>
              <a:rPr kumimoji="0" lang="zh-CN" altLang="en-US" sz="2000" dirty="0">
                <a:latin typeface="华文楷体" panose="02010600040101010101" charset="-122"/>
                <a:ea typeface="华文楷体" panose="02010600040101010101" charset="-122"/>
              </a:rPr>
              <a:t>的对应关系 。</a:t>
            </a:r>
            <a:r>
              <a:rPr kumimoji="0" lang="en-US" altLang="zh-CN" sz="2000" i="1" dirty="0">
                <a:latin typeface="华文楷体" panose="02010600040101010101" charset="-122"/>
                <a:ea typeface="华文楷体" panose="02010600040101010101" charset="-122"/>
              </a:rPr>
              <a:t>b</a:t>
            </a:r>
            <a:r>
              <a:rPr kumimoji="0" lang="zh-CN" altLang="en-US" sz="2000" dirty="0">
                <a:latin typeface="华文楷体" panose="02010600040101010101" charset="-122"/>
                <a:ea typeface="华文楷体" panose="02010600040101010101" charset="-122"/>
              </a:rPr>
              <a:t>小， </a:t>
            </a:r>
            <a:r>
              <a:rPr kumimoji="0" lang="zh-CN" altLang="en-US" sz="2000" i="1" dirty="0">
                <a:latin typeface="华文楷体" panose="02010600040101010101" charset="-122"/>
                <a:ea typeface="华文楷体" panose="02010600040101010101" charset="-122"/>
                <a:sym typeface="Symbol" panose="05050102010706020507" pitchFamily="18" charset="2"/>
              </a:rPr>
              <a:t></a:t>
            </a:r>
            <a:r>
              <a:rPr kumimoji="0" lang="zh-CN" altLang="en-US" sz="2000" dirty="0">
                <a:latin typeface="华文楷体" panose="02010600040101010101" charset="-122"/>
                <a:ea typeface="华文楷体" panose="02010600040101010101" charset="-122"/>
              </a:rPr>
              <a:t>大； </a:t>
            </a:r>
            <a:r>
              <a:rPr kumimoji="0" lang="en-US" altLang="zh-CN" sz="2000" i="1" dirty="0">
                <a:latin typeface="华文楷体" panose="02010600040101010101" charset="-122"/>
                <a:ea typeface="华文楷体" panose="02010600040101010101" charset="-122"/>
              </a:rPr>
              <a:t>b</a:t>
            </a:r>
            <a:r>
              <a:rPr kumimoji="0" lang="zh-CN" altLang="en-US" sz="2000" dirty="0">
                <a:latin typeface="华文楷体" panose="02010600040101010101" charset="-122"/>
                <a:ea typeface="华文楷体" panose="02010600040101010101" charset="-122"/>
              </a:rPr>
              <a:t>大，</a:t>
            </a:r>
            <a:r>
              <a:rPr kumimoji="0" lang="zh-CN" altLang="en-US" sz="2000" i="1" dirty="0">
                <a:latin typeface="华文楷体" panose="02010600040101010101" charset="-122"/>
                <a:ea typeface="华文楷体" panose="02010600040101010101" charset="-122"/>
                <a:sym typeface="Symbol" panose="05050102010706020507" pitchFamily="18" charset="2"/>
              </a:rPr>
              <a:t></a:t>
            </a:r>
            <a:r>
              <a:rPr kumimoji="0" lang="zh-CN" altLang="en-US" sz="2000" dirty="0">
                <a:latin typeface="华文楷体" panose="02010600040101010101" charset="-122"/>
                <a:ea typeface="华文楷体" panose="02010600040101010101" charset="-122"/>
              </a:rPr>
              <a:t>小</a:t>
            </a:r>
            <a:endParaRPr kumimoji="0" lang="zh-CN" altLang="en-US" sz="2000" dirty="0">
              <a:latin typeface="华文楷体" panose="02010600040101010101" charset="-122"/>
              <a:ea typeface="华文楷体" panose="02010600040101010101" charset="-122"/>
            </a:endParaRPr>
          </a:p>
        </p:txBody>
      </p:sp>
      <p:graphicFrame>
        <p:nvGraphicFramePr>
          <p:cNvPr id="222208" name="Object 2"/>
          <p:cNvGraphicFramePr>
            <a:graphicFrameLocks noChangeAspect="1"/>
          </p:cNvGraphicFramePr>
          <p:nvPr/>
        </p:nvGraphicFramePr>
        <p:xfrm>
          <a:off x="1210464" y="2653139"/>
          <a:ext cx="3559175" cy="730250"/>
        </p:xfrm>
        <a:graphic>
          <a:graphicData uri="http://schemas.openxmlformats.org/presentationml/2006/ole">
            <mc:AlternateContent xmlns:mc="http://schemas.openxmlformats.org/markup-compatibility/2006">
              <mc:Choice xmlns:v="urn:schemas-microsoft-com:vml" Requires="v">
                <p:oleObj spid="_x0000_s2" name="Equation" r:id="rId1" imgW="2057400" imgH="419100" progId="Equation.3">
                  <p:embed/>
                </p:oleObj>
              </mc:Choice>
              <mc:Fallback>
                <p:oleObj name="Equation" r:id="rId1" imgW="2057400" imgH="4191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464" y="2653139"/>
                        <a:ext cx="3559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6792" name="Rectangle 56"/>
          <p:cNvSpPr>
            <a:spLocks noChangeArrowheads="1"/>
          </p:cNvSpPr>
          <p:nvPr/>
        </p:nvSpPr>
        <p:spPr bwMode="auto">
          <a:xfrm>
            <a:off x="1142999" y="4485966"/>
            <a:ext cx="6619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a:r>
              <a:rPr kumimoji="0" lang="zh-TW" altLang="en-US" dirty="0">
                <a:latin typeface="华文楷体" panose="02010600040101010101" charset="-122"/>
                <a:ea typeface="华文楷体" panose="02010600040101010101" charset="-122"/>
              </a:rPr>
              <a:t>要得到大角散射</a:t>
            </a:r>
            <a:r>
              <a:rPr kumimoji="0" lang="zh-CN" altLang="en-US" dirty="0">
                <a:latin typeface="华文楷体" panose="02010600040101010101" charset="-122"/>
                <a:ea typeface="华文楷体" panose="02010600040101010101" charset="-122"/>
              </a:rPr>
              <a:t>，</a:t>
            </a:r>
            <a:r>
              <a:rPr kumimoji="0" lang="zh-TW" altLang="en-US" dirty="0">
                <a:latin typeface="华文楷体" panose="02010600040101010101" charset="-122"/>
                <a:ea typeface="华文楷体" panose="02010600040101010101" charset="-122"/>
              </a:rPr>
              <a:t>正电荷必须集中在很小的范围内</a:t>
            </a:r>
            <a:r>
              <a:rPr kumimoji="0" lang="zh-CN" altLang="en-US" dirty="0">
                <a:latin typeface="华文楷体" panose="02010600040101010101" charset="-122"/>
                <a:ea typeface="华文楷体" panose="02010600040101010101" charset="-122"/>
              </a:rPr>
              <a:t>，</a:t>
            </a:r>
            <a:r>
              <a:rPr kumimoji="0" lang="zh-CN" altLang="en-US" dirty="0">
                <a:latin typeface="华文楷体" panose="02010600040101010101" charset="-122"/>
                <a:ea typeface="华文楷体" panose="02010600040101010101" charset="-122"/>
                <a:sym typeface="Symbol" panose="05050102010706020507" pitchFamily="18" charset="2"/>
              </a:rPr>
              <a:t></a:t>
            </a:r>
            <a:r>
              <a:rPr kumimoji="0" lang="zh-TW" altLang="en-US" dirty="0">
                <a:latin typeface="华文楷体" panose="02010600040101010101" charset="-122"/>
                <a:ea typeface="华文楷体" panose="02010600040101010101" charset="-122"/>
              </a:rPr>
              <a:t>粒子必须在离正电荷很近处通过。</a:t>
            </a:r>
            <a:endParaRPr kumimoji="0" lang="zh-CN" altLang="en-US" dirty="0">
              <a:latin typeface="华文楷体" panose="02010600040101010101" charset="-122"/>
              <a:ea typeface="华文楷体" panose="02010600040101010101" charset="-122"/>
            </a:endParaRPr>
          </a:p>
        </p:txBody>
      </p:sp>
      <p:sp>
        <p:nvSpPr>
          <p:cNvPr id="116794" name="Rectangle 58"/>
          <p:cNvSpPr>
            <a:spLocks noChangeArrowheads="1"/>
          </p:cNvSpPr>
          <p:nvPr/>
        </p:nvSpPr>
        <p:spPr bwMode="auto">
          <a:xfrm>
            <a:off x="1142999" y="5340041"/>
            <a:ext cx="7548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a:r>
              <a:rPr kumimoji="0" lang="zh-CN" altLang="en-US">
                <a:solidFill>
                  <a:srgbClr val="FF0000"/>
                </a:solidFill>
                <a:latin typeface="华文楷体" panose="02010600040101010101" charset="-122"/>
                <a:ea typeface="华文楷体" panose="02010600040101010101" charset="-122"/>
              </a:rPr>
              <a:t>问题：</a:t>
            </a:r>
            <a:r>
              <a:rPr kumimoji="0" lang="en-US" altLang="zh-CN">
                <a:solidFill>
                  <a:srgbClr val="FF0000"/>
                </a:solidFill>
                <a:latin typeface="华文楷体" panose="02010600040101010101" charset="-122"/>
                <a:ea typeface="华文楷体" panose="02010600040101010101" charset="-122"/>
              </a:rPr>
              <a:t>b</a:t>
            </a:r>
            <a:r>
              <a:rPr kumimoji="0" lang="zh-TW" altLang="en-US">
                <a:latin typeface="华文楷体" panose="02010600040101010101" charset="-122"/>
                <a:ea typeface="华文楷体" panose="02010600040101010101" charset="-122"/>
              </a:rPr>
              <a:t>是微</a:t>
            </a:r>
            <a:r>
              <a:rPr kumimoji="0" lang="zh-CN" altLang="en-US">
                <a:latin typeface="华文楷体" panose="02010600040101010101" charset="-122"/>
                <a:ea typeface="华文楷体" panose="02010600040101010101" charset="-122"/>
              </a:rPr>
              <a:t>观</a:t>
            </a:r>
            <a:r>
              <a:rPr kumimoji="0" lang="zh-TW" altLang="en-US">
                <a:latin typeface="华文楷体" panose="02010600040101010101" charset="-122"/>
                <a:ea typeface="华文楷体" panose="02010600040101010101" charset="-122"/>
              </a:rPr>
              <a:t>量</a:t>
            </a:r>
            <a:r>
              <a:rPr kumimoji="0" lang="zh-CN" altLang="en-US">
                <a:latin typeface="华文楷体" panose="02010600040101010101" charset="-122"/>
                <a:ea typeface="华文楷体" panose="02010600040101010101" charset="-122"/>
              </a:rPr>
              <a:t>，</a:t>
            </a:r>
            <a:r>
              <a:rPr kumimoji="0" lang="zh-TW" altLang="en-US">
                <a:latin typeface="华文楷体" panose="02010600040101010101" charset="-122"/>
                <a:ea typeface="华文楷体" panose="02010600040101010101" charset="-122"/>
              </a:rPr>
              <a:t>至今还不可控制</a:t>
            </a:r>
            <a:r>
              <a:rPr kumimoji="0" lang="zh-CN" altLang="en-US">
                <a:latin typeface="华文楷体" panose="02010600040101010101" charset="-122"/>
                <a:ea typeface="华文楷体" panose="02010600040101010101" charset="-122"/>
              </a:rPr>
              <a:t>，</a:t>
            </a:r>
            <a:r>
              <a:rPr kumimoji="0" lang="zh-TW" altLang="en-US">
                <a:latin typeface="华文楷体" panose="02010600040101010101" charset="-122"/>
                <a:ea typeface="华文楷体" panose="02010600040101010101" charset="-122"/>
              </a:rPr>
              <a:t>在实验中</a:t>
            </a:r>
            <a:r>
              <a:rPr kumimoji="0" lang="zh-CN" altLang="en-US">
                <a:latin typeface="华文楷体" panose="02010600040101010101" charset="-122"/>
                <a:ea typeface="华文楷体" panose="02010600040101010101" charset="-122"/>
              </a:rPr>
              <a:t>也</a:t>
            </a:r>
            <a:r>
              <a:rPr kumimoji="0" lang="zh-TW" altLang="en-US">
                <a:latin typeface="华文楷体" panose="02010600040101010101" charset="-122"/>
                <a:ea typeface="华文楷体" panose="02010600040101010101" charset="-122"/>
              </a:rPr>
              <a:t>无法测量</a:t>
            </a:r>
            <a:r>
              <a:rPr kumimoji="0" lang="zh-CN" altLang="en-US">
                <a:latin typeface="华文楷体" panose="02010600040101010101" charset="-122"/>
                <a:ea typeface="华文楷体" panose="02010600040101010101" charset="-122"/>
              </a:rPr>
              <a:t>，</a:t>
            </a:r>
            <a:r>
              <a:rPr kumimoji="0" lang="zh-TW" altLang="en-US">
                <a:latin typeface="华文楷体" panose="02010600040101010101" charset="-122"/>
                <a:ea typeface="华文楷体" panose="02010600040101010101" charset="-122"/>
              </a:rPr>
              <a:t>所以这个公式还不可能和实验值直接比较。</a:t>
            </a:r>
            <a:endParaRPr kumimoji="0" lang="zh-CN" altLang="en-US" sz="3200">
              <a:latin typeface="华文楷体" panose="02010600040101010101" charset="-122"/>
              <a:ea typeface="华文楷体" panose="02010600040101010101" charset="-122"/>
            </a:endParaRPr>
          </a:p>
        </p:txBody>
      </p:sp>
      <p:pic>
        <p:nvPicPr>
          <p:cNvPr id="87049" name="Picture 6" descr="http://www.physics.gla.ac.uk/~donnelly/files/xsection/svfl2fl3.gif"/>
          <p:cNvPicPr>
            <a:picLocks noChangeAspect="1" noChangeArrowheads="1"/>
          </p:cNvPicPr>
          <p:nvPr/>
        </p:nvPicPr>
        <p:blipFill>
          <a:blip r:embed="rId3"/>
          <a:srcRect/>
          <a:stretch>
            <a:fillRect/>
          </a:stretch>
        </p:blipFill>
        <p:spPr bwMode="auto">
          <a:xfrm>
            <a:off x="4902993" y="1446639"/>
            <a:ext cx="41433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nvPr>
        </p:nvSpPr>
        <p:spPr/>
        <p:txBody>
          <a:bodyPr/>
          <a:lstStyle/>
          <a:p>
            <a:r>
              <a:rPr lang="zh-CN" altLang="en-US" dirty="0"/>
              <a:t>库仑散射公式</a:t>
            </a:r>
            <a:endParaRPr lang="zh-CN" altLang="en-US" dirty="0"/>
          </a:p>
        </p:txBody>
      </p:sp>
      <p:sp>
        <p:nvSpPr>
          <p:cNvPr id="4" name="灯片编号占位符 3"/>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11" name="矩形 2"/>
          <p:cNvSpPr/>
          <p:nvPr/>
        </p:nvSpPr>
        <p:spPr>
          <a:xfrm>
            <a:off x="609600" y="1192009"/>
            <a:ext cx="5029200" cy="830997"/>
          </a:xfrm>
          <a:prstGeom prst="rect">
            <a:avLst/>
          </a:prstGeom>
        </p:spPr>
        <p:txBody>
          <a:bodyPr wrap="square">
            <a:spAutoFit/>
          </a:bodyPr>
          <a:lstStyle/>
          <a:p>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原子核与</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α</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粒子入射方向间的垂直</a:t>
            </a:r>
            <a:endParaRPr lang="en-US" altLang="zh-CN" sz="2400" dirty="0">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距离</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b</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，称为瞄准距离</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dirty="0">
                <a:solidFill>
                  <a:srgbClr val="FF0000"/>
                </a:solidFill>
                <a:latin typeface="华文楷体" panose="02010600040101010101" charset="-122"/>
                <a:ea typeface="华文楷体" panose="02010600040101010101" charset="-122"/>
                <a:cs typeface="华文楷体" panose="02010600040101010101" charset="-122"/>
              </a:rPr>
              <a:t>或碰撞参数</a:t>
            </a:r>
            <a:r>
              <a:rPr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endParaRPr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6" name="Rectangle 4"/>
          <p:cNvSpPr/>
          <p:nvPr/>
        </p:nvSpPr>
        <p:spPr>
          <a:xfrm>
            <a:off x="677123" y="2209800"/>
            <a:ext cx="1992853" cy="461665"/>
          </a:xfrm>
          <a:prstGeom prst="rect">
            <a:avLst/>
          </a:prstGeom>
        </p:spPr>
        <p:txBody>
          <a:bodyPr wrap="none">
            <a:spAutoFit/>
          </a:bodyPr>
          <a:lstStyle/>
          <a:p>
            <a:r>
              <a:rPr kumimoji="0" lang="zh-CN" altLang="en-US" sz="2400" b="0" u="sng" spc="-50">
                <a:solidFill>
                  <a:srgbClr val="000000">
                    <a:lumMod val="75000"/>
                    <a:lumOff val="25000"/>
                  </a:srgbClr>
                </a:solidFill>
                <a:latin typeface="Calibri Light" panose="020F0302020204030204"/>
                <a:ea typeface="宋体" panose="02010600030101010101" pitchFamily="2" charset="-122"/>
              </a:rPr>
              <a:t>库仑散射公式</a:t>
            </a:r>
            <a:endParaRPr lang="en-US" sz="14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2208"/>
                                        </p:tgtEl>
                                        <p:attrNameLst>
                                          <p:attrName>style.visibility</p:attrName>
                                        </p:attrNameLst>
                                      </p:cBhvr>
                                      <p:to>
                                        <p:strVal val="visible"/>
                                      </p:to>
                                    </p:set>
                                    <p:anim calcmode="lin" valueType="num">
                                      <p:cBhvr additive="base">
                                        <p:cTn id="7" dur="500" fill="hold"/>
                                        <p:tgtEl>
                                          <p:spTgt spid="222208"/>
                                        </p:tgtEl>
                                        <p:attrNameLst>
                                          <p:attrName>ppt_x</p:attrName>
                                        </p:attrNameLst>
                                      </p:cBhvr>
                                      <p:tavLst>
                                        <p:tav tm="0">
                                          <p:val>
                                            <p:strVal val="0-#ppt_w/2"/>
                                          </p:val>
                                        </p:tav>
                                        <p:tav tm="100000">
                                          <p:val>
                                            <p:strVal val="#ppt_x"/>
                                          </p:val>
                                        </p:tav>
                                      </p:tavLst>
                                    </p:anim>
                                    <p:anim calcmode="lin" valueType="num">
                                      <p:cBhvr additive="base">
                                        <p:cTn id="8" dur="500" fill="hold"/>
                                        <p:tgtEl>
                                          <p:spTgt spid="222208"/>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6750"/>
                                        </p:tgtEl>
                                        <p:attrNameLst>
                                          <p:attrName>style.visibility</p:attrName>
                                        </p:attrNameLst>
                                      </p:cBhvr>
                                      <p:to>
                                        <p:strVal val="visible"/>
                                      </p:to>
                                    </p:set>
                                    <p:animEffect transition="in" filter="wipe(left)">
                                      <p:cBhvr>
                                        <p:cTn id="15" dur="500"/>
                                        <p:tgtEl>
                                          <p:spTgt spid="11675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16792"/>
                                        </p:tgtEl>
                                        <p:attrNameLst>
                                          <p:attrName>style.visibility</p:attrName>
                                        </p:attrNameLst>
                                      </p:cBhvr>
                                      <p:to>
                                        <p:strVal val="visible"/>
                                      </p:to>
                                    </p:set>
                                    <p:anim calcmode="lin" valueType="num">
                                      <p:cBhvr additive="base">
                                        <p:cTn id="20" dur="500" fill="hold"/>
                                        <p:tgtEl>
                                          <p:spTgt spid="116792"/>
                                        </p:tgtEl>
                                        <p:attrNameLst>
                                          <p:attrName>ppt_x</p:attrName>
                                        </p:attrNameLst>
                                      </p:cBhvr>
                                      <p:tavLst>
                                        <p:tav tm="0">
                                          <p:val>
                                            <p:strVal val="0-#ppt_w/2"/>
                                          </p:val>
                                        </p:tav>
                                        <p:tav tm="100000">
                                          <p:val>
                                            <p:strVal val="#ppt_x"/>
                                          </p:val>
                                        </p:tav>
                                      </p:tavLst>
                                    </p:anim>
                                    <p:anim calcmode="lin" valueType="num">
                                      <p:cBhvr additive="base">
                                        <p:cTn id="21" dur="500" fill="hold"/>
                                        <p:tgtEl>
                                          <p:spTgt spid="11679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16794"/>
                                        </p:tgtEl>
                                        <p:attrNameLst>
                                          <p:attrName>style.visibility</p:attrName>
                                        </p:attrNameLst>
                                      </p:cBhvr>
                                      <p:to>
                                        <p:strVal val="visible"/>
                                      </p:to>
                                    </p:set>
                                    <p:anim calcmode="lin" valueType="num">
                                      <p:cBhvr additive="base">
                                        <p:cTn id="26" dur="500" fill="hold"/>
                                        <p:tgtEl>
                                          <p:spTgt spid="116794"/>
                                        </p:tgtEl>
                                        <p:attrNameLst>
                                          <p:attrName>ppt_x</p:attrName>
                                        </p:attrNameLst>
                                      </p:cBhvr>
                                      <p:tavLst>
                                        <p:tav tm="0">
                                          <p:val>
                                            <p:strVal val="0-#ppt_w/2"/>
                                          </p:val>
                                        </p:tav>
                                        <p:tav tm="100000">
                                          <p:val>
                                            <p:strVal val="#ppt_x"/>
                                          </p:val>
                                        </p:tav>
                                      </p:tavLst>
                                    </p:anim>
                                    <p:anim calcmode="lin" valueType="num">
                                      <p:cBhvr additive="base">
                                        <p:cTn id="27" dur="500" fill="hold"/>
                                        <p:tgtEl>
                                          <p:spTgt spid="116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92" grpId="0" autoUpdateAnimBg="0"/>
      <p:bldP spid="116794" grpId="0" autoUpdateAnimBg="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533401" y="1264652"/>
            <a:ext cx="4190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lnSpc>
                <a:spcPts val="3000"/>
              </a:lnSpc>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设坐标系原点固定在原子核上，一个</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粒子以初速度</a:t>
            </a:r>
            <a:r>
              <a:rPr lang="en-US" altLang="zh-CN" i="1" dirty="0">
                <a:latin typeface="Times New Roman" panose="02020603050405020304" pitchFamily="18" charset="0"/>
                <a:ea typeface="华文楷体" panose="02010600040101010101" charset="-122"/>
                <a:cs typeface="Times New Roman" panose="02020603050405020304" pitchFamily="18" charset="0"/>
              </a:rPr>
              <a:t>v</a:t>
            </a:r>
            <a:r>
              <a:rPr lang="en-US" altLang="zh-CN" baseline="-25000" dirty="0">
                <a:latin typeface="Times New Roman" panose="02020603050405020304" pitchFamily="18" charset="0"/>
                <a:ea typeface="华文楷体" panose="02010600040101010101" charset="-122"/>
                <a:cs typeface="Times New Roman" panose="02020603050405020304" pitchFamily="18" charset="0"/>
              </a:rPr>
              <a:t>i</a:t>
            </a:r>
            <a:r>
              <a:rPr lang="zh-CN" altLang="en-US" dirty="0">
                <a:latin typeface="Times New Roman" panose="02020603050405020304" pitchFamily="18" charset="0"/>
                <a:ea typeface="华文楷体" panose="02010600040101010101" charset="-122"/>
                <a:cs typeface="Times New Roman" panose="02020603050405020304" pitchFamily="18" charset="0"/>
              </a:rPr>
              <a:t>从左方射来，按库仑定律，</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粒子与原子核间斥力的大小为</a:t>
            </a:r>
            <a:endParaRPr lang="en-US" altLang="zh-CN"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89090" name="Object 4"/>
          <p:cNvGraphicFramePr>
            <a:graphicFrameLocks noChangeAspect="1"/>
          </p:cNvGraphicFramePr>
          <p:nvPr/>
        </p:nvGraphicFramePr>
        <p:xfrm>
          <a:off x="2209800" y="2822814"/>
          <a:ext cx="1494323" cy="911336"/>
        </p:xfrm>
        <a:graphic>
          <a:graphicData uri="http://schemas.openxmlformats.org/presentationml/2006/ole">
            <mc:AlternateContent xmlns:mc="http://schemas.openxmlformats.org/markup-compatibility/2006">
              <mc:Choice xmlns:v="urn:schemas-microsoft-com:vml" Requires="v">
                <p:oleObj spid="_x0000_s2" name="公式" r:id="rId1" imgW="749300" imgH="457200" progId="Equation.3">
                  <p:embed/>
                </p:oleObj>
              </mc:Choice>
              <mc:Fallback>
                <p:oleObj name="公式" r:id="rId1" imgW="749300" imgH="4572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22814"/>
                        <a:ext cx="1494323" cy="911336"/>
                      </a:xfrm>
                      <a:prstGeom prst="rect">
                        <a:avLst/>
                      </a:prstGeom>
                      <a:noFill/>
                      <a:ln>
                        <a:noFill/>
                      </a:ln>
                      <a:effectLst/>
                    </p:spPr>
                  </p:pic>
                </p:oleObj>
              </mc:Fallback>
            </mc:AlternateContent>
          </a:graphicData>
        </a:graphic>
      </p:graphicFrame>
      <p:sp>
        <p:nvSpPr>
          <p:cNvPr id="3" name="标题 2"/>
          <p:cNvSpPr>
            <a:spLocks noGrp="1"/>
          </p:cNvSpPr>
          <p:nvPr>
            <p:ph type="title"/>
          </p:nvPr>
        </p:nvSpPr>
        <p:spPr/>
        <p:txBody>
          <a:bodyPr/>
          <a:lstStyle/>
          <a:p>
            <a:r>
              <a:rPr lang="zh-CN" altLang="en-US" dirty="0"/>
              <a:t>库仑散射公式的推导</a:t>
            </a:r>
            <a:endParaRPr lang="zh-CN" altLang="en-US" dirty="0"/>
          </a:p>
        </p:txBody>
      </p:sp>
      <p:sp>
        <p:nvSpPr>
          <p:cNvPr id="4" name="灯片编号占位符 3"/>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7" name="Picture 6" descr="http://www.physics.gla.ac.uk/~donnelly/files/xsection/svfl2fl3.gif"/>
          <p:cNvPicPr>
            <a:picLocks noChangeAspect="1" noChangeArrowheads="1"/>
          </p:cNvPicPr>
          <p:nvPr/>
        </p:nvPicPr>
        <p:blipFill>
          <a:blip r:embed="rId3"/>
          <a:srcRect/>
          <a:stretch>
            <a:fillRect/>
          </a:stretch>
        </p:blipFill>
        <p:spPr bwMode="auto">
          <a:xfrm>
            <a:off x="4995876" y="1564677"/>
            <a:ext cx="3636168" cy="171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96012" y="3798764"/>
            <a:ext cx="8395588" cy="2246769"/>
          </a:xfrm>
          <a:prstGeom prst="rect">
            <a:avLst/>
          </a:prstGeom>
        </p:spPr>
        <p:txBody>
          <a:bodyPr wrap="square">
            <a:spAutoFit/>
          </a:bodyPr>
          <a:lstStyle/>
          <a:p>
            <a:pPr>
              <a:spcBef>
                <a:spcPts val="0"/>
              </a:spcBef>
              <a:buClr>
                <a:srgbClr val="BD582C"/>
              </a:buClr>
              <a:buSzPct val="80000"/>
            </a:pP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由力学知，</a:t>
            </a:r>
            <a:r>
              <a:rPr lang="en-US" altLang="zh-CN"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粒子的轨迹应为双曲线的一支，在原子核库仑场中的偏转如图所示。图中</a:t>
            </a:r>
            <a:r>
              <a:rPr lang="en-US" altLang="zh-CN" sz="2800" i="1" dirty="0">
                <a:solidFill>
                  <a:srgbClr val="2998E3"/>
                </a:solidFill>
                <a:latin typeface="Times New Roman" panose="02020603050405020304" pitchFamily="18" charset="0"/>
                <a:ea typeface="华文楷体" panose="02010600040101010101" charset="-122"/>
                <a:cs typeface="Times New Roman" panose="02020603050405020304" pitchFamily="18" charset="0"/>
              </a:rPr>
              <a:t>v</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是</a:t>
            </a:r>
            <a:r>
              <a:rPr lang="en-US" altLang="zh-CN"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粒子运动到某一位置时的速度，位矢为</a:t>
            </a:r>
            <a:r>
              <a:rPr lang="en-US" altLang="zh-CN" sz="2800" i="1" dirty="0">
                <a:solidFill>
                  <a:srgbClr val="2998E3"/>
                </a:solidFill>
                <a:latin typeface="Times New Roman" panose="02020603050405020304" pitchFamily="18" charset="0"/>
                <a:ea typeface="华文楷体" panose="02010600040101010101" charset="-122"/>
                <a:cs typeface="Times New Roman" panose="02020603050405020304" pitchFamily="18" charset="0"/>
              </a:rPr>
              <a:t>r</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，散射后末速度为</a:t>
            </a:r>
            <a:r>
              <a:rPr lang="en-US" altLang="zh-CN" sz="2800" i="1" dirty="0" err="1">
                <a:solidFill>
                  <a:srgbClr val="2998E3"/>
                </a:solidFill>
                <a:latin typeface="Times New Roman" panose="02020603050405020304" pitchFamily="18" charset="0"/>
                <a:ea typeface="华文楷体" panose="02010600040101010101" charset="-122"/>
                <a:cs typeface="Times New Roman" panose="02020603050405020304" pitchFamily="18" charset="0"/>
              </a:rPr>
              <a:t>v</a:t>
            </a:r>
            <a:r>
              <a:rPr lang="en-US" altLang="zh-CN" sz="2800" baseline="-25000" dirty="0" err="1">
                <a:solidFill>
                  <a:srgbClr val="2998E3"/>
                </a:solidFill>
                <a:latin typeface="Times New Roman" panose="02020603050405020304" pitchFamily="18" charset="0"/>
                <a:ea typeface="华文楷体" panose="02010600040101010101" charset="-122"/>
                <a:cs typeface="Times New Roman" panose="02020603050405020304" pitchFamily="18" charset="0"/>
              </a:rPr>
              <a:t>f</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a:t>
            </a:r>
            <a:r>
              <a:rPr lang="en-US" altLang="zh-CN" sz="2800" i="1" dirty="0" err="1">
                <a:solidFill>
                  <a:srgbClr val="2998E3"/>
                </a:solidFill>
                <a:latin typeface="Times New Roman" panose="02020603050405020304" pitchFamily="18" charset="0"/>
                <a:ea typeface="华文楷体" panose="02010600040101010101" charset="-122"/>
                <a:cs typeface="Times New Roman" panose="02020603050405020304" pitchFamily="18" charset="0"/>
              </a:rPr>
              <a:t>θ</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是</a:t>
            </a:r>
            <a:r>
              <a:rPr lang="en-US" altLang="zh-CN"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粒子入射方向和散射方向间的夹角，即散射角。</a:t>
            </a:r>
            <a:br>
              <a:rPr lang="en-US" altLang="zh-CN"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b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取</a:t>
            </a:r>
            <a:r>
              <a:rPr lang="en-US" altLang="zh-CN" sz="2800" i="1" dirty="0" err="1">
                <a:solidFill>
                  <a:srgbClr val="2998E3"/>
                </a:solidFill>
                <a:latin typeface="Times New Roman" panose="02020603050405020304" pitchFamily="18" charset="0"/>
                <a:ea typeface="华文楷体" panose="02010600040101010101" charset="-122"/>
                <a:cs typeface="Times New Roman" panose="02020603050405020304" pitchFamily="18" charset="0"/>
              </a:rPr>
              <a:t>r</a:t>
            </a:r>
            <a:r>
              <a:rPr lang="en-US" altLang="zh-CN" sz="2800" baseline="-25000" dirty="0" err="1">
                <a:solidFill>
                  <a:srgbClr val="2998E3"/>
                </a:solidFill>
                <a:latin typeface="Times New Roman" panose="02020603050405020304" pitchFamily="18" charset="0"/>
                <a:ea typeface="华文楷体" panose="02010600040101010101" charset="-122"/>
                <a:cs typeface="Times New Roman" panose="02020603050405020304" pitchFamily="18" charset="0"/>
              </a:rPr>
              <a:t>m</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是</a:t>
            </a:r>
            <a:r>
              <a:rPr lang="en-US" altLang="zh-CN"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800" dirty="0">
                <a:solidFill>
                  <a:srgbClr val="2998E3"/>
                </a:solidFill>
                <a:latin typeface="Times New Roman" panose="02020603050405020304" pitchFamily="18" charset="0"/>
                <a:ea typeface="华文楷体" panose="02010600040101010101" charset="-122"/>
                <a:cs typeface="Times New Roman" panose="02020603050405020304" pitchFamily="18" charset="0"/>
              </a:rPr>
              <a:t>粒子与原子核的最小距离。</a:t>
            </a:r>
            <a:endParaRPr lang="en-US" sz="2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529952" y="5139045"/>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因为库仑力是保守力，在它的作用下机械能守恒。选</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粒子与原子核相距无穷远处势能为零，以</a:t>
            </a:r>
            <a:r>
              <a:rPr lang="en-US" altLang="zh-CN" dirty="0">
                <a:latin typeface="Times New Roman" panose="02020603050405020304" pitchFamily="18" charset="0"/>
                <a:ea typeface="华文楷体" panose="02010600040101010101" charset="-122"/>
                <a:cs typeface="Times New Roman" panose="02020603050405020304" pitchFamily="18" charset="0"/>
              </a:rPr>
              <a:t>M</a:t>
            </a:r>
            <a:r>
              <a:rPr lang="zh-CN" altLang="en-US" dirty="0">
                <a:latin typeface="Times New Roman" panose="02020603050405020304" pitchFamily="18" charset="0"/>
                <a:ea typeface="华文楷体" panose="02010600040101010101" charset="-122"/>
                <a:cs typeface="Times New Roman" panose="02020603050405020304" pitchFamily="18" charset="0"/>
              </a:rPr>
              <a:t>表示</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粒子的质量，则</a:t>
            </a:r>
            <a:endParaRPr lang="zh-CN" altLang="en-US" b="1" dirty="0">
              <a:latin typeface="Times New Roman" panose="02020603050405020304" pitchFamily="18" charset="0"/>
              <a:ea typeface="华文楷体" panose="02010600040101010101" charset="-122"/>
              <a:cs typeface="Times New Roman" panose="02020603050405020304" pitchFamily="18" charset="0"/>
            </a:endParaRPr>
          </a:p>
        </p:txBody>
      </p:sp>
      <p:pic>
        <p:nvPicPr>
          <p:cNvPr id="88066" name="Picture 3" descr="yz3"/>
          <p:cNvPicPr>
            <a:picLocks noChangeAspect="1" noChangeArrowheads="1"/>
          </p:cNvPicPr>
          <p:nvPr/>
        </p:nvPicPr>
        <p:blipFill>
          <a:blip r:embed="rId1" cstate="print"/>
          <a:srcRect/>
          <a:stretch>
            <a:fillRect/>
          </a:stretch>
        </p:blipFill>
        <p:spPr bwMode="auto">
          <a:xfrm>
            <a:off x="1491728" y="1327944"/>
            <a:ext cx="6162924" cy="3287712"/>
          </a:xfrm>
          <a:prstGeom prst="rect">
            <a:avLst/>
          </a:prstGeom>
          <a:solidFill>
            <a:schemeClr val="accent1"/>
          </a:solidFill>
          <a:ln w="9525">
            <a:solidFill>
              <a:srgbClr val="66FFCC"/>
            </a:solidFill>
            <a:miter lim="800000"/>
            <a:headEnd/>
            <a:tailEnd/>
          </a:ln>
        </p:spPr>
      </p:pic>
      <p:sp>
        <p:nvSpPr>
          <p:cNvPr id="88067" name="Text Box 4"/>
          <p:cNvSpPr txBox="1">
            <a:spLocks noChangeArrowheads="1"/>
          </p:cNvSpPr>
          <p:nvPr/>
        </p:nvSpPr>
        <p:spPr bwMode="auto">
          <a:xfrm>
            <a:off x="2171700" y="46482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0" hangingPunct="0">
              <a:spcBef>
                <a:spcPct val="50000"/>
              </a:spcBef>
              <a:buClr>
                <a:schemeClr val="accent2"/>
              </a:buClr>
              <a:buSzPct val="80000"/>
            </a:pPr>
            <a:r>
              <a:rPr lang="zh-CN" altLang="en-US" dirty="0">
                <a:solidFill>
                  <a:srgbClr val="FF0000"/>
                </a:solidFill>
                <a:latin typeface="华文楷体" panose="02010600040101010101" charset="-122"/>
                <a:ea typeface="华文楷体" panose="02010600040101010101" charset="-122"/>
              </a:rPr>
              <a:t>粒子散射 </a:t>
            </a:r>
            <a:endParaRPr lang="zh-CN" altLang="en-US" dirty="0">
              <a:solidFill>
                <a:srgbClr val="FF0000"/>
              </a:solidFill>
              <a:latin typeface="华文楷体" panose="02010600040101010101" charset="-122"/>
              <a:ea typeface="华文楷体" panose="02010600040101010101" charset="-122"/>
            </a:endParaRPr>
          </a:p>
        </p:txBody>
      </p:sp>
      <p:sp>
        <p:nvSpPr>
          <p:cNvPr id="2" name="标题 1"/>
          <p:cNvSpPr>
            <a:spLocks noGrp="1"/>
          </p:cNvSpPr>
          <p:nvPr>
            <p:ph type="title"/>
          </p:nvPr>
        </p:nvSpPr>
        <p:spPr/>
        <p:txBody>
          <a:bodyPr/>
          <a:lstStyle/>
          <a:p>
            <a:r>
              <a:rPr lang="zh-CN" altLang="en-US" dirty="0"/>
              <a:t>库仑散射公式 的推导</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
          <p:cNvSpPr txBox="1">
            <a:spLocks noChangeArrowheads="1"/>
          </p:cNvSpPr>
          <p:nvPr/>
        </p:nvSpPr>
        <p:spPr bwMode="auto">
          <a:xfrm>
            <a:off x="802623" y="2300287"/>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即</a:t>
            </a:r>
            <a:r>
              <a:rPr lang="en-US" altLang="zh-CN" b="1" i="1" dirty="0">
                <a:latin typeface="Times New Roman" panose="02020603050405020304" pitchFamily="18" charset="0"/>
                <a:ea typeface="华文楷体" panose="02010600040101010101" charset="-122"/>
                <a:cs typeface="Times New Roman" panose="02020603050405020304" pitchFamily="18" charset="0"/>
              </a:rPr>
              <a:t>v</a:t>
            </a:r>
            <a:r>
              <a:rPr lang="en-US" altLang="zh-CN" b="1" baseline="-25000" dirty="0">
                <a:latin typeface="Times New Roman" panose="02020603050405020304" pitchFamily="18" charset="0"/>
                <a:ea typeface="华文楷体" panose="02010600040101010101" charset="-122"/>
                <a:cs typeface="Times New Roman" panose="02020603050405020304" pitchFamily="18" charset="0"/>
              </a:rPr>
              <a:t>i</a:t>
            </a:r>
            <a:r>
              <a:rPr lang="zh-CN" altLang="en-US" dirty="0">
                <a:latin typeface="Times New Roman" panose="02020603050405020304" pitchFamily="18" charset="0"/>
                <a:ea typeface="华文楷体" panose="02010600040101010101" charset="-122"/>
                <a:cs typeface="Times New Roman" panose="02020603050405020304" pitchFamily="18" charset="0"/>
              </a:rPr>
              <a:t>与</a:t>
            </a:r>
            <a:r>
              <a:rPr lang="en-US" altLang="zh-CN" b="1" i="1" dirty="0" err="1">
                <a:latin typeface="Times New Roman" panose="02020603050405020304" pitchFamily="18" charset="0"/>
                <a:ea typeface="华文楷体" panose="02010600040101010101" charset="-122"/>
                <a:cs typeface="Times New Roman" panose="02020603050405020304" pitchFamily="18" charset="0"/>
              </a:rPr>
              <a:t>v</a:t>
            </a:r>
            <a:r>
              <a:rPr lang="en-US" altLang="zh-CN" b="1" baseline="-25000" dirty="0" err="1">
                <a:latin typeface="Times New Roman" panose="02020603050405020304" pitchFamily="18" charset="0"/>
                <a:ea typeface="华文楷体" panose="02010600040101010101" charset="-122"/>
                <a:cs typeface="Times New Roman" panose="02020603050405020304" pitchFamily="18" charset="0"/>
              </a:rPr>
              <a:t>f</a:t>
            </a:r>
            <a:r>
              <a:rPr lang="zh-CN" altLang="en-US" dirty="0">
                <a:latin typeface="Times New Roman" panose="02020603050405020304" pitchFamily="18" charset="0"/>
                <a:ea typeface="华文楷体" panose="02010600040101010101" charset="-122"/>
                <a:cs typeface="Times New Roman" panose="02020603050405020304" pitchFamily="18" charset="0"/>
              </a:rPr>
              <a:t>的数值必然相等，记为</a:t>
            </a:r>
            <a:r>
              <a:rPr lang="en-US" altLang="zh-CN" b="1" i="1" dirty="0">
                <a:latin typeface="Times New Roman" panose="02020603050405020304" pitchFamily="18" charset="0"/>
                <a:ea typeface="华文楷体" panose="02010600040101010101" charset="-122"/>
                <a:cs typeface="Times New Roman" panose="02020603050405020304" pitchFamily="18" charset="0"/>
              </a:rPr>
              <a:t>v</a:t>
            </a:r>
            <a:r>
              <a:rPr lang="en-US" altLang="zh-CN" b="1" baseline="-25000" dirty="0">
                <a:latin typeface="Times New Roman" panose="02020603050405020304" pitchFamily="18" charset="0"/>
                <a:ea typeface="华文楷体" panose="02010600040101010101" charset="-122"/>
                <a:cs typeface="Times New Roman" panose="02020603050405020304" pitchFamily="18" charset="0"/>
              </a:rPr>
              <a:t>0</a:t>
            </a:r>
            <a:r>
              <a:rPr lang="zh-CN" altLang="en-US" dirty="0">
                <a:latin typeface="Times New Roman" panose="02020603050405020304" pitchFamily="18" charset="0"/>
                <a:ea typeface="华文楷体" panose="02010600040101010101" charset="-122"/>
                <a:cs typeface="Times New Roman" panose="02020603050405020304" pitchFamily="18" charset="0"/>
              </a:rPr>
              <a:t>，但两者方向不同 </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sp>
        <p:nvSpPr>
          <p:cNvPr id="90114" name="Text Box 4"/>
          <p:cNvSpPr txBox="1">
            <a:spLocks noChangeArrowheads="1"/>
          </p:cNvSpPr>
          <p:nvPr/>
        </p:nvSpPr>
        <p:spPr bwMode="auto">
          <a:xfrm>
            <a:off x="271417" y="283845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0" hangingPunct="0">
              <a:spcBef>
                <a:spcPct val="50000"/>
              </a:spcBef>
              <a:buClr>
                <a:schemeClr val="accent2"/>
              </a:buClr>
              <a:buSzPct val="80000"/>
            </a:pPr>
            <a:r>
              <a:rPr lang="en-US" altLang="zh-CN">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粒子在中心力场中运动，其</a:t>
            </a:r>
            <a:r>
              <a:rPr lang="zh-CN" altLang="en-US" b="1" dirty="0">
                <a:solidFill>
                  <a:srgbClr val="FF0000"/>
                </a:solidFill>
                <a:latin typeface="Times New Roman" panose="02020603050405020304" pitchFamily="18" charset="0"/>
                <a:ea typeface="华文楷体" panose="02010600040101010101" charset="-122"/>
                <a:cs typeface="Times New Roman" panose="02020603050405020304" pitchFamily="18" charset="0"/>
              </a:rPr>
              <a:t>角动量守恒</a:t>
            </a:r>
            <a:r>
              <a:rPr lang="zh-CN" altLang="en-US" dirty="0">
                <a:latin typeface="Times New Roman" panose="02020603050405020304" pitchFamily="18" charset="0"/>
                <a:ea typeface="华文楷体" panose="02010600040101010101" charset="-122"/>
                <a:cs typeface="Times New Roman" panose="02020603050405020304" pitchFamily="18" charset="0"/>
              </a:rPr>
              <a:t>，即 </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sp>
        <p:nvSpPr>
          <p:cNvPr id="90115" name="Text Box 5"/>
          <p:cNvSpPr txBox="1">
            <a:spLocks noChangeArrowheads="1"/>
          </p:cNvSpPr>
          <p:nvPr/>
        </p:nvSpPr>
        <p:spPr bwMode="auto">
          <a:xfrm>
            <a:off x="968375" y="4449763"/>
            <a:ext cx="61436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这里</a:t>
            </a:r>
            <a:r>
              <a:rPr lang="en-US" altLang="zh-CN" dirty="0">
                <a:latin typeface="Times New Roman" panose="02020603050405020304" pitchFamily="18" charset="0"/>
                <a:ea typeface="华文楷体" panose="02010600040101010101" charset="-122"/>
                <a:cs typeface="Times New Roman" panose="02020603050405020304" pitchFamily="18" charset="0"/>
              </a:rPr>
              <a:t>r</a:t>
            </a:r>
            <a:r>
              <a:rPr lang="en-US" altLang="zh-CN" baseline="-25000" dirty="0">
                <a:latin typeface="Times New Roman" panose="02020603050405020304" pitchFamily="18" charset="0"/>
                <a:ea typeface="华文楷体" panose="02010600040101010101" charset="-122"/>
                <a:cs typeface="Times New Roman" panose="02020603050405020304" pitchFamily="18" charset="0"/>
              </a:rPr>
              <a:t>0</a:t>
            </a:r>
            <a:r>
              <a:rPr lang="zh-CN" altLang="en-US" dirty="0">
                <a:latin typeface="Times New Roman" panose="02020603050405020304" pitchFamily="18" charset="0"/>
                <a:ea typeface="华文楷体" panose="02010600040101010101" charset="-122"/>
                <a:cs typeface="Times New Roman" panose="02020603050405020304" pitchFamily="18" charset="0"/>
              </a:rPr>
              <a:t>为开始时</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粒子的位矢，故</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a:p>
            <a:pPr algn="just" eaLnBrk="0" hangingPunct="0">
              <a:spcBef>
                <a:spcPct val="50000"/>
              </a:spcBef>
              <a:buClr>
                <a:schemeClr val="accent2"/>
              </a:buClr>
              <a:buSzPct val="80000"/>
            </a:pPr>
            <a:endParaRPr lang="zh-CN" altLang="en-US" dirty="0">
              <a:latin typeface="Times New Roman" panose="02020603050405020304" pitchFamily="18" charset="0"/>
              <a:ea typeface="华文楷体" panose="02010600040101010101" charset="-122"/>
              <a:cs typeface="Times New Roman" panose="02020603050405020304" pitchFamily="18" charset="0"/>
            </a:endParaRPr>
          </a:p>
          <a:p>
            <a:pPr algn="just" eaLnBrk="0" hangingPunct="0">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将它写成标量形式，有</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0116" name="Object 8"/>
          <p:cNvGraphicFramePr>
            <a:graphicFrameLocks noChangeAspect="1"/>
          </p:cNvGraphicFramePr>
          <p:nvPr/>
        </p:nvGraphicFramePr>
        <p:xfrm>
          <a:off x="2764639" y="3436268"/>
          <a:ext cx="3085302" cy="645865"/>
        </p:xfrm>
        <a:graphic>
          <a:graphicData uri="http://schemas.openxmlformats.org/presentationml/2006/ole">
            <mc:AlternateContent xmlns:mc="http://schemas.openxmlformats.org/markup-compatibility/2006">
              <mc:Choice xmlns:v="urn:schemas-microsoft-com:vml" Requires="v">
                <p:oleObj spid="_x0000_s2" name="公式" r:id="rId1" imgW="1091565" imgH="228600" progId="Equation.3">
                  <p:embed/>
                </p:oleObj>
              </mc:Choice>
              <mc:Fallback>
                <p:oleObj name="公式" r:id="rId1" imgW="1091565" imgH="2286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639" y="3436268"/>
                        <a:ext cx="3085302" cy="645865"/>
                      </a:xfrm>
                      <a:prstGeom prst="rect">
                        <a:avLst/>
                      </a:prstGeom>
                      <a:noFill/>
                      <a:ln>
                        <a:noFill/>
                      </a:ln>
                      <a:effectLst/>
                    </p:spPr>
                  </p:pic>
                </p:oleObj>
              </mc:Fallback>
            </mc:AlternateContent>
          </a:graphicData>
        </a:graphic>
      </p:graphicFrame>
      <p:graphicFrame>
        <p:nvGraphicFramePr>
          <p:cNvPr id="90117" name="Object 9"/>
          <p:cNvGraphicFramePr>
            <a:graphicFrameLocks noChangeAspect="1"/>
          </p:cNvGraphicFramePr>
          <p:nvPr/>
        </p:nvGraphicFramePr>
        <p:xfrm>
          <a:off x="5621337" y="4291013"/>
          <a:ext cx="2455863" cy="792162"/>
        </p:xfrm>
        <a:graphic>
          <a:graphicData uri="http://schemas.openxmlformats.org/presentationml/2006/ole">
            <mc:AlternateContent xmlns:mc="http://schemas.openxmlformats.org/markup-compatibility/2006">
              <mc:Choice xmlns:v="urn:schemas-microsoft-com:vml" Requires="v">
                <p:oleObj spid="_x0000_s3" name="公式" r:id="rId3" imgW="786765" imgH="254000" progId="Equation.3">
                  <p:embed/>
                </p:oleObj>
              </mc:Choice>
              <mc:Fallback>
                <p:oleObj name="公式" r:id="rId3" imgW="786765" imgH="2540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337" y="4291013"/>
                        <a:ext cx="2455863"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90118" name="Object 10"/>
          <p:cNvGraphicFramePr>
            <a:graphicFrameLocks noChangeAspect="1"/>
          </p:cNvGraphicFramePr>
          <p:nvPr/>
        </p:nvGraphicFramePr>
        <p:xfrm>
          <a:off x="3509292" y="1376147"/>
          <a:ext cx="2759111" cy="900327"/>
        </p:xfrm>
        <a:graphic>
          <a:graphicData uri="http://schemas.openxmlformats.org/presentationml/2006/ole">
            <mc:AlternateContent xmlns:mc="http://schemas.openxmlformats.org/markup-compatibility/2006">
              <mc:Choice xmlns:v="urn:schemas-microsoft-com:vml" Requires="v">
                <p:oleObj spid="_x0000_s4" name="公式" r:id="rId5" imgW="1205865" imgH="393700" progId="Equation.3">
                  <p:embed/>
                </p:oleObj>
              </mc:Choice>
              <mc:Fallback>
                <p:oleObj name="公式" r:id="rId5" imgW="1205865" imgH="393700" progId="Equation.3">
                  <p:embed/>
                  <p:pic>
                    <p:nvPicPr>
                      <p:cNvPr id="0"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292" y="1376147"/>
                        <a:ext cx="2759111" cy="900327"/>
                      </a:xfrm>
                      <a:prstGeom prst="rect">
                        <a:avLst/>
                      </a:prstGeom>
                      <a:noFill/>
                      <a:ln>
                        <a:noFill/>
                      </a:ln>
                      <a:effectLst/>
                    </p:spPr>
                  </p:pic>
                </p:oleObj>
              </mc:Fallback>
            </mc:AlternateContent>
          </a:graphicData>
        </a:graphic>
      </p:graphicFrame>
      <p:graphicFrame>
        <p:nvGraphicFramePr>
          <p:cNvPr id="90119" name="Object 11"/>
          <p:cNvGraphicFramePr>
            <a:graphicFrameLocks noChangeAspect="1"/>
          </p:cNvGraphicFramePr>
          <p:nvPr/>
        </p:nvGraphicFramePr>
        <p:xfrm>
          <a:off x="4495800" y="5365401"/>
          <a:ext cx="2484059" cy="884587"/>
        </p:xfrm>
        <a:graphic>
          <a:graphicData uri="http://schemas.openxmlformats.org/presentationml/2006/ole">
            <mc:AlternateContent xmlns:mc="http://schemas.openxmlformats.org/markup-compatibility/2006">
              <mc:Choice xmlns:v="urn:schemas-microsoft-com:vml" Requires="v">
                <p:oleObj spid="_x0000_s5" name="公式" r:id="rId7" imgW="1104900" imgH="393700" progId="Equation.3">
                  <p:embed/>
                </p:oleObj>
              </mc:Choice>
              <mc:Fallback>
                <p:oleObj name="公式" r:id="rId7" imgW="1104900" imgH="393700" progId="Equation.3">
                  <p:embed/>
                  <p:pic>
                    <p:nvPicPr>
                      <p:cNvPr id="0" name="图片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365401"/>
                        <a:ext cx="2484059" cy="884587"/>
                      </a:xfrm>
                      <a:prstGeom prst="rect">
                        <a:avLst/>
                      </a:prstGeom>
                      <a:noFill/>
                      <a:ln>
                        <a:noFill/>
                      </a:ln>
                      <a:effectLst/>
                    </p:spPr>
                  </p:pic>
                </p:oleObj>
              </mc:Fallback>
            </mc:AlternateContent>
          </a:graphicData>
        </a:graphic>
      </p:graphicFrame>
      <p:sp>
        <p:nvSpPr>
          <p:cNvPr id="6" name="标题 5"/>
          <p:cNvSpPr>
            <a:spLocks noGrp="1"/>
          </p:cNvSpPr>
          <p:nvPr>
            <p:ph type="title"/>
          </p:nvPr>
        </p:nvSpPr>
        <p:spPr/>
        <p:txBody>
          <a:bodyPr/>
          <a:lstStyle/>
          <a:p>
            <a:r>
              <a:rPr lang="zh-CN" altLang="en-US" dirty="0"/>
              <a:t>库仑散射公式的推导</a:t>
            </a:r>
            <a:endParaRPr lang="zh-CN" altLang="en-US" dirty="0"/>
          </a:p>
        </p:txBody>
      </p:sp>
      <p:sp>
        <p:nvSpPr>
          <p:cNvPr id="7" name="灯片编号占位符 6"/>
          <p:cNvSpPr>
            <a:spLocks noGrp="1"/>
          </p:cNvSpPr>
          <p:nvPr>
            <p:ph type="sldNum" sz="quarter" idx="12"/>
          </p:nvPr>
        </p:nvSpPr>
        <p:spPr/>
        <p:txBody>
          <a:bodyPr/>
          <a:lstStyle/>
          <a:p>
            <a:pPr>
              <a:defRPr/>
            </a:pPr>
            <a:fld id="{4823E557-D441-4357-A945-F2E1178F743A}" type="slidenum">
              <a:rPr lang="zh-CN" altLang="en-US" smtClean="0">
                <a:latin typeface="Times New Roman" panose="02020603050405020304" pitchFamily="18" charset="0"/>
                <a:ea typeface="华文楷体" panose="02010600040101010101" charset="-122"/>
                <a:cs typeface="Times New Roman" panose="02020603050405020304" pitchFamily="18" charset="0"/>
              </a:rPr>
            </a:fld>
            <a:endParaRPr lang="en-US" altLang="zh-CN" dirty="0">
              <a:latin typeface="Times New Roman" panose="02020603050405020304" pitchFamily="18" charset="0"/>
              <a:ea typeface="华文楷体" panose="02010600040101010101" charset="-122"/>
              <a:cs typeface="Times New Roman" panose="02020603050405020304" pitchFamily="18" charset="0"/>
            </a:endParaRPr>
          </a:p>
        </p:txBody>
      </p:sp>
      <p:sp>
        <p:nvSpPr>
          <p:cNvPr id="8"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yz3"/>
          <p:cNvPicPr>
            <a:picLocks noChangeAspect="1" noChangeArrowheads="1"/>
          </p:cNvPicPr>
          <p:nvPr/>
        </p:nvPicPr>
        <p:blipFill>
          <a:blip r:embed="rId1" cstate="print"/>
          <a:srcRect/>
          <a:stretch>
            <a:fillRect/>
          </a:stretch>
        </p:blipFill>
        <p:spPr bwMode="auto">
          <a:xfrm>
            <a:off x="3777108" y="3284538"/>
            <a:ext cx="5366892" cy="2863056"/>
          </a:xfrm>
          <a:prstGeom prst="rect">
            <a:avLst/>
          </a:prstGeom>
          <a:solidFill>
            <a:schemeClr val="accent1"/>
          </a:solidFill>
          <a:ln w="9525">
            <a:solidFill>
              <a:srgbClr val="66FFCC"/>
            </a:solidFill>
            <a:miter lim="800000"/>
            <a:headEnd/>
            <a:tailEnd/>
          </a:ln>
        </p:spPr>
      </p:pic>
      <p:sp>
        <p:nvSpPr>
          <p:cNvPr id="91137" name="Text Box 6"/>
          <p:cNvSpPr txBox="1">
            <a:spLocks noChangeArrowheads="1"/>
          </p:cNvSpPr>
          <p:nvPr/>
        </p:nvSpPr>
        <p:spPr bwMode="auto">
          <a:xfrm>
            <a:off x="584200" y="164638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粒子在</a:t>
            </a:r>
            <a:r>
              <a:rPr lang="en-US" altLang="zh-CN" dirty="0">
                <a:latin typeface="Times New Roman" panose="02020603050405020304" pitchFamily="18" charset="0"/>
                <a:ea typeface="华文楷体" panose="02010600040101010101" charset="-122"/>
                <a:cs typeface="Times New Roman" panose="02020603050405020304" pitchFamily="18" charset="0"/>
              </a:rPr>
              <a:t>B</a:t>
            </a:r>
            <a:r>
              <a:rPr lang="zh-CN" altLang="en-US" dirty="0">
                <a:latin typeface="Times New Roman" panose="02020603050405020304" pitchFamily="18" charset="0"/>
                <a:ea typeface="华文楷体" panose="02010600040101010101" charset="-122"/>
                <a:cs typeface="Times New Roman" panose="02020603050405020304" pitchFamily="18" charset="0"/>
              </a:rPr>
              <a:t>点所受的力为 </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sp>
        <p:nvSpPr>
          <p:cNvPr id="91138" name="Text Box 7"/>
          <p:cNvSpPr txBox="1">
            <a:spLocks noChangeArrowheads="1"/>
          </p:cNvSpPr>
          <p:nvPr/>
        </p:nvSpPr>
        <p:spPr bwMode="auto">
          <a:xfrm>
            <a:off x="1346200" y="2675732"/>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a:latin typeface="Times New Roman" panose="02020603050405020304" pitchFamily="18" charset="0"/>
                <a:ea typeface="华文楷体" panose="02010600040101010101" charset="-122"/>
                <a:cs typeface="Times New Roman" panose="02020603050405020304" pitchFamily="18" charset="0"/>
              </a:rPr>
              <a:t>在</a:t>
            </a:r>
            <a:r>
              <a:rPr lang="en-US" altLang="zh-CN" dirty="0">
                <a:latin typeface="Times New Roman" panose="02020603050405020304" pitchFamily="18" charset="0"/>
                <a:ea typeface="华文楷体" panose="02010600040101010101" charset="-122"/>
                <a:cs typeface="Times New Roman" panose="02020603050405020304" pitchFamily="18" charset="0"/>
              </a:rPr>
              <a:t>z</a:t>
            </a:r>
            <a:r>
              <a:rPr lang="zh-CN" altLang="en-US" dirty="0">
                <a:latin typeface="Times New Roman" panose="02020603050405020304" pitchFamily="18" charset="0"/>
                <a:ea typeface="华文楷体" panose="02010600040101010101" charset="-122"/>
                <a:cs typeface="Times New Roman" panose="02020603050405020304" pitchFamily="18" charset="0"/>
              </a:rPr>
              <a:t>轴上的分量为 </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sp>
        <p:nvSpPr>
          <p:cNvPr id="91139" name="Text Box 9"/>
          <p:cNvSpPr txBox="1">
            <a:spLocks noChangeArrowheads="1"/>
          </p:cNvSpPr>
          <p:nvPr/>
        </p:nvSpPr>
        <p:spPr bwMode="auto">
          <a:xfrm>
            <a:off x="1219200" y="375682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a:latin typeface="Times New Roman" panose="02020603050405020304" pitchFamily="18" charset="0"/>
                <a:ea typeface="华文楷体" panose="02010600040101010101" charset="-122"/>
                <a:cs typeface="Times New Roman" panose="02020603050405020304" pitchFamily="18" charset="0"/>
              </a:rPr>
              <a:t>又</a:t>
            </a:r>
            <a:endParaRPr lang="zh-CN" altLang="en-US">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1140" name="Object 9"/>
          <p:cNvGraphicFramePr>
            <a:graphicFrameLocks noChangeAspect="1"/>
          </p:cNvGraphicFramePr>
          <p:nvPr/>
        </p:nvGraphicFramePr>
        <p:xfrm>
          <a:off x="3975100" y="1437482"/>
          <a:ext cx="1762370" cy="1911350"/>
        </p:xfrm>
        <a:graphic>
          <a:graphicData uri="http://schemas.openxmlformats.org/presentationml/2006/ole">
            <mc:AlternateContent xmlns:mc="http://schemas.openxmlformats.org/markup-compatibility/2006">
              <mc:Choice xmlns:v="urn:schemas-microsoft-com:vml" Requires="v">
                <p:oleObj spid="_x0000_s2" name="公式" r:id="rId2" imgW="748665" imgH="812165" progId="Equation.3">
                  <p:embed/>
                </p:oleObj>
              </mc:Choice>
              <mc:Fallback>
                <p:oleObj name="公式" r:id="rId2" imgW="748665" imgH="812165"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1437482"/>
                        <a:ext cx="1762370" cy="1911350"/>
                      </a:xfrm>
                      <a:prstGeom prst="rect">
                        <a:avLst/>
                      </a:prstGeom>
                      <a:noFill/>
                      <a:ln>
                        <a:noFill/>
                      </a:ln>
                      <a:effectLst/>
                    </p:spPr>
                  </p:pic>
                </p:oleObj>
              </mc:Fallback>
            </mc:AlternateContent>
          </a:graphicData>
        </a:graphic>
      </p:graphicFrame>
      <p:graphicFrame>
        <p:nvGraphicFramePr>
          <p:cNvPr id="91141" name="Object 10"/>
          <p:cNvGraphicFramePr>
            <a:graphicFrameLocks noChangeAspect="1"/>
          </p:cNvGraphicFramePr>
          <p:nvPr/>
        </p:nvGraphicFramePr>
        <p:xfrm>
          <a:off x="2247900" y="3511298"/>
          <a:ext cx="3530600" cy="970465"/>
        </p:xfrm>
        <a:graphic>
          <a:graphicData uri="http://schemas.openxmlformats.org/presentationml/2006/ole">
            <mc:AlternateContent xmlns:mc="http://schemas.openxmlformats.org/markup-compatibility/2006">
              <mc:Choice xmlns:v="urn:schemas-microsoft-com:vml" Requires="v">
                <p:oleObj spid="_x0000_s3" name="公式" r:id="rId4" imgW="1663700" imgH="457200" progId="Equation.3">
                  <p:embed/>
                </p:oleObj>
              </mc:Choice>
              <mc:Fallback>
                <p:oleObj name="公式" r:id="rId4" imgW="1663700" imgH="457200" progId="Equation.3">
                  <p:embed/>
                  <p:pic>
                    <p:nvPicPr>
                      <p:cNvPr id="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0" y="3511298"/>
                        <a:ext cx="3530600" cy="970465"/>
                      </a:xfrm>
                      <a:prstGeom prst="rect">
                        <a:avLst/>
                      </a:prstGeom>
                      <a:noFill/>
                      <a:ln>
                        <a:noFill/>
                      </a:ln>
                      <a:effectLst/>
                    </p:spPr>
                  </p:pic>
                </p:oleObj>
              </mc:Fallback>
            </mc:AlternateContent>
          </a:graphicData>
        </a:graphic>
      </p:graphicFrame>
      <p:sp>
        <p:nvSpPr>
          <p:cNvPr id="4" name="标题 3"/>
          <p:cNvSpPr>
            <a:spLocks noGrp="1"/>
          </p:cNvSpPr>
          <p:nvPr>
            <p:ph type="title"/>
          </p:nvPr>
        </p:nvSpPr>
        <p:spPr/>
        <p:txBody>
          <a:bodyPr/>
          <a:lstStyle/>
          <a:p>
            <a:r>
              <a:rPr lang="zh-CN" altLang="en-US" dirty="0"/>
              <a:t>库仑散射公式 的推导</a:t>
            </a:r>
            <a:endParaRPr lang="zh-CN" altLang="en-US" dirty="0"/>
          </a:p>
        </p:txBody>
      </p:sp>
      <p:sp>
        <p:nvSpPr>
          <p:cNvPr id="5" name="灯片编号占位符 4"/>
          <p:cNvSpPr>
            <a:spLocks noGrp="1"/>
          </p:cNvSpPr>
          <p:nvPr>
            <p:ph type="sldNum" sz="quarter" idx="12"/>
          </p:nvPr>
        </p:nvSpPr>
        <p:spPr/>
        <p:txBody>
          <a:bodyPr/>
          <a:lstStyle/>
          <a:p>
            <a:pPr>
              <a:defRPr/>
            </a:pPr>
            <a:fld id="{4823E557-D441-4357-A945-F2E1178F743A}" type="slidenum">
              <a:rPr lang="zh-CN" altLang="en-US" smtClean="0">
                <a:latin typeface="Times New Roman" panose="02020603050405020304" pitchFamily="18" charset="0"/>
                <a:ea typeface="华文楷体" panose="02010600040101010101" charset="-122"/>
                <a:cs typeface="Times New Roman" panose="02020603050405020304" pitchFamily="18" charset="0"/>
              </a:rPr>
            </a:fld>
            <a:endParaRPr lang="en-US" altLang="zh-CN" dirty="0">
              <a:latin typeface="Times New Roman" panose="02020603050405020304" pitchFamily="18" charset="0"/>
              <a:ea typeface="华文楷体" panose="02010600040101010101" charset="-122"/>
              <a:cs typeface="Times New Roman" panose="02020603050405020304" pitchFamily="18" charset="0"/>
            </a:endParaRPr>
          </a:p>
        </p:txBody>
      </p:sp>
      <p:sp>
        <p:nvSpPr>
          <p:cNvPr id="6"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Text Box 8"/>
          <p:cNvSpPr txBox="1">
            <a:spLocks noChangeArrowheads="1"/>
          </p:cNvSpPr>
          <p:nvPr/>
        </p:nvSpPr>
        <p:spPr bwMode="auto">
          <a:xfrm>
            <a:off x="914308" y="1616075"/>
            <a:ext cx="990600" cy="45720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eaLnBrk="0" fontAlgn="auto" hangingPunct="0">
              <a:spcBef>
                <a:spcPct val="50000"/>
              </a:spcBef>
              <a:spcAft>
                <a:spcPts val="0"/>
              </a:spcAft>
              <a:buClr>
                <a:schemeClr val="accent2"/>
              </a:buClr>
              <a:buSzPct val="80000"/>
              <a:defRPr/>
            </a:pPr>
            <a:r>
              <a:rPr kumimoji="1" lang="zh-CN" altLang="en-US" sz="2400" dirty="0">
                <a:latin typeface="华文楷体" panose="02010600040101010101" charset="-122"/>
                <a:ea typeface="华文楷体" panose="02010600040101010101" charset="-122"/>
                <a:cs typeface="Times New Roman" panose="02020603050405020304" pitchFamily="18" charset="0"/>
              </a:rPr>
              <a:t>所以</a:t>
            </a:r>
            <a:endParaRPr kumimoji="1" lang="zh-CN" altLang="en-US" sz="2400" dirty="0">
              <a:latin typeface="华文楷体" panose="02010600040101010101" charset="-122"/>
              <a:ea typeface="华文楷体" panose="02010600040101010101" charset="-122"/>
              <a:cs typeface="Times New Roman" panose="02020603050405020304" pitchFamily="18" charset="0"/>
            </a:endParaRPr>
          </a:p>
        </p:txBody>
      </p:sp>
      <p:sp>
        <p:nvSpPr>
          <p:cNvPr id="27657" name="Text Box 9"/>
          <p:cNvSpPr txBox="1">
            <a:spLocks noChangeArrowheads="1"/>
          </p:cNvSpPr>
          <p:nvPr/>
        </p:nvSpPr>
        <p:spPr bwMode="auto">
          <a:xfrm>
            <a:off x="914308" y="2551113"/>
            <a:ext cx="2447925" cy="461962"/>
          </a:xfrm>
          <a:prstGeom prst="rect">
            <a:avLst/>
          </a:prstGeom>
          <a:noFill/>
          <a:ln>
            <a:noFill/>
          </a:ln>
          <a:effectLst>
            <a:outerShdw blurRad="63500" dist="26940" dir="5400000"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b="0">
                <a:latin typeface="华文楷体" panose="02010600040101010101" charset="-122"/>
                <a:ea typeface="华文楷体" panose="02010600040101010101" charset="-122"/>
              </a:rPr>
              <a:t>由角动量守恒式</a:t>
            </a:r>
            <a:endParaRPr lang="zh-CN" altLang="en-US" b="0">
              <a:latin typeface="华文楷体" panose="02010600040101010101" charset="-122"/>
              <a:ea typeface="华文楷体" panose="02010600040101010101" charset="-122"/>
            </a:endParaRPr>
          </a:p>
        </p:txBody>
      </p:sp>
      <p:sp>
        <p:nvSpPr>
          <p:cNvPr id="27658" name="Text Box 10"/>
          <p:cNvSpPr txBox="1">
            <a:spLocks noChangeArrowheads="1"/>
          </p:cNvSpPr>
          <p:nvPr/>
        </p:nvSpPr>
        <p:spPr bwMode="auto">
          <a:xfrm>
            <a:off x="1066800" y="4347420"/>
            <a:ext cx="70866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粒子从</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A</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到</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C</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，其</a:t>
            </a:r>
            <a:r>
              <a:rPr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φ</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角由</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π</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到</a:t>
            </a:r>
            <a:r>
              <a:rPr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θ</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，它在</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z</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轴方向速度分量</a:t>
            </a:r>
            <a:r>
              <a:rPr lang="en-US" altLang="zh-CN" i="1" dirty="0" err="1">
                <a:solidFill>
                  <a:srgbClr val="000000"/>
                </a:solidFill>
                <a:latin typeface="Times New Roman" panose="02020603050405020304" pitchFamily="18" charset="0"/>
                <a:ea typeface="华文楷体" panose="02010600040101010101" charset="-122"/>
                <a:cs typeface="Times New Roman" panose="02020603050405020304" pitchFamily="18" charset="0"/>
              </a:rPr>
              <a:t>v</a:t>
            </a:r>
            <a:r>
              <a:rPr lang="en-US" altLang="zh-CN" baseline="-25000" dirty="0" err="1">
                <a:solidFill>
                  <a:srgbClr val="000000"/>
                </a:solidFill>
                <a:latin typeface="Times New Roman" panose="02020603050405020304" pitchFamily="18" charset="0"/>
                <a:ea typeface="华文楷体" panose="02010600040101010101" charset="-122"/>
                <a:cs typeface="Times New Roman" panose="02020603050405020304" pitchFamily="18" charset="0"/>
              </a:rPr>
              <a:t>z</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由</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0</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到</a:t>
            </a:r>
            <a:r>
              <a:rPr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v</a:t>
            </a:r>
            <a:r>
              <a:rPr lang="en-US" altLang="zh-CN" baseline="-25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0</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sin</a:t>
            </a:r>
            <a:r>
              <a:rPr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θ</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。对上式求积分</a:t>
            </a:r>
            <a:endPar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2166" name="Object 14"/>
          <p:cNvGraphicFramePr>
            <a:graphicFrameLocks noChangeAspect="1"/>
          </p:cNvGraphicFramePr>
          <p:nvPr/>
        </p:nvGraphicFramePr>
        <p:xfrm>
          <a:off x="2138270" y="1290760"/>
          <a:ext cx="3200492" cy="1086828"/>
        </p:xfrm>
        <a:graphic>
          <a:graphicData uri="http://schemas.openxmlformats.org/presentationml/2006/ole">
            <mc:AlternateContent xmlns:mc="http://schemas.openxmlformats.org/markup-compatibility/2006">
              <mc:Choice xmlns:v="urn:schemas-microsoft-com:vml" Requires="v">
                <p:oleObj spid="_x0000_s2" name="公式" r:id="rId1" imgW="1346200" imgH="457200" progId="Equation.3">
                  <p:embed/>
                </p:oleObj>
              </mc:Choice>
              <mc:Fallback>
                <p:oleObj name="公式" r:id="rId1" imgW="1346200" imgH="4572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270" y="1290760"/>
                        <a:ext cx="3200492" cy="1086828"/>
                      </a:xfrm>
                      <a:prstGeom prst="rect">
                        <a:avLst/>
                      </a:prstGeom>
                      <a:noFill/>
                      <a:ln>
                        <a:noFill/>
                      </a:ln>
                      <a:effectLst/>
                    </p:spPr>
                  </p:pic>
                </p:oleObj>
              </mc:Fallback>
            </mc:AlternateContent>
          </a:graphicData>
        </a:graphic>
      </p:graphicFrame>
      <p:graphicFrame>
        <p:nvGraphicFramePr>
          <p:cNvPr id="92167" name="Object 15"/>
          <p:cNvGraphicFramePr>
            <a:graphicFrameLocks noChangeAspect="1"/>
          </p:cNvGraphicFramePr>
          <p:nvPr/>
        </p:nvGraphicFramePr>
        <p:xfrm>
          <a:off x="3217770" y="2408238"/>
          <a:ext cx="2376488" cy="846137"/>
        </p:xfrm>
        <a:graphic>
          <a:graphicData uri="http://schemas.openxmlformats.org/presentationml/2006/ole">
            <mc:AlternateContent xmlns:mc="http://schemas.openxmlformats.org/markup-compatibility/2006">
              <mc:Choice xmlns:v="urn:schemas-microsoft-com:vml" Requires="v">
                <p:oleObj spid="_x0000_s3" name="公式" r:id="rId3" imgW="1104900" imgH="393700" progId="Equation.3">
                  <p:embed/>
                </p:oleObj>
              </mc:Choice>
              <mc:Fallback>
                <p:oleObj name="公式" r:id="rId3" imgW="1104900" imgH="3937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770" y="2408238"/>
                        <a:ext cx="2376488" cy="84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2168" name="矩形 9"/>
          <p:cNvSpPr>
            <a:spLocks noChangeArrowheads="1"/>
          </p:cNvSpPr>
          <p:nvPr/>
        </p:nvSpPr>
        <p:spPr bwMode="auto">
          <a:xfrm>
            <a:off x="5594258" y="2551113"/>
            <a:ext cx="2305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，替换掉</a:t>
            </a:r>
            <a:r>
              <a:rPr lang="en-US" altLang="zh-CN" i="1" dirty="0" err="1">
                <a:latin typeface="Times New Roman" panose="02020603050405020304" pitchFamily="18" charset="0"/>
                <a:cs typeface="Times New Roman" panose="02020603050405020304" pitchFamily="18" charset="0"/>
              </a:rPr>
              <a:t>dt</a:t>
            </a:r>
            <a:r>
              <a:rPr lang="zh-CN" altLang="en-US" dirty="0">
                <a:latin typeface="Times New Roman" panose="02020603050405020304" pitchFamily="18" charset="0"/>
                <a:ea typeface="华文楷体" panose="02010600040101010101" charset="-122"/>
                <a:cs typeface="Times New Roman" panose="02020603050405020304" pitchFamily="18" charset="0"/>
              </a:rPr>
              <a:t>，得</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2169" name="Object 16"/>
          <p:cNvGraphicFramePr>
            <a:graphicFrameLocks noChangeAspect="1"/>
          </p:cNvGraphicFramePr>
          <p:nvPr/>
        </p:nvGraphicFramePr>
        <p:xfrm>
          <a:off x="2440848" y="3176587"/>
          <a:ext cx="3747768" cy="1053803"/>
        </p:xfrm>
        <a:graphic>
          <a:graphicData uri="http://schemas.openxmlformats.org/presentationml/2006/ole">
            <mc:AlternateContent xmlns:mc="http://schemas.openxmlformats.org/markup-compatibility/2006">
              <mc:Choice xmlns:v="urn:schemas-microsoft-com:vml" Requires="v">
                <p:oleObj spid="_x0000_s4" name="公式" r:id="rId5" imgW="1625600" imgH="457200" progId="Equation.3">
                  <p:embed/>
                </p:oleObj>
              </mc:Choice>
              <mc:Fallback>
                <p:oleObj name="公式" r:id="rId5" imgW="1625600" imgH="457200" progId="Equation.3">
                  <p:embed/>
                  <p:pic>
                    <p:nvPicPr>
                      <p:cNvPr id="0"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848" y="3176587"/>
                        <a:ext cx="3747768" cy="1053803"/>
                      </a:xfrm>
                      <a:prstGeom prst="rect">
                        <a:avLst/>
                      </a:prstGeom>
                      <a:noFill/>
                      <a:ln>
                        <a:noFill/>
                      </a:ln>
                      <a:effectLst/>
                    </p:spPr>
                  </p:pic>
                </p:oleObj>
              </mc:Fallback>
            </mc:AlternateContent>
          </a:graphicData>
        </a:graphic>
      </p:graphicFrame>
      <p:graphicFrame>
        <p:nvGraphicFramePr>
          <p:cNvPr id="92170" name="Object 17"/>
          <p:cNvGraphicFramePr>
            <a:graphicFrameLocks noChangeAspect="1"/>
          </p:cNvGraphicFramePr>
          <p:nvPr/>
        </p:nvGraphicFramePr>
        <p:xfrm>
          <a:off x="1922370" y="5257800"/>
          <a:ext cx="4784725" cy="1043221"/>
        </p:xfrm>
        <a:graphic>
          <a:graphicData uri="http://schemas.openxmlformats.org/presentationml/2006/ole">
            <mc:AlternateContent xmlns:mc="http://schemas.openxmlformats.org/markup-compatibility/2006">
              <mc:Choice xmlns:v="urn:schemas-microsoft-com:vml" Requires="v">
                <p:oleObj spid="_x0000_s5" name="公式" r:id="rId7" imgW="2095500" imgH="457200" progId="Equation.3">
                  <p:embed/>
                </p:oleObj>
              </mc:Choice>
              <mc:Fallback>
                <p:oleObj name="公式" r:id="rId7" imgW="2095500" imgH="457200" progId="Equation.3">
                  <p:embed/>
                  <p:pic>
                    <p:nvPicPr>
                      <p:cNvPr id="0" name="图片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2370" y="5257800"/>
                        <a:ext cx="4784725" cy="1043221"/>
                      </a:xfrm>
                      <a:prstGeom prst="rect">
                        <a:avLst/>
                      </a:prstGeom>
                      <a:noFill/>
                      <a:ln>
                        <a:noFill/>
                      </a:ln>
                      <a:effectLst/>
                    </p:spPr>
                  </p:pic>
                </p:oleObj>
              </mc:Fallback>
            </mc:AlternateContent>
          </a:graphicData>
        </a:graphic>
      </p:graphicFrame>
      <p:sp>
        <p:nvSpPr>
          <p:cNvPr id="6" name="标题 5"/>
          <p:cNvSpPr>
            <a:spLocks noGrp="1"/>
          </p:cNvSpPr>
          <p:nvPr>
            <p:ph type="title"/>
          </p:nvPr>
        </p:nvSpPr>
        <p:spPr/>
        <p:txBody>
          <a:bodyPr/>
          <a:lstStyle/>
          <a:p>
            <a:r>
              <a:rPr lang="zh-CN" altLang="en-US" dirty="0"/>
              <a:t>库仑散射公式 的推导</a:t>
            </a:r>
            <a:endParaRPr lang="zh-CN" altLang="en-US" dirty="0"/>
          </a:p>
        </p:txBody>
      </p:sp>
      <p:sp>
        <p:nvSpPr>
          <p:cNvPr id="7" name="灯片编号占位符 6"/>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8"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1221821" y="1508163"/>
            <a:ext cx="828700" cy="4572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0" fontAlgn="auto" hangingPunct="0">
              <a:spcBef>
                <a:spcPct val="50000"/>
              </a:spcBef>
              <a:spcAft>
                <a:spcPts val="0"/>
              </a:spcAft>
              <a:buClr>
                <a:schemeClr val="accent2"/>
              </a:buClr>
              <a:buSzPct val="80000"/>
              <a:defRPr/>
            </a:pPr>
            <a:r>
              <a:rPr kumimoji="1" lang="zh-CN" altLang="en-US" sz="2400" dirty="0">
                <a:latin typeface="华文楷体" panose="02010600040101010101" charset="-122"/>
                <a:ea typeface="华文楷体" panose="02010600040101010101" charset="-122"/>
              </a:rPr>
              <a:t>可得</a:t>
            </a:r>
            <a:endParaRPr kumimoji="1" lang="zh-CN" altLang="en-US" sz="2400" dirty="0">
              <a:latin typeface="华文楷体" panose="02010600040101010101" charset="-122"/>
              <a:ea typeface="华文楷体" panose="02010600040101010101" charset="-122"/>
            </a:endParaRPr>
          </a:p>
        </p:txBody>
      </p:sp>
      <p:sp>
        <p:nvSpPr>
          <p:cNvPr id="28680" name="Text Box 8"/>
          <p:cNvSpPr txBox="1">
            <a:spLocks noChangeArrowheads="1"/>
          </p:cNvSpPr>
          <p:nvPr/>
        </p:nvSpPr>
        <p:spPr bwMode="auto">
          <a:xfrm>
            <a:off x="1143000" y="3736294"/>
            <a:ext cx="1414472" cy="41969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eaLnBrk="0" fontAlgn="auto" hangingPunct="0">
              <a:spcBef>
                <a:spcPct val="50000"/>
              </a:spcBef>
              <a:spcAft>
                <a:spcPts val="0"/>
              </a:spcAft>
              <a:buClr>
                <a:schemeClr val="accent2"/>
              </a:buClr>
              <a:buSzPct val="80000"/>
              <a:defRPr/>
            </a:pPr>
            <a:r>
              <a:rPr kumimoji="1" lang="zh-CN" altLang="en-US" sz="2400" dirty="0">
                <a:latin typeface="华文楷体" panose="02010600040101010101" charset="-122"/>
                <a:ea typeface="华文楷体" panose="02010600040101010101" charset="-122"/>
              </a:rPr>
              <a:t>可写成</a:t>
            </a:r>
            <a:endParaRPr kumimoji="1" lang="zh-CN" altLang="en-US" sz="2400" dirty="0">
              <a:latin typeface="华文楷体" panose="02010600040101010101" charset="-122"/>
              <a:ea typeface="华文楷体" panose="02010600040101010101" charset="-122"/>
            </a:endParaRPr>
          </a:p>
        </p:txBody>
      </p:sp>
      <p:sp>
        <p:nvSpPr>
          <p:cNvPr id="28681" name="Text Box 9"/>
          <p:cNvSpPr txBox="1">
            <a:spLocks noChangeArrowheads="1"/>
          </p:cNvSpPr>
          <p:nvPr/>
        </p:nvSpPr>
        <p:spPr bwMode="auto">
          <a:xfrm>
            <a:off x="941590" y="4439550"/>
            <a:ext cx="7767662" cy="10156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上式即为库仑散射公式。可以看到，当</a:t>
            </a:r>
            <a:r>
              <a:rPr lang="en-US" altLang="zh-CN"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粒子的速度</a:t>
            </a:r>
            <a:r>
              <a:rPr lang="en-US" altLang="zh-CN" sz="20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v</a:t>
            </a:r>
            <a:r>
              <a:rPr lang="en-US" altLang="zh-CN" sz="2000" baseline="-25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0</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确定后，</a:t>
            </a:r>
            <a:r>
              <a:rPr lang="en-US" altLang="zh-CN" sz="20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b</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越小，</a:t>
            </a:r>
            <a:r>
              <a:rPr lang="en-US" altLang="zh-CN" sz="20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θ</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越大。当</a:t>
            </a:r>
            <a:r>
              <a:rPr lang="en-US" altLang="zh-CN" sz="20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b</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足够小时，</a:t>
            </a:r>
            <a:r>
              <a:rPr lang="en-US" altLang="zh-CN" sz="20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θ</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可以大于</a:t>
            </a:r>
            <a:r>
              <a:rPr lang="en-US" altLang="zh-CN"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90°</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，甚至接近</a:t>
            </a:r>
            <a:r>
              <a:rPr lang="en-US" altLang="zh-CN"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180°</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。也就是说，大角散射是由于</a:t>
            </a:r>
            <a:r>
              <a:rPr lang="en-US" altLang="zh-CN"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粒子和原子核近距离碰撞的结果。</a:t>
            </a:r>
            <a:endParaRPr lang="zh-CN" altLang="en-US" sz="20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3194" name="Object 14"/>
          <p:cNvGraphicFramePr>
            <a:graphicFrameLocks noChangeAspect="1"/>
          </p:cNvGraphicFramePr>
          <p:nvPr/>
        </p:nvGraphicFramePr>
        <p:xfrm>
          <a:off x="2286000" y="1261572"/>
          <a:ext cx="3984344" cy="968780"/>
        </p:xfrm>
        <a:graphic>
          <a:graphicData uri="http://schemas.openxmlformats.org/presentationml/2006/ole">
            <mc:AlternateContent xmlns:mc="http://schemas.openxmlformats.org/markup-compatibility/2006">
              <mc:Choice xmlns:v="urn:schemas-microsoft-com:vml" Requires="v">
                <p:oleObj spid="_x0000_s2" name="公式" r:id="rId1" imgW="1879600" imgH="457200" progId="Equation.3">
                  <p:embed/>
                </p:oleObj>
              </mc:Choice>
              <mc:Fallback>
                <p:oleObj name="公式" r:id="rId1" imgW="1879600" imgH="4572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61572"/>
                        <a:ext cx="3984344" cy="968780"/>
                      </a:xfrm>
                      <a:prstGeom prst="rect">
                        <a:avLst/>
                      </a:prstGeom>
                      <a:noFill/>
                      <a:ln>
                        <a:noFill/>
                      </a:ln>
                      <a:effectLst/>
                    </p:spPr>
                  </p:pic>
                </p:oleObj>
              </mc:Fallback>
            </mc:AlternateContent>
          </a:graphicData>
        </a:graphic>
      </p:graphicFrame>
      <p:graphicFrame>
        <p:nvGraphicFramePr>
          <p:cNvPr id="93195" name="Object 15"/>
          <p:cNvGraphicFramePr>
            <a:graphicFrameLocks noChangeAspect="1"/>
          </p:cNvGraphicFramePr>
          <p:nvPr/>
        </p:nvGraphicFramePr>
        <p:xfrm>
          <a:off x="962926" y="2279866"/>
          <a:ext cx="6750376" cy="1259205"/>
        </p:xfrm>
        <a:graphic>
          <a:graphicData uri="http://schemas.openxmlformats.org/presentationml/2006/ole">
            <mc:AlternateContent xmlns:mc="http://schemas.openxmlformats.org/markup-compatibility/2006">
              <mc:Choice xmlns:v="urn:schemas-microsoft-com:vml" Requires="v">
                <p:oleObj spid="_x0000_s3" name="公式" r:id="rId3" imgW="3949700" imgH="736600" progId="Equation.3">
                  <p:embed/>
                </p:oleObj>
              </mc:Choice>
              <mc:Fallback>
                <p:oleObj name="公式" r:id="rId3" imgW="3949700" imgH="7366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926" y="2279866"/>
                        <a:ext cx="6750376" cy="1259205"/>
                      </a:xfrm>
                      <a:prstGeom prst="rect">
                        <a:avLst/>
                      </a:prstGeom>
                      <a:noFill/>
                      <a:ln>
                        <a:noFill/>
                      </a:ln>
                      <a:effectLst/>
                    </p:spPr>
                  </p:pic>
                </p:oleObj>
              </mc:Fallback>
            </mc:AlternateContent>
          </a:graphicData>
        </a:graphic>
      </p:graphicFrame>
      <p:graphicFrame>
        <p:nvGraphicFramePr>
          <p:cNvPr id="93196" name="Object 16"/>
          <p:cNvGraphicFramePr>
            <a:graphicFrameLocks noChangeAspect="1"/>
          </p:cNvGraphicFramePr>
          <p:nvPr/>
        </p:nvGraphicFramePr>
        <p:xfrm>
          <a:off x="2764639" y="3588585"/>
          <a:ext cx="2332598" cy="801451"/>
        </p:xfrm>
        <a:graphic>
          <a:graphicData uri="http://schemas.openxmlformats.org/presentationml/2006/ole">
            <mc:AlternateContent xmlns:mc="http://schemas.openxmlformats.org/markup-compatibility/2006">
              <mc:Choice xmlns:v="urn:schemas-microsoft-com:vml" Requires="v">
                <p:oleObj spid="_x0000_s4" name="公式" r:id="rId5" imgW="1257300" imgH="431800" progId="Equation.3">
                  <p:embed/>
                </p:oleObj>
              </mc:Choice>
              <mc:Fallback>
                <p:oleObj name="公式" r:id="rId5" imgW="1257300" imgH="431800" progId="Equation.3">
                  <p:embed/>
                  <p:pic>
                    <p:nvPicPr>
                      <p:cNvPr id="0"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639" y="3588585"/>
                        <a:ext cx="2332598" cy="801451"/>
                      </a:xfrm>
                      <a:prstGeom prst="rect">
                        <a:avLst/>
                      </a:prstGeom>
                      <a:noFill/>
                      <a:ln>
                        <a:noFill/>
                      </a:ln>
                      <a:effectLst/>
                    </p:spPr>
                  </p:pic>
                </p:oleObj>
              </mc:Fallback>
            </mc:AlternateContent>
          </a:graphicData>
        </a:graphic>
      </p:graphicFrame>
      <p:sp>
        <p:nvSpPr>
          <p:cNvPr id="5" name="标题 4"/>
          <p:cNvSpPr>
            <a:spLocks noGrp="1"/>
          </p:cNvSpPr>
          <p:nvPr>
            <p:ph type="title"/>
          </p:nvPr>
        </p:nvSpPr>
        <p:spPr/>
        <p:txBody>
          <a:bodyPr/>
          <a:lstStyle/>
          <a:p>
            <a:r>
              <a:rPr lang="zh-CN" altLang="en-US" dirty="0"/>
              <a:t>库仑散射公式 的推导</a:t>
            </a:r>
            <a:endParaRPr lang="zh-CN" altLang="en-US"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7"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mc:AlternateContent xmlns:mc="http://schemas.openxmlformats.org/markup-compatibility/2006">
        <mc:Choice xmlns:a14="http://schemas.microsoft.com/office/drawing/2010/main" Requires="a14">
          <p:sp>
            <p:nvSpPr>
              <p:cNvPr id="8" name="Rectangle 4"/>
              <p:cNvSpPr/>
              <p:nvPr/>
            </p:nvSpPr>
            <p:spPr>
              <a:xfrm>
                <a:off x="786996" y="5504727"/>
                <a:ext cx="7899804" cy="742254"/>
              </a:xfrm>
              <a:prstGeom prst="rect">
                <a:avLst/>
              </a:prstGeom>
            </p:spPr>
            <p:txBody>
              <a:bodyPr wrap="square">
                <a:spAutoFit/>
              </a:bodyPr>
              <a:lstStyle/>
              <a:p>
                <a:pPr lvl="0" eaLnBrk="1" fontAlgn="auto" hangingPunct="1">
                  <a:lnSpc>
                    <a:spcPct val="120000"/>
                  </a:lnSpc>
                  <a:spcBef>
                    <a:spcPts val="1000"/>
                  </a:spcBef>
                  <a:spcAft>
                    <a:spcPts val="0"/>
                  </a:spcAft>
                </a:pPr>
                <a:r>
                  <a:rPr kumimoji="0" lang="zh-CN" altLang="en-US" sz="2400" b="0" dirty="0">
                    <a:solidFill>
                      <a:srgbClr val="0000FF"/>
                    </a:solidFill>
                    <a:ea typeface="宋体" panose="02010600030101010101" pitchFamily="2" charset="-122"/>
                  </a:rPr>
                  <a:t>一种简洁写法：</a:t>
                </a:r>
                <a14:m>
                  <m:oMath xmlns:m="http://schemas.openxmlformats.org/officeDocument/2006/math">
                    <m:r>
                      <a:rPr kumimoji="0" lang="en-US" altLang="zh-CN" sz="2400" b="0" i="1">
                        <a:solidFill>
                          <a:srgbClr val="0000FF"/>
                        </a:solidFill>
                        <a:latin typeface="Cambria Math" panose="02040503050406030204" pitchFamily="18" charset="0"/>
                        <a:ea typeface="宋体" panose="02010600030101010101" pitchFamily="2" charset="-122"/>
                      </a:rPr>
                      <m:t>𝑏</m:t>
                    </m:r>
                    <m:r>
                      <a:rPr kumimoji="0" lang="en-US" altLang="zh-CN" sz="2400" b="0" i="1">
                        <a:solidFill>
                          <a:srgbClr val="0000FF"/>
                        </a:solidFill>
                        <a:latin typeface="Cambria Math" panose="02040503050406030204" pitchFamily="18" charset="0"/>
                        <a:ea typeface="Cambria Math" panose="02040503050406030204" pitchFamily="18" charset="0"/>
                      </a:rPr>
                      <m:t>=</m:t>
                    </m:r>
                    <m:f>
                      <m:fPr>
                        <m:ctrlPr>
                          <a:rPr kumimoji="0" lang="en-US" altLang="zh-CN" sz="2400" b="0" i="1">
                            <a:solidFill>
                              <a:srgbClr val="0000FF"/>
                            </a:solidFill>
                            <a:latin typeface="Cambria Math" panose="02040503050406030204" pitchFamily="18" charset="0"/>
                            <a:ea typeface="Cambria Math" panose="02040503050406030204" pitchFamily="18" charset="0"/>
                          </a:rPr>
                        </m:ctrlPr>
                      </m:fPr>
                      <m:num>
                        <m:r>
                          <a:rPr kumimoji="0" lang="en-US" altLang="zh-CN" sz="2400" b="0" i="1">
                            <a:solidFill>
                              <a:srgbClr val="0000FF"/>
                            </a:solidFill>
                            <a:latin typeface="Cambria Math" panose="02040503050406030204" pitchFamily="18" charset="0"/>
                            <a:ea typeface="Cambria Math" panose="02040503050406030204" pitchFamily="18" charset="0"/>
                          </a:rPr>
                          <m:t>𝑎</m:t>
                        </m:r>
                      </m:num>
                      <m:den>
                        <m:r>
                          <a:rPr kumimoji="0" lang="en-US" altLang="zh-CN" sz="2400" b="0" i="1">
                            <a:solidFill>
                              <a:srgbClr val="0000FF"/>
                            </a:solidFill>
                            <a:latin typeface="Cambria Math" panose="02040503050406030204" pitchFamily="18" charset="0"/>
                            <a:ea typeface="Cambria Math" panose="02040503050406030204" pitchFamily="18" charset="0"/>
                          </a:rPr>
                          <m:t>2</m:t>
                        </m:r>
                      </m:den>
                    </m:f>
                    <m:r>
                      <a:rPr kumimoji="0" lang="en-US" altLang="zh-CN" sz="2400" b="0" i="1">
                        <a:solidFill>
                          <a:srgbClr val="0000FF"/>
                        </a:solidFill>
                        <a:latin typeface="Cambria Math" panose="02040503050406030204" pitchFamily="18" charset="0"/>
                        <a:ea typeface="Cambria Math" panose="02040503050406030204" pitchFamily="18" charset="0"/>
                      </a:rPr>
                      <m:t>∙</m:t>
                    </m:r>
                    <m:r>
                      <a:rPr kumimoji="0" lang="en-US" altLang="zh-CN" sz="2400" b="0" i="1">
                        <a:solidFill>
                          <a:srgbClr val="0000FF"/>
                        </a:solidFill>
                        <a:latin typeface="Cambria Math" panose="02040503050406030204" pitchFamily="18" charset="0"/>
                        <a:ea typeface="Cambria Math" panose="02040503050406030204" pitchFamily="18" charset="0"/>
                      </a:rPr>
                      <m:t>𝑐𝑡</m:t>
                    </m:r>
                    <m:r>
                      <m:rPr>
                        <m:sty m:val="p"/>
                      </m:rPr>
                      <a:rPr kumimoji="0" lang="en-US" altLang="zh-CN" sz="2400" b="0" i="1">
                        <a:solidFill>
                          <a:srgbClr val="0000FF"/>
                        </a:solidFill>
                        <a:latin typeface="Cambria Math" panose="02040503050406030204" pitchFamily="18" charset="0"/>
                        <a:ea typeface="Cambria Math" panose="02040503050406030204" pitchFamily="18" charset="0"/>
                      </a:rPr>
                      <m:t>g</m:t>
                    </m:r>
                    <m:f>
                      <m:fPr>
                        <m:ctrlPr>
                          <a:rPr kumimoji="0" lang="en-US" altLang="zh-CN" sz="2400" b="0" i="1">
                            <a:solidFill>
                              <a:srgbClr val="0000FF"/>
                            </a:solidFill>
                            <a:latin typeface="Cambria Math" panose="02040503050406030204" pitchFamily="18" charset="0"/>
                            <a:ea typeface="Cambria Math" panose="02040503050406030204" pitchFamily="18" charset="0"/>
                          </a:rPr>
                        </m:ctrlPr>
                      </m:fPr>
                      <m:num>
                        <m:r>
                          <a:rPr kumimoji="0" lang="zh-CN" altLang="en-US" sz="2400" b="0" i="1">
                            <a:solidFill>
                              <a:srgbClr val="0000FF"/>
                            </a:solidFill>
                            <a:latin typeface="Cambria Math" panose="02040503050406030204" pitchFamily="18" charset="0"/>
                            <a:ea typeface="Cambria Math" panose="02040503050406030204" pitchFamily="18" charset="0"/>
                          </a:rPr>
                          <m:t>𝜃</m:t>
                        </m:r>
                      </m:num>
                      <m:den>
                        <m:r>
                          <a:rPr kumimoji="0" lang="en-US" altLang="zh-CN" sz="2400" b="0" i="1">
                            <a:solidFill>
                              <a:srgbClr val="0000FF"/>
                            </a:solidFill>
                            <a:latin typeface="Cambria Math" panose="02040503050406030204" pitchFamily="18" charset="0"/>
                            <a:ea typeface="Cambria Math" panose="02040503050406030204" pitchFamily="18" charset="0"/>
                          </a:rPr>
                          <m:t>2</m:t>
                        </m:r>
                      </m:den>
                    </m:f>
                    <m:r>
                      <a:rPr kumimoji="0" lang="zh-CN" altLang="en-US" sz="2400" b="0" i="1">
                        <a:solidFill>
                          <a:srgbClr val="0000FF"/>
                        </a:solidFill>
                        <a:latin typeface="Cambria Math" panose="02040503050406030204" pitchFamily="18" charset="0"/>
                        <a:ea typeface="Cambria Math" panose="02040503050406030204" pitchFamily="18" charset="0"/>
                      </a:rPr>
                      <m:t>，</m:t>
                    </m:r>
                    <m:r>
                      <a:rPr kumimoji="0" lang="en-US" altLang="zh-CN" sz="2400" b="0" i="1">
                        <a:solidFill>
                          <a:srgbClr val="0000FF"/>
                        </a:solidFill>
                        <a:latin typeface="Cambria Math" panose="02040503050406030204" pitchFamily="18" charset="0"/>
                        <a:ea typeface="宋体" panose="02010600030101010101" pitchFamily="2" charset="-122"/>
                      </a:rPr>
                      <m:t>𝑎</m:t>
                    </m:r>
                    <m:r>
                      <a:rPr kumimoji="0" lang="en-US" altLang="zh-CN" sz="2400" b="0" i="1">
                        <a:solidFill>
                          <a:srgbClr val="0000FF"/>
                        </a:solidFill>
                        <a:latin typeface="Cambria Math" panose="02040503050406030204" pitchFamily="18" charset="0"/>
                        <a:ea typeface="Cambria Math" panose="02040503050406030204" pitchFamily="18" charset="0"/>
                      </a:rPr>
                      <m:t>=</m:t>
                    </m:r>
                    <m:f>
                      <m:fPr>
                        <m:ctrlPr>
                          <a:rPr kumimoji="0" lang="en-US" altLang="zh-CN" sz="2400" b="0" i="1">
                            <a:solidFill>
                              <a:srgbClr val="0000FF"/>
                            </a:solidFill>
                            <a:latin typeface="Cambria Math" panose="02040503050406030204" pitchFamily="18" charset="0"/>
                            <a:ea typeface="Cambria Math" panose="02040503050406030204" pitchFamily="18" charset="0"/>
                          </a:rPr>
                        </m:ctrlPr>
                      </m:fPr>
                      <m:num>
                        <m:r>
                          <a:rPr kumimoji="0" lang="en-US" altLang="zh-CN" sz="2400" b="0" i="1">
                            <a:solidFill>
                              <a:srgbClr val="0000FF"/>
                            </a:solidFill>
                            <a:latin typeface="Cambria Math" panose="02040503050406030204" pitchFamily="18" charset="0"/>
                            <a:ea typeface="Cambria Math" panose="02040503050406030204" pitchFamily="18" charset="0"/>
                          </a:rPr>
                          <m:t>𝑍</m:t>
                        </m:r>
                        <m:r>
                          <a:rPr kumimoji="0" lang="en-US" altLang="zh-CN" sz="2400" b="0" i="1" baseline="-25000">
                            <a:solidFill>
                              <a:srgbClr val="0000FF"/>
                            </a:solidFill>
                            <a:latin typeface="Cambria Math" panose="02040503050406030204" pitchFamily="18" charset="0"/>
                            <a:ea typeface="Cambria Math" panose="02040503050406030204" pitchFamily="18" charset="0"/>
                          </a:rPr>
                          <m:t>1</m:t>
                        </m:r>
                        <m:r>
                          <a:rPr kumimoji="0" lang="en-US" altLang="zh-CN" sz="2400" b="0" i="1">
                            <a:solidFill>
                              <a:srgbClr val="0000FF"/>
                            </a:solidFill>
                            <a:latin typeface="Cambria Math" panose="02040503050406030204" pitchFamily="18" charset="0"/>
                            <a:ea typeface="Cambria Math" panose="02040503050406030204" pitchFamily="18" charset="0"/>
                          </a:rPr>
                          <m:t>𝑍</m:t>
                        </m:r>
                        <m:r>
                          <a:rPr kumimoji="0" lang="en-US" altLang="zh-CN" sz="2400" b="0" i="1" baseline="-25000">
                            <a:solidFill>
                              <a:srgbClr val="0000FF"/>
                            </a:solidFill>
                            <a:latin typeface="Cambria Math" panose="02040503050406030204" pitchFamily="18" charset="0"/>
                            <a:ea typeface="Cambria Math" panose="02040503050406030204" pitchFamily="18" charset="0"/>
                          </a:rPr>
                          <m:t>2</m:t>
                        </m:r>
                        <m:r>
                          <a:rPr kumimoji="0" lang="en-US" altLang="zh-CN" sz="2400" b="0" i="1">
                            <a:solidFill>
                              <a:srgbClr val="0000FF"/>
                            </a:solidFill>
                            <a:latin typeface="Cambria Math" panose="02040503050406030204" pitchFamily="18" charset="0"/>
                            <a:ea typeface="Cambria Math" panose="02040503050406030204" pitchFamily="18" charset="0"/>
                          </a:rPr>
                          <m:t>𝑒</m:t>
                        </m:r>
                        <m:r>
                          <a:rPr kumimoji="0" lang="en-US" altLang="zh-CN" sz="2400" b="0" i="1" baseline="30000">
                            <a:solidFill>
                              <a:srgbClr val="0000FF"/>
                            </a:solidFill>
                            <a:latin typeface="Cambria Math" panose="02040503050406030204" pitchFamily="18" charset="0"/>
                            <a:ea typeface="Cambria Math" panose="02040503050406030204" pitchFamily="18" charset="0"/>
                          </a:rPr>
                          <m:t>2</m:t>
                        </m:r>
                      </m:num>
                      <m:den>
                        <m:r>
                          <a:rPr kumimoji="0" lang="en-US" altLang="zh-CN" sz="2400" b="0" i="1">
                            <a:solidFill>
                              <a:srgbClr val="0000FF"/>
                            </a:solidFill>
                            <a:latin typeface="Cambria Math" panose="02040503050406030204" pitchFamily="18" charset="0"/>
                            <a:ea typeface="Cambria Math" panose="02040503050406030204" pitchFamily="18" charset="0"/>
                          </a:rPr>
                          <m:t>4</m:t>
                        </m:r>
                        <m:r>
                          <m:rPr>
                            <m:sty m:val="p"/>
                          </m:rPr>
                          <a:rPr kumimoji="0" lang="el-GR" altLang="zh-CN" sz="2400" b="0" i="1">
                            <a:solidFill>
                              <a:srgbClr val="0000FF"/>
                            </a:solidFill>
                            <a:latin typeface="Cambria Math" panose="02040503050406030204" pitchFamily="18" charset="0"/>
                            <a:ea typeface="Cambria Math" panose="02040503050406030204" pitchFamily="18" charset="0"/>
                          </a:rPr>
                          <m:t>πε</m:t>
                        </m:r>
                        <m:r>
                          <a:rPr kumimoji="0" lang="en-US" altLang="zh-CN" sz="2400" b="0" i="1" baseline="-25000">
                            <a:solidFill>
                              <a:srgbClr val="0000FF"/>
                            </a:solidFill>
                            <a:latin typeface="Cambria Math" panose="02040503050406030204" pitchFamily="18" charset="0"/>
                            <a:ea typeface="Cambria Math" panose="02040503050406030204" pitchFamily="18" charset="0"/>
                          </a:rPr>
                          <m:t>0</m:t>
                        </m:r>
                        <m:r>
                          <a:rPr kumimoji="0" lang="en-US" altLang="zh-CN" sz="2400" b="0" i="1">
                            <a:solidFill>
                              <a:srgbClr val="0000FF"/>
                            </a:solidFill>
                            <a:latin typeface="Cambria Math" panose="02040503050406030204" pitchFamily="18" charset="0"/>
                            <a:ea typeface="Cambria Math" panose="02040503050406030204" pitchFamily="18" charset="0"/>
                          </a:rPr>
                          <m:t>𝐸</m:t>
                        </m:r>
                      </m:den>
                    </m:f>
                  </m:oMath>
                </a14:m>
                <a:r>
                  <a:rPr kumimoji="0" lang="zh-CN" altLang="en-US" sz="2000" b="0" dirty="0">
                    <a:solidFill>
                      <a:srgbClr val="0000FF"/>
                    </a:solidFill>
                    <a:latin typeface="Calibri" panose="020F0502020204030204"/>
                    <a:ea typeface="宋体" panose="02010600030101010101" pitchFamily="2" charset="-122"/>
                  </a:rPr>
                  <a:t>，</a:t>
                </a:r>
                <a:r>
                  <a:rPr kumimoji="0" lang="en-US" altLang="zh-CN" sz="2000" b="0" i="1" dirty="0">
                    <a:solidFill>
                      <a:srgbClr val="0000FF"/>
                    </a:solidFill>
                    <a:latin typeface="Calibri" panose="020F0502020204030204"/>
                    <a:ea typeface="宋体" panose="02010600030101010101" pitchFamily="2" charset="-122"/>
                  </a:rPr>
                  <a:t>a</a:t>
                </a:r>
                <a:r>
                  <a:rPr kumimoji="0" lang="zh-CN" altLang="en-US" sz="2000" b="0" dirty="0">
                    <a:solidFill>
                      <a:srgbClr val="0000FF"/>
                    </a:solidFill>
                    <a:latin typeface="Calibri" panose="020F0502020204030204"/>
                    <a:ea typeface="宋体" panose="02010600030101010101" pitchFamily="2" charset="-122"/>
                  </a:rPr>
                  <a:t>为库伦散射因子</a:t>
                </a:r>
                <a:endParaRPr kumimoji="0" lang="en-US" altLang="zh-CN" sz="2000" b="0" dirty="0">
                  <a:solidFill>
                    <a:srgbClr val="0000FF"/>
                  </a:solidFill>
                  <a:latin typeface="Calibri" panose="020F0502020204030204"/>
                  <a:ea typeface="宋体" panose="02010600030101010101" pitchFamily="2" charset="-122"/>
                </a:endParaRPr>
              </a:p>
            </p:txBody>
          </p:sp>
        </mc:Choice>
        <mc:Fallback>
          <p:sp>
            <p:nvSpPr>
              <p:cNvPr id="8" name="Rectangle 4"/>
              <p:cNvSpPr>
                <a:spLocks noRot="1" noChangeAspect="1" noMove="1" noResize="1" noEditPoints="1" noAdjustHandles="1" noChangeArrowheads="1" noChangeShapeType="1" noTextEdit="1"/>
              </p:cNvSpPr>
              <p:nvPr/>
            </p:nvSpPr>
            <p:spPr>
              <a:xfrm>
                <a:off x="786996" y="5504727"/>
                <a:ext cx="7899804" cy="742254"/>
              </a:xfrm>
              <a:prstGeom prst="rect">
                <a:avLst/>
              </a:prstGeom>
              <a:blipFill rotWithShape="1">
                <a:blip r:embed="rId7"/>
                <a:stretch>
                  <a:fillRect l="-3" t="-4180" b="65"/>
                </a:stretch>
              </a:blipFill>
            </p:spPr>
            <p:txBody>
              <a:bodyPr/>
              <a:lstStyle/>
              <a:p>
                <a:r>
                  <a:rPr lang="zh-CN" altLang="en-US">
                    <a:noFill/>
                  </a:rPr>
                  <a:t> </a:t>
                </a:r>
              </a:p>
            </p:txBody>
          </p:sp>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库伦公式的验证性</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15" name="Picture 12"/>
          <p:cNvPicPr>
            <a:picLocks noChangeAspect="1" noChangeArrowheads="1"/>
          </p:cNvPicPr>
          <p:nvPr/>
        </p:nvPicPr>
        <p:blipFill>
          <a:blip r:embed="rId1">
            <a:extLst>
              <a:ext uri="{28A0092B-C50C-407E-A947-70E740481C1C}">
                <a14:useLocalDpi xmlns:a14="http://schemas.microsoft.com/office/drawing/2010/main" val="0"/>
              </a:ext>
            </a:extLst>
          </a:blip>
          <a:srcRect r="47144"/>
          <a:stretch>
            <a:fillRect/>
          </a:stretch>
        </p:blipFill>
        <p:spPr bwMode="auto">
          <a:xfrm>
            <a:off x="457200" y="1524000"/>
            <a:ext cx="3124200" cy="4220867"/>
          </a:xfrm>
          <a:prstGeom prst="rect">
            <a:avLst/>
          </a:prstGeom>
          <a:noFill/>
          <a:ln>
            <a:noFill/>
          </a:ln>
        </p:spPr>
      </p:pic>
      <p:sp>
        <p:nvSpPr>
          <p:cNvPr id="16" name="Text Box 10"/>
          <p:cNvSpPr txBox="1">
            <a:spLocks noChangeArrowheads="1"/>
          </p:cNvSpPr>
          <p:nvPr/>
        </p:nvSpPr>
        <p:spPr bwMode="auto">
          <a:xfrm>
            <a:off x="3629204" y="3657310"/>
            <a:ext cx="4828996" cy="707886"/>
          </a:xfrm>
          <a:prstGeom prst="rect">
            <a:avLst/>
          </a:prstGeom>
          <a:solidFill>
            <a:srgbClr val="FFFFFF"/>
          </a:solidFill>
          <a:ln>
            <a:solidFill>
              <a:srgbClr val="0000FF"/>
            </a:solidFill>
          </a:ln>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defTabSz="914400" eaLnBrk="1" fontAlgn="auto" latinLnBrk="0" hangingPunct="1">
              <a:lnSpc>
                <a:spcPct val="90000"/>
              </a:lnSpc>
              <a:spcBef>
                <a:spcPct val="20000"/>
              </a:spcBef>
              <a:spcAft>
                <a:spcPts val="0"/>
              </a:spcAft>
              <a:buClrTx/>
              <a:buSzTx/>
              <a:buFontTx/>
              <a:buNone/>
              <a:defRPr/>
            </a:pPr>
            <a:r>
              <a:rPr kumimoji="1"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rPr>
              <a:t>    </a:t>
            </a:r>
            <a:r>
              <a:rPr kumimoji="1" lang="en-US" altLang="zh-CN" sz="2000" b="0" i="1"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rPr>
              <a:t>b</a:t>
            </a:r>
            <a:r>
              <a:rPr kumimoji="1"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rPr>
              <a:t> (10</a:t>
            </a:r>
            <a:r>
              <a:rPr kumimoji="1" lang="en-US" altLang="zh-CN" sz="2000" b="0" i="0" u="none" strike="noStrike" kern="0" cap="none" spc="0" normalizeH="0" baseline="30000" noProof="0" dirty="0">
                <a:ln>
                  <a:noFill/>
                </a:ln>
                <a:solidFill>
                  <a:srgbClr val="000000"/>
                </a:solidFill>
                <a:effectLst/>
                <a:uLnTx/>
                <a:uFillTx/>
                <a:latin typeface="Times New Roman" panose="02020603050405020304" pitchFamily="18" charset="0"/>
                <a:ea typeface="宋体" panose="02010600030101010101" pitchFamily="2" charset="-122"/>
              </a:rPr>
              <a:t>-15 </a:t>
            </a:r>
            <a:r>
              <a:rPr kumimoji="1" lang="en-US" altLang="zh-CN" sz="2000" b="0" i="1"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rPr>
              <a:t>m</a:t>
            </a:r>
            <a:r>
              <a:rPr kumimoji="1"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rPr>
              <a:t>)      1000          100          10 </a:t>
            </a:r>
            <a:endParaRPr kumimoji="1"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endParaRPr>
          </a:p>
          <a:p>
            <a:pPr marL="0" marR="0" lvl="0" indent="0" algn="just" defTabSz="914400" eaLnBrk="1" fontAlgn="auto" latinLnBrk="0" hangingPunct="1">
              <a:lnSpc>
                <a:spcPct val="90000"/>
              </a:lnSpc>
              <a:spcBef>
                <a:spcPct val="20000"/>
              </a:spcBef>
              <a:spcAft>
                <a:spcPts val="0"/>
              </a:spcAft>
              <a:buClrTx/>
              <a:buSzTx/>
              <a:buFontTx/>
              <a:buNone/>
              <a:defRPr/>
            </a:pPr>
            <a:r>
              <a:rPr kumimoji="1" lang="en-US" altLang="zh-CN" sz="2000" b="0" i="0" u="none" strike="noStrike" kern="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rPr>
              <a:t>         </a:t>
            </a:r>
            <a:r>
              <a:rPr kumimoji="1" lang="en-US" altLang="zh-CN" sz="2000" b="0" i="1"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rPr>
              <a:t>                </a:t>
            </a:r>
            <a:r>
              <a:rPr kumimoji="1" lang="en-US" altLang="zh-CN" sz="2000" b="0"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rPr>
              <a:t> 1.7˚          16.9˚        112˚</a:t>
            </a:r>
            <a:endParaRPr kumimoji="1" lang="en-US" altLang="zh-CN" sz="2000" b="0"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endParaRPr>
          </a:p>
        </p:txBody>
      </p:sp>
      <p:sp>
        <p:nvSpPr>
          <p:cNvPr id="17" name="Text Box 17"/>
          <p:cNvSpPr txBox="1">
            <a:spLocks noChangeArrowheads="1"/>
          </p:cNvSpPr>
          <p:nvPr/>
        </p:nvSpPr>
        <p:spPr bwMode="auto">
          <a:xfrm>
            <a:off x="4389120" y="2527167"/>
            <a:ext cx="3584588" cy="400110"/>
          </a:xfrm>
          <a:prstGeom prst="rect">
            <a:avLst/>
          </a:prstGeom>
          <a:solidFill>
            <a:srgbClr val="FFFFFF"/>
          </a:solidFill>
          <a:ln>
            <a:noFill/>
          </a:ln>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5000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kumimoji="1" lang="en-US" altLang="zh-CN"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E = 7.68 MeV, </a:t>
            </a:r>
            <a:r>
              <a:rPr kumimoji="1" lang="zh-CN" altLang="en-US"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  </a:t>
            </a:r>
            <a:r>
              <a:rPr kumimoji="1" lang="en-US" altLang="zh-CN"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Z =79</a:t>
            </a:r>
            <a:r>
              <a:rPr kumimoji="1" lang="zh-CN" altLang="en-US"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 </a:t>
            </a:r>
            <a:r>
              <a:rPr kumimoji="1" lang="en-US" altLang="zh-CN"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a:t>
            </a:r>
            <a:r>
              <a:rPr kumimoji="1" lang="zh-CN" altLang="en-US"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金箔</a:t>
            </a:r>
            <a:r>
              <a:rPr kumimoji="1" lang="en-US" altLang="zh-CN"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rPr>
              <a:t>)</a:t>
            </a:r>
            <a:endParaRPr kumimoji="1" lang="en-US" altLang="zh-CN" sz="2000" b="0" i="0" u="none" strike="noStrike" kern="0" cap="none" spc="0" normalizeH="0" baseline="0" noProof="0" dirty="0">
              <a:ln>
                <a:noFill/>
              </a:ln>
              <a:solidFill>
                <a:srgbClr val="CC00CC"/>
              </a:solidFill>
              <a:effectLst/>
              <a:uLnTx/>
              <a:uFillTx/>
              <a:latin typeface="Times New Roman" panose="02020603050405020304" pitchFamily="18" charset="0"/>
              <a:ea typeface="宋体" panose="02010600030101010101" pitchFamily="2" charset="-122"/>
            </a:endParaRPr>
          </a:p>
        </p:txBody>
      </p:sp>
      <p:sp>
        <p:nvSpPr>
          <p:cNvPr id="18" name="文本框 2"/>
          <p:cNvSpPr txBox="1"/>
          <p:nvPr/>
        </p:nvSpPr>
        <p:spPr>
          <a:xfrm>
            <a:off x="4370256" y="2994026"/>
            <a:ext cx="3547097" cy="523220"/>
          </a:xfrm>
          <a:prstGeom prst="rect">
            <a:avLst/>
          </a:prstGeom>
          <a:noFill/>
        </p:spPr>
        <p:txBody>
          <a:bodyPr wrap="square" rtlCol="0">
            <a:spAutoFit/>
          </a:bodyPr>
          <a:lstStyle/>
          <a:p>
            <a:pPr eaLnBrk="1" fontAlgn="auto" hangingPunct="1">
              <a:spcBef>
                <a:spcPts val="0"/>
              </a:spcBef>
              <a:spcAft>
                <a:spcPts val="0"/>
              </a:spcAft>
            </a:pPr>
            <a:r>
              <a:rPr kumimoji="0" lang="en-US" altLang="zh-CN" sz="1600" i="1" dirty="0">
                <a:solidFill>
                  <a:schemeClr val="tx1"/>
                </a:solidFill>
                <a:latin typeface="Calibri" panose="020F0502020204030204"/>
                <a:ea typeface="宋体" panose="02010600030101010101" pitchFamily="2" charset="-122"/>
              </a:rPr>
              <a:t> </a:t>
            </a:r>
            <a:r>
              <a:rPr kumimoji="0" lang="zh-CN" altLang="en-US" sz="2000" dirty="0">
                <a:solidFill>
                  <a:schemeClr val="tx1"/>
                </a:solidFill>
                <a:latin typeface="Calibri" panose="020F0502020204030204"/>
                <a:ea typeface="宋体" panose="02010600030101010101" pitchFamily="2" charset="-122"/>
              </a:rPr>
              <a:t>库伦散射因子   </a:t>
            </a:r>
            <a:r>
              <a:rPr kumimoji="0" lang="en-US" altLang="zh-CN" sz="2800" b="0" i="1" dirty="0">
                <a:solidFill>
                  <a:srgbClr val="FF0000"/>
                </a:solidFill>
                <a:latin typeface="Calibri" panose="020F0502020204030204"/>
                <a:ea typeface="宋体" panose="02010600030101010101" pitchFamily="2" charset="-122"/>
              </a:rPr>
              <a:t>a </a:t>
            </a:r>
            <a:r>
              <a:rPr kumimoji="0" lang="en-US" altLang="zh-CN" sz="2800" b="0" dirty="0">
                <a:solidFill>
                  <a:srgbClr val="FF0000"/>
                </a:solidFill>
                <a:latin typeface="Calibri" panose="020F0502020204030204"/>
                <a:ea typeface="宋体" panose="02010600030101010101" pitchFamily="2" charset="-122"/>
              </a:rPr>
              <a:t>=29.6</a:t>
            </a:r>
            <a:r>
              <a:rPr kumimoji="0" lang="zh-CN" altLang="en-US" sz="2800" b="0" dirty="0">
                <a:solidFill>
                  <a:srgbClr val="FF0000"/>
                </a:solidFill>
                <a:latin typeface="Calibri" panose="020F0502020204030204"/>
                <a:ea typeface="宋体" panose="02010600030101010101" pitchFamily="2" charset="-122"/>
              </a:rPr>
              <a:t> </a:t>
            </a:r>
            <a:r>
              <a:rPr kumimoji="0" lang="en-US" altLang="zh-CN" sz="2800" b="0" dirty="0" err="1">
                <a:solidFill>
                  <a:srgbClr val="FF0000"/>
                </a:solidFill>
                <a:latin typeface="Calibri" panose="020F0502020204030204"/>
                <a:ea typeface="宋体" panose="02010600030101010101" pitchFamily="2" charset="-122"/>
              </a:rPr>
              <a:t>fm</a:t>
            </a:r>
            <a:r>
              <a:rPr kumimoji="0" lang="en-US" altLang="zh-CN" sz="2800" b="0" dirty="0">
                <a:solidFill>
                  <a:srgbClr val="FF0000"/>
                </a:solidFill>
                <a:latin typeface="Calibri" panose="020F0502020204030204"/>
                <a:ea typeface="宋体" panose="02010600030101010101" pitchFamily="2" charset="-122"/>
              </a:rPr>
              <a:t> </a:t>
            </a:r>
            <a:endParaRPr kumimoji="0" lang="zh-CN" altLang="en-US" sz="2800" b="0" dirty="0">
              <a:solidFill>
                <a:srgbClr val="FF0000"/>
              </a:solidFill>
              <a:latin typeface="Calibri" panose="020F0502020204030204"/>
              <a:ea typeface="宋体" panose="02010600030101010101" pitchFamily="2" charset="-122"/>
            </a:endParaRPr>
          </a:p>
        </p:txBody>
      </p:sp>
      <p:sp>
        <p:nvSpPr>
          <p:cNvPr id="20" name="Rectangle 19"/>
          <p:cNvSpPr/>
          <p:nvPr/>
        </p:nvSpPr>
        <p:spPr>
          <a:xfrm>
            <a:off x="3550920" y="2521399"/>
            <a:ext cx="971741" cy="461665"/>
          </a:xfrm>
          <a:prstGeom prst="rect">
            <a:avLst/>
          </a:prstGeom>
        </p:spPr>
        <p:txBody>
          <a:bodyPr wrap="none">
            <a:spAutoFit/>
          </a:bodyPr>
          <a:lstStyle/>
          <a:p>
            <a:r>
              <a:rPr lang="en-US" altLang="zh-CN"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4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粒子</a:t>
            </a:r>
            <a:endParaRPr lang="en-US" sz="2400" dirty="0">
              <a:solidFill>
                <a:srgbClr val="0000FF"/>
              </a:solidFill>
            </a:endParaRPr>
          </a:p>
        </p:txBody>
      </p:sp>
      <p:sp>
        <p:nvSpPr>
          <p:cNvPr id="21" name="Rectangle 20"/>
          <p:cNvSpPr/>
          <p:nvPr/>
        </p:nvSpPr>
        <p:spPr>
          <a:xfrm>
            <a:off x="3476804" y="4368074"/>
            <a:ext cx="5334000" cy="1815882"/>
          </a:xfrm>
          <a:prstGeom prst="rect">
            <a:avLst/>
          </a:prstGeom>
        </p:spPr>
        <p:txBody>
          <a:bodyPr wrap="square">
            <a:spAutoFit/>
          </a:bodyPr>
          <a:lstStyle/>
          <a:p>
            <a:r>
              <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由于碰撞参数</a:t>
            </a:r>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b</a:t>
            </a:r>
            <a:r>
              <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是一个无法控制的量，而且不可能用一个原子进行散射实验，我们无法验证</a:t>
            </a:r>
            <a:r>
              <a:rPr lang="en-US" altLang="zh-CN" sz="2800" i="1" dirty="0">
                <a:solidFill>
                  <a:schemeClr val="tx1"/>
                </a:solidFill>
                <a:latin typeface="Times New Roman" panose="02020603050405020304" pitchFamily="18" charset="0"/>
                <a:ea typeface="华文楷体" panose="02010600040101010101" charset="-122"/>
                <a:cs typeface="Times New Roman" panose="02020603050405020304" pitchFamily="18" charset="0"/>
              </a:rPr>
              <a:t>b</a:t>
            </a:r>
            <a:r>
              <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与</a:t>
            </a:r>
            <a:r>
              <a:rPr lang="en-US" altLang="zh-CN" sz="2800" i="1" dirty="0" err="1">
                <a:solidFill>
                  <a:schemeClr val="tx1"/>
                </a:solidFill>
                <a:latin typeface="Times New Roman" panose="02020603050405020304" pitchFamily="18" charset="0"/>
                <a:ea typeface="华文楷体" panose="02010600040101010101" charset="-122"/>
                <a:cs typeface="Times New Roman" panose="02020603050405020304" pitchFamily="18" charset="0"/>
              </a:rPr>
              <a:t>θ</a:t>
            </a:r>
            <a:r>
              <a:rPr lang="zh-CN" altLang="en-US" sz="2800" dirty="0">
                <a:solidFill>
                  <a:schemeClr val="tx1"/>
                </a:solidFill>
                <a:latin typeface="Times New Roman" panose="02020603050405020304" pitchFamily="18" charset="0"/>
                <a:ea typeface="华文楷体" panose="02010600040101010101" charset="-122"/>
                <a:cs typeface="Times New Roman" panose="02020603050405020304" pitchFamily="18" charset="0"/>
              </a:rPr>
              <a:t>的关系。</a:t>
            </a:r>
            <a:endParaRPr lang="en-US" sz="2800" dirty="0">
              <a:solidFill>
                <a:schemeClr val="tx1"/>
              </a:solidFill>
            </a:endParaRPr>
          </a:p>
        </p:txBody>
      </p:sp>
      <mc:AlternateContent xmlns:mc="http://schemas.openxmlformats.org/markup-compatibility/2006">
        <mc:Choice xmlns:a14="http://schemas.microsoft.com/office/drawing/2010/main" Requires="a14">
          <p:sp>
            <p:nvSpPr>
              <p:cNvPr id="22" name="Rectangle 21"/>
              <p:cNvSpPr/>
              <p:nvPr/>
            </p:nvSpPr>
            <p:spPr>
              <a:xfrm>
                <a:off x="3188234" y="1385488"/>
                <a:ext cx="3276600" cy="673133"/>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kumimoji="0" lang="en-US" altLang="zh-CN" sz="2000" b="0" i="1">
                          <a:solidFill>
                            <a:srgbClr val="0000FF"/>
                          </a:solidFill>
                          <a:latin typeface="Cambria Math" panose="02040503050406030204" pitchFamily="18" charset="0"/>
                          <a:ea typeface="宋体" panose="02010600030101010101" pitchFamily="2" charset="-122"/>
                        </a:rPr>
                        <m:t>𝑏</m:t>
                      </m:r>
                      <m:r>
                        <a:rPr kumimoji="0" lang="en-US" altLang="zh-CN" sz="2000" b="0" i="1">
                          <a:solidFill>
                            <a:srgbClr val="0000FF"/>
                          </a:solidFill>
                          <a:latin typeface="Cambria Math" panose="02040503050406030204" pitchFamily="18" charset="0"/>
                          <a:ea typeface="Cambria Math" panose="02040503050406030204" pitchFamily="18" charset="0"/>
                        </a:rPr>
                        <m:t>=</m:t>
                      </m:r>
                      <m:f>
                        <m:fPr>
                          <m:ctrlPr>
                            <a:rPr kumimoji="0" lang="en-US" altLang="zh-CN" sz="2000" b="0" i="1">
                              <a:solidFill>
                                <a:srgbClr val="0000FF"/>
                              </a:solidFill>
                              <a:latin typeface="Cambria Math" panose="02040503050406030204" pitchFamily="18" charset="0"/>
                              <a:ea typeface="Cambria Math" panose="02040503050406030204" pitchFamily="18" charset="0"/>
                            </a:rPr>
                          </m:ctrlPr>
                        </m:fPr>
                        <m:num>
                          <m:r>
                            <a:rPr kumimoji="0" lang="en-US" altLang="zh-CN" sz="2000" b="0" i="1">
                              <a:solidFill>
                                <a:srgbClr val="0000FF"/>
                              </a:solidFill>
                              <a:latin typeface="Cambria Math" panose="02040503050406030204" pitchFamily="18" charset="0"/>
                              <a:ea typeface="Cambria Math" panose="02040503050406030204" pitchFamily="18" charset="0"/>
                            </a:rPr>
                            <m:t>𝑎</m:t>
                          </m:r>
                        </m:num>
                        <m:den>
                          <m:r>
                            <a:rPr kumimoji="0" lang="en-US" altLang="zh-CN" sz="2000" b="0" i="1">
                              <a:solidFill>
                                <a:srgbClr val="0000FF"/>
                              </a:solidFill>
                              <a:latin typeface="Cambria Math" panose="02040503050406030204" pitchFamily="18" charset="0"/>
                              <a:ea typeface="Cambria Math" panose="02040503050406030204" pitchFamily="18" charset="0"/>
                            </a:rPr>
                            <m:t>2</m:t>
                          </m:r>
                        </m:den>
                      </m:f>
                      <m:r>
                        <a:rPr kumimoji="0" lang="en-US" altLang="zh-CN" sz="2000" b="0" i="1">
                          <a:solidFill>
                            <a:srgbClr val="0000FF"/>
                          </a:solidFill>
                          <a:latin typeface="Cambria Math" panose="02040503050406030204" pitchFamily="18" charset="0"/>
                          <a:ea typeface="Cambria Math" panose="02040503050406030204" pitchFamily="18" charset="0"/>
                        </a:rPr>
                        <m:t>∙</m:t>
                      </m:r>
                      <m:r>
                        <a:rPr kumimoji="0" lang="en-US" altLang="zh-CN" sz="2000" b="0" i="1">
                          <a:solidFill>
                            <a:srgbClr val="0000FF"/>
                          </a:solidFill>
                          <a:latin typeface="Cambria Math" panose="02040503050406030204" pitchFamily="18" charset="0"/>
                          <a:ea typeface="Cambria Math" panose="02040503050406030204" pitchFamily="18" charset="0"/>
                        </a:rPr>
                        <m:t>𝑐𝑡</m:t>
                      </m:r>
                      <m:r>
                        <m:rPr>
                          <m:sty m:val="p"/>
                        </m:rPr>
                        <a:rPr kumimoji="0" lang="en-US" altLang="zh-CN" sz="2000" b="0" i="1">
                          <a:solidFill>
                            <a:srgbClr val="0000FF"/>
                          </a:solidFill>
                          <a:latin typeface="Cambria Math" panose="02040503050406030204" pitchFamily="18" charset="0"/>
                          <a:ea typeface="Cambria Math" panose="02040503050406030204" pitchFamily="18" charset="0"/>
                        </a:rPr>
                        <m:t>g</m:t>
                      </m:r>
                      <m:f>
                        <m:fPr>
                          <m:ctrlPr>
                            <a:rPr kumimoji="0" lang="en-US" altLang="zh-CN" sz="2000" b="0" i="1">
                              <a:solidFill>
                                <a:srgbClr val="0000FF"/>
                              </a:solidFill>
                              <a:latin typeface="Cambria Math" panose="02040503050406030204" pitchFamily="18" charset="0"/>
                              <a:ea typeface="Cambria Math" panose="02040503050406030204" pitchFamily="18" charset="0"/>
                            </a:rPr>
                          </m:ctrlPr>
                        </m:fPr>
                        <m:num>
                          <m:r>
                            <a:rPr kumimoji="0" lang="zh-CN" altLang="en-US" sz="2000" b="0" i="1">
                              <a:solidFill>
                                <a:srgbClr val="0000FF"/>
                              </a:solidFill>
                              <a:latin typeface="Cambria Math" panose="02040503050406030204" pitchFamily="18" charset="0"/>
                              <a:ea typeface="Cambria Math" panose="02040503050406030204" pitchFamily="18" charset="0"/>
                            </a:rPr>
                            <m:t>𝜃</m:t>
                          </m:r>
                        </m:num>
                        <m:den>
                          <m:r>
                            <a:rPr kumimoji="0" lang="en-US" altLang="zh-CN" sz="2000" b="0" i="1">
                              <a:solidFill>
                                <a:srgbClr val="0000FF"/>
                              </a:solidFill>
                              <a:latin typeface="Cambria Math" panose="02040503050406030204" pitchFamily="18" charset="0"/>
                              <a:ea typeface="Cambria Math" panose="02040503050406030204" pitchFamily="18" charset="0"/>
                            </a:rPr>
                            <m:t>2</m:t>
                          </m:r>
                        </m:den>
                      </m:f>
                      <m:r>
                        <a:rPr kumimoji="0" lang="zh-CN" altLang="en-US" sz="2000" b="0" i="1">
                          <a:solidFill>
                            <a:srgbClr val="0000FF"/>
                          </a:solidFill>
                          <a:latin typeface="Cambria Math" panose="02040503050406030204" pitchFamily="18" charset="0"/>
                          <a:ea typeface="Cambria Math" panose="02040503050406030204" pitchFamily="18" charset="0"/>
                        </a:rPr>
                        <m:t>，</m:t>
                      </m:r>
                      <m:r>
                        <a:rPr kumimoji="0" lang="en-US" altLang="zh-CN" sz="2000" b="0" i="1">
                          <a:solidFill>
                            <a:srgbClr val="0000FF"/>
                          </a:solidFill>
                          <a:latin typeface="Cambria Math" panose="02040503050406030204" pitchFamily="18" charset="0"/>
                          <a:ea typeface="宋体" panose="02010600030101010101" pitchFamily="2" charset="-122"/>
                        </a:rPr>
                        <m:t>𝑎</m:t>
                      </m:r>
                      <m:r>
                        <a:rPr kumimoji="0" lang="en-US" altLang="zh-CN" sz="2000" b="0" i="1">
                          <a:solidFill>
                            <a:srgbClr val="0000FF"/>
                          </a:solidFill>
                          <a:latin typeface="Cambria Math" panose="02040503050406030204" pitchFamily="18" charset="0"/>
                          <a:ea typeface="Cambria Math" panose="02040503050406030204" pitchFamily="18" charset="0"/>
                        </a:rPr>
                        <m:t>=</m:t>
                      </m:r>
                      <m:f>
                        <m:fPr>
                          <m:ctrlPr>
                            <a:rPr kumimoji="0" lang="en-US" altLang="zh-CN" sz="2000" b="0" i="1">
                              <a:solidFill>
                                <a:srgbClr val="0000FF"/>
                              </a:solidFill>
                              <a:latin typeface="Cambria Math" panose="02040503050406030204" pitchFamily="18" charset="0"/>
                              <a:ea typeface="Cambria Math" panose="02040503050406030204" pitchFamily="18" charset="0"/>
                            </a:rPr>
                          </m:ctrlPr>
                        </m:fPr>
                        <m:num>
                          <m:r>
                            <a:rPr kumimoji="0" lang="en-US" altLang="zh-CN" sz="2000" b="0" i="1">
                              <a:solidFill>
                                <a:srgbClr val="0000FF"/>
                              </a:solidFill>
                              <a:latin typeface="Cambria Math" panose="02040503050406030204" pitchFamily="18" charset="0"/>
                              <a:ea typeface="Cambria Math" panose="02040503050406030204" pitchFamily="18" charset="0"/>
                            </a:rPr>
                            <m:t>𝑍</m:t>
                          </m:r>
                          <m:r>
                            <a:rPr kumimoji="0" lang="en-US" altLang="zh-CN" sz="2000" b="0" i="1" baseline="-25000">
                              <a:solidFill>
                                <a:srgbClr val="0000FF"/>
                              </a:solidFill>
                              <a:latin typeface="Cambria Math" panose="02040503050406030204" pitchFamily="18" charset="0"/>
                              <a:ea typeface="Cambria Math" panose="02040503050406030204" pitchFamily="18" charset="0"/>
                            </a:rPr>
                            <m:t>1</m:t>
                          </m:r>
                          <m:r>
                            <a:rPr kumimoji="0" lang="en-US" altLang="zh-CN" sz="2000" b="0" i="1">
                              <a:solidFill>
                                <a:srgbClr val="0000FF"/>
                              </a:solidFill>
                              <a:latin typeface="Cambria Math" panose="02040503050406030204" pitchFamily="18" charset="0"/>
                              <a:ea typeface="Cambria Math" panose="02040503050406030204" pitchFamily="18" charset="0"/>
                            </a:rPr>
                            <m:t>𝑍</m:t>
                          </m:r>
                          <m:r>
                            <a:rPr kumimoji="0" lang="en-US" altLang="zh-CN" sz="2000" b="0" i="1" baseline="-25000">
                              <a:solidFill>
                                <a:srgbClr val="0000FF"/>
                              </a:solidFill>
                              <a:latin typeface="Cambria Math" panose="02040503050406030204" pitchFamily="18" charset="0"/>
                              <a:ea typeface="Cambria Math" panose="02040503050406030204" pitchFamily="18" charset="0"/>
                            </a:rPr>
                            <m:t>2</m:t>
                          </m:r>
                          <m:r>
                            <a:rPr kumimoji="0" lang="en-US" altLang="zh-CN" sz="2000" b="0" i="1">
                              <a:solidFill>
                                <a:srgbClr val="0000FF"/>
                              </a:solidFill>
                              <a:latin typeface="Cambria Math" panose="02040503050406030204" pitchFamily="18" charset="0"/>
                              <a:ea typeface="Cambria Math" panose="02040503050406030204" pitchFamily="18" charset="0"/>
                            </a:rPr>
                            <m:t>𝑒</m:t>
                          </m:r>
                          <m:r>
                            <a:rPr kumimoji="0" lang="en-US" altLang="zh-CN" sz="2000" b="0" i="1" baseline="30000">
                              <a:solidFill>
                                <a:srgbClr val="0000FF"/>
                              </a:solidFill>
                              <a:latin typeface="Cambria Math" panose="02040503050406030204" pitchFamily="18" charset="0"/>
                              <a:ea typeface="Cambria Math" panose="02040503050406030204" pitchFamily="18" charset="0"/>
                            </a:rPr>
                            <m:t>2</m:t>
                          </m:r>
                        </m:num>
                        <m:den>
                          <m:r>
                            <a:rPr kumimoji="0" lang="en-US" altLang="zh-CN" sz="2000" b="0" i="1">
                              <a:solidFill>
                                <a:srgbClr val="0000FF"/>
                              </a:solidFill>
                              <a:latin typeface="Cambria Math" panose="02040503050406030204" pitchFamily="18" charset="0"/>
                              <a:ea typeface="Cambria Math" panose="02040503050406030204" pitchFamily="18" charset="0"/>
                            </a:rPr>
                            <m:t>4</m:t>
                          </m:r>
                          <m:r>
                            <m:rPr>
                              <m:sty m:val="p"/>
                            </m:rPr>
                            <a:rPr kumimoji="0" lang="el-GR" altLang="zh-CN" sz="2000" b="0" i="1">
                              <a:solidFill>
                                <a:srgbClr val="0000FF"/>
                              </a:solidFill>
                              <a:latin typeface="Cambria Math" panose="02040503050406030204" pitchFamily="18" charset="0"/>
                              <a:ea typeface="Cambria Math" panose="02040503050406030204" pitchFamily="18" charset="0"/>
                            </a:rPr>
                            <m:t>πε</m:t>
                          </m:r>
                          <m:r>
                            <a:rPr kumimoji="0" lang="en-US" altLang="zh-CN" sz="2000" b="0" i="1" baseline="-25000">
                              <a:solidFill>
                                <a:srgbClr val="0000FF"/>
                              </a:solidFill>
                              <a:latin typeface="Cambria Math" panose="02040503050406030204" pitchFamily="18" charset="0"/>
                              <a:ea typeface="Cambria Math" panose="02040503050406030204" pitchFamily="18" charset="0"/>
                            </a:rPr>
                            <m:t>0</m:t>
                          </m:r>
                          <m:r>
                            <a:rPr kumimoji="0" lang="en-US" altLang="zh-CN" sz="2000" b="0" i="1">
                              <a:solidFill>
                                <a:srgbClr val="0000FF"/>
                              </a:solidFill>
                              <a:latin typeface="Cambria Math" panose="02040503050406030204" pitchFamily="18" charset="0"/>
                              <a:ea typeface="Cambria Math" panose="02040503050406030204" pitchFamily="18" charset="0"/>
                            </a:rPr>
                            <m:t>𝐸</m:t>
                          </m:r>
                        </m:den>
                      </m:f>
                    </m:oMath>
                  </m:oMathPara>
                </a14:m>
                <a:endParaRPr lang="en-US" sz="2000" dirty="0"/>
              </a:p>
            </p:txBody>
          </p:sp>
        </mc:Choice>
        <mc:Fallback>
          <p:sp>
            <p:nvSpPr>
              <p:cNvPr id="22" name="Rectangle 21"/>
              <p:cNvSpPr>
                <a:spLocks noRot="1" noChangeAspect="1" noMove="1" noResize="1" noEditPoints="1" noAdjustHandles="1" noChangeArrowheads="1" noChangeShapeType="1" noTextEdit="1"/>
              </p:cNvSpPr>
              <p:nvPr/>
            </p:nvSpPr>
            <p:spPr>
              <a:xfrm>
                <a:off x="3188234" y="1385488"/>
                <a:ext cx="3276600" cy="673133"/>
              </a:xfrm>
              <a:prstGeom prst="rect">
                <a:avLst/>
              </a:prstGeom>
              <a:blipFill rotWithShape="1">
                <a:blip r:embed="rId2"/>
                <a:stretch>
                  <a:fillRect l="-16" t="-2724" r="16" b="8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p:cNvSpPr txBox="1"/>
              <p:nvPr/>
            </p:nvSpPr>
            <p:spPr>
              <a:xfrm>
                <a:off x="6464834" y="1450969"/>
                <a:ext cx="2620013" cy="621902"/>
              </a:xfrm>
              <a:prstGeom prst="rect">
                <a:avLst/>
              </a:prstGeom>
              <a:noFill/>
            </p:spPr>
            <p:txBody>
              <a:bodyPr wrap="none" lIns="0" tIns="0" rIns="0" bIns="0" rtlCol="0">
                <a:spAutoFit/>
              </a:bodyPr>
              <a:lstStyle/>
              <a:p>
                <a14:m>
                  <m:oMath xmlns:m="http://schemas.openxmlformats.org/officeDocument/2006/math">
                    <m:f>
                      <m:fPr>
                        <m:ctrlPr>
                          <a:rPr kumimoji="1" lang="en-US" altLang="zh-CN" sz="2400" b="0" i="1" smtClean="0">
                            <a:solidFill>
                              <a:schemeClr val="tx1"/>
                            </a:solidFill>
                            <a:latin typeface="Cambria Math" panose="02040503050406030204" pitchFamily="18" charset="0"/>
                            <a:ea typeface="+mn-ea"/>
                          </a:rPr>
                        </m:ctrlPr>
                      </m:fPr>
                      <m:num>
                        <m:sSup>
                          <m:sSupPr>
                            <m:ctrlPr>
                              <a:rPr kumimoji="1" lang="en-US" altLang="zh-CN" sz="2400" b="0" i="1" smtClean="0">
                                <a:solidFill>
                                  <a:schemeClr val="tx1"/>
                                </a:solidFill>
                                <a:latin typeface="Cambria Math" panose="02040503050406030204" pitchFamily="18" charset="0"/>
                                <a:ea typeface="+mn-ea"/>
                              </a:rPr>
                            </m:ctrlPr>
                          </m:sSupPr>
                          <m:e>
                            <m:r>
                              <m:rPr>
                                <m:sty m:val="p"/>
                              </m:rPr>
                              <a:rPr kumimoji="1" lang="en-US" altLang="zh-CN" sz="2400" b="0" i="0" smtClean="0">
                                <a:solidFill>
                                  <a:schemeClr val="tx1"/>
                                </a:solidFill>
                                <a:latin typeface="Cambria Math" panose="02040503050406030204" pitchFamily="18" charset="0"/>
                                <a:ea typeface="+mn-ea"/>
                              </a:rPr>
                              <m:t>e</m:t>
                            </m:r>
                          </m:e>
                          <m:sup>
                            <m:r>
                              <a:rPr kumimoji="1" lang="en-US" altLang="zh-CN" sz="2400" b="0" i="0" smtClean="0">
                                <a:solidFill>
                                  <a:schemeClr val="tx1"/>
                                </a:solidFill>
                                <a:latin typeface="Cambria Math" panose="02040503050406030204" pitchFamily="18" charset="0"/>
                                <a:ea typeface="+mn-ea"/>
                              </a:rPr>
                              <m:t>2</m:t>
                            </m:r>
                          </m:sup>
                        </m:sSup>
                      </m:num>
                      <m:den>
                        <m:r>
                          <a:rPr kumimoji="1" lang="en-US" altLang="zh-CN" sz="2400" b="0" i="0" smtClean="0">
                            <a:solidFill>
                              <a:schemeClr val="tx1"/>
                            </a:solidFill>
                            <a:latin typeface="Cambria Math" panose="02040503050406030204" pitchFamily="18" charset="0"/>
                            <a:ea typeface="+mn-ea"/>
                          </a:rPr>
                          <m:t>4</m:t>
                        </m:r>
                        <m:r>
                          <m:rPr>
                            <m:sty m:val="p"/>
                          </m:rPr>
                          <a:rPr kumimoji="1" lang="en-US" altLang="zh-CN" sz="2400" b="0" i="0" smtClean="0">
                            <a:solidFill>
                              <a:schemeClr val="tx1"/>
                            </a:solidFill>
                            <a:latin typeface="Cambria Math" panose="02040503050406030204" pitchFamily="18" charset="0"/>
                            <a:ea typeface="+mn-ea"/>
                          </a:rPr>
                          <m:t>π</m:t>
                        </m:r>
                        <m:sSub>
                          <m:sSubPr>
                            <m:ctrlPr>
                              <a:rPr kumimoji="1" lang="en-US" altLang="zh-CN" sz="2400" b="0" i="1" smtClean="0">
                                <a:solidFill>
                                  <a:schemeClr val="tx1"/>
                                </a:solidFill>
                                <a:latin typeface="Cambria Math" panose="02040503050406030204" pitchFamily="18" charset="0"/>
                                <a:ea typeface="+mn-ea"/>
                              </a:rPr>
                            </m:ctrlPr>
                          </m:sSubPr>
                          <m:e>
                            <m:r>
                              <m:rPr>
                                <m:sty m:val="p"/>
                              </m:rPr>
                              <a:rPr kumimoji="1" lang="en-US" altLang="zh-CN" sz="2400" b="0" i="0" smtClean="0">
                                <a:solidFill>
                                  <a:schemeClr val="tx1"/>
                                </a:solidFill>
                                <a:latin typeface="Cambria Math" panose="02040503050406030204" pitchFamily="18" charset="0"/>
                                <a:ea typeface="+mn-ea"/>
                              </a:rPr>
                              <m:t>ϵ</m:t>
                            </m:r>
                          </m:e>
                          <m:sub>
                            <m:r>
                              <a:rPr kumimoji="1" lang="en-US" altLang="zh-CN" sz="2400" b="0" i="0" smtClean="0">
                                <a:solidFill>
                                  <a:schemeClr val="tx1"/>
                                </a:solidFill>
                                <a:latin typeface="Cambria Math" panose="02040503050406030204" pitchFamily="18" charset="0"/>
                                <a:ea typeface="+mn-ea"/>
                              </a:rPr>
                              <m:t>0</m:t>
                            </m:r>
                          </m:sub>
                        </m:sSub>
                      </m:den>
                    </m:f>
                    <m:r>
                      <a:rPr kumimoji="1" lang="en-US" altLang="zh-CN" sz="2400" b="0" i="0" smtClean="0">
                        <a:solidFill>
                          <a:schemeClr val="tx1"/>
                        </a:solidFill>
                        <a:latin typeface="Cambria Math" panose="02040503050406030204" pitchFamily="18" charset="0"/>
                        <a:ea typeface="+mn-ea"/>
                      </a:rPr>
                      <m:t>=</m:t>
                    </m:r>
                    <m:r>
                      <a:rPr kumimoji="1" lang="en-US" altLang="zh-CN" sz="2400" b="0" i="0" smtClean="0">
                        <a:solidFill>
                          <a:schemeClr val="tx1"/>
                        </a:solidFill>
                        <a:latin typeface="Cambria Math" panose="02040503050406030204" pitchFamily="18" charset="0"/>
                        <a:ea typeface="+mn-ea"/>
                      </a:rPr>
                      <m:t>1</m:t>
                    </m:r>
                    <m:r>
                      <a:rPr kumimoji="1" lang="en-US" altLang="zh-CN" sz="2400" b="0" i="0" smtClean="0">
                        <a:solidFill>
                          <a:schemeClr val="tx1"/>
                        </a:solidFill>
                        <a:latin typeface="Cambria Math" panose="02040503050406030204" pitchFamily="18" charset="0"/>
                        <a:ea typeface="+mn-ea"/>
                      </a:rPr>
                      <m:t>.</m:t>
                    </m:r>
                    <m:r>
                      <a:rPr kumimoji="1" lang="en-US" altLang="zh-CN" sz="2400" b="0" i="0" smtClean="0">
                        <a:solidFill>
                          <a:schemeClr val="tx1"/>
                        </a:solidFill>
                        <a:latin typeface="Cambria Math" panose="02040503050406030204" pitchFamily="18" charset="0"/>
                        <a:ea typeface="+mn-ea"/>
                      </a:rPr>
                      <m:t>44</m:t>
                    </m:r>
                  </m:oMath>
                </a14:m>
                <a:r>
                  <a:rPr kumimoji="1" lang="zh-CN" altLang="en-US" sz="2400" b="0" dirty="0">
                    <a:solidFill>
                      <a:schemeClr val="tx1"/>
                    </a:solidFill>
                    <a:latin typeface="Times New Roman" panose="02020603050405020304" pitchFamily="18" charset="0"/>
                    <a:ea typeface="+mn-ea"/>
                    <a:cs typeface="Times New Roman" panose="02020603050405020304" pitchFamily="18" charset="0"/>
                  </a:rPr>
                  <a:t> </a:t>
                </a:r>
                <a:r>
                  <a:rPr kumimoji="1" lang="en-US" altLang="zh-CN" sz="2400" b="0" dirty="0">
                    <a:solidFill>
                      <a:schemeClr val="tx1"/>
                    </a:solidFill>
                    <a:latin typeface="Times New Roman" panose="02020603050405020304" pitchFamily="18" charset="0"/>
                    <a:ea typeface="+mn-ea"/>
                    <a:cs typeface="Times New Roman" panose="02020603050405020304" pitchFamily="18" charset="0"/>
                  </a:rPr>
                  <a:t>fm</a:t>
                </a:r>
                <a14:m>
                  <m:oMath xmlns:m="http://schemas.openxmlformats.org/officeDocument/2006/math">
                    <m:r>
                      <a:rPr kumimoji="1" lang="en-US" altLang="zh-CN" sz="2400" b="0" i="0" dirty="0" smtClean="0">
                        <a:solidFill>
                          <a:schemeClr val="tx1"/>
                        </a:solidFill>
                        <a:latin typeface="Cambria Math" panose="02040503050406030204" pitchFamily="18" charset="0"/>
                        <a:ea typeface="Cambria Math" panose="02040503050406030204" pitchFamily="18" charset="0"/>
                      </a:rPr>
                      <m:t>∙</m:t>
                    </m:r>
                  </m:oMath>
                </a14:m>
                <a:r>
                  <a:rPr kumimoji="1" lang="en-US" altLang="zh-CN" sz="2400" b="0" dirty="0">
                    <a:solidFill>
                      <a:schemeClr val="tx1"/>
                    </a:solidFill>
                    <a:latin typeface="Times New Roman" panose="02020603050405020304" pitchFamily="18" charset="0"/>
                    <a:ea typeface="+mn-ea"/>
                    <a:cs typeface="Times New Roman" panose="02020603050405020304" pitchFamily="18" charset="0"/>
                  </a:rPr>
                  <a:t>MeV</a:t>
                </a:r>
                <a:endParaRPr kumimoji="1" lang="zh-CN" altLang="en-US" sz="2400" b="0" dirty="0">
                  <a:solidFill>
                    <a:schemeClr val="tx1"/>
                  </a:solidFill>
                  <a:latin typeface="Times New Roman" panose="02020603050405020304" pitchFamily="18" charset="0"/>
                  <a:ea typeface="+mn-ea"/>
                  <a:cs typeface="Times New Roman" panose="020206030504050203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6464834" y="1450969"/>
                <a:ext cx="2620013" cy="621902"/>
              </a:xfrm>
              <a:prstGeom prst="rect">
                <a:avLst/>
              </a:prstGeom>
              <a:blipFill rotWithShape="1">
                <a:blip r:embed="rId3"/>
                <a:stretch>
                  <a:fillRect l="-20" t="-101" r="-1022" b="37"/>
                </a:stretch>
              </a:blipFill>
            </p:spPr>
            <p:txBody>
              <a:bodyPr/>
              <a:lstStyle/>
              <a:p>
                <a:r>
                  <a:rPr lang="zh-CN" altLang="en-US">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我们能“看见”原子吗？</a:t>
            </a:r>
            <a:endParaRPr lang="zh-CN" altLang="en-US" dirty="0"/>
          </a:p>
        </p:txBody>
      </p:sp>
      <p:sp>
        <p:nvSpPr>
          <p:cNvPr id="4" name="内容占位符 3"/>
          <p:cNvSpPr>
            <a:spLocks noGrp="1"/>
          </p:cNvSpPr>
          <p:nvPr>
            <p:ph idx="1"/>
          </p:nvPr>
        </p:nvSpPr>
        <p:spPr>
          <a:xfrm>
            <a:off x="457200" y="1346008"/>
            <a:ext cx="8382000" cy="1016191"/>
          </a:xfrm>
        </p:spPr>
        <p:txBody>
          <a:bodyPr>
            <a:normAutofit/>
          </a:bodyPr>
          <a:lstStyle/>
          <a:p>
            <a:r>
              <a:rPr lang="en-US" altLang="zh-CN" sz="2800" dirty="0"/>
              <a:t>STM (Scanning Tunneling Microscopy)</a:t>
            </a:r>
            <a:endParaRPr lang="en-US" altLang="zh-CN" sz="2800" dirty="0"/>
          </a:p>
          <a:p>
            <a:pPr lvl="1"/>
            <a:r>
              <a:rPr lang="zh-CN" altLang="en-US" sz="2400" dirty="0"/>
              <a:t>隧道扫描显微镜</a:t>
            </a:r>
            <a:endParaRPr lang="zh-CN" altLang="en-US" sz="2400"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2" descr="E:\Atomic Physics\lecture\si-7x7.jpg"/>
          <p:cNvPicPr>
            <a:picLocks noChangeAspect="1" noChangeArrowheads="1"/>
          </p:cNvPicPr>
          <p:nvPr/>
        </p:nvPicPr>
        <p:blipFill>
          <a:blip r:embed="rId1"/>
          <a:srcRect/>
          <a:stretch>
            <a:fillRect/>
          </a:stretch>
        </p:blipFill>
        <p:spPr bwMode="auto">
          <a:xfrm>
            <a:off x="381000" y="2222502"/>
            <a:ext cx="4876800" cy="336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E:\Atomic Physics\lecture\animate.gif"/>
          <p:cNvPicPr>
            <a:picLocks noChangeAspect="1" noChangeArrowheads="1" noCrop="1"/>
          </p:cNvPicPr>
          <p:nvPr/>
        </p:nvPicPr>
        <p:blipFill>
          <a:blip r:embed="rId2"/>
          <a:srcRect/>
          <a:stretch>
            <a:fillRect/>
          </a:stretch>
        </p:blipFill>
        <p:spPr bwMode="auto">
          <a:xfrm>
            <a:off x="5638800" y="3352800"/>
            <a:ext cx="3050796" cy="190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2514600" y="5791200"/>
            <a:ext cx="2400300" cy="523220"/>
          </a:xfrm>
          <a:prstGeom prst="rect">
            <a:avLst/>
          </a:prstGeom>
          <a:noFill/>
        </p:spPr>
        <p:txBody>
          <a:bodyPr wrap="square" rtlCol="0">
            <a:spAutoFit/>
          </a:bodyPr>
          <a:lstStyle/>
          <a:p>
            <a:r>
              <a:rPr lang="en-US" altLang="zh-CN" sz="2800" dirty="0"/>
              <a:t>STM image</a:t>
            </a:r>
            <a:endParaRPr lang="zh-CN" altLang="en-US" sz="2800" dirty="0"/>
          </a:p>
        </p:txBody>
      </p:sp>
      <p:sp>
        <p:nvSpPr>
          <p:cNvPr id="7" name="Footer Placeholder 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9" name="矩形 8"/>
          <p:cNvSpPr/>
          <p:nvPr/>
        </p:nvSpPr>
        <p:spPr>
          <a:xfrm>
            <a:off x="6173458" y="5404914"/>
            <a:ext cx="2665741" cy="707886"/>
          </a:xfrm>
          <a:prstGeom prst="rect">
            <a:avLst/>
          </a:prstGeom>
        </p:spPr>
        <p:txBody>
          <a:bodyPr wrap="square">
            <a:spAutoFit/>
          </a:bodyPr>
          <a:lstStyle/>
          <a:p>
            <a:r>
              <a:rPr lang="zh-CN" altLang="en-US" sz="2000" dirty="0"/>
              <a:t>调整位置保持隧穿电流不变，确定三维图像</a:t>
            </a:r>
            <a:endParaRPr lang="zh-CN" altLang="en-US"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E:\The Physics of Atoms and Quanta\atom\fig4-8.jpg"/>
          <p:cNvPicPr>
            <a:picLocks noChangeAspect="1" noChangeArrowheads="1"/>
          </p:cNvPicPr>
          <p:nvPr/>
        </p:nvPicPr>
        <p:blipFill>
          <a:blip r:embed="rId1"/>
          <a:srcRect/>
          <a:stretch>
            <a:fillRect/>
          </a:stretch>
        </p:blipFill>
        <p:spPr bwMode="auto">
          <a:xfrm>
            <a:off x="4512330" y="2286000"/>
            <a:ext cx="447069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62000" y="3067050"/>
            <a:ext cx="3221737" cy="457200"/>
            <a:chOff x="392768" y="3124200"/>
            <a:chExt cx="3221737" cy="457200"/>
          </a:xfrm>
        </p:grpSpPr>
        <p:graphicFrame>
          <p:nvGraphicFramePr>
            <p:cNvPr id="223232" name="Object 2"/>
            <p:cNvGraphicFramePr>
              <a:graphicFrameLocks noChangeAspect="1"/>
            </p:cNvGraphicFramePr>
            <p:nvPr/>
          </p:nvGraphicFramePr>
          <p:xfrm>
            <a:off x="392768" y="3157537"/>
            <a:ext cx="286259" cy="393700"/>
          </p:xfrm>
          <a:graphic>
            <a:graphicData uri="http://schemas.openxmlformats.org/presentationml/2006/ole">
              <mc:AlternateContent xmlns:mc="http://schemas.openxmlformats.org/markup-compatibility/2006">
                <mc:Choice xmlns:v="urn:schemas-microsoft-com:vml" Requires="v">
                  <p:oleObj spid="_x0000_s2" name="" r:id="rId2" imgW="127000" imgH="177165" progId="Equation.3">
                    <p:embed/>
                  </p:oleObj>
                </mc:Choice>
                <mc:Fallback>
                  <p:oleObj name="" r:id="rId2" imgW="127000" imgH="177165"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68" y="3157537"/>
                          <a:ext cx="286259" cy="393700"/>
                        </a:xfrm>
                        <a:prstGeom prst="rect">
                          <a:avLst/>
                        </a:prstGeom>
                        <a:noFill/>
                        <a:ln>
                          <a:noFill/>
                        </a:ln>
                      </p:spPr>
                    </p:pic>
                  </p:oleObj>
                </mc:Fallback>
              </mc:AlternateContent>
            </a:graphicData>
          </a:graphic>
        </p:graphicFrame>
        <p:sp>
          <p:nvSpPr>
            <p:cNvPr id="119831" name="Rectangle 23"/>
            <p:cNvSpPr>
              <a:spLocks noChangeArrowheads="1"/>
            </p:cNvSpPr>
            <p:nvPr/>
          </p:nvSpPr>
          <p:spPr bwMode="auto">
            <a:xfrm>
              <a:off x="572156" y="3124200"/>
              <a:ext cx="78637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dirty="0">
                  <a:solidFill>
                    <a:srgbClr val="FF0000"/>
                  </a:solidFill>
                  <a:latin typeface="华文楷体" panose="02010600040101010101" charset="-122"/>
                  <a:ea typeface="华文楷体" panose="02010600040101010101" charset="-122"/>
                </a:rPr>
                <a:t>→</a:t>
              </a:r>
              <a:r>
                <a:rPr kumimoji="0" lang="en-US" altLang="zh-CN" dirty="0">
                  <a:latin typeface="华文楷体" panose="02010600040101010101" charset="-122"/>
                  <a:ea typeface="华文楷体" panose="02010600040101010101" charset="-122"/>
                </a:rPr>
                <a:t> </a:t>
              </a:r>
              <a:endParaRPr kumimoji="0" lang="en-US" altLang="zh-CN" dirty="0">
                <a:latin typeface="华文楷体" panose="02010600040101010101" charset="-122"/>
                <a:ea typeface="华文楷体" panose="02010600040101010101" charset="-122"/>
              </a:endParaRPr>
            </a:p>
          </p:txBody>
        </p:sp>
        <p:graphicFrame>
          <p:nvGraphicFramePr>
            <p:cNvPr id="223233" name="Object 3"/>
            <p:cNvGraphicFramePr>
              <a:graphicFrameLocks noChangeAspect="1"/>
            </p:cNvGraphicFramePr>
            <p:nvPr/>
          </p:nvGraphicFramePr>
          <p:xfrm>
            <a:off x="1016656" y="3159125"/>
            <a:ext cx="272788" cy="374650"/>
          </p:xfrm>
          <a:graphic>
            <a:graphicData uri="http://schemas.openxmlformats.org/presentationml/2006/ole">
              <mc:AlternateContent xmlns:mc="http://schemas.openxmlformats.org/markup-compatibility/2006">
                <mc:Choice xmlns:v="urn:schemas-microsoft-com:vml" Requires="v">
                  <p:oleObj spid="_x0000_s3" name="" r:id="rId4" imgW="127000" imgH="177165" progId="Equation.3">
                    <p:embed/>
                  </p:oleObj>
                </mc:Choice>
                <mc:Fallback>
                  <p:oleObj name="" r:id="rId4" imgW="127000" imgH="177165" progId="Equation.3">
                    <p:embed/>
                    <p:pic>
                      <p:nvPicPr>
                        <p:cNvPr id="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656" y="3159125"/>
                          <a:ext cx="272788" cy="374650"/>
                        </a:xfrm>
                        <a:prstGeom prst="rect">
                          <a:avLst/>
                        </a:prstGeom>
                        <a:noFill/>
                        <a:ln>
                          <a:noFill/>
                        </a:ln>
                      </p:spPr>
                    </p:pic>
                  </p:oleObj>
                </mc:Fallback>
              </mc:AlternateContent>
            </a:graphicData>
          </a:graphic>
        </p:graphicFrame>
        <p:graphicFrame>
          <p:nvGraphicFramePr>
            <p:cNvPr id="223234" name="Object 4"/>
            <p:cNvGraphicFramePr>
              <a:graphicFrameLocks noChangeAspect="1"/>
            </p:cNvGraphicFramePr>
            <p:nvPr/>
          </p:nvGraphicFramePr>
          <p:xfrm>
            <a:off x="1697693" y="3186112"/>
            <a:ext cx="830152" cy="339725"/>
          </p:xfrm>
          <a:graphic>
            <a:graphicData uri="http://schemas.openxmlformats.org/presentationml/2006/ole">
              <mc:AlternateContent xmlns:mc="http://schemas.openxmlformats.org/markup-compatibility/2006">
                <mc:Choice xmlns:v="urn:schemas-microsoft-com:vml" Requires="v">
                  <p:oleObj spid="_x0000_s4" name="" r:id="rId6" imgW="419100" imgH="177800" progId="Equation.3">
                    <p:embed/>
                  </p:oleObj>
                </mc:Choice>
                <mc:Fallback>
                  <p:oleObj name="" r:id="rId6" imgW="419100" imgH="177800" progId="Equation.3">
                    <p:embed/>
                    <p:pic>
                      <p:nvPicPr>
                        <p:cNvPr id="0" name="图片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693" y="3186112"/>
                          <a:ext cx="830152" cy="339725"/>
                        </a:xfrm>
                        <a:prstGeom prst="rect">
                          <a:avLst/>
                        </a:prstGeom>
                        <a:noFill/>
                        <a:ln>
                          <a:noFill/>
                        </a:ln>
                      </p:spPr>
                    </p:pic>
                  </p:oleObj>
                </mc:Fallback>
              </mc:AlternateContent>
            </a:graphicData>
          </a:graphic>
        </p:graphicFrame>
        <p:sp>
          <p:nvSpPr>
            <p:cNvPr id="119836" name="Rectangle 28"/>
            <p:cNvSpPr>
              <a:spLocks noChangeArrowheads="1"/>
            </p:cNvSpPr>
            <p:nvPr/>
          </p:nvSpPr>
          <p:spPr bwMode="auto">
            <a:xfrm>
              <a:off x="2393018" y="3124200"/>
              <a:ext cx="78637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dirty="0">
                  <a:solidFill>
                    <a:srgbClr val="FF0000"/>
                  </a:solidFill>
                  <a:latin typeface="华文楷体" panose="02010600040101010101" charset="-122"/>
                  <a:ea typeface="华文楷体" panose="02010600040101010101" charset="-122"/>
                </a:rPr>
                <a:t>→</a:t>
              </a:r>
              <a:r>
                <a:rPr kumimoji="0" lang="en-US" altLang="zh-CN" dirty="0">
                  <a:latin typeface="华文楷体" panose="02010600040101010101" charset="-122"/>
                  <a:ea typeface="华文楷体" panose="02010600040101010101" charset="-122"/>
                </a:rPr>
                <a:t> </a:t>
              </a:r>
              <a:endParaRPr kumimoji="0" lang="en-US" altLang="zh-CN" dirty="0">
                <a:latin typeface="华文楷体" panose="02010600040101010101" charset="-122"/>
                <a:ea typeface="华文楷体" panose="02010600040101010101" charset="-122"/>
              </a:endParaRPr>
            </a:p>
          </p:txBody>
        </p:sp>
        <p:graphicFrame>
          <p:nvGraphicFramePr>
            <p:cNvPr id="223235" name="Object 5"/>
            <p:cNvGraphicFramePr>
              <a:graphicFrameLocks noChangeAspect="1"/>
            </p:cNvGraphicFramePr>
            <p:nvPr/>
          </p:nvGraphicFramePr>
          <p:xfrm>
            <a:off x="2853393" y="3216275"/>
            <a:ext cx="761112" cy="284162"/>
          </p:xfrm>
          <a:graphic>
            <a:graphicData uri="http://schemas.openxmlformats.org/presentationml/2006/ole">
              <mc:AlternateContent xmlns:mc="http://schemas.openxmlformats.org/markup-compatibility/2006">
                <mc:Choice xmlns:v="urn:schemas-microsoft-com:vml" Requires="v">
                  <p:oleObj spid="_x0000_s6" name="" r:id="rId8" imgW="457200" imgH="177800" progId="Equation.3">
                    <p:embed/>
                  </p:oleObj>
                </mc:Choice>
                <mc:Fallback>
                  <p:oleObj name="" r:id="rId8" imgW="457200" imgH="177800" progId="Equation.3">
                    <p:embed/>
                    <p:pic>
                      <p:nvPicPr>
                        <p:cNvPr id="0" name="图片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3393" y="3216275"/>
                          <a:ext cx="761112" cy="284162"/>
                        </a:xfrm>
                        <a:prstGeom prst="rect">
                          <a:avLst/>
                        </a:prstGeom>
                        <a:noFill/>
                        <a:ln>
                          <a:noFill/>
                        </a:ln>
                      </p:spPr>
                    </p:pic>
                  </p:oleObj>
                </mc:Fallback>
              </mc:AlternateContent>
            </a:graphicData>
          </a:graphic>
        </p:graphicFrame>
      </p:grpSp>
      <p:sp>
        <p:nvSpPr>
          <p:cNvPr id="119839" name="Rectangle 31"/>
          <p:cNvSpPr>
            <a:spLocks noChangeArrowheads="1"/>
          </p:cNvSpPr>
          <p:nvPr/>
        </p:nvSpPr>
        <p:spPr bwMode="auto">
          <a:xfrm>
            <a:off x="654706" y="5105400"/>
            <a:ext cx="80320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a:r>
              <a:rPr kumimoji="0" lang="zh-CN" altLang="en-US" sz="28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问题：</a:t>
            </a:r>
            <a:r>
              <a:rPr kumimoji="0" lang="zh-TW" altLang="en-US" sz="2800" dirty="0">
                <a:latin typeface="Times New Roman" panose="02020603050405020304" pitchFamily="18" charset="0"/>
                <a:ea typeface="华文楷体" panose="02010600040101010101" charset="-122"/>
                <a:cs typeface="Times New Roman" panose="02020603050405020304" pitchFamily="18" charset="0"/>
              </a:rPr>
              <a:t>环形面积和空心圆锥体的立体角之间有何关系呢</a:t>
            </a:r>
            <a:r>
              <a:rPr kumimoji="0" lang="en-US" altLang="zh-CN" sz="2800" dirty="0">
                <a:latin typeface="Times New Roman" panose="02020603050405020304" pitchFamily="18" charset="0"/>
                <a:ea typeface="华文楷体" panose="02010600040101010101" charset="-122"/>
                <a:cs typeface="Times New Roman" panose="02020603050405020304" pitchFamily="18" charset="0"/>
              </a:rPr>
              <a:t>?</a:t>
            </a:r>
            <a:endParaRPr kumimoji="0" lang="en-US" altLang="zh-CN" sz="2800"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223240" name="Object 10"/>
          <p:cNvGraphicFramePr>
            <a:graphicFrameLocks noChangeAspect="1"/>
          </p:cNvGraphicFramePr>
          <p:nvPr/>
        </p:nvGraphicFramePr>
        <p:xfrm>
          <a:off x="654706" y="3786186"/>
          <a:ext cx="4284091" cy="828675"/>
        </p:xfrm>
        <a:graphic>
          <a:graphicData uri="http://schemas.openxmlformats.org/presentationml/2006/ole">
            <mc:AlternateContent xmlns:mc="http://schemas.openxmlformats.org/markup-compatibility/2006">
              <mc:Choice xmlns:v="urn:schemas-microsoft-com:vml" Requires="v">
                <p:oleObj spid="_x0000_s7" name="Equation" r:id="rId10" imgW="2057400" imgH="419100" progId="Equation.3">
                  <p:embed/>
                </p:oleObj>
              </mc:Choice>
              <mc:Fallback>
                <p:oleObj name="Equation" r:id="rId10" imgW="2057400" imgH="419100" progId="Equation.3">
                  <p:embed/>
                  <p:pic>
                    <p:nvPicPr>
                      <p:cNvPr id="0" name="图片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706" y="3786186"/>
                        <a:ext cx="4284091" cy="828675"/>
                      </a:xfrm>
                      <a:prstGeom prst="rect">
                        <a:avLst/>
                      </a:prstGeom>
                      <a:noFill/>
                      <a:ln>
                        <a:noFill/>
                      </a:ln>
                    </p:spPr>
                  </p:pic>
                </p:oleObj>
              </mc:Fallback>
            </mc:AlternateContent>
          </a:graphicData>
        </a:graphic>
      </p:graphicFrame>
      <p:sp>
        <p:nvSpPr>
          <p:cNvPr id="94219" name="矩形 12"/>
          <p:cNvSpPr>
            <a:spLocks noChangeArrowheads="1"/>
          </p:cNvSpPr>
          <p:nvPr/>
        </p:nvSpPr>
        <p:spPr bwMode="auto">
          <a:xfrm>
            <a:off x="511513" y="1338036"/>
            <a:ext cx="80186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sz="2800" dirty="0">
                <a:solidFill>
                  <a:srgbClr val="0000FF"/>
                </a:solidFill>
                <a:latin typeface="Times New Roman" panose="02020603050405020304" pitchFamily="18" charset="0"/>
                <a:ea typeface="华文楷体" panose="02010600040101010101" charset="-122"/>
                <a:cs typeface="Times New Roman" panose="02020603050405020304" pitchFamily="18" charset="0"/>
              </a:rPr>
              <a:t>目标</a:t>
            </a:r>
            <a:r>
              <a:rPr lang="zh-CN" altLang="en-US" sz="2800" dirty="0">
                <a:latin typeface="Times New Roman" panose="02020603050405020304" pitchFamily="18" charset="0"/>
                <a:ea typeface="华文楷体" panose="02010600040101010101" charset="-122"/>
                <a:cs typeface="Times New Roman" panose="02020603050405020304" pitchFamily="18" charset="0"/>
              </a:rPr>
              <a:t>：使散射角</a:t>
            </a:r>
            <a:r>
              <a:rPr lang="en-US" altLang="zh-CN" sz="2800" i="1" dirty="0">
                <a:latin typeface="Times New Roman" panose="02020603050405020304" pitchFamily="18" charset="0"/>
                <a:ea typeface="华文楷体" panose="02010600040101010101" charset="-122"/>
                <a:cs typeface="Times New Roman" panose="02020603050405020304" pitchFamily="18" charset="0"/>
              </a:rPr>
              <a:t>θ</a:t>
            </a:r>
            <a:r>
              <a:rPr lang="zh-CN" altLang="en-US" sz="2800" dirty="0">
                <a:latin typeface="Times New Roman" panose="02020603050405020304" pitchFamily="18" charset="0"/>
                <a:ea typeface="华文楷体" panose="02010600040101010101" charset="-122"/>
                <a:cs typeface="Times New Roman" panose="02020603050405020304" pitchFamily="18" charset="0"/>
              </a:rPr>
              <a:t>与一个比</a:t>
            </a:r>
            <a:r>
              <a:rPr lang="en-US" altLang="zh-CN" sz="2800" i="1" dirty="0">
                <a:latin typeface="Times New Roman" panose="02020603050405020304" pitchFamily="18" charset="0"/>
                <a:ea typeface="华文楷体" panose="02010600040101010101" charset="-122"/>
                <a:cs typeface="Times New Roman" panose="02020603050405020304" pitchFamily="18" charset="0"/>
              </a:rPr>
              <a:t>b</a:t>
            </a:r>
            <a:r>
              <a:rPr lang="zh-CN" altLang="en-US" sz="2800" dirty="0">
                <a:latin typeface="Times New Roman" panose="02020603050405020304" pitchFamily="18" charset="0"/>
                <a:ea typeface="华文楷体" panose="02010600040101010101" charset="-122"/>
                <a:cs typeface="Times New Roman" panose="02020603050405020304" pitchFamily="18" charset="0"/>
              </a:rPr>
              <a:t>容易测定的</a:t>
            </a:r>
            <a:r>
              <a:rPr lang="zh-CN" altLang="en-US" sz="28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观测量</a:t>
            </a:r>
            <a:r>
              <a:rPr lang="zh-CN" altLang="en-US" sz="2800" dirty="0">
                <a:latin typeface="Times New Roman" panose="02020603050405020304" pitchFamily="18" charset="0"/>
                <a:ea typeface="华文楷体" panose="02010600040101010101" charset="-122"/>
                <a:cs typeface="Times New Roman" panose="02020603050405020304" pitchFamily="18" charset="0"/>
              </a:rPr>
              <a:t>联系起来，以便于理论与实验进行比较</a:t>
            </a:r>
            <a:r>
              <a:rPr lang="en-US" altLang="zh-CN" sz="2800" dirty="0">
                <a:latin typeface="Times New Roman" panose="02020603050405020304" pitchFamily="18" charset="0"/>
                <a:ea typeface="华文楷体" panose="02010600040101010101" charset="-122"/>
                <a:cs typeface="Times New Roman" panose="02020603050405020304" pitchFamily="18" charset="0"/>
              </a:rPr>
              <a:t>.  </a:t>
            </a:r>
            <a:endParaRPr lang="en-US" altLang="zh-CN" sz="28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8" name="标题 7"/>
          <p:cNvSpPr>
            <a:spLocks noGrp="1"/>
          </p:cNvSpPr>
          <p:nvPr>
            <p:ph type="title"/>
          </p:nvPr>
        </p:nvSpPr>
        <p:spPr/>
        <p:txBody>
          <a:bodyPr/>
          <a:lstStyle/>
          <a:p>
            <a:r>
              <a:rPr lang="zh-CN" altLang="en-US" dirty="0"/>
              <a:t>为何需要卢瑟福公式？</a:t>
            </a:r>
            <a:endParaRPr lang="zh-CN" altLang="en-US" dirty="0"/>
          </a:p>
        </p:txBody>
      </p:sp>
      <p:sp>
        <p:nvSpPr>
          <p:cNvPr id="9" name="灯片编号占位符 8"/>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10"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3240"/>
                                        </p:tgtEl>
                                        <p:attrNameLst>
                                          <p:attrName>style.visibility</p:attrName>
                                        </p:attrNameLst>
                                      </p:cBhvr>
                                      <p:to>
                                        <p:strVal val="visible"/>
                                      </p:to>
                                    </p:set>
                                    <p:anim calcmode="lin" valueType="num">
                                      <p:cBhvr additive="base">
                                        <p:cTn id="7" dur="500" fill="hold"/>
                                        <p:tgtEl>
                                          <p:spTgt spid="223240"/>
                                        </p:tgtEl>
                                        <p:attrNameLst>
                                          <p:attrName>ppt_x</p:attrName>
                                        </p:attrNameLst>
                                      </p:cBhvr>
                                      <p:tavLst>
                                        <p:tav tm="0">
                                          <p:val>
                                            <p:strVal val="0-#ppt_w/2"/>
                                          </p:val>
                                        </p:tav>
                                        <p:tav tm="100000">
                                          <p:val>
                                            <p:strVal val="#ppt_x"/>
                                          </p:val>
                                        </p:tav>
                                      </p:tavLst>
                                    </p:anim>
                                    <p:anim calcmode="lin" valueType="num">
                                      <p:cBhvr additive="base">
                                        <p:cTn id="8" dur="500" fill="hold"/>
                                        <p:tgtEl>
                                          <p:spTgt spid="2232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39"/>
                                        </p:tgtEl>
                                        <p:attrNameLst>
                                          <p:attrName>style.visibility</p:attrName>
                                        </p:attrNameLst>
                                      </p:cBhvr>
                                      <p:to>
                                        <p:strVal val="visible"/>
                                      </p:to>
                                    </p:set>
                                    <p:anim calcmode="lin" valueType="num">
                                      <p:cBhvr additive="base">
                                        <p:cTn id="13" dur="500" fill="hold"/>
                                        <p:tgtEl>
                                          <p:spTgt spid="119839"/>
                                        </p:tgtEl>
                                        <p:attrNameLst>
                                          <p:attrName>ppt_x</p:attrName>
                                        </p:attrNameLst>
                                      </p:cBhvr>
                                      <p:tavLst>
                                        <p:tav tm="0">
                                          <p:val>
                                            <p:strVal val="0-#ppt_w/2"/>
                                          </p:val>
                                        </p:tav>
                                        <p:tav tm="100000">
                                          <p:val>
                                            <p:strVal val="#ppt_x"/>
                                          </p:val>
                                        </p:tav>
                                      </p:tavLst>
                                    </p:anim>
                                    <p:anim calcmode="lin" valueType="num">
                                      <p:cBhvr additive="base">
                                        <p:cTn id="14" dur="500" fill="hold"/>
                                        <p:tgtEl>
                                          <p:spTgt spid="1198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3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Group 11"/>
          <p:cNvGrpSpPr/>
          <p:nvPr/>
        </p:nvGrpSpPr>
        <p:grpSpPr bwMode="auto">
          <a:xfrm>
            <a:off x="739590" y="1432392"/>
            <a:ext cx="4000500" cy="2700338"/>
            <a:chOff x="1143008" y="542718"/>
            <a:chExt cx="4000496" cy="2700540"/>
          </a:xfrm>
        </p:grpSpPr>
        <p:pic>
          <p:nvPicPr>
            <p:cNvPr id="95244" name="Picture 4" descr="yz4"/>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1143008" y="542718"/>
              <a:ext cx="4000496" cy="19988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45" name="Text Box 6"/>
            <p:cNvSpPr txBox="1">
              <a:spLocks noChangeArrowheads="1"/>
            </p:cNvSpPr>
            <p:nvPr/>
          </p:nvSpPr>
          <p:spPr bwMode="auto">
            <a:xfrm>
              <a:off x="1643042" y="2786058"/>
              <a:ext cx="284799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a:latin typeface="Times New Roman" panose="02020603050405020304" pitchFamily="18" charset="0"/>
                  <a:ea typeface="华文中宋" panose="02010600040101010101" pitchFamily="2" charset="-122"/>
                </a:rPr>
                <a:t>粒子散射截面</a:t>
              </a:r>
              <a:r>
                <a:rPr lang="zh-CN" altLang="en-US">
                  <a:latin typeface="宋体" panose="02010600030101010101" pitchFamily="2" charset="-122"/>
                  <a:ea typeface="华文中宋" panose="02010600040101010101" pitchFamily="2" charset="-122"/>
                </a:rPr>
                <a:t> </a:t>
              </a:r>
              <a:endParaRPr lang="zh-CN" altLang="en-US">
                <a:latin typeface="宋体" panose="02010600030101010101" pitchFamily="2" charset="-122"/>
                <a:ea typeface="华文中宋" panose="02010600040101010101" pitchFamily="2" charset="-122"/>
              </a:endParaRPr>
            </a:p>
          </p:txBody>
        </p:sp>
      </p:grpSp>
      <p:grpSp>
        <p:nvGrpSpPr>
          <p:cNvPr id="95234" name="Group 12"/>
          <p:cNvGrpSpPr/>
          <p:nvPr/>
        </p:nvGrpSpPr>
        <p:grpSpPr bwMode="auto">
          <a:xfrm>
            <a:off x="4954403" y="1381125"/>
            <a:ext cx="3429000" cy="2886075"/>
            <a:chOff x="5357818" y="357166"/>
            <a:chExt cx="3429000" cy="2885198"/>
          </a:xfrm>
        </p:grpSpPr>
        <p:pic>
          <p:nvPicPr>
            <p:cNvPr id="95242" name="Picture 5" descr="yz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57818" y="357166"/>
              <a:ext cx="34290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43" name="Text Box 7"/>
            <p:cNvSpPr txBox="1">
              <a:spLocks noChangeArrowheads="1"/>
            </p:cNvSpPr>
            <p:nvPr/>
          </p:nvSpPr>
          <p:spPr bwMode="auto">
            <a:xfrm>
              <a:off x="6372205" y="2780699"/>
              <a:ext cx="1814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a:latin typeface="Times New Roman" panose="02020603050405020304" pitchFamily="18" charset="0"/>
                  <a:ea typeface="华文中宋" panose="02010600040101010101" pitchFamily="2" charset="-122"/>
                </a:rPr>
                <a:t>空心圆锥体</a:t>
              </a:r>
              <a:r>
                <a:rPr lang="zh-CN" altLang="en-US">
                  <a:latin typeface="宋体" panose="02010600030101010101" pitchFamily="2" charset="-122"/>
                  <a:ea typeface="华文中宋" panose="02010600040101010101" pitchFamily="2" charset="-122"/>
                </a:rPr>
                <a:t> </a:t>
              </a:r>
              <a:endParaRPr lang="zh-CN" altLang="en-US">
                <a:latin typeface="宋体" panose="02010600030101010101" pitchFamily="2" charset="-122"/>
                <a:ea typeface="华文中宋" panose="02010600040101010101" pitchFamily="2" charset="-122"/>
              </a:endParaRPr>
            </a:p>
          </p:txBody>
        </p:sp>
      </p:grpSp>
      <p:sp>
        <p:nvSpPr>
          <p:cNvPr id="13" name="Text Box 10"/>
          <p:cNvSpPr txBox="1">
            <a:spLocks noChangeArrowheads="1"/>
          </p:cNvSpPr>
          <p:nvPr/>
        </p:nvSpPr>
        <p:spPr bwMode="auto">
          <a:xfrm>
            <a:off x="1249040" y="4343400"/>
            <a:ext cx="1511623"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r>
              <a:rPr kumimoji="0" lang="zh-TW" altLang="en-US" sz="2000" dirty="0">
                <a:solidFill>
                  <a:srgbClr val="000000"/>
                </a:solidFill>
                <a:latin typeface="华文楷体" panose="02010600040101010101" charset="-122"/>
                <a:ea typeface="华文楷体" panose="02010600040101010101" charset="-122"/>
              </a:rPr>
              <a:t>环形面积</a:t>
            </a:r>
            <a:r>
              <a:rPr kumimoji="0" lang="zh-CN" altLang="en-US" sz="2000" dirty="0">
                <a:solidFill>
                  <a:srgbClr val="000000"/>
                </a:solidFill>
                <a:latin typeface="华文楷体" panose="02010600040101010101" charset="-122"/>
                <a:ea typeface="华文楷体" panose="02010600040101010101" charset="-122"/>
              </a:rPr>
              <a:t>：</a:t>
            </a:r>
            <a:endParaRPr kumimoji="0" lang="zh-CN" altLang="en-US" sz="2000" dirty="0">
              <a:solidFill>
                <a:srgbClr val="000000"/>
              </a:solidFill>
              <a:latin typeface="华文楷体" panose="02010600040101010101" charset="-122"/>
              <a:ea typeface="华文楷体" panose="02010600040101010101" charset="-122"/>
            </a:endParaRPr>
          </a:p>
        </p:txBody>
      </p:sp>
      <p:graphicFrame>
        <p:nvGraphicFramePr>
          <p:cNvPr id="14" name="Object 6"/>
          <p:cNvGraphicFramePr>
            <a:graphicFrameLocks noChangeAspect="1"/>
          </p:cNvGraphicFramePr>
          <p:nvPr/>
        </p:nvGraphicFramePr>
        <p:xfrm>
          <a:off x="2760663" y="4343401"/>
          <a:ext cx="1882775" cy="431800"/>
        </p:xfrm>
        <a:graphic>
          <a:graphicData uri="http://schemas.openxmlformats.org/presentationml/2006/ole">
            <mc:AlternateContent xmlns:mc="http://schemas.openxmlformats.org/markup-compatibility/2006">
              <mc:Choice xmlns:v="urn:schemas-microsoft-com:vml" Requires="v">
                <p:oleObj spid="_x0000_s2" name="" r:id="rId3" imgW="786765" imgH="177800" progId="Equation.3">
                  <p:embed/>
                </p:oleObj>
              </mc:Choice>
              <mc:Fallback>
                <p:oleObj name="" r:id="rId3" imgW="786765" imgH="177800" progId="Equation.3">
                  <p:embed/>
                  <p:pic>
                    <p:nvPicPr>
                      <p:cNvPr id="0"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663" y="4343401"/>
                        <a:ext cx="1882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组 1"/>
          <p:cNvGrpSpPr/>
          <p:nvPr/>
        </p:nvGrpSpPr>
        <p:grpSpPr bwMode="auto">
          <a:xfrm>
            <a:off x="1071563" y="4876800"/>
            <a:ext cx="7608887" cy="1422400"/>
            <a:chOff x="1071563" y="5072063"/>
            <a:chExt cx="7608887" cy="1422400"/>
          </a:xfrm>
        </p:grpSpPr>
        <p:sp>
          <p:nvSpPr>
            <p:cNvPr id="95240" name="Text Box 6"/>
            <p:cNvSpPr txBox="1">
              <a:spLocks noChangeArrowheads="1"/>
            </p:cNvSpPr>
            <p:nvPr/>
          </p:nvSpPr>
          <p:spPr bwMode="auto">
            <a:xfrm>
              <a:off x="1071563" y="5072063"/>
              <a:ext cx="571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dirty="0">
                  <a:latin typeface="华文楷体" panose="02010600040101010101" charset="-122"/>
                  <a:ea typeface="华文楷体" panose="02010600040101010101" charset="-122"/>
                </a:rPr>
                <a:t>空心圆锥体的立体角</a:t>
              </a:r>
              <a:r>
                <a:rPr lang="en-US" altLang="zh-CN" dirty="0" err="1">
                  <a:latin typeface="华文楷体" panose="02010600040101010101" charset="-122"/>
                  <a:ea typeface="华文楷体" panose="02010600040101010101" charset="-122"/>
                  <a:cs typeface="Tahoma" panose="020B0604030504040204" pitchFamily="34" charset="0"/>
                </a:rPr>
                <a:t>dΩ</a:t>
              </a:r>
              <a:r>
                <a:rPr lang="zh-CN" altLang="en-US" dirty="0">
                  <a:latin typeface="华文楷体" panose="02010600040101010101" charset="-122"/>
                  <a:ea typeface="华文楷体" panose="02010600040101010101" charset="-122"/>
                </a:rPr>
                <a:t>与</a:t>
              </a:r>
              <a:r>
                <a:rPr lang="en-US" altLang="zh-CN" dirty="0" err="1">
                  <a:latin typeface="华文楷体" panose="02010600040101010101" charset="-122"/>
                  <a:ea typeface="华文楷体" panose="02010600040101010101" charset="-122"/>
                </a:rPr>
                <a:t>d</a:t>
              </a:r>
              <a:r>
                <a:rPr lang="en-US" altLang="zh-CN" i="1" dirty="0" err="1">
                  <a:latin typeface="华文楷体" panose="02010600040101010101" charset="-122"/>
                  <a:ea typeface="华文楷体" panose="02010600040101010101" charset="-122"/>
                </a:rPr>
                <a:t>θ</a:t>
              </a:r>
              <a:r>
                <a:rPr lang="zh-CN" altLang="en-US" dirty="0">
                  <a:latin typeface="华文楷体" panose="02010600040101010101" charset="-122"/>
                  <a:ea typeface="华文楷体" panose="02010600040101010101" charset="-122"/>
                </a:rPr>
                <a:t>有如下关系</a:t>
              </a:r>
              <a:endParaRPr lang="zh-CN" altLang="en-US" dirty="0">
                <a:latin typeface="华文楷体" panose="02010600040101010101" charset="-122"/>
                <a:ea typeface="华文楷体" panose="02010600040101010101" charset="-122"/>
              </a:endParaRPr>
            </a:p>
          </p:txBody>
        </p:sp>
        <p:graphicFrame>
          <p:nvGraphicFramePr>
            <p:cNvPr id="95241" name="Object 8"/>
            <p:cNvGraphicFramePr>
              <a:graphicFrameLocks noChangeAspect="1"/>
            </p:cNvGraphicFramePr>
            <p:nvPr/>
          </p:nvGraphicFramePr>
          <p:xfrm>
            <a:off x="1331913" y="5453063"/>
            <a:ext cx="7348537" cy="1041400"/>
          </p:xfrm>
          <a:graphic>
            <a:graphicData uri="http://schemas.openxmlformats.org/presentationml/2006/ole">
              <mc:AlternateContent xmlns:mc="http://schemas.openxmlformats.org/markup-compatibility/2006">
                <mc:Choice xmlns:v="urn:schemas-microsoft-com:vml" Requires="v">
                  <p:oleObj spid="_x0000_s4" name="公式" r:id="rId5" imgW="3187700" imgH="393700" progId="Equation.3">
                    <p:embed/>
                  </p:oleObj>
                </mc:Choice>
                <mc:Fallback>
                  <p:oleObj name="公式" r:id="rId5" imgW="3187700" imgH="393700" progId="Equation.3">
                    <p:embed/>
                    <p:pic>
                      <p:nvPicPr>
                        <p:cNvPr id="0"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5453063"/>
                          <a:ext cx="734853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 name="标题 4"/>
          <p:cNvSpPr>
            <a:spLocks noGrp="1"/>
          </p:cNvSpPr>
          <p:nvPr>
            <p:ph type="title"/>
          </p:nvPr>
        </p:nvSpPr>
        <p:spPr/>
        <p:txBody>
          <a:bodyPr/>
          <a:lstStyle/>
          <a:p>
            <a:r>
              <a:rPr lang="zh-CN" altLang="en-US" dirty="0"/>
              <a:t>卢瑟福公式的推导</a:t>
            </a:r>
            <a:endParaRPr lang="zh-CN" altLang="en-US"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7"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 name="Text Box 10"/>
          <p:cNvSpPr txBox="1">
            <a:spLocks noChangeArrowheads="1"/>
          </p:cNvSpPr>
          <p:nvPr/>
        </p:nvSpPr>
        <p:spPr bwMode="auto">
          <a:xfrm>
            <a:off x="4221630" y="1417637"/>
            <a:ext cx="45413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dirty="0">
                <a:latin typeface="华文楷体" panose="02010600040101010101" charset="-122"/>
                <a:ea typeface="华文楷体" panose="02010600040101010101" charset="-122"/>
              </a:rPr>
              <a:t>把此库仑散射公式</a:t>
            </a:r>
            <a:r>
              <a:rPr lang="en-US" altLang="zh-CN" i="1" dirty="0">
                <a:latin typeface="华文楷体" panose="02010600040101010101" charset="-122"/>
                <a:ea typeface="华文楷体" panose="02010600040101010101" charset="-122"/>
              </a:rPr>
              <a:t>b</a:t>
            </a:r>
            <a:r>
              <a:rPr lang="zh-CN" altLang="en-US" dirty="0">
                <a:latin typeface="华文楷体" panose="02010600040101010101" charset="-122"/>
                <a:ea typeface="华文楷体" panose="02010600040101010101" charset="-122"/>
              </a:rPr>
              <a:t>平方再求导</a:t>
            </a:r>
            <a:endParaRPr lang="zh-CN" altLang="en-US" dirty="0">
              <a:latin typeface="华文楷体" panose="02010600040101010101" charset="-122"/>
              <a:ea typeface="华文楷体" panose="02010600040101010101" charset="-122"/>
            </a:endParaRPr>
          </a:p>
        </p:txBody>
      </p:sp>
      <p:sp>
        <p:nvSpPr>
          <p:cNvPr id="11" name="Rectangle 49"/>
          <p:cNvSpPr>
            <a:spLocks noChangeArrowheads="1"/>
          </p:cNvSpPr>
          <p:nvPr/>
        </p:nvSpPr>
        <p:spPr bwMode="auto">
          <a:xfrm>
            <a:off x="461963" y="5105400"/>
            <a:ext cx="8605837" cy="8302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dirty="0">
                <a:solidFill>
                  <a:srgbClr val="FF0000"/>
                </a:solidFill>
                <a:latin typeface="华文楷体" panose="02010600040101010101" charset="-122"/>
                <a:ea typeface="华文楷体" panose="02010600040101010101" charset="-122"/>
              </a:rPr>
              <a:t>公式的物理意义：</a:t>
            </a:r>
            <a:r>
              <a:rPr kumimoji="0" lang="zh-CN" altLang="en-US" dirty="0">
                <a:solidFill>
                  <a:srgbClr val="000000"/>
                </a:solidFill>
                <a:latin typeface="华文楷体" panose="02010600040101010101" charset="-122"/>
                <a:ea typeface="华文楷体" panose="02010600040101010101" charset="-122"/>
              </a:rPr>
              <a:t>被</a:t>
            </a:r>
            <a:r>
              <a:rPr kumimoji="0" lang="zh-CN" altLang="en-US" dirty="0">
                <a:solidFill>
                  <a:srgbClr val="FF0000"/>
                </a:solidFill>
                <a:latin typeface="华文楷体" panose="02010600040101010101" charset="-122"/>
                <a:ea typeface="华文楷体" panose="02010600040101010101" charset="-122"/>
              </a:rPr>
              <a:t>每个</a:t>
            </a:r>
            <a:r>
              <a:rPr kumimoji="0" lang="zh-CN" altLang="en-US" dirty="0">
                <a:solidFill>
                  <a:srgbClr val="000000"/>
                </a:solidFill>
                <a:latin typeface="华文楷体" panose="02010600040101010101" charset="-122"/>
                <a:ea typeface="华文楷体" panose="02010600040101010101" charset="-122"/>
              </a:rPr>
              <a:t>原子散射到</a:t>
            </a:r>
            <a:r>
              <a:rPr kumimoji="0" lang="zh-CN" altLang="en-US" i="1"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zh-CN" altLang="en-US"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zh-CN" altLang="en-US" i="1"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en-US" altLang="zh-CN"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en-US" altLang="zh-CN" i="1" dirty="0">
                <a:solidFill>
                  <a:srgbClr val="000000"/>
                </a:solidFill>
                <a:latin typeface="华文楷体" panose="02010600040101010101" charset="-122"/>
                <a:ea typeface="华文楷体" panose="02010600040101010101" charset="-122"/>
                <a:sym typeface="Symbol" panose="05050102010706020507" pitchFamily="18" charset="2"/>
              </a:rPr>
              <a:t>d</a:t>
            </a:r>
            <a:r>
              <a:rPr kumimoji="0" lang="zh-CN" altLang="en-US" dirty="0">
                <a:solidFill>
                  <a:srgbClr val="000000"/>
                </a:solidFill>
                <a:latin typeface="华文楷体" panose="02010600040101010101" charset="-122"/>
                <a:ea typeface="华文楷体" panose="02010600040101010101" charset="-122"/>
              </a:rPr>
              <a:t>之间的空心立体角</a:t>
            </a:r>
            <a:r>
              <a:rPr kumimoji="0" lang="en-US" altLang="zh-CN" dirty="0">
                <a:solidFill>
                  <a:srgbClr val="000000"/>
                </a:solidFill>
                <a:latin typeface="华文楷体" panose="02010600040101010101" charset="-122"/>
                <a:ea typeface="华文楷体" panose="02010600040101010101" charset="-122"/>
              </a:rPr>
              <a:t>d</a:t>
            </a:r>
            <a:r>
              <a:rPr kumimoji="0" lang="en-US" altLang="zh-CN"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zh-CN" altLang="en-US" dirty="0">
                <a:solidFill>
                  <a:srgbClr val="000000"/>
                </a:solidFill>
                <a:latin typeface="华文楷体" panose="02010600040101010101" charset="-122"/>
                <a:ea typeface="华文楷体" panose="02010600040101010101" charset="-122"/>
              </a:rPr>
              <a:t>内的</a:t>
            </a:r>
            <a:r>
              <a:rPr kumimoji="0" lang="zh-CN" altLang="en-US"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zh-CN" altLang="en-US" dirty="0">
                <a:solidFill>
                  <a:srgbClr val="000000"/>
                </a:solidFill>
                <a:latin typeface="华文楷体" panose="02010600040101010101" charset="-122"/>
                <a:ea typeface="华文楷体" panose="02010600040101010101" charset="-122"/>
              </a:rPr>
              <a:t>粒子，必定打在</a:t>
            </a:r>
            <a:r>
              <a:rPr kumimoji="0" lang="en-US" altLang="zh-CN" i="1" dirty="0" err="1">
                <a:solidFill>
                  <a:srgbClr val="000000"/>
                </a:solidFill>
                <a:latin typeface="华文楷体" panose="02010600040101010101" charset="-122"/>
                <a:ea typeface="华文楷体" panose="02010600040101010101" charset="-122"/>
              </a:rPr>
              <a:t>b</a:t>
            </a:r>
            <a:r>
              <a:rPr kumimoji="0" lang="en-US" altLang="zh-CN" dirty="0" err="1">
                <a:solidFill>
                  <a:srgbClr val="000000"/>
                </a:solidFill>
                <a:latin typeface="华文楷体" panose="02010600040101010101" charset="-122"/>
                <a:ea typeface="华文楷体" panose="02010600040101010101" charset="-122"/>
                <a:sym typeface="Symbol" panose="05050102010706020507" pitchFamily="18" charset="2"/>
              </a:rPr>
              <a:t></a:t>
            </a:r>
            <a:r>
              <a:rPr kumimoji="0" lang="en-US" altLang="zh-CN" i="1" dirty="0" err="1">
                <a:solidFill>
                  <a:srgbClr val="000000"/>
                </a:solidFill>
                <a:latin typeface="华文楷体" panose="02010600040101010101" charset="-122"/>
                <a:ea typeface="华文楷体" panose="02010600040101010101" charset="-122"/>
                <a:sym typeface="Symbol" panose="05050102010706020507" pitchFamily="18" charset="2"/>
              </a:rPr>
              <a:t>b</a:t>
            </a:r>
            <a:r>
              <a:rPr kumimoji="0" lang="en-US" altLang="zh-CN" dirty="0" err="1">
                <a:solidFill>
                  <a:srgbClr val="000000"/>
                </a:solidFill>
                <a:latin typeface="华文楷体" panose="02010600040101010101" charset="-122"/>
                <a:ea typeface="华文楷体" panose="02010600040101010101" charset="-122"/>
              </a:rPr>
              <a:t>+</a:t>
            </a:r>
            <a:r>
              <a:rPr kumimoji="0" lang="en-US" altLang="zh-CN" i="1" dirty="0" err="1">
                <a:solidFill>
                  <a:srgbClr val="000000"/>
                </a:solidFill>
                <a:latin typeface="华文楷体" panose="02010600040101010101" charset="-122"/>
                <a:ea typeface="华文楷体" panose="02010600040101010101" charset="-122"/>
                <a:sym typeface="Symbol" panose="05050102010706020507" pitchFamily="18" charset="2"/>
              </a:rPr>
              <a:t>db</a:t>
            </a:r>
            <a:r>
              <a:rPr kumimoji="0" lang="zh-CN" altLang="en-US" dirty="0">
                <a:solidFill>
                  <a:srgbClr val="000000"/>
                </a:solidFill>
                <a:latin typeface="华文楷体" panose="02010600040101010101" charset="-122"/>
                <a:ea typeface="华文楷体" panose="02010600040101010101" charset="-122"/>
              </a:rPr>
              <a:t>之间的</a:t>
            </a:r>
            <a:r>
              <a:rPr kumimoji="0" lang="en-US" altLang="zh-CN" dirty="0">
                <a:solidFill>
                  <a:srgbClr val="000000"/>
                </a:solidFill>
                <a:latin typeface="华文楷体" panose="02010600040101010101" charset="-122"/>
                <a:ea typeface="华文楷体" panose="02010600040101010101" charset="-122"/>
              </a:rPr>
              <a:t>d</a:t>
            </a:r>
            <a:r>
              <a:rPr kumimoji="0" lang="en-US" altLang="zh-CN" dirty="0">
                <a:solidFill>
                  <a:srgbClr val="000000"/>
                </a:solidFill>
                <a:latin typeface="华文楷体" panose="02010600040101010101" charset="-122"/>
                <a:ea typeface="华文楷体" panose="02010600040101010101" charset="-122"/>
                <a:sym typeface="Symbol" panose="05050102010706020507" pitchFamily="18" charset="2"/>
              </a:rPr>
              <a:t></a:t>
            </a:r>
            <a:r>
              <a:rPr kumimoji="0" lang="zh-CN" altLang="en-US" dirty="0">
                <a:solidFill>
                  <a:srgbClr val="000000"/>
                </a:solidFill>
                <a:latin typeface="华文楷体" panose="02010600040101010101" charset="-122"/>
                <a:ea typeface="华文楷体" panose="02010600040101010101" charset="-122"/>
              </a:rPr>
              <a:t>这个环形带上 。</a:t>
            </a:r>
            <a:endParaRPr kumimoji="0" lang="zh-CN" altLang="en-US" dirty="0">
              <a:solidFill>
                <a:srgbClr val="000000"/>
              </a:solidFill>
              <a:latin typeface="华文楷体" panose="02010600040101010101" charset="-122"/>
              <a:ea typeface="华文楷体" panose="02010600040101010101" charset="-122"/>
            </a:endParaRPr>
          </a:p>
        </p:txBody>
      </p:sp>
      <p:sp>
        <p:nvSpPr>
          <p:cNvPr id="14" name="Rectangle 41"/>
          <p:cNvSpPr>
            <a:spLocks noChangeArrowheads="1"/>
          </p:cNvSpPr>
          <p:nvPr/>
        </p:nvSpPr>
        <p:spPr bwMode="auto">
          <a:xfrm>
            <a:off x="1052980" y="3430959"/>
            <a:ext cx="450961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dirty="0">
                <a:latin typeface="华文楷体" panose="02010600040101010101" charset="-122"/>
                <a:ea typeface="华文楷体" panose="02010600040101010101" charset="-122"/>
              </a:rPr>
              <a:t>易得到，</a:t>
            </a:r>
            <a:r>
              <a:rPr kumimoji="0" lang="en-US" altLang="zh-CN" dirty="0">
                <a:latin typeface="华文楷体" panose="02010600040101010101" charset="-122"/>
                <a:ea typeface="华文楷体" panose="02010600040101010101" charset="-122"/>
              </a:rPr>
              <a:t>d</a:t>
            </a:r>
            <a:r>
              <a:rPr kumimoji="0" lang="en-US" altLang="zh-CN" dirty="0">
                <a:latin typeface="华文楷体" panose="02010600040101010101" charset="-122"/>
                <a:ea typeface="华文楷体" panose="02010600040101010101" charset="-122"/>
                <a:sym typeface="Symbol" panose="05050102010706020507" pitchFamily="18" charset="2"/>
              </a:rPr>
              <a:t></a:t>
            </a:r>
            <a:r>
              <a:rPr kumimoji="0" lang="zh-CN" altLang="en-US" dirty="0">
                <a:latin typeface="华文楷体" panose="02010600040101010101" charset="-122"/>
                <a:ea typeface="华文楷体" panose="02010600040101010101" charset="-122"/>
              </a:rPr>
              <a:t>与</a:t>
            </a:r>
            <a:r>
              <a:rPr kumimoji="0" lang="en-US" altLang="zh-CN" dirty="0">
                <a:latin typeface="华文楷体" panose="02010600040101010101" charset="-122"/>
                <a:ea typeface="华文楷体" panose="02010600040101010101" charset="-122"/>
              </a:rPr>
              <a:t>d</a:t>
            </a:r>
            <a:r>
              <a:rPr kumimoji="0" lang="en-US" altLang="zh-CN" dirty="0">
                <a:latin typeface="华文楷体" panose="02010600040101010101" charset="-122"/>
                <a:ea typeface="华文楷体" panose="02010600040101010101" charset="-122"/>
                <a:sym typeface="Symbol" panose="05050102010706020507" pitchFamily="18" charset="2"/>
              </a:rPr>
              <a:t></a:t>
            </a:r>
            <a:r>
              <a:rPr kumimoji="0" lang="zh-CN" altLang="en-US" dirty="0">
                <a:latin typeface="华文楷体" panose="02010600040101010101" charset="-122"/>
                <a:ea typeface="华文楷体" panose="02010600040101010101" charset="-122"/>
              </a:rPr>
              <a:t>的对应关系 ：</a:t>
            </a:r>
            <a:endParaRPr kumimoji="0" lang="zh-CN" altLang="en-US" dirty="0">
              <a:latin typeface="华文楷体" panose="02010600040101010101" charset="-122"/>
              <a:ea typeface="华文楷体" panose="02010600040101010101" charset="-122"/>
            </a:endParaRPr>
          </a:p>
        </p:txBody>
      </p:sp>
      <p:graphicFrame>
        <p:nvGraphicFramePr>
          <p:cNvPr id="16" name="Object 9"/>
          <p:cNvGraphicFramePr>
            <a:graphicFrameLocks noChangeAspect="1"/>
          </p:cNvGraphicFramePr>
          <p:nvPr/>
        </p:nvGraphicFramePr>
        <p:xfrm>
          <a:off x="1361607" y="3924963"/>
          <a:ext cx="7401393" cy="1051793"/>
        </p:xfrm>
        <a:graphic>
          <a:graphicData uri="http://schemas.openxmlformats.org/presentationml/2006/ole">
            <mc:AlternateContent xmlns:mc="http://schemas.openxmlformats.org/markup-compatibility/2006">
              <mc:Choice xmlns:v="urn:schemas-microsoft-com:vml" Requires="v">
                <p:oleObj spid="_x0000_s2" name="公式" r:id="rId1" imgW="3225800" imgH="457200" progId="Equation.3">
                  <p:embed/>
                </p:oleObj>
              </mc:Choice>
              <mc:Fallback>
                <p:oleObj name="公式" r:id="rId1" imgW="3225800" imgH="4572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607" y="3924963"/>
                        <a:ext cx="7401393" cy="1051793"/>
                      </a:xfrm>
                      <a:prstGeom prst="rect">
                        <a:avLst/>
                      </a:prstGeom>
                      <a:noFill/>
                      <a:ln>
                        <a:noFill/>
                      </a:ln>
                    </p:spPr>
                  </p:pic>
                </p:oleObj>
              </mc:Fallback>
            </mc:AlternateContent>
          </a:graphicData>
        </a:graphic>
      </p:graphicFrame>
      <p:graphicFrame>
        <p:nvGraphicFramePr>
          <p:cNvPr id="96261" name="Object 15"/>
          <p:cNvGraphicFramePr>
            <a:graphicFrameLocks noChangeAspect="1"/>
          </p:cNvGraphicFramePr>
          <p:nvPr/>
        </p:nvGraphicFramePr>
        <p:xfrm>
          <a:off x="1197443" y="1259143"/>
          <a:ext cx="2764957" cy="1026857"/>
        </p:xfrm>
        <a:graphic>
          <a:graphicData uri="http://schemas.openxmlformats.org/presentationml/2006/ole">
            <mc:AlternateContent xmlns:mc="http://schemas.openxmlformats.org/markup-compatibility/2006">
              <mc:Choice xmlns:v="urn:schemas-microsoft-com:vml" Requires="v">
                <p:oleObj spid="_x0000_s3" name="公式" r:id="rId3" imgW="1231900" imgH="457200" progId="Equation.3">
                  <p:embed/>
                </p:oleObj>
              </mc:Choice>
              <mc:Fallback>
                <p:oleObj name="公式" r:id="rId3" imgW="1231900" imgH="4572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443" y="1259143"/>
                        <a:ext cx="2764957" cy="1026857"/>
                      </a:xfrm>
                      <a:prstGeom prst="rect">
                        <a:avLst/>
                      </a:prstGeom>
                      <a:noFill/>
                      <a:ln>
                        <a:noFill/>
                      </a:ln>
                      <a:effectLst/>
                    </p:spPr>
                  </p:pic>
                </p:oleObj>
              </mc:Fallback>
            </mc:AlternateContent>
          </a:graphicData>
        </a:graphic>
      </p:graphicFrame>
      <p:graphicFrame>
        <p:nvGraphicFramePr>
          <p:cNvPr id="223236" name="Object 6"/>
          <p:cNvGraphicFramePr>
            <a:graphicFrameLocks noChangeAspect="1"/>
          </p:cNvGraphicFramePr>
          <p:nvPr/>
        </p:nvGraphicFramePr>
        <p:xfrm>
          <a:off x="1197443" y="2261952"/>
          <a:ext cx="5889157" cy="1054707"/>
        </p:xfrm>
        <a:graphic>
          <a:graphicData uri="http://schemas.openxmlformats.org/presentationml/2006/ole">
            <mc:AlternateContent xmlns:mc="http://schemas.openxmlformats.org/markup-compatibility/2006">
              <mc:Choice xmlns:v="urn:schemas-microsoft-com:vml" Requires="v">
                <p:oleObj spid="_x0000_s4" name="公式" r:id="rId5" imgW="2590800" imgH="457200" progId="Equation.3">
                  <p:embed/>
                </p:oleObj>
              </mc:Choice>
              <mc:Fallback>
                <p:oleObj name="公式" r:id="rId5" imgW="2590800" imgH="457200" progId="Equation.3">
                  <p:embed/>
                  <p:pic>
                    <p:nvPicPr>
                      <p:cNvPr id="0"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443" y="2261952"/>
                        <a:ext cx="5889157" cy="1054707"/>
                      </a:xfrm>
                      <a:prstGeom prst="rect">
                        <a:avLst/>
                      </a:prstGeom>
                      <a:noFill/>
                      <a:ln>
                        <a:noFill/>
                      </a:ln>
                    </p:spPr>
                  </p:pic>
                </p:oleObj>
              </mc:Fallback>
            </mc:AlternateContent>
          </a:graphicData>
        </a:graphic>
      </p:graphicFrame>
      <p:sp>
        <p:nvSpPr>
          <p:cNvPr id="5" name="标题 4"/>
          <p:cNvSpPr>
            <a:spLocks noGrp="1"/>
          </p:cNvSpPr>
          <p:nvPr>
            <p:ph type="title"/>
          </p:nvPr>
        </p:nvSpPr>
        <p:spPr/>
        <p:txBody>
          <a:bodyPr/>
          <a:lstStyle/>
          <a:p>
            <a:r>
              <a:rPr lang="zh-CN" altLang="en-US" dirty="0"/>
              <a:t>卢瑟福公式的推导</a:t>
            </a:r>
            <a:endParaRPr lang="zh-CN" altLang="en-US" dirty="0"/>
          </a:p>
        </p:txBody>
      </p:sp>
      <p:sp>
        <p:nvSpPr>
          <p:cNvPr id="6" name="灯片编号占位符 5"/>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7"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cxnSp>
        <p:nvCxnSpPr>
          <p:cNvPr id="8" name="直线连接符 5"/>
          <p:cNvCxnSpPr/>
          <p:nvPr/>
        </p:nvCxnSpPr>
        <p:spPr>
          <a:xfrm>
            <a:off x="1197443" y="25146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p:nvCxnSpPr>
        <p:spPr>
          <a:xfrm>
            <a:off x="1676400" y="25146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1361607" y="41910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p:nvCxnSpPr>
        <p:spPr>
          <a:xfrm>
            <a:off x="1828800" y="41910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文本框 8"/>
              <p:cNvSpPr txBox="1"/>
              <p:nvPr/>
            </p:nvSpPr>
            <p:spPr>
              <a:xfrm>
                <a:off x="6605789" y="3374377"/>
                <a:ext cx="2353208" cy="57086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kumimoji="1" lang="en-US" altLang="zh-CN" sz="1600" b="1" i="1" smtClean="0">
                              <a:solidFill>
                                <a:schemeClr val="tx1"/>
                              </a:solidFill>
                              <a:latin typeface="Cambria Math" panose="02040503050406030204" pitchFamily="18" charset="0"/>
                              <a:ea typeface="+mn-ea"/>
                            </a:rPr>
                          </m:ctrlPr>
                        </m:sSupPr>
                        <m:e>
                          <m:d>
                            <m:dPr>
                              <m:ctrlPr>
                                <a:rPr kumimoji="1" lang="en-US" altLang="zh-CN" sz="1600" b="1" i="1" smtClean="0">
                                  <a:solidFill>
                                    <a:schemeClr val="tx1"/>
                                  </a:solidFill>
                                  <a:latin typeface="Cambria Math" panose="02040503050406030204" pitchFamily="18" charset="0"/>
                                  <a:ea typeface="+mn-ea"/>
                                </a:rPr>
                              </m:ctrlPr>
                            </m:dPr>
                            <m:e>
                              <m:f>
                                <m:fPr>
                                  <m:ctrlPr>
                                    <a:rPr kumimoji="1" lang="en-US" altLang="zh-CN" sz="1600" b="1" i="1" smtClean="0">
                                      <a:solidFill>
                                        <a:schemeClr val="tx1"/>
                                      </a:solidFill>
                                      <a:latin typeface="Cambria Math" panose="02040503050406030204" pitchFamily="18" charset="0"/>
                                      <a:ea typeface="+mn-ea"/>
                                    </a:rPr>
                                  </m:ctrlPr>
                                </m:fPr>
                                <m:num>
                                  <m:r>
                                    <a:rPr kumimoji="1" lang="en-US" altLang="zh-CN" sz="1600" b="1" i="1" smtClean="0">
                                      <a:solidFill>
                                        <a:schemeClr val="tx1"/>
                                      </a:solidFill>
                                      <a:latin typeface="Cambria Math" panose="02040503050406030204" pitchFamily="18" charset="0"/>
                                      <a:ea typeface="+mn-ea"/>
                                    </a:rPr>
                                    <m:t>𝒂</m:t>
                                  </m:r>
                                </m:num>
                                <m:den>
                                  <m:r>
                                    <a:rPr kumimoji="1" lang="en-US" altLang="zh-CN" sz="1600" b="1" i="1" smtClean="0">
                                      <a:solidFill>
                                        <a:schemeClr val="tx1"/>
                                      </a:solidFill>
                                      <a:latin typeface="Cambria Math" panose="02040503050406030204" pitchFamily="18" charset="0"/>
                                      <a:ea typeface="+mn-ea"/>
                                    </a:rPr>
                                    <m:t>𝟒</m:t>
                                  </m:r>
                                </m:den>
                              </m:f>
                            </m:e>
                          </m:d>
                        </m:e>
                        <m:sup>
                          <m:r>
                            <a:rPr kumimoji="1" lang="en-US" altLang="zh-CN" sz="1600" b="1" i="1" smtClean="0">
                              <a:solidFill>
                                <a:schemeClr val="tx1"/>
                              </a:solidFill>
                              <a:latin typeface="Cambria Math" panose="02040503050406030204" pitchFamily="18" charset="0"/>
                              <a:ea typeface="+mn-ea"/>
                            </a:rPr>
                            <m:t>𝟐</m:t>
                          </m:r>
                        </m:sup>
                      </m:sSup>
                      <m:r>
                        <a:rPr kumimoji="1" lang="en-US" altLang="zh-CN" sz="1600" b="1" i="1" smtClean="0">
                          <a:solidFill>
                            <a:schemeClr val="tx1"/>
                          </a:solidFill>
                          <a:latin typeface="Cambria Math" panose="02040503050406030204" pitchFamily="18" charset="0"/>
                          <a:ea typeface="+mn-ea"/>
                        </a:rPr>
                        <m:t>~</m:t>
                      </m:r>
                      <m:r>
                        <a:rPr kumimoji="1" lang="zh-CN" altLang="en-US" sz="1600" b="1" i="1" smtClean="0">
                          <a:solidFill>
                            <a:schemeClr val="tx1"/>
                          </a:solidFill>
                          <a:latin typeface="Cambria Math" panose="02040503050406030204" pitchFamily="18" charset="0"/>
                          <a:ea typeface="+mn-ea"/>
                        </a:rPr>
                        <m:t> </m:t>
                      </m:r>
                      <m:r>
                        <a:rPr kumimoji="1" lang="en-US" altLang="zh-CN" sz="1600" b="1" i="1" smtClean="0">
                          <a:solidFill>
                            <a:schemeClr val="tx1"/>
                          </a:solidFill>
                          <a:latin typeface="Cambria Math" panose="02040503050406030204" pitchFamily="18" charset="0"/>
                          <a:ea typeface="+mn-ea"/>
                        </a:rPr>
                        <m:t>𝟏𝟓</m:t>
                      </m:r>
                      <m:r>
                        <a:rPr kumimoji="1" lang="zh-CN" altLang="en-US" sz="1600" b="1" i="1" smtClean="0">
                          <a:solidFill>
                            <a:schemeClr val="tx1"/>
                          </a:solidFill>
                          <a:latin typeface="Cambria Math" panose="02040503050406030204" pitchFamily="18" charset="0"/>
                          <a:ea typeface="+mn-ea"/>
                        </a:rPr>
                        <m:t> </m:t>
                      </m:r>
                      <m:r>
                        <a:rPr kumimoji="1" lang="en-US" altLang="zh-CN" sz="1600" b="1" i="1" smtClean="0">
                          <a:solidFill>
                            <a:schemeClr val="tx1"/>
                          </a:solidFill>
                          <a:latin typeface="Cambria Math" panose="02040503050406030204" pitchFamily="18" charset="0"/>
                          <a:ea typeface="+mn-ea"/>
                        </a:rPr>
                        <m:t>𝒇</m:t>
                      </m:r>
                      <m:sSup>
                        <m:sSupPr>
                          <m:ctrlPr>
                            <a:rPr kumimoji="1" lang="en-US" altLang="zh-CN" sz="1600" b="1" i="1" smtClean="0">
                              <a:solidFill>
                                <a:schemeClr val="tx1"/>
                              </a:solidFill>
                              <a:latin typeface="Cambria Math" panose="02040503050406030204" pitchFamily="18" charset="0"/>
                              <a:ea typeface="+mn-ea"/>
                            </a:rPr>
                          </m:ctrlPr>
                        </m:sSupPr>
                        <m:e>
                          <m:r>
                            <a:rPr kumimoji="1" lang="en-US" altLang="zh-CN" sz="1600" b="1" i="1" smtClean="0">
                              <a:solidFill>
                                <a:schemeClr val="tx1"/>
                              </a:solidFill>
                              <a:latin typeface="Cambria Math" panose="02040503050406030204" pitchFamily="18" charset="0"/>
                              <a:ea typeface="+mn-ea"/>
                            </a:rPr>
                            <m:t>𝒎</m:t>
                          </m:r>
                        </m:e>
                        <m:sup>
                          <m:r>
                            <a:rPr kumimoji="1" lang="en-US" altLang="zh-CN" sz="1600" b="1" i="1" smtClean="0">
                              <a:solidFill>
                                <a:schemeClr val="tx1"/>
                              </a:solidFill>
                              <a:latin typeface="Cambria Math" panose="02040503050406030204" pitchFamily="18" charset="0"/>
                              <a:ea typeface="+mn-ea"/>
                            </a:rPr>
                            <m:t>𝟐</m:t>
                          </m:r>
                        </m:sup>
                      </m:sSup>
                      <m:r>
                        <a:rPr kumimoji="1" lang="en-US" altLang="zh-CN" sz="1600" b="1" i="1" smtClean="0">
                          <a:solidFill>
                            <a:schemeClr val="tx1"/>
                          </a:solidFill>
                          <a:latin typeface="Cambria Math" panose="02040503050406030204" pitchFamily="18" charset="0"/>
                          <a:ea typeface="+mn-ea"/>
                        </a:rPr>
                        <m:t>~</m:t>
                      </m:r>
                      <m:r>
                        <a:rPr kumimoji="1" lang="en-US" altLang="zh-CN" sz="1600" b="1" i="1" smtClean="0">
                          <a:solidFill>
                            <a:schemeClr val="tx1"/>
                          </a:solidFill>
                          <a:latin typeface="Cambria Math" panose="02040503050406030204" pitchFamily="18" charset="0"/>
                          <a:ea typeface="+mn-ea"/>
                        </a:rPr>
                        <m:t>𝟎</m:t>
                      </m:r>
                      <m:r>
                        <a:rPr kumimoji="1" lang="en-US" altLang="zh-CN" sz="1600" b="1" i="1" smtClean="0">
                          <a:solidFill>
                            <a:schemeClr val="tx1"/>
                          </a:solidFill>
                          <a:latin typeface="Cambria Math" panose="02040503050406030204" pitchFamily="18" charset="0"/>
                          <a:ea typeface="+mn-ea"/>
                        </a:rPr>
                        <m:t>.</m:t>
                      </m:r>
                      <m:r>
                        <a:rPr kumimoji="1" lang="en-US" altLang="zh-CN" sz="1600" b="1" i="1" smtClean="0">
                          <a:solidFill>
                            <a:schemeClr val="tx1"/>
                          </a:solidFill>
                          <a:latin typeface="Cambria Math" panose="02040503050406030204" pitchFamily="18" charset="0"/>
                          <a:ea typeface="+mn-ea"/>
                        </a:rPr>
                        <m:t>𝟏𝟓</m:t>
                      </m:r>
                      <m:r>
                        <a:rPr kumimoji="1" lang="en-US" altLang="zh-CN" sz="1600" b="1" i="1" smtClean="0">
                          <a:solidFill>
                            <a:schemeClr val="tx1"/>
                          </a:solidFill>
                          <a:latin typeface="Cambria Math" panose="02040503050406030204" pitchFamily="18" charset="0"/>
                          <a:ea typeface="+mn-ea"/>
                        </a:rPr>
                        <m:t>𝒃</m:t>
                      </m:r>
                    </m:oMath>
                  </m:oMathPara>
                </a14:m>
                <a:endParaRPr kumimoji="1" lang="zh-CN" altLang="en-US" sz="1600" dirty="0">
                  <a:solidFill>
                    <a:schemeClr val="tx1"/>
                  </a:solidFill>
                  <a:latin typeface="+mn-ea"/>
                  <a:ea typeface="+mn-ea"/>
                </a:endParaRPr>
              </a:p>
            </p:txBody>
          </p:sp>
        </mc:Choice>
        <mc:Fallback>
          <p:sp>
            <p:nvSpPr>
              <p:cNvPr id="9" name="文本框 8"/>
              <p:cNvSpPr txBox="1">
                <a:spLocks noRot="1" noChangeAspect="1" noMove="1" noResize="1" noEditPoints="1" noAdjustHandles="1" noChangeArrowheads="1" noChangeShapeType="1" noTextEdit="1"/>
              </p:cNvSpPr>
              <p:nvPr/>
            </p:nvSpPr>
            <p:spPr>
              <a:xfrm>
                <a:off x="6605789" y="3374377"/>
                <a:ext cx="2353208" cy="570862"/>
              </a:xfrm>
              <a:prstGeom prst="rect">
                <a:avLst/>
              </a:prstGeom>
              <a:blipFill rotWithShape="1">
                <a:blip r:embed="rId7"/>
                <a:stretch>
                  <a:fillRect l="-22" t="-109" r="18" b="108"/>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23236"/>
                                        </p:tgtEl>
                                        <p:attrNameLst>
                                          <p:attrName>style.visibility</p:attrName>
                                        </p:attrNameLst>
                                      </p:cBhvr>
                                      <p:to>
                                        <p:strVal val="visible"/>
                                      </p:to>
                                    </p:set>
                                    <p:anim calcmode="lin" valueType="num">
                                      <p:cBhvr additive="base">
                                        <p:cTn id="11" dur="500" fill="hold"/>
                                        <p:tgtEl>
                                          <p:spTgt spid="223236"/>
                                        </p:tgtEl>
                                        <p:attrNameLst>
                                          <p:attrName>ppt_x</p:attrName>
                                        </p:attrNameLst>
                                      </p:cBhvr>
                                      <p:tavLst>
                                        <p:tav tm="0">
                                          <p:val>
                                            <p:strVal val="0-#ppt_w/2"/>
                                          </p:val>
                                        </p:tav>
                                        <p:tav tm="100000">
                                          <p:val>
                                            <p:strVal val="#ppt_x"/>
                                          </p:val>
                                        </p:tav>
                                      </p:tavLst>
                                    </p:anim>
                                    <p:anim calcmode="lin" valueType="num">
                                      <p:cBhvr additive="base">
                                        <p:cTn id="12" dur="500" fill="hold"/>
                                        <p:tgtEl>
                                          <p:spTgt spid="2232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11" grpId="0" animBg="1" autoUpdateAnimBg="0"/>
      <p:bldP spid="1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9" name="Object 9"/>
          <p:cNvGraphicFramePr>
            <a:graphicFrameLocks noChangeAspect="1"/>
          </p:cNvGraphicFramePr>
          <p:nvPr/>
        </p:nvGraphicFramePr>
        <p:xfrm>
          <a:off x="1676400" y="2823919"/>
          <a:ext cx="5827969" cy="1223283"/>
        </p:xfrm>
        <a:graphic>
          <a:graphicData uri="http://schemas.openxmlformats.org/presentationml/2006/ole">
            <mc:AlternateContent xmlns:mc="http://schemas.openxmlformats.org/markup-compatibility/2006">
              <mc:Choice xmlns:v="urn:schemas-microsoft-com:vml" Requires="v">
                <p:oleObj spid="_x0000_s2" name="公式" r:id="rId1" imgW="2184400" imgH="457200" progId="Equation.3">
                  <p:embed/>
                </p:oleObj>
              </mc:Choice>
              <mc:Fallback>
                <p:oleObj name="公式" r:id="rId1" imgW="2184400" imgH="4572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23919"/>
                        <a:ext cx="5827969" cy="1223283"/>
                      </a:xfrm>
                      <a:prstGeom prst="rect">
                        <a:avLst/>
                      </a:prstGeom>
                      <a:noFill/>
                      <a:ln>
                        <a:noFill/>
                      </a:ln>
                    </p:spPr>
                  </p:pic>
                </p:oleObj>
              </mc:Fallback>
            </mc:AlternateContent>
          </a:graphicData>
        </a:graphic>
      </p:graphicFrame>
      <p:sp>
        <p:nvSpPr>
          <p:cNvPr id="97282" name="矩形 9"/>
          <p:cNvSpPr>
            <a:spLocks noChangeArrowheads="1"/>
          </p:cNvSpPr>
          <p:nvPr/>
        </p:nvSpPr>
        <p:spPr bwMode="auto">
          <a:xfrm>
            <a:off x="704183" y="1309870"/>
            <a:ext cx="770517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buClr>
                <a:schemeClr val="accent2"/>
              </a:buClr>
              <a:buSzPct val="80000"/>
            </a:pPr>
            <a:r>
              <a:rPr lang="zh-CN" altLang="en-US" sz="3200" dirty="0">
                <a:latin typeface="华文楷体" panose="02010600040101010101" charset="-122"/>
                <a:ea typeface="华文楷体" panose="02010600040101010101" charset="-122"/>
              </a:rPr>
              <a:t>定义微分截面</a:t>
            </a:r>
            <a:r>
              <a:rPr lang="en-US" altLang="zh-CN" sz="3200" i="1" dirty="0">
                <a:latin typeface="Symbol" panose="05050102010706020507" pitchFamily="18" charset="2"/>
                <a:ea typeface="华文楷体" panose="02010600040101010101" charset="-122"/>
              </a:rPr>
              <a:t>s</a:t>
            </a:r>
            <a:r>
              <a:rPr lang="en-US" altLang="zh-CN" sz="3200" dirty="0">
                <a:latin typeface="Symbol" panose="05050102010706020507" pitchFamily="18" charset="2"/>
                <a:ea typeface="华文楷体" panose="02010600040101010101" charset="-122"/>
              </a:rPr>
              <a:t>(</a:t>
            </a:r>
            <a:r>
              <a:rPr lang="en-US" altLang="zh-CN" sz="3200" i="1" dirty="0">
                <a:latin typeface="Symbol" panose="05050102010706020507" pitchFamily="18" charset="2"/>
                <a:ea typeface="华文楷体" panose="02010600040101010101" charset="-122"/>
              </a:rPr>
              <a:t></a:t>
            </a:r>
            <a:r>
              <a:rPr lang="en-US" altLang="zh-CN" sz="3200" dirty="0">
                <a:latin typeface="Symbol" panose="05050102010706020507" pitchFamily="18" charset="2"/>
                <a:ea typeface="华文楷体" panose="02010600040101010101" charset="-122"/>
              </a:rPr>
              <a:t>)</a:t>
            </a:r>
            <a:r>
              <a:rPr lang="zh-CN" altLang="en-US" sz="3200" dirty="0">
                <a:latin typeface="华文楷体" panose="02010600040101010101" charset="-122"/>
                <a:ea typeface="华文楷体" panose="02010600040101010101" charset="-122"/>
              </a:rPr>
              <a:t>，表示</a:t>
            </a:r>
            <a:r>
              <a:rPr lang="en-US" altLang="zh-CN" sz="3200" dirty="0">
                <a:latin typeface="华文楷体" panose="02010600040101010101" charset="-122"/>
                <a:ea typeface="华文楷体" panose="02010600040101010101" charset="-122"/>
                <a:cs typeface="Tahoma" panose="020B0604030504040204" pitchFamily="34" charset="0"/>
              </a:rPr>
              <a:t></a:t>
            </a:r>
            <a:r>
              <a:rPr lang="zh-CN" altLang="en-US" sz="3200" dirty="0">
                <a:latin typeface="华文楷体" panose="02010600040101010101" charset="-122"/>
                <a:ea typeface="华文楷体" panose="02010600040101010101" charset="-122"/>
                <a:cs typeface="Tahoma" panose="020B0604030504040204" pitchFamily="34" charset="0"/>
              </a:rPr>
              <a:t>粒子散射到</a:t>
            </a:r>
            <a:r>
              <a:rPr lang="en-US" altLang="zh-CN" sz="3200" i="1" dirty="0">
                <a:latin typeface="华文楷体" panose="02010600040101010101" charset="-122"/>
                <a:ea typeface="华文楷体" panose="02010600040101010101" charset="-122"/>
                <a:cs typeface="Tahoma" panose="020B0604030504040204" pitchFamily="34" charset="0"/>
              </a:rPr>
              <a:t>θ</a:t>
            </a:r>
            <a:r>
              <a:rPr lang="zh-CN" altLang="en-US" sz="3200" dirty="0">
                <a:latin typeface="华文楷体" panose="02010600040101010101" charset="-122"/>
                <a:ea typeface="华文楷体" panose="02010600040101010101" charset="-122"/>
              </a:rPr>
              <a:t>角附近单位立体角内每个原子有效散射截面（</a:t>
            </a:r>
            <a:r>
              <a:rPr lang="zh-CN" altLang="en-US" sz="3200" dirty="0">
                <a:solidFill>
                  <a:srgbClr val="FF0000"/>
                </a:solidFill>
                <a:latin typeface="华文楷体" panose="02010600040101010101" charset="-122"/>
                <a:ea typeface="华文楷体" panose="02010600040101010101" charset="-122"/>
              </a:rPr>
              <a:t>单个</a:t>
            </a:r>
            <a:r>
              <a:rPr lang="en-US" altLang="zh-CN" sz="3200" dirty="0">
                <a:solidFill>
                  <a:srgbClr val="FF0000"/>
                </a:solidFill>
                <a:latin typeface="华文楷体" panose="02010600040101010101" charset="-122"/>
                <a:ea typeface="华文楷体" panose="02010600040101010101" charset="-122"/>
                <a:cs typeface="Tahoma" panose="020B0604030504040204" pitchFamily="34" charset="0"/>
              </a:rPr>
              <a:t></a:t>
            </a:r>
            <a:r>
              <a:rPr lang="zh-CN" altLang="en-US" sz="3200" dirty="0">
                <a:solidFill>
                  <a:srgbClr val="FF0000"/>
                </a:solidFill>
                <a:latin typeface="华文楷体" panose="02010600040101010101" charset="-122"/>
                <a:ea typeface="华文楷体" panose="02010600040101010101" charset="-122"/>
              </a:rPr>
              <a:t>粒子与单个金原子核散射</a:t>
            </a:r>
            <a:r>
              <a:rPr lang="zh-CN" altLang="en-US" sz="3200" dirty="0">
                <a:latin typeface="华文楷体" panose="02010600040101010101" charset="-122"/>
                <a:ea typeface="华文楷体" panose="02010600040101010101" charset="-122"/>
              </a:rPr>
              <a:t>）</a:t>
            </a:r>
            <a:endParaRPr lang="zh-CN" altLang="en-US" sz="3200" dirty="0">
              <a:latin typeface="华文楷体" panose="02010600040101010101" charset="-122"/>
              <a:ea typeface="华文楷体" panose="02010600040101010101" charset="-122"/>
            </a:endParaRPr>
          </a:p>
        </p:txBody>
      </p:sp>
      <p:sp>
        <p:nvSpPr>
          <p:cNvPr id="97283" name="矩形 10"/>
          <p:cNvSpPr>
            <a:spLocks noChangeArrowheads="1"/>
          </p:cNvSpPr>
          <p:nvPr/>
        </p:nvSpPr>
        <p:spPr bwMode="auto">
          <a:xfrm>
            <a:off x="1296590" y="4114572"/>
            <a:ext cx="65531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SzPct val="80000"/>
              <a:buFont typeface="Wingdings" panose="05000000000000000000" pitchFamily="2" charset="2"/>
              <a:buChar char="ü"/>
            </a:pPr>
            <a:r>
              <a:rPr lang="zh-CN" altLang="en-US" sz="3200" dirty="0">
                <a:latin typeface="华文楷体" panose="02010600040101010101" charset="-122"/>
                <a:ea typeface="华文楷体" panose="02010600040101010101" charset="-122"/>
              </a:rPr>
              <a:t>这就是著名的</a:t>
            </a:r>
            <a:r>
              <a:rPr lang="zh-CN" altLang="en-US" sz="3200" b="1" dirty="0">
                <a:solidFill>
                  <a:srgbClr val="FF0000"/>
                </a:solidFill>
                <a:latin typeface="华文楷体" panose="02010600040101010101" charset="-122"/>
                <a:ea typeface="华文楷体" panose="02010600040101010101" charset="-122"/>
              </a:rPr>
              <a:t>卢瑟福散射公式</a:t>
            </a:r>
            <a:r>
              <a:rPr lang="zh-CN" altLang="en-US" sz="3200" dirty="0">
                <a:latin typeface="华文楷体" panose="02010600040101010101" charset="-122"/>
                <a:ea typeface="华文楷体" panose="02010600040101010101" charset="-122"/>
              </a:rPr>
              <a:t>。</a:t>
            </a:r>
            <a:endParaRPr lang="zh-CN" altLang="en-US" sz="3200" dirty="0">
              <a:latin typeface="华文楷体" panose="02010600040101010101" charset="-122"/>
              <a:ea typeface="华文楷体" panose="02010600040101010101" charset="-122"/>
            </a:endParaRPr>
          </a:p>
          <a:p>
            <a:pPr algn="just" eaLnBrk="0" hangingPunct="0">
              <a:spcBef>
                <a:spcPct val="50000"/>
              </a:spcBef>
              <a:buSzPct val="80000"/>
              <a:buFont typeface="Wingdings" panose="05000000000000000000" pitchFamily="2" charset="2"/>
              <a:buChar char="ü"/>
            </a:pPr>
            <a:r>
              <a:rPr lang="en-US" altLang="zh-CN" sz="3200" dirty="0">
                <a:latin typeface="华文楷体" panose="02010600040101010101" charset="-122"/>
                <a:ea typeface="华文楷体" panose="02010600040101010101" charset="-122"/>
              </a:rPr>
              <a:t>σ(θ)</a:t>
            </a:r>
            <a:r>
              <a:rPr lang="zh-CN" altLang="en-US" sz="3200" dirty="0">
                <a:latin typeface="华文楷体" panose="02010600040101010101" charset="-122"/>
                <a:ea typeface="华文楷体" panose="02010600040101010101" charset="-122"/>
              </a:rPr>
              <a:t>的量纲为面积</a:t>
            </a:r>
            <a:r>
              <a:rPr lang="en-US" altLang="zh-CN" sz="3200" dirty="0">
                <a:latin typeface="华文楷体" panose="02010600040101010101" charset="-122"/>
                <a:ea typeface="华文楷体" panose="02010600040101010101" charset="-122"/>
              </a:rPr>
              <a:t>/</a:t>
            </a:r>
            <a:r>
              <a:rPr lang="zh-CN" altLang="en-US" sz="3200" dirty="0">
                <a:latin typeface="华文楷体" panose="02010600040101010101" charset="-122"/>
                <a:ea typeface="华文楷体" panose="02010600040101010101" charset="-122"/>
              </a:rPr>
              <a:t>立体角。</a:t>
            </a:r>
            <a:endParaRPr lang="zh-CN" altLang="en-US" sz="3200" dirty="0">
              <a:latin typeface="华文楷体" panose="02010600040101010101" charset="-122"/>
              <a:ea typeface="华文楷体" panose="02010600040101010101" charset="-122"/>
            </a:endParaRPr>
          </a:p>
        </p:txBody>
      </p:sp>
      <p:sp>
        <p:nvSpPr>
          <p:cNvPr id="3" name="标题 2"/>
          <p:cNvSpPr>
            <a:spLocks noGrp="1"/>
          </p:cNvSpPr>
          <p:nvPr>
            <p:ph type="title"/>
          </p:nvPr>
        </p:nvSpPr>
        <p:spPr/>
        <p:txBody>
          <a:bodyPr/>
          <a:lstStyle/>
          <a:p>
            <a:r>
              <a:rPr lang="zh-CN" altLang="en-US" dirty="0"/>
              <a:t>卢瑟福公式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8" name="矩形 2"/>
          <p:cNvSpPr/>
          <p:nvPr/>
        </p:nvSpPr>
        <p:spPr>
          <a:xfrm>
            <a:off x="1143000" y="5460100"/>
            <a:ext cx="7467600" cy="978729"/>
          </a:xfrm>
          <a:prstGeom prst="rect">
            <a:avLst/>
          </a:prstGeom>
        </p:spPr>
        <p:txBody>
          <a:bodyPr wrap="square">
            <a:spAutoFit/>
          </a:bodyPr>
          <a:lstStyle/>
          <a:p>
            <a:pPr>
              <a:lnSpc>
                <a:spcPct val="120000"/>
              </a:lnSpc>
            </a:pPr>
            <a:r>
              <a:rPr kumimoji="1"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Cross section:                                                   </a:t>
            </a:r>
            <a:r>
              <a:rPr kumimoji="1" lang="zh-CN" alt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1"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zh-CN" alt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靶恩、靶；</a:t>
            </a:r>
            <a:r>
              <a:rPr kumimoji="1"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mb</a:t>
            </a:r>
            <a:r>
              <a:rPr kumimoji="1"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μb</a:t>
            </a:r>
            <a:r>
              <a:rPr kumimoji="1"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24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pb</a:t>
            </a:r>
            <a:r>
              <a:rPr kumimoji="1" lang="en-US" altLang="zh-C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fb   </a:t>
            </a:r>
            <a:endParaRPr kumimoji="1" lang="zh-CN" alt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图片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16" y="5527470"/>
            <a:ext cx="3088398" cy="336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3239"/>
                                        </p:tgtEl>
                                        <p:attrNameLst>
                                          <p:attrName>style.visibility</p:attrName>
                                        </p:attrNameLst>
                                      </p:cBhvr>
                                      <p:to>
                                        <p:strVal val="visible"/>
                                      </p:to>
                                    </p:set>
                                    <p:anim calcmode="lin" valueType="num">
                                      <p:cBhvr additive="base">
                                        <p:cTn id="7" dur="500" fill="hold"/>
                                        <p:tgtEl>
                                          <p:spTgt spid="223239"/>
                                        </p:tgtEl>
                                        <p:attrNameLst>
                                          <p:attrName>ppt_x</p:attrName>
                                        </p:attrNameLst>
                                      </p:cBhvr>
                                      <p:tavLst>
                                        <p:tav tm="0">
                                          <p:val>
                                            <p:strVal val="0-#ppt_w/2"/>
                                          </p:val>
                                        </p:tav>
                                        <p:tav tm="100000">
                                          <p:val>
                                            <p:strVal val="#ppt_x"/>
                                          </p:val>
                                        </p:tav>
                                      </p:tavLst>
                                    </p:anim>
                                    <p:anim calcmode="lin" valueType="num">
                                      <p:cBhvr additive="base">
                                        <p:cTn id="8" dur="500" fill="hold"/>
                                        <p:tgtEl>
                                          <p:spTgt spid="2232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7283"/>
                                        </p:tgtEl>
                                        <p:attrNameLst>
                                          <p:attrName>style.visibility</p:attrName>
                                        </p:attrNameLst>
                                      </p:cBhvr>
                                      <p:to>
                                        <p:strVal val="visible"/>
                                      </p:to>
                                    </p:set>
                                    <p:animEffect transition="in" filter="blinds(horizontal)">
                                      <p:cBhvr>
                                        <p:cTn id="13" dur="500"/>
                                        <p:tgtEl>
                                          <p:spTgt spid="9728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5"/>
          <p:cNvGrpSpPr/>
          <p:nvPr/>
        </p:nvGrpSpPr>
        <p:grpSpPr bwMode="auto">
          <a:xfrm>
            <a:off x="685800" y="1888874"/>
            <a:ext cx="2895600" cy="2574925"/>
            <a:chOff x="6000760" y="0"/>
            <a:chExt cx="2895600" cy="2574925"/>
          </a:xfrm>
        </p:grpSpPr>
        <p:pic>
          <p:nvPicPr>
            <p:cNvPr id="5" name="Picture 4" descr="yz6"/>
            <p:cNvPicPr>
              <a:picLocks noChangeAspect="1" noChangeArrowheads="1"/>
            </p:cNvPicPr>
            <p:nvPr/>
          </p:nvPicPr>
          <p:blipFill>
            <a:blip r:embed="rId1" cstate="print"/>
            <a:srcRect/>
            <a:stretch>
              <a:fillRect/>
            </a:stretch>
          </p:blipFill>
          <p:spPr bwMode="auto">
            <a:xfrm>
              <a:off x="6000760" y="0"/>
              <a:ext cx="2895600" cy="2574925"/>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pic>
        <p:sp>
          <p:nvSpPr>
            <p:cNvPr id="6" name="Text Box 5"/>
            <p:cNvSpPr txBox="1">
              <a:spLocks noChangeArrowheads="1"/>
            </p:cNvSpPr>
            <p:nvPr/>
          </p:nvSpPr>
          <p:spPr bwMode="auto">
            <a:xfrm>
              <a:off x="6011872" y="0"/>
              <a:ext cx="1452563" cy="461962"/>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ln>
            <a:effectLst>
              <a:outerShdw blurRad="63500" dist="20000" dir="5400000" rotWithShape="0">
                <a:srgbClr val="000000">
                  <a:alpha val="37999"/>
                </a:srgbClr>
              </a:outerShdw>
            </a:effec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a:solidFill>
                    <a:srgbClr val="000000"/>
                  </a:solidFill>
                  <a:latin typeface="Times New Roman" panose="02020603050405020304" pitchFamily="18" charset="0"/>
                  <a:ea typeface="MS PGothic" panose="020B0600070205080204" pitchFamily="34" charset="-128"/>
                </a:rPr>
                <a:t>薄靶散射</a:t>
              </a:r>
              <a:r>
                <a:rPr lang="zh-CN" altLang="en-US">
                  <a:solidFill>
                    <a:srgbClr val="000000"/>
                  </a:solidFill>
                  <a:latin typeface="宋体" panose="02010600030101010101" pitchFamily="2" charset="-122"/>
                  <a:ea typeface="MS PGothic" panose="020B0600070205080204" pitchFamily="34" charset="-128"/>
                </a:rPr>
                <a:t> </a:t>
              </a:r>
              <a:endParaRPr lang="zh-CN" altLang="en-US">
                <a:solidFill>
                  <a:srgbClr val="000000"/>
                </a:solidFill>
                <a:latin typeface="宋体" panose="02010600030101010101" pitchFamily="2" charset="-122"/>
                <a:ea typeface="MS PGothic" panose="020B0600070205080204" pitchFamily="34" charset="-128"/>
              </a:endParaRPr>
            </a:p>
          </p:txBody>
        </p:sp>
      </p:grpSp>
      <p:sp>
        <p:nvSpPr>
          <p:cNvPr id="98306" name="矩形 6"/>
          <p:cNvSpPr>
            <a:spLocks noChangeArrowheads="1"/>
          </p:cNvSpPr>
          <p:nvPr/>
        </p:nvSpPr>
        <p:spPr bwMode="auto">
          <a:xfrm>
            <a:off x="3733800" y="1159331"/>
            <a:ext cx="50292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317500" indent="-309880" algn="just" eaLnBrk="0" hangingPunct="0">
              <a:spcBef>
                <a:spcPts val="0"/>
              </a:spcBef>
              <a:buSzPct val="80000"/>
              <a:buFont typeface="Wingdings" panose="05000000000000000000" pitchFamily="2" charset="2"/>
              <a:buChar char="ü"/>
            </a:pP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对于每个</a:t>
            </a:r>
            <a:r>
              <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粒子来说，对应一个原子核就有一个圆环</a:t>
            </a:r>
            <a:endPar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317500" indent="-309880" algn="just" eaLnBrk="0" hangingPunct="0">
              <a:spcBef>
                <a:spcPts val="0"/>
              </a:spcBef>
              <a:buSzPct val="80000"/>
              <a:buFont typeface="Wingdings" panose="05000000000000000000" pitchFamily="2" charset="2"/>
              <a:buChar char="ü"/>
            </a:pP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设单位体积靶原子数为</a:t>
            </a:r>
            <a:r>
              <a:rPr lang="en-US" altLang="zh-CN" sz="22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n, </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箔靶厚度为</a:t>
            </a:r>
            <a:r>
              <a:rPr lang="en-US" altLang="zh-CN" sz="22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t</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，箔靶面积为</a:t>
            </a:r>
            <a:r>
              <a:rPr lang="en-US" altLang="zh-CN" sz="2200"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s</a:t>
            </a:r>
            <a:endPar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317500" indent="-309880" algn="just">
              <a:spcBef>
                <a:spcPts val="0"/>
              </a:spcBef>
              <a:buSzPct val="80000"/>
              <a:buFont typeface="Wingdings" panose="05000000000000000000" pitchFamily="2" charset="2"/>
              <a:buChar char="ü"/>
            </a:pP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在此厚度，</a:t>
            </a:r>
            <a:r>
              <a:rPr lang="zh-CN" altLang="en-US" sz="2200" u="sng" dirty="0">
                <a:solidFill>
                  <a:srgbClr val="000000"/>
                </a:solidFill>
                <a:latin typeface="Times New Roman" panose="02020603050405020304" pitchFamily="18" charset="0"/>
                <a:ea typeface="华文楷体" panose="02010600040101010101" charset="-122"/>
                <a:cs typeface="Times New Roman" panose="02020603050405020304" pitchFamily="18" charset="0"/>
              </a:rPr>
              <a:t>各个原子核互不遮挡</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sz="22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瞄准距离为</a:t>
            </a:r>
            <a:r>
              <a:rPr lang="en-US" altLang="zh-CN" sz="2200"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b</a:t>
            </a:r>
            <a:r>
              <a:rPr lang="zh-CN" altLang="en-US" sz="22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的</a:t>
            </a:r>
            <a:r>
              <a:rPr lang="en-US" altLang="zh-CN" sz="22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2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粒子</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，则共有</a:t>
            </a:r>
            <a:r>
              <a:rPr lang="en-US" altLang="zh-CN" sz="2200" i="1" dirty="0" err="1">
                <a:solidFill>
                  <a:srgbClr val="000000"/>
                </a:solidFill>
                <a:latin typeface="Times New Roman" panose="02020603050405020304" pitchFamily="18" charset="0"/>
                <a:ea typeface="华文楷体" panose="02010600040101010101" charset="-122"/>
                <a:cs typeface="Times New Roman" panose="02020603050405020304" pitchFamily="18" charset="0"/>
              </a:rPr>
              <a:t>nst</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个圆环，散射面积为</a:t>
            </a:r>
            <a:r>
              <a:rPr lang="en-US" altLang="zh-CN" sz="2200" i="1" dirty="0" err="1">
                <a:solidFill>
                  <a:srgbClr val="000000"/>
                </a:solidFill>
                <a:latin typeface="Times New Roman" panose="02020603050405020304" pitchFamily="18" charset="0"/>
                <a:cs typeface="Times New Roman" panose="02020603050405020304" pitchFamily="18" charset="0"/>
              </a:rPr>
              <a:t>nts</a:t>
            </a:r>
            <a:r>
              <a:rPr lang="en-US" altLang="zh-CN" sz="2200" dirty="0" err="1">
                <a:solidFill>
                  <a:srgbClr val="000000"/>
                </a:solidFill>
                <a:latin typeface="Times New Roman" panose="02020603050405020304" pitchFamily="18" charset="0"/>
                <a:cs typeface="Times New Roman" panose="02020603050405020304" pitchFamily="18" charset="0"/>
              </a:rPr>
              <a:t>d</a:t>
            </a:r>
            <a:r>
              <a:rPr lang="en-US" altLang="zh-CN" sz="2200" i="1" dirty="0" err="1">
                <a:solidFill>
                  <a:srgbClr val="000000"/>
                </a:solidFill>
                <a:latin typeface="Times New Roman" panose="02020603050405020304" pitchFamily="18" charset="0"/>
                <a:cs typeface="Times New Roman" panose="02020603050405020304" pitchFamily="18" charset="0"/>
              </a:rPr>
              <a:t>σ</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317500" indent="-309880" algn="just" eaLnBrk="0" hangingPunct="0">
              <a:spcBef>
                <a:spcPts val="0"/>
              </a:spcBef>
              <a:buSzPct val="80000"/>
              <a:buFont typeface="Wingdings" panose="05000000000000000000" pitchFamily="2" charset="2"/>
              <a:buChar char="ü"/>
            </a:pP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散射粒子出现在某立体角的几率为入射的</a:t>
            </a:r>
            <a:r>
              <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粒子正好落在散射面积内的几率</a:t>
            </a:r>
            <a:r>
              <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Wingdings" panose="05000000000000000000" pitchFamily="2" charset="2"/>
              </a:rPr>
              <a:t></a:t>
            </a:r>
            <a:r>
              <a:rPr lang="zh-CN" altLang="en-US" sz="2200" dirty="0">
                <a:solidFill>
                  <a:srgbClr val="7030A0"/>
                </a:solidFill>
                <a:latin typeface="Times New Roman" panose="02020603050405020304" pitchFamily="18" charset="0"/>
                <a:ea typeface="华文楷体" panose="02010600040101010101" charset="-122"/>
                <a:cs typeface="Times New Roman" panose="02020603050405020304" pitchFamily="18" charset="0"/>
              </a:rPr>
              <a:t>散射几率</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为散射总截面与箔靶的有效面积</a:t>
            </a:r>
            <a:r>
              <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s</a:t>
            </a:r>
            <a:r>
              <a:rPr lang="zh-CN" altLang="en-US"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之比</a:t>
            </a:r>
            <a:r>
              <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endParaRPr lang="en-US" altLang="zh-CN" sz="2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98307" name="Rectangle 6"/>
          <p:cNvSpPr>
            <a:spLocks noChangeArrowheads="1"/>
          </p:cNvSpPr>
          <p:nvPr/>
        </p:nvSpPr>
        <p:spPr bwMode="auto">
          <a:xfrm>
            <a:off x="1295400" y="5029200"/>
            <a:ext cx="7004304" cy="1077218"/>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rgbClr val="FF0000"/>
                </a:solidFill>
                <a:latin typeface="华文楷体" panose="02010600040101010101" charset="-122"/>
                <a:ea typeface="华文楷体" panose="02010600040101010101" charset="-122"/>
              </a:rPr>
              <a:t>单个粒子与多个原子核</a:t>
            </a:r>
            <a:r>
              <a:rPr lang="zh-CN" altLang="en-US" sz="3200" dirty="0">
                <a:latin typeface="Times New Roman" panose="02020603050405020304" pitchFamily="18" charset="0"/>
                <a:ea typeface="华文楷体" panose="02010600040101010101" charset="-122"/>
                <a:cs typeface="Times New Roman" panose="02020603050405020304" pitchFamily="18" charset="0"/>
              </a:rPr>
              <a:t>的散射几率，即它掉在这</a:t>
            </a:r>
            <a:r>
              <a:rPr lang="en-US" altLang="zh-CN" sz="3200" i="1" dirty="0" err="1">
                <a:latin typeface="Times New Roman" panose="02020603050405020304" pitchFamily="18" charset="0"/>
                <a:ea typeface="华文楷体" panose="02010600040101010101" charset="-122"/>
                <a:cs typeface="Times New Roman" panose="02020603050405020304" pitchFamily="18" charset="0"/>
              </a:rPr>
              <a:t>nst</a:t>
            </a:r>
            <a:r>
              <a:rPr lang="zh-CN" altLang="en-US" sz="3200" dirty="0">
                <a:latin typeface="Times New Roman" panose="02020603050405020304" pitchFamily="18" charset="0"/>
                <a:ea typeface="华文楷体" panose="02010600040101010101" charset="-122"/>
                <a:cs typeface="Times New Roman" panose="02020603050405020304" pitchFamily="18" charset="0"/>
              </a:rPr>
              <a:t>个环内的几率</a:t>
            </a:r>
            <a:endParaRPr kumimoji="0" lang="zh-CN" altLang="en-US" sz="32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3" name="标题 2"/>
          <p:cNvSpPr>
            <a:spLocks noGrp="1"/>
          </p:cNvSpPr>
          <p:nvPr>
            <p:ph type="title"/>
          </p:nvPr>
        </p:nvSpPr>
        <p:spPr/>
        <p:txBody>
          <a:bodyPr/>
          <a:lstStyle/>
          <a:p>
            <a:r>
              <a:rPr lang="zh-CN" altLang="en-US" dirty="0"/>
              <a:t>散射截面</a:t>
            </a:r>
            <a:endParaRPr lang="zh-CN" altLang="en-US" dirty="0"/>
          </a:p>
        </p:txBody>
      </p:sp>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827836" y="3907862"/>
            <a:ext cx="7772400" cy="83026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buClr>
                <a:schemeClr val="accent2"/>
              </a:buClr>
              <a:buSzPct val="80000"/>
            </a:pPr>
            <a:r>
              <a:rPr lang="zh-CN" altLang="en-US" dirty="0">
                <a:latin typeface="Times New Roman" panose="02020603050405020304" pitchFamily="18" charset="0"/>
                <a:ea typeface="华文楷体" panose="02010600040101010101" charset="-122"/>
                <a:cs typeface="Times New Roman" panose="02020603050405020304" pitchFamily="18" charset="0"/>
              </a:rPr>
              <a:t>若有</a:t>
            </a:r>
            <a:r>
              <a:rPr lang="en-US" altLang="zh-CN" i="1" dirty="0">
                <a:latin typeface="Times New Roman" panose="02020603050405020304" pitchFamily="18" charset="0"/>
                <a:ea typeface="华文楷体" panose="02010600040101010101" charset="-122"/>
                <a:cs typeface="Times New Roman" panose="02020603050405020304" pitchFamily="18" charset="0"/>
              </a:rPr>
              <a:t>N</a:t>
            </a:r>
            <a:r>
              <a:rPr lang="zh-CN" altLang="en-US" dirty="0">
                <a:latin typeface="Times New Roman" panose="02020603050405020304" pitchFamily="18" charset="0"/>
                <a:ea typeface="华文楷体" panose="02010600040101010101" charset="-122"/>
                <a:cs typeface="Times New Roman" panose="02020603050405020304" pitchFamily="18" charset="0"/>
              </a:rPr>
              <a:t>个</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均匀地</a:t>
            </a:r>
            <a:r>
              <a:rPr lang="zh-CN" altLang="en-US" dirty="0">
                <a:latin typeface="Times New Roman" panose="02020603050405020304" pitchFamily="18" charset="0"/>
                <a:ea typeface="华文楷体" panose="02010600040101010101" charset="-122"/>
                <a:cs typeface="Times New Roman" panose="02020603050405020304" pitchFamily="18" charset="0"/>
              </a:rPr>
              <a:t>打在金箔面</a:t>
            </a:r>
            <a:r>
              <a:rPr lang="en-US" altLang="zh-CN" i="1" dirty="0">
                <a:latin typeface="Times New Roman" panose="02020603050405020304" pitchFamily="18" charset="0"/>
                <a:ea typeface="华文楷体" panose="02010600040101010101" charset="-122"/>
                <a:cs typeface="Times New Roman" panose="02020603050405020304" pitchFamily="18" charset="0"/>
              </a:rPr>
              <a:t>s</a:t>
            </a:r>
            <a:r>
              <a:rPr lang="zh-CN" altLang="en-US" dirty="0">
                <a:latin typeface="Times New Roman" panose="02020603050405020304" pitchFamily="18" charset="0"/>
                <a:ea typeface="华文楷体" panose="02010600040101010101" charset="-122"/>
                <a:cs typeface="Times New Roman" panose="02020603050405020304" pitchFamily="18" charset="0"/>
              </a:rPr>
              <a:t>上，则在</a:t>
            </a:r>
            <a:r>
              <a:rPr lang="en-US" altLang="zh-CN" i="1" dirty="0" err="1">
                <a:latin typeface="Times New Roman" panose="02020603050405020304" pitchFamily="18" charset="0"/>
                <a:ea typeface="华文楷体" panose="02010600040101010101" charset="-122"/>
                <a:cs typeface="Times New Roman" panose="02020603050405020304" pitchFamily="18" charset="0"/>
              </a:rPr>
              <a:t>d</a:t>
            </a:r>
            <a:r>
              <a:rPr lang="en-US" altLang="zh-CN" dirty="0" err="1">
                <a:latin typeface="Times New Roman" panose="02020603050405020304" pitchFamily="18" charset="0"/>
                <a:ea typeface="华文楷体" panose="02010600040101010101" charset="-122"/>
                <a:cs typeface="Times New Roman" panose="02020603050405020304" pitchFamily="18" charset="0"/>
              </a:rPr>
              <a:t>Ω</a:t>
            </a:r>
            <a:r>
              <a:rPr lang="zh-CN" altLang="en-US" dirty="0">
                <a:latin typeface="Times New Roman" panose="02020603050405020304" pitchFamily="18" charset="0"/>
                <a:ea typeface="华文楷体" panose="02010600040101010101" charset="-122"/>
                <a:cs typeface="Times New Roman" panose="02020603050405020304" pitchFamily="18" charset="0"/>
              </a:rPr>
              <a:t>方向上测量到的</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粒子数为（</a:t>
            </a:r>
            <a:r>
              <a:rPr lang="zh-CN" altLang="en-US" dirty="0">
                <a:solidFill>
                  <a:srgbClr val="FF0000"/>
                </a:solidFill>
                <a:latin typeface="华文楷体" panose="02010600040101010101" charset="-122"/>
                <a:ea typeface="华文楷体" panose="02010600040101010101" charset="-122"/>
              </a:rPr>
              <a:t>多个</a:t>
            </a:r>
            <a:r>
              <a:rPr lang="en-US" altLang="zh-CN" dirty="0">
                <a:solidFill>
                  <a:srgbClr val="FF0000"/>
                </a:solidFill>
                <a:latin typeface="华文楷体" panose="02010600040101010101" charset="-122"/>
                <a:ea typeface="华文楷体" panose="02010600040101010101" charset="-122"/>
                <a:cs typeface="Tahoma" panose="020B0604030504040204" pitchFamily="34" charset="0"/>
              </a:rPr>
              <a:t></a:t>
            </a:r>
            <a:r>
              <a:rPr lang="zh-CN" altLang="en-US" dirty="0">
                <a:solidFill>
                  <a:srgbClr val="FF0000"/>
                </a:solidFill>
                <a:latin typeface="华文楷体" panose="02010600040101010101" charset="-122"/>
                <a:ea typeface="华文楷体" panose="02010600040101010101" charset="-122"/>
              </a:rPr>
              <a:t>粒子与多个原子核</a:t>
            </a:r>
            <a:r>
              <a:rPr lang="zh-CN" altLang="en-US" dirty="0">
                <a:latin typeface="Times New Roman" panose="02020603050405020304" pitchFamily="18" charset="0"/>
                <a:ea typeface="华文楷体" panose="02010600040101010101" charset="-122"/>
                <a:cs typeface="Times New Roman" panose="02020603050405020304" pitchFamily="18" charset="0"/>
              </a:rPr>
              <a:t>）</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sp>
        <p:nvSpPr>
          <p:cNvPr id="99330" name="Rectangle 6"/>
          <p:cNvSpPr>
            <a:spLocks noChangeArrowheads="1"/>
          </p:cNvSpPr>
          <p:nvPr/>
        </p:nvSpPr>
        <p:spPr bwMode="auto">
          <a:xfrm>
            <a:off x="723900" y="121765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dirty="0">
                <a:solidFill>
                  <a:srgbClr val="FF0000"/>
                </a:solidFill>
                <a:latin typeface="华文楷体" panose="02010600040101010101" charset="-122"/>
                <a:ea typeface="华文楷体" panose="02010600040101010101" charset="-122"/>
              </a:rPr>
              <a:t>单个</a:t>
            </a:r>
            <a:r>
              <a:rPr lang="en-US" altLang="zh-CN" dirty="0">
                <a:solidFill>
                  <a:srgbClr val="FF0000"/>
                </a:solidFill>
                <a:latin typeface="华文楷体" panose="02010600040101010101" charset="-122"/>
                <a:ea typeface="华文楷体" panose="02010600040101010101" charset="-122"/>
                <a:cs typeface="Tahoma" panose="020B0604030504040204" pitchFamily="34" charset="0"/>
              </a:rPr>
              <a:t></a:t>
            </a:r>
            <a:r>
              <a:rPr lang="zh-CN" altLang="en-US" dirty="0">
                <a:solidFill>
                  <a:srgbClr val="FF0000"/>
                </a:solidFill>
                <a:latin typeface="华文楷体" panose="02010600040101010101" charset="-122"/>
                <a:ea typeface="华文楷体" panose="02010600040101010101" charset="-122"/>
              </a:rPr>
              <a:t>粒子与多个原子核</a:t>
            </a:r>
            <a:r>
              <a:rPr lang="zh-CN" altLang="en-US" dirty="0">
                <a:latin typeface="Times New Roman" panose="02020603050405020304" pitchFamily="18" charset="0"/>
                <a:ea typeface="华文楷体" panose="02010600040101010101" charset="-122"/>
                <a:cs typeface="Times New Roman" panose="02020603050405020304" pitchFamily="18" charset="0"/>
              </a:rPr>
              <a:t>的散射几率，即它掉在这</a:t>
            </a:r>
            <a:r>
              <a:rPr lang="en-US" altLang="zh-CN" i="1" dirty="0" err="1">
                <a:latin typeface="Times New Roman" panose="02020603050405020304" pitchFamily="18" charset="0"/>
                <a:ea typeface="华文楷体" panose="02010600040101010101" charset="-122"/>
                <a:cs typeface="Times New Roman" panose="02020603050405020304" pitchFamily="18" charset="0"/>
              </a:rPr>
              <a:t>nst</a:t>
            </a:r>
            <a:r>
              <a:rPr lang="zh-CN" altLang="en-US" dirty="0">
                <a:latin typeface="Times New Roman" panose="02020603050405020304" pitchFamily="18" charset="0"/>
                <a:ea typeface="华文楷体" panose="02010600040101010101" charset="-122"/>
                <a:cs typeface="Times New Roman" panose="02020603050405020304" pitchFamily="18" charset="0"/>
              </a:rPr>
              <a:t>个环内的几率</a:t>
            </a:r>
            <a:endParaRPr kumimoji="0" lang="zh-CN" altLang="en-US"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99331" name="Object 8"/>
          <p:cNvGraphicFramePr>
            <a:graphicFrameLocks noChangeAspect="1"/>
          </p:cNvGraphicFramePr>
          <p:nvPr/>
        </p:nvGraphicFramePr>
        <p:xfrm>
          <a:off x="990600" y="2288397"/>
          <a:ext cx="7291388" cy="1079500"/>
        </p:xfrm>
        <a:graphic>
          <a:graphicData uri="http://schemas.openxmlformats.org/presentationml/2006/ole">
            <mc:AlternateContent xmlns:mc="http://schemas.openxmlformats.org/markup-compatibility/2006">
              <mc:Choice xmlns:v="urn:schemas-microsoft-com:vml" Requires="v">
                <p:oleObj spid="_x0000_s2" name="公式" r:id="rId1" imgW="3086100" imgH="457200" progId="Equation.3">
                  <p:embed/>
                </p:oleObj>
              </mc:Choice>
              <mc:Fallback>
                <p:oleObj name="公式" r:id="rId1" imgW="3086100" imgH="4572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8397"/>
                        <a:ext cx="72913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99332" name="Object 9"/>
          <p:cNvGraphicFramePr>
            <a:graphicFrameLocks noChangeAspect="1"/>
          </p:cNvGraphicFramePr>
          <p:nvPr/>
        </p:nvGraphicFramePr>
        <p:xfrm>
          <a:off x="1295400" y="4940300"/>
          <a:ext cx="6242050" cy="1079500"/>
        </p:xfrm>
        <a:graphic>
          <a:graphicData uri="http://schemas.openxmlformats.org/presentationml/2006/ole">
            <mc:AlternateContent xmlns:mc="http://schemas.openxmlformats.org/markup-compatibility/2006">
              <mc:Choice xmlns:v="urn:schemas-microsoft-com:vml" Requires="v">
                <p:oleObj spid="_x0000_s3" name="公式" r:id="rId3" imgW="2641600" imgH="457200" progId="Equation.3">
                  <p:embed/>
                </p:oleObj>
              </mc:Choice>
              <mc:Fallback>
                <p:oleObj name="公式" r:id="rId3" imgW="2641600" imgH="4572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940300"/>
                        <a:ext cx="624205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 name="标题 3"/>
          <p:cNvSpPr>
            <a:spLocks noGrp="1"/>
          </p:cNvSpPr>
          <p:nvPr>
            <p:ph type="title"/>
          </p:nvPr>
        </p:nvSpPr>
        <p:spPr/>
        <p:txBody>
          <a:bodyPr/>
          <a:lstStyle/>
          <a:p>
            <a:r>
              <a:rPr lang="zh-CN" altLang="en-US" dirty="0"/>
              <a:t>散射截面</a:t>
            </a:r>
            <a:endParaRPr lang="zh-CN" altLang="en-US" dirty="0"/>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1062038" y="1091625"/>
            <a:ext cx="678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zh-CN" altLang="en-US" sz="3200" dirty="0">
                <a:latin typeface="华文楷体" panose="02010600040101010101" charset="-122"/>
                <a:ea typeface="华文楷体" panose="02010600040101010101" charset="-122"/>
              </a:rPr>
              <a:t>分析可得 </a:t>
            </a:r>
            <a:endParaRPr lang="zh-CN" altLang="en-US" sz="3200" dirty="0">
              <a:latin typeface="华文楷体" panose="02010600040101010101" charset="-122"/>
              <a:ea typeface="华文楷体" panose="02010600040101010101" charset="-122"/>
            </a:endParaRPr>
          </a:p>
        </p:txBody>
      </p:sp>
      <p:sp>
        <p:nvSpPr>
          <p:cNvPr id="100354" name="Text Box 5"/>
          <p:cNvSpPr txBox="1">
            <a:spLocks noChangeArrowheads="1"/>
          </p:cNvSpPr>
          <p:nvPr/>
        </p:nvSpPr>
        <p:spPr bwMode="auto">
          <a:xfrm>
            <a:off x="416161" y="2667000"/>
            <a:ext cx="8458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sz="2800" dirty="0">
                <a:latin typeface="华文楷体" panose="02010600040101010101" charset="-122"/>
                <a:ea typeface="华文楷体" panose="02010600040101010101" charset="-122"/>
              </a:rPr>
              <a:t>可见</a:t>
            </a:r>
            <a:r>
              <a:rPr lang="en-US" altLang="zh-CN" sz="2800" i="1" dirty="0" err="1">
                <a:latin typeface="华文楷体" panose="02010600040101010101" charset="-122"/>
                <a:ea typeface="华文楷体" panose="02010600040101010101" charset="-122"/>
                <a:cs typeface="Times New Roman" panose="02020603050405020304" pitchFamily="18" charset="0"/>
              </a:rPr>
              <a:t>dσ</a:t>
            </a:r>
            <a:r>
              <a:rPr lang="zh-CN" altLang="en-US" sz="2800" dirty="0">
                <a:latin typeface="华文楷体" panose="02010600040101010101" charset="-122"/>
                <a:ea typeface="华文楷体" panose="02010600040101010101" charset="-122"/>
              </a:rPr>
              <a:t>的物理意义是</a:t>
            </a:r>
            <a:r>
              <a:rPr lang="zh-CN" altLang="en-US" sz="2800" b="1" u="sng" dirty="0">
                <a:latin typeface="华文楷体" panose="02010600040101010101" charset="-122"/>
                <a:ea typeface="华文楷体" panose="02010600040101010101" charset="-122"/>
              </a:rPr>
              <a:t>每个</a:t>
            </a:r>
            <a:r>
              <a:rPr lang="zh-CN" altLang="en-US" sz="2800" dirty="0">
                <a:latin typeface="华文楷体" panose="02010600040101010101" charset="-122"/>
                <a:ea typeface="华文楷体" panose="02010600040101010101" charset="-122"/>
              </a:rPr>
              <a:t>入射的</a:t>
            </a:r>
            <a:r>
              <a:rPr lang="en-US" altLang="zh-CN" sz="2800" dirty="0">
                <a:latin typeface="华文楷体" panose="02010600040101010101" charset="-122"/>
                <a:ea typeface="华文楷体" panose="02010600040101010101" charset="-122"/>
                <a:cs typeface="Times New Roman" panose="02020603050405020304" pitchFamily="18" charset="0"/>
              </a:rPr>
              <a:t>α</a:t>
            </a:r>
            <a:r>
              <a:rPr lang="zh-CN" altLang="en-US" sz="2800" dirty="0">
                <a:latin typeface="华文楷体" panose="02010600040101010101" charset="-122"/>
                <a:ea typeface="华文楷体" panose="02010600040101010101" charset="-122"/>
              </a:rPr>
              <a:t>粒子</a:t>
            </a:r>
            <a:r>
              <a:rPr lang="zh-CN" altLang="en-US" sz="2800" b="1" u="sng" dirty="0">
                <a:latin typeface="华文楷体" panose="02010600040101010101" charset="-122"/>
                <a:ea typeface="华文楷体" panose="02010600040101010101" charset="-122"/>
              </a:rPr>
              <a:t>被单位面积内的靶核散射</a:t>
            </a:r>
            <a:r>
              <a:rPr lang="zh-CN" altLang="en-US" sz="2800" dirty="0">
                <a:latin typeface="华文楷体" panose="02010600040101010101" charset="-122"/>
                <a:ea typeface="华文楷体" panose="02010600040101010101" charset="-122"/>
              </a:rPr>
              <a:t>到</a:t>
            </a:r>
            <a:r>
              <a:rPr lang="en-US" altLang="zh-CN" sz="2800" i="1" dirty="0" err="1">
                <a:latin typeface="华文楷体" panose="02010600040101010101" charset="-122"/>
                <a:ea typeface="华文楷体" panose="02010600040101010101" charset="-122"/>
                <a:cs typeface="Times New Roman" panose="02020603050405020304" pitchFamily="18" charset="0"/>
              </a:rPr>
              <a:t>θ</a:t>
            </a:r>
            <a:r>
              <a:rPr lang="en-US" altLang="zh-CN" sz="2800" dirty="0" err="1">
                <a:latin typeface="华文楷体" panose="02010600040101010101" charset="-122"/>
                <a:ea typeface="华文楷体" panose="02010600040101010101" charset="-122"/>
                <a:cs typeface="Times New Roman" panose="02020603050405020304" pitchFamily="18" charset="0"/>
              </a:rPr>
              <a:t>→</a:t>
            </a:r>
            <a:r>
              <a:rPr lang="en-US" altLang="zh-CN" sz="2800" i="1" dirty="0" err="1">
                <a:latin typeface="华文楷体" panose="02010600040101010101" charset="-122"/>
                <a:ea typeface="华文楷体" panose="02010600040101010101" charset="-122"/>
                <a:cs typeface="Times New Roman" panose="02020603050405020304" pitchFamily="18" charset="0"/>
              </a:rPr>
              <a:t>θ</a:t>
            </a:r>
            <a:r>
              <a:rPr lang="en-US" altLang="zh-CN" sz="2800" dirty="0" err="1">
                <a:latin typeface="华文楷体" panose="02010600040101010101" charset="-122"/>
                <a:ea typeface="华文楷体" panose="02010600040101010101" charset="-122"/>
                <a:cs typeface="Times New Roman" panose="02020603050405020304" pitchFamily="18" charset="0"/>
              </a:rPr>
              <a:t>+</a:t>
            </a:r>
            <a:r>
              <a:rPr lang="en-US" altLang="zh-CN" sz="2800" i="1" dirty="0" err="1">
                <a:latin typeface="华文楷体" panose="02010600040101010101" charset="-122"/>
                <a:ea typeface="华文楷体" panose="02010600040101010101" charset="-122"/>
                <a:cs typeface="Times New Roman" panose="02020603050405020304" pitchFamily="18" charset="0"/>
              </a:rPr>
              <a:t>dθ</a:t>
            </a:r>
            <a:r>
              <a:rPr lang="zh-CN" altLang="en-US" sz="2800" dirty="0">
                <a:latin typeface="华文楷体" panose="02010600040101010101" charset="-122"/>
                <a:ea typeface="华文楷体" panose="02010600040101010101" charset="-122"/>
              </a:rPr>
              <a:t>范围内的几率，即每个</a:t>
            </a:r>
            <a:r>
              <a:rPr lang="en-US" altLang="zh-CN" sz="2800" dirty="0">
                <a:latin typeface="华文楷体" panose="02010600040101010101" charset="-122"/>
                <a:ea typeface="华文楷体" panose="02010600040101010101" charset="-122"/>
                <a:cs typeface="Times New Roman" panose="02020603050405020304" pitchFamily="18" charset="0"/>
              </a:rPr>
              <a:t>α</a:t>
            </a:r>
            <a:r>
              <a:rPr lang="zh-CN" altLang="en-US" sz="2800" dirty="0">
                <a:latin typeface="华文楷体" panose="02010600040101010101" charset="-122"/>
                <a:ea typeface="华文楷体" panose="02010600040101010101" charset="-122"/>
              </a:rPr>
              <a:t>粒子被散射到立体角</a:t>
            </a:r>
            <a:r>
              <a:rPr lang="en-US" altLang="zh-CN" sz="2800" i="1" dirty="0" err="1">
                <a:latin typeface="华文楷体" panose="02010600040101010101" charset="-122"/>
                <a:ea typeface="华文楷体" panose="02010600040101010101" charset="-122"/>
                <a:cs typeface="Times New Roman" panose="02020603050405020304" pitchFamily="18" charset="0"/>
              </a:rPr>
              <a:t>dΩ</a:t>
            </a:r>
            <a:r>
              <a:rPr lang="zh-CN" altLang="en-US" sz="2800" dirty="0">
                <a:latin typeface="华文楷体" panose="02010600040101010101" charset="-122"/>
                <a:ea typeface="华文楷体" panose="02010600040101010101" charset="-122"/>
              </a:rPr>
              <a:t>内的几率。</a:t>
            </a:r>
            <a:endParaRPr lang="en-US" altLang="zh-CN" sz="2800" dirty="0">
              <a:latin typeface="华文楷体" panose="02010600040101010101" charset="-122"/>
              <a:ea typeface="华文楷体" panose="02010600040101010101" charset="-122"/>
              <a:cs typeface="Times New Roman" panose="02020603050405020304" pitchFamily="18" charset="0"/>
            </a:endParaRPr>
          </a:p>
          <a:p>
            <a:pPr algn="just">
              <a:spcBef>
                <a:spcPct val="50000"/>
              </a:spcBef>
              <a:buClr>
                <a:schemeClr val="accent2"/>
              </a:buClr>
              <a:buSzPct val="80000"/>
            </a:pPr>
            <a:r>
              <a:rPr kumimoji="0" lang="zh-CN" altLang="en-US" sz="2800" dirty="0">
                <a:solidFill>
                  <a:srgbClr val="000000"/>
                </a:solidFill>
                <a:latin typeface="华文楷体" panose="02010600040101010101" charset="-122"/>
                <a:ea typeface="华文楷体" panose="02010600040101010101" charset="-122"/>
              </a:rPr>
              <a:t>故微分截面可以等效为“</a:t>
            </a:r>
            <a:r>
              <a:rPr kumimoji="0" lang="zh-CN" altLang="en-US" sz="2800" dirty="0">
                <a:solidFill>
                  <a:srgbClr val="FF0000"/>
                </a:solidFill>
                <a:latin typeface="华文楷体" panose="02010600040101010101" charset="-122"/>
                <a:ea typeface="华文楷体" panose="02010600040101010101" charset="-122"/>
              </a:rPr>
              <a:t>几率</a:t>
            </a:r>
            <a:r>
              <a:rPr kumimoji="0" lang="zh-CN" altLang="en-US" sz="2800" dirty="0">
                <a:solidFill>
                  <a:srgbClr val="000000"/>
                </a:solidFill>
                <a:latin typeface="华文楷体" panose="02010600040101010101" charset="-122"/>
                <a:ea typeface="华文楷体" panose="02010600040101010101" charset="-122"/>
              </a:rPr>
              <a:t>”</a:t>
            </a:r>
            <a:r>
              <a:rPr kumimoji="0" lang="zh-CN" altLang="en-US" sz="2800" dirty="0">
                <a:solidFill>
                  <a:srgbClr val="FF0000"/>
                </a:solidFill>
                <a:latin typeface="华文楷体" panose="02010600040101010101" charset="-122"/>
                <a:ea typeface="华文楷体" panose="02010600040101010101" charset="-122"/>
              </a:rPr>
              <a:t>（缩放后“几率”）</a:t>
            </a:r>
            <a:r>
              <a:rPr kumimoji="0" lang="zh-CN" altLang="en-US" sz="2800" dirty="0">
                <a:solidFill>
                  <a:srgbClr val="000000"/>
                </a:solidFill>
                <a:latin typeface="华文楷体" panose="02010600040101010101" charset="-122"/>
                <a:ea typeface="华文楷体" panose="02010600040101010101" charset="-122"/>
              </a:rPr>
              <a:t>，这就是</a:t>
            </a:r>
            <a:r>
              <a:rPr kumimoji="0" lang="en-US" altLang="zh-CN" sz="2800" i="1" dirty="0">
                <a:solidFill>
                  <a:srgbClr val="000000"/>
                </a:solidFill>
                <a:latin typeface="华文楷体" panose="02010600040101010101" charset="-122"/>
                <a:ea typeface="华文楷体" panose="02010600040101010101" charset="-122"/>
                <a:cs typeface="Times New Roman" panose="02020603050405020304" pitchFamily="18" charset="0"/>
              </a:rPr>
              <a:t>d</a:t>
            </a:r>
            <a:r>
              <a:rPr kumimoji="0" lang="en-US" altLang="zh-CN" sz="2800" i="1" dirty="0">
                <a:solidFill>
                  <a:srgbClr val="000000"/>
                </a:solidFill>
                <a:latin typeface="华文楷体" panose="02010600040101010101" charset="-122"/>
                <a:ea typeface="华文楷体" panose="02010600040101010101" charset="-122"/>
                <a:cs typeface="Times New Roman" panose="02020603050405020304" pitchFamily="18" charset="0"/>
                <a:sym typeface="Symbol" panose="05050102010706020507" pitchFamily="18" charset="2"/>
              </a:rPr>
              <a:t></a:t>
            </a:r>
            <a:r>
              <a:rPr kumimoji="0" lang="zh-CN" altLang="en-US" sz="2800" dirty="0">
                <a:solidFill>
                  <a:srgbClr val="000000"/>
                </a:solidFill>
                <a:latin typeface="华文楷体" panose="02010600040101010101" charset="-122"/>
                <a:ea typeface="华文楷体" panose="02010600040101010101" charset="-122"/>
              </a:rPr>
              <a:t>的物理意义。</a:t>
            </a:r>
            <a:endParaRPr lang="en-US" altLang="zh-CN" sz="2800" dirty="0">
              <a:latin typeface="华文楷体" panose="02010600040101010101" charset="-122"/>
              <a:ea typeface="华文楷体" panose="02010600040101010101" charset="-122"/>
              <a:cs typeface="Times New Roman" panose="02020603050405020304" pitchFamily="18" charset="0"/>
            </a:endParaRPr>
          </a:p>
          <a:p>
            <a:pPr algn="just" eaLnBrk="0" hangingPunct="0">
              <a:spcBef>
                <a:spcPct val="50000"/>
              </a:spcBef>
              <a:buClr>
                <a:schemeClr val="accent2"/>
              </a:buClr>
              <a:buSzPct val="80000"/>
            </a:pPr>
            <a:r>
              <a:rPr lang="en-US" altLang="zh-CN" sz="2800" dirty="0">
                <a:latin typeface="华文楷体" panose="02010600040101010101" charset="-122"/>
                <a:ea typeface="华文楷体" panose="02010600040101010101" charset="-122"/>
                <a:cs typeface="Times New Roman" panose="02020603050405020304" pitchFamily="18" charset="0"/>
              </a:rPr>
              <a:t>σ(</a:t>
            </a:r>
            <a:r>
              <a:rPr lang="en-US" altLang="zh-CN" sz="2800" i="1" dirty="0">
                <a:latin typeface="华文楷体" panose="02010600040101010101" charset="-122"/>
                <a:ea typeface="华文楷体" panose="02010600040101010101" charset="-122"/>
                <a:cs typeface="Times New Roman" panose="02020603050405020304" pitchFamily="18" charset="0"/>
              </a:rPr>
              <a:t>θ</a:t>
            </a:r>
            <a:r>
              <a:rPr lang="en-US" altLang="zh-CN" sz="2800" dirty="0">
                <a:latin typeface="华文楷体" panose="02010600040101010101" charset="-122"/>
                <a:ea typeface="华文楷体" panose="02010600040101010101" charset="-122"/>
                <a:cs typeface="Times New Roman" panose="02020603050405020304" pitchFamily="18" charset="0"/>
              </a:rPr>
              <a:t>)</a:t>
            </a:r>
            <a:r>
              <a:rPr lang="zh-CN" altLang="en-US" sz="2800" dirty="0">
                <a:latin typeface="华文楷体" panose="02010600040101010101" charset="-122"/>
                <a:ea typeface="华文楷体" panose="02010600040101010101" charset="-122"/>
              </a:rPr>
              <a:t>即为每个</a:t>
            </a:r>
            <a:r>
              <a:rPr lang="en-US" altLang="zh-CN" sz="2800" dirty="0">
                <a:latin typeface="华文楷体" panose="02010600040101010101" charset="-122"/>
                <a:ea typeface="华文楷体" panose="02010600040101010101" charset="-122"/>
                <a:cs typeface="Times New Roman" panose="02020603050405020304" pitchFamily="18" charset="0"/>
              </a:rPr>
              <a:t>α</a:t>
            </a:r>
            <a:r>
              <a:rPr lang="zh-CN" altLang="en-US" sz="2800" dirty="0">
                <a:latin typeface="华文楷体" panose="02010600040101010101" charset="-122"/>
                <a:ea typeface="华文楷体" panose="02010600040101010101" charset="-122"/>
              </a:rPr>
              <a:t>粒子被散射到单位立体角内的几率。</a:t>
            </a:r>
            <a:r>
              <a:rPr lang="en-US" altLang="zh-CN" sz="2800" i="1" dirty="0" err="1">
                <a:latin typeface="华文楷体" panose="02010600040101010101" charset="-122"/>
                <a:ea typeface="华文楷体" panose="02010600040101010101" charset="-122"/>
                <a:cs typeface="Times New Roman" panose="02020603050405020304" pitchFamily="18" charset="0"/>
              </a:rPr>
              <a:t>dσ</a:t>
            </a:r>
            <a:r>
              <a:rPr lang="zh-CN" altLang="en-US" sz="2800" dirty="0">
                <a:latin typeface="华文楷体" panose="02010600040101010101" charset="-122"/>
                <a:ea typeface="华文楷体" panose="02010600040101010101" charset="-122"/>
              </a:rPr>
              <a:t>与</a:t>
            </a:r>
            <a:r>
              <a:rPr lang="en-US" altLang="zh-CN" sz="2800" dirty="0">
                <a:latin typeface="华文楷体" panose="02010600040101010101" charset="-122"/>
                <a:ea typeface="华文楷体" panose="02010600040101010101" charset="-122"/>
                <a:cs typeface="Times New Roman" panose="02020603050405020304" pitchFamily="18" charset="0"/>
              </a:rPr>
              <a:t>σ(</a:t>
            </a:r>
            <a:r>
              <a:rPr lang="en-US" altLang="zh-CN" sz="2800" i="1" dirty="0">
                <a:latin typeface="华文楷体" panose="02010600040101010101" charset="-122"/>
                <a:ea typeface="华文楷体" panose="02010600040101010101" charset="-122"/>
                <a:cs typeface="Times New Roman" panose="02020603050405020304" pitchFamily="18" charset="0"/>
              </a:rPr>
              <a:t>θ</a:t>
            </a:r>
            <a:r>
              <a:rPr lang="en-US" altLang="zh-CN" sz="2800" dirty="0">
                <a:latin typeface="华文楷体" panose="02010600040101010101" charset="-122"/>
                <a:ea typeface="华文楷体" panose="02010600040101010101" charset="-122"/>
                <a:cs typeface="Times New Roman" panose="02020603050405020304" pitchFamily="18" charset="0"/>
              </a:rPr>
              <a:t>)</a:t>
            </a:r>
            <a:r>
              <a:rPr lang="zh-CN" altLang="en-US" sz="2800" dirty="0">
                <a:latin typeface="华文楷体" panose="02010600040101010101" charset="-122"/>
                <a:ea typeface="华文楷体" panose="02010600040101010101" charset="-122"/>
              </a:rPr>
              <a:t>具有面积的量纲。</a:t>
            </a:r>
            <a:endParaRPr lang="en-US" altLang="zh-CN" sz="2800" dirty="0">
              <a:latin typeface="华文楷体" panose="02010600040101010101" charset="-122"/>
              <a:ea typeface="华文楷体" panose="02010600040101010101" charset="-122"/>
              <a:cs typeface="Times New Roman" panose="02020603050405020304" pitchFamily="18" charset="0"/>
            </a:endParaRPr>
          </a:p>
        </p:txBody>
      </p:sp>
      <p:graphicFrame>
        <p:nvGraphicFramePr>
          <p:cNvPr id="100355" name="Object 6"/>
          <p:cNvGraphicFramePr>
            <a:graphicFrameLocks noChangeAspect="1"/>
          </p:cNvGraphicFramePr>
          <p:nvPr/>
        </p:nvGraphicFramePr>
        <p:xfrm>
          <a:off x="2895600" y="1295400"/>
          <a:ext cx="4214332" cy="1306889"/>
        </p:xfrm>
        <a:graphic>
          <a:graphicData uri="http://schemas.openxmlformats.org/presentationml/2006/ole">
            <mc:AlternateContent xmlns:mc="http://schemas.openxmlformats.org/markup-compatibility/2006">
              <mc:Choice xmlns:v="urn:schemas-microsoft-com:vml" Requires="v">
                <p:oleObj spid="_x0000_s2" name="公式" r:id="rId1" imgW="1841500" imgH="571500" progId="Equation.3">
                  <p:embed/>
                </p:oleObj>
              </mc:Choice>
              <mc:Fallback>
                <p:oleObj name="公式" r:id="rId1" imgW="1841500" imgH="5715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95400"/>
                        <a:ext cx="4214332" cy="1306889"/>
                      </a:xfrm>
                      <a:prstGeom prst="rect">
                        <a:avLst/>
                      </a:prstGeom>
                      <a:noFill/>
                      <a:ln>
                        <a:noFill/>
                      </a:ln>
                      <a:effectLst/>
                    </p:spPr>
                  </p:pic>
                </p:oleObj>
              </mc:Fallback>
            </mc:AlternateContent>
          </a:graphicData>
        </a:graphic>
      </p:graphicFrame>
      <p:sp>
        <p:nvSpPr>
          <p:cNvPr id="3" name="标题 2"/>
          <p:cNvSpPr>
            <a:spLocks noGrp="1"/>
          </p:cNvSpPr>
          <p:nvPr>
            <p:ph type="title"/>
          </p:nvPr>
        </p:nvSpPr>
        <p:spPr/>
        <p:txBody>
          <a:bodyPr/>
          <a:lstStyle/>
          <a:p>
            <a:r>
              <a:rPr lang="zh-CN" altLang="en-US" dirty="0"/>
              <a:t>微分散射截面</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descr="E:\The Physics of Atoms and Quanta\atom\fig4-8.jpg"/>
          <p:cNvPicPr>
            <a:picLocks noChangeAspect="1" noChangeArrowheads="1"/>
          </p:cNvPicPr>
          <p:nvPr/>
        </p:nvPicPr>
        <p:blipFill>
          <a:blip r:embed="rId1"/>
          <a:srcRect/>
          <a:stretch>
            <a:fillRect/>
          </a:stretch>
        </p:blipFill>
        <p:spPr bwMode="auto">
          <a:xfrm>
            <a:off x="4558562" y="1246186"/>
            <a:ext cx="4285401" cy="23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9"/>
          <p:cNvSpPr txBox="1">
            <a:spLocks noChangeArrowheads="1"/>
          </p:cNvSpPr>
          <p:nvPr/>
        </p:nvSpPr>
        <p:spPr bwMode="auto">
          <a:xfrm>
            <a:off x="930276" y="2092831"/>
            <a:ext cx="1415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200" dirty="0">
                <a:latin typeface="华文楷体" panose="02010600040101010101" charset="-122"/>
                <a:ea typeface="华文楷体" panose="02010600040101010101" charset="-122"/>
              </a:rPr>
              <a:t>探测器</a:t>
            </a:r>
            <a:endParaRPr kumimoji="0" lang="zh-CN" altLang="en-US" sz="3200" dirty="0">
              <a:latin typeface="华文楷体" panose="02010600040101010101" charset="-122"/>
              <a:ea typeface="华文楷体" panose="02010600040101010101" charset="-122"/>
            </a:endParaRPr>
          </a:p>
        </p:txBody>
      </p:sp>
      <p:graphicFrame>
        <p:nvGraphicFramePr>
          <p:cNvPr id="101381" name="Object 8"/>
          <p:cNvGraphicFramePr>
            <a:graphicFrameLocks noChangeAspect="1"/>
          </p:cNvGraphicFramePr>
          <p:nvPr/>
        </p:nvGraphicFramePr>
        <p:xfrm>
          <a:off x="1827046" y="3962400"/>
          <a:ext cx="6148554" cy="2257492"/>
        </p:xfrm>
        <a:graphic>
          <a:graphicData uri="http://schemas.openxmlformats.org/presentationml/2006/ole">
            <mc:AlternateContent xmlns:mc="http://schemas.openxmlformats.org/markup-compatibility/2006">
              <mc:Choice xmlns:v="urn:schemas-microsoft-com:vml" Requires="v">
                <p:oleObj spid="_x0000_s2" name="公式" r:id="rId2" imgW="2006600" imgH="736600" progId="Equation.3">
                  <p:embed/>
                </p:oleObj>
              </mc:Choice>
              <mc:Fallback>
                <p:oleObj name="公式" r:id="rId2" imgW="2006600" imgH="7366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046" y="3962400"/>
                        <a:ext cx="6148554" cy="2257492"/>
                      </a:xfrm>
                      <a:prstGeom prst="rect">
                        <a:avLst/>
                      </a:prstGeom>
                      <a:noFill/>
                      <a:ln>
                        <a:noFill/>
                      </a:ln>
                      <a:effectLst/>
                    </p:spPr>
                  </p:pic>
                </p:oleObj>
              </mc:Fallback>
            </mc:AlternateContent>
          </a:graphicData>
        </a:graphic>
      </p:graphicFrame>
      <p:graphicFrame>
        <p:nvGraphicFramePr>
          <p:cNvPr id="101382" name="Object 9"/>
          <p:cNvGraphicFramePr>
            <a:graphicFrameLocks noChangeAspect="1"/>
          </p:cNvGraphicFramePr>
          <p:nvPr/>
        </p:nvGraphicFramePr>
        <p:xfrm>
          <a:off x="2627313" y="1916113"/>
          <a:ext cx="1533525" cy="1081087"/>
        </p:xfrm>
        <a:graphic>
          <a:graphicData uri="http://schemas.openxmlformats.org/presentationml/2006/ole">
            <mc:AlternateContent xmlns:mc="http://schemas.openxmlformats.org/markup-compatibility/2006">
              <mc:Choice xmlns:v="urn:schemas-microsoft-com:vml" Requires="v">
                <p:oleObj spid="_x0000_s3" name="公式" r:id="rId4" imgW="558800" imgH="393700" progId="Equation.3">
                  <p:embed/>
                </p:oleObj>
              </mc:Choice>
              <mc:Fallback>
                <p:oleObj name="公式" r:id="rId4" imgW="558800" imgH="393700" progId="Equation.3">
                  <p:embed/>
                  <p:pic>
                    <p:nvPicPr>
                      <p:cNvPr id="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916113"/>
                        <a:ext cx="1533525"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 name="矩形 3"/>
          <p:cNvSpPr/>
          <p:nvPr/>
        </p:nvSpPr>
        <p:spPr>
          <a:xfrm>
            <a:off x="1016934" y="3530026"/>
            <a:ext cx="4876800" cy="584775"/>
          </a:xfrm>
          <a:prstGeom prst="rect">
            <a:avLst/>
          </a:prstGeom>
        </p:spPr>
        <p:txBody>
          <a:bodyPr wrap="square">
            <a:spAutoFit/>
          </a:bodyPr>
          <a:lstStyle/>
          <a:p>
            <a:r>
              <a:rPr kumimoji="0" lang="zh-CN" altLang="en-US" dirty="0">
                <a:effectLst>
                  <a:outerShdw blurRad="38100" dist="38100" dir="2700000" algn="tl">
                    <a:srgbClr val="C0C0C0"/>
                  </a:outerShdw>
                </a:effectLst>
                <a:latin typeface="Times New Roman" panose="02020603050405020304" pitchFamily="18" charset="0"/>
                <a:ea typeface="华文楷体" panose="02010600040101010101" charset="-122"/>
                <a:cs typeface="Times New Roman" panose="02020603050405020304" pitchFamily="18" charset="0"/>
              </a:rPr>
              <a:t>盖革与马斯顿</a:t>
            </a:r>
            <a:r>
              <a:rPr kumimoji="0" lang="en-US" altLang="zh-CN" dirty="0">
                <a:effectLst>
                  <a:outerShdw blurRad="38100" dist="38100" dir="2700000" algn="tl">
                    <a:srgbClr val="C0C0C0"/>
                  </a:outerShdw>
                </a:effectLst>
                <a:latin typeface="Times New Roman" panose="02020603050405020304" pitchFamily="18" charset="0"/>
                <a:ea typeface="华文楷体" panose="02010600040101010101" charset="-122"/>
                <a:cs typeface="Times New Roman" panose="02020603050405020304" pitchFamily="18" charset="0"/>
              </a:rPr>
              <a:t>1913</a:t>
            </a:r>
            <a:r>
              <a:rPr kumimoji="0" lang="zh-CN" altLang="en-US" dirty="0">
                <a:effectLst>
                  <a:outerShdw blurRad="38100" dist="38100" dir="2700000" algn="tl">
                    <a:srgbClr val="C0C0C0"/>
                  </a:outerShdw>
                </a:effectLst>
                <a:latin typeface="Times New Roman" panose="02020603050405020304" pitchFamily="18" charset="0"/>
                <a:ea typeface="华文楷体" panose="02010600040101010101" charset="-122"/>
                <a:cs typeface="Times New Roman" panose="02020603050405020304" pitchFamily="18" charset="0"/>
              </a:rPr>
              <a:t>年证明</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sp>
        <p:nvSpPr>
          <p:cNvPr id="5" name="标题 4"/>
          <p:cNvSpPr>
            <a:spLocks noGrp="1"/>
          </p:cNvSpPr>
          <p:nvPr>
            <p:ph type="title"/>
          </p:nvPr>
        </p:nvSpPr>
        <p:spPr/>
        <p:txBody>
          <a:bodyPr/>
          <a:lstStyle/>
          <a:p>
            <a:r>
              <a:rPr lang="zh-CN" altLang="en-US" dirty="0"/>
              <a:t>卢瑟福公式的实验验证</a:t>
            </a:r>
            <a:endParaRPr lang="zh-CN" altLang="en-US" dirty="0"/>
          </a:p>
        </p:txBody>
      </p:sp>
      <p:sp>
        <p:nvSpPr>
          <p:cNvPr id="6" name="灯片编号占位符 5"/>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7"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Text Box 3"/>
          <p:cNvSpPr txBox="1">
            <a:spLocks noChangeArrowheads="1"/>
          </p:cNvSpPr>
          <p:nvPr/>
        </p:nvSpPr>
        <p:spPr bwMode="auto">
          <a:xfrm>
            <a:off x="762000" y="1143000"/>
            <a:ext cx="5715000" cy="540746"/>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520"/>
              </a:lnSpc>
              <a:spcBef>
                <a:spcPts val="600"/>
              </a:spcBef>
            </a:pPr>
            <a:r>
              <a:rPr lang="zh-CN" altLang="en-US" sz="2400" b="1" dirty="0">
                <a:latin typeface="Tahoma" panose="020B0604030504040204" pitchFamily="34" charset="0"/>
              </a:rPr>
              <a:t>在理论的推导过程中有三个重要的假定：</a:t>
            </a:r>
            <a:endParaRPr lang="zh-CN" altLang="en-US" sz="2400" b="1" dirty="0">
              <a:latin typeface="Tahoma" panose="020B0604030504040204" pitchFamily="34" charset="0"/>
            </a:endParaRPr>
          </a:p>
        </p:txBody>
      </p:sp>
      <p:sp>
        <p:nvSpPr>
          <p:cNvPr id="297988" name="Text Box 4"/>
          <p:cNvSpPr txBox="1">
            <a:spLocks noChangeArrowheads="1"/>
          </p:cNvSpPr>
          <p:nvPr/>
        </p:nvSpPr>
        <p:spPr bwMode="auto">
          <a:xfrm>
            <a:off x="381000" y="1700213"/>
            <a:ext cx="8318500" cy="1432871"/>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520"/>
              </a:lnSpc>
              <a:spcBef>
                <a:spcPts val="600"/>
              </a:spcBef>
            </a:pPr>
            <a:r>
              <a:rPr lang="zh-CN" altLang="en-US" sz="2400" b="1" dirty="0">
                <a:latin typeface="Tahoma" panose="020B0604030504040204" pitchFamily="34" charset="0"/>
              </a:rPr>
              <a:t>（</a:t>
            </a:r>
            <a:r>
              <a:rPr lang="en-US" altLang="zh-CN" sz="2400" b="1" dirty="0">
                <a:latin typeface="Tahoma" panose="020B0604030504040204" pitchFamily="34" charset="0"/>
              </a:rPr>
              <a:t>1</a:t>
            </a:r>
            <a:r>
              <a:rPr lang="zh-CN" altLang="en-US" sz="2400" b="1" dirty="0">
                <a:latin typeface="Tahoma" panose="020B0604030504040204" pitchFamily="34" charset="0"/>
              </a:rPr>
              <a:t>）在计算总散射截面时，把单原子的散射截面乘以原子数，这就是在假定金属箔很薄，原子核前后不相互遮蔽，这样就保证了</a:t>
            </a:r>
            <a:r>
              <a:rPr lang="zh-CN" altLang="en-US" sz="2400" b="1" dirty="0">
                <a:solidFill>
                  <a:srgbClr val="FF0000"/>
                </a:solidFill>
                <a:latin typeface="Tahoma" panose="020B0604030504040204" pitchFamily="34" charset="0"/>
              </a:rPr>
              <a:t>大角散射是一次散射的过程</a:t>
            </a:r>
            <a:r>
              <a:rPr lang="zh-CN" altLang="en-US" sz="2400" b="1" dirty="0">
                <a:latin typeface="Tahoma" panose="020B0604030504040204" pitchFamily="34" charset="0"/>
              </a:rPr>
              <a:t>。</a:t>
            </a:r>
            <a:endParaRPr lang="zh-CN" altLang="en-US" sz="2400" b="1" dirty="0">
              <a:latin typeface="Tahoma" panose="020B0604030504040204" pitchFamily="34" charset="0"/>
            </a:endParaRPr>
          </a:p>
        </p:txBody>
      </p:sp>
      <p:sp>
        <p:nvSpPr>
          <p:cNvPr id="297989" name="Text Box 5"/>
          <p:cNvSpPr txBox="1">
            <a:spLocks noChangeArrowheads="1"/>
          </p:cNvSpPr>
          <p:nvPr/>
        </p:nvSpPr>
        <p:spPr bwMode="auto">
          <a:xfrm>
            <a:off x="381000" y="3327400"/>
            <a:ext cx="8318500" cy="1884276"/>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520"/>
              </a:lnSpc>
              <a:spcBef>
                <a:spcPts val="600"/>
              </a:spcBef>
            </a:pPr>
            <a:r>
              <a:rPr lang="zh-CN" altLang="en-US" sz="2400" b="1" dirty="0">
                <a:latin typeface="Tahoma" panose="020B0604030504040204" pitchFamily="34" charset="0"/>
              </a:rPr>
              <a:t>（</a:t>
            </a:r>
            <a:r>
              <a:rPr lang="en-US" altLang="zh-CN" sz="2400" b="1" dirty="0">
                <a:latin typeface="Tahoma" panose="020B0604030504040204" pitchFamily="34" charset="0"/>
              </a:rPr>
              <a:t>2</a:t>
            </a:r>
            <a:r>
              <a:rPr lang="zh-CN" altLang="en-US" sz="2400" b="1" dirty="0">
                <a:latin typeface="Tahoma" panose="020B0604030504040204" pitchFamily="34" charset="0"/>
              </a:rPr>
              <a:t>）通过金属箔的</a:t>
            </a:r>
            <a:r>
              <a:rPr lang="el-GR" altLang="zh-CN" sz="2400" b="1" dirty="0">
                <a:latin typeface="Times New Roman" panose="02020603050405020304" pitchFamily="18" charset="0"/>
              </a:rPr>
              <a:t>α</a:t>
            </a:r>
            <a:r>
              <a:rPr lang="zh-CN" altLang="en-US" sz="2400" b="1" dirty="0">
                <a:latin typeface="Tahoma" panose="020B0604030504040204" pitchFamily="34" charset="0"/>
              </a:rPr>
              <a:t>粒子只经过一次散射。但实际情况还包含了多次小角散射的合成，但是由于在小角散射合成时，会抵消一部分，这样就使</a:t>
            </a:r>
            <a:r>
              <a:rPr lang="zh-CN" altLang="en-US" sz="2400" b="1" dirty="0">
                <a:solidFill>
                  <a:srgbClr val="FF0000"/>
                </a:solidFill>
                <a:latin typeface="Tahoma" panose="020B0604030504040204" pitchFamily="34" charset="0"/>
              </a:rPr>
              <a:t>多次小角散射对一次大角散射产生的影响更小</a:t>
            </a:r>
            <a:r>
              <a:rPr lang="zh-CN" altLang="en-US" sz="2400" b="1" dirty="0">
                <a:latin typeface="Tahoma" panose="020B0604030504040204" pitchFamily="34" charset="0"/>
              </a:rPr>
              <a:t>，可以忽略不计。</a:t>
            </a:r>
            <a:endParaRPr lang="zh-CN" altLang="en-US" sz="2400" b="1" dirty="0">
              <a:latin typeface="Tahoma" panose="020B0604030504040204" pitchFamily="34" charset="0"/>
            </a:endParaRPr>
          </a:p>
        </p:txBody>
      </p:sp>
      <p:sp>
        <p:nvSpPr>
          <p:cNvPr id="297990" name="Text Box 6"/>
          <p:cNvSpPr txBox="1">
            <a:spLocks noChangeArrowheads="1"/>
          </p:cNvSpPr>
          <p:nvPr/>
        </p:nvSpPr>
        <p:spPr bwMode="auto">
          <a:xfrm>
            <a:off x="325438" y="5369054"/>
            <a:ext cx="8374062" cy="981465"/>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520"/>
              </a:lnSpc>
              <a:spcBef>
                <a:spcPts val="600"/>
              </a:spcBef>
            </a:pPr>
            <a:r>
              <a:rPr lang="zh-CN" altLang="en-US" sz="2400" b="1" dirty="0">
                <a:latin typeface="Tahoma" panose="020B0604030504040204" pitchFamily="34" charset="0"/>
              </a:rPr>
              <a:t>（</a:t>
            </a:r>
            <a:r>
              <a:rPr lang="en-US" altLang="zh-CN" sz="2400" b="1" dirty="0">
                <a:latin typeface="Tahoma" panose="020B0604030504040204" pitchFamily="34" charset="0"/>
              </a:rPr>
              <a:t>3</a:t>
            </a:r>
            <a:r>
              <a:rPr lang="zh-CN" altLang="en-US" sz="2400" b="1" dirty="0">
                <a:latin typeface="Tahoma" panose="020B0604030504040204" pitchFamily="34" charset="0"/>
              </a:rPr>
              <a:t>）忽略电子对</a:t>
            </a:r>
            <a:r>
              <a:rPr lang="el-GR" altLang="zh-CN" sz="2400" b="1" dirty="0">
                <a:latin typeface="Times New Roman" panose="02020603050405020304" pitchFamily="18" charset="0"/>
              </a:rPr>
              <a:t>α</a:t>
            </a:r>
            <a:r>
              <a:rPr lang="zh-CN" altLang="en-US" sz="2400" b="1" dirty="0">
                <a:latin typeface="Tahoma" panose="020B0604030504040204" pitchFamily="34" charset="0"/>
              </a:rPr>
              <a:t>粒子散射实验的影响。因为电子的质量比</a:t>
            </a:r>
            <a:r>
              <a:rPr lang="el-GR" altLang="zh-CN" sz="2400" b="1" dirty="0">
                <a:latin typeface="Times New Roman" panose="02020603050405020304" pitchFamily="18" charset="0"/>
              </a:rPr>
              <a:t>α</a:t>
            </a:r>
            <a:r>
              <a:rPr lang="zh-CN" altLang="en-US" sz="2400" b="1" dirty="0">
                <a:latin typeface="Tahoma" panose="020B0604030504040204" pitchFamily="34" charset="0"/>
              </a:rPr>
              <a:t>粒子的质量要小的多，所以电子的影响可忽略。</a:t>
            </a:r>
            <a:endParaRPr lang="zh-CN" altLang="en-US" sz="2400" b="1" dirty="0">
              <a:latin typeface="Tahoma" panose="020B0604030504040204" pitchFamily="34" charset="0"/>
            </a:endParaRPr>
          </a:p>
        </p:txBody>
      </p:sp>
      <p:sp>
        <p:nvSpPr>
          <p:cNvPr id="80902" name="Rectangle 7"/>
          <p:cNvSpPr>
            <a:spLocks noChangeArrowheads="1"/>
          </p:cNvSpPr>
          <p:nvPr/>
        </p:nvSpPr>
        <p:spPr bwMode="auto">
          <a:xfrm>
            <a:off x="192088" y="260350"/>
            <a:ext cx="7620000" cy="855663"/>
          </a:xfrm>
          <a:prstGeom prst="rect">
            <a:avLst/>
          </a:prstGeom>
          <a:noFill/>
          <a:ln>
            <a:noFill/>
          </a:ln>
        </p:spPr>
        <p:txBody>
          <a:bodyPr anchor="ctr"/>
          <a:lstStyle/>
          <a:p>
            <a:pPr eaLnBrk="1" hangingPunct="1">
              <a:lnSpc>
                <a:spcPts val="3520"/>
              </a:lnSpc>
              <a:spcBef>
                <a:spcPts val="600"/>
              </a:spcBef>
            </a:pPr>
            <a:r>
              <a:rPr lang="zh-CN" altLang="en-US" sz="3600" b="1" dirty="0">
                <a:solidFill>
                  <a:srgbClr val="0000FF"/>
                </a:solidFill>
              </a:rPr>
              <a:t>对</a:t>
            </a:r>
            <a:r>
              <a:rPr lang="el-GR" altLang="zh-CN" sz="3600" b="1" dirty="0">
                <a:solidFill>
                  <a:srgbClr val="0000FF"/>
                </a:solidFill>
                <a:latin typeface="宋体" panose="02010600030101010101" pitchFamily="2" charset="-122"/>
              </a:rPr>
              <a:t>α</a:t>
            </a:r>
            <a:r>
              <a:rPr lang="zh-CN" altLang="en-US" sz="3600" b="1" dirty="0">
                <a:solidFill>
                  <a:srgbClr val="0000FF"/>
                </a:solidFill>
              </a:rPr>
              <a:t>粒子散射实验的进一步说明</a:t>
            </a:r>
            <a:endParaRPr lang="zh-CN" altLang="en-US" sz="3600" b="1" dirty="0">
              <a:solidFill>
                <a:srgbClr val="0000FF"/>
              </a:solidFill>
            </a:endParaRPr>
          </a:p>
        </p:txBody>
      </p:sp>
      <p:sp>
        <p:nvSpPr>
          <p:cNvPr id="5" name="幻灯片编号占位符 4"/>
          <p:cNvSpPr>
            <a:spLocks noGrp="1"/>
          </p:cNvSpPr>
          <p:nvPr>
            <p:ph type="sldNum" sz="quarter" idx="12"/>
          </p:nvPr>
        </p:nvSpPr>
        <p:spPr/>
        <p:txBody>
          <a:bodyPr/>
          <a:lstStyle/>
          <a:p>
            <a:pPr>
              <a:lnSpc>
                <a:spcPts val="3520"/>
              </a:lnSpc>
              <a:spcBef>
                <a:spcPts val="600"/>
              </a:spcBef>
              <a:defRPr/>
            </a:pPr>
            <a:fld id="{0CD5392D-E229-44C5-B6EC-F0B1F64DF678}" type="slidenum">
              <a:rPr lang="en-US" b="1" smtClean="0"/>
            </a:fld>
            <a:endParaRPr lang="en-US" b="1"/>
          </a:p>
        </p:txBody>
      </p:sp>
      <p:sp>
        <p:nvSpPr>
          <p:cNvPr id="2" name="页脚占位符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97987"/>
                                        </p:tgtEl>
                                        <p:attrNameLst>
                                          <p:attrName>style.visibility</p:attrName>
                                        </p:attrNameLst>
                                      </p:cBhvr>
                                      <p:to>
                                        <p:strVal val="visible"/>
                                      </p:to>
                                    </p:set>
                                    <p:anim from="(-#ppt_w/2)" to="(#ppt_x)" calcmode="lin" valueType="num">
                                      <p:cBhvr>
                                        <p:cTn id="7" dur="600" fill="hold">
                                          <p:stCondLst>
                                            <p:cond delay="0"/>
                                          </p:stCondLst>
                                        </p:cTn>
                                        <p:tgtEl>
                                          <p:spTgt spid="297987"/>
                                        </p:tgtEl>
                                        <p:attrNameLst>
                                          <p:attrName>ppt_x</p:attrName>
                                        </p:attrNameLst>
                                      </p:cBhvr>
                                    </p:anim>
                                    <p:anim from="0" to="-1.0" calcmode="lin" valueType="num">
                                      <p:cBhvr>
                                        <p:cTn id="8" dur="200" decel="50000" autoRev="1" fill="hold">
                                          <p:stCondLst>
                                            <p:cond delay="600"/>
                                          </p:stCondLst>
                                        </p:cTn>
                                        <p:tgtEl>
                                          <p:spTgt spid="297987"/>
                                        </p:tgtEl>
                                        <p:attrNameLst>
                                          <p:attrName>xshear</p:attrName>
                                        </p:attrNameLst>
                                      </p:cBhvr>
                                    </p:anim>
                                    <p:animScale>
                                      <p:cBhvr>
                                        <p:cTn id="9" dur="200" decel="100000" autoRev="1" fill="hold">
                                          <p:stCondLst>
                                            <p:cond delay="600"/>
                                          </p:stCondLst>
                                        </p:cTn>
                                        <p:tgtEl>
                                          <p:spTgt spid="297987"/>
                                        </p:tgtEl>
                                      </p:cBhvr>
                                      <p:from x="100000" y="100000"/>
                                      <p:to x="80000" y="100000"/>
                                    </p:animScale>
                                    <p:anim by="(#ppt_h/3+#ppt_w*0.1)" calcmode="lin" valueType="num">
                                      <p:cBhvr additive="sum">
                                        <p:cTn id="10" dur="200" decel="100000" autoRev="1" fill="hold">
                                          <p:stCondLst>
                                            <p:cond delay="600"/>
                                          </p:stCondLst>
                                        </p:cTn>
                                        <p:tgtEl>
                                          <p:spTgt spid="297987"/>
                                        </p:tgtEl>
                                        <p:attrNameLst>
                                          <p:attrName>ppt_x</p:attrName>
                                        </p:attrNameLst>
                                      </p:cBhvr>
                                    </p:anim>
                                  </p:childTnLst>
                                </p:cTn>
                              </p:par>
                            </p:childTnLst>
                          </p:cTn>
                        </p:par>
                        <p:par>
                          <p:cTn id="11" fill="hold">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97988"/>
                                        </p:tgtEl>
                                        <p:attrNameLst>
                                          <p:attrName>style.visibility</p:attrName>
                                        </p:attrNameLst>
                                      </p:cBhvr>
                                      <p:to>
                                        <p:strVal val="visible"/>
                                      </p:to>
                                    </p:set>
                                    <p:anim calcmode="lin" valueType="num">
                                      <p:cBhvr>
                                        <p:cTn id="14" dur="500" fill="hold"/>
                                        <p:tgtEl>
                                          <p:spTgt spid="297988"/>
                                        </p:tgtEl>
                                        <p:attrNameLst>
                                          <p:attrName>ppt_x</p:attrName>
                                        </p:attrNameLst>
                                      </p:cBhvr>
                                      <p:tavLst>
                                        <p:tav tm="0">
                                          <p:val>
                                            <p:strVal val="#ppt_x-#ppt_w/2"/>
                                          </p:val>
                                        </p:tav>
                                        <p:tav tm="100000">
                                          <p:val>
                                            <p:strVal val="#ppt_x"/>
                                          </p:val>
                                        </p:tav>
                                      </p:tavLst>
                                    </p:anim>
                                    <p:anim calcmode="lin" valueType="num">
                                      <p:cBhvr>
                                        <p:cTn id="15" dur="500" fill="hold"/>
                                        <p:tgtEl>
                                          <p:spTgt spid="297988"/>
                                        </p:tgtEl>
                                        <p:attrNameLst>
                                          <p:attrName>ppt_y</p:attrName>
                                        </p:attrNameLst>
                                      </p:cBhvr>
                                      <p:tavLst>
                                        <p:tav tm="0">
                                          <p:val>
                                            <p:strVal val="#ppt_y"/>
                                          </p:val>
                                        </p:tav>
                                        <p:tav tm="100000">
                                          <p:val>
                                            <p:strVal val="#ppt_y"/>
                                          </p:val>
                                        </p:tav>
                                      </p:tavLst>
                                    </p:anim>
                                    <p:anim calcmode="lin" valueType="num">
                                      <p:cBhvr>
                                        <p:cTn id="16" dur="500" fill="hold"/>
                                        <p:tgtEl>
                                          <p:spTgt spid="297988"/>
                                        </p:tgtEl>
                                        <p:attrNameLst>
                                          <p:attrName>ppt_w</p:attrName>
                                        </p:attrNameLst>
                                      </p:cBhvr>
                                      <p:tavLst>
                                        <p:tav tm="0">
                                          <p:val>
                                            <p:fltVal val="0"/>
                                          </p:val>
                                        </p:tav>
                                        <p:tav tm="100000">
                                          <p:val>
                                            <p:strVal val="#ppt_w"/>
                                          </p:val>
                                        </p:tav>
                                      </p:tavLst>
                                    </p:anim>
                                    <p:anim calcmode="lin" valueType="num">
                                      <p:cBhvr>
                                        <p:cTn id="17" dur="500" fill="hold"/>
                                        <p:tgtEl>
                                          <p:spTgt spid="297988"/>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grpId="0" nodeType="clickEffect">
                                  <p:stCondLst>
                                    <p:cond delay="0"/>
                                  </p:stCondLst>
                                  <p:childTnLst>
                                    <p:set>
                                      <p:cBhvr>
                                        <p:cTn id="21" dur="1" fill="hold">
                                          <p:stCondLst>
                                            <p:cond delay="0"/>
                                          </p:stCondLst>
                                        </p:cTn>
                                        <p:tgtEl>
                                          <p:spTgt spid="297989"/>
                                        </p:tgtEl>
                                        <p:attrNameLst>
                                          <p:attrName>style.visibility</p:attrName>
                                        </p:attrNameLst>
                                      </p:cBhvr>
                                      <p:to>
                                        <p:strVal val="visible"/>
                                      </p:to>
                                    </p:set>
                                    <p:anim calcmode="lin" valueType="num">
                                      <p:cBhvr>
                                        <p:cTn id="22" dur="500" fill="hold"/>
                                        <p:tgtEl>
                                          <p:spTgt spid="297989"/>
                                        </p:tgtEl>
                                        <p:attrNameLst>
                                          <p:attrName>ppt_x</p:attrName>
                                        </p:attrNameLst>
                                      </p:cBhvr>
                                      <p:tavLst>
                                        <p:tav tm="0">
                                          <p:val>
                                            <p:strVal val="#ppt_x-#ppt_w/2"/>
                                          </p:val>
                                        </p:tav>
                                        <p:tav tm="100000">
                                          <p:val>
                                            <p:strVal val="#ppt_x"/>
                                          </p:val>
                                        </p:tav>
                                      </p:tavLst>
                                    </p:anim>
                                    <p:anim calcmode="lin" valueType="num">
                                      <p:cBhvr>
                                        <p:cTn id="23" dur="500" fill="hold"/>
                                        <p:tgtEl>
                                          <p:spTgt spid="297989"/>
                                        </p:tgtEl>
                                        <p:attrNameLst>
                                          <p:attrName>ppt_y</p:attrName>
                                        </p:attrNameLst>
                                      </p:cBhvr>
                                      <p:tavLst>
                                        <p:tav tm="0">
                                          <p:val>
                                            <p:strVal val="#ppt_y"/>
                                          </p:val>
                                        </p:tav>
                                        <p:tav tm="100000">
                                          <p:val>
                                            <p:strVal val="#ppt_y"/>
                                          </p:val>
                                        </p:tav>
                                      </p:tavLst>
                                    </p:anim>
                                    <p:anim calcmode="lin" valueType="num">
                                      <p:cBhvr>
                                        <p:cTn id="24" dur="500" fill="hold"/>
                                        <p:tgtEl>
                                          <p:spTgt spid="297989"/>
                                        </p:tgtEl>
                                        <p:attrNameLst>
                                          <p:attrName>ppt_w</p:attrName>
                                        </p:attrNameLst>
                                      </p:cBhvr>
                                      <p:tavLst>
                                        <p:tav tm="0">
                                          <p:val>
                                            <p:fltVal val="0"/>
                                          </p:val>
                                        </p:tav>
                                        <p:tav tm="100000">
                                          <p:val>
                                            <p:strVal val="#ppt_w"/>
                                          </p:val>
                                        </p:tav>
                                      </p:tavLst>
                                    </p:anim>
                                    <p:anim calcmode="lin" valueType="num">
                                      <p:cBhvr>
                                        <p:cTn id="25" dur="500" fill="hold"/>
                                        <p:tgtEl>
                                          <p:spTgt spid="29798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297990"/>
                                        </p:tgtEl>
                                        <p:attrNameLst>
                                          <p:attrName>style.visibility</p:attrName>
                                        </p:attrNameLst>
                                      </p:cBhvr>
                                      <p:to>
                                        <p:strVal val="visible"/>
                                      </p:to>
                                    </p:set>
                                    <p:anim calcmode="lin" valueType="num">
                                      <p:cBhvr>
                                        <p:cTn id="30" dur="500" fill="hold"/>
                                        <p:tgtEl>
                                          <p:spTgt spid="297990"/>
                                        </p:tgtEl>
                                        <p:attrNameLst>
                                          <p:attrName>ppt_x</p:attrName>
                                        </p:attrNameLst>
                                      </p:cBhvr>
                                      <p:tavLst>
                                        <p:tav tm="0">
                                          <p:val>
                                            <p:strVal val="#ppt_x-#ppt_w/2"/>
                                          </p:val>
                                        </p:tav>
                                        <p:tav tm="100000">
                                          <p:val>
                                            <p:strVal val="#ppt_x"/>
                                          </p:val>
                                        </p:tav>
                                      </p:tavLst>
                                    </p:anim>
                                    <p:anim calcmode="lin" valueType="num">
                                      <p:cBhvr>
                                        <p:cTn id="31" dur="500" fill="hold"/>
                                        <p:tgtEl>
                                          <p:spTgt spid="297990"/>
                                        </p:tgtEl>
                                        <p:attrNameLst>
                                          <p:attrName>ppt_y</p:attrName>
                                        </p:attrNameLst>
                                      </p:cBhvr>
                                      <p:tavLst>
                                        <p:tav tm="0">
                                          <p:val>
                                            <p:strVal val="#ppt_y"/>
                                          </p:val>
                                        </p:tav>
                                        <p:tav tm="100000">
                                          <p:val>
                                            <p:strVal val="#ppt_y"/>
                                          </p:val>
                                        </p:tav>
                                      </p:tavLst>
                                    </p:anim>
                                    <p:anim calcmode="lin" valueType="num">
                                      <p:cBhvr>
                                        <p:cTn id="32" dur="500" fill="hold"/>
                                        <p:tgtEl>
                                          <p:spTgt spid="297990"/>
                                        </p:tgtEl>
                                        <p:attrNameLst>
                                          <p:attrName>ppt_w</p:attrName>
                                        </p:attrNameLst>
                                      </p:cBhvr>
                                      <p:tavLst>
                                        <p:tav tm="0">
                                          <p:val>
                                            <p:fltVal val="0"/>
                                          </p:val>
                                        </p:tav>
                                        <p:tav tm="100000">
                                          <p:val>
                                            <p:strVal val="#ppt_w"/>
                                          </p:val>
                                        </p:tav>
                                      </p:tavLst>
                                    </p:anim>
                                    <p:anim calcmode="lin" valueType="num">
                                      <p:cBhvr>
                                        <p:cTn id="33" dur="500" fill="hold"/>
                                        <p:tgtEl>
                                          <p:spTgt spid="29799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p:bldP spid="297988" grpId="0"/>
      <p:bldP spid="297989" grpId="0"/>
      <p:bldP spid="29799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几点注意事项</a:t>
            </a:r>
            <a:endParaRPr lang="zh-CN" altLang="en-US" dirty="0"/>
          </a:p>
        </p:txBody>
      </p:sp>
      <p:sp>
        <p:nvSpPr>
          <p:cNvPr id="4" name="内容占位符 3"/>
          <p:cNvSpPr>
            <a:spLocks noGrp="1"/>
          </p:cNvSpPr>
          <p:nvPr>
            <p:ph idx="1"/>
          </p:nvPr>
        </p:nvSpPr>
        <p:spPr>
          <a:xfrm>
            <a:off x="381000" y="1371600"/>
            <a:ext cx="8028363" cy="4876800"/>
          </a:xfrm>
        </p:spPr>
        <p:txBody>
          <a:bodyPr>
            <a:normAutofit fontScale="92500" lnSpcReduction="20000"/>
          </a:bodyPr>
          <a:lstStyle/>
          <a:p>
            <a:pPr>
              <a:lnSpc>
                <a:spcPct val="110000"/>
              </a:lnSpc>
            </a:pPr>
            <a:r>
              <a:rPr lang="zh-CN" altLang="en-US" sz="2800" dirty="0"/>
              <a:t>两个粒子间的相互作用力是有心力！</a:t>
            </a:r>
            <a:endParaRPr lang="en-US" altLang="zh-CN" sz="2800" dirty="0"/>
          </a:p>
          <a:p>
            <a:pPr>
              <a:lnSpc>
                <a:spcPct val="110000"/>
              </a:lnSpc>
            </a:pPr>
            <a:r>
              <a:rPr lang="zh-CN" altLang="en-US" sz="2800" dirty="0"/>
              <a:t>探测器到金箔的距离 </a:t>
            </a:r>
            <a:r>
              <a:rPr lang="en-US" altLang="zh-CN" sz="2800" dirty="0"/>
              <a:t>&gt;&gt; </a:t>
            </a:r>
            <a:r>
              <a:rPr lang="zh-CN" altLang="en-US" sz="2800" dirty="0"/>
              <a:t>金箔本身的尺寸（或</a:t>
            </a:r>
            <a:r>
              <a:rPr lang="zh-CN" altLang="en-US" sz="2800" dirty="0">
                <a:sym typeface="Symbol" panose="05050102010706020507" pitchFamily="18" charset="2"/>
              </a:rPr>
              <a:t>粒子束的横截面</a:t>
            </a:r>
            <a:r>
              <a:rPr lang="zh-CN" altLang="en-US" sz="2800" dirty="0"/>
              <a:t>）</a:t>
            </a:r>
            <a:endParaRPr lang="en-US" altLang="zh-CN" sz="2800" dirty="0"/>
          </a:p>
          <a:p>
            <a:pPr>
              <a:lnSpc>
                <a:spcPct val="110000"/>
              </a:lnSpc>
            </a:pPr>
            <a:r>
              <a:rPr lang="zh-CN" altLang="en-US" sz="2800" dirty="0"/>
              <a:t>卢瑟福散射</a:t>
            </a:r>
            <a:endParaRPr lang="en-US" altLang="zh-CN" sz="2800" dirty="0"/>
          </a:p>
          <a:p>
            <a:pPr lvl="1">
              <a:lnSpc>
                <a:spcPct val="110000"/>
              </a:lnSpc>
            </a:pPr>
            <a:r>
              <a:rPr lang="zh-CN" altLang="en-US" sz="2000" dirty="0">
                <a:sym typeface="Symbol" panose="05050102010706020507" pitchFamily="18" charset="2"/>
              </a:rPr>
              <a:t>单个粒子与单个金原子核  微分截面</a:t>
            </a:r>
            <a:r>
              <a:rPr lang="en-US" altLang="zh-CN" sz="2000" i="1" dirty="0">
                <a:latin typeface="Symbol" panose="05050102010706020507" pitchFamily="18" charset="2"/>
              </a:rPr>
              <a:t>s</a:t>
            </a:r>
            <a:r>
              <a:rPr lang="en-US" altLang="zh-CN" sz="2000" dirty="0">
                <a:latin typeface="Symbol" panose="05050102010706020507" pitchFamily="18" charset="2"/>
              </a:rPr>
              <a:t>(</a:t>
            </a:r>
            <a:r>
              <a:rPr lang="en-US" altLang="zh-CN" sz="2000" i="1" dirty="0">
                <a:latin typeface="Symbol" panose="05050102010706020507" pitchFamily="18" charset="2"/>
              </a:rPr>
              <a:t></a:t>
            </a:r>
            <a:r>
              <a:rPr lang="en-US" altLang="zh-CN" sz="2000" dirty="0">
                <a:latin typeface="Symbol" panose="05050102010706020507" pitchFamily="18" charset="2"/>
              </a:rPr>
              <a:t>)</a:t>
            </a:r>
            <a:r>
              <a:rPr lang="zh-CN" altLang="en-US" sz="2000" dirty="0">
                <a:sym typeface="Symbol" panose="05050102010706020507" pitchFamily="18" charset="2"/>
              </a:rPr>
              <a:t>的定义</a:t>
            </a:r>
            <a:endParaRPr lang="en-US" altLang="zh-CN" sz="2000" dirty="0">
              <a:sym typeface="Symbol" panose="05050102010706020507" pitchFamily="18" charset="2"/>
            </a:endParaRPr>
          </a:p>
          <a:p>
            <a:pPr marL="457200" lvl="1" indent="0">
              <a:lnSpc>
                <a:spcPct val="110000"/>
              </a:lnSpc>
              <a:buNone/>
            </a:pPr>
            <a:r>
              <a:rPr lang="en-US" altLang="zh-CN" sz="2000" dirty="0">
                <a:sym typeface="Symbol" panose="05050102010706020507" pitchFamily="18" charset="2"/>
              </a:rPr>
              <a:t>                                                       </a:t>
            </a:r>
            <a:r>
              <a:rPr lang="zh-CN" altLang="en-US" sz="2000" dirty="0">
                <a:sym typeface="Symbol" panose="05050102010706020507" pitchFamily="18" charset="2"/>
              </a:rPr>
              <a:t>（</a:t>
            </a:r>
            <a:r>
              <a:rPr lang="zh-CN" altLang="en-US" sz="2000" dirty="0">
                <a:solidFill>
                  <a:srgbClr val="FF0000"/>
                </a:solidFill>
                <a:sym typeface="Symbol" panose="05050102010706020507" pitchFamily="18" charset="2"/>
              </a:rPr>
              <a:t>卢瑟福散射公式</a:t>
            </a:r>
            <a:r>
              <a:rPr lang="zh-CN" altLang="en-US" sz="2000" dirty="0">
                <a:sym typeface="Symbol" panose="05050102010706020507" pitchFamily="18" charset="2"/>
              </a:rPr>
              <a:t>与粒子质量无关？）</a:t>
            </a:r>
            <a:endParaRPr lang="en-US" altLang="zh-CN" sz="2000" dirty="0">
              <a:sym typeface="Symbol" panose="05050102010706020507" pitchFamily="18" charset="2"/>
            </a:endParaRPr>
          </a:p>
          <a:p>
            <a:pPr lvl="1">
              <a:lnSpc>
                <a:spcPct val="110000"/>
              </a:lnSpc>
            </a:pPr>
            <a:r>
              <a:rPr lang="zh-CN" altLang="en-US" sz="2000" dirty="0">
                <a:sym typeface="Symbol" panose="05050102010706020507" pitchFamily="18" charset="2"/>
              </a:rPr>
              <a:t>单个粒子与多个金原子核  单粒子散射几率</a:t>
            </a:r>
            <a:r>
              <a:rPr lang="en-US" altLang="zh-CN" sz="2000" i="1" dirty="0" err="1">
                <a:sym typeface="Symbol" panose="05050102010706020507" pitchFamily="18" charset="2"/>
              </a:rPr>
              <a:t>dP</a:t>
            </a:r>
            <a:r>
              <a:rPr lang="en-US" altLang="zh-CN" sz="2000" dirty="0">
                <a:sym typeface="Symbol" panose="05050102010706020507" pitchFamily="18" charset="2"/>
              </a:rPr>
              <a:t>(</a:t>
            </a:r>
            <a:r>
              <a:rPr lang="en-US" altLang="zh-CN" sz="2000" i="1" dirty="0">
                <a:sym typeface="Symbol" panose="05050102010706020507" pitchFamily="18" charset="2"/>
              </a:rPr>
              <a:t></a:t>
            </a:r>
            <a:r>
              <a:rPr lang="en-US" altLang="zh-CN" sz="2000" dirty="0">
                <a:sym typeface="Symbol" panose="05050102010706020507" pitchFamily="18" charset="2"/>
              </a:rPr>
              <a:t>)</a:t>
            </a:r>
            <a:endParaRPr lang="en-US" altLang="zh-CN" sz="2000" dirty="0">
              <a:sym typeface="Symbol" panose="05050102010706020507" pitchFamily="18" charset="2"/>
            </a:endParaRPr>
          </a:p>
          <a:p>
            <a:pPr lvl="1">
              <a:lnSpc>
                <a:spcPct val="110000"/>
              </a:lnSpc>
            </a:pPr>
            <a:r>
              <a:rPr lang="zh-CN" altLang="en-US" sz="2000" dirty="0">
                <a:sym typeface="Symbol" panose="05050102010706020507" pitchFamily="18" charset="2"/>
              </a:rPr>
              <a:t>多个粒子与多个金原子核  </a:t>
            </a:r>
            <a:r>
              <a:rPr lang="zh-CN" altLang="en-US" sz="2000" dirty="0">
                <a:solidFill>
                  <a:srgbClr val="FF0000"/>
                </a:solidFill>
                <a:sym typeface="Symbol" panose="05050102010706020507" pitchFamily="18" charset="2"/>
              </a:rPr>
              <a:t>实验测量</a:t>
            </a:r>
            <a:endParaRPr lang="en-US" altLang="zh-CN" sz="2000" dirty="0">
              <a:solidFill>
                <a:srgbClr val="FF0000"/>
              </a:solidFill>
            </a:endParaRPr>
          </a:p>
          <a:p>
            <a:pPr>
              <a:lnSpc>
                <a:spcPct val="110000"/>
              </a:lnSpc>
            </a:pPr>
            <a:r>
              <a:rPr lang="zh-CN" altLang="en-US" sz="2800" dirty="0"/>
              <a:t>当散射</a:t>
            </a:r>
            <a:r>
              <a:rPr lang="en-US" altLang="zh-CN" sz="2800" i="1" dirty="0">
                <a:sym typeface="Symbol" panose="05050102010706020507" pitchFamily="18" charset="2"/>
              </a:rPr>
              <a:t></a:t>
            </a:r>
            <a:r>
              <a:rPr lang="zh-CN" altLang="en-US" sz="2800" dirty="0"/>
              <a:t>角接近</a:t>
            </a:r>
            <a:r>
              <a:rPr lang="en-US" altLang="zh-CN" sz="2800" dirty="0"/>
              <a:t>0</a:t>
            </a:r>
            <a:r>
              <a:rPr lang="zh-CN" altLang="en-US" sz="2800" dirty="0"/>
              <a:t>时 </a:t>
            </a:r>
            <a:r>
              <a:rPr lang="zh-CN" altLang="en-US" sz="2800" dirty="0">
                <a:sym typeface="Symbol" panose="05050102010706020507" pitchFamily="18" charset="2"/>
              </a:rPr>
              <a:t> 卢瑟福散射公式的微分截面</a:t>
            </a:r>
            <a:r>
              <a:rPr lang="en-US" altLang="zh-CN" sz="2800" i="1" dirty="0">
                <a:latin typeface="Symbol" panose="05050102010706020507" pitchFamily="18" charset="2"/>
              </a:rPr>
              <a:t>s</a:t>
            </a:r>
            <a:r>
              <a:rPr lang="en-US" altLang="zh-CN" sz="2800" dirty="0">
                <a:latin typeface="Symbol" panose="05050102010706020507" pitchFamily="18" charset="2"/>
              </a:rPr>
              <a:t>(</a:t>
            </a:r>
            <a:r>
              <a:rPr lang="en-US" altLang="zh-CN" sz="2800" i="1" dirty="0">
                <a:latin typeface="Symbol" panose="05050102010706020507" pitchFamily="18" charset="2"/>
              </a:rPr>
              <a:t></a:t>
            </a:r>
            <a:r>
              <a:rPr lang="en-US" altLang="zh-CN" sz="2800" dirty="0">
                <a:latin typeface="Symbol" panose="05050102010706020507" pitchFamily="18" charset="2"/>
              </a:rPr>
              <a:t>)</a:t>
            </a:r>
            <a:r>
              <a:rPr lang="zh-CN" altLang="en-US" sz="2800" dirty="0">
                <a:sym typeface="Symbol" panose="05050102010706020507" pitchFamily="18" charset="2"/>
              </a:rPr>
              <a:t>趋于，</a:t>
            </a:r>
            <a:r>
              <a:rPr lang="zh-CN" altLang="en-US" sz="2800" dirty="0">
                <a:solidFill>
                  <a:srgbClr val="FF0000"/>
                </a:solidFill>
                <a:sym typeface="Symbol" panose="05050102010706020507" pitchFamily="18" charset="2"/>
              </a:rPr>
              <a:t>如何理解</a:t>
            </a:r>
            <a:r>
              <a:rPr lang="zh-CN" altLang="en-US" sz="2800" dirty="0">
                <a:sym typeface="Symbol" panose="05050102010706020507" pitchFamily="18" charset="2"/>
              </a:rPr>
              <a:t>？</a:t>
            </a:r>
            <a:endParaRPr lang="en-US" altLang="zh-CN" sz="2800" dirty="0">
              <a:sym typeface="Symbol" panose="05050102010706020507" pitchFamily="18" charset="2"/>
            </a:endParaRPr>
          </a:p>
          <a:p>
            <a:pPr marL="579755" lvl="1" indent="-341630">
              <a:lnSpc>
                <a:spcPct val="110000"/>
              </a:lnSpc>
            </a:pPr>
            <a:r>
              <a:rPr lang="zh-CN" altLang="en-US" sz="2000" dirty="0"/>
              <a:t>当</a:t>
            </a:r>
            <a:r>
              <a:rPr lang="en-US" altLang="zh-CN" sz="2000" i="1" dirty="0">
                <a:sym typeface="Symbol" panose="05050102010706020507" pitchFamily="18" charset="2"/>
              </a:rPr>
              <a:t></a:t>
            </a:r>
            <a:r>
              <a:rPr lang="zh-CN" altLang="en-US" sz="2000" dirty="0">
                <a:sym typeface="Symbol" panose="05050102010706020507" pitchFamily="18" charset="2"/>
              </a:rPr>
              <a:t> </a:t>
            </a:r>
            <a:r>
              <a:rPr lang="en-US" altLang="zh-CN" sz="2000" dirty="0"/>
              <a:t>0</a:t>
            </a:r>
            <a:r>
              <a:rPr lang="zh-CN" altLang="en-US" sz="2000" dirty="0"/>
              <a:t>时 </a:t>
            </a:r>
            <a:r>
              <a:rPr lang="zh-CN" altLang="en-US" sz="2000" dirty="0">
                <a:sym typeface="Symbol" panose="05050102010706020507" pitchFamily="18" charset="2"/>
              </a:rPr>
              <a:t> 瞄准距离</a:t>
            </a:r>
            <a:r>
              <a:rPr lang="en-US" altLang="zh-CN" sz="2000" i="1" dirty="0">
                <a:sym typeface="Symbol" panose="05050102010706020507" pitchFamily="18" charset="2"/>
              </a:rPr>
              <a:t>b</a:t>
            </a:r>
            <a:r>
              <a:rPr lang="zh-CN" altLang="en-US" sz="2000" dirty="0">
                <a:sym typeface="Symbol" panose="05050102010706020507" pitchFamily="18" charset="2"/>
              </a:rPr>
              <a:t>大  电子屏蔽效应不再能忽略 </a:t>
            </a:r>
            <a:br>
              <a:rPr lang="en-US" altLang="zh-CN" sz="2000" dirty="0">
                <a:sym typeface="Symbol" panose="05050102010706020507" pitchFamily="18" charset="2"/>
              </a:rPr>
            </a:br>
            <a:r>
              <a:rPr lang="zh-CN" altLang="en-US" sz="2000" dirty="0">
                <a:sym typeface="Symbol" panose="05050102010706020507" pitchFamily="18" charset="2"/>
              </a:rPr>
              <a:t> 粒子与中性原子散射 卢瑟福散射公式不再成立</a:t>
            </a:r>
            <a:endParaRPr lang="en-US" altLang="zh-CN" sz="2000"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382000" cy="914400"/>
          </a:xfrm>
        </p:spPr>
        <p:txBody>
          <a:bodyPr>
            <a:normAutofit fontScale="90000"/>
          </a:bodyPr>
          <a:lstStyle/>
          <a:p>
            <a:r>
              <a:rPr lang="zh-CN" altLang="en-US" dirty="0"/>
              <a:t>在无法直接观测“原子”的年代</a:t>
            </a:r>
            <a:endParaRPr lang="zh-CN" altLang="en-US" dirty="0"/>
          </a:p>
        </p:txBody>
      </p:sp>
      <p:sp>
        <p:nvSpPr>
          <p:cNvPr id="3" name="内容占位符 2"/>
          <p:cNvSpPr>
            <a:spLocks noGrp="1"/>
          </p:cNvSpPr>
          <p:nvPr>
            <p:ph idx="1"/>
          </p:nvPr>
        </p:nvSpPr>
        <p:spPr>
          <a:xfrm>
            <a:off x="382190" y="1295400"/>
            <a:ext cx="8380810" cy="4724400"/>
          </a:xfrm>
        </p:spPr>
        <p:txBody>
          <a:bodyPr>
            <a:normAutofit fontScale="85000" lnSpcReduction="20000"/>
          </a:bodyPr>
          <a:lstStyle/>
          <a:p>
            <a:pPr>
              <a:lnSpc>
                <a:spcPct val="110000"/>
              </a:lnSpc>
            </a:pPr>
            <a:r>
              <a:rPr lang="zh-CN" altLang="en-US" sz="3200" dirty="0"/>
              <a:t>古代关于物质基本结构的观点</a:t>
            </a:r>
            <a:endParaRPr lang="en-US" altLang="zh-CN" sz="3200" dirty="0"/>
          </a:p>
          <a:p>
            <a:pPr lvl="1">
              <a:lnSpc>
                <a:spcPct val="110000"/>
              </a:lnSpc>
            </a:pPr>
            <a:r>
              <a:rPr lang="zh-CN" altLang="en-US" sz="2400" dirty="0"/>
              <a:t>公元前四世纪，德谟克利特提出物质最小单位，不可分割；亚里士多德，物质连续</a:t>
            </a:r>
            <a:endParaRPr lang="en-US" altLang="zh-CN" sz="2400" dirty="0"/>
          </a:p>
          <a:p>
            <a:pPr lvl="1">
              <a:lnSpc>
                <a:spcPct val="110000"/>
              </a:lnSpc>
            </a:pPr>
            <a:r>
              <a:rPr lang="zh-CN" altLang="en-US" sz="2400" dirty="0"/>
              <a:t>战国时期公孙龙：一尺之棰，日取其半，万世不竭</a:t>
            </a:r>
            <a:endParaRPr lang="en-US" altLang="zh-CN" sz="2400" dirty="0"/>
          </a:p>
          <a:p>
            <a:pPr lvl="1">
              <a:lnSpc>
                <a:spcPct val="110000"/>
              </a:lnSpc>
            </a:pPr>
            <a:r>
              <a:rPr lang="zh-CN" altLang="en-US" sz="2400" dirty="0">
                <a:solidFill>
                  <a:srgbClr val="0000FF"/>
                </a:solidFill>
              </a:rPr>
              <a:t>古埃及象形文字记录中提到：</a:t>
            </a:r>
            <a:br>
              <a:rPr lang="en-US" altLang="zh-CN" sz="2400" dirty="0">
                <a:solidFill>
                  <a:srgbClr val="0000FF"/>
                </a:solidFill>
              </a:rPr>
            </a:br>
            <a:r>
              <a:rPr lang="zh-CN" altLang="en-US" sz="2400" dirty="0">
                <a:solidFill>
                  <a:srgbClr val="0000FF"/>
                </a:solidFill>
              </a:rPr>
              <a:t>油滴水中扩散</a:t>
            </a:r>
            <a:r>
              <a:rPr lang="zh-CN" altLang="en-US" sz="2400" dirty="0">
                <a:solidFill>
                  <a:srgbClr val="0000FF"/>
                </a:solidFill>
                <a:sym typeface="Symbol" panose="05050102010706020507" pitchFamily="18" charset="2"/>
              </a:rPr>
              <a:t>原子分子尺度为</a:t>
            </a:r>
            <a:r>
              <a:rPr lang="en-US" altLang="zh-CN" sz="2400" dirty="0">
                <a:solidFill>
                  <a:srgbClr val="0000FF"/>
                </a:solidFill>
                <a:sym typeface="Symbol" panose="05050102010706020507" pitchFamily="18" charset="2"/>
              </a:rPr>
              <a:t>~10</a:t>
            </a:r>
            <a:r>
              <a:rPr lang="en-US" altLang="zh-CN" sz="2400" baseline="30000" dirty="0">
                <a:solidFill>
                  <a:srgbClr val="0000FF"/>
                </a:solidFill>
                <a:sym typeface="Symbol" panose="05050102010706020507" pitchFamily="18" charset="2"/>
              </a:rPr>
              <a:t>-10</a:t>
            </a:r>
            <a:r>
              <a:rPr lang="en-US" altLang="zh-CN" sz="2400" dirty="0">
                <a:solidFill>
                  <a:srgbClr val="0000FF"/>
                </a:solidFill>
                <a:sym typeface="Symbol" panose="05050102010706020507" pitchFamily="18" charset="2"/>
              </a:rPr>
              <a:t>m</a:t>
            </a:r>
            <a:endParaRPr lang="en-US" altLang="zh-CN" sz="2400" dirty="0">
              <a:solidFill>
                <a:srgbClr val="0000FF"/>
              </a:solidFill>
              <a:sym typeface="Symbol" panose="05050102010706020507" pitchFamily="18" charset="2"/>
            </a:endParaRPr>
          </a:p>
          <a:p>
            <a:pPr lvl="1">
              <a:lnSpc>
                <a:spcPct val="110000"/>
              </a:lnSpc>
            </a:pPr>
            <a:r>
              <a:rPr lang="zh-CN" altLang="en-US" sz="2400" dirty="0"/>
              <a:t>现在？</a:t>
            </a:r>
            <a:endParaRPr lang="en-US" altLang="zh-CN" sz="2400" dirty="0"/>
          </a:p>
          <a:p>
            <a:pPr>
              <a:lnSpc>
                <a:spcPct val="110000"/>
              </a:lnSpc>
            </a:pPr>
            <a:r>
              <a:rPr lang="zh-CN" altLang="en-US" sz="3200" dirty="0"/>
              <a:t>近代的原子论</a:t>
            </a:r>
            <a:r>
              <a:rPr lang="en-US" altLang="zh-CN" sz="3200" dirty="0"/>
              <a:t>(</a:t>
            </a:r>
            <a:r>
              <a:rPr lang="zh-CN" altLang="en-US" sz="3200" b="1" dirty="0">
                <a:latin typeface="华文楷体" panose="02010600040101010101" charset="-122"/>
                <a:ea typeface="华文楷体" panose="02010600040101010101" charset="-122"/>
                <a:cs typeface="华文楷体" panose="02010600040101010101" charset="-122"/>
              </a:rPr>
              <a:t>起源于近代化学研究</a:t>
            </a:r>
            <a:r>
              <a:rPr lang="en-US" altLang="zh-CN" sz="3200" dirty="0"/>
              <a:t>)</a:t>
            </a:r>
            <a:endParaRPr lang="zh-CN" altLang="en-US" sz="3200" dirty="0"/>
          </a:p>
          <a:p>
            <a:pPr lvl="1">
              <a:lnSpc>
                <a:spcPct val="110000"/>
              </a:lnSpc>
            </a:pPr>
            <a:r>
              <a:rPr lang="zh-CN" altLang="en-US" sz="2400" dirty="0"/>
              <a:t>道尔顿（英国化学家 </a:t>
            </a:r>
            <a:r>
              <a:rPr lang="en-US" altLang="zh-CN" sz="2400" dirty="0" err="1"/>
              <a:t>John.Dalton</a:t>
            </a:r>
            <a:r>
              <a:rPr lang="en-US" altLang="zh-CN" sz="2400" dirty="0"/>
              <a:t> 1766-1844</a:t>
            </a:r>
            <a:r>
              <a:rPr lang="zh-CN" altLang="en-US" sz="2400" dirty="0"/>
              <a:t>）</a:t>
            </a:r>
            <a:endParaRPr lang="en-US" altLang="zh-CN" sz="2400" dirty="0"/>
          </a:p>
          <a:p>
            <a:pPr lvl="1">
              <a:lnSpc>
                <a:spcPct val="110000"/>
              </a:lnSpc>
            </a:pPr>
            <a:r>
              <a:rPr lang="zh-CN" altLang="en-US" sz="2400" dirty="0"/>
              <a:t>阿伏伽德罗</a:t>
            </a:r>
            <a:r>
              <a:rPr lang="en-US" altLang="zh-CN" sz="2400" dirty="0"/>
              <a:t>(</a:t>
            </a:r>
            <a:r>
              <a:rPr lang="zh-CN" altLang="en-US" sz="2400" dirty="0"/>
              <a:t>意大利物理学家 </a:t>
            </a:r>
            <a:r>
              <a:rPr lang="en-US" altLang="zh-CN" sz="2400" dirty="0" err="1"/>
              <a:t>Amedeo</a:t>
            </a:r>
            <a:r>
              <a:rPr lang="en-US" altLang="zh-CN" sz="2400" dirty="0"/>
              <a:t> Avogadro</a:t>
            </a:r>
            <a:r>
              <a:rPr lang="zh-CN" altLang="en-US" sz="2400" dirty="0"/>
              <a:t> </a:t>
            </a:r>
            <a:r>
              <a:rPr lang="en-US" altLang="zh-CN" sz="2400" dirty="0"/>
              <a:t>1776-1856)</a:t>
            </a:r>
            <a:endParaRPr lang="en-US" altLang="zh-CN" sz="2400" dirty="0"/>
          </a:p>
          <a:p>
            <a:pPr lvl="1">
              <a:lnSpc>
                <a:spcPct val="110000"/>
              </a:lnSpc>
            </a:pPr>
            <a:r>
              <a:rPr lang="zh-CN" altLang="en-US" sz="2400" dirty="0"/>
              <a:t>。。。</a:t>
            </a:r>
            <a:endParaRPr lang="en-US" altLang="zh-CN" sz="2400" dirty="0"/>
          </a:p>
          <a:p>
            <a:pPr lvl="1">
              <a:lnSpc>
                <a:spcPct val="110000"/>
              </a:lnSpc>
            </a:pPr>
            <a:r>
              <a:rPr lang="zh-CN" altLang="en-US" sz="2400" dirty="0"/>
              <a:t>最小单位是原子，原子是单一的，独立的，不可被分割的，在化学变化中保持着稳定的状态，同类原子的属性也是一致的。</a:t>
            </a:r>
            <a:endParaRPr lang="zh-CN" altLang="en-US" sz="2400" dirty="0"/>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文本框 5"/>
          <p:cNvSpPr txBox="1"/>
          <p:nvPr/>
        </p:nvSpPr>
        <p:spPr>
          <a:xfrm>
            <a:off x="6372324" y="1219200"/>
            <a:ext cx="2484976" cy="584775"/>
          </a:xfrm>
          <a:prstGeom prst="rect">
            <a:avLst/>
          </a:prstGeom>
          <a:noFill/>
        </p:spPr>
        <p:txBody>
          <a:bodyPr wrap="none" rtlCol="0">
            <a:spAutoFit/>
          </a:bodyPr>
          <a:lstStyle/>
          <a:p>
            <a:r>
              <a:rPr lang="zh-CN" altLang="en-US" dirty="0">
                <a:solidFill>
                  <a:srgbClr val="FF0000"/>
                </a:solidFill>
              </a:rPr>
              <a:t>哲学！</a:t>
            </a:r>
            <a:r>
              <a:rPr lang="en-US" altLang="zh-CN" dirty="0">
                <a:solidFill>
                  <a:srgbClr val="FF0000"/>
                </a:solidFill>
              </a:rPr>
              <a:t>=</a:t>
            </a:r>
            <a:r>
              <a:rPr lang="zh-CN" altLang="en-US" dirty="0">
                <a:solidFill>
                  <a:srgbClr val="FF0000"/>
                </a:solidFill>
              </a:rPr>
              <a:t>科学</a:t>
            </a:r>
            <a:endParaRPr kumimoji="1" lang="zh-CN" altLang="en-US" dirty="0">
              <a:solidFill>
                <a:srgbClr val="FF0000"/>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zh-CN" altLang="en-US" sz="2400" dirty="0"/>
              <a:t>卢瑟福散射实验：实验设计和结果</a:t>
            </a:r>
            <a:endParaRPr lang="en-US" altLang="zh-CN" sz="2400" dirty="0"/>
          </a:p>
          <a:p>
            <a:pPr>
              <a:lnSpc>
                <a:spcPct val="110000"/>
              </a:lnSpc>
            </a:pPr>
            <a:r>
              <a:rPr lang="zh-CN" altLang="en-US" sz="2400" dirty="0"/>
              <a:t>为什么汤姆逊模型不能解释实验结果</a:t>
            </a:r>
            <a:endParaRPr lang="en-US" altLang="zh-CN" sz="2400" dirty="0"/>
          </a:p>
          <a:p>
            <a:pPr>
              <a:lnSpc>
                <a:spcPct val="110000"/>
              </a:lnSpc>
            </a:pPr>
            <a:r>
              <a:rPr lang="zh-CN" altLang="en-US" sz="2400" dirty="0"/>
              <a:t>卢瑟福核式模型</a:t>
            </a:r>
            <a:endParaRPr lang="en-US" altLang="zh-CN" sz="2400" dirty="0"/>
          </a:p>
          <a:p>
            <a:pPr>
              <a:lnSpc>
                <a:spcPct val="110000"/>
              </a:lnSpc>
            </a:pPr>
            <a:r>
              <a:rPr lang="zh-CN" altLang="en-US" sz="2400" dirty="0"/>
              <a:t>卢瑟福散射模型的几个假设</a:t>
            </a:r>
            <a:endParaRPr lang="en-US" altLang="zh-CN" sz="2400" dirty="0"/>
          </a:p>
          <a:p>
            <a:pPr>
              <a:lnSpc>
                <a:spcPct val="110000"/>
              </a:lnSpc>
            </a:pPr>
            <a:r>
              <a:rPr lang="zh-CN" altLang="en-US" sz="2400" dirty="0"/>
              <a:t>库仑散射公式的推导</a:t>
            </a:r>
            <a:endParaRPr lang="en-US" altLang="zh-CN" sz="2400" dirty="0"/>
          </a:p>
          <a:p>
            <a:pPr>
              <a:lnSpc>
                <a:spcPct val="110000"/>
              </a:lnSpc>
            </a:pPr>
            <a:r>
              <a:rPr lang="zh-CN" altLang="en-US" sz="2400" dirty="0"/>
              <a:t>散射截面</a:t>
            </a:r>
            <a:endParaRPr lang="en-US" altLang="zh-CN" sz="2400" dirty="0"/>
          </a:p>
          <a:p>
            <a:pPr>
              <a:lnSpc>
                <a:spcPct val="110000"/>
              </a:lnSpc>
            </a:pPr>
            <a:r>
              <a:rPr lang="zh-CN" altLang="en-US" sz="2400" dirty="0"/>
              <a:t>卢瑟福散射公式</a:t>
            </a:r>
            <a:endParaRPr lang="en-US" altLang="zh-CN" sz="2400" dirty="0"/>
          </a:p>
          <a:p>
            <a:pPr>
              <a:lnSpc>
                <a:spcPct val="110000"/>
              </a:lnSpc>
            </a:pPr>
            <a:endParaRPr lang="en-US" altLang="zh-CN" sz="2400" dirty="0"/>
          </a:p>
          <a:p>
            <a:pPr>
              <a:lnSpc>
                <a:spcPct val="110000"/>
              </a:lnSpc>
            </a:pPr>
            <a:endParaRPr lang="zh-CN" altLang="en-US"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52400" y="4876800"/>
            <a:ext cx="8839200" cy="1200329"/>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(1)</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在同一</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粒子源和同一散射体的情况下，</a:t>
            </a:r>
            <a:r>
              <a:rPr lang="en-US" altLang="zh-CN" i="1" dirty="0" err="1">
                <a:solidFill>
                  <a:srgbClr val="FF0000"/>
                </a:solidFill>
                <a:latin typeface="Times New Roman" panose="02020603050405020304" pitchFamily="18" charset="0"/>
                <a:ea typeface="华文楷体" panose="02010600040101010101" charset="-122"/>
                <a:cs typeface="Times New Roman" panose="02020603050405020304" pitchFamily="18" charset="0"/>
              </a:rPr>
              <a:t>dN</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与</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sin</a:t>
            </a:r>
            <a:r>
              <a:rPr lang="en-US" altLang="zh-CN"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4</a:t>
            </a:r>
            <a:r>
              <a:rPr lang="en-US" altLang="zh-CN"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θ</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/2</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成反比</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。如图当角度由小变大，实验结果与卢瑟福公式符合得很好，这是卢瑟福散射公式最突出和最重要的特征。</a:t>
            </a:r>
            <a:endPar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pic>
        <p:nvPicPr>
          <p:cNvPr id="36867" name="Picture 3" descr="yz7"/>
          <p:cNvPicPr>
            <a:picLocks noChangeAspect="1" noChangeArrowheads="1"/>
          </p:cNvPicPr>
          <p:nvPr/>
        </p:nvPicPr>
        <p:blipFill>
          <a:blip r:embed="rId1" cstate="print">
            <a:lum contrast="12000"/>
          </a:blip>
          <a:srcRect/>
          <a:stretch>
            <a:fillRect/>
          </a:stretch>
        </p:blipFill>
        <p:spPr bwMode="auto">
          <a:xfrm>
            <a:off x="4280926" y="1512888"/>
            <a:ext cx="4863074"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5" name="Object 7" descr="羊皮纸"/>
          <p:cNvGraphicFramePr>
            <a:graphicFrameLocks noChangeAspect="1"/>
          </p:cNvGraphicFramePr>
          <p:nvPr/>
        </p:nvGraphicFramePr>
        <p:xfrm>
          <a:off x="250377" y="2346331"/>
          <a:ext cx="4119563" cy="1512888"/>
        </p:xfrm>
        <a:graphic>
          <a:graphicData uri="http://schemas.openxmlformats.org/presentationml/2006/ole">
            <mc:AlternateContent xmlns:mc="http://schemas.openxmlformats.org/markup-compatibility/2006">
              <mc:Choice xmlns:v="urn:schemas-microsoft-com:vml" Requires="v">
                <p:oleObj spid="_x0000_s2" name="公式" r:id="rId2" imgW="2006600" imgH="736600" progId="Equation.3">
                  <p:embed/>
                </p:oleObj>
              </mc:Choice>
              <mc:Fallback>
                <p:oleObj name="公式" r:id="rId2" imgW="2006600" imgH="7366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77" y="2346331"/>
                        <a:ext cx="4119563" cy="1512888"/>
                      </a:xfrm>
                      <a:prstGeom prst="rect">
                        <a:avLst/>
                      </a:prstGeom>
                      <a:blipFill dpi="0" rotWithShape="0">
                        <a:blip r:embed="rId4"/>
                        <a:srcRect/>
                        <a:tile tx="0" ty="0" sx="100000" sy="100000" flip="none" algn="tl"/>
                      </a:blip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标题 2"/>
          <p:cNvSpPr>
            <a:spLocks noGrp="1"/>
          </p:cNvSpPr>
          <p:nvPr>
            <p:ph type="title"/>
          </p:nvPr>
        </p:nvSpPr>
        <p:spPr/>
        <p:txBody>
          <a:bodyPr/>
          <a:lstStyle/>
          <a:p>
            <a:r>
              <a:rPr lang="zh-CN" altLang="en-US" dirty="0"/>
              <a:t>卢瑟福公式的实验验证</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mc:AlternateContent xmlns:mc="http://schemas.openxmlformats.org/markup-compatibility/2006">
        <mc:Choice xmlns:a14="http://schemas.microsoft.com/office/drawing/2010/main" Requires="a14">
          <p:sp>
            <p:nvSpPr>
              <p:cNvPr id="6" name="文本框 5"/>
              <p:cNvSpPr txBox="1"/>
              <p:nvPr/>
            </p:nvSpPr>
            <p:spPr>
              <a:xfrm>
                <a:off x="152400" y="1404950"/>
                <a:ext cx="4421852"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panose="02040503050406030204" pitchFamily="18" charset="0"/>
                          <a:ea typeface="+mn-ea"/>
                        </a:rPr>
                        <m:t>𝒃</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𝟏𝟎</m:t>
                      </m:r>
                      <m:r>
                        <a:rPr kumimoji="1" lang="zh-CN" altLang="en-US" b="1" i="1" smtClean="0">
                          <a:solidFill>
                            <a:schemeClr val="tx1"/>
                          </a:solidFill>
                          <a:latin typeface="Cambria Math" panose="02040503050406030204" pitchFamily="18" charset="0"/>
                          <a:ea typeface="+mn-ea"/>
                        </a:rPr>
                        <m:t> </m:t>
                      </m:r>
                      <m:r>
                        <a:rPr kumimoji="1" lang="en-US" altLang="zh-CN" b="1" i="0" smtClean="0">
                          <a:solidFill>
                            <a:schemeClr val="tx1"/>
                          </a:solidFill>
                          <a:latin typeface="Cambria Math" panose="02040503050406030204" pitchFamily="18" charset="0"/>
                          <a:ea typeface="+mn-ea"/>
                        </a:rPr>
                        <m:t>𝐧𝐦</m:t>
                      </m:r>
                      <m:r>
                        <a:rPr kumimoji="1" lang="en-US" altLang="zh-CN" b="1" i="1" smtClean="0">
                          <a:solidFill>
                            <a:schemeClr val="tx1"/>
                          </a:solidFill>
                          <a:latin typeface="Cambria Math" panose="02040503050406030204" pitchFamily="18" charset="0"/>
                          <a:ea typeface="+mn-ea"/>
                        </a:rPr>
                        <m:t>,</m:t>
                      </m:r>
                      <m:r>
                        <a:rPr kumimoji="1" lang="zh-CN" altLang="en-US" b="1" i="1" smtClean="0">
                          <a:solidFill>
                            <a:schemeClr val="tx1"/>
                          </a:solidFill>
                          <a:latin typeface="Cambria Math" panose="02040503050406030204" pitchFamily="18" charset="0"/>
                          <a:ea typeface="+mn-ea"/>
                        </a:rPr>
                        <m:t> </m:t>
                      </m:r>
                      <m:r>
                        <a:rPr kumimoji="1" lang="en-US" altLang="zh-CN" b="1" i="1" smtClean="0">
                          <a:solidFill>
                            <a:schemeClr val="tx1"/>
                          </a:solidFill>
                          <a:latin typeface="Cambria Math" panose="02040503050406030204" pitchFamily="18" charset="0"/>
                          <a:ea typeface="+mn-ea"/>
                        </a:rPr>
                        <m:t>𝜽</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𝟎</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𝟎𝟏</m:t>
                      </m:r>
                      <m:sSup>
                        <m:sSupPr>
                          <m:ctrlPr>
                            <a:rPr kumimoji="1" lang="en-US" altLang="zh-CN" b="1" i="1" smtClean="0">
                              <a:solidFill>
                                <a:schemeClr val="tx1"/>
                              </a:solidFill>
                              <a:latin typeface="Cambria Math" panose="02040503050406030204" pitchFamily="18" charset="0"/>
                              <a:ea typeface="+mn-ea"/>
                            </a:rPr>
                          </m:ctrlPr>
                        </m:sSupPr>
                        <m:e>
                          <m:r>
                            <a:rPr kumimoji="1" lang="en-US" altLang="zh-CN" b="1" i="1" smtClean="0">
                              <a:solidFill>
                                <a:schemeClr val="tx1"/>
                              </a:solidFill>
                              <a:latin typeface="Cambria Math" panose="02040503050406030204" pitchFamily="18" charset="0"/>
                              <a:ea typeface="+mn-ea"/>
                            </a:rPr>
                            <m:t>𝟔</m:t>
                          </m:r>
                        </m:e>
                        <m:sup>
                          <m:r>
                            <a:rPr kumimoji="1" lang="en-US" altLang="zh-CN" b="1" i="1" smtClean="0">
                              <a:solidFill>
                                <a:schemeClr val="tx1"/>
                              </a:solidFill>
                              <a:latin typeface="Cambria Math" panose="02040503050406030204" pitchFamily="18" charset="0"/>
                              <a:ea typeface="+mn-ea"/>
                            </a:rPr>
                            <m:t>∘</m:t>
                          </m:r>
                        </m:sup>
                      </m:sSup>
                    </m:oMath>
                  </m:oMathPara>
                </a14:m>
                <a:endParaRPr kumimoji="1" lang="zh-CN" altLang="en-US" dirty="0">
                  <a:solidFill>
                    <a:schemeClr val="tx1"/>
                  </a:solidFill>
                  <a:latin typeface="+mn-ea"/>
                  <a:ea typeface="+mn-ea"/>
                </a:endParaRPr>
              </a:p>
            </p:txBody>
          </p:sp>
        </mc:Choice>
        <mc:Fallback>
          <p:sp>
            <p:nvSpPr>
              <p:cNvPr id="6" name="文本框 5"/>
              <p:cNvSpPr txBox="1">
                <a:spLocks noRot="1" noChangeAspect="1" noMove="1" noResize="1" noEditPoints="1" noAdjustHandles="1" noChangeArrowheads="1" noChangeShapeType="1" noTextEdit="1"/>
              </p:cNvSpPr>
              <p:nvPr/>
            </p:nvSpPr>
            <p:spPr>
              <a:xfrm>
                <a:off x="152400" y="1404950"/>
                <a:ext cx="4421852" cy="492443"/>
              </a:xfrm>
              <a:prstGeom prst="rect">
                <a:avLst/>
              </a:prstGeom>
              <a:blipFill rotWithShape="1">
                <a:blip r:embed="rId5"/>
                <a:stretch>
                  <a:fillRect t="-67" r="-2879" b="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150148" y="1853888"/>
                <a:ext cx="3696205"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panose="02040503050406030204" pitchFamily="18" charset="0"/>
                          <a:ea typeface="+mn-ea"/>
                        </a:rPr>
                        <m:t>𝒃</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𝟏</m:t>
                      </m:r>
                      <m:r>
                        <a:rPr kumimoji="1" lang="zh-CN" altLang="en-US" b="1" i="1" smtClean="0">
                          <a:solidFill>
                            <a:schemeClr val="tx1"/>
                          </a:solidFill>
                          <a:latin typeface="Cambria Math" panose="02040503050406030204" pitchFamily="18" charset="0"/>
                          <a:ea typeface="+mn-ea"/>
                        </a:rPr>
                        <m:t> </m:t>
                      </m:r>
                      <m:r>
                        <a:rPr kumimoji="1" lang="en-US" altLang="zh-CN" b="1" i="0" smtClean="0">
                          <a:solidFill>
                            <a:schemeClr val="tx1"/>
                          </a:solidFill>
                          <a:latin typeface="Cambria Math" panose="02040503050406030204" pitchFamily="18" charset="0"/>
                          <a:ea typeface="+mn-ea"/>
                        </a:rPr>
                        <m:t>𝐟𝐦</m:t>
                      </m:r>
                      <m:r>
                        <a:rPr kumimoji="1" lang="en-US" altLang="zh-CN" b="1" i="1" smtClean="0">
                          <a:solidFill>
                            <a:schemeClr val="tx1"/>
                          </a:solidFill>
                          <a:latin typeface="Cambria Math" panose="02040503050406030204" pitchFamily="18" charset="0"/>
                          <a:ea typeface="+mn-ea"/>
                        </a:rPr>
                        <m:t>,</m:t>
                      </m:r>
                      <m:r>
                        <a:rPr kumimoji="1" lang="zh-CN" altLang="en-US" b="1" i="1" smtClean="0">
                          <a:solidFill>
                            <a:schemeClr val="tx1"/>
                          </a:solidFill>
                          <a:latin typeface="Cambria Math" panose="02040503050406030204" pitchFamily="18" charset="0"/>
                          <a:ea typeface="+mn-ea"/>
                        </a:rPr>
                        <m:t> </m:t>
                      </m:r>
                      <m:r>
                        <a:rPr kumimoji="1" lang="en-US" altLang="zh-CN" b="1" i="1" smtClean="0">
                          <a:solidFill>
                            <a:schemeClr val="tx1"/>
                          </a:solidFill>
                          <a:latin typeface="Cambria Math" panose="02040503050406030204" pitchFamily="18" charset="0"/>
                          <a:ea typeface="+mn-ea"/>
                        </a:rPr>
                        <m:t>𝜽</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𝟏𝟕</m:t>
                      </m:r>
                      <m:sSup>
                        <m:sSupPr>
                          <m:ctrlPr>
                            <a:rPr kumimoji="1" lang="en-US" altLang="zh-CN" b="1" i="1" smtClean="0">
                              <a:solidFill>
                                <a:schemeClr val="tx1"/>
                              </a:solidFill>
                              <a:latin typeface="Cambria Math" panose="02040503050406030204" pitchFamily="18" charset="0"/>
                              <a:ea typeface="+mn-ea"/>
                            </a:rPr>
                          </m:ctrlPr>
                        </m:sSupPr>
                        <m:e>
                          <m:r>
                            <a:rPr kumimoji="1" lang="en-US" altLang="zh-CN" b="1" i="1" smtClean="0">
                              <a:solidFill>
                                <a:schemeClr val="tx1"/>
                              </a:solidFill>
                              <a:latin typeface="Cambria Math" panose="02040503050406030204" pitchFamily="18" charset="0"/>
                              <a:ea typeface="+mn-ea"/>
                            </a:rPr>
                            <m:t>𝟐</m:t>
                          </m:r>
                        </m:e>
                        <m:sup>
                          <m:r>
                            <a:rPr kumimoji="1" lang="en-US" altLang="zh-CN" b="1" i="1" smtClean="0">
                              <a:solidFill>
                                <a:schemeClr val="tx1"/>
                              </a:solidFill>
                              <a:latin typeface="Cambria Math" panose="02040503050406030204" pitchFamily="18" charset="0"/>
                              <a:ea typeface="+mn-ea"/>
                            </a:rPr>
                            <m:t>∘</m:t>
                          </m:r>
                        </m:sup>
                      </m:sSup>
                    </m:oMath>
                  </m:oMathPara>
                </a14:m>
                <a:endParaRPr kumimoji="1" lang="zh-CN" altLang="en-US" dirty="0">
                  <a:solidFill>
                    <a:schemeClr val="tx1"/>
                  </a:solidFill>
                  <a:latin typeface="+mn-ea"/>
                  <a:ea typeface="+mn-ea"/>
                </a:endParaRPr>
              </a:p>
            </p:txBody>
          </p:sp>
        </mc:Choice>
        <mc:Fallback>
          <p:sp>
            <p:nvSpPr>
              <p:cNvPr id="7" name="文本框 6"/>
              <p:cNvSpPr txBox="1">
                <a:spLocks noRot="1" noChangeAspect="1" noMove="1" noResize="1" noEditPoints="1" noAdjustHandles="1" noChangeArrowheads="1" noChangeShapeType="1" noTextEdit="1"/>
              </p:cNvSpPr>
              <p:nvPr/>
            </p:nvSpPr>
            <p:spPr>
              <a:xfrm>
                <a:off x="150148" y="1853888"/>
                <a:ext cx="3696205" cy="492443"/>
              </a:xfrm>
              <a:prstGeom prst="rect">
                <a:avLst/>
              </a:prstGeom>
              <a:blipFill rotWithShape="1">
                <a:blip r:embed="rId6"/>
                <a:stretch>
                  <a:fillRect l="-8" t="-66" r="-3483" b="1"/>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ox(out)">
                                      <p:cBhvr>
                                        <p:cTn id="7" dur="500"/>
                                        <p:tgtEl>
                                          <p:spTgt spid="36867"/>
                                        </p:tgtEl>
                                      </p:cBhvr>
                                    </p:animEffect>
                                  </p:childTnLst>
                                  <p:subTnLst>
                                    <p:audio>
                                      <p:cMediaNode>
                                        <p:cTn display="0" masterRel="sameClick">
                                          <p:stCondLst>
                                            <p:cond evt="begin" delay="0">
                                              <p:tn val="5"/>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yz8"/>
          <p:cNvPicPr>
            <a:picLocks noChangeAspect="1" noChangeArrowheads="1"/>
          </p:cNvPicPr>
          <p:nvPr/>
        </p:nvPicPr>
        <p:blipFill>
          <a:blip r:embed="rId1" cstate="print"/>
          <a:srcRect/>
          <a:stretch>
            <a:fillRect/>
          </a:stretch>
        </p:blipFill>
        <p:spPr bwMode="auto">
          <a:xfrm>
            <a:off x="36095" y="1371600"/>
            <a:ext cx="59436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2"/>
          <p:cNvSpPr txBox="1">
            <a:spLocks noChangeArrowheads="1"/>
          </p:cNvSpPr>
          <p:nvPr/>
        </p:nvSpPr>
        <p:spPr bwMode="auto">
          <a:xfrm>
            <a:off x="157194" y="4953000"/>
            <a:ext cx="8915400" cy="1200329"/>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0" hangingPunct="0">
              <a:spcBef>
                <a:spcPct val="50000"/>
              </a:spcBef>
              <a:buClr>
                <a:schemeClr val="accent2"/>
              </a:buClr>
              <a:buSzPct val="80000"/>
            </a:pPr>
            <a:r>
              <a:rPr lang="en-US" altLang="zh-CN" dirty="0">
                <a:latin typeface="Times New Roman" panose="02020603050405020304" pitchFamily="18" charset="0"/>
                <a:ea typeface="华文楷体" panose="02010600040101010101" charset="-122"/>
                <a:cs typeface="Times New Roman" panose="02020603050405020304" pitchFamily="18" charset="0"/>
              </a:rPr>
              <a:t>(2)</a:t>
            </a:r>
            <a:r>
              <a:rPr lang="zh-CN" altLang="en-US" dirty="0">
                <a:latin typeface="Times New Roman" panose="02020603050405020304" pitchFamily="18" charset="0"/>
                <a:ea typeface="华文楷体" panose="02010600040101010101" charset="-122"/>
                <a:cs typeface="Times New Roman" panose="02020603050405020304" pitchFamily="18" charset="0"/>
              </a:rPr>
              <a:t>用同一</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粒子源和同一种材料的散射体，在同一散射角，</a:t>
            </a:r>
            <a:r>
              <a:rPr lang="en-US" altLang="zh-CN" i="1" dirty="0" err="1">
                <a:solidFill>
                  <a:srgbClr val="FF0000"/>
                </a:solidFill>
                <a:latin typeface="Times New Roman" panose="02020603050405020304" pitchFamily="18" charset="0"/>
                <a:ea typeface="华文楷体" panose="02010600040101010101" charset="-122"/>
                <a:cs typeface="Times New Roman" panose="02020603050405020304" pitchFamily="18" charset="0"/>
              </a:rPr>
              <a:t>dN</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与散射体的厚度</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t</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成正比</a:t>
            </a:r>
            <a:r>
              <a:rPr lang="zh-CN" altLang="en-US" dirty="0">
                <a:latin typeface="Times New Roman" panose="02020603050405020304" pitchFamily="18" charset="0"/>
                <a:ea typeface="华文楷体" panose="02010600040101010101" charset="-122"/>
                <a:cs typeface="Times New Roman" panose="02020603050405020304" pitchFamily="18" charset="0"/>
              </a:rPr>
              <a:t>。实验用</a:t>
            </a:r>
            <a:r>
              <a:rPr lang="en-US" altLang="zh-CN" dirty="0">
                <a:latin typeface="Times New Roman" panose="02020603050405020304" pitchFamily="18" charset="0"/>
                <a:ea typeface="华文楷体" panose="02010600040101010101" charset="-122"/>
                <a:cs typeface="Times New Roman" panose="02020603050405020304" pitchFamily="18" charset="0"/>
              </a:rPr>
              <a:t>8</a:t>
            </a:r>
            <a:r>
              <a:rPr lang="zh-CN" altLang="en-US" dirty="0">
                <a:latin typeface="Times New Roman" panose="02020603050405020304" pitchFamily="18" charset="0"/>
                <a:ea typeface="华文楷体" panose="02010600040101010101" charset="-122"/>
                <a:cs typeface="Times New Roman" panose="02020603050405020304" pitchFamily="18" charset="0"/>
              </a:rPr>
              <a:t> </a:t>
            </a:r>
            <a:r>
              <a:rPr lang="en-US" altLang="zh-CN" dirty="0" err="1">
                <a:latin typeface="Times New Roman" panose="02020603050405020304" pitchFamily="18" charset="0"/>
                <a:ea typeface="华文楷体" panose="02010600040101010101" charset="-122"/>
                <a:cs typeface="Times New Roman" panose="02020603050405020304" pitchFamily="18" charset="0"/>
              </a:rPr>
              <a:t>Mev</a:t>
            </a:r>
            <a:r>
              <a:rPr lang="zh-CN" altLang="en-US" dirty="0">
                <a:latin typeface="Times New Roman" panose="02020603050405020304" pitchFamily="18" charset="0"/>
                <a:ea typeface="华文楷体" panose="02010600040101010101" charset="-122"/>
                <a:cs typeface="Times New Roman" panose="02020603050405020304" pitchFamily="18" charset="0"/>
              </a:rPr>
              <a:t>的粒子源，把</a:t>
            </a:r>
            <a:r>
              <a:rPr lang="en-US" altLang="zh-CN" i="1" dirty="0">
                <a:latin typeface="Times New Roman" panose="02020603050405020304" pitchFamily="18" charset="0"/>
                <a:ea typeface="华文楷体" panose="02010600040101010101" charset="-122"/>
                <a:cs typeface="Times New Roman" panose="02020603050405020304" pitchFamily="18" charset="0"/>
              </a:rPr>
              <a:t>θ</a:t>
            </a:r>
            <a:r>
              <a:rPr lang="zh-CN" altLang="en-US" dirty="0">
                <a:latin typeface="Times New Roman" panose="02020603050405020304" pitchFamily="18" charset="0"/>
                <a:ea typeface="华文楷体" panose="02010600040101010101" charset="-122"/>
                <a:cs typeface="Times New Roman" panose="02020603050405020304" pitchFamily="18" charset="0"/>
              </a:rPr>
              <a:t>固定在</a:t>
            </a:r>
            <a:r>
              <a:rPr lang="en-US" altLang="zh-CN" dirty="0">
                <a:latin typeface="Times New Roman" panose="02020603050405020304" pitchFamily="18" charset="0"/>
                <a:ea typeface="华文楷体" panose="02010600040101010101" charset="-122"/>
                <a:cs typeface="Times New Roman" panose="02020603050405020304" pitchFamily="18" charset="0"/>
              </a:rPr>
              <a:t>25°</a:t>
            </a:r>
            <a:r>
              <a:rPr lang="zh-CN" altLang="en-US" dirty="0">
                <a:latin typeface="Times New Roman" panose="02020603050405020304" pitchFamily="18" charset="0"/>
                <a:ea typeface="华文楷体" panose="02010600040101010101" charset="-122"/>
                <a:cs typeface="Times New Roman" panose="02020603050405020304" pitchFamily="18" charset="0"/>
              </a:rPr>
              <a:t>附近，改变金属箔的厚度，得到如图结果。</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graphicFrame>
        <p:nvGraphicFramePr>
          <p:cNvPr id="103429" name="Object 7" descr="羊皮纸"/>
          <p:cNvGraphicFramePr>
            <a:graphicFrameLocks noChangeAspect="1"/>
          </p:cNvGraphicFramePr>
          <p:nvPr/>
        </p:nvGraphicFramePr>
        <p:xfrm>
          <a:off x="5181600" y="2387504"/>
          <a:ext cx="3713747" cy="1363854"/>
        </p:xfrm>
        <a:graphic>
          <a:graphicData uri="http://schemas.openxmlformats.org/presentationml/2006/ole">
            <mc:AlternateContent xmlns:mc="http://schemas.openxmlformats.org/markup-compatibility/2006">
              <mc:Choice xmlns:v="urn:schemas-microsoft-com:vml" Requires="v">
                <p:oleObj spid="_x0000_s2" name="公式" r:id="rId2" imgW="2006600" imgH="736600" progId="Equation.3">
                  <p:embed/>
                </p:oleObj>
              </mc:Choice>
              <mc:Fallback>
                <p:oleObj name="公式" r:id="rId2" imgW="2006600" imgH="7366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387504"/>
                        <a:ext cx="3713747" cy="1363854"/>
                      </a:xfrm>
                      <a:prstGeom prst="rect">
                        <a:avLst/>
                      </a:prstGeom>
                      <a:blipFill dpi="0" rotWithShape="0">
                        <a:blip r:embed="rId4"/>
                        <a:srcRect/>
                        <a:tile tx="0" ty="0" sx="100000" sy="100000" flip="none" algn="tl"/>
                      </a:blipFill>
                      <a:ln w="19050">
                        <a:solidFill>
                          <a:srgbClr val="000000"/>
                        </a:solidFill>
                        <a:miter lim="800000"/>
                        <a:headEnd/>
                        <a:tailEnd/>
                      </a:ln>
                      <a:effectLst/>
                    </p:spPr>
                  </p:pic>
                </p:oleObj>
              </mc:Fallback>
            </mc:AlternateContent>
          </a:graphicData>
        </a:graphic>
      </p:graphicFrame>
      <p:sp>
        <p:nvSpPr>
          <p:cNvPr id="3" name="标题 2"/>
          <p:cNvSpPr>
            <a:spLocks noGrp="1"/>
          </p:cNvSpPr>
          <p:nvPr>
            <p:ph type="title"/>
          </p:nvPr>
        </p:nvSpPr>
        <p:spPr/>
        <p:txBody>
          <a:bodyPr/>
          <a:lstStyle/>
          <a:p>
            <a:r>
              <a:rPr lang="zh-CN" altLang="en-US" dirty="0"/>
              <a:t>卢瑟福公式的实验验证</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box(out)">
                                      <p:cBhvr>
                                        <p:cTn id="7" dur="500"/>
                                        <p:tgtEl>
                                          <p:spTgt spid="37891"/>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14282" y="5029200"/>
            <a:ext cx="8763000" cy="1200329"/>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(3)</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用同一散射物，在同一散射角，</a:t>
            </a:r>
            <a:r>
              <a:rPr lang="en-US" altLang="zh-CN" i="1" dirty="0" err="1">
                <a:solidFill>
                  <a:srgbClr val="FF0000"/>
                </a:solidFill>
                <a:latin typeface="Times New Roman" panose="02020603050405020304" pitchFamily="18" charset="0"/>
                <a:ea typeface="华文楷体" panose="02010600040101010101" charset="-122"/>
                <a:cs typeface="Times New Roman" panose="02020603050405020304" pitchFamily="18" charset="0"/>
              </a:rPr>
              <a:t>dN</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与</a:t>
            </a:r>
            <a:r>
              <a:rPr lang="en-US" altLang="zh-CN"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v</a:t>
            </a:r>
            <a:r>
              <a:rPr lang="en-US" altLang="zh-CN"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0</a:t>
            </a:r>
            <a:r>
              <a:rPr lang="en-US" altLang="zh-CN"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4</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成反比，即与</a:t>
            </a:r>
            <a:r>
              <a:rPr lang="en-US" altLang="zh-CN"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E</a:t>
            </a:r>
            <a:r>
              <a:rPr lang="en-US" altLang="zh-CN" baseline="-25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α</a:t>
            </a:r>
            <a:r>
              <a:rPr lang="en-US" altLang="zh-CN"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2</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成反比</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。为了改变</a:t>
            </a:r>
            <a:r>
              <a:rPr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α</a:t>
            </a:r>
            <a:r>
              <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粒子速度，用一些薄云母片来减速。实验结果与预期符合得很好。</a:t>
            </a:r>
            <a:endParaRPr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pic>
        <p:nvPicPr>
          <p:cNvPr id="38915" name="Picture 3" descr="yz9"/>
          <p:cNvPicPr>
            <a:picLocks noChangeAspect="1" noChangeArrowheads="1"/>
          </p:cNvPicPr>
          <p:nvPr/>
        </p:nvPicPr>
        <p:blipFill>
          <a:blip r:embed="rId1" cstate="print"/>
          <a:srcRect/>
          <a:stretch>
            <a:fillRect/>
          </a:stretch>
        </p:blipFill>
        <p:spPr bwMode="auto">
          <a:xfrm>
            <a:off x="5254748" y="1295400"/>
            <a:ext cx="297485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3" name="Object 7" descr="羊皮纸"/>
          <p:cNvGraphicFramePr>
            <a:graphicFrameLocks noChangeAspect="1"/>
          </p:cNvGraphicFramePr>
          <p:nvPr/>
        </p:nvGraphicFramePr>
        <p:xfrm>
          <a:off x="704857" y="2253456"/>
          <a:ext cx="4119563" cy="1512888"/>
        </p:xfrm>
        <a:graphic>
          <a:graphicData uri="http://schemas.openxmlformats.org/presentationml/2006/ole">
            <mc:AlternateContent xmlns:mc="http://schemas.openxmlformats.org/markup-compatibility/2006">
              <mc:Choice xmlns:v="urn:schemas-microsoft-com:vml" Requires="v">
                <p:oleObj spid="_x0000_s2" name="公式" r:id="rId2" imgW="2006600" imgH="736600" progId="Equation.3">
                  <p:embed/>
                </p:oleObj>
              </mc:Choice>
              <mc:Fallback>
                <p:oleObj name="公式" r:id="rId2" imgW="2006600" imgH="7366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7" y="2253456"/>
                        <a:ext cx="4119563" cy="1512888"/>
                      </a:xfrm>
                      <a:prstGeom prst="rect">
                        <a:avLst/>
                      </a:prstGeom>
                      <a:blipFill dpi="0" rotWithShape="0">
                        <a:blip r:embed="rId4"/>
                        <a:srcRect/>
                        <a:tile tx="0" ty="0" sx="100000" sy="100000" flip="none" algn="tl"/>
                      </a:blip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标题 2"/>
          <p:cNvSpPr>
            <a:spLocks noGrp="1"/>
          </p:cNvSpPr>
          <p:nvPr>
            <p:ph type="title"/>
          </p:nvPr>
        </p:nvSpPr>
        <p:spPr/>
        <p:txBody>
          <a:bodyPr/>
          <a:lstStyle/>
          <a:p>
            <a:r>
              <a:rPr lang="zh-CN" altLang="en-US" dirty="0"/>
              <a:t>卢瑟福公式的实验验证</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box(out)">
                                      <p:cBhvr>
                                        <p:cTn id="7" dur="500"/>
                                        <p:tgtEl>
                                          <p:spTgt spid="38915"/>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685800" y="4902200"/>
            <a:ext cx="78486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en-US" altLang="zh-CN" dirty="0">
                <a:latin typeface="Times New Roman" panose="02020603050405020304" pitchFamily="18" charset="0"/>
                <a:ea typeface="华文楷体" panose="02010600040101010101" charset="-122"/>
                <a:cs typeface="Times New Roman" panose="02020603050405020304" pitchFamily="18" charset="0"/>
              </a:rPr>
              <a:t>(4)</a:t>
            </a:r>
            <a:r>
              <a:rPr lang="zh-CN" altLang="en-US" dirty="0">
                <a:latin typeface="Times New Roman" panose="02020603050405020304" pitchFamily="18" charset="0"/>
                <a:ea typeface="华文楷体" panose="02010600040101010101" charset="-122"/>
                <a:cs typeface="Times New Roman" panose="02020603050405020304" pitchFamily="18" charset="0"/>
              </a:rPr>
              <a:t>用同一</a:t>
            </a:r>
            <a:r>
              <a:rPr lang="en-US" altLang="zh-CN" dirty="0">
                <a:latin typeface="Times New Roman" panose="02020603050405020304" pitchFamily="18" charset="0"/>
                <a:ea typeface="华文楷体" panose="02010600040101010101" charset="-122"/>
                <a:cs typeface="Times New Roman" panose="02020603050405020304" pitchFamily="18" charset="0"/>
              </a:rPr>
              <a:t>α</a:t>
            </a:r>
            <a:r>
              <a:rPr lang="zh-CN" altLang="en-US" dirty="0">
                <a:latin typeface="Times New Roman" panose="02020603050405020304" pitchFamily="18" charset="0"/>
                <a:ea typeface="华文楷体" panose="02010600040101010101" charset="-122"/>
                <a:cs typeface="Times New Roman" panose="02020603050405020304" pitchFamily="18" charset="0"/>
              </a:rPr>
              <a:t>粒子源，在同一散射角，对同一</a:t>
            </a:r>
            <a:r>
              <a:rPr lang="en-US" altLang="zh-CN" i="1" dirty="0" err="1">
                <a:latin typeface="Times New Roman" panose="02020603050405020304" pitchFamily="18" charset="0"/>
                <a:ea typeface="华文楷体" panose="02010600040101010101" charset="-122"/>
                <a:cs typeface="Times New Roman" panose="02020603050405020304" pitchFamily="18" charset="0"/>
              </a:rPr>
              <a:t>nt</a:t>
            </a:r>
            <a:r>
              <a:rPr lang="zh-CN" altLang="en-US" dirty="0">
                <a:latin typeface="Times New Roman" panose="02020603050405020304" pitchFamily="18" charset="0"/>
                <a:ea typeface="华文楷体" panose="02010600040101010101" charset="-122"/>
                <a:cs typeface="Times New Roman" panose="02020603050405020304" pitchFamily="18" charset="0"/>
              </a:rPr>
              <a:t>值</a:t>
            </a:r>
            <a:r>
              <a:rPr lang="en-US" altLang="zh-CN" i="1" dirty="0" err="1">
                <a:solidFill>
                  <a:srgbClr val="FF0000"/>
                </a:solidFill>
                <a:latin typeface="Times New Roman" panose="02020603050405020304" pitchFamily="18" charset="0"/>
                <a:ea typeface="华文楷体" panose="02010600040101010101" charset="-122"/>
                <a:cs typeface="Times New Roman" panose="02020603050405020304" pitchFamily="18" charset="0"/>
              </a:rPr>
              <a:t>dN</a:t>
            </a:r>
            <a:r>
              <a:rPr lang="en-US" altLang="zh-CN" dirty="0">
                <a:solidFill>
                  <a:srgbClr val="FF0000"/>
                </a:solidFill>
                <a:latin typeface="Times New Roman" panose="02020603050405020304" pitchFamily="18" charset="0"/>
                <a:ea typeface="华文楷体" panose="02010600040101010101" charset="-122"/>
                <a:cs typeface="Times New Roman" panose="02020603050405020304" pitchFamily="18" charset="0"/>
              </a:rPr>
              <a:t>′</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与</a:t>
            </a:r>
            <a:r>
              <a:rPr lang="en-US" altLang="zh-CN" i="1" dirty="0">
                <a:solidFill>
                  <a:srgbClr val="FF0000"/>
                </a:solidFill>
                <a:latin typeface="Times New Roman" panose="02020603050405020304" pitchFamily="18" charset="0"/>
                <a:ea typeface="华文楷体" panose="02010600040101010101" charset="-122"/>
                <a:cs typeface="Times New Roman" panose="02020603050405020304" pitchFamily="18" charset="0"/>
              </a:rPr>
              <a:t>Z</a:t>
            </a:r>
            <a:r>
              <a:rPr lang="en-US" altLang="zh-CN" baseline="300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2</a:t>
            </a:r>
            <a:r>
              <a:rPr lang="zh-CN" altLang="en-US" dirty="0">
                <a:solidFill>
                  <a:srgbClr val="FF0000"/>
                </a:solidFill>
                <a:latin typeface="Times New Roman" panose="02020603050405020304" pitchFamily="18" charset="0"/>
                <a:ea typeface="华文楷体" panose="02010600040101010101" charset="-122"/>
                <a:cs typeface="Times New Roman" panose="02020603050405020304" pitchFamily="18" charset="0"/>
              </a:rPr>
              <a:t>成正比</a:t>
            </a:r>
            <a:r>
              <a:rPr lang="zh-CN" altLang="en-US" dirty="0">
                <a:latin typeface="Times New Roman" panose="02020603050405020304" pitchFamily="18" charset="0"/>
                <a:ea typeface="华文楷体" panose="02010600040101010101" charset="-122"/>
                <a:cs typeface="Times New Roman" panose="02020603050405020304" pitchFamily="18" charset="0"/>
              </a:rPr>
              <a:t>。同一</a:t>
            </a:r>
            <a:r>
              <a:rPr lang="en-US" altLang="zh-CN" i="1" dirty="0" err="1">
                <a:latin typeface="Times New Roman" panose="02020603050405020304" pitchFamily="18" charset="0"/>
                <a:ea typeface="华文楷体" panose="02010600040101010101" charset="-122"/>
                <a:cs typeface="Times New Roman" panose="02020603050405020304" pitchFamily="18" charset="0"/>
              </a:rPr>
              <a:t>nt</a:t>
            </a:r>
            <a:r>
              <a:rPr lang="zh-CN" altLang="en-US" dirty="0">
                <a:latin typeface="Times New Roman" panose="02020603050405020304" pitchFamily="18" charset="0"/>
                <a:ea typeface="华文楷体" panose="02010600040101010101" charset="-122"/>
                <a:cs typeface="Times New Roman" panose="02020603050405020304" pitchFamily="18" charset="0"/>
              </a:rPr>
              <a:t>值就是用厚度近似相等的不同材料做实验。</a:t>
            </a:r>
            <a:r>
              <a:rPr kumimoji="0"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可以测定</a:t>
            </a:r>
            <a:r>
              <a:rPr kumimoji="0"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Z</a:t>
            </a:r>
            <a:r>
              <a:rPr kumimoji="0"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endParaRPr lang="zh-CN" altLang="en-US" dirty="0">
              <a:latin typeface="Times New Roman" panose="02020603050405020304" pitchFamily="18" charset="0"/>
              <a:ea typeface="华文楷体" panose="02010600040101010101" charset="-122"/>
              <a:cs typeface="Times New Roman" panose="02020603050405020304" pitchFamily="18" charset="0"/>
            </a:endParaRPr>
          </a:p>
        </p:txBody>
      </p:sp>
      <p:pic>
        <p:nvPicPr>
          <p:cNvPr id="39939" name="Picture 3" descr="yz10"/>
          <p:cNvPicPr>
            <a:picLocks noChangeAspect="1" noChangeArrowheads="1"/>
          </p:cNvPicPr>
          <p:nvPr/>
        </p:nvPicPr>
        <p:blipFill>
          <a:blip r:embed="rId1" cstate="print"/>
          <a:srcRect/>
          <a:stretch>
            <a:fillRect/>
          </a:stretch>
        </p:blipFill>
        <p:spPr bwMode="auto">
          <a:xfrm>
            <a:off x="4495800" y="1233237"/>
            <a:ext cx="426331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6501" name="Object 7" descr="羊皮纸"/>
          <p:cNvGraphicFramePr>
            <a:graphicFrameLocks noChangeAspect="1"/>
          </p:cNvGraphicFramePr>
          <p:nvPr/>
        </p:nvGraphicFramePr>
        <p:xfrm>
          <a:off x="228600" y="2189956"/>
          <a:ext cx="4119563" cy="1512888"/>
        </p:xfrm>
        <a:graphic>
          <a:graphicData uri="http://schemas.openxmlformats.org/presentationml/2006/ole">
            <mc:AlternateContent xmlns:mc="http://schemas.openxmlformats.org/markup-compatibility/2006">
              <mc:Choice xmlns:v="urn:schemas-microsoft-com:vml" Requires="v">
                <p:oleObj spid="_x0000_s2" name="公式" r:id="rId2" imgW="2006600" imgH="736600" progId="Equation.3">
                  <p:embed/>
                </p:oleObj>
              </mc:Choice>
              <mc:Fallback>
                <p:oleObj name="公式" r:id="rId2" imgW="2006600" imgH="7366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89956"/>
                        <a:ext cx="4119563" cy="1512888"/>
                      </a:xfrm>
                      <a:prstGeom prst="rect">
                        <a:avLst/>
                      </a:prstGeom>
                      <a:blipFill dpi="0" rotWithShape="0">
                        <a:blip r:embed="rId4"/>
                        <a:srcRect/>
                        <a:tile tx="0" ty="0" sx="100000" sy="100000" flip="none" algn="tl"/>
                      </a:blip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标题 2"/>
          <p:cNvSpPr>
            <a:spLocks noGrp="1"/>
          </p:cNvSpPr>
          <p:nvPr>
            <p:ph type="title"/>
          </p:nvPr>
        </p:nvSpPr>
        <p:spPr/>
        <p:txBody>
          <a:bodyPr/>
          <a:lstStyle/>
          <a:p>
            <a:r>
              <a:rPr lang="zh-CN" altLang="en-US" dirty="0"/>
              <a:t>卢瑟福公式的实验验证</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ox(out)">
                                      <p:cBhvr>
                                        <p:cTn id="7" dur="500"/>
                                        <p:tgtEl>
                                          <p:spTgt spid="39939"/>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1" name="Text Box 5"/>
          <p:cNvSpPr txBox="1">
            <a:spLocks noChangeArrowheads="1"/>
          </p:cNvSpPr>
          <p:nvPr/>
        </p:nvSpPr>
        <p:spPr bwMode="auto">
          <a:xfrm>
            <a:off x="1066801" y="3738663"/>
            <a:ext cx="7704137" cy="104140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50000"/>
              </a:spcBef>
            </a:pPr>
            <a:r>
              <a:rPr lang="zh-CN" altLang="en-US" sz="2400" b="1" dirty="0"/>
              <a:t>他发现</a:t>
            </a:r>
            <a:r>
              <a:rPr lang="en-US" altLang="zh-CN" sz="2400" b="1" dirty="0"/>
              <a:t>:</a:t>
            </a:r>
            <a:r>
              <a:rPr lang="zh-CN" altLang="en-US" sz="2400" b="1" dirty="0">
                <a:solidFill>
                  <a:srgbClr val="FF0000"/>
                </a:solidFill>
              </a:rPr>
              <a:t>电荷数就等于元素的原子数</a:t>
            </a:r>
            <a:r>
              <a:rPr lang="en-US" altLang="zh-CN" sz="2400" b="1" dirty="0"/>
              <a:t>,</a:t>
            </a:r>
            <a:r>
              <a:rPr lang="zh-CN" altLang="en-US" sz="2400" b="1" dirty="0"/>
              <a:t>同时这个发现也从其它角度进一步证明了卢瑟福核式模型的正确性</a:t>
            </a:r>
            <a:r>
              <a:rPr lang="en-US" altLang="zh-CN" sz="2400" b="1" dirty="0"/>
              <a:t>.</a:t>
            </a:r>
            <a:endParaRPr lang="en-US" altLang="zh-CN" sz="2400" dirty="0"/>
          </a:p>
        </p:txBody>
      </p:sp>
      <p:sp>
        <p:nvSpPr>
          <p:cNvPr id="290822" name="Rectangle 6"/>
          <p:cNvSpPr>
            <a:spLocks noChangeArrowheads="1"/>
          </p:cNvSpPr>
          <p:nvPr/>
        </p:nvSpPr>
        <p:spPr bwMode="auto">
          <a:xfrm>
            <a:off x="971550" y="549275"/>
            <a:ext cx="7799388" cy="2919838"/>
          </a:xfrm>
          <a:prstGeom prst="rect">
            <a:avLst/>
          </a:prstGeom>
          <a:noFill/>
          <a:ln>
            <a:noFill/>
          </a:ln>
        </p:spPr>
        <p:txBody>
          <a:bodyPr>
            <a:spAutoFit/>
          </a:bodyPr>
          <a:lstStyle/>
          <a:p>
            <a:pPr eaLnBrk="1" hangingPunct="1">
              <a:lnSpc>
                <a:spcPct val="130000"/>
              </a:lnSpc>
            </a:pPr>
            <a:r>
              <a:rPr lang="en-US" altLang="zh-CN" sz="2400" b="1" dirty="0">
                <a:latin typeface="黑体" panose="02010609060101010101" charset="-122"/>
                <a:ea typeface="黑体" panose="02010609060101010101" charset="-122"/>
              </a:rPr>
              <a:t>       </a:t>
            </a:r>
            <a:r>
              <a:rPr lang="zh-CN" altLang="en-US" sz="2400" b="1" dirty="0">
                <a:latin typeface="黑体" panose="02010609060101010101" charset="-122"/>
                <a:ea typeface="黑体" panose="02010609060101010101" charset="-122"/>
              </a:rPr>
              <a:t>实验结果表明与理论符合很好，从而确立了原子有核模型这一观点</a:t>
            </a: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从而更进一步证实了卢瑟福散射公式的正确性</a:t>
            </a:r>
            <a:r>
              <a:rPr lang="en-US" altLang="zh-CN" sz="2400" b="1" dirty="0">
                <a:latin typeface="黑体" panose="02010609060101010101" charset="-122"/>
                <a:ea typeface="黑体" panose="02010609060101010101" charset="-122"/>
              </a:rPr>
              <a:t>.</a:t>
            </a:r>
            <a:endParaRPr lang="en-US" altLang="zh-CN" sz="2400" b="1" dirty="0">
              <a:latin typeface="黑体" panose="02010609060101010101" charset="-122"/>
              <a:ea typeface="黑体" panose="02010609060101010101" charset="-122"/>
            </a:endParaRPr>
          </a:p>
          <a:p>
            <a:pPr eaLnBrk="1" hangingPunct="1">
              <a:lnSpc>
                <a:spcPct val="130000"/>
              </a:lnSpc>
            </a:pPr>
            <a:r>
              <a:rPr lang="zh-CN" altLang="en-US" sz="2400" b="1" dirty="0">
                <a:latin typeface="黑体" panose="02010609060101010101" charset="-122"/>
                <a:ea typeface="黑体" panose="02010609060101010101" charset="-122"/>
              </a:rPr>
              <a:t>但是当时并没有测出元素的电荷数</a:t>
            </a: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直到</a:t>
            </a:r>
            <a:r>
              <a:rPr lang="en-US" altLang="zh-CN" sz="2400" b="1" dirty="0">
                <a:latin typeface="黑体" panose="02010609060101010101" charset="-122"/>
                <a:ea typeface="黑体" panose="02010609060101010101" charset="-122"/>
              </a:rPr>
              <a:t>1920</a:t>
            </a:r>
            <a:r>
              <a:rPr lang="zh-CN" altLang="en-US" sz="2400" b="1" dirty="0">
                <a:latin typeface="黑体" panose="02010609060101010101" charset="-122"/>
                <a:ea typeface="黑体" panose="02010609060101010101" charset="-122"/>
              </a:rPr>
              <a:t>年</a:t>
            </a: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查德维克（发现中子，获得诺贝尔奖）改进了实验装置</a:t>
            </a: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第一次直接地测出了元素的电荷数</a:t>
            </a:r>
            <a:r>
              <a:rPr lang="en-US" altLang="zh-CN" sz="2400" b="1" dirty="0">
                <a:latin typeface="黑体" panose="02010609060101010101" charset="-122"/>
                <a:ea typeface="黑体" panose="02010609060101010101" charset="-122"/>
              </a:rPr>
              <a:t>Z</a:t>
            </a:r>
            <a:r>
              <a:rPr lang="zh-CN" altLang="en-US" sz="2400" b="1" dirty="0">
                <a:latin typeface="黑体" panose="02010609060101010101" charset="-122"/>
                <a:ea typeface="黑体" panose="02010609060101010101" charset="-122"/>
              </a:rPr>
              <a:t>。</a:t>
            </a:r>
            <a:endParaRPr lang="zh-CN" altLang="en-US" sz="2400" b="1" dirty="0">
              <a:latin typeface="黑体" panose="02010609060101010101" charset="-122"/>
              <a:ea typeface="黑体" panose="02010609060101010101" charset="-122"/>
            </a:endParaRPr>
          </a:p>
        </p:txBody>
      </p:sp>
      <p:sp>
        <p:nvSpPr>
          <p:cNvPr id="290823" name="Rectangle 7"/>
          <p:cNvSpPr>
            <a:spLocks noChangeArrowheads="1"/>
          </p:cNvSpPr>
          <p:nvPr/>
        </p:nvSpPr>
        <p:spPr bwMode="auto">
          <a:xfrm>
            <a:off x="1365740" y="5049614"/>
            <a:ext cx="6551613" cy="954107"/>
          </a:xfrm>
          <a:prstGeom prst="rect">
            <a:avLst/>
          </a:prstGeom>
          <a:noFill/>
          <a:ln w="9525">
            <a:noFill/>
            <a:miter lim="800000"/>
          </a:ln>
          <a:effectLst/>
        </p:spPr>
        <p:txBody>
          <a:bodyPr>
            <a:spAutoFit/>
          </a:bodyPr>
          <a:lstStyle/>
          <a:p>
            <a:pPr eaLnBrk="1" hangingPunct="1"/>
            <a:r>
              <a:rPr lang="zh-CN" altLang="en-US" sz="2800" b="1" dirty="0">
                <a:solidFill>
                  <a:srgbClr val="FF0000"/>
                </a:solidFill>
                <a:effectLst>
                  <a:outerShdw blurRad="38100" dist="38100" dir="2700000" algn="tl">
                    <a:srgbClr val="000000"/>
                  </a:outerShdw>
                </a:effectLst>
                <a:latin typeface="Kaiti SC Regular"/>
                <a:ea typeface="华文行楷" panose="02010800040101010101" charset="-122"/>
                <a:cs typeface="Kaiti SC Regular"/>
              </a:rPr>
              <a:t>卢瑟福公式据经典理论导出而在量子理论中仍成立，这是很少见的。</a:t>
            </a:r>
            <a:endParaRPr lang="zh-CN" altLang="en-US" sz="2800" b="1" dirty="0">
              <a:solidFill>
                <a:srgbClr val="FF0000"/>
              </a:solidFill>
              <a:effectLst>
                <a:outerShdw blurRad="38100" dist="38100" dir="2700000" algn="tl">
                  <a:srgbClr val="000000"/>
                </a:outerShdw>
              </a:effectLst>
              <a:latin typeface="Kaiti SC Regular"/>
              <a:ea typeface="华文行楷" panose="02010800040101010101" charset="-122"/>
              <a:cs typeface="Kaiti SC Regular"/>
            </a:endParaRPr>
          </a:p>
        </p:txBody>
      </p:sp>
      <p:sp>
        <p:nvSpPr>
          <p:cNvPr id="5" name="幻灯片编号占位符 4"/>
          <p:cNvSpPr>
            <a:spLocks noGrp="1"/>
          </p:cNvSpPr>
          <p:nvPr>
            <p:ph type="sldNum" sz="quarter" idx="12"/>
          </p:nvPr>
        </p:nvSpPr>
        <p:spPr/>
        <p:txBody>
          <a:bodyPr/>
          <a:lstStyle/>
          <a:p>
            <a:pPr>
              <a:defRPr/>
            </a:pPr>
            <a:fld id="{0CD5392D-E229-44C5-B6EC-F0B1F64DF678}" type="slidenum">
              <a:rPr lang="en-US" smtClean="0"/>
            </a:fld>
            <a:endParaRPr lang="en-US"/>
          </a:p>
        </p:txBody>
      </p:sp>
      <p:sp>
        <p:nvSpPr>
          <p:cNvPr id="2" name="页脚占位符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0822">
                                            <p:txEl>
                                              <p:pRg st="1" end="1"/>
                                            </p:txEl>
                                          </p:spTgt>
                                        </p:tgtEl>
                                        <p:attrNameLst>
                                          <p:attrName>style.visibility</p:attrName>
                                        </p:attrNameLst>
                                      </p:cBhvr>
                                      <p:to>
                                        <p:strVal val="visible"/>
                                      </p:to>
                                    </p:set>
                                    <p:animEffect transition="in" filter="checkerboard(across)">
                                      <p:cBhvr>
                                        <p:cTn id="7" dur="500"/>
                                        <p:tgtEl>
                                          <p:spTgt spid="2908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0821"/>
                                        </p:tgtEl>
                                        <p:attrNameLst>
                                          <p:attrName>style.visibility</p:attrName>
                                        </p:attrNameLst>
                                      </p:cBhvr>
                                      <p:to>
                                        <p:strVal val="visible"/>
                                      </p:to>
                                    </p:set>
                                    <p:animEffect transition="in" filter="box(in)">
                                      <p:cBhvr>
                                        <p:cTn id="12" dur="500"/>
                                        <p:tgtEl>
                                          <p:spTgt spid="2908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0823"/>
                                        </p:tgtEl>
                                        <p:attrNameLst>
                                          <p:attrName>style.visibility</p:attrName>
                                        </p:attrNameLst>
                                      </p:cBhvr>
                                      <p:to>
                                        <p:strVal val="visible"/>
                                      </p:to>
                                    </p:set>
                                    <p:anim calcmode="lin" valueType="num">
                                      <p:cBhvr additive="base">
                                        <p:cTn id="17" dur="500" fill="hold"/>
                                        <p:tgtEl>
                                          <p:spTgt spid="290823"/>
                                        </p:tgtEl>
                                        <p:attrNameLst>
                                          <p:attrName>ppt_x</p:attrName>
                                        </p:attrNameLst>
                                      </p:cBhvr>
                                      <p:tavLst>
                                        <p:tav tm="0">
                                          <p:val>
                                            <p:strVal val="0-#ppt_w/2"/>
                                          </p:val>
                                        </p:tav>
                                        <p:tav tm="100000">
                                          <p:val>
                                            <p:strVal val="#ppt_x"/>
                                          </p:val>
                                        </p:tav>
                                      </p:tavLst>
                                    </p:anim>
                                    <p:anim calcmode="lin" valueType="num">
                                      <p:cBhvr additive="base">
                                        <p:cTn id="18" dur="500" fill="hold"/>
                                        <p:tgtEl>
                                          <p:spTgt spid="2908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P spid="290822" grpId="0" uiExpand="1" build="p"/>
      <p:bldP spid="29082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727076" y="4000504"/>
            <a:ext cx="248761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dirty="0">
                <a:solidFill>
                  <a:srgbClr val="000000"/>
                </a:solidFill>
                <a:latin typeface="华文楷体" panose="02010600040101010101" charset="-122"/>
                <a:ea typeface="华文楷体" panose="02010600040101010101" charset="-122"/>
              </a:rPr>
              <a:t>角动量守恒定律</a:t>
            </a:r>
            <a:endParaRPr kumimoji="0" lang="zh-CN" altLang="en-US" dirty="0">
              <a:solidFill>
                <a:srgbClr val="000000"/>
              </a:solidFill>
              <a:latin typeface="华文楷体" panose="02010600040101010101" charset="-122"/>
              <a:ea typeface="华文楷体" panose="02010600040101010101" charset="-122"/>
            </a:endParaRPr>
          </a:p>
        </p:txBody>
      </p:sp>
      <p:pic>
        <p:nvPicPr>
          <p:cNvPr id="96268" name="Picture 12"/>
          <p:cNvPicPr>
            <a:picLocks noChangeAspect="1" noChangeArrowheads="1"/>
          </p:cNvPicPr>
          <p:nvPr/>
        </p:nvPicPr>
        <p:blipFill>
          <a:blip r:embed="rId1" cstate="print"/>
          <a:srcRect/>
          <a:stretch>
            <a:fillRect/>
          </a:stretch>
        </p:blipFill>
        <p:spPr bwMode="auto">
          <a:xfrm>
            <a:off x="5286375" y="2960830"/>
            <a:ext cx="3213100" cy="128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aphicFrame>
        <p:nvGraphicFramePr>
          <p:cNvPr id="226304" name="Object 2"/>
          <p:cNvGraphicFramePr>
            <a:graphicFrameLocks noChangeAspect="1"/>
          </p:cNvGraphicFramePr>
          <p:nvPr/>
        </p:nvGraphicFramePr>
        <p:xfrm>
          <a:off x="1214438" y="2967038"/>
          <a:ext cx="3159125" cy="842962"/>
        </p:xfrm>
        <a:graphic>
          <a:graphicData uri="http://schemas.openxmlformats.org/presentationml/2006/ole">
            <mc:AlternateContent xmlns:mc="http://schemas.openxmlformats.org/markup-compatibility/2006">
              <mc:Choice xmlns:v="urn:schemas-microsoft-com:vml" Requires="v">
                <p:oleObj spid="_x0000_s2" name="" r:id="rId2" imgW="1714500" imgH="457200" progId="Equation.3">
                  <p:embed/>
                </p:oleObj>
              </mc:Choice>
              <mc:Fallback>
                <p:oleObj name="" r:id="rId2" imgW="1714500" imgH="457200" progId="Equation.3">
                  <p:embed/>
                  <p:pic>
                    <p:nvPicPr>
                      <p:cNvPr id="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2967038"/>
                        <a:ext cx="31591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6305" name="Object 3"/>
          <p:cNvGraphicFramePr>
            <a:graphicFrameLocks noChangeAspect="1"/>
          </p:cNvGraphicFramePr>
          <p:nvPr/>
        </p:nvGraphicFramePr>
        <p:xfrm>
          <a:off x="3214688" y="4019550"/>
          <a:ext cx="1828800" cy="476250"/>
        </p:xfrm>
        <a:graphic>
          <a:graphicData uri="http://schemas.openxmlformats.org/presentationml/2006/ole">
            <mc:AlternateContent xmlns:mc="http://schemas.openxmlformats.org/markup-compatibility/2006">
              <mc:Choice xmlns:v="urn:schemas-microsoft-com:vml" Requires="v">
                <p:oleObj spid="_x0000_s3" name="" r:id="rId4" imgW="914400" imgH="241300" progId="Equation.3">
                  <p:embed/>
                </p:oleObj>
              </mc:Choice>
              <mc:Fallback>
                <p:oleObj name="" r:id="rId4" imgW="914400" imgH="241300" progId="Equation.3">
                  <p:embed/>
                  <p:pic>
                    <p:nvPicPr>
                      <p:cNvPr id="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4019550"/>
                        <a:ext cx="1828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6273" name="Picture 17"/>
          <p:cNvPicPr>
            <a:picLocks noChangeAspect="1" noChangeArrowheads="1"/>
          </p:cNvPicPr>
          <p:nvPr/>
        </p:nvPicPr>
        <p:blipFill>
          <a:blip r:embed="rId6" cstate="print"/>
          <a:srcRect/>
          <a:stretch>
            <a:fillRect/>
          </a:stretch>
        </p:blipFill>
        <p:spPr bwMode="auto">
          <a:xfrm>
            <a:off x="2698750" y="5257800"/>
            <a:ext cx="3702050" cy="919162"/>
          </a:xfrm>
          <a:prstGeom prst="rect">
            <a:avLst/>
          </a:prstGeom>
        </p:spPr>
        <p:style>
          <a:lnRef idx="1">
            <a:schemeClr val="accent2"/>
          </a:lnRef>
          <a:fillRef idx="2">
            <a:schemeClr val="accent2"/>
          </a:fillRef>
          <a:effectRef idx="1">
            <a:schemeClr val="accent2"/>
          </a:effectRef>
          <a:fontRef idx="minor">
            <a:schemeClr val="dk1"/>
          </a:fontRef>
        </p:style>
      </p:pic>
      <p:sp>
        <p:nvSpPr>
          <p:cNvPr id="12" name="Text Box 3"/>
          <p:cNvSpPr txBox="1">
            <a:spLocks noChangeArrowheads="1"/>
          </p:cNvSpPr>
          <p:nvPr/>
        </p:nvSpPr>
        <p:spPr bwMode="auto">
          <a:xfrm>
            <a:off x="727075" y="1249740"/>
            <a:ext cx="7772400" cy="156966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eaLnBrk="0" hangingPunct="0">
              <a:spcBef>
                <a:spcPct val="50000"/>
              </a:spcBef>
              <a:buClr>
                <a:schemeClr val="accent2"/>
              </a:buClr>
              <a:buSzPct val="80000"/>
            </a:pPr>
            <a:r>
              <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rPr>
              <a:t>由卢瑟福的原子有核结构模型和散射理论，可以推算</a:t>
            </a:r>
            <a:r>
              <a:rPr lang="en-US" altLang="zh-CN" dirty="0">
                <a:solidFill>
                  <a:srgbClr val="002060"/>
                </a:solidFill>
                <a:latin typeface="Times New Roman" panose="02020603050405020304" pitchFamily="18" charset="0"/>
                <a:ea typeface="华文楷体" panose="02010600040101010101" charset="-122"/>
                <a:cs typeface="Times New Roman" panose="02020603050405020304" pitchFamily="18" charset="0"/>
              </a:rPr>
              <a:t>α</a:t>
            </a:r>
            <a:r>
              <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rPr>
              <a:t>粒子达到的离原子核的最小距离，也就是原子核半径的上限。设</a:t>
            </a:r>
            <a:r>
              <a:rPr lang="en-US" altLang="zh-CN" dirty="0">
                <a:solidFill>
                  <a:srgbClr val="002060"/>
                </a:solidFill>
                <a:latin typeface="Times New Roman" panose="02020603050405020304" pitchFamily="18" charset="0"/>
                <a:ea typeface="华文楷体" panose="02010600040101010101" charset="-122"/>
                <a:cs typeface="Times New Roman" panose="02020603050405020304" pitchFamily="18" charset="0"/>
              </a:rPr>
              <a:t>α</a:t>
            </a:r>
            <a:r>
              <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rPr>
              <a:t>粒子离原子核很远时的速度为</a:t>
            </a:r>
            <a:r>
              <a:rPr lang="en-US" altLang="zh-CN" i="1" dirty="0">
                <a:solidFill>
                  <a:srgbClr val="002060"/>
                </a:solidFill>
                <a:latin typeface="Times New Roman" panose="02020603050405020304" pitchFamily="18" charset="0"/>
                <a:ea typeface="华文楷体" panose="02010600040101010101" charset="-122"/>
                <a:cs typeface="Times New Roman" panose="02020603050405020304" pitchFamily="18" charset="0"/>
              </a:rPr>
              <a:t>v</a:t>
            </a:r>
            <a:r>
              <a:rPr lang="en-US" altLang="zh-CN" baseline="-25000" dirty="0">
                <a:solidFill>
                  <a:srgbClr val="002060"/>
                </a:solidFill>
                <a:latin typeface="Times New Roman" panose="02020603050405020304" pitchFamily="18" charset="0"/>
                <a:ea typeface="华文楷体" panose="02010600040101010101" charset="-122"/>
                <a:cs typeface="Times New Roman" panose="02020603050405020304" pitchFamily="18" charset="0"/>
              </a:rPr>
              <a:t>0</a:t>
            </a:r>
            <a:r>
              <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rPr>
              <a:t>，达到离原子核最小距离</a:t>
            </a:r>
            <a:r>
              <a:rPr lang="en-US" altLang="zh-CN" dirty="0">
                <a:solidFill>
                  <a:srgbClr val="002060"/>
                </a:solidFill>
                <a:latin typeface="Times New Roman" panose="02020603050405020304" pitchFamily="18" charset="0"/>
                <a:ea typeface="华文楷体" panose="02010600040101010101" charset="-122"/>
                <a:cs typeface="Times New Roman" panose="02020603050405020304" pitchFamily="18" charset="0"/>
              </a:rPr>
              <a:t>r</a:t>
            </a:r>
            <a:r>
              <a:rPr lang="en-US" altLang="zh-CN" baseline="-25000" dirty="0">
                <a:solidFill>
                  <a:srgbClr val="002060"/>
                </a:solidFill>
                <a:latin typeface="Times New Roman" panose="02020603050405020304" pitchFamily="18" charset="0"/>
                <a:ea typeface="华文楷体" panose="02010600040101010101" charset="-122"/>
                <a:cs typeface="Times New Roman" panose="02020603050405020304" pitchFamily="18" charset="0"/>
              </a:rPr>
              <a:t>m</a:t>
            </a:r>
            <a:r>
              <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rPr>
              <a:t>处的速度为</a:t>
            </a:r>
            <a:r>
              <a:rPr lang="en-US" altLang="zh-CN" i="1" dirty="0">
                <a:solidFill>
                  <a:srgbClr val="002060"/>
                </a:solidFill>
                <a:latin typeface="Times New Roman" panose="02020603050405020304" pitchFamily="18" charset="0"/>
                <a:ea typeface="华文楷体" panose="02010600040101010101" charset="-122"/>
                <a:cs typeface="Times New Roman" panose="02020603050405020304" pitchFamily="18" charset="0"/>
              </a:rPr>
              <a:t>v</a:t>
            </a:r>
            <a:r>
              <a:rPr lang="en-US" altLang="zh-CN" dirty="0">
                <a:solidFill>
                  <a:srgbClr val="002060"/>
                </a:solidFill>
                <a:latin typeface="Times New Roman" panose="02020603050405020304" pitchFamily="18" charset="0"/>
                <a:ea typeface="华文楷体" panose="02010600040101010101" charset="-122"/>
                <a:cs typeface="Times New Roman" panose="02020603050405020304" pitchFamily="18" charset="0"/>
              </a:rPr>
              <a:t>′</a:t>
            </a:r>
            <a:r>
              <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rPr>
              <a:t>，按能量守恒定律：</a:t>
            </a:r>
            <a:endParaRPr lang="zh-CN" altLang="en-US" dirty="0">
              <a:solidFill>
                <a:srgbClr val="00206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0" name="Rectangle 9"/>
          <p:cNvSpPr/>
          <p:nvPr/>
        </p:nvSpPr>
        <p:spPr>
          <a:xfrm>
            <a:off x="914400" y="4572000"/>
            <a:ext cx="7772424" cy="5355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lnSpc>
                <a:spcPct val="120000"/>
              </a:lnSpc>
            </a:pPr>
            <a:r>
              <a:rPr kumimoji="0"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由上两式消去</a:t>
            </a:r>
            <a:r>
              <a:rPr kumimoji="0"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v</a:t>
            </a:r>
            <a:r>
              <a:rPr kumimoji="0"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kumimoji="0"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代入</a:t>
            </a:r>
            <a:r>
              <a:rPr kumimoji="0" lang="en-US" altLang="zh-CN" i="1" dirty="0">
                <a:solidFill>
                  <a:srgbClr val="000000"/>
                </a:solidFill>
                <a:latin typeface="Times New Roman" panose="02020603050405020304" pitchFamily="18" charset="0"/>
                <a:ea typeface="华文楷体" panose="02010600040101010101" charset="-122"/>
                <a:cs typeface="Times New Roman" panose="02020603050405020304" pitchFamily="18" charset="0"/>
              </a:rPr>
              <a:t>b</a:t>
            </a:r>
            <a:r>
              <a:rPr kumimoji="0"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rPr>
              <a:t>的库仑散射公式可得近核点公式 </a:t>
            </a:r>
            <a:r>
              <a:rPr kumimoji="0" lang="en-US" altLang="zh-CN"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endParaRPr kumimoji="0" lang="zh-CN" altLang="en-US"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4" name="标题 3"/>
          <p:cNvSpPr>
            <a:spLocks noGrp="1"/>
          </p:cNvSpPr>
          <p:nvPr>
            <p:ph type="title"/>
          </p:nvPr>
        </p:nvSpPr>
        <p:spPr/>
        <p:txBody>
          <a:bodyPr/>
          <a:lstStyle/>
          <a:p>
            <a:r>
              <a:rPr lang="zh-CN" altLang="en-US" dirty="0"/>
              <a:t>原子核大小的估算</a:t>
            </a:r>
            <a:endParaRPr lang="zh-CN" altLang="en-US" dirty="0"/>
          </a:p>
        </p:txBody>
      </p:sp>
      <p:sp>
        <p:nvSpPr>
          <p:cNvPr id="5" name="灯片编号占位符 4"/>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6"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6268"/>
                                        </p:tgtEl>
                                        <p:attrNameLst>
                                          <p:attrName>style.visibility</p:attrName>
                                        </p:attrNameLst>
                                      </p:cBhvr>
                                      <p:to>
                                        <p:strVal val="visible"/>
                                      </p:to>
                                    </p:set>
                                    <p:anim calcmode="lin" valueType="num">
                                      <p:cBhvr additive="base">
                                        <p:cTn id="11" dur="500" fill="hold"/>
                                        <p:tgtEl>
                                          <p:spTgt spid="96268"/>
                                        </p:tgtEl>
                                        <p:attrNameLst>
                                          <p:attrName>ppt_x</p:attrName>
                                        </p:attrNameLst>
                                      </p:cBhvr>
                                      <p:tavLst>
                                        <p:tav tm="0">
                                          <p:val>
                                            <p:strVal val="0-#ppt_w/2"/>
                                          </p:val>
                                        </p:tav>
                                        <p:tav tm="100000">
                                          <p:val>
                                            <p:strVal val="#ppt_x"/>
                                          </p:val>
                                        </p:tav>
                                      </p:tavLst>
                                    </p:anim>
                                    <p:anim calcmode="lin" valueType="num">
                                      <p:cBhvr additive="base">
                                        <p:cTn id="12" dur="500" fill="hold"/>
                                        <p:tgtEl>
                                          <p:spTgt spid="9626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6304"/>
                                        </p:tgtEl>
                                        <p:attrNameLst>
                                          <p:attrName>style.visibility</p:attrName>
                                        </p:attrNameLst>
                                      </p:cBhvr>
                                      <p:to>
                                        <p:strVal val="visible"/>
                                      </p:to>
                                    </p:set>
                                    <p:anim calcmode="lin" valueType="num">
                                      <p:cBhvr additive="base">
                                        <p:cTn id="17" dur="500" fill="hold"/>
                                        <p:tgtEl>
                                          <p:spTgt spid="226304"/>
                                        </p:tgtEl>
                                        <p:attrNameLst>
                                          <p:attrName>ppt_x</p:attrName>
                                        </p:attrNameLst>
                                      </p:cBhvr>
                                      <p:tavLst>
                                        <p:tav tm="0">
                                          <p:val>
                                            <p:strVal val="0-#ppt_w/2"/>
                                          </p:val>
                                        </p:tav>
                                        <p:tav tm="100000">
                                          <p:val>
                                            <p:strVal val="#ppt_x"/>
                                          </p:val>
                                        </p:tav>
                                      </p:tavLst>
                                    </p:anim>
                                    <p:anim calcmode="lin" valueType="num">
                                      <p:cBhvr additive="base">
                                        <p:cTn id="18" dur="500" fill="hold"/>
                                        <p:tgtEl>
                                          <p:spTgt spid="22630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6258"/>
                                        </p:tgtEl>
                                        <p:attrNameLst>
                                          <p:attrName>style.visibility</p:attrName>
                                        </p:attrNameLst>
                                      </p:cBhvr>
                                      <p:to>
                                        <p:strVal val="visible"/>
                                      </p:to>
                                    </p:set>
                                    <p:animEffect transition="in" filter="wipe(left)">
                                      <p:cBhvr>
                                        <p:cTn id="23" dur="500"/>
                                        <p:tgtEl>
                                          <p:spTgt spid="9625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26305"/>
                                        </p:tgtEl>
                                        <p:attrNameLst>
                                          <p:attrName>style.visibility</p:attrName>
                                        </p:attrNameLst>
                                      </p:cBhvr>
                                      <p:to>
                                        <p:strVal val="visible"/>
                                      </p:to>
                                    </p:set>
                                    <p:anim calcmode="lin" valueType="num">
                                      <p:cBhvr additive="base">
                                        <p:cTn id="28" dur="500" fill="hold"/>
                                        <p:tgtEl>
                                          <p:spTgt spid="226305"/>
                                        </p:tgtEl>
                                        <p:attrNameLst>
                                          <p:attrName>ppt_x</p:attrName>
                                        </p:attrNameLst>
                                      </p:cBhvr>
                                      <p:tavLst>
                                        <p:tav tm="0">
                                          <p:val>
                                            <p:strVal val="0-#ppt_w/2"/>
                                          </p:val>
                                        </p:tav>
                                        <p:tav tm="100000">
                                          <p:val>
                                            <p:strVal val="#ppt_x"/>
                                          </p:val>
                                        </p:tav>
                                      </p:tavLst>
                                    </p:anim>
                                    <p:anim calcmode="lin" valueType="num">
                                      <p:cBhvr additive="base">
                                        <p:cTn id="29" dur="500" fill="hold"/>
                                        <p:tgtEl>
                                          <p:spTgt spid="22630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96273"/>
                                        </p:tgtEl>
                                        <p:attrNameLst>
                                          <p:attrName>style.visibility</p:attrName>
                                        </p:attrNameLst>
                                      </p:cBhvr>
                                      <p:to>
                                        <p:strVal val="visible"/>
                                      </p:to>
                                    </p:set>
                                    <p:anim calcmode="lin" valueType="num">
                                      <p:cBhvr additive="base">
                                        <p:cTn id="39" dur="500" fill="hold"/>
                                        <p:tgtEl>
                                          <p:spTgt spid="96273"/>
                                        </p:tgtEl>
                                        <p:attrNameLst>
                                          <p:attrName>ppt_x</p:attrName>
                                        </p:attrNameLst>
                                      </p:cBhvr>
                                      <p:tavLst>
                                        <p:tav tm="0">
                                          <p:val>
                                            <p:strVal val="0-#ppt_w/2"/>
                                          </p:val>
                                        </p:tav>
                                        <p:tav tm="100000">
                                          <p:val>
                                            <p:strVal val="#ppt_x"/>
                                          </p:val>
                                        </p:tav>
                                      </p:tavLst>
                                    </p:anim>
                                    <p:anim calcmode="lin" valueType="num">
                                      <p:cBhvr additive="base">
                                        <p:cTn id="40" dur="500" fill="hold"/>
                                        <p:tgtEl>
                                          <p:spTgt spid="962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原子核大小的估算</a:t>
            </a:r>
            <a:endParaRPr lang="zh-CN" altLang="en-US" dirty="0"/>
          </a:p>
        </p:txBody>
      </p:sp>
      <p:sp>
        <p:nvSpPr>
          <p:cNvPr id="3" name="内容占位符 2"/>
          <p:cNvSpPr>
            <a:spLocks noGrp="1"/>
          </p:cNvSpPr>
          <p:nvPr>
            <p:ph idx="1"/>
          </p:nvPr>
        </p:nvSpPr>
        <p:spPr>
          <a:xfrm>
            <a:off x="457200" y="2466451"/>
            <a:ext cx="8458200" cy="3918693"/>
          </a:xfrm>
        </p:spPr>
        <p:txBody>
          <a:bodyPr>
            <a:normAutofit fontScale="92500" lnSpcReduction="20000"/>
          </a:bodyPr>
          <a:lstStyle/>
          <a:p>
            <a:pPr>
              <a:lnSpc>
                <a:spcPct val="11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显然当</a:t>
            </a:r>
            <a:r>
              <a:rPr lang="en-US" altLang="zh-CN" sz="3200" dirty="0" err="1">
                <a:latin typeface="Times New Roman" panose="02020603050405020304" pitchFamily="18" charset="0"/>
                <a:ea typeface="Times New Roman" panose="02020603050405020304" pitchFamily="18" charset="0"/>
                <a:cs typeface="Times New Roman" panose="02020603050405020304" pitchFamily="18" charset="0"/>
              </a:rPr>
              <a:t>sin</a:t>
            </a:r>
            <a:r>
              <a:rPr lang="en-US" altLang="zh-CN" sz="3200" i="1" dirty="0" err="1">
                <a:latin typeface="Times New Roman" panose="02020603050405020304" pitchFamily="18" charset="0"/>
                <a:ea typeface="Times New Roman" panose="02020603050405020304" pitchFamily="18" charset="0"/>
                <a:cs typeface="Times New Roman" panose="02020603050405020304" pitchFamily="18" charset="0"/>
              </a:rPr>
              <a:t>θ</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/2=1</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θ</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=π</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时</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3200" i="1" baseline="-250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有极小值。这相当于对心碰撞，</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α</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粒子的全部动能都用来克服库仑排斥能。</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Bef>
                <a:spcPts val="0"/>
              </a:spcBef>
            </a:pP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卢瑟福等曾观察镭的</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α</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粒子在金箔上的散射，算得金原子</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(79)</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的</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3200" i="1" baseline="-250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等于</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3×10</a:t>
            </a:r>
            <a:r>
              <a:rPr lang="en-US" altLang="zh-CN" sz="3200" baseline="30000" dirty="0">
                <a:latin typeface="Times New Roman" panose="02020603050405020304" pitchFamily="18" charset="0"/>
                <a:ea typeface="Times New Roman" panose="02020603050405020304" pitchFamily="18" charset="0"/>
                <a:cs typeface="Times New Roman" panose="02020603050405020304" pitchFamily="18" charset="0"/>
              </a:rPr>
              <a:t>-14</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。铜原子</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(29)</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的</a:t>
            </a:r>
            <a:r>
              <a:rPr lang="en-US" altLang="zh-CN" sz="3200" i="1" dirty="0">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3200" i="1" baseline="-250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为</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1.2×10</a:t>
            </a:r>
            <a:r>
              <a:rPr lang="en-US" altLang="zh-CN" sz="3200" baseline="30000" dirty="0">
                <a:latin typeface="Times New Roman" panose="02020603050405020304" pitchFamily="18" charset="0"/>
                <a:ea typeface="Times New Roman" panose="02020603050405020304" pitchFamily="18" charset="0"/>
                <a:cs typeface="Times New Roman" panose="02020603050405020304" pitchFamily="18" charset="0"/>
              </a:rPr>
              <a:t>-14</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，银原子（</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47</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）的</a:t>
            </a:r>
            <a:r>
              <a:rPr lang="en-US" altLang="zh-CN" sz="3200" i="1" dirty="0" err="1">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3200" i="1" baseline="-25000" dirty="0" err="1">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为</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2×10</a:t>
            </a:r>
            <a:r>
              <a:rPr lang="en-US" altLang="zh-CN" sz="3200" baseline="30000" dirty="0">
                <a:latin typeface="Times New Roman" panose="02020603050405020304" pitchFamily="18" charset="0"/>
                <a:ea typeface="Times New Roman" panose="02020603050405020304" pitchFamily="18" charset="0"/>
                <a:cs typeface="Times New Roman" panose="02020603050405020304" pitchFamily="18" charset="0"/>
              </a:rPr>
              <a:t>-14</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，可见原子核半径数量级在</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10</a:t>
            </a:r>
            <a:r>
              <a:rPr lang="en-US" altLang="zh-CN" sz="3200" baseline="30000" dirty="0">
                <a:latin typeface="Times New Roman" panose="02020603050405020304" pitchFamily="18" charset="0"/>
                <a:ea typeface="Times New Roman" panose="02020603050405020304" pitchFamily="18" charset="0"/>
                <a:cs typeface="Times New Roman" panose="02020603050405020304" pitchFamily="18" charset="0"/>
              </a:rPr>
              <a:t>-15</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10</a:t>
            </a:r>
            <a:r>
              <a:rPr lang="en-US" altLang="zh-CN" sz="3200" baseline="30000" dirty="0">
                <a:latin typeface="Times New Roman" panose="02020603050405020304" pitchFamily="18" charset="0"/>
                <a:ea typeface="Times New Roman" panose="02020603050405020304" pitchFamily="18" charset="0"/>
                <a:cs typeface="Times New Roman" panose="02020603050405020304" pitchFamily="18" charset="0"/>
              </a:rPr>
              <a:t>-14</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范围，而原子半径数量级是</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10</a:t>
            </a:r>
            <a:r>
              <a:rPr lang="en-US" altLang="zh-CN" sz="3200" baseline="30000" dirty="0">
                <a:latin typeface="Times New Roman" panose="02020603050405020304" pitchFamily="18" charset="0"/>
                <a:ea typeface="Times New Roman" panose="02020603050405020304" pitchFamily="18" charset="0"/>
                <a:cs typeface="Times New Roman" panose="02020603050405020304" pitchFamily="18" charset="0"/>
              </a:rPr>
              <a:t>-10</a:t>
            </a:r>
            <a:r>
              <a:rPr lang="en-US" altLang="zh-CN" sz="3200" dirty="0">
                <a:latin typeface="Times New Roman" panose="02020603050405020304" pitchFamily="18" charset="0"/>
                <a:ea typeface="Times New Roman" panose="02020603050405020304" pitchFamily="18" charset="0"/>
                <a:cs typeface="Times New Roman" panose="02020603050405020304" pitchFamily="18" charset="0"/>
              </a:rPr>
              <a:t> m</a:t>
            </a:r>
            <a:r>
              <a:rPr lang="zh-CN" altLang="en-US" sz="3200" dirty="0">
                <a:latin typeface="Times New Roman" panose="02020603050405020304" pitchFamily="18" charset="0"/>
                <a:ea typeface="Times New Roman" panose="02020603050405020304" pitchFamily="18" charset="0"/>
                <a:cs typeface="Times New Roman" panose="02020603050405020304" pitchFamily="18" charset="0"/>
              </a:rPr>
              <a:t>，所以原子核在原子中是很小的。</a:t>
            </a:r>
            <a:endParaRPr lang="zh-CN"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mc:AlternateContent xmlns:mc="http://schemas.openxmlformats.org/markup-compatibility/2006">
        <mc:Choice xmlns:a14="http://schemas.microsoft.com/office/drawing/2010/main" Requires="a14">
          <p:sp>
            <p:nvSpPr>
              <p:cNvPr id="7" name="TextBox 6"/>
              <p:cNvSpPr txBox="1"/>
              <p:nvPr/>
            </p:nvSpPr>
            <p:spPr>
              <a:xfrm>
                <a:off x="304800" y="1525932"/>
                <a:ext cx="5333999" cy="86587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altLang="zh-CN" sz="3000" b="1" i="1" smtClean="0">
                          <a:solidFill>
                            <a:srgbClr val="0000FF"/>
                          </a:solidFill>
                          <a:latin typeface="Cambria Math" panose="02040503050406030204" pitchFamily="18" charset="0"/>
                          <a:ea typeface="+mn-ea"/>
                        </a:rPr>
                        <m:t>𝜽</m:t>
                      </m:r>
                      <m:r>
                        <a:rPr lang="en-US" altLang="zh-CN" sz="3000" b="1" i="1" smtClean="0">
                          <a:solidFill>
                            <a:srgbClr val="0000FF"/>
                          </a:solidFill>
                          <a:latin typeface="Cambria Math" panose="02040503050406030204" pitchFamily="18" charset="0"/>
                          <a:ea typeface="+mn-ea"/>
                        </a:rPr>
                        <m:t>=</m:t>
                      </m:r>
                      <m:r>
                        <a:rPr lang="en-US" altLang="zh-CN" sz="3000" b="1" i="1" smtClean="0">
                          <a:solidFill>
                            <a:srgbClr val="0000FF"/>
                          </a:solidFill>
                          <a:latin typeface="Cambria Math" panose="02040503050406030204" pitchFamily="18" charset="0"/>
                          <a:ea typeface="+mn-ea"/>
                        </a:rPr>
                        <m:t>𝝅</m:t>
                      </m:r>
                      <m:r>
                        <a:rPr lang="zh-CN" altLang="en-US" sz="3000" b="1" i="1" smtClean="0">
                          <a:solidFill>
                            <a:srgbClr val="0000FF"/>
                          </a:solidFill>
                          <a:latin typeface="Cambria Math" panose="02040503050406030204" pitchFamily="18" charset="0"/>
                          <a:ea typeface="+mn-ea"/>
                        </a:rPr>
                        <m:t>时，</m:t>
                      </m:r>
                      <m:sSub>
                        <m:sSubPr>
                          <m:ctrlPr>
                            <a:rPr lang="en-US" altLang="zh-CN" sz="3000" b="1" i="1" smtClean="0">
                              <a:solidFill>
                                <a:srgbClr val="0000FF"/>
                              </a:solidFill>
                              <a:latin typeface="Cambria Math" panose="02040503050406030204" pitchFamily="18" charset="0"/>
                              <a:ea typeface="+mn-ea"/>
                            </a:rPr>
                          </m:ctrlPr>
                        </m:sSubPr>
                        <m:e>
                          <m:r>
                            <a:rPr lang="en-US" altLang="zh-CN" sz="3000" b="1" i="1" smtClean="0">
                              <a:solidFill>
                                <a:srgbClr val="0000FF"/>
                              </a:solidFill>
                              <a:latin typeface="Cambria Math" panose="02040503050406030204" pitchFamily="18" charset="0"/>
                              <a:ea typeface="+mn-ea"/>
                            </a:rPr>
                            <m:t>𝒓</m:t>
                          </m:r>
                        </m:e>
                        <m:sub>
                          <m:r>
                            <a:rPr lang="en-US" altLang="zh-CN" sz="3000" b="1" i="1" smtClean="0">
                              <a:solidFill>
                                <a:srgbClr val="0000FF"/>
                              </a:solidFill>
                              <a:latin typeface="Cambria Math" panose="02040503050406030204" pitchFamily="18" charset="0"/>
                              <a:ea typeface="+mn-ea"/>
                            </a:rPr>
                            <m:t>𝒎</m:t>
                          </m:r>
                        </m:sub>
                      </m:sSub>
                      <m:r>
                        <a:rPr lang="en-US" altLang="zh-CN" sz="3000" b="1" i="1" smtClean="0">
                          <a:solidFill>
                            <a:srgbClr val="0000FF"/>
                          </a:solidFill>
                          <a:latin typeface="Cambria Math" panose="02040503050406030204" pitchFamily="18" charset="0"/>
                          <a:ea typeface="+mn-ea"/>
                        </a:rPr>
                        <m:t>=</m:t>
                      </m:r>
                      <m:f>
                        <m:fPr>
                          <m:ctrlPr>
                            <a:rPr kumimoji="0" lang="en-US" altLang="zh-CN" sz="3000" b="0" i="1">
                              <a:solidFill>
                                <a:srgbClr val="0000FF"/>
                              </a:solidFill>
                              <a:latin typeface="Cambria Math" panose="02040503050406030204" pitchFamily="18" charset="0"/>
                              <a:ea typeface="Cambria Math" panose="02040503050406030204" pitchFamily="18" charset="0"/>
                            </a:rPr>
                          </m:ctrlPr>
                        </m:fPr>
                        <m:num>
                          <m:r>
                            <a:rPr kumimoji="0" lang="en-US" altLang="zh-CN" sz="3000" b="0" i="1" smtClean="0">
                              <a:solidFill>
                                <a:srgbClr val="0000FF"/>
                              </a:solidFill>
                              <a:latin typeface="Cambria Math" panose="02040503050406030204" pitchFamily="18" charset="0"/>
                              <a:ea typeface="Cambria Math" panose="02040503050406030204" pitchFamily="18" charset="0"/>
                            </a:rPr>
                            <m:t>4</m:t>
                          </m:r>
                          <m:r>
                            <a:rPr kumimoji="0" lang="en-US" altLang="zh-CN" sz="3000" b="0" i="1" smtClean="0">
                              <a:solidFill>
                                <a:srgbClr val="0000FF"/>
                              </a:solidFill>
                              <a:latin typeface="Cambria Math" panose="02040503050406030204" pitchFamily="18" charset="0"/>
                              <a:ea typeface="Cambria Math" panose="02040503050406030204" pitchFamily="18" charset="0"/>
                            </a:rPr>
                            <m:t>𝑧𝑒</m:t>
                          </m:r>
                          <m:r>
                            <a:rPr kumimoji="0" lang="en-US" altLang="zh-CN" sz="3000" b="0" i="1" baseline="30000">
                              <a:solidFill>
                                <a:srgbClr val="0000FF"/>
                              </a:solidFill>
                              <a:latin typeface="Cambria Math" panose="02040503050406030204" pitchFamily="18" charset="0"/>
                              <a:ea typeface="Cambria Math" panose="02040503050406030204" pitchFamily="18" charset="0"/>
                            </a:rPr>
                            <m:t>2</m:t>
                          </m:r>
                        </m:num>
                        <m:den>
                          <m:r>
                            <a:rPr kumimoji="0" lang="en-US" altLang="zh-CN" sz="3000" b="0" i="1">
                              <a:solidFill>
                                <a:srgbClr val="0000FF"/>
                              </a:solidFill>
                              <a:latin typeface="Cambria Math" panose="02040503050406030204" pitchFamily="18" charset="0"/>
                              <a:ea typeface="Cambria Math" panose="02040503050406030204" pitchFamily="18" charset="0"/>
                            </a:rPr>
                            <m:t>4</m:t>
                          </m:r>
                          <m:r>
                            <m:rPr>
                              <m:sty m:val="p"/>
                            </m:rPr>
                            <a:rPr kumimoji="0" lang="el-GR" altLang="zh-CN" sz="3000" b="0" i="1">
                              <a:solidFill>
                                <a:srgbClr val="0000FF"/>
                              </a:solidFill>
                              <a:latin typeface="Cambria Math" panose="02040503050406030204" pitchFamily="18" charset="0"/>
                              <a:ea typeface="Cambria Math" panose="02040503050406030204" pitchFamily="18" charset="0"/>
                            </a:rPr>
                            <m:t>πε</m:t>
                          </m:r>
                          <m:r>
                            <a:rPr kumimoji="0" lang="en-US" altLang="zh-CN" sz="3000" b="0" i="1" baseline="-25000">
                              <a:solidFill>
                                <a:srgbClr val="0000FF"/>
                              </a:solidFill>
                              <a:latin typeface="Cambria Math" panose="02040503050406030204" pitchFamily="18" charset="0"/>
                              <a:ea typeface="Cambria Math" panose="02040503050406030204" pitchFamily="18" charset="0"/>
                            </a:rPr>
                            <m:t>0</m:t>
                          </m:r>
                          <m:r>
                            <a:rPr kumimoji="0" lang="en-US" altLang="zh-CN" sz="3000" b="0" i="1" smtClean="0">
                              <a:solidFill>
                                <a:srgbClr val="0000FF"/>
                              </a:solidFill>
                              <a:latin typeface="Cambria Math" panose="02040503050406030204" pitchFamily="18" charset="0"/>
                              <a:ea typeface="Cambria Math" panose="02040503050406030204" pitchFamily="18" charset="0"/>
                            </a:rPr>
                            <m:t>𝑀</m:t>
                          </m:r>
                          <m:sSup>
                            <m:sSupPr>
                              <m:ctrlPr>
                                <a:rPr kumimoji="0" lang="en-US" altLang="zh-CN" sz="3000" b="0" i="1" smtClean="0">
                                  <a:solidFill>
                                    <a:srgbClr val="0000FF"/>
                                  </a:solidFill>
                                  <a:latin typeface="Cambria Math" panose="02040503050406030204" pitchFamily="18" charset="0"/>
                                  <a:ea typeface="Cambria Math" panose="02040503050406030204" pitchFamily="18" charset="0"/>
                                </a:rPr>
                              </m:ctrlPr>
                            </m:sSupPr>
                            <m:e>
                              <m:r>
                                <a:rPr kumimoji="0" lang="en-US" altLang="zh-CN" sz="3000" b="0" i="1" smtClean="0">
                                  <a:solidFill>
                                    <a:srgbClr val="0000FF"/>
                                  </a:solidFill>
                                  <a:latin typeface="Cambria Math" panose="02040503050406030204" pitchFamily="18" charset="0"/>
                                  <a:ea typeface="Cambria Math" panose="02040503050406030204" pitchFamily="18" charset="0"/>
                                </a:rPr>
                                <m:t>𝑣</m:t>
                              </m:r>
                            </m:e>
                            <m:sup>
                              <m:r>
                                <a:rPr kumimoji="0" lang="en-US" altLang="zh-CN" sz="3000" b="0" i="1" smtClean="0">
                                  <a:solidFill>
                                    <a:srgbClr val="0000FF"/>
                                  </a:solidFill>
                                  <a:latin typeface="Cambria Math" panose="02040503050406030204" pitchFamily="18" charset="0"/>
                                  <a:ea typeface="Cambria Math" panose="02040503050406030204" pitchFamily="18" charset="0"/>
                                </a:rPr>
                                <m:t>2</m:t>
                              </m:r>
                            </m:sup>
                          </m:sSup>
                        </m:den>
                      </m:f>
                      <m:r>
                        <a:rPr kumimoji="0" lang="en-US" altLang="zh-CN" sz="3000" b="0" i="1" smtClean="0">
                          <a:solidFill>
                            <a:srgbClr val="0000FF"/>
                          </a:solidFill>
                          <a:latin typeface="Cambria Math" panose="02040503050406030204" pitchFamily="18" charset="0"/>
                          <a:ea typeface="Cambria Math" panose="02040503050406030204" pitchFamily="18" charset="0"/>
                        </a:rPr>
                        <m:t>=</m:t>
                      </m:r>
                      <m:r>
                        <a:rPr kumimoji="0" lang="en-US" altLang="zh-CN" sz="3000" b="0" i="1" smtClean="0">
                          <a:solidFill>
                            <a:srgbClr val="0000FF"/>
                          </a:solidFill>
                          <a:latin typeface="Cambria Math" panose="02040503050406030204" pitchFamily="18" charset="0"/>
                          <a:ea typeface="Cambria Math" panose="02040503050406030204" pitchFamily="18" charset="0"/>
                        </a:rPr>
                        <m:t>𝑎</m:t>
                      </m:r>
                    </m:oMath>
                  </m:oMathPara>
                </a14:m>
                <a:endParaRPr lang="en-US" sz="3000" dirty="0">
                  <a:solidFill>
                    <a:srgbClr val="0000FF"/>
                  </a:solidFill>
                  <a:latin typeface="+mn-ea"/>
                  <a:ea typeface="+mn-ea"/>
                </a:endParaRPr>
              </a:p>
            </p:txBody>
          </p:sp>
        </mc:Choice>
        <mc:Fallback>
          <p:sp>
            <p:nvSpPr>
              <p:cNvPr id="7" name="TextBox 6"/>
              <p:cNvSpPr txBox="1">
                <a:spLocks noRot="1" noChangeAspect="1" noMove="1" noResize="1" noEditPoints="1" noAdjustHandles="1" noChangeArrowheads="1" noChangeShapeType="1" noTextEdit="1"/>
              </p:cNvSpPr>
              <p:nvPr/>
            </p:nvSpPr>
            <p:spPr>
              <a:xfrm>
                <a:off x="304800" y="1525932"/>
                <a:ext cx="5333999" cy="865878"/>
              </a:xfrm>
              <a:prstGeom prst="rect">
                <a:avLst/>
              </a:prstGeom>
              <a:blipFill rotWithShape="1">
                <a:blip r:embed="rId1"/>
                <a:stretch>
                  <a:fillRect t="-11004" r="12" b="46"/>
                </a:stretch>
              </a:blipFill>
            </p:spPr>
            <p:txBody>
              <a:bodyPr/>
              <a:lstStyle/>
              <a:p>
                <a:r>
                  <a:rPr lang="zh-CN" altLang="en-US">
                    <a:noFill/>
                  </a:rPr>
                  <a:t> </a:t>
                </a:r>
              </a:p>
            </p:txBody>
          </p:sp>
        </mc:Fallback>
      </mc:AlternateContent>
      <p:sp>
        <p:nvSpPr>
          <p:cNvPr id="9" name="Rectangle 8"/>
          <p:cNvSpPr/>
          <p:nvPr/>
        </p:nvSpPr>
        <p:spPr>
          <a:xfrm>
            <a:off x="5867400" y="1728038"/>
            <a:ext cx="2339102" cy="461665"/>
          </a:xfrm>
          <a:prstGeom prst="rect">
            <a:avLst/>
          </a:prstGeom>
        </p:spPr>
        <p:txBody>
          <a:bodyPr wrap="none">
            <a:spAutoFit/>
          </a:bodyPr>
          <a:lstStyle/>
          <a:p>
            <a:r>
              <a:rPr kumimoji="0" lang="en-US" altLang="zh-C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a:t>
            </a:r>
            <a:r>
              <a:rPr kumimoji="0" lang="zh-CN"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库伦散射因子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sz="quarter" idx="4294967295"/>
          </p:nvPr>
        </p:nvSpPr>
        <p:spPr>
          <a:xfrm>
            <a:off x="457200" y="1524000"/>
            <a:ext cx="8077200" cy="1371600"/>
          </a:xfrm>
        </p:spPr>
        <p:txBody>
          <a:bodyPr/>
          <a:lstStyle/>
          <a:p>
            <a:r>
              <a:rPr lang="zh-CN" altLang="en-US" dirty="0"/>
              <a:t>行星模型的意义及困难</a:t>
            </a:r>
            <a:endParaRPr lang="zh-CN" altLang="en-US" dirty="0"/>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3" name="Slide Number Placeholder 2"/>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8" name="Text Box 6"/>
          <p:cNvSpPr txBox="1">
            <a:spLocks noChangeArrowheads="1"/>
          </p:cNvSpPr>
          <p:nvPr/>
        </p:nvSpPr>
        <p:spPr bwMode="auto">
          <a:xfrm>
            <a:off x="614198" y="1447800"/>
            <a:ext cx="79295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1</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、最重要意义是提出了原子的核式结构，即提出了以核为中心的概念</a:t>
            </a:r>
            <a:r>
              <a:rPr kumimoji="0" lang="zh-CN" altLang="en-US" sz="3200" dirty="0">
                <a:latin typeface="Times New Roman" panose="02020603050405020304" pitchFamily="18" charset="0"/>
                <a:ea typeface="华文楷体" panose="02010600040101010101" charset="-122"/>
                <a:cs typeface="Times New Roman" panose="02020603050405020304" pitchFamily="18" charset="0"/>
              </a:rPr>
              <a:t> </a:t>
            </a:r>
            <a:endParaRPr kumimoji="0" lang="zh-CN" altLang="en-US" sz="32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177159" name="Text Box 7"/>
          <p:cNvSpPr txBox="1">
            <a:spLocks noChangeArrowheads="1"/>
          </p:cNvSpPr>
          <p:nvPr/>
        </p:nvSpPr>
        <p:spPr bwMode="auto">
          <a:xfrm>
            <a:off x="614198" y="2590800"/>
            <a:ext cx="746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2</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a:t>
            </a:r>
            <a:r>
              <a:rPr kumimoji="0" lang="zh-CN" altLang="en-US" sz="3200" dirty="0">
                <a:solidFill>
                  <a:srgbClr val="FF0000"/>
                </a:solidFill>
                <a:latin typeface="Times New Roman" panose="02020603050405020304" pitchFamily="18" charset="0"/>
                <a:ea typeface="华文楷体" panose="02010600040101010101" charset="-122"/>
                <a:cs typeface="Times New Roman" panose="02020603050405020304" pitchFamily="18" charset="0"/>
              </a:rPr>
              <a:t>散射</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实验为人类开辟了一条研究微观粒子结构的新途径。</a:t>
            </a:r>
            <a:endPar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77160" name="Text Box 8"/>
          <p:cNvSpPr txBox="1">
            <a:spLocks noChangeArrowheads="1"/>
          </p:cNvSpPr>
          <p:nvPr/>
        </p:nvSpPr>
        <p:spPr bwMode="auto">
          <a:xfrm>
            <a:off x="614198" y="3676650"/>
            <a:ext cx="830120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a:spcBef>
                <a:spcPct val="50000"/>
              </a:spcBef>
            </a:pPr>
            <a:r>
              <a:rPr kumimoji="0"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3</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sym typeface="Symbol" panose="05050102010706020507" pitchFamily="18" charset="2"/>
              </a:rPr>
              <a:t></a:t>
            </a: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粒子散射实验还为材料分析提供了一种手段。</a:t>
            </a:r>
            <a:endParaRPr kumimoji="0"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a:spcBef>
                <a:spcPct val="50000"/>
              </a:spcBef>
            </a:pPr>
            <a:r>
              <a:rPr kumimoji="0"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卢瑟福背散射谱仪</a:t>
            </a:r>
            <a:br>
              <a:rPr kumimoji="0"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br>
            <a:r>
              <a:rPr kumimoji="0" lang="en-US" altLang="zh-CN" sz="28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(Rutherford back scattering spectroscopy,</a:t>
            </a:r>
            <a:r>
              <a:rPr kumimoji="0" lang="zh-CN" altLang="en-US" sz="28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 </a:t>
            </a:r>
            <a:r>
              <a:rPr kumimoji="0" lang="en-US" altLang="zh-CN" sz="28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RBS</a:t>
            </a:r>
            <a:r>
              <a:rPr kumimoji="0" lang="zh-CN" altLang="en-US" sz="28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t>
            </a:r>
            <a:endParaRPr kumimoji="0" lang="zh-CN" altLang="en-US" sz="28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2" name="标题 1"/>
          <p:cNvSpPr>
            <a:spLocks noGrp="1"/>
          </p:cNvSpPr>
          <p:nvPr>
            <p:ph type="title"/>
          </p:nvPr>
        </p:nvSpPr>
        <p:spPr/>
        <p:txBody>
          <a:bodyPr/>
          <a:lstStyle/>
          <a:p>
            <a:r>
              <a:rPr lang="zh-CN" altLang="en-US" dirty="0"/>
              <a:t>行星模型的意义</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7158"/>
                                        </p:tgtEl>
                                        <p:attrNameLst>
                                          <p:attrName>style.visibility</p:attrName>
                                        </p:attrNameLst>
                                      </p:cBhvr>
                                      <p:to>
                                        <p:strVal val="visible"/>
                                      </p:to>
                                    </p:set>
                                    <p:animEffect transition="in" filter="wipe(left)">
                                      <p:cBhvr>
                                        <p:cTn id="7" dur="500"/>
                                        <p:tgtEl>
                                          <p:spTgt spid="1771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7159"/>
                                        </p:tgtEl>
                                        <p:attrNameLst>
                                          <p:attrName>style.visibility</p:attrName>
                                        </p:attrNameLst>
                                      </p:cBhvr>
                                      <p:to>
                                        <p:strVal val="visible"/>
                                      </p:to>
                                    </p:set>
                                    <p:animEffect transition="in" filter="wipe(left)">
                                      <p:cBhvr>
                                        <p:cTn id="12" dur="500"/>
                                        <p:tgtEl>
                                          <p:spTgt spid="1771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7160"/>
                                        </p:tgtEl>
                                        <p:attrNameLst>
                                          <p:attrName>style.visibility</p:attrName>
                                        </p:attrNameLst>
                                      </p:cBhvr>
                                      <p:to>
                                        <p:strVal val="visible"/>
                                      </p:to>
                                    </p:set>
                                    <p:animEffect transition="in" filter="wipe(left)">
                                      <p:cBhvr>
                                        <p:cTn id="17" dur="5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utoUpdateAnimBg="0"/>
      <p:bldP spid="177159" grpId="0" autoUpdateAnimBg="0"/>
      <p:bldP spid="17716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“原子”存在的迹象（一）</a:t>
            </a:r>
            <a:endParaRPr lang="zh-CN" altLang="en-US" dirty="0"/>
          </a:p>
        </p:txBody>
      </p:sp>
      <p:sp>
        <p:nvSpPr>
          <p:cNvPr id="3" name="内容占位符 2"/>
          <p:cNvSpPr>
            <a:spLocks noGrp="1"/>
          </p:cNvSpPr>
          <p:nvPr>
            <p:ph idx="1"/>
          </p:nvPr>
        </p:nvSpPr>
        <p:spPr>
          <a:xfrm>
            <a:off x="223962" y="1172493"/>
            <a:ext cx="8843837" cy="5105400"/>
          </a:xfrm>
        </p:spPr>
        <p:txBody>
          <a:bodyPr>
            <a:noAutofit/>
          </a:bodyPr>
          <a:lstStyle/>
          <a:p>
            <a:r>
              <a:rPr lang="zh-CN" altLang="en-US" sz="3200" dirty="0"/>
              <a:t>化学反应中元素按一定的物质比相互化合</a:t>
            </a:r>
            <a:endParaRPr lang="en-US" altLang="zh-CN" sz="3200" dirty="0"/>
          </a:p>
          <a:p>
            <a:pPr lvl="1"/>
            <a:r>
              <a:rPr lang="en-US" altLang="zh-CN" sz="2400" dirty="0"/>
              <a:t>1806</a:t>
            </a:r>
            <a:r>
              <a:rPr lang="zh-CN" altLang="en-US" sz="2400" dirty="0"/>
              <a:t>，普鲁斯脱</a:t>
            </a:r>
            <a:r>
              <a:rPr lang="en-US" altLang="zh-CN" sz="2400" dirty="0"/>
              <a:t>(Proust), </a:t>
            </a:r>
            <a:r>
              <a:rPr lang="zh-CN" altLang="en-US" sz="2400" dirty="0"/>
              <a:t>化合物分子的定组成定律（化合物中各元素质量比例是一定的）</a:t>
            </a:r>
            <a:endParaRPr lang="zh-CN" altLang="en-US" sz="2400" dirty="0"/>
          </a:p>
          <a:p>
            <a:pPr lvl="2"/>
            <a:r>
              <a:rPr lang="en-US" altLang="zh-CN" sz="2000" dirty="0"/>
              <a:t>1815</a:t>
            </a:r>
            <a:r>
              <a:rPr lang="zh-CN" altLang="en-US" sz="2000" dirty="0"/>
              <a:t>，假设所有元素的原子都由氢原子组成</a:t>
            </a:r>
            <a:endParaRPr lang="zh-CN" altLang="en-US" sz="2000" dirty="0"/>
          </a:p>
          <a:p>
            <a:pPr lvl="1"/>
            <a:r>
              <a:rPr lang="en-US" altLang="zh-CN" sz="2400" dirty="0"/>
              <a:t>1807</a:t>
            </a:r>
            <a:r>
              <a:rPr lang="zh-CN" altLang="en-US" sz="2400" dirty="0"/>
              <a:t>，道尔顿</a:t>
            </a:r>
            <a:r>
              <a:rPr lang="en-US" altLang="zh-CN" sz="2400" dirty="0"/>
              <a:t>(Dalton), </a:t>
            </a:r>
            <a:r>
              <a:rPr lang="zh-CN" altLang="en-US" sz="2400" dirty="0"/>
              <a:t>倍比定律，提出物质的原子论</a:t>
            </a:r>
            <a:endParaRPr lang="en-US" altLang="zh-CN" sz="2400" dirty="0"/>
          </a:p>
          <a:p>
            <a:pPr lvl="2"/>
            <a:r>
              <a:rPr lang="zh-CN" altLang="en-US" sz="2000" dirty="0"/>
              <a:t>例如：</a:t>
            </a:r>
            <a:r>
              <a:rPr lang="en-US" altLang="zh-CN" sz="2000" dirty="0">
                <a:ea typeface="华文中宋" panose="02010600040101010101" pitchFamily="2" charset="-122"/>
              </a:rPr>
              <a:t>14g N</a:t>
            </a:r>
            <a:r>
              <a:rPr lang="en-US" altLang="zh-CN" sz="2000" baseline="-25000" dirty="0">
                <a:ea typeface="华文中宋" panose="02010600040101010101" pitchFamily="2" charset="-122"/>
              </a:rPr>
              <a:t>2</a:t>
            </a:r>
            <a:r>
              <a:rPr lang="en-US" altLang="zh-CN" sz="2000" dirty="0">
                <a:ea typeface="华文中宋" panose="02010600040101010101" pitchFamily="2" charset="-122"/>
              </a:rPr>
              <a:t>+ 16g O</a:t>
            </a:r>
            <a:r>
              <a:rPr lang="en-US" altLang="zh-CN" sz="2000" baseline="-25000" dirty="0">
                <a:ea typeface="华文中宋" panose="02010600040101010101" pitchFamily="2" charset="-122"/>
              </a:rPr>
              <a:t>2</a:t>
            </a:r>
            <a:r>
              <a:rPr lang="en-US" altLang="zh-CN" sz="2000" dirty="0">
                <a:ea typeface="华文中宋" panose="02010600040101010101" pitchFamily="2" charset="-122"/>
              </a:rPr>
              <a:t> — 30g NO </a:t>
            </a:r>
            <a:endParaRPr lang="en-US" altLang="zh-CN" sz="2000" dirty="0"/>
          </a:p>
          <a:p>
            <a:pPr lvl="2"/>
            <a:r>
              <a:rPr lang="zh-CN" altLang="en-US" sz="2000" dirty="0"/>
              <a:t>一定质量的某种元素，由极大数目的该元素的原子所构成；</a:t>
            </a:r>
            <a:endParaRPr lang="zh-CN" altLang="en-US" sz="2000" dirty="0"/>
          </a:p>
          <a:p>
            <a:pPr lvl="2"/>
            <a:r>
              <a:rPr lang="zh-CN" altLang="en-US" sz="2000" dirty="0"/>
              <a:t>每种元素的原子，都具有相同的质量，不同元素的原子，质量也不相同；</a:t>
            </a:r>
            <a:endParaRPr lang="zh-CN" altLang="en-US" sz="2000" dirty="0"/>
          </a:p>
          <a:p>
            <a:pPr lvl="2"/>
            <a:r>
              <a:rPr lang="zh-CN" altLang="en-US" sz="2000" dirty="0"/>
              <a:t>两种可以化合的元素，它们的原子可能按几种不同的比率化合成几种化合物的分子</a:t>
            </a:r>
            <a:endParaRPr lang="zh-CN" altLang="en-US" sz="2000" dirty="0"/>
          </a:p>
          <a:p>
            <a:pPr lvl="1"/>
            <a:r>
              <a:rPr lang="en-US" altLang="zh-CN" sz="2400" dirty="0"/>
              <a:t>1808</a:t>
            </a:r>
            <a:r>
              <a:rPr lang="zh-CN" altLang="en-US" sz="2400" dirty="0"/>
              <a:t>，盖</a:t>
            </a:r>
            <a:r>
              <a:rPr lang="en-US" altLang="zh-CN" sz="2400" dirty="0"/>
              <a:t>·</a:t>
            </a:r>
            <a:r>
              <a:rPr lang="zh-CN" altLang="en-US" sz="2400" dirty="0"/>
              <a:t>吕萨克</a:t>
            </a:r>
            <a:r>
              <a:rPr lang="en-US" altLang="zh-CN" sz="2400" dirty="0"/>
              <a:t>(Gay-Lussac)</a:t>
            </a:r>
            <a:r>
              <a:rPr lang="zh-CN" altLang="en-US" sz="2400" dirty="0"/>
              <a:t>定律</a:t>
            </a:r>
            <a:endParaRPr lang="en-US" altLang="zh-CN" sz="2400" dirty="0"/>
          </a:p>
          <a:p>
            <a:pPr lvl="2"/>
            <a:r>
              <a:rPr lang="zh-CN" altLang="en-US" sz="2000" dirty="0"/>
              <a:t>一定质量的气体，当压强保持不变时，它的体积</a:t>
            </a:r>
            <a:r>
              <a:rPr lang="en-US" altLang="zh-CN" sz="2000" dirty="0"/>
              <a:t>V</a:t>
            </a:r>
            <a:r>
              <a:rPr lang="zh-CN" altLang="en-US" sz="2000" dirty="0"/>
              <a:t>随温度</a:t>
            </a:r>
            <a:r>
              <a:rPr lang="en-US" altLang="zh-CN" sz="2000" dirty="0"/>
              <a:t>T</a:t>
            </a:r>
            <a:r>
              <a:rPr lang="zh-CN" altLang="en-US" sz="2000" dirty="0"/>
              <a:t>线性地变化</a:t>
            </a:r>
            <a:endParaRPr lang="en-US" altLang="zh-CN" sz="2000" dirty="0"/>
          </a:p>
          <a:p>
            <a:pPr lvl="1"/>
            <a:r>
              <a:rPr lang="en-US" altLang="zh-CN" sz="2400" dirty="0"/>
              <a:t>1811</a:t>
            </a:r>
            <a:r>
              <a:rPr lang="zh-CN" altLang="en-US" sz="2400" dirty="0"/>
              <a:t>，阿伏加德罗</a:t>
            </a:r>
            <a:r>
              <a:rPr lang="en-US" altLang="zh-CN" sz="2400" dirty="0"/>
              <a:t>(Avogadro)</a:t>
            </a:r>
            <a:r>
              <a:rPr lang="zh-CN" altLang="en-US" sz="2400" dirty="0"/>
              <a:t>：气体的体积与其中所含的粒子数目有关</a:t>
            </a:r>
            <a:endParaRPr lang="en-US" altLang="zh-CN" sz="2400" dirty="0"/>
          </a:p>
        </p:txBody>
      </p:sp>
      <p:sp>
        <p:nvSpPr>
          <p:cNvPr id="5" name="灯片编号占位符 4"/>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s://www.jyu.fi/fysiikka/en/research/accelerator/abasedmat/research/characterizations/rbs/BaSrTiO3.png/@@images/1993a0cf-df46-4efa-a5b5-710491709f31.jpeg"/>
          <p:cNvPicPr>
            <a:picLocks noChangeAspect="1" noChangeArrowheads="1"/>
          </p:cNvPicPr>
          <p:nvPr/>
        </p:nvPicPr>
        <p:blipFill>
          <a:blip r:embed="rId1"/>
          <a:srcRect/>
          <a:stretch>
            <a:fillRect/>
          </a:stretch>
        </p:blipFill>
        <p:spPr bwMode="auto">
          <a:xfrm>
            <a:off x="5269381" y="3347482"/>
            <a:ext cx="3848986" cy="3017044"/>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http://www.mrsec.harvard.edu/cams/rbssche.gif"/>
          <p:cNvPicPr>
            <a:picLocks noChangeAspect="1" noChangeArrowheads="1"/>
          </p:cNvPicPr>
          <p:nvPr/>
        </p:nvPicPr>
        <p:blipFill>
          <a:blip r:embed="rId2"/>
          <a:srcRect/>
          <a:stretch>
            <a:fillRect/>
          </a:stretch>
        </p:blipFill>
        <p:spPr bwMode="auto">
          <a:xfrm>
            <a:off x="5183591" y="754910"/>
            <a:ext cx="3952429"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卢瑟福背散射谱仪</a:t>
            </a:r>
            <a:r>
              <a:rPr lang="en-US" altLang="zh-CN"/>
              <a:t>(RBS)</a:t>
            </a:r>
            <a:endParaRPr lang="zh-CN" altLang="en-US" dirty="0"/>
          </a:p>
        </p:txBody>
      </p:sp>
      <p:sp>
        <p:nvSpPr>
          <p:cNvPr id="3" name="内容占位符 2"/>
          <p:cNvSpPr>
            <a:spLocks noGrp="1"/>
          </p:cNvSpPr>
          <p:nvPr>
            <p:ph idx="1"/>
          </p:nvPr>
        </p:nvSpPr>
        <p:spPr>
          <a:xfrm>
            <a:off x="152400" y="1219200"/>
            <a:ext cx="5105400" cy="5069126"/>
          </a:xfrm>
        </p:spPr>
        <p:txBody>
          <a:bodyPr>
            <a:normAutofit fontScale="92500"/>
          </a:bodyPr>
          <a:lstStyle/>
          <a:p>
            <a:r>
              <a:rPr lang="zh-CN" altLang="en-US" sz="2400" dirty="0"/>
              <a:t>基本原理</a:t>
            </a:r>
            <a:endParaRPr lang="en-US" altLang="zh-CN" sz="2400" dirty="0"/>
          </a:p>
          <a:p>
            <a:pPr lvl="1"/>
            <a:r>
              <a:rPr lang="zh-CN" altLang="en-US" sz="1600" dirty="0"/>
              <a:t>离子源</a:t>
            </a:r>
            <a:r>
              <a:rPr lang="en-US" altLang="zh-CN" sz="1600" dirty="0"/>
              <a:t>+</a:t>
            </a:r>
            <a:r>
              <a:rPr lang="zh-CN" altLang="en-US" sz="1600" dirty="0"/>
              <a:t>加速器</a:t>
            </a:r>
            <a:r>
              <a:rPr lang="en-US" altLang="zh-CN" sz="1600" dirty="0"/>
              <a:t>+</a:t>
            </a:r>
            <a:r>
              <a:rPr lang="zh-CN" altLang="en-US" sz="1600" dirty="0"/>
              <a:t>研究样品</a:t>
            </a:r>
            <a:r>
              <a:rPr lang="en-US" altLang="zh-CN" sz="1600" dirty="0"/>
              <a:t>+</a:t>
            </a:r>
            <a:r>
              <a:rPr lang="zh-CN" altLang="en-US" sz="1600" dirty="0"/>
              <a:t>能量探测器</a:t>
            </a:r>
            <a:endParaRPr lang="en-US" altLang="zh-CN" sz="1600" dirty="0"/>
          </a:p>
          <a:p>
            <a:pPr lvl="1"/>
            <a:r>
              <a:rPr lang="zh-CN" altLang="en-US" sz="1600" dirty="0"/>
              <a:t>入射粒子（通常为</a:t>
            </a:r>
            <a:r>
              <a:rPr lang="zh-CN" altLang="en-US" sz="1600" dirty="0">
                <a:sym typeface="Symbol" panose="05050102010706020507" pitchFamily="18" charset="2"/>
              </a:rPr>
              <a:t>或</a:t>
            </a:r>
            <a:r>
              <a:rPr lang="en-US" altLang="zh-CN" sz="1600" dirty="0">
                <a:sym typeface="Symbol" panose="05050102010706020507" pitchFamily="18" charset="2"/>
              </a:rPr>
              <a:t>p</a:t>
            </a:r>
            <a:r>
              <a:rPr lang="zh-CN" altLang="en-US" sz="1600" dirty="0">
                <a:sym typeface="Symbol" panose="05050102010706020507" pitchFamily="18" charset="2"/>
              </a:rPr>
              <a:t>）</a:t>
            </a:r>
            <a:r>
              <a:rPr lang="zh-CN" altLang="en-US" sz="1600" dirty="0"/>
              <a:t>能量</a:t>
            </a:r>
            <a:r>
              <a:rPr lang="en-US" altLang="zh-CN" sz="1600" i="1" dirty="0">
                <a:solidFill>
                  <a:schemeClr val="tx1"/>
                </a:solidFill>
              </a:rPr>
              <a:t>E</a:t>
            </a:r>
            <a:r>
              <a:rPr lang="en-US" altLang="zh-CN" sz="1600" baseline="-25000" dirty="0">
                <a:solidFill>
                  <a:schemeClr val="tx1"/>
                </a:solidFill>
              </a:rPr>
              <a:t>0</a:t>
            </a:r>
            <a:r>
              <a:rPr lang="zh-CN" altLang="en-US" sz="1600" dirty="0"/>
              <a:t>，</a:t>
            </a:r>
            <a:r>
              <a:rPr lang="zh-CN" altLang="en-US" sz="1600" dirty="0">
                <a:solidFill>
                  <a:schemeClr val="accent1"/>
                </a:solidFill>
              </a:rPr>
              <a:t>弹性散射</a:t>
            </a:r>
            <a:endParaRPr lang="en-US" altLang="zh-CN" sz="1600" dirty="0">
              <a:solidFill>
                <a:schemeClr val="accent1"/>
              </a:solidFill>
            </a:endParaRPr>
          </a:p>
          <a:p>
            <a:pPr lvl="1"/>
            <a:r>
              <a:rPr lang="zh-CN" altLang="en-US" sz="1600" dirty="0"/>
              <a:t>背散射粒子（出射粒子）能量</a:t>
            </a:r>
            <a:r>
              <a:rPr lang="en-US" altLang="zh-CN" sz="1600" i="1" dirty="0">
                <a:solidFill>
                  <a:schemeClr val="tx1"/>
                </a:solidFill>
              </a:rPr>
              <a:t>E</a:t>
            </a:r>
            <a:r>
              <a:rPr lang="en-US" altLang="zh-CN" sz="1600" baseline="-25000" dirty="0">
                <a:solidFill>
                  <a:schemeClr val="tx1"/>
                </a:solidFill>
              </a:rPr>
              <a:t>1</a:t>
            </a:r>
            <a:r>
              <a:rPr lang="en-US" altLang="zh-CN" sz="1600" i="1" dirty="0">
                <a:solidFill>
                  <a:schemeClr val="tx1"/>
                </a:solidFill>
              </a:rPr>
              <a:t> = kE</a:t>
            </a:r>
            <a:r>
              <a:rPr lang="en-US" altLang="zh-CN" sz="1600" baseline="-25000" dirty="0">
                <a:solidFill>
                  <a:schemeClr val="tx1"/>
                </a:solidFill>
              </a:rPr>
              <a:t>0</a:t>
            </a:r>
            <a:endParaRPr lang="en-US" altLang="zh-CN" sz="1600" dirty="0">
              <a:solidFill>
                <a:schemeClr val="tx1"/>
              </a:solidFill>
            </a:endParaRPr>
          </a:p>
          <a:p>
            <a:pPr marL="457200" lvl="1" indent="0">
              <a:buNone/>
            </a:pPr>
            <a:r>
              <a:rPr lang="zh-CN" altLang="en-US" sz="1600" dirty="0"/>
              <a:t>      由能量守恒、动量守恒可得：</a:t>
            </a:r>
            <a:endParaRPr lang="en-US" altLang="zh-CN" sz="1600" dirty="0"/>
          </a:p>
          <a:p>
            <a:pPr marL="457200" lvl="1" indent="0">
              <a:buNone/>
            </a:pPr>
            <a:endParaRPr lang="en-US" altLang="zh-CN" sz="1600" dirty="0"/>
          </a:p>
          <a:p>
            <a:pPr marL="457200" lvl="1" indent="0">
              <a:buNone/>
            </a:pPr>
            <a:endParaRPr lang="en-US" altLang="zh-CN" sz="1600" dirty="0"/>
          </a:p>
          <a:p>
            <a:pPr marL="457200" lvl="1" indent="0">
              <a:buNone/>
            </a:pPr>
            <a:endParaRPr lang="en-US" altLang="zh-CN" sz="1600" dirty="0"/>
          </a:p>
          <a:p>
            <a:pPr marL="457200" lvl="1" indent="0">
              <a:buNone/>
            </a:pPr>
            <a:endParaRPr lang="en-US" altLang="zh-CN" sz="1600" dirty="0"/>
          </a:p>
          <a:p>
            <a:pPr marL="457200" lvl="1" indent="0">
              <a:buNone/>
            </a:pPr>
            <a:r>
              <a:rPr lang="en-US" altLang="zh-CN" sz="1600" dirty="0"/>
              <a:t>     </a:t>
            </a:r>
            <a:r>
              <a:rPr lang="zh-CN" altLang="en-US" sz="1600" dirty="0"/>
              <a:t>其中：</a:t>
            </a:r>
            <a:r>
              <a:rPr lang="en-US" altLang="zh-CN" sz="1600" i="1" dirty="0">
                <a:solidFill>
                  <a:schemeClr val="tx1"/>
                </a:solidFill>
              </a:rPr>
              <a:t> </a:t>
            </a:r>
            <a:r>
              <a:rPr lang="en-US" altLang="zh-CN" sz="1600" i="1" dirty="0">
                <a:solidFill>
                  <a:schemeClr val="tx1"/>
                </a:solidFill>
                <a:sym typeface="Symbol" panose="05050102010706020507" pitchFamily="18" charset="2"/>
              </a:rPr>
              <a:t></a:t>
            </a:r>
            <a:r>
              <a:rPr lang="en-US" altLang="zh-CN" sz="1600" baseline="-25000" dirty="0">
                <a:solidFill>
                  <a:schemeClr val="tx1"/>
                </a:solidFill>
              </a:rPr>
              <a:t>1</a:t>
            </a:r>
            <a:r>
              <a:rPr lang="zh-CN" altLang="en-US" sz="1600" dirty="0">
                <a:solidFill>
                  <a:schemeClr val="tx1"/>
                </a:solidFill>
              </a:rPr>
              <a:t> ：实验室系的散射角</a:t>
            </a:r>
            <a:r>
              <a:rPr lang="zh-CN" altLang="en-US" sz="1600" baseline="-25000" dirty="0">
                <a:solidFill>
                  <a:schemeClr val="tx1"/>
                </a:solidFill>
              </a:rPr>
              <a:t>，</a:t>
            </a:r>
            <a:endParaRPr lang="en-US" altLang="zh-CN" sz="1600" baseline="-25000" dirty="0">
              <a:solidFill>
                <a:schemeClr val="tx1"/>
              </a:solidFill>
            </a:endParaRPr>
          </a:p>
          <a:p>
            <a:pPr marL="457200" lvl="1" indent="0">
              <a:buNone/>
            </a:pPr>
            <a:r>
              <a:rPr lang="en-US" altLang="zh-CN" sz="1600" i="1" baseline="-25000" dirty="0">
                <a:solidFill>
                  <a:schemeClr val="tx1"/>
                </a:solidFill>
              </a:rPr>
              <a:t>                           </a:t>
            </a:r>
            <a:r>
              <a:rPr lang="en-US" altLang="zh-CN" sz="1600" i="1" dirty="0">
                <a:solidFill>
                  <a:schemeClr val="tx1"/>
                </a:solidFill>
              </a:rPr>
              <a:t>m</a:t>
            </a:r>
            <a:r>
              <a:rPr lang="en-US" altLang="zh-CN" sz="1600" baseline="-25000" dirty="0">
                <a:solidFill>
                  <a:schemeClr val="tx1"/>
                </a:solidFill>
              </a:rPr>
              <a:t>1</a:t>
            </a:r>
            <a:r>
              <a:rPr lang="zh-CN" altLang="en-US" sz="1600" dirty="0">
                <a:solidFill>
                  <a:schemeClr val="tx1"/>
                </a:solidFill>
              </a:rPr>
              <a:t>：入射粒子质量，</a:t>
            </a:r>
            <a:r>
              <a:rPr lang="en-US" altLang="zh-CN" sz="1600" i="1" dirty="0">
                <a:solidFill>
                  <a:schemeClr val="tx1"/>
                </a:solidFill>
              </a:rPr>
              <a:t>m</a:t>
            </a:r>
            <a:r>
              <a:rPr lang="en-US" altLang="zh-CN" sz="1600" baseline="-25000" dirty="0">
                <a:solidFill>
                  <a:schemeClr val="tx1"/>
                </a:solidFill>
              </a:rPr>
              <a:t>2</a:t>
            </a:r>
            <a:r>
              <a:rPr lang="zh-CN" altLang="en-US" sz="1600" dirty="0">
                <a:solidFill>
                  <a:schemeClr val="tx1"/>
                </a:solidFill>
              </a:rPr>
              <a:t>：靶粒子质量</a:t>
            </a:r>
            <a:endParaRPr lang="en-US" altLang="zh-CN" sz="1600" dirty="0">
              <a:solidFill>
                <a:schemeClr val="tx1"/>
              </a:solidFill>
            </a:endParaRPr>
          </a:p>
          <a:p>
            <a:pPr marL="457200" lvl="1" indent="0">
              <a:buNone/>
            </a:pPr>
            <a:r>
              <a:rPr lang="zh-CN" altLang="en-US" sz="1600" dirty="0">
                <a:solidFill>
                  <a:schemeClr val="tx1"/>
                </a:solidFill>
              </a:rPr>
              <a:t>                  入射粒子质量要小于靶粒子：</a:t>
            </a:r>
            <a:r>
              <a:rPr lang="en-US" altLang="zh-CN" sz="1600" i="1" dirty="0">
                <a:solidFill>
                  <a:schemeClr val="tx1"/>
                </a:solidFill>
              </a:rPr>
              <a:t> m</a:t>
            </a:r>
            <a:r>
              <a:rPr lang="en-US" altLang="zh-CN" sz="1600" baseline="-25000" dirty="0">
                <a:solidFill>
                  <a:schemeClr val="tx1"/>
                </a:solidFill>
              </a:rPr>
              <a:t>1</a:t>
            </a:r>
            <a:r>
              <a:rPr lang="en-US" altLang="zh-CN" sz="1600" dirty="0">
                <a:solidFill>
                  <a:schemeClr val="tx1"/>
                </a:solidFill>
              </a:rPr>
              <a:t>&lt;</a:t>
            </a:r>
            <a:r>
              <a:rPr lang="en-US" altLang="zh-CN" sz="1600" i="1" dirty="0">
                <a:solidFill>
                  <a:schemeClr val="tx1"/>
                </a:solidFill>
              </a:rPr>
              <a:t> m</a:t>
            </a:r>
            <a:r>
              <a:rPr lang="en-US" altLang="zh-CN" sz="1600" baseline="-25000" dirty="0">
                <a:solidFill>
                  <a:schemeClr val="tx1"/>
                </a:solidFill>
              </a:rPr>
              <a:t>2</a:t>
            </a:r>
            <a:endParaRPr lang="zh-CN" altLang="en-US" sz="1600" dirty="0">
              <a:solidFill>
                <a:schemeClr val="tx1"/>
              </a:solidFill>
            </a:endParaRPr>
          </a:p>
          <a:p>
            <a:pPr lvl="1"/>
            <a:r>
              <a:rPr lang="zh-CN" altLang="en-US" sz="1600" dirty="0"/>
              <a:t>厚靶：考虑路径上的能量损失</a:t>
            </a:r>
            <a:endParaRPr lang="en-US" altLang="zh-CN" sz="1600" dirty="0"/>
          </a:p>
          <a:p>
            <a:r>
              <a:rPr lang="zh-CN" altLang="en-US" sz="2400" dirty="0"/>
              <a:t>实验举例，样品：硅基</a:t>
            </a:r>
            <a:r>
              <a:rPr lang="en-US" altLang="zh-CN" sz="2400" dirty="0"/>
              <a:t>+BaSrTiO</a:t>
            </a:r>
            <a:r>
              <a:rPr lang="en-US" altLang="zh-CN" sz="2400" baseline="-25000" dirty="0"/>
              <a:t>3</a:t>
            </a:r>
            <a:r>
              <a:rPr lang="zh-CN" altLang="en-US" sz="2400" dirty="0"/>
              <a:t>薄膜</a:t>
            </a:r>
            <a:endParaRPr lang="en-US" altLang="zh-CN" sz="2400" dirty="0"/>
          </a:p>
          <a:p>
            <a:pPr lvl="1"/>
            <a:r>
              <a:rPr lang="zh-CN" altLang="en-US" sz="1600" dirty="0"/>
              <a:t>不同元素对应不同的</a:t>
            </a:r>
            <a:r>
              <a:rPr lang="zh-CN" altLang="en-US" sz="1600" dirty="0">
                <a:solidFill>
                  <a:srgbClr val="FF0000"/>
                </a:solidFill>
              </a:rPr>
              <a:t>能量位置</a:t>
            </a:r>
            <a:endParaRPr lang="en-US" altLang="zh-CN" sz="1600" dirty="0">
              <a:solidFill>
                <a:srgbClr val="FF0000"/>
              </a:solidFill>
            </a:endParaRPr>
          </a:p>
          <a:p>
            <a:pPr lvl="1"/>
            <a:r>
              <a:rPr lang="zh-CN" altLang="en-US" sz="1600" dirty="0"/>
              <a:t>每一元素相对应的</a:t>
            </a:r>
            <a:r>
              <a:rPr lang="zh-CN" altLang="en-US" sz="1600" dirty="0">
                <a:solidFill>
                  <a:srgbClr val="FF0000"/>
                </a:solidFill>
              </a:rPr>
              <a:t>峰面积</a:t>
            </a:r>
            <a:r>
              <a:rPr lang="zh-CN" altLang="en-US" sz="1600" dirty="0"/>
              <a:t>正比于该元素在</a:t>
            </a:r>
            <a:r>
              <a:rPr lang="zh-CN" altLang="en-US" sz="1600" dirty="0">
                <a:solidFill>
                  <a:srgbClr val="FF0000"/>
                </a:solidFill>
              </a:rPr>
              <a:t>靶中的含量</a:t>
            </a:r>
            <a:endParaRPr lang="en-US" altLang="zh-CN" sz="1600" dirty="0">
              <a:solidFill>
                <a:srgbClr val="FF0000"/>
              </a:solidFill>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图片 4"/>
          <p:cNvPicPr>
            <a:picLocks noChangeAspect="1"/>
          </p:cNvPicPr>
          <p:nvPr/>
        </p:nvPicPr>
        <p:blipFill>
          <a:blip r:embed="rId3"/>
          <a:stretch>
            <a:fillRect/>
          </a:stretch>
        </p:blipFill>
        <p:spPr>
          <a:xfrm>
            <a:off x="1156028" y="3094023"/>
            <a:ext cx="3048000" cy="782053"/>
          </a:xfrm>
          <a:prstGeom prst="rect">
            <a:avLst/>
          </a:prstGeom>
        </p:spPr>
      </p:pic>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7" name="矩形 6"/>
          <p:cNvSpPr/>
          <p:nvPr/>
        </p:nvSpPr>
        <p:spPr>
          <a:xfrm>
            <a:off x="3200400" y="4856004"/>
            <a:ext cx="389850" cy="338554"/>
          </a:xfrm>
          <a:prstGeom prst="rect">
            <a:avLst/>
          </a:prstGeom>
        </p:spPr>
        <p:txBody>
          <a:bodyPr wrap="none">
            <a:spAutoFit/>
          </a:bodyPr>
          <a:lstStyle/>
          <a:p>
            <a:r>
              <a:rPr lang="zh-CN" altLang="en-US" sz="1600" b="0" dirty="0">
                <a:solidFill>
                  <a:srgbClr val="FF0000"/>
                </a:solidFill>
              </a:rPr>
              <a:t>钡</a:t>
            </a:r>
            <a:endParaRPr lang="zh-CN" altLang="en-US" sz="1600" b="0" dirty="0">
              <a:solidFill>
                <a:srgbClr val="FF0000"/>
              </a:solidFill>
            </a:endParaRPr>
          </a:p>
        </p:txBody>
      </p:sp>
      <p:sp>
        <p:nvSpPr>
          <p:cNvPr id="10" name="矩形 9"/>
          <p:cNvSpPr/>
          <p:nvPr/>
        </p:nvSpPr>
        <p:spPr>
          <a:xfrm>
            <a:off x="3524207" y="4856004"/>
            <a:ext cx="389850" cy="338554"/>
          </a:xfrm>
          <a:prstGeom prst="rect">
            <a:avLst/>
          </a:prstGeom>
        </p:spPr>
        <p:txBody>
          <a:bodyPr wrap="none">
            <a:spAutoFit/>
          </a:bodyPr>
          <a:lstStyle/>
          <a:p>
            <a:r>
              <a:rPr lang="zh-CN" altLang="en-US" sz="1600" b="0" dirty="0">
                <a:solidFill>
                  <a:srgbClr val="FF0000"/>
                </a:solidFill>
              </a:rPr>
              <a:t>锶</a:t>
            </a:r>
            <a:endParaRPr lang="zh-CN" altLang="en-US" sz="1600" b="0" dirty="0">
              <a:solidFill>
                <a:srgbClr val="FF0000"/>
              </a:solidFill>
            </a:endParaRPr>
          </a:p>
        </p:txBody>
      </p:sp>
      <p:sp>
        <p:nvSpPr>
          <p:cNvPr id="11" name="矩形 10"/>
          <p:cNvSpPr/>
          <p:nvPr/>
        </p:nvSpPr>
        <p:spPr>
          <a:xfrm>
            <a:off x="3802956" y="4833824"/>
            <a:ext cx="401072" cy="338554"/>
          </a:xfrm>
          <a:prstGeom prst="rect">
            <a:avLst/>
          </a:prstGeom>
        </p:spPr>
        <p:txBody>
          <a:bodyPr wrap="none">
            <a:spAutoFit/>
          </a:bodyPr>
          <a:lstStyle/>
          <a:p>
            <a:r>
              <a:rPr lang="zh-CN" altLang="en-US" sz="1600" b="0" dirty="0">
                <a:solidFill>
                  <a:srgbClr val="FF0000"/>
                </a:solidFill>
              </a:rPr>
              <a:t>钛</a:t>
            </a:r>
            <a:endParaRPr lang="zh-CN" altLang="en-US" sz="1600" b="0" dirty="0">
              <a:solidFill>
                <a:srgbClr val="FF0000"/>
              </a:solidFill>
            </a:endParaRPr>
          </a:p>
        </p:txBody>
      </p:sp>
      <p:sp>
        <p:nvSpPr>
          <p:cNvPr id="12" name="矩形 11"/>
          <p:cNvSpPr/>
          <p:nvPr/>
        </p:nvSpPr>
        <p:spPr>
          <a:xfrm>
            <a:off x="7340605" y="5987879"/>
            <a:ext cx="532518" cy="338554"/>
          </a:xfrm>
          <a:prstGeom prst="rect">
            <a:avLst/>
          </a:prstGeom>
        </p:spPr>
        <p:txBody>
          <a:bodyPr wrap="none">
            <a:spAutoFit/>
          </a:bodyPr>
          <a:lstStyle/>
          <a:p>
            <a:r>
              <a:rPr lang="en-US" altLang="zh-CN" sz="1600" b="0" dirty="0">
                <a:solidFill>
                  <a:srgbClr val="FF0066"/>
                </a:solidFill>
              </a:rPr>
              <a:t>~48</a:t>
            </a:r>
            <a:endParaRPr lang="zh-CN" altLang="en-US" sz="1600" b="0" dirty="0">
              <a:solidFill>
                <a:srgbClr val="FF0066"/>
              </a:solidFill>
            </a:endParaRPr>
          </a:p>
        </p:txBody>
      </p:sp>
      <p:sp>
        <p:nvSpPr>
          <p:cNvPr id="13" name="矩形 12"/>
          <p:cNvSpPr/>
          <p:nvPr/>
        </p:nvSpPr>
        <p:spPr>
          <a:xfrm>
            <a:off x="7783350" y="5987879"/>
            <a:ext cx="532518" cy="338554"/>
          </a:xfrm>
          <a:prstGeom prst="rect">
            <a:avLst/>
          </a:prstGeom>
        </p:spPr>
        <p:txBody>
          <a:bodyPr wrap="none">
            <a:spAutoFit/>
          </a:bodyPr>
          <a:lstStyle/>
          <a:p>
            <a:r>
              <a:rPr lang="en-US" altLang="zh-CN" sz="1600" b="0" dirty="0">
                <a:solidFill>
                  <a:schemeClr val="accent4"/>
                </a:solidFill>
              </a:rPr>
              <a:t>~87</a:t>
            </a:r>
            <a:endParaRPr lang="zh-CN" altLang="en-US" sz="1600" b="0" dirty="0">
              <a:solidFill>
                <a:schemeClr val="accent4"/>
              </a:solidFill>
            </a:endParaRPr>
          </a:p>
        </p:txBody>
      </p:sp>
      <p:sp>
        <p:nvSpPr>
          <p:cNvPr id="14" name="矩形 13"/>
          <p:cNvSpPr/>
          <p:nvPr/>
        </p:nvSpPr>
        <p:spPr>
          <a:xfrm>
            <a:off x="8143104" y="6001089"/>
            <a:ext cx="646331" cy="338554"/>
          </a:xfrm>
          <a:prstGeom prst="rect">
            <a:avLst/>
          </a:prstGeom>
        </p:spPr>
        <p:txBody>
          <a:bodyPr wrap="none">
            <a:spAutoFit/>
          </a:bodyPr>
          <a:lstStyle/>
          <a:p>
            <a:r>
              <a:rPr lang="en-US" altLang="zh-CN" sz="1600" b="0" dirty="0">
                <a:solidFill>
                  <a:srgbClr val="00B050"/>
                </a:solidFill>
              </a:rPr>
              <a:t>~137</a:t>
            </a:r>
            <a:endParaRPr lang="zh-CN" altLang="en-US" sz="1600" b="0" dirty="0">
              <a:solidFill>
                <a:srgbClr val="00B050"/>
              </a:solidFill>
            </a:endParaRPr>
          </a:p>
        </p:txBody>
      </p:sp>
      <p:sp>
        <p:nvSpPr>
          <p:cNvPr id="15" name="矩形 14"/>
          <p:cNvSpPr/>
          <p:nvPr/>
        </p:nvSpPr>
        <p:spPr>
          <a:xfrm>
            <a:off x="6271847" y="6001089"/>
            <a:ext cx="532518" cy="338554"/>
          </a:xfrm>
          <a:prstGeom prst="rect">
            <a:avLst/>
          </a:prstGeom>
        </p:spPr>
        <p:txBody>
          <a:bodyPr wrap="none">
            <a:spAutoFit/>
          </a:bodyPr>
          <a:lstStyle/>
          <a:p>
            <a:r>
              <a:rPr lang="en-US" altLang="zh-CN" sz="1600" b="0" dirty="0">
                <a:solidFill>
                  <a:srgbClr val="FF0066"/>
                </a:solidFill>
              </a:rPr>
              <a:t>~16</a:t>
            </a:r>
            <a:endParaRPr lang="zh-CN" altLang="en-US" sz="1600" b="0" dirty="0">
              <a:solidFill>
                <a:srgbClr val="FF0066"/>
              </a:solidFill>
            </a:endParaRPr>
          </a:p>
        </p:txBody>
      </p:sp>
      <p:sp>
        <p:nvSpPr>
          <p:cNvPr id="16" name="矩形 15"/>
          <p:cNvSpPr/>
          <p:nvPr/>
        </p:nvSpPr>
        <p:spPr>
          <a:xfrm>
            <a:off x="6853491" y="6001089"/>
            <a:ext cx="532518" cy="338554"/>
          </a:xfrm>
          <a:prstGeom prst="rect">
            <a:avLst/>
          </a:prstGeom>
        </p:spPr>
        <p:txBody>
          <a:bodyPr wrap="none">
            <a:spAutoFit/>
          </a:bodyPr>
          <a:lstStyle/>
          <a:p>
            <a:r>
              <a:rPr lang="en-US" altLang="zh-CN" sz="1600" b="0" dirty="0">
                <a:solidFill>
                  <a:srgbClr val="0070C0"/>
                </a:solidFill>
              </a:rPr>
              <a:t>~28</a:t>
            </a:r>
            <a:endParaRPr lang="zh-CN" altLang="en-US" sz="1600" b="0" dirty="0">
              <a:solidFill>
                <a:srgbClr val="0070C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散射实验在微观世界的重要性</a:t>
            </a:r>
            <a:endParaRPr lang="zh-CN" altLang="en-US" dirty="0"/>
          </a:p>
        </p:txBody>
      </p:sp>
      <p:sp>
        <p:nvSpPr>
          <p:cNvPr id="6" name="内容占位符 5"/>
          <p:cNvSpPr>
            <a:spLocks noGrp="1"/>
          </p:cNvSpPr>
          <p:nvPr>
            <p:ph idx="1"/>
          </p:nvPr>
        </p:nvSpPr>
        <p:spPr>
          <a:xfrm>
            <a:off x="288758" y="1371600"/>
            <a:ext cx="8398042" cy="4419600"/>
          </a:xfrm>
        </p:spPr>
        <p:txBody>
          <a:bodyPr>
            <a:normAutofit/>
          </a:bodyPr>
          <a:lstStyle/>
          <a:p>
            <a:r>
              <a:rPr lang="zh-CN" altLang="en-US" sz="2800" dirty="0"/>
              <a:t>在核物理与高能物理中</a:t>
            </a:r>
            <a:r>
              <a:rPr lang="en-US" altLang="zh-CN" sz="2800" dirty="0"/>
              <a:t>, </a:t>
            </a:r>
            <a:r>
              <a:rPr lang="zh-CN" altLang="en-US" sz="2800" dirty="0"/>
              <a:t>经常通过与核子散射来研究其结构，而开创性的工作一般会授予诺贝尔奖。比如</a:t>
            </a:r>
            <a:r>
              <a:rPr lang="en-US" altLang="zh-CN" sz="2800" dirty="0"/>
              <a:t>Hofstadter</a:t>
            </a:r>
            <a:r>
              <a:rPr lang="zh-CN" altLang="en-US" sz="2800" dirty="0"/>
              <a:t>因为利用快电子（</a:t>
            </a:r>
            <a:r>
              <a:rPr lang="en-US" altLang="zh-CN" sz="2800" dirty="0"/>
              <a:t>1</a:t>
            </a:r>
            <a:r>
              <a:rPr lang="zh-CN" altLang="en-US" sz="2800" dirty="0"/>
              <a:t> </a:t>
            </a:r>
            <a:r>
              <a:rPr lang="en-US" altLang="zh-CN" sz="2800" dirty="0"/>
              <a:t>GeV</a:t>
            </a:r>
            <a:r>
              <a:rPr lang="zh-CN" altLang="en-US" sz="2800" dirty="0"/>
              <a:t>）散射来研究质子和中子结构，被授予</a:t>
            </a:r>
            <a:r>
              <a:rPr lang="en-US" altLang="zh-CN" sz="2800" dirty="0"/>
              <a:t>1961</a:t>
            </a:r>
            <a:r>
              <a:rPr lang="zh-CN" altLang="en-US" sz="2800" dirty="0"/>
              <a:t>年诺贝尔奖。通过分析散射截面随角度的变化，他获得了质子和中子内部结构的信息。</a:t>
            </a:r>
            <a:endParaRPr lang="en-US" altLang="zh-CN" sz="2800" dirty="0"/>
          </a:p>
          <a:p>
            <a:r>
              <a:rPr lang="zh-CN" altLang="en-US" sz="2800" dirty="0"/>
              <a:t>在凝聚态物理中</a:t>
            </a:r>
            <a:r>
              <a:rPr lang="en-US" altLang="zh-CN" sz="2800" dirty="0"/>
              <a:t>, </a:t>
            </a:r>
            <a:r>
              <a:rPr lang="zh-CN" altLang="en-US" sz="2800" dirty="0"/>
              <a:t>大部分的粒子如中子、质子、</a:t>
            </a:r>
            <a:r>
              <a:rPr lang="en-US" altLang="zh-CN" sz="2800" dirty="0"/>
              <a:t>muon</a:t>
            </a:r>
            <a:r>
              <a:rPr lang="zh-CN" altLang="en-US" sz="2800" dirty="0"/>
              <a:t>、电子、</a:t>
            </a:r>
            <a:r>
              <a:rPr lang="en-US" altLang="zh-CN" sz="2800" dirty="0"/>
              <a:t>alpha</a:t>
            </a:r>
            <a:r>
              <a:rPr lang="zh-CN" altLang="en-US" sz="2800" dirty="0"/>
              <a:t>粒子等都被用于研究材料性质，在过去的一个世纪里面，有二十多个诺贝尔奖与散射相关</a:t>
            </a:r>
            <a:endParaRPr lang="zh-CN" altLang="en-US" sz="2800"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TextBox 3"/>
          <p:cNvSpPr txBox="1"/>
          <p:nvPr/>
        </p:nvSpPr>
        <p:spPr>
          <a:xfrm>
            <a:off x="1505683" y="5781675"/>
            <a:ext cx="6135013" cy="584775"/>
          </a:xfrm>
          <a:prstGeom prst="rect">
            <a:avLst/>
          </a:prstGeom>
          <a:noFill/>
        </p:spPr>
        <p:txBody>
          <a:bodyPr wrap="none" rtlCol="0">
            <a:spAutoFit/>
          </a:bodyPr>
          <a:lstStyle/>
          <a:p>
            <a:r>
              <a:rPr lang="zh-CN" altLang="en-US" dirty="0">
                <a:solidFill>
                  <a:schemeClr val="tx1"/>
                </a:solidFill>
                <a:latin typeface="+mn-ea"/>
                <a:ea typeface="+mn-ea"/>
              </a:rPr>
              <a:t>同步辐射光源、散列中子源，</a:t>
            </a:r>
            <a:r>
              <a:rPr lang="en-US" altLang="zh-CN" dirty="0">
                <a:solidFill>
                  <a:schemeClr val="tx1"/>
                </a:solidFill>
                <a:latin typeface="+mn-ea"/>
                <a:ea typeface="+mn-ea"/>
              </a:rPr>
              <a:t>…</a:t>
            </a:r>
            <a:endParaRPr lang="en-US" dirty="0">
              <a:solidFill>
                <a:schemeClr val="tx1"/>
              </a:solidFill>
              <a:latin typeface="+mn-ea"/>
              <a:ea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190500" y="35824"/>
            <a:ext cx="7848600" cy="685800"/>
          </a:xfrm>
        </p:spPr>
        <p:txBody>
          <a:bodyPr>
            <a:normAutofit fontScale="90000"/>
          </a:bodyPr>
          <a:lstStyle/>
          <a:p>
            <a:pPr eaLnBrk="1" hangingPunct="1">
              <a:defRPr/>
            </a:pPr>
            <a:r>
              <a:rPr lang="zh-CN" altLang="en-US" dirty="0"/>
              <a:t>历史：质子与中子的发现</a:t>
            </a:r>
            <a:endParaRPr lang="en-US" altLang="zh-CN" dirty="0"/>
          </a:p>
        </p:txBody>
      </p:sp>
      <p:sp>
        <p:nvSpPr>
          <p:cNvPr id="11268" name="Rectangle 3"/>
          <p:cNvSpPr>
            <a:spLocks noGrp="1" noChangeArrowheads="1"/>
          </p:cNvSpPr>
          <p:nvPr>
            <p:ph idx="1"/>
          </p:nvPr>
        </p:nvSpPr>
        <p:spPr>
          <a:xfrm>
            <a:off x="381000" y="1219200"/>
            <a:ext cx="6477000" cy="1677987"/>
          </a:xfrm>
        </p:spPr>
        <p:txBody>
          <a:bodyPr>
            <a:normAutofit fontScale="62500" lnSpcReduction="20000"/>
          </a:bodyPr>
          <a:lstStyle/>
          <a:p>
            <a:pPr eaLnBrk="1" hangingPunct="1">
              <a:buFont typeface="Wingdings 2" panose="05020102010507070707" pitchFamily="18" charset="2"/>
              <a:buNone/>
            </a:pPr>
            <a:r>
              <a:rPr lang="zh-CN" altLang="en-US" sz="4000" dirty="0">
                <a:solidFill>
                  <a:schemeClr val="accent1"/>
                </a:solidFill>
              </a:rPr>
              <a:t>原子核到底长什么样？</a:t>
            </a:r>
            <a:endParaRPr lang="zh-CN" altLang="en-US" sz="4000" dirty="0">
              <a:solidFill>
                <a:schemeClr val="accent1"/>
              </a:solidFill>
            </a:endParaRPr>
          </a:p>
          <a:p>
            <a:pPr eaLnBrk="1" hangingPunct="1"/>
            <a:r>
              <a:rPr lang="en-US" altLang="zh-CN" sz="3200" dirty="0"/>
              <a:t>1914</a:t>
            </a:r>
            <a:r>
              <a:rPr lang="zh-CN" altLang="en-US" sz="3200" dirty="0"/>
              <a:t>年：阿尔法粒子（</a:t>
            </a:r>
            <a:r>
              <a:rPr lang="en-US" altLang="zh-CN" sz="3200" dirty="0"/>
              <a:t>α</a:t>
            </a:r>
            <a:r>
              <a:rPr lang="zh-CN" altLang="en-US" sz="3200" dirty="0"/>
              <a:t>）轰击氮原子，发现氢原子实验 </a:t>
            </a:r>
            <a:r>
              <a:rPr lang="zh-CN" altLang="en-US" sz="3200" dirty="0">
                <a:sym typeface="Symbol" panose="05050102010706020507" pitchFamily="18" charset="2"/>
              </a:rPr>
              <a:t> </a:t>
            </a:r>
            <a:r>
              <a:rPr lang="zh-CN" altLang="en-US" sz="3200" dirty="0">
                <a:solidFill>
                  <a:schemeClr val="hlink"/>
                </a:solidFill>
                <a:sym typeface="Symbol" panose="05050102010706020507" pitchFamily="18" charset="2"/>
              </a:rPr>
              <a:t>质子</a:t>
            </a:r>
            <a:endParaRPr lang="en-US" altLang="zh-CN" sz="3200" dirty="0">
              <a:solidFill>
                <a:schemeClr val="hlink"/>
              </a:solidFill>
              <a:sym typeface="Symbol" panose="05050102010706020507" pitchFamily="18" charset="2"/>
            </a:endParaRPr>
          </a:p>
          <a:p>
            <a:pPr eaLnBrk="1" hangingPunct="1"/>
            <a:r>
              <a:rPr lang="zh-CN" altLang="en-US" sz="3200" dirty="0"/>
              <a:t>后来又在其他轰击实验中发现了质子，说明质子在原子核中普遍存在 </a:t>
            </a:r>
            <a:endParaRPr lang="zh-CN" altLang="en-US" sz="3200"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11269" name="Text Box 4"/>
          <p:cNvSpPr txBox="1">
            <a:spLocks noChangeArrowheads="1"/>
          </p:cNvSpPr>
          <p:nvPr/>
        </p:nvSpPr>
        <p:spPr bwMode="auto">
          <a:xfrm>
            <a:off x="7239000" y="2973387"/>
            <a:ext cx="21336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marL="342900" indent="-3429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卢瑟福</a:t>
            </a:r>
            <a:endParaRPr kumimoji="0" lang="zh-CN" altLang="en-US" sz="24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en-US" altLang="zh-CN" sz="1600" dirty="0">
                <a:solidFill>
                  <a:schemeClr val="accent1"/>
                </a:solidFill>
                <a:ea typeface="华文新魏" panose="02010800040101010101" pitchFamily="2" charset="-122"/>
              </a:rPr>
              <a:t>E.</a:t>
            </a:r>
            <a:r>
              <a:rPr kumimoji="0" lang="zh-CN" altLang="en-US" sz="1600" dirty="0">
                <a:solidFill>
                  <a:schemeClr val="accent1"/>
                </a:solidFill>
                <a:ea typeface="华文新魏" panose="02010800040101010101" pitchFamily="2" charset="-122"/>
              </a:rPr>
              <a:t> </a:t>
            </a:r>
            <a:r>
              <a:rPr kumimoji="0" lang="en-US" altLang="zh-CN" sz="1600" dirty="0">
                <a:solidFill>
                  <a:schemeClr val="accent1"/>
                </a:solidFill>
                <a:ea typeface="华文新魏" panose="02010800040101010101" pitchFamily="2" charset="-122"/>
              </a:rPr>
              <a:t>Rutherford</a:t>
            </a:r>
            <a:endParaRPr kumimoji="0" lang="en-US" altLang="zh-CN" sz="16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（英国）</a:t>
            </a:r>
            <a:endParaRPr kumimoji="0" lang="zh-CN" altLang="en-US" sz="2400" dirty="0">
              <a:solidFill>
                <a:schemeClr val="accent1"/>
              </a:solidFill>
              <a:ea typeface="华文新魏" panose="02010800040101010101" pitchFamily="2" charset="-122"/>
            </a:endParaRPr>
          </a:p>
        </p:txBody>
      </p:sp>
      <p:pic>
        <p:nvPicPr>
          <p:cNvPr id="11270" name="Picture 7"/>
          <p:cNvPicPr>
            <a:picLocks noChangeAspect="1" noChangeArrowheads="1"/>
          </p:cNvPicPr>
          <p:nvPr/>
        </p:nvPicPr>
        <p:blipFill>
          <a:blip r:embed="rId1"/>
          <a:srcRect/>
          <a:stretch>
            <a:fillRect/>
          </a:stretch>
        </p:blipFill>
        <p:spPr bwMode="auto">
          <a:xfrm>
            <a:off x="7848600" y="1373187"/>
            <a:ext cx="108743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Rectangle 12"/>
          <p:cNvSpPr>
            <a:spLocks noChangeArrowheads="1"/>
          </p:cNvSpPr>
          <p:nvPr/>
        </p:nvSpPr>
        <p:spPr bwMode="auto">
          <a:xfrm>
            <a:off x="285742" y="3505200"/>
            <a:ext cx="6343658" cy="258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l" eaLnBrk="1" hangingPunct="1">
              <a:lnSpc>
                <a:spcPct val="80000"/>
              </a:lnSpc>
            </a:pPr>
            <a:r>
              <a:rPr kumimoji="0"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根据原子质量以及电荷，卢瑟福假定原子中存在一个中性粒子，由电子环绕质子组成</a:t>
            </a:r>
            <a:endParaRPr kumimoji="0"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a:p>
            <a:pPr algn="l" eaLnBrk="1" hangingPunct="1">
              <a:lnSpc>
                <a:spcPct val="80000"/>
              </a:lnSpc>
            </a:pPr>
            <a:r>
              <a:rPr kumimoji="0"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但显然需要巨大的能量来束缚电子</a:t>
            </a:r>
            <a:endParaRPr kumimoji="0"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a:p>
            <a:pPr algn="l" eaLnBrk="1" hangingPunct="1">
              <a:lnSpc>
                <a:spcPct val="80000"/>
              </a:lnSpc>
            </a:pPr>
            <a:r>
              <a:rPr kumimoji="0"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1932</a:t>
            </a:r>
            <a:r>
              <a:rPr kumimoji="0"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年：先用</a:t>
            </a:r>
            <a:r>
              <a:rPr kumimoji="0" lang="en-US" altLang="zh-CN"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α</a:t>
            </a:r>
            <a:r>
              <a:rPr kumimoji="0"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rPr>
              <a:t>粒子轰击铍，再用铍产生的穿透力极强的射线轰击氢、氮 </a:t>
            </a:r>
            <a:endParaRPr kumimoji="0" lang="zh-CN" altLang="en-US" sz="2400" dirty="0">
              <a:solidFill>
                <a:srgbClr val="000066"/>
              </a:solidFill>
              <a:latin typeface="Times New Roman" panose="02020603050405020304" pitchFamily="18" charset="0"/>
              <a:ea typeface="华文楷体" panose="02010600040101010101" charset="-122"/>
              <a:cs typeface="Times New Roman" panose="02020603050405020304" pitchFamily="18" charset="0"/>
            </a:endParaRPr>
          </a:p>
          <a:p>
            <a:pPr lvl="1" algn="l" eaLnBrk="1" hangingPunct="1">
              <a:lnSpc>
                <a:spcPct val="80000"/>
              </a:lnSpc>
            </a:pPr>
            <a:r>
              <a:rPr kumimoji="0"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只有假定从铍中放出的射线是一种质量跟质子差不多的中性粒子，才能解释  </a:t>
            </a:r>
            <a:r>
              <a:rPr kumimoji="0" lang="zh-CN" altLang="en-US" sz="2400" dirty="0">
                <a:latin typeface="Times New Roman" panose="02020603050405020304" pitchFamily="18" charset="0"/>
                <a:ea typeface="华文楷体" panose="02010600040101010101" charset="-122"/>
                <a:cs typeface="Times New Roman" panose="02020603050405020304" pitchFamily="18" charset="0"/>
              </a:rPr>
              <a:t>中子</a:t>
            </a:r>
            <a:r>
              <a:rPr kumimoji="0"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 （且非高能</a:t>
            </a:r>
            <a:r>
              <a:rPr kumimoji="0" lang="en-US" altLang="zh-CN"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gamma</a:t>
            </a:r>
            <a:r>
              <a:rPr kumimoji="0"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rPr>
              <a:t>射线）</a:t>
            </a:r>
            <a:endParaRPr kumimoji="0" lang="zh-CN" altLang="en-US" sz="2400" dirty="0">
              <a:solidFill>
                <a:srgbClr val="000099"/>
              </a:solidFill>
              <a:latin typeface="Times New Roman" panose="02020603050405020304" pitchFamily="18" charset="0"/>
              <a:ea typeface="华文楷体" panose="02010600040101010101" charset="-122"/>
              <a:cs typeface="Times New Roman" panose="02020603050405020304" pitchFamily="18" charset="0"/>
            </a:endParaRPr>
          </a:p>
        </p:txBody>
      </p:sp>
      <p:pic>
        <p:nvPicPr>
          <p:cNvPr id="11272" name="Picture 14"/>
          <p:cNvPicPr>
            <a:picLocks noChangeAspect="1" noChangeArrowheads="1"/>
          </p:cNvPicPr>
          <p:nvPr/>
        </p:nvPicPr>
        <p:blipFill>
          <a:blip r:embed="rId2"/>
          <a:srcRect/>
          <a:stretch>
            <a:fillRect/>
          </a:stretch>
        </p:blipFill>
        <p:spPr bwMode="auto">
          <a:xfrm>
            <a:off x="6477000" y="3505200"/>
            <a:ext cx="100647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3" name="Text Box 15"/>
          <p:cNvSpPr txBox="1">
            <a:spLocks noChangeArrowheads="1"/>
          </p:cNvSpPr>
          <p:nvPr/>
        </p:nvSpPr>
        <p:spPr bwMode="auto">
          <a:xfrm>
            <a:off x="6172200" y="4983163"/>
            <a:ext cx="1905000" cy="11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ctr" eaLnBrk="1" hangingPunct="1">
              <a:spcBef>
                <a:spcPts val="0"/>
              </a:spcBef>
              <a:buFont typeface="Wingdings 2" panose="05020102010507070707" pitchFamily="18" charset="2"/>
              <a:buNone/>
            </a:pPr>
            <a:r>
              <a:rPr kumimoji="0" lang="zh-CN" altLang="de-DE" sz="2400" dirty="0">
                <a:solidFill>
                  <a:schemeClr val="accent1"/>
                </a:solidFill>
                <a:ea typeface="华文新魏" panose="02010800040101010101" pitchFamily="2" charset="-122"/>
              </a:rPr>
              <a:t>查德威克</a:t>
            </a:r>
            <a:endParaRPr kumimoji="0" lang="zh-CN" altLang="de-DE" sz="24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de-DE" altLang="zh-CN" sz="1800" dirty="0">
                <a:solidFill>
                  <a:schemeClr val="accent1"/>
                </a:solidFill>
                <a:ea typeface="华文新魏" panose="02010800040101010101" pitchFamily="2" charset="-122"/>
              </a:rPr>
              <a:t>J.</a:t>
            </a:r>
            <a:r>
              <a:rPr kumimoji="0" lang="zh-CN" altLang="de-DE" sz="1800" dirty="0">
                <a:solidFill>
                  <a:schemeClr val="accent1"/>
                </a:solidFill>
                <a:ea typeface="华文新魏" panose="02010800040101010101" pitchFamily="2" charset="-122"/>
              </a:rPr>
              <a:t> </a:t>
            </a:r>
            <a:r>
              <a:rPr kumimoji="0" lang="de-DE" altLang="zh-CN" sz="1800" dirty="0">
                <a:solidFill>
                  <a:schemeClr val="accent1"/>
                </a:solidFill>
                <a:ea typeface="华文新魏" panose="02010800040101010101" pitchFamily="2" charset="-122"/>
              </a:rPr>
              <a:t>Chadwick</a:t>
            </a:r>
            <a:endParaRPr kumimoji="0" lang="de-DE" altLang="zh-CN" sz="18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（英国）</a:t>
            </a:r>
            <a:endParaRPr kumimoji="0" lang="zh-CN" altLang="en-US" sz="2400" dirty="0">
              <a:solidFill>
                <a:schemeClr val="accent1"/>
              </a:solidFill>
              <a:ea typeface="华文新魏" panose="02010800040101010101" pitchFamily="2" charset="-122"/>
            </a:endParaRPr>
          </a:p>
        </p:txBody>
      </p:sp>
      <p:pic>
        <p:nvPicPr>
          <p:cNvPr id="11274" name="Picture 16"/>
          <p:cNvPicPr>
            <a:picLocks noChangeAspect="1" noChangeArrowheads="1"/>
          </p:cNvPicPr>
          <p:nvPr/>
        </p:nvPicPr>
        <p:blipFill>
          <a:blip r:embed="rId3"/>
          <a:srcRect/>
          <a:stretch>
            <a:fillRect/>
          </a:stretch>
        </p:blipFill>
        <p:spPr bwMode="auto">
          <a:xfrm>
            <a:off x="6629400" y="1373187"/>
            <a:ext cx="9715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4" name="Rectangle 4"/>
          <p:cNvSpPr>
            <a:spLocks noGrp="1" noChangeArrowheads="1"/>
          </p:cNvSpPr>
          <p:nvPr>
            <p:ph type="title"/>
          </p:nvPr>
        </p:nvSpPr>
        <p:spPr/>
        <p:txBody>
          <a:bodyPr/>
          <a:lstStyle/>
          <a:p>
            <a:pPr eaLnBrk="1" hangingPunct="1">
              <a:defRPr/>
            </a:pPr>
            <a:r>
              <a:rPr lang="zh-CN" altLang="en-US" sz="4400"/>
              <a:t>历史：质子与中子的内部结构</a:t>
            </a:r>
            <a:endParaRPr lang="zh-CN" altLang="en-US" sz="4400"/>
          </a:p>
        </p:txBody>
      </p:sp>
      <p:sp>
        <p:nvSpPr>
          <p:cNvPr id="12292" name="Rectangle 9"/>
          <p:cNvSpPr>
            <a:spLocks noGrp="1" noChangeArrowheads="1"/>
          </p:cNvSpPr>
          <p:nvPr>
            <p:ph idx="1"/>
          </p:nvPr>
        </p:nvSpPr>
        <p:spPr>
          <a:xfrm>
            <a:off x="0" y="1371600"/>
            <a:ext cx="3019425" cy="3657600"/>
          </a:xfrm>
        </p:spPr>
        <p:txBody>
          <a:bodyPr>
            <a:normAutofit fontScale="77500" lnSpcReduction="20000"/>
          </a:bodyPr>
          <a:lstStyle/>
          <a:p>
            <a:pPr eaLnBrk="1" hangingPunct="1">
              <a:lnSpc>
                <a:spcPct val="110000"/>
              </a:lnSpc>
            </a:pPr>
            <a:r>
              <a:rPr lang="en-US" altLang="zh-CN" sz="2800" dirty="0"/>
              <a:t>1957</a:t>
            </a:r>
            <a:r>
              <a:rPr lang="zh-CN" altLang="en-US" sz="2800" dirty="0"/>
              <a:t>年：高能电子轰击质子实验</a:t>
            </a:r>
            <a:endParaRPr lang="zh-CN" altLang="en-US" sz="2800" dirty="0"/>
          </a:p>
          <a:p>
            <a:pPr eaLnBrk="1" hangingPunct="1">
              <a:lnSpc>
                <a:spcPct val="110000"/>
              </a:lnSpc>
            </a:pPr>
            <a:endParaRPr lang="zh-CN" altLang="en-US" sz="2800" dirty="0"/>
          </a:p>
          <a:p>
            <a:pPr eaLnBrk="1" hangingPunct="1">
              <a:lnSpc>
                <a:spcPct val="110000"/>
              </a:lnSpc>
            </a:pPr>
            <a:endParaRPr lang="zh-CN" altLang="en-US" sz="2800" dirty="0"/>
          </a:p>
          <a:p>
            <a:pPr eaLnBrk="1" hangingPunct="1">
              <a:lnSpc>
                <a:spcPct val="110000"/>
              </a:lnSpc>
            </a:pPr>
            <a:endParaRPr lang="zh-CN" altLang="en-US" sz="2800" dirty="0"/>
          </a:p>
          <a:p>
            <a:pPr eaLnBrk="1" hangingPunct="1">
              <a:lnSpc>
                <a:spcPct val="110000"/>
              </a:lnSpc>
            </a:pPr>
            <a:r>
              <a:rPr lang="zh-CN" altLang="en-US" sz="2800" dirty="0"/>
              <a:t>结论：质子、中子有内部结构，它们由更</a:t>
            </a:r>
            <a:r>
              <a:rPr lang="zh-CN" altLang="en-US" sz="2800" dirty="0">
                <a:latin typeface="Arial" panose="020B0604020202020204" pitchFamily="34" charset="0"/>
              </a:rPr>
              <a:t>“</a:t>
            </a:r>
            <a:r>
              <a:rPr lang="zh-CN" altLang="en-US" sz="2800" dirty="0"/>
              <a:t>小</a:t>
            </a:r>
            <a:r>
              <a:rPr lang="zh-CN" altLang="en-US" sz="2800" dirty="0">
                <a:latin typeface="Arial" panose="020B0604020202020204" pitchFamily="34" charset="0"/>
              </a:rPr>
              <a:t>”</a:t>
            </a:r>
            <a:r>
              <a:rPr lang="zh-CN" altLang="en-US" sz="2800" dirty="0"/>
              <a:t>的东西组成</a:t>
            </a:r>
            <a:endParaRPr lang="zh-CN" altLang="en-US" sz="2800" dirty="0"/>
          </a:p>
          <a:p>
            <a:pPr lvl="1" eaLnBrk="1" hangingPunct="1">
              <a:lnSpc>
                <a:spcPct val="110000"/>
              </a:lnSpc>
            </a:pPr>
            <a:r>
              <a:rPr lang="zh-CN" altLang="en-US" sz="2800" dirty="0">
                <a:solidFill>
                  <a:schemeClr val="hlink"/>
                </a:solidFill>
              </a:rPr>
              <a:t>夸克 </a:t>
            </a:r>
            <a:endParaRPr lang="zh-CN" altLang="en-US" sz="2000" dirty="0">
              <a:solidFill>
                <a:schemeClr val="hlink"/>
              </a:solidFill>
            </a:endParaRPr>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12293" name="Picture 5" descr="substructure"/>
          <p:cNvPicPr>
            <a:picLocks noChangeAspect="1" noChangeArrowheads="1"/>
          </p:cNvPicPr>
          <p:nvPr/>
        </p:nvPicPr>
        <p:blipFill>
          <a:blip r:embed="rId1" cstate="print"/>
          <a:srcRect/>
          <a:stretch>
            <a:fillRect/>
          </a:stretch>
        </p:blipFill>
        <p:spPr bwMode="auto">
          <a:xfrm>
            <a:off x="3352800" y="1219200"/>
            <a:ext cx="38893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2"/>
          <a:srcRect/>
          <a:stretch>
            <a:fillRect/>
          </a:stretch>
        </p:blipFill>
        <p:spPr bwMode="auto">
          <a:xfrm>
            <a:off x="7467600" y="1247775"/>
            <a:ext cx="111442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Text Box 7"/>
          <p:cNvSpPr txBox="1">
            <a:spLocks noChangeArrowheads="1"/>
          </p:cNvSpPr>
          <p:nvPr/>
        </p:nvSpPr>
        <p:spPr bwMode="auto">
          <a:xfrm>
            <a:off x="7162800" y="2743200"/>
            <a:ext cx="17526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霍夫思塔特</a:t>
            </a:r>
            <a:endParaRPr kumimoji="0" lang="zh-CN" altLang="en-US" sz="24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en-US" altLang="zh-CN" sz="1600" dirty="0">
                <a:solidFill>
                  <a:schemeClr val="accent1"/>
                </a:solidFill>
                <a:ea typeface="华文新魏" panose="02010800040101010101" pitchFamily="2" charset="-122"/>
              </a:rPr>
              <a:t>R. Hofstadter</a:t>
            </a:r>
            <a:endParaRPr kumimoji="0" lang="en-US" altLang="zh-CN" sz="10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（美国）</a:t>
            </a:r>
            <a:endParaRPr kumimoji="0" lang="zh-CN" altLang="en-US" sz="2400" dirty="0">
              <a:solidFill>
                <a:schemeClr val="accent1"/>
              </a:solidFill>
              <a:ea typeface="华文新魏" panose="02010800040101010101" pitchFamily="2" charset="-122"/>
            </a:endParaRPr>
          </a:p>
        </p:txBody>
      </p:sp>
      <p:pic>
        <p:nvPicPr>
          <p:cNvPr id="12296" name="Picture 10"/>
          <p:cNvPicPr>
            <a:picLocks noChangeAspect="1" noChangeArrowheads="1"/>
          </p:cNvPicPr>
          <p:nvPr/>
        </p:nvPicPr>
        <p:blipFill>
          <a:blip r:embed="rId3"/>
          <a:srcRect/>
          <a:stretch>
            <a:fillRect/>
          </a:stretch>
        </p:blipFill>
        <p:spPr bwMode="auto">
          <a:xfrm>
            <a:off x="762000" y="2133600"/>
            <a:ext cx="1905000"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7" name="Picture 11"/>
          <p:cNvPicPr>
            <a:picLocks noChangeAspect="1" noChangeArrowheads="1"/>
          </p:cNvPicPr>
          <p:nvPr/>
        </p:nvPicPr>
        <p:blipFill>
          <a:blip r:embed="rId4"/>
          <a:srcRect/>
          <a:stretch>
            <a:fillRect/>
          </a:stretch>
        </p:blipFill>
        <p:spPr bwMode="auto">
          <a:xfrm>
            <a:off x="7696200" y="3962400"/>
            <a:ext cx="952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8" name="Text Box 12"/>
          <p:cNvSpPr txBox="1">
            <a:spLocks noChangeArrowheads="1"/>
          </p:cNvSpPr>
          <p:nvPr/>
        </p:nvSpPr>
        <p:spPr bwMode="auto">
          <a:xfrm>
            <a:off x="7391400" y="5257800"/>
            <a:ext cx="1752600" cy="1047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盖尔曼</a:t>
            </a:r>
            <a:endParaRPr kumimoji="0" lang="zh-CN" altLang="en-US" sz="24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en-US" altLang="zh-CN" sz="1400" dirty="0">
                <a:solidFill>
                  <a:schemeClr val="accent1"/>
                </a:solidFill>
                <a:ea typeface="华文新魏" panose="02010800040101010101" pitchFamily="2" charset="-122"/>
              </a:rPr>
              <a:t>Murray Gell-Mann</a:t>
            </a:r>
            <a:endParaRPr kumimoji="0" lang="en-US" altLang="zh-CN" sz="1400" dirty="0">
              <a:solidFill>
                <a:schemeClr val="accent1"/>
              </a:solidFill>
              <a:ea typeface="华文新魏" panose="02010800040101010101" pitchFamily="2" charset="-122"/>
            </a:endParaRPr>
          </a:p>
          <a:p>
            <a:pPr algn="ctr" eaLnBrk="1" hangingPunct="1">
              <a:spcBef>
                <a:spcPts val="0"/>
              </a:spcBef>
              <a:buFont typeface="Wingdings 2" panose="05020102010507070707" pitchFamily="18" charset="2"/>
              <a:buNone/>
            </a:pPr>
            <a:r>
              <a:rPr kumimoji="0" lang="zh-CN" altLang="en-US" sz="2400" dirty="0">
                <a:solidFill>
                  <a:schemeClr val="accent1"/>
                </a:solidFill>
                <a:ea typeface="华文新魏" panose="02010800040101010101" pitchFamily="2" charset="-122"/>
              </a:rPr>
              <a:t>（美国）</a:t>
            </a:r>
            <a:endParaRPr kumimoji="0" lang="zh-CN" altLang="en-US" sz="2400" dirty="0">
              <a:solidFill>
                <a:schemeClr val="accent1"/>
              </a:solidFill>
              <a:ea typeface="华文新魏" panose="020108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2" name="Picture 13" descr="atom"/>
          <p:cNvPicPr>
            <a:picLocks noChangeAspect="1" noChangeArrowheads="1"/>
          </p:cNvPicPr>
          <p:nvPr/>
        </p:nvPicPr>
        <p:blipFill>
          <a:blip r:embed="rId5"/>
          <a:srcRect/>
          <a:stretch>
            <a:fillRect/>
          </a:stretch>
        </p:blipFill>
        <p:spPr bwMode="auto">
          <a:xfrm>
            <a:off x="405614" y="4965949"/>
            <a:ext cx="2392362" cy="1794272"/>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sz="3600" dirty="0"/>
              <a:t>物质结构的研究手段</a:t>
            </a:r>
            <a:endParaRPr lang="zh-CN" altLang="en-US" sz="3600"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grpSp>
        <p:nvGrpSpPr>
          <p:cNvPr id="39" name="Group 38"/>
          <p:cNvGrpSpPr/>
          <p:nvPr/>
        </p:nvGrpSpPr>
        <p:grpSpPr>
          <a:xfrm>
            <a:off x="384175" y="1378803"/>
            <a:ext cx="8378825" cy="830997"/>
            <a:chOff x="384175" y="1315795"/>
            <a:chExt cx="8378825" cy="830997"/>
          </a:xfrm>
        </p:grpSpPr>
        <p:sp>
          <p:nvSpPr>
            <p:cNvPr id="23" name="文本框 2"/>
            <p:cNvSpPr txBox="1"/>
            <p:nvPr/>
          </p:nvSpPr>
          <p:spPr>
            <a:xfrm>
              <a:off x="384175" y="1324828"/>
              <a:ext cx="1520365" cy="461665"/>
            </a:xfrm>
            <a:prstGeom prst="rect">
              <a:avLst/>
            </a:prstGeom>
            <a:solidFill>
              <a:srgbClr val="FFFF00"/>
            </a:solidFill>
          </p:spPr>
          <p:txBody>
            <a:bodyPr wrap="square" rtlCol="0">
              <a:spAutoFit/>
            </a:bodyPr>
            <a:lstStyle/>
            <a:p>
              <a:r>
                <a:rPr kumimoji="1" lang="zh-CN" altLang="en-US" sz="2400" dirty="0">
                  <a:latin typeface="华文楷体" panose="02010600040101010101" charset="-122"/>
                  <a:ea typeface="华文楷体" panose="02010600040101010101" charset="-122"/>
                  <a:cs typeface="华文楷体" panose="02010600040101010101" charset="-122"/>
                </a:rPr>
                <a:t>化学实验</a:t>
              </a:r>
              <a:endParaRPr kumimoji="1" lang="zh-CN" altLang="en-US" sz="2400" dirty="0">
                <a:latin typeface="华文楷体" panose="02010600040101010101" charset="-122"/>
                <a:ea typeface="华文楷体" panose="02010600040101010101" charset="-122"/>
                <a:cs typeface="华文楷体" panose="02010600040101010101" charset="-122"/>
              </a:endParaRPr>
            </a:p>
          </p:txBody>
        </p:sp>
        <p:sp>
          <p:nvSpPr>
            <p:cNvPr id="24" name="右箭头 3"/>
            <p:cNvSpPr/>
            <p:nvPr/>
          </p:nvSpPr>
          <p:spPr>
            <a:xfrm>
              <a:off x="1981200" y="1497311"/>
              <a:ext cx="594944" cy="2097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5" name="文本框 4"/>
            <p:cNvSpPr txBox="1"/>
            <p:nvPr/>
          </p:nvSpPr>
          <p:spPr>
            <a:xfrm>
              <a:off x="2730501" y="1388328"/>
              <a:ext cx="814018" cy="461665"/>
            </a:xfrm>
            <a:prstGeom prst="rect">
              <a:avLst/>
            </a:prstGeom>
            <a:solidFill>
              <a:srgbClr val="FFFF00"/>
            </a:solidFill>
          </p:spPr>
          <p:txBody>
            <a:bodyPr wrap="square" rtlCol="0">
              <a:spAutoFit/>
            </a:bodyPr>
            <a:lstStyle/>
            <a:p>
              <a:r>
                <a:rPr kumimoji="1" lang="zh-CN" altLang="en-US" sz="2400" dirty="0">
                  <a:latin typeface="华文楷体" panose="02010600040101010101" charset="-122"/>
                  <a:ea typeface="华文楷体" panose="02010600040101010101" charset="-122"/>
                  <a:cs typeface="华文楷体" panose="02010600040101010101" charset="-122"/>
                </a:rPr>
                <a:t>原子</a:t>
              </a:r>
              <a:endParaRPr kumimoji="1" lang="zh-CN" altLang="en-US" sz="2400" dirty="0">
                <a:latin typeface="华文楷体" panose="02010600040101010101" charset="-122"/>
                <a:ea typeface="华文楷体" panose="02010600040101010101" charset="-122"/>
                <a:cs typeface="华文楷体" panose="02010600040101010101" charset="-122"/>
              </a:endParaRPr>
            </a:p>
          </p:txBody>
        </p:sp>
        <p:sp>
          <p:nvSpPr>
            <p:cNvPr id="26" name="右箭头 5"/>
            <p:cNvSpPr/>
            <p:nvPr/>
          </p:nvSpPr>
          <p:spPr>
            <a:xfrm>
              <a:off x="3681404" y="1497311"/>
              <a:ext cx="613633" cy="2594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7" name="文本框 6"/>
            <p:cNvSpPr txBox="1"/>
            <p:nvPr/>
          </p:nvSpPr>
          <p:spPr>
            <a:xfrm>
              <a:off x="4433519" y="1451828"/>
              <a:ext cx="1762125" cy="461665"/>
            </a:xfrm>
            <a:prstGeom prst="rect">
              <a:avLst/>
            </a:prstGeom>
            <a:solidFill>
              <a:srgbClr val="FFFF00"/>
            </a:solidFill>
          </p:spPr>
          <p:txBody>
            <a:bodyPr wrap="square" rtlCol="0">
              <a:spAutoFit/>
            </a:bodyPr>
            <a:lstStyle/>
            <a:p>
              <a:r>
                <a:rPr kumimoji="1" lang="zh-CN" altLang="en-US" sz="2400" dirty="0">
                  <a:latin typeface="华文楷体" panose="02010600040101010101" charset="-122"/>
                  <a:ea typeface="华文楷体" panose="02010600040101010101" charset="-122"/>
                  <a:cs typeface="华文楷体" panose="02010600040101010101" charset="-122"/>
                </a:rPr>
                <a:t>汤姆孙实验</a:t>
              </a:r>
              <a:endParaRPr kumimoji="1" lang="zh-CN" altLang="en-US" sz="2400" dirty="0">
                <a:latin typeface="华文楷体" panose="02010600040101010101" charset="-122"/>
                <a:ea typeface="华文楷体" panose="02010600040101010101" charset="-122"/>
                <a:cs typeface="华文楷体" panose="02010600040101010101" charset="-122"/>
              </a:endParaRPr>
            </a:p>
          </p:txBody>
        </p:sp>
        <p:sp>
          <p:nvSpPr>
            <p:cNvPr id="28" name="右箭头 7"/>
            <p:cNvSpPr/>
            <p:nvPr/>
          </p:nvSpPr>
          <p:spPr>
            <a:xfrm>
              <a:off x="6334126" y="1497311"/>
              <a:ext cx="754912" cy="3229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9" name="文本框 8"/>
            <p:cNvSpPr txBox="1"/>
            <p:nvPr/>
          </p:nvSpPr>
          <p:spPr>
            <a:xfrm>
              <a:off x="7243394" y="1315795"/>
              <a:ext cx="1519606" cy="830997"/>
            </a:xfrm>
            <a:prstGeom prst="rect">
              <a:avLst/>
            </a:prstGeom>
            <a:solidFill>
              <a:srgbClr val="FFFF00"/>
            </a:solidFill>
          </p:spPr>
          <p:txBody>
            <a:bodyPr wrap="square" rtlCol="0">
              <a:spAutoFit/>
            </a:bodyPr>
            <a:lstStyle/>
            <a:p>
              <a:r>
                <a:rPr kumimoji="1" lang="zh-CN" altLang="en-US" sz="2400" dirty="0">
                  <a:latin typeface="华文楷体" panose="02010600040101010101" charset="-122"/>
                  <a:ea typeface="华文楷体" panose="02010600040101010101" charset="-122"/>
                  <a:cs typeface="华文楷体" panose="02010600040101010101" charset="-122"/>
                </a:rPr>
                <a:t>原子中包含电子</a:t>
              </a:r>
              <a:endParaRPr kumimoji="1" lang="zh-CN" altLang="en-US" sz="2400" dirty="0">
                <a:latin typeface="华文楷体" panose="02010600040101010101" charset="-122"/>
                <a:ea typeface="华文楷体" panose="02010600040101010101" charset="-122"/>
                <a:cs typeface="华文楷体" panose="02010600040101010101" charset="-122"/>
              </a:endParaRPr>
            </a:p>
          </p:txBody>
        </p:sp>
      </p:grpSp>
      <p:sp>
        <p:nvSpPr>
          <p:cNvPr id="31" name="右箭头 12"/>
          <p:cNvSpPr/>
          <p:nvPr/>
        </p:nvSpPr>
        <p:spPr>
          <a:xfrm>
            <a:off x="457200" y="2420203"/>
            <a:ext cx="512394" cy="1705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32" name="文本框 13"/>
          <p:cNvSpPr txBox="1"/>
          <p:nvPr/>
        </p:nvSpPr>
        <p:spPr>
          <a:xfrm>
            <a:off x="1108074" y="2293203"/>
            <a:ext cx="2436445" cy="461665"/>
          </a:xfrm>
          <a:prstGeom prst="rect">
            <a:avLst/>
          </a:prstGeom>
          <a:solidFill>
            <a:srgbClr val="FFFF00"/>
          </a:solidFill>
        </p:spPr>
        <p:txBody>
          <a:bodyPr wrap="square" rtlCol="0">
            <a:spAutoFit/>
          </a:bodyPr>
          <a:lstStyle/>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卢瑟福散射实验</a:t>
            </a:r>
            <a:endPar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33" name="文本框 15"/>
          <p:cNvSpPr txBox="1"/>
          <p:nvPr/>
        </p:nvSpPr>
        <p:spPr>
          <a:xfrm>
            <a:off x="4587614" y="2330647"/>
            <a:ext cx="2081800" cy="461665"/>
          </a:xfrm>
          <a:prstGeom prst="rect">
            <a:avLst/>
          </a:prstGeom>
          <a:solidFill>
            <a:srgbClr val="FFFF00"/>
          </a:solidFill>
        </p:spPr>
        <p:txBody>
          <a:bodyPr wrap="square" rtlCol="0">
            <a:spAutoFit/>
          </a:bodyPr>
          <a:lstStyle/>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原子核式结构</a:t>
            </a:r>
            <a:endPar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34" name="右箭头 16"/>
          <p:cNvSpPr/>
          <p:nvPr/>
        </p:nvSpPr>
        <p:spPr>
          <a:xfrm>
            <a:off x="3886200" y="4870185"/>
            <a:ext cx="609844" cy="2134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35" name="文本框 17"/>
          <p:cNvSpPr txBox="1"/>
          <p:nvPr/>
        </p:nvSpPr>
        <p:spPr>
          <a:xfrm>
            <a:off x="518939" y="4007415"/>
            <a:ext cx="3026930" cy="1938992"/>
          </a:xfrm>
          <a:prstGeom prst="rect">
            <a:avLst/>
          </a:prstGeom>
          <a:solidFill>
            <a:srgbClr val="FFFF00"/>
          </a:solidFill>
        </p:spPr>
        <p:txBody>
          <a:bodyPr wrap="square" rtlCol="0">
            <a:spAutoFit/>
          </a:bodyPr>
          <a:lstStyle/>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光谱学实验、</a:t>
            </a:r>
            <a:r>
              <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rPr>
              <a:t>…</a:t>
            </a:r>
            <a:endPar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endParaRPr>
          </a:p>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（电子）质子－</a:t>
            </a:r>
            <a:endPar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endParaRPr>
          </a:p>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原子－核子碰撞实验</a:t>
            </a:r>
            <a:endPar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endParaRPr>
          </a:p>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核物理实验，</a:t>
            </a:r>
            <a:endParaRPr kumimoji="1" lang="en-US" altLang="zh-CN" sz="2400" dirty="0">
              <a:solidFill>
                <a:srgbClr val="FF0000"/>
              </a:solidFill>
              <a:latin typeface="华文楷体" panose="02010600040101010101" charset="-122"/>
              <a:ea typeface="华文楷体" panose="02010600040101010101" charset="-122"/>
              <a:cs typeface="华文楷体" panose="02010600040101010101" charset="-122"/>
            </a:endParaRPr>
          </a:p>
          <a:p>
            <a:r>
              <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rPr>
              <a:t>高能物理实验</a:t>
            </a:r>
            <a:endParaRPr kumimoji="1" lang="zh-CN" altLang="en-US" sz="2400" dirty="0">
              <a:solidFill>
                <a:srgbClr val="FF0000"/>
              </a:solidFill>
              <a:latin typeface="华文楷体" panose="02010600040101010101" charset="-122"/>
              <a:ea typeface="华文楷体" panose="02010600040101010101" charset="-122"/>
              <a:cs typeface="华文楷体" panose="02010600040101010101" charset="-122"/>
            </a:endParaRPr>
          </a:p>
        </p:txBody>
      </p:sp>
      <p:cxnSp>
        <p:nvCxnSpPr>
          <p:cNvPr id="36" name="直线箭头连接符 19"/>
          <p:cNvCxnSpPr/>
          <p:nvPr/>
        </p:nvCxnSpPr>
        <p:spPr>
          <a:xfrm>
            <a:off x="3534054" y="2542757"/>
            <a:ext cx="1145645" cy="3744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37" name="下箭头 20"/>
          <p:cNvSpPr/>
          <p:nvPr/>
        </p:nvSpPr>
        <p:spPr>
          <a:xfrm rot="3173943" flipH="1">
            <a:off x="3646635" y="2470335"/>
            <a:ext cx="216830" cy="17459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38" name="文本框 21"/>
          <p:cNvSpPr txBox="1"/>
          <p:nvPr/>
        </p:nvSpPr>
        <p:spPr>
          <a:xfrm>
            <a:off x="4682747" y="3768416"/>
            <a:ext cx="4083301" cy="2246769"/>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量子物理：</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原子能级、角动量量子化、自旋</a:t>
            </a:r>
            <a:endPar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endParaRPr>
          </a:p>
          <a:p>
            <a:pPr marL="342900" indent="-342900">
              <a:buFont typeface="Arial" panose="020B0604020202020204" pitchFamily="34" charset="0"/>
              <a:buChar char="•"/>
            </a:pP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量子电动力学</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endPar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endParaRPr>
          </a:p>
          <a:p>
            <a:pPr marL="342900" indent="-342900">
              <a:buFont typeface="Arial" panose="020B0604020202020204" pitchFamily="34" charset="0"/>
              <a:buChar char="•"/>
            </a:pP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原子核结构：</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质子、中子</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endPar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endParaRPr>
          </a:p>
          <a:p>
            <a:pPr marL="342900" indent="-342900">
              <a:buFont typeface="Arial" panose="020B0604020202020204" pitchFamily="34" charset="0"/>
              <a:buChar char="•"/>
            </a:pP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量子色动力学：</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强相互作用</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endPar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endParaRPr>
          </a:p>
          <a:p>
            <a:pPr marL="342900" indent="-342900">
              <a:buFont typeface="Arial" panose="020B0604020202020204" pitchFamily="34" charset="0"/>
              <a:buChar char="•"/>
            </a:pP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量子味动力学：</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电弱理论</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endPar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endParaRPr>
          </a:p>
          <a:p>
            <a:pPr marL="342900" indent="-342900">
              <a:buFont typeface="Arial" panose="020B0604020202020204" pitchFamily="34" charset="0"/>
              <a:buChar char="•"/>
            </a:pP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基本粒子：</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rPr>
              <a:t>标准模型</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sym typeface="Wingdings" panose="05000000000000000000"/>
              </a:rPr>
              <a:t> </a:t>
            </a:r>
            <a:r>
              <a:rPr kumimoji="1" lang="zh-CN" altLang="en-US" sz="2000" dirty="0">
                <a:solidFill>
                  <a:srgbClr val="FF0000"/>
                </a:solidFill>
                <a:latin typeface="华文楷体" panose="02010600040101010101" charset="-122"/>
                <a:ea typeface="华文楷体" panose="02010600040101010101" charset="-122"/>
                <a:cs typeface="华文楷体" panose="02010600040101010101" charset="-122"/>
                <a:sym typeface="Wingdings" panose="05000000000000000000"/>
              </a:rPr>
              <a:t>新物理</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sym typeface="Wingdings" panose="05000000000000000000"/>
              </a:rPr>
              <a:t> </a:t>
            </a:r>
            <a:r>
              <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rPr>
              <a:t> </a:t>
            </a:r>
            <a:endParaRPr kumimoji="1" lang="en-US" altLang="zh-CN" sz="2000" dirty="0">
              <a:solidFill>
                <a:srgbClr val="FF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457200" y="1313051"/>
            <a:ext cx="81534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87350">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nSpc>
                <a:spcPct val="95000"/>
              </a:lnSpc>
            </a:pPr>
            <a:r>
              <a:rPr kumimoji="0" lang="zh-CN" altLang="en-US" sz="2000" dirty="0">
                <a:latin typeface="Times New Roman" panose="02020603050405020304" pitchFamily="18" charset="0"/>
                <a:ea typeface="华文楷体" panose="02010600040101010101" charset="-122"/>
                <a:cs typeface="Times New Roman" panose="02020603050405020304" pitchFamily="18" charset="0"/>
              </a:rPr>
              <a:t>卢瑟福模型提出了原子的核式结构，在人们探索原子结构的历程中踏出了第一步，可是当我们进入原子内部准备考察电子的运动规律时，却发现了与已建立的物理规律不一致的现象。</a:t>
            </a:r>
            <a:endParaRPr kumimoji="0" lang="zh-CN" altLang="en-US" sz="2000" dirty="0">
              <a:latin typeface="Times New Roman" panose="02020603050405020304" pitchFamily="18" charset="0"/>
              <a:ea typeface="华文楷体" panose="02010600040101010101" charset="-122"/>
              <a:cs typeface="Times New Roman" panose="02020603050405020304" pitchFamily="18" charset="0"/>
            </a:endParaRPr>
          </a:p>
          <a:p>
            <a:pPr>
              <a:lnSpc>
                <a:spcPct val="95000"/>
              </a:lnSpc>
            </a:pPr>
            <a:r>
              <a:rPr kumimoji="0" lang="en-US" altLang="zh-CN" sz="2000" b="1" dirty="0">
                <a:latin typeface="Times New Roman" panose="02020603050405020304" pitchFamily="18" charset="0"/>
                <a:ea typeface="华文楷体" panose="02010600040101010101" charset="-122"/>
                <a:cs typeface="Times New Roman" panose="02020603050405020304" pitchFamily="18" charset="0"/>
              </a:rPr>
              <a:t>1.</a:t>
            </a:r>
            <a:r>
              <a:rPr kumimoji="0" lang="zh-CN" altLang="en-US" sz="2000" b="1" dirty="0">
                <a:latin typeface="Times New Roman" panose="02020603050405020304" pitchFamily="18" charset="0"/>
                <a:ea typeface="华文楷体" panose="02010600040101010101" charset="-122"/>
                <a:cs typeface="Times New Roman" panose="02020603050405020304" pitchFamily="18" charset="0"/>
              </a:rPr>
              <a:t>原子的稳定性 </a:t>
            </a:r>
            <a:endParaRPr kumimoji="0" lang="zh-CN" altLang="en-US" sz="2000" b="1" dirty="0">
              <a:latin typeface="Times New Roman" panose="02020603050405020304" pitchFamily="18" charset="0"/>
              <a:ea typeface="华文楷体" panose="02010600040101010101" charset="-122"/>
              <a:cs typeface="Times New Roman" panose="02020603050405020304" pitchFamily="18" charset="0"/>
            </a:endParaRPr>
          </a:p>
          <a:p>
            <a:pPr>
              <a:lnSpc>
                <a:spcPct val="95000"/>
              </a:lnSpc>
            </a:pPr>
            <a:r>
              <a:rPr kumimoji="0" lang="zh-CN" altLang="en-US" sz="2000" dirty="0">
                <a:latin typeface="Times New Roman" panose="02020603050405020304" pitchFamily="18" charset="0"/>
                <a:ea typeface="华文楷体" panose="02010600040101010101" charset="-122"/>
                <a:cs typeface="Times New Roman" panose="02020603050405020304" pitchFamily="18" charset="0"/>
              </a:rPr>
              <a:t>经典物理学告诉我们，任何带电粒子在作加速运动的过程中都要以发射电磁波的方式放出能量，那么电子在绕核作加速运动的过程就会不断地向外发射电磁波而不断失去能量，以致轨道半径越来越小，最后湮没在原子核中，并导致原子坍缩。然而实验表明原子是相当稳定的。  </a:t>
            </a:r>
            <a:endParaRPr kumimoji="0" lang="zh-CN" altLang="en-US" sz="2000" dirty="0">
              <a:latin typeface="Times New Roman" panose="02020603050405020304" pitchFamily="18" charset="0"/>
              <a:ea typeface="华文楷体" panose="02010600040101010101" charset="-122"/>
              <a:cs typeface="Times New Roman" panose="02020603050405020304" pitchFamily="18" charset="0"/>
            </a:endParaRPr>
          </a:p>
          <a:p>
            <a:pPr>
              <a:lnSpc>
                <a:spcPct val="95000"/>
              </a:lnSpc>
            </a:pPr>
            <a:r>
              <a:rPr kumimoji="0" lang="en-US" altLang="zh-CN" sz="2000" b="1" dirty="0">
                <a:latin typeface="Times New Roman" panose="02020603050405020304" pitchFamily="18" charset="0"/>
                <a:ea typeface="华文楷体" panose="02010600040101010101" charset="-122"/>
                <a:cs typeface="Times New Roman" panose="02020603050405020304" pitchFamily="18" charset="0"/>
              </a:rPr>
              <a:t>2.</a:t>
            </a:r>
            <a:r>
              <a:rPr kumimoji="0" lang="zh-CN" altLang="en-US" sz="2000" b="1" dirty="0">
                <a:latin typeface="Times New Roman" panose="02020603050405020304" pitchFamily="18" charset="0"/>
                <a:ea typeface="华文楷体" panose="02010600040101010101" charset="-122"/>
                <a:cs typeface="Times New Roman" panose="02020603050405020304" pitchFamily="18" charset="0"/>
              </a:rPr>
              <a:t>原子的同一性</a:t>
            </a:r>
            <a:endParaRPr kumimoji="0" lang="zh-CN" altLang="en-US" sz="2000" b="1" dirty="0">
              <a:latin typeface="Times New Roman" panose="02020603050405020304" pitchFamily="18" charset="0"/>
              <a:ea typeface="华文楷体" panose="02010600040101010101" charset="-122"/>
              <a:cs typeface="Times New Roman" panose="02020603050405020304" pitchFamily="18" charset="0"/>
            </a:endParaRPr>
          </a:p>
          <a:p>
            <a:pPr>
              <a:lnSpc>
                <a:spcPct val="95000"/>
              </a:lnSpc>
            </a:pPr>
            <a:r>
              <a:rPr kumimoji="0" lang="zh-CN" altLang="en-US" sz="2000" dirty="0">
                <a:latin typeface="Times New Roman" panose="02020603050405020304" pitchFamily="18" charset="0"/>
                <a:ea typeface="华文楷体" panose="02010600040101010101" charset="-122"/>
                <a:cs typeface="Times New Roman" panose="02020603050405020304" pitchFamily="18" charset="0"/>
              </a:rPr>
              <a:t>任何元素的原子都是确定的，某一元素的所有原子之间是无差别的，这种原子的同一性是经典的行星模型无法理解的。   </a:t>
            </a:r>
            <a:endParaRPr kumimoji="0" lang="zh-CN" altLang="en-US" sz="2000" dirty="0">
              <a:latin typeface="Times New Roman" panose="02020603050405020304" pitchFamily="18" charset="0"/>
              <a:ea typeface="华文楷体" panose="02010600040101010101" charset="-122"/>
              <a:cs typeface="Times New Roman" panose="02020603050405020304" pitchFamily="18" charset="0"/>
            </a:endParaRPr>
          </a:p>
          <a:p>
            <a:pPr>
              <a:lnSpc>
                <a:spcPct val="95000"/>
              </a:lnSpc>
            </a:pPr>
            <a:r>
              <a:rPr kumimoji="0" lang="en-US" altLang="zh-CN" sz="2000" b="1" dirty="0">
                <a:latin typeface="Times New Roman" panose="02020603050405020304" pitchFamily="18" charset="0"/>
                <a:ea typeface="华文楷体" panose="02010600040101010101" charset="-122"/>
                <a:cs typeface="Times New Roman" panose="02020603050405020304" pitchFamily="18" charset="0"/>
              </a:rPr>
              <a:t>3.</a:t>
            </a:r>
            <a:r>
              <a:rPr kumimoji="0" lang="zh-CN" altLang="en-US" sz="2000" b="1" dirty="0">
                <a:latin typeface="Times New Roman" panose="02020603050405020304" pitchFamily="18" charset="0"/>
                <a:ea typeface="华文楷体" panose="02010600040101010101" charset="-122"/>
                <a:cs typeface="Times New Roman" panose="02020603050405020304" pitchFamily="18" charset="0"/>
              </a:rPr>
              <a:t>原子的再生性 </a:t>
            </a:r>
            <a:endParaRPr kumimoji="0" lang="zh-CN" altLang="en-US" sz="2000" b="1" dirty="0">
              <a:latin typeface="Times New Roman" panose="02020603050405020304" pitchFamily="18" charset="0"/>
              <a:ea typeface="华文楷体" panose="02010600040101010101" charset="-122"/>
              <a:cs typeface="Times New Roman" panose="02020603050405020304" pitchFamily="18" charset="0"/>
            </a:endParaRPr>
          </a:p>
          <a:p>
            <a:pPr>
              <a:lnSpc>
                <a:spcPct val="95000"/>
              </a:lnSpc>
            </a:pPr>
            <a:r>
              <a:rPr kumimoji="0" lang="zh-CN" altLang="en-US" sz="2000" dirty="0">
                <a:latin typeface="Times New Roman" panose="02020603050405020304" pitchFamily="18" charset="0"/>
                <a:ea typeface="华文楷体" panose="02010600040101010101" charset="-122"/>
                <a:cs typeface="Times New Roman" panose="02020603050405020304" pitchFamily="18" charset="0"/>
              </a:rPr>
              <a:t>一个原子在同外来粒子相互作用以后，这个原子可以恢复到原来的状态，就象未曾发生过任何事情一样。原子的这种再生性，是卢瑟福模型所无法说明的</a:t>
            </a:r>
            <a:r>
              <a:rPr kumimoji="0" lang="en-US" altLang="zh-CN" sz="2000" dirty="0">
                <a:latin typeface="Times New Roman" panose="02020603050405020304" pitchFamily="18" charset="0"/>
                <a:ea typeface="华文楷体" panose="02010600040101010101" charset="-122"/>
                <a:cs typeface="Times New Roman" panose="02020603050405020304" pitchFamily="18" charset="0"/>
              </a:rPr>
              <a:t>.</a:t>
            </a:r>
            <a:endParaRPr kumimoji="0" lang="en-US" altLang="zh-CN" sz="2000" dirty="0">
              <a:latin typeface="Times New Roman" panose="02020603050405020304" pitchFamily="18" charset="0"/>
              <a:ea typeface="华文楷体" panose="02010600040101010101" charset="-122"/>
              <a:cs typeface="Times New Roman" panose="02020603050405020304" pitchFamily="18" charset="0"/>
            </a:endParaRPr>
          </a:p>
        </p:txBody>
      </p:sp>
      <p:sp>
        <p:nvSpPr>
          <p:cNvPr id="5" name="Rectangle 4"/>
          <p:cNvSpPr/>
          <p:nvPr/>
        </p:nvSpPr>
        <p:spPr>
          <a:xfrm>
            <a:off x="3005276" y="5791200"/>
            <a:ext cx="3057247"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a:r>
              <a:rPr kumimoji="0" lang="zh-CN" altLang="en-US" sz="2800" dirty="0">
                <a:solidFill>
                  <a:srgbClr val="000000"/>
                </a:solidFill>
                <a:latin typeface="华文楷体" panose="02010600040101010101" charset="-122"/>
                <a:ea typeface="华文楷体" panose="02010600040101010101" charset="-122"/>
              </a:rPr>
              <a:t>原子线状光谱问题</a:t>
            </a:r>
            <a:endParaRPr kumimoji="0" lang="zh-CN" altLang="en-US" sz="2800" dirty="0">
              <a:solidFill>
                <a:srgbClr val="000000"/>
              </a:solidFill>
              <a:latin typeface="华文楷体" panose="02010600040101010101" charset="-122"/>
              <a:ea typeface="华文楷体" panose="02010600040101010101" charset="-122"/>
            </a:endParaRPr>
          </a:p>
        </p:txBody>
      </p:sp>
      <p:sp>
        <p:nvSpPr>
          <p:cNvPr id="3" name="标题 2"/>
          <p:cNvSpPr>
            <a:spLocks noGrp="1"/>
          </p:cNvSpPr>
          <p:nvPr>
            <p:ph type="title"/>
          </p:nvPr>
        </p:nvSpPr>
        <p:spPr/>
        <p:txBody>
          <a:bodyPr/>
          <a:lstStyle/>
          <a:p>
            <a:r>
              <a:rPr lang="zh-CN" altLang="en-US" dirty="0"/>
              <a:t>困难</a:t>
            </a:r>
            <a:endParaRPr lang="zh-CN" altLang="en-US" dirty="0"/>
          </a:p>
        </p:txBody>
      </p:sp>
      <p:sp>
        <p:nvSpPr>
          <p:cNvPr id="2" name="灯片编号占位符 1"/>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05" y="356874"/>
            <a:ext cx="8378575" cy="6023017"/>
          </a:xfrm>
          <a:prstGeom prst="rect">
            <a:avLst/>
          </a:prstGeom>
          <a:noFill/>
        </p:spPr>
        <p:txBody>
          <a:bodyPr wrap="square" rtlCol="0">
            <a:spAutoFit/>
          </a:bodyPr>
          <a:lstStyle/>
          <a:p>
            <a:pPr>
              <a:lnSpc>
                <a:spcPts val="3560"/>
              </a:lnSpc>
            </a:pPr>
            <a:r>
              <a:rPr lang="en-US" altLang="zh-CN" sz="2800" b="1" dirty="0">
                <a:solidFill>
                  <a:srgbClr val="0033CC"/>
                </a:solidFill>
                <a:latin typeface="华文新魏" panose="02010800040101010101" pitchFamily="2" charset="-122"/>
                <a:ea typeface="华文新魏" panose="02010800040101010101" pitchFamily="2" charset="-122"/>
              </a:rPr>
              <a:t>4</a:t>
            </a:r>
            <a:r>
              <a:rPr lang="zh-CN" altLang="en-US" sz="2800" b="1" dirty="0">
                <a:solidFill>
                  <a:srgbClr val="0033CC"/>
                </a:solidFill>
                <a:latin typeface="华文新魏" panose="02010800040101010101" pitchFamily="2" charset="-122"/>
                <a:ea typeface="华文新魏" panose="02010800040101010101" pitchFamily="2" charset="-122"/>
              </a:rPr>
              <a:t>）很难解释原子的线状光谱。</a:t>
            </a:r>
            <a:endParaRPr lang="en-US" altLang="zh-CN" sz="2800" b="1" dirty="0">
              <a:solidFill>
                <a:srgbClr val="0033CC"/>
              </a:solidFill>
              <a:latin typeface="华文新魏" panose="02010800040101010101" pitchFamily="2" charset="-122"/>
              <a:ea typeface="华文新魏" panose="02010800040101010101" pitchFamily="2" charset="-122"/>
            </a:endParaRPr>
          </a:p>
          <a:p>
            <a:pPr>
              <a:lnSpc>
                <a:spcPts val="3560"/>
              </a:lnSpc>
            </a:pPr>
            <a:r>
              <a:rPr lang="en-US" altLang="zh-CN" sz="2800" b="1" dirty="0">
                <a:solidFill>
                  <a:srgbClr val="000000"/>
                </a:solidFill>
                <a:latin typeface="华文新魏" panose="02010800040101010101" pitchFamily="2" charset="-122"/>
                <a:ea typeface="华文新魏" panose="02010800040101010101" pitchFamily="2" charset="-122"/>
              </a:rPr>
              <a:t>  </a:t>
            </a:r>
            <a:r>
              <a:rPr lang="zh-CN" altLang="en-US" sz="2800" b="1" dirty="0">
                <a:solidFill>
                  <a:srgbClr val="000000"/>
                </a:solidFill>
                <a:latin typeface="华文新魏" panose="02010800040101010101" pitchFamily="2" charset="-122"/>
                <a:ea typeface="华文新魏" panose="02010800040101010101" pitchFamily="2" charset="-122"/>
              </a:rPr>
              <a:t> 以氢原子为例</a:t>
            </a:r>
            <a:r>
              <a:rPr lang="en-US" altLang="zh-CN" sz="2800" b="1" dirty="0">
                <a:solidFill>
                  <a:srgbClr val="000000"/>
                </a:solidFill>
                <a:latin typeface="华文新魏" panose="02010800040101010101" pitchFamily="2" charset="-122"/>
                <a:ea typeface="华文新魏" panose="02010800040101010101" pitchFamily="2" charset="-122"/>
              </a:rPr>
              <a:t>,</a:t>
            </a:r>
            <a:r>
              <a:rPr lang="zh-CN" altLang="en-US" sz="2800" b="1" dirty="0">
                <a:solidFill>
                  <a:srgbClr val="000000"/>
                </a:solidFill>
                <a:latin typeface="华文新魏" panose="02010800040101010101" pitchFamily="2" charset="-122"/>
                <a:ea typeface="华文新魏" panose="02010800040101010101" pitchFamily="2" charset="-122"/>
              </a:rPr>
              <a:t>核外一个电子</a:t>
            </a:r>
            <a:r>
              <a:rPr lang="en-US" altLang="zh-CN" sz="2800" b="1" dirty="0">
                <a:solidFill>
                  <a:srgbClr val="000000"/>
                </a:solidFill>
                <a:latin typeface="华文新魏" panose="02010800040101010101" pitchFamily="2" charset="-122"/>
                <a:ea typeface="华文新魏" panose="02010800040101010101" pitchFamily="2" charset="-122"/>
              </a:rPr>
              <a:t>,</a:t>
            </a:r>
            <a:r>
              <a:rPr lang="zh-CN" altLang="en-US" sz="2800" b="1" dirty="0">
                <a:solidFill>
                  <a:srgbClr val="000000"/>
                </a:solidFill>
                <a:latin typeface="华文新魏" panose="02010800040101010101" pitchFamily="2" charset="-122"/>
                <a:ea typeface="华文新魏" panose="02010800040101010101" pitchFamily="2" charset="-122"/>
              </a:rPr>
              <a:t>电子圆周运动</a:t>
            </a:r>
            <a:r>
              <a:rPr lang="en-US" altLang="zh-CN" sz="2800" b="1" dirty="0">
                <a:solidFill>
                  <a:srgbClr val="000000"/>
                </a:solidFill>
                <a:latin typeface="华文新魏" panose="02010800040101010101" pitchFamily="2" charset="-122"/>
                <a:ea typeface="华文新魏" panose="02010800040101010101" pitchFamily="2" charset="-122"/>
              </a:rPr>
              <a:t>,</a:t>
            </a:r>
            <a:r>
              <a:rPr lang="zh-CN" altLang="en-US" sz="2800" b="1" dirty="0">
                <a:solidFill>
                  <a:srgbClr val="000000"/>
                </a:solidFill>
                <a:latin typeface="华文新魏" panose="02010800040101010101" pitchFamily="2" charset="-122"/>
                <a:ea typeface="华文新魏" panose="02010800040101010101" pitchFamily="2" charset="-122"/>
              </a:rPr>
              <a:t>向心力</a:t>
            </a:r>
            <a:endParaRPr lang="en-US" altLang="zh-CN" sz="2800" b="1" dirty="0">
              <a:solidFill>
                <a:srgbClr val="000000"/>
              </a:solidFill>
              <a:latin typeface="华文新魏" panose="02010800040101010101" pitchFamily="2" charset="-122"/>
              <a:ea typeface="华文新魏" panose="02010800040101010101" pitchFamily="2" charset="-122"/>
            </a:endParaRPr>
          </a:p>
          <a:p>
            <a:pPr>
              <a:lnSpc>
                <a:spcPts val="3560"/>
              </a:lnSpc>
            </a:pPr>
            <a:endParaRPr lang="en-US" altLang="zh-CN" sz="2800" b="1" dirty="0">
              <a:latin typeface="华文新魏" panose="02010800040101010101" pitchFamily="2" charset="-122"/>
              <a:ea typeface="华文新魏" panose="02010800040101010101" pitchFamily="2" charset="-122"/>
            </a:endParaRPr>
          </a:p>
          <a:p>
            <a:pPr>
              <a:lnSpc>
                <a:spcPts val="3560"/>
              </a:lnSpc>
            </a:pPr>
            <a:r>
              <a:rPr lang="en-US" altLang="zh-CN" sz="2800" b="1" dirty="0">
                <a:latin typeface="华文新魏" panose="02010800040101010101" pitchFamily="2" charset="-122"/>
                <a:ea typeface="华文新魏" panose="02010800040101010101" pitchFamily="2" charset="-122"/>
              </a:rPr>
              <a:t>                                                                              </a:t>
            </a:r>
            <a:r>
              <a:rPr lang="en-US" altLang="zh-CN" sz="2800" b="1" dirty="0">
                <a:solidFill>
                  <a:srgbClr val="000000"/>
                </a:solidFill>
                <a:latin typeface="华文新魏" panose="02010800040101010101" pitchFamily="2" charset="-122"/>
                <a:ea typeface="华文新魏" panose="02010800040101010101" pitchFamily="2" charset="-122"/>
              </a:rPr>
              <a:t>(1)</a:t>
            </a:r>
            <a:endParaRPr lang="en-US" altLang="zh-CN" sz="2800" b="1" dirty="0">
              <a:solidFill>
                <a:srgbClr val="000000"/>
              </a:solidFill>
              <a:latin typeface="华文新魏" panose="02010800040101010101" pitchFamily="2" charset="-122"/>
              <a:ea typeface="华文新魏" panose="02010800040101010101" pitchFamily="2" charset="-122"/>
            </a:endParaRPr>
          </a:p>
          <a:p>
            <a:pPr>
              <a:lnSpc>
                <a:spcPts val="3560"/>
              </a:lnSpc>
            </a:pPr>
            <a:r>
              <a:rPr lang="en-US" altLang="zh-CN" sz="2800" b="1" dirty="0">
                <a:latin typeface="华文新魏" panose="02010800040101010101" pitchFamily="2" charset="-122"/>
                <a:ea typeface="华文新魏" panose="02010800040101010101" pitchFamily="2" charset="-122"/>
              </a:rPr>
              <a:t>   </a:t>
            </a:r>
            <a:r>
              <a:rPr lang="zh-CN" altLang="en-US" sz="2800" b="1" dirty="0">
                <a:solidFill>
                  <a:srgbClr val="000000"/>
                </a:solidFill>
                <a:latin typeface="华文新魏" panose="02010800040101010101" pitchFamily="2" charset="-122"/>
                <a:ea typeface="华文新魏" panose="02010800040101010101" pitchFamily="2" charset="-122"/>
              </a:rPr>
              <a:t>电子圆周运动，辐射电磁波，按经典理论，电子的辐射频率与圆周运动的频率相等，即           </a:t>
            </a:r>
            <a:endParaRPr lang="en-US" altLang="zh-CN" sz="2800" b="1" dirty="0">
              <a:solidFill>
                <a:srgbClr val="000000"/>
              </a:solidFill>
              <a:latin typeface="华文新魏" panose="02010800040101010101" pitchFamily="2" charset="-122"/>
              <a:ea typeface="华文新魏" panose="02010800040101010101" pitchFamily="2" charset="-122"/>
            </a:endParaRPr>
          </a:p>
          <a:p>
            <a:pPr>
              <a:lnSpc>
                <a:spcPts val="3560"/>
              </a:lnSpc>
            </a:pPr>
            <a:r>
              <a:rPr lang="en-US" altLang="zh-CN" sz="2800" b="1" dirty="0">
                <a:solidFill>
                  <a:srgbClr val="000000"/>
                </a:solidFill>
                <a:latin typeface="华文新魏" panose="02010800040101010101" pitchFamily="2" charset="-122"/>
                <a:ea typeface="华文新魏" panose="02010800040101010101" pitchFamily="2" charset="-122"/>
              </a:rPr>
              <a:t>                                                          </a:t>
            </a:r>
            <a:r>
              <a:rPr lang="zh-CN" altLang="en-US" sz="2800" b="1" dirty="0">
                <a:solidFill>
                  <a:srgbClr val="000000"/>
                </a:solidFill>
                <a:latin typeface="华文新魏" panose="02010800040101010101" pitchFamily="2" charset="-122"/>
                <a:ea typeface="华文新魏" panose="02010800040101010101" pitchFamily="2" charset="-122"/>
              </a:rPr>
              <a:t>               </a:t>
            </a:r>
            <a:r>
              <a:rPr lang="en-US" altLang="zh-CN" sz="2800" b="1" dirty="0">
                <a:solidFill>
                  <a:srgbClr val="000000"/>
                </a:solidFill>
                <a:latin typeface="华文新魏" panose="02010800040101010101" pitchFamily="2" charset="-122"/>
                <a:ea typeface="华文新魏" panose="02010800040101010101" pitchFamily="2" charset="-122"/>
              </a:rPr>
              <a:t>     (2)</a:t>
            </a:r>
            <a:endParaRPr lang="en-US" altLang="zh-CN" sz="2800" b="1" dirty="0">
              <a:solidFill>
                <a:srgbClr val="000000"/>
              </a:solidFill>
              <a:latin typeface="华文新魏" panose="02010800040101010101" pitchFamily="2" charset="-122"/>
              <a:ea typeface="华文新魏" panose="02010800040101010101" pitchFamily="2" charset="-122"/>
            </a:endParaRPr>
          </a:p>
          <a:p>
            <a:pPr>
              <a:lnSpc>
                <a:spcPts val="3560"/>
              </a:lnSpc>
            </a:pPr>
            <a:r>
              <a:rPr lang="zh-CN" altLang="en-US" sz="2800" b="1" dirty="0">
                <a:latin typeface="华文新魏" panose="02010800040101010101" pitchFamily="2" charset="-122"/>
                <a:ea typeface="华文新魏" panose="02010800040101010101" pitchFamily="2" charset="-122"/>
              </a:rPr>
              <a:t>   </a:t>
            </a:r>
            <a:endParaRPr lang="en-US" altLang="zh-CN" sz="2800" b="1" dirty="0">
              <a:latin typeface="华文新魏" panose="02010800040101010101" pitchFamily="2" charset="-122"/>
              <a:ea typeface="华文新魏" panose="02010800040101010101" pitchFamily="2" charset="-122"/>
            </a:endParaRPr>
          </a:p>
          <a:p>
            <a:pPr>
              <a:lnSpc>
                <a:spcPts val="3560"/>
              </a:lnSpc>
            </a:pPr>
            <a:r>
              <a:rPr lang="en-US" altLang="zh-CN" sz="2800" b="1" dirty="0">
                <a:solidFill>
                  <a:srgbClr val="000000"/>
                </a:solidFill>
                <a:latin typeface="华文新魏" panose="02010800040101010101" pitchFamily="2" charset="-122"/>
                <a:ea typeface="华文新魏" panose="02010800040101010101" pitchFamily="2" charset="-122"/>
              </a:rPr>
              <a:t>   </a:t>
            </a:r>
            <a:r>
              <a:rPr lang="zh-CN" altLang="en-US" sz="2800" b="1" dirty="0">
                <a:solidFill>
                  <a:srgbClr val="000000"/>
                </a:solidFill>
                <a:latin typeface="华文新魏" panose="02010800040101010101" pitchFamily="2" charset="-122"/>
                <a:ea typeface="华文新魏" panose="02010800040101010101" pitchFamily="2" charset="-122"/>
              </a:rPr>
              <a:t>由</a:t>
            </a:r>
            <a:r>
              <a:rPr lang="en-US" altLang="zh-CN" sz="2800" b="1" dirty="0">
                <a:solidFill>
                  <a:srgbClr val="000000"/>
                </a:solidFill>
                <a:latin typeface="华文新魏" panose="02010800040101010101" pitchFamily="2" charset="-122"/>
                <a:ea typeface="华文新魏" panose="02010800040101010101" pitchFamily="2" charset="-122"/>
              </a:rPr>
              <a:t>(1)</a:t>
            </a:r>
            <a:r>
              <a:rPr lang="zh-CN" altLang="en-US" sz="2800" b="1" dirty="0">
                <a:solidFill>
                  <a:srgbClr val="000000"/>
                </a:solidFill>
                <a:latin typeface="华文新魏" panose="02010800040101010101" pitchFamily="2" charset="-122"/>
                <a:ea typeface="华文新魏" panose="02010800040101010101" pitchFamily="2" charset="-122"/>
              </a:rPr>
              <a:t>求出速度</a:t>
            </a:r>
            <a:r>
              <a:rPr lang="en-US" altLang="zh-CN" sz="2800" b="1" dirty="0">
                <a:solidFill>
                  <a:srgbClr val="000000"/>
                </a:solidFill>
                <a:latin typeface="华文新魏" panose="02010800040101010101" pitchFamily="2" charset="-122"/>
                <a:ea typeface="华文新魏" panose="02010800040101010101" pitchFamily="2" charset="-122"/>
              </a:rPr>
              <a:t>v</a:t>
            </a:r>
            <a:r>
              <a:rPr lang="zh-CN" altLang="en-US" sz="2800" b="1" dirty="0">
                <a:solidFill>
                  <a:srgbClr val="000000"/>
                </a:solidFill>
                <a:latin typeface="华文新魏" panose="02010800040101010101" pitchFamily="2" charset="-122"/>
                <a:ea typeface="华文新魏" panose="02010800040101010101" pitchFamily="2" charset="-122"/>
              </a:rPr>
              <a:t>，并带入</a:t>
            </a:r>
            <a:r>
              <a:rPr lang="en-US" altLang="zh-CN" sz="2800" b="1" dirty="0">
                <a:solidFill>
                  <a:srgbClr val="000000"/>
                </a:solidFill>
                <a:latin typeface="华文新魏" panose="02010800040101010101" pitchFamily="2" charset="-122"/>
                <a:ea typeface="华文新魏" panose="02010800040101010101" pitchFamily="2" charset="-122"/>
              </a:rPr>
              <a:t>(2)</a:t>
            </a:r>
            <a:r>
              <a:rPr lang="zh-CN" altLang="en-US" sz="2800" b="1" dirty="0">
                <a:solidFill>
                  <a:srgbClr val="000000"/>
                </a:solidFill>
                <a:latin typeface="华文新魏" panose="02010800040101010101" pitchFamily="2" charset="-122"/>
                <a:ea typeface="华文新魏" panose="02010800040101010101" pitchFamily="2" charset="-122"/>
              </a:rPr>
              <a:t>，得到：</a:t>
            </a:r>
            <a:endParaRPr lang="en-US" altLang="zh-CN" sz="2800" b="1" dirty="0">
              <a:solidFill>
                <a:srgbClr val="000000"/>
              </a:solidFill>
              <a:latin typeface="华文新魏" panose="02010800040101010101" pitchFamily="2" charset="-122"/>
              <a:ea typeface="华文新魏" panose="02010800040101010101" pitchFamily="2" charset="-122"/>
            </a:endParaRPr>
          </a:p>
          <a:p>
            <a:pPr>
              <a:lnSpc>
                <a:spcPts val="3560"/>
              </a:lnSpc>
            </a:pPr>
            <a:endParaRPr lang="en-US" altLang="zh-CN" sz="2800" b="1" dirty="0">
              <a:latin typeface="华文新魏" panose="02010800040101010101" pitchFamily="2" charset="-122"/>
              <a:ea typeface="华文新魏" panose="02010800040101010101" pitchFamily="2" charset="-122"/>
            </a:endParaRPr>
          </a:p>
          <a:p>
            <a:pPr>
              <a:lnSpc>
                <a:spcPts val="3560"/>
              </a:lnSpc>
            </a:pPr>
            <a:r>
              <a:rPr lang="en-US" altLang="zh-CN" sz="2800" b="1" dirty="0">
                <a:solidFill>
                  <a:srgbClr val="FF0000"/>
                </a:solidFill>
                <a:latin typeface="华文新魏" panose="02010800040101010101" pitchFamily="2" charset="-122"/>
                <a:ea typeface="华文新魏" panose="02010800040101010101" pitchFamily="2" charset="-122"/>
              </a:rPr>
              <a:t>   </a:t>
            </a:r>
            <a:r>
              <a:rPr lang="zh-CN" altLang="en-US" sz="2800" b="1" dirty="0">
                <a:solidFill>
                  <a:srgbClr val="FF0000"/>
                </a:solidFill>
                <a:latin typeface="华文新魏" panose="02010800040101010101" pitchFamily="2" charset="-122"/>
                <a:ea typeface="华文新魏" panose="02010800040101010101" pitchFamily="2" charset="-122"/>
              </a:rPr>
              <a:t>辐射频率是连续谱</a:t>
            </a:r>
            <a:endParaRPr lang="en-US" altLang="zh-CN" sz="2800" b="1" dirty="0">
              <a:solidFill>
                <a:srgbClr val="FF0000"/>
              </a:solidFill>
              <a:latin typeface="华文新魏" panose="02010800040101010101" pitchFamily="2" charset="-122"/>
              <a:ea typeface="华文新魏" panose="02010800040101010101" pitchFamily="2" charset="-122"/>
            </a:endParaRPr>
          </a:p>
          <a:p>
            <a:pPr>
              <a:lnSpc>
                <a:spcPts val="3560"/>
              </a:lnSpc>
            </a:pPr>
            <a:r>
              <a:rPr lang="zh-CN" altLang="en-US" sz="2800" b="1" dirty="0">
                <a:latin typeface="华文新魏" panose="02010800040101010101" pitchFamily="2" charset="-122"/>
                <a:ea typeface="华文新魏" panose="02010800040101010101" pitchFamily="2" charset="-122"/>
                <a:sym typeface="Symbol" panose="05050102010706020507"/>
              </a:rPr>
              <a:t>结论： 核式模型得到了</a:t>
            </a:r>
            <a:r>
              <a:rPr lang="el-GR" altLang="zh-CN" sz="2800" b="1" i="1" dirty="0">
                <a:latin typeface="Times New Roman" panose="02020603050405020304"/>
                <a:ea typeface="幼圆" panose="02010509060101010101" charset="-122"/>
                <a:cs typeface="Times New Roman" panose="02020603050405020304"/>
                <a:sym typeface="Math1" charset="0"/>
              </a:rPr>
              <a:t>α</a:t>
            </a:r>
            <a:r>
              <a:rPr lang="zh-CN" altLang="en-US" sz="2800" b="1" dirty="0">
                <a:latin typeface="华文新魏" panose="02010800040101010101" pitchFamily="2" charset="-122"/>
                <a:ea typeface="华文新魏" panose="02010800040101010101" pitchFamily="2" charset="-122"/>
                <a:sym typeface="Symbol" panose="05050102010706020507"/>
              </a:rPr>
              <a:t>粒子散射的支持，但微观世界需进一步考虑，因为它与经典图像冲突。</a:t>
            </a:r>
            <a:endParaRPr lang="en-US" altLang="zh-CN" sz="2800" b="1" dirty="0">
              <a:latin typeface="华文新魏" panose="02010800040101010101" pitchFamily="2" charset="-122"/>
              <a:ea typeface="华文新魏" panose="02010800040101010101" pitchFamily="2" charset="-122"/>
              <a:sym typeface="Symbol" panose="05050102010706020507"/>
            </a:endParaRPr>
          </a:p>
        </p:txBody>
      </p:sp>
      <p:graphicFrame>
        <p:nvGraphicFramePr>
          <p:cNvPr id="10" name="对象 9"/>
          <p:cNvGraphicFramePr>
            <a:graphicFrameLocks noChangeAspect="1"/>
          </p:cNvGraphicFramePr>
          <p:nvPr/>
        </p:nvGraphicFramePr>
        <p:xfrm>
          <a:off x="4596280" y="1363469"/>
          <a:ext cx="1966797" cy="887457"/>
        </p:xfrm>
        <a:graphic>
          <a:graphicData uri="http://schemas.openxmlformats.org/presentationml/2006/ole">
            <mc:AlternateContent xmlns:mc="http://schemas.openxmlformats.org/markup-compatibility/2006">
              <mc:Choice xmlns:v="urn:schemas-microsoft-com:vml" Requires="v">
                <p:oleObj spid="_x0000_s0" name="公式" r:id="rId1" imgW="1040765" imgH="469900" progId="Equation.3">
                  <p:embed/>
                </p:oleObj>
              </mc:Choice>
              <mc:Fallback>
                <p:oleObj name="公式" r:id="rId1" imgW="1040765" imgH="469900" progId="Equation.3">
                  <p:embed/>
                  <p:pic>
                    <p:nvPicPr>
                      <p:cNvPr id="0" name="对象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280" y="1363469"/>
                        <a:ext cx="1966797" cy="887457"/>
                      </a:xfrm>
                      <a:prstGeom prst="rect">
                        <a:avLst/>
                      </a:prstGeom>
                      <a:noFill/>
                      <a:ln>
                        <a:noFill/>
                      </a:ln>
                    </p:spPr>
                  </p:pic>
                </p:oleObj>
              </mc:Fallback>
            </mc:AlternateContent>
          </a:graphicData>
        </a:graphic>
      </p:graphicFrame>
      <p:graphicFrame>
        <p:nvGraphicFramePr>
          <p:cNvPr id="11" name="对象 10"/>
          <p:cNvGraphicFramePr>
            <a:graphicFrameLocks noChangeAspect="1"/>
          </p:cNvGraphicFramePr>
          <p:nvPr/>
        </p:nvGraphicFramePr>
        <p:xfrm>
          <a:off x="5319483" y="2887590"/>
          <a:ext cx="1402023" cy="934682"/>
        </p:xfrm>
        <a:graphic>
          <a:graphicData uri="http://schemas.openxmlformats.org/presentationml/2006/ole">
            <mc:AlternateContent xmlns:mc="http://schemas.openxmlformats.org/markup-compatibility/2006">
              <mc:Choice xmlns:v="urn:schemas-microsoft-com:vml" Requires="v">
                <p:oleObj spid="_x0000_s2" name="公式" r:id="rId3" imgW="14630400" imgH="9753600" progId="Equation.3">
                  <p:embed/>
                </p:oleObj>
              </mc:Choice>
              <mc:Fallback>
                <p:oleObj name="公式" r:id="rId3" imgW="14630400" imgH="9753600" progId="Equation.3">
                  <p:embed/>
                  <p:pic>
                    <p:nvPicPr>
                      <p:cNvPr id="0" name="对象 10"/>
                      <p:cNvPicPr/>
                      <p:nvPr/>
                    </p:nvPicPr>
                    <p:blipFill>
                      <a:blip r:embed="rId4"/>
                      <a:stretch>
                        <a:fillRect/>
                      </a:stretch>
                    </p:blipFill>
                    <p:spPr>
                      <a:xfrm>
                        <a:off x="5319483" y="2887590"/>
                        <a:ext cx="1402023" cy="934682"/>
                      </a:xfrm>
                      <a:prstGeom prst="rect">
                        <a:avLst/>
                      </a:prstGeom>
                    </p:spPr>
                  </p:pic>
                </p:oleObj>
              </mc:Fallback>
            </mc:AlternateContent>
          </a:graphicData>
        </a:graphic>
      </p:graphicFrame>
      <p:graphicFrame>
        <p:nvGraphicFramePr>
          <p:cNvPr id="12" name="对象 11"/>
          <p:cNvGraphicFramePr>
            <a:graphicFrameLocks noChangeAspect="1"/>
          </p:cNvGraphicFramePr>
          <p:nvPr/>
        </p:nvGraphicFramePr>
        <p:xfrm>
          <a:off x="6272827" y="3923871"/>
          <a:ext cx="2261315" cy="942215"/>
        </p:xfrm>
        <a:graphic>
          <a:graphicData uri="http://schemas.openxmlformats.org/presentationml/2006/ole">
            <mc:AlternateContent xmlns:mc="http://schemas.openxmlformats.org/markup-compatibility/2006">
              <mc:Choice xmlns:v="urn:schemas-microsoft-com:vml" Requires="v">
                <p:oleObj spid="_x0000_s3" name="公式" r:id="rId5" imgW="29260800" imgH="12192000" progId="Equation.3">
                  <p:embed/>
                </p:oleObj>
              </mc:Choice>
              <mc:Fallback>
                <p:oleObj name="公式" r:id="rId5" imgW="29260800" imgH="12192000" progId="Equation.3">
                  <p:embed/>
                  <p:pic>
                    <p:nvPicPr>
                      <p:cNvPr id="0" name="对象 11"/>
                      <p:cNvPicPr/>
                      <p:nvPr/>
                    </p:nvPicPr>
                    <p:blipFill>
                      <a:blip r:embed="rId6"/>
                      <a:stretch>
                        <a:fillRect/>
                      </a:stretch>
                    </p:blipFill>
                    <p:spPr>
                      <a:xfrm>
                        <a:off x="6272827" y="3923871"/>
                        <a:ext cx="2261315" cy="942215"/>
                      </a:xfrm>
                      <a:prstGeom prst="rect">
                        <a:avLst/>
                      </a:prstGeom>
                    </p:spPr>
                  </p:pic>
                </p:oleObj>
              </mc:Fallback>
            </mc:AlternateContent>
          </a:graphicData>
        </a:graphic>
      </p:graphicFrame>
      <p:sp>
        <p:nvSpPr>
          <p:cNvPr id="4" name="幻灯片编号占位符 3"/>
          <p:cNvSpPr>
            <a:spLocks noGrp="1"/>
          </p:cNvSpPr>
          <p:nvPr>
            <p:ph type="sldNum" sz="quarter" idx="12"/>
          </p:nvPr>
        </p:nvSpPr>
        <p:spPr/>
        <p:txBody>
          <a:bodyPr/>
          <a:lstStyle/>
          <a:p>
            <a:pPr>
              <a:defRPr/>
            </a:pPr>
            <a:fld id="{9E85F930-5E64-4971-AAB3-79CD8BE86BE3}" type="slidenum">
              <a:rPr lang="en-US" smtClean="0"/>
            </a:fld>
            <a:endParaRPr lang="en-US"/>
          </a:p>
        </p:txBody>
      </p:sp>
      <p:sp>
        <p:nvSpPr>
          <p:cNvPr id="5" name="页脚占位符 4"/>
          <p:cNvSpPr>
            <a:spLocks noGrp="1"/>
          </p:cNvSpPr>
          <p:nvPr>
            <p:ph type="ftr" sz="quarter" idx="11"/>
          </p:nvPr>
        </p:nvSpPr>
        <p:spPr/>
        <p:txBody>
          <a:bodyPr/>
          <a:lstStyle/>
          <a:p>
            <a:pPr>
              <a:defRPr/>
            </a:pPr>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 calcmode="lin" valueType="num">
                                      <p:cBhvr additive="base">
                                        <p:cTn id="16"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 calcmode="lin" valueType="num">
                                      <p:cBhvr additive="base">
                                        <p:cTn id="22"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 calcmode="lin" valueType="num">
                                      <p:cBhvr additive="base">
                                        <p:cTn id="28"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9" dur="500"/>
                                        <p:tgtEl>
                                          <p:spTgt spid="8">
                                            <p:txEl>
                                              <p:pRg st="5" end="5"/>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up)">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 calcmode="lin" valueType="num">
                                      <p:cBhvr additive="base">
                                        <p:cTn id="38"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9" dur="500"/>
                                        <p:tgtEl>
                                          <p:spTgt spid="8">
                                            <p:txEl>
                                              <p:pRg st="7" end="7"/>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p:tgtEl>
                                          <p:spTgt spid="12"/>
                                        </p:tgtEl>
                                        <p:attrNameLst>
                                          <p:attrName>ppt_y</p:attrName>
                                        </p:attrNameLst>
                                      </p:cBhvr>
                                      <p:tavLst>
                                        <p:tav tm="0">
                                          <p:val>
                                            <p:strVal val="#ppt_y+#ppt_h*1.125000"/>
                                          </p:val>
                                        </p:tav>
                                        <p:tav tm="100000">
                                          <p:val>
                                            <p:strVal val="#ppt_y"/>
                                          </p:val>
                                        </p:tav>
                                      </p:tavLst>
                                    </p:anim>
                                    <p:animEffect transition="in" filter="wipe(up)">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8">
                                            <p:txEl>
                                              <p:pRg st="9" end="9"/>
                                            </p:txEl>
                                          </p:spTgt>
                                        </p:tgtEl>
                                        <p:attrNameLst>
                                          <p:attrName>style.visibility</p:attrName>
                                        </p:attrNameLst>
                                      </p:cBhvr>
                                      <p:to>
                                        <p:strVal val="visible"/>
                                      </p:to>
                                    </p:set>
                                    <p:anim calcmode="lin" valueType="num">
                                      <p:cBhvr additive="base">
                                        <p:cTn id="48" dur="5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49" dur="500"/>
                                        <p:tgtEl>
                                          <p:spTgt spid="8">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8">
                                            <p:txEl>
                                              <p:pRg st="10" end="10"/>
                                            </p:txEl>
                                          </p:spTgt>
                                        </p:tgtEl>
                                        <p:attrNameLst>
                                          <p:attrName>style.visibility</p:attrName>
                                        </p:attrNameLst>
                                      </p:cBhvr>
                                      <p:to>
                                        <p:strVal val="visible"/>
                                      </p:to>
                                    </p:set>
                                    <p:anim calcmode="lin" valueType="num">
                                      <p:cBhvr additive="base">
                                        <p:cTn id="54" dur="500"/>
                                        <p:tgtEl>
                                          <p:spTgt spid="8">
                                            <p:txEl>
                                              <p:pRg st="10" end="10"/>
                                            </p:txEl>
                                          </p:spTgt>
                                        </p:tgtEl>
                                        <p:attrNameLst>
                                          <p:attrName>ppt_y</p:attrName>
                                        </p:attrNameLst>
                                      </p:cBhvr>
                                      <p:tavLst>
                                        <p:tav tm="0">
                                          <p:val>
                                            <p:strVal val="#ppt_y+#ppt_h*1.125000"/>
                                          </p:val>
                                        </p:tav>
                                        <p:tav tm="100000">
                                          <p:val>
                                            <p:strVal val="#ppt_y"/>
                                          </p:val>
                                        </p:tav>
                                      </p:tavLst>
                                    </p:anim>
                                    <p:animEffect transition="in" filter="wipe(up)">
                                      <p:cBhvr>
                                        <p:cTn id="55" dur="500"/>
                                        <p:tgtEl>
                                          <p:spTgt spid="8">
                                            <p:txEl>
                                              <p:pRg st="10" end="10"/>
                                            </p:txEl>
                                          </p:spTgt>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additive="base">
                                        <p:cTn id="58" dur="500"/>
                                        <p:tgtEl>
                                          <p:spTgt spid="4"/>
                                        </p:tgtEl>
                                        <p:attrNameLst>
                                          <p:attrName>ppt_y</p:attrName>
                                        </p:attrNameLst>
                                      </p:cBhvr>
                                      <p:tavLst>
                                        <p:tav tm="0">
                                          <p:val>
                                            <p:strVal val="#ppt_y+#ppt_h*1.125000"/>
                                          </p:val>
                                        </p:tav>
                                        <p:tav tm="100000">
                                          <p:val>
                                            <p:strVal val="#ppt_y"/>
                                          </p:val>
                                        </p:tav>
                                      </p:tavLst>
                                    </p:anim>
                                    <p:animEffect transition="in" filter="wipe(up)">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a:t>小结</a:t>
            </a:r>
            <a:endParaRPr lang="zh-CN" altLang="en-US" dirty="0"/>
          </a:p>
        </p:txBody>
      </p:sp>
      <p:sp>
        <p:nvSpPr>
          <p:cNvPr id="20483" name="内容占位符 2"/>
          <p:cNvSpPr>
            <a:spLocks noGrp="1"/>
          </p:cNvSpPr>
          <p:nvPr>
            <p:ph idx="1"/>
          </p:nvPr>
        </p:nvSpPr>
        <p:spPr>
          <a:xfrm>
            <a:off x="457200" y="1371600"/>
            <a:ext cx="8458200" cy="4876800"/>
          </a:xfrm>
        </p:spPr>
        <p:txBody>
          <a:bodyPr>
            <a:normAutofit fontScale="92500" lnSpcReduction="20000"/>
          </a:bodyPr>
          <a:lstStyle/>
          <a:p>
            <a:pPr>
              <a:lnSpc>
                <a:spcPct val="110000"/>
              </a:lnSpc>
            </a:pPr>
            <a:r>
              <a:rPr lang="zh-CN" altLang="en-US" sz="2800" dirty="0">
                <a:solidFill>
                  <a:srgbClr val="000099"/>
                </a:solidFill>
                <a:effectLst>
                  <a:outerShdw blurRad="38100" dist="38100" dir="2700000" algn="tl">
                    <a:srgbClr val="C0C0C0"/>
                  </a:outerShdw>
                </a:effectLst>
              </a:rPr>
              <a:t>原子存在的证据</a:t>
            </a:r>
            <a:endParaRPr lang="en-US" altLang="zh-CN" sz="2800" dirty="0">
              <a:solidFill>
                <a:srgbClr val="000099"/>
              </a:solidFill>
              <a:effectLst>
                <a:outerShdw blurRad="38100" dist="38100" dir="2700000" algn="tl">
                  <a:srgbClr val="C0C0C0"/>
                </a:outerShdw>
              </a:effectLst>
            </a:endParaRPr>
          </a:p>
          <a:p>
            <a:pPr>
              <a:lnSpc>
                <a:spcPct val="110000"/>
              </a:lnSpc>
            </a:pPr>
            <a:r>
              <a:rPr lang="zh-CN" altLang="en-US" sz="2800" dirty="0">
                <a:solidFill>
                  <a:srgbClr val="000099"/>
                </a:solidFill>
                <a:effectLst>
                  <a:outerShdw blurRad="38100" dist="38100" dir="2700000" algn="tl">
                    <a:srgbClr val="C0C0C0"/>
                  </a:outerShdw>
                </a:effectLst>
              </a:rPr>
              <a:t>电子的发现</a:t>
            </a:r>
            <a:endParaRPr lang="en-US" altLang="zh-CN" sz="2800" dirty="0">
              <a:solidFill>
                <a:srgbClr val="000099"/>
              </a:solidFill>
              <a:effectLst>
                <a:outerShdw blurRad="38100" dist="38100" dir="2700000" algn="tl">
                  <a:srgbClr val="C0C0C0"/>
                </a:outerShdw>
              </a:effectLst>
            </a:endParaRPr>
          </a:p>
          <a:p>
            <a:pPr>
              <a:lnSpc>
                <a:spcPct val="110000"/>
              </a:lnSpc>
            </a:pPr>
            <a:r>
              <a:rPr lang="zh-CN" altLang="en-US" sz="2800" dirty="0">
                <a:solidFill>
                  <a:srgbClr val="000099"/>
                </a:solidFill>
                <a:effectLst>
                  <a:outerShdw blurRad="38100" dist="38100" dir="2700000" algn="tl">
                    <a:srgbClr val="C0C0C0"/>
                  </a:outerShdw>
                </a:effectLst>
              </a:rPr>
              <a:t>电子电荷的估计</a:t>
            </a:r>
            <a:endParaRPr lang="en-US" altLang="zh-CN" sz="2800" dirty="0">
              <a:solidFill>
                <a:srgbClr val="000099"/>
              </a:solidFill>
              <a:effectLst>
                <a:outerShdw blurRad="38100" dist="38100" dir="2700000" algn="tl">
                  <a:srgbClr val="C0C0C0"/>
                </a:outerShdw>
              </a:effectLst>
            </a:endParaRPr>
          </a:p>
          <a:p>
            <a:pPr>
              <a:lnSpc>
                <a:spcPct val="110000"/>
              </a:lnSpc>
            </a:pPr>
            <a:r>
              <a:rPr lang="zh-CN" altLang="en-US" sz="2800" dirty="0">
                <a:solidFill>
                  <a:srgbClr val="000099"/>
                </a:solidFill>
                <a:effectLst>
                  <a:outerShdw blurRad="38100" dist="38100" dir="2700000" algn="tl">
                    <a:srgbClr val="C0C0C0"/>
                  </a:outerShdw>
                </a:effectLst>
              </a:rPr>
              <a:t>卢瑟福散射实验的重要结果：发现大约</a:t>
            </a:r>
            <a:r>
              <a:rPr lang="en-US" altLang="zh-CN" sz="2800" dirty="0">
                <a:solidFill>
                  <a:srgbClr val="000099"/>
                </a:solidFill>
                <a:effectLst>
                  <a:outerShdw blurRad="38100" dist="38100" dir="2700000" algn="tl">
                    <a:srgbClr val="C0C0C0"/>
                  </a:outerShdw>
                </a:effectLst>
              </a:rPr>
              <a:t>1/8000</a:t>
            </a:r>
            <a:r>
              <a:rPr lang="zh-CN" altLang="en-US" sz="2800" dirty="0">
                <a:solidFill>
                  <a:srgbClr val="000099"/>
                </a:solidFill>
                <a:effectLst>
                  <a:outerShdw blurRad="38100" dist="38100" dir="2700000" algn="tl">
                    <a:srgbClr val="C0C0C0"/>
                  </a:outerShdw>
                </a:effectLst>
              </a:rPr>
              <a:t>的 </a:t>
            </a:r>
            <a:r>
              <a:rPr lang="zh-CN" altLang="en-US" sz="2800" dirty="0">
                <a:solidFill>
                  <a:srgbClr val="000099"/>
                </a:solidFill>
                <a:effectLst>
                  <a:outerShdw blurRad="38100" dist="38100" dir="2700000" algn="tl">
                    <a:srgbClr val="C0C0C0"/>
                  </a:outerShdw>
                </a:effectLst>
                <a:sym typeface="Symbol" panose="05050102010706020507" pitchFamily="18" charset="2"/>
              </a:rPr>
              <a:t></a:t>
            </a:r>
            <a:r>
              <a:rPr lang="zh-CN" altLang="en-US" sz="2800" dirty="0">
                <a:solidFill>
                  <a:srgbClr val="000099"/>
                </a:solidFill>
                <a:effectLst>
                  <a:outerShdw blurRad="38100" dist="38100" dir="2700000" algn="tl">
                    <a:srgbClr val="C0C0C0"/>
                  </a:outerShdw>
                </a:effectLst>
              </a:rPr>
              <a:t> 粒子散射角度大于</a:t>
            </a:r>
            <a:r>
              <a:rPr lang="en-US" altLang="zh-CN" sz="2800" dirty="0">
                <a:solidFill>
                  <a:srgbClr val="000099"/>
                </a:solidFill>
                <a:effectLst>
                  <a:outerShdw blurRad="38100" dist="38100" dir="2700000" algn="tl">
                    <a:srgbClr val="C0C0C0"/>
                  </a:outerShdw>
                </a:effectLst>
              </a:rPr>
              <a:t>90</a:t>
            </a:r>
            <a:r>
              <a:rPr lang="en-US" altLang="zh-CN" sz="2800" baseline="30000" dirty="0">
                <a:solidFill>
                  <a:srgbClr val="000099"/>
                </a:solidFill>
                <a:effectLst>
                  <a:outerShdw blurRad="38100" dist="38100" dir="2700000" algn="tl">
                    <a:srgbClr val="C0C0C0"/>
                  </a:outerShdw>
                </a:effectLst>
              </a:rPr>
              <a:t>o</a:t>
            </a:r>
            <a:r>
              <a:rPr lang="zh-CN" altLang="en-US" sz="2800" dirty="0">
                <a:solidFill>
                  <a:srgbClr val="000099"/>
                </a:solidFill>
                <a:effectLst>
                  <a:outerShdw blurRad="38100" dist="38100" dir="2700000" algn="tl">
                    <a:srgbClr val="C0C0C0"/>
                  </a:outerShdw>
                </a:effectLst>
              </a:rPr>
              <a:t>，有的甚至接近 </a:t>
            </a:r>
            <a:r>
              <a:rPr lang="en-US" altLang="zh-CN" sz="2800" dirty="0">
                <a:solidFill>
                  <a:srgbClr val="000099"/>
                </a:solidFill>
                <a:effectLst>
                  <a:outerShdw blurRad="38100" dist="38100" dir="2700000" algn="tl">
                    <a:srgbClr val="C0C0C0"/>
                  </a:outerShdw>
                </a:effectLst>
              </a:rPr>
              <a:t>180</a:t>
            </a:r>
            <a:r>
              <a:rPr lang="en-US" altLang="zh-CN" sz="2800" baseline="30000" dirty="0">
                <a:solidFill>
                  <a:srgbClr val="000099"/>
                </a:solidFill>
                <a:effectLst>
                  <a:outerShdw blurRad="38100" dist="38100" dir="2700000" algn="tl">
                    <a:srgbClr val="C0C0C0"/>
                  </a:outerShdw>
                </a:effectLst>
              </a:rPr>
              <a:t>o</a:t>
            </a:r>
            <a:r>
              <a:rPr lang="en-US" altLang="zh-CN" sz="2800" dirty="0">
                <a:solidFill>
                  <a:srgbClr val="000099"/>
                </a:solidFill>
                <a:effectLst>
                  <a:outerShdw blurRad="38100" dist="38100" dir="2700000" algn="tl">
                    <a:srgbClr val="C0C0C0"/>
                  </a:outerShdw>
                </a:effectLst>
              </a:rPr>
              <a:t> </a:t>
            </a:r>
            <a:r>
              <a:rPr lang="zh-CN" altLang="en-US" sz="2800" dirty="0">
                <a:solidFill>
                  <a:srgbClr val="000099"/>
                </a:solidFill>
                <a:effectLst>
                  <a:outerShdw blurRad="38100" dist="38100" dir="2700000" algn="tl">
                    <a:srgbClr val="C0C0C0"/>
                  </a:outerShdw>
                </a:effectLst>
              </a:rPr>
              <a:t> </a:t>
            </a:r>
            <a:r>
              <a:rPr lang="zh-CN" altLang="en-US" sz="2800" dirty="0">
                <a:solidFill>
                  <a:srgbClr val="000099"/>
                </a:solidFill>
                <a:effectLst>
                  <a:outerShdw blurRad="38100" dist="38100" dir="2700000" algn="tl">
                    <a:srgbClr val="C0C0C0"/>
                  </a:outerShdw>
                </a:effectLst>
                <a:sym typeface="Symbol" panose="05050102010706020507" pitchFamily="18" charset="2"/>
              </a:rPr>
              <a:t> </a:t>
            </a:r>
            <a:r>
              <a:rPr lang="zh-CN" altLang="en-US" sz="2800" dirty="0">
                <a:solidFill>
                  <a:srgbClr val="000099"/>
                </a:solidFill>
                <a:effectLst>
                  <a:outerShdw blurRad="38100" dist="38100" dir="2700000" algn="tl">
                    <a:srgbClr val="C0C0C0"/>
                  </a:outerShdw>
                </a:effectLst>
              </a:rPr>
              <a:t>提出了原子的</a:t>
            </a:r>
            <a:r>
              <a:rPr lang="zh-CN" altLang="en-US" sz="2800" dirty="0">
                <a:solidFill>
                  <a:srgbClr val="FF3300"/>
                </a:solidFill>
                <a:effectLst>
                  <a:outerShdw blurRad="38100" dist="38100" dir="2700000" algn="tl">
                    <a:srgbClr val="C0C0C0"/>
                  </a:outerShdw>
                </a:effectLst>
              </a:rPr>
              <a:t>核式结构模型</a:t>
            </a:r>
            <a:endParaRPr lang="zh-CN" altLang="en-US" sz="2800" dirty="0">
              <a:solidFill>
                <a:srgbClr val="FF3300"/>
              </a:solidFill>
              <a:effectLst>
                <a:outerShdw blurRad="38100" dist="38100" dir="2700000" algn="tl">
                  <a:srgbClr val="C0C0C0"/>
                </a:outerShdw>
              </a:effectLst>
            </a:endParaRPr>
          </a:p>
          <a:p>
            <a:pPr>
              <a:lnSpc>
                <a:spcPct val="110000"/>
              </a:lnSpc>
            </a:pPr>
            <a:r>
              <a:rPr lang="zh-CN" altLang="en-US" sz="2800" dirty="0">
                <a:solidFill>
                  <a:srgbClr val="000099"/>
                </a:solidFill>
                <a:effectLst>
                  <a:outerShdw blurRad="38100" dist="38100" dir="2700000" algn="tl">
                    <a:srgbClr val="C0C0C0"/>
                  </a:outerShdw>
                </a:effectLst>
              </a:rPr>
              <a:t>从经典力学出发推导库仑散射公式，进而推导</a:t>
            </a:r>
            <a:r>
              <a:rPr lang="zh-CN" altLang="en-US" sz="2800" dirty="0">
                <a:solidFill>
                  <a:srgbClr val="FF3300"/>
                </a:solidFill>
                <a:effectLst>
                  <a:outerShdw blurRad="38100" dist="38100" dir="2700000" algn="tl">
                    <a:srgbClr val="C0C0C0"/>
                  </a:outerShdw>
                </a:effectLst>
              </a:rPr>
              <a:t>卢瑟福散射公式</a:t>
            </a:r>
            <a:r>
              <a:rPr lang="zh-CN" altLang="en-US" sz="2800" dirty="0">
                <a:solidFill>
                  <a:srgbClr val="000099"/>
                </a:solidFill>
                <a:effectLst>
                  <a:outerShdw blurRad="38100" dist="38100" dir="2700000" algn="tl">
                    <a:srgbClr val="C0C0C0"/>
                  </a:outerShdw>
                </a:effectLst>
              </a:rPr>
              <a:t>，成功解释了</a:t>
            </a:r>
            <a:r>
              <a:rPr lang="zh-CN" altLang="en-US" sz="2800" dirty="0">
                <a:solidFill>
                  <a:srgbClr val="000099"/>
                </a:solidFill>
                <a:effectLst>
                  <a:outerShdw blurRad="38100" dist="38100" dir="2700000" algn="tl">
                    <a:srgbClr val="C0C0C0"/>
                  </a:outerShdw>
                </a:effectLst>
                <a:sym typeface="Symbol" panose="05050102010706020507" pitchFamily="18" charset="2"/>
              </a:rPr>
              <a:t></a:t>
            </a:r>
            <a:r>
              <a:rPr lang="zh-CN" altLang="en-US" sz="2800" dirty="0">
                <a:solidFill>
                  <a:srgbClr val="000099"/>
                </a:solidFill>
                <a:effectLst>
                  <a:outerShdw blurRad="38100" dist="38100" dir="2700000" algn="tl">
                    <a:srgbClr val="C0C0C0"/>
                  </a:outerShdw>
                </a:effectLst>
              </a:rPr>
              <a:t> 粒子的大角度散射。</a:t>
            </a:r>
            <a:endParaRPr lang="en-US" altLang="zh-CN" sz="2800" dirty="0"/>
          </a:p>
          <a:p>
            <a:pPr lvl="1">
              <a:lnSpc>
                <a:spcPct val="110000"/>
              </a:lnSpc>
            </a:pPr>
            <a:r>
              <a:rPr lang="zh-CN" altLang="en-US" sz="2400" dirty="0"/>
              <a:t>卢瑟福公式是按经典物理导出，而在量子物理中仍然成立。在以后的‘原子的量子态’章节时将提到。</a:t>
            </a:r>
            <a:endParaRPr lang="en-US" altLang="zh-CN" sz="2400" dirty="0"/>
          </a:p>
          <a:p>
            <a:pPr lvl="1">
              <a:lnSpc>
                <a:spcPct val="110000"/>
              </a:lnSpc>
            </a:pPr>
            <a:r>
              <a:rPr lang="zh-CN" altLang="en-US" sz="2400" dirty="0"/>
              <a:t>微分散射截面</a:t>
            </a:r>
            <a:endParaRPr lang="zh-CN" altLang="en-US" sz="2400" dirty="0"/>
          </a:p>
        </p:txBody>
      </p:sp>
      <p:sp>
        <p:nvSpPr>
          <p:cNvPr id="3" name="灯片编号占位符 2"/>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作业</a:t>
            </a:r>
            <a:endParaRPr lang="zh-CN" altLang="en-US" dirty="0"/>
          </a:p>
        </p:txBody>
      </p:sp>
      <p:sp>
        <p:nvSpPr>
          <p:cNvPr id="3" name="内容占位符 2"/>
          <p:cNvSpPr>
            <a:spLocks noGrp="1"/>
          </p:cNvSpPr>
          <p:nvPr>
            <p:ph idx="1"/>
          </p:nvPr>
        </p:nvSpPr>
        <p:spPr>
          <a:xfrm>
            <a:off x="1066800" y="1905001"/>
            <a:ext cx="7772399" cy="1371600"/>
          </a:xfrm>
        </p:spPr>
        <p:txBody>
          <a:bodyPr/>
          <a:lstStyle/>
          <a:p>
            <a:pPr marL="15875" indent="0">
              <a:buNone/>
            </a:pPr>
            <a:r>
              <a:rPr lang="zh-CN" altLang="en-US" dirty="0"/>
              <a:t>杨福家</a:t>
            </a:r>
            <a:r>
              <a:rPr lang="en-US" altLang="zh-CN" dirty="0"/>
              <a:t>《</a:t>
            </a:r>
            <a:r>
              <a:rPr lang="zh-CN" altLang="en-US" dirty="0"/>
              <a:t>原子物理学</a:t>
            </a:r>
            <a:r>
              <a:rPr lang="en-US" altLang="zh-CN" dirty="0"/>
              <a:t>》</a:t>
            </a:r>
            <a:br>
              <a:rPr lang="en-US" altLang="zh-CN" dirty="0"/>
            </a:br>
            <a:r>
              <a:rPr lang="en-US" altLang="zh-CN" dirty="0"/>
              <a:t>25</a:t>
            </a:r>
            <a:r>
              <a:rPr lang="zh-CN" altLang="en-US" dirty="0"/>
              <a:t>页习题：</a:t>
            </a:r>
            <a:r>
              <a:rPr lang="en-US" altLang="zh-CN" dirty="0"/>
              <a:t>2,3,5,7</a:t>
            </a:r>
            <a:endParaRPr lang="en-US" altLang="zh-CN" dirty="0"/>
          </a:p>
          <a:p>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“原子”存在的迹象（二）</a:t>
            </a:r>
            <a:endParaRPr lang="zh-CN" altLang="en-US" dirty="0"/>
          </a:p>
        </p:txBody>
      </p:sp>
      <p:sp>
        <p:nvSpPr>
          <p:cNvPr id="3" name="内容占位符 2"/>
          <p:cNvSpPr>
            <a:spLocks noGrp="1"/>
          </p:cNvSpPr>
          <p:nvPr>
            <p:ph idx="1"/>
          </p:nvPr>
        </p:nvSpPr>
        <p:spPr>
          <a:xfrm>
            <a:off x="228600" y="1676400"/>
            <a:ext cx="5925794" cy="4419600"/>
          </a:xfrm>
        </p:spPr>
        <p:txBody>
          <a:bodyPr>
            <a:normAutofit/>
          </a:bodyPr>
          <a:lstStyle/>
          <a:p>
            <a:r>
              <a:rPr lang="zh-CN" altLang="en-US" sz="2800" dirty="0"/>
              <a:t>布朗运动（</a:t>
            </a:r>
            <a:r>
              <a:rPr lang="en-US" altLang="zh-CN" sz="2800" dirty="0"/>
              <a:t>Brownian motion</a:t>
            </a:r>
            <a:r>
              <a:rPr lang="zh-CN" altLang="en-US" sz="2800" dirty="0"/>
              <a:t>）</a:t>
            </a:r>
            <a:endParaRPr lang="en-US" altLang="zh-CN" sz="2800" dirty="0"/>
          </a:p>
          <a:p>
            <a:pPr lvl="1"/>
            <a:r>
              <a:rPr lang="en-US" altLang="zh-CN" sz="2400" dirty="0"/>
              <a:t>1827</a:t>
            </a:r>
            <a:r>
              <a:rPr lang="zh-CN" altLang="en-US" sz="2400" dirty="0"/>
              <a:t>，</a:t>
            </a:r>
            <a:r>
              <a:rPr lang="en-US" altLang="zh-CN" sz="2400" dirty="0"/>
              <a:t>Robert Brown(</a:t>
            </a:r>
            <a:r>
              <a:rPr lang="da-DK" altLang="zh-CN" sz="2400" dirty="0"/>
              <a:t>1773 –1858 </a:t>
            </a:r>
            <a:r>
              <a:rPr lang="en-US" altLang="zh-CN" sz="2400" dirty="0"/>
              <a:t>)</a:t>
            </a:r>
            <a:r>
              <a:rPr lang="zh-CN" altLang="en-US" sz="2400" dirty="0"/>
              <a:t>，苏格兰植物学家</a:t>
            </a:r>
            <a:endParaRPr lang="en-US" altLang="zh-CN" sz="2400" dirty="0"/>
          </a:p>
          <a:p>
            <a:pPr lvl="1"/>
            <a:r>
              <a:rPr lang="en-US" altLang="zh-CN" sz="2400" dirty="0"/>
              <a:t>1905</a:t>
            </a:r>
            <a:r>
              <a:rPr lang="zh-CN" altLang="en-US" sz="2400" dirty="0"/>
              <a:t>，爱因斯坦，布朗运动的理论解释 </a:t>
            </a:r>
            <a:r>
              <a:rPr lang="zh-CN" altLang="en-US" sz="2400" dirty="0">
                <a:sym typeface="Symbol" panose="05050102010706020507" pitchFamily="18" charset="2"/>
              </a:rPr>
              <a:t>阿伏伽德罗常数 原子、分子的尺寸</a:t>
            </a:r>
            <a:endParaRPr lang="en-US" altLang="zh-CN" sz="2400" dirty="0">
              <a:sym typeface="Symbol" panose="05050102010706020507" pitchFamily="18" charset="2"/>
            </a:endParaRPr>
          </a:p>
          <a:p>
            <a:pPr lvl="1"/>
            <a:r>
              <a:rPr lang="en-US" altLang="zh-CN" sz="2400" dirty="0"/>
              <a:t>Jean-Baptiste Perrin (1870–1942)</a:t>
            </a:r>
            <a:r>
              <a:rPr lang="zh-CN" altLang="en-US" sz="2400" dirty="0"/>
              <a:t>，法国物理学家，详细研究了布朗运动</a:t>
            </a:r>
            <a:br>
              <a:rPr lang="en-US" altLang="zh-CN" sz="2400" dirty="0"/>
            </a:br>
            <a:r>
              <a:rPr lang="zh-CN" altLang="en-US" sz="2400" dirty="0">
                <a:sym typeface="Symbol" panose="05050102010706020507" pitchFamily="18" charset="2"/>
              </a:rPr>
              <a:t> 精确测量了原子、分子的尺寸（</a:t>
            </a:r>
            <a:r>
              <a:rPr lang="en-US" altLang="zh-CN" sz="2400" dirty="0">
                <a:sym typeface="Symbol" panose="05050102010706020507" pitchFamily="18" charset="2"/>
              </a:rPr>
              <a:t>1926</a:t>
            </a:r>
            <a:r>
              <a:rPr lang="zh-CN" altLang="en-US" sz="2400" dirty="0">
                <a:sym typeface="Symbol" panose="05050102010706020507" pitchFamily="18" charset="2"/>
              </a:rPr>
              <a:t>年诺贝尔奖）</a:t>
            </a:r>
            <a:endParaRPr lang="en-US" altLang="zh-CN" sz="2400" dirty="0">
              <a:sym typeface="Symbol" panose="05050102010706020507" pitchFamily="18" charset="2"/>
            </a:endParaRPr>
          </a:p>
          <a:p>
            <a:pPr lvl="1"/>
            <a:endParaRPr lang="zh-CN" altLang="en-US" sz="2400" dirty="0"/>
          </a:p>
        </p:txBody>
      </p:sp>
      <p:sp>
        <p:nvSpPr>
          <p:cNvPr id="7" name="灯片编号占位符 6"/>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图片 4"/>
          <p:cNvPicPr>
            <a:picLocks noChangeAspect="1"/>
          </p:cNvPicPr>
          <p:nvPr/>
        </p:nvPicPr>
        <p:blipFill>
          <a:blip r:embed="rId1"/>
          <a:stretch>
            <a:fillRect/>
          </a:stretch>
        </p:blipFill>
        <p:spPr>
          <a:xfrm>
            <a:off x="6289813" y="3857200"/>
            <a:ext cx="2489200" cy="2467400"/>
          </a:xfrm>
          <a:prstGeom prst="rect">
            <a:avLst/>
          </a:prstGeom>
        </p:spPr>
      </p:pic>
      <p:pic>
        <p:nvPicPr>
          <p:cNvPr id="1026" name="Picture 2" descr="Robert Brown (botanist).jpg"/>
          <p:cNvPicPr>
            <a:picLocks noChangeAspect="1" noChangeArrowheads="1"/>
          </p:cNvPicPr>
          <p:nvPr/>
        </p:nvPicPr>
        <p:blipFill>
          <a:blip r:embed="rId2"/>
          <a:srcRect/>
          <a:stretch>
            <a:fillRect/>
          </a:stretch>
        </p:blipFill>
        <p:spPr bwMode="auto">
          <a:xfrm>
            <a:off x="6438900" y="1209645"/>
            <a:ext cx="1759306" cy="214315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154394" y="3487986"/>
            <a:ext cx="2664512" cy="400110"/>
          </a:xfrm>
          <a:prstGeom prst="rect">
            <a:avLst/>
          </a:prstGeom>
        </p:spPr>
        <p:txBody>
          <a:bodyPr wrap="none">
            <a:spAutoFit/>
          </a:bodyPr>
          <a:lstStyle/>
          <a:p>
            <a:r>
              <a:rPr lang="en-US" altLang="zh-CN" sz="2000" b="0" dirty="0">
                <a:solidFill>
                  <a:srgbClr val="000000"/>
                </a:solidFill>
              </a:rPr>
              <a:t>Robert Brown in 1855</a:t>
            </a:r>
            <a:endParaRPr lang="zh-CN" altLang="en-US" sz="2000" dirty="0"/>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9" name="矩形 8"/>
          <p:cNvSpPr/>
          <p:nvPr/>
        </p:nvSpPr>
        <p:spPr>
          <a:xfrm>
            <a:off x="228600" y="5083194"/>
            <a:ext cx="6210300" cy="1169551"/>
          </a:xfrm>
          <a:prstGeom prst="rect">
            <a:avLst/>
          </a:prstGeom>
        </p:spPr>
        <p:txBody>
          <a:bodyPr wrap="square">
            <a:spAutoFit/>
          </a:bodyPr>
          <a:lstStyle/>
          <a:p>
            <a:r>
              <a:rPr lang="en-US" altLang="zh-CN" sz="1400" dirty="0">
                <a:solidFill>
                  <a:schemeClr val="tx1"/>
                </a:solidFill>
                <a:latin typeface="Times New Roman" panose="02020603050405020304" pitchFamily="18" charset="0"/>
              </a:rPr>
              <a:t>Jean Baptiste Perrin</a:t>
            </a:r>
            <a:r>
              <a:rPr lang="en-US" altLang="zh-CN" sz="1400" b="0" dirty="0">
                <a:solidFill>
                  <a:schemeClr val="tx1"/>
                </a:solidFill>
                <a:latin typeface="Times New Roman" panose="02020603050405020304" pitchFamily="18" charset="0"/>
              </a:rPr>
              <a:t> </a:t>
            </a:r>
            <a:r>
              <a:rPr lang="en-US" altLang="zh-CN" sz="1400" b="0" dirty="0">
                <a:solidFill>
                  <a:schemeClr val="tx1"/>
                </a:solidFill>
                <a:latin typeface="Times New Roman" panose="02020603050405020304" pitchFamily="18" charset="0"/>
                <a:hlinkClick r:id="rId3"/>
              </a:rPr>
              <a:t>ForMemRS</a:t>
            </a:r>
            <a:r>
              <a:rPr lang="en-US" altLang="zh-CN" sz="1400" b="0" baseline="30000" dirty="0">
                <a:solidFill>
                  <a:schemeClr val="tx1"/>
                </a:solidFill>
                <a:latin typeface="Times New Roman" panose="02020603050405020304" pitchFamily="18" charset="0"/>
                <a:hlinkClick r:id="rId3"/>
              </a:rPr>
              <a:t>[1]</a:t>
            </a:r>
            <a:r>
              <a:rPr lang="en-US" altLang="zh-CN" sz="1400" b="0" dirty="0">
                <a:solidFill>
                  <a:schemeClr val="tx1"/>
                </a:solidFill>
                <a:latin typeface="Times New Roman" panose="02020603050405020304" pitchFamily="18" charset="0"/>
                <a:hlinkClick r:id="rId3"/>
              </a:rPr>
              <a:t> (30 September 1870 – 17 April 1942) was a French physicist who, in his studies of the </a:t>
            </a:r>
            <a:r>
              <a:rPr lang="en-US" altLang="zh-CN" sz="1400" b="0" dirty="0">
                <a:solidFill>
                  <a:schemeClr val="tx1"/>
                </a:solidFill>
                <a:latin typeface="Times New Roman" panose="02020603050405020304" pitchFamily="18" charset="0"/>
                <a:hlinkClick r:id="rId4"/>
              </a:rPr>
              <a:t>Brownian motion of minute particles suspended in liquids, verified </a:t>
            </a:r>
            <a:r>
              <a:rPr lang="en-US" altLang="zh-CN" sz="1400" b="0" dirty="0">
                <a:solidFill>
                  <a:schemeClr val="tx1"/>
                </a:solidFill>
                <a:latin typeface="Times New Roman" panose="02020603050405020304" pitchFamily="18" charset="0"/>
                <a:hlinkClick r:id="rId5"/>
              </a:rPr>
              <a:t>Albert Einstein’s explanation of this phenomenon and thereby confirmed the atomic nature of </a:t>
            </a:r>
            <a:r>
              <a:rPr lang="en-US" altLang="zh-CN" sz="1400" b="0" dirty="0">
                <a:solidFill>
                  <a:schemeClr val="tx1"/>
                </a:solidFill>
                <a:latin typeface="Times New Roman" panose="02020603050405020304" pitchFamily="18" charset="0"/>
                <a:hlinkClick r:id="rId6"/>
              </a:rPr>
              <a:t>matter (</a:t>
            </a:r>
            <a:r>
              <a:rPr lang="en-US" altLang="zh-CN" sz="1400" b="0" dirty="0">
                <a:solidFill>
                  <a:schemeClr val="tx1"/>
                </a:solidFill>
                <a:latin typeface="Times New Roman" panose="02020603050405020304" pitchFamily="18" charset="0"/>
                <a:hlinkClick r:id="rId7"/>
              </a:rPr>
              <a:t>sedimentation equilibrium). For this achievement he was honoured with the </a:t>
            </a:r>
            <a:r>
              <a:rPr lang="en-US" altLang="zh-CN" sz="1400" b="0" dirty="0">
                <a:solidFill>
                  <a:schemeClr val="tx1"/>
                </a:solidFill>
                <a:latin typeface="Times New Roman" panose="02020603050405020304" pitchFamily="18" charset="0"/>
                <a:hlinkClick r:id="rId8"/>
              </a:rPr>
              <a:t>Nobel Prize for Physics in 1926.</a:t>
            </a:r>
            <a:r>
              <a:rPr lang="en-US" altLang="zh-CN" sz="1400" b="0" baseline="30000" dirty="0">
                <a:solidFill>
                  <a:schemeClr val="tx1"/>
                </a:solidFill>
                <a:latin typeface="Times New Roman" panose="02020603050405020304" pitchFamily="18" charset="0"/>
                <a:hlinkClick r:id="rId8"/>
              </a:rPr>
              <a:t>[2]</a:t>
            </a:r>
            <a:endParaRPr lang="zh-CN" altLang="en-US" sz="1400" dirty="0"/>
          </a:p>
        </p:txBody>
      </p:sp>
    </p:spTree>
  </p:cSld>
  <p:clrMapOvr>
    <a:masterClrMapping/>
  </p:clrMapOvr>
</p:sld>
</file>

<file path=ppt/theme/theme1.xml><?xml version="1.0" encoding="utf-8"?>
<a:theme xmlns:a="http://schemas.openxmlformats.org/drawingml/2006/main" name="Xiaorui-l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dirty="0" smtClean="0">
            <a:solidFill>
              <a:schemeClr val="tx1"/>
            </a:solidFill>
            <a:latin typeface="+mn-ea"/>
            <a:ea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16002</Words>
  <Application>WPS 演示</Application>
  <PresentationFormat>全屏显示(4:3)</PresentationFormat>
  <Paragraphs>1242</Paragraphs>
  <Slides>88</Slides>
  <Notes>24</Notes>
  <HiddenSlides>0</HiddenSlides>
  <MMClips>0</MMClips>
  <ScaleCrop>false</ScaleCrop>
  <HeadingPairs>
    <vt:vector size="8" baseType="variant">
      <vt:variant>
        <vt:lpstr>已用的字体</vt:lpstr>
      </vt:variant>
      <vt:variant>
        <vt:i4>37</vt:i4>
      </vt:variant>
      <vt:variant>
        <vt:lpstr>主题</vt:lpstr>
      </vt:variant>
      <vt:variant>
        <vt:i4>1</vt:i4>
      </vt:variant>
      <vt:variant>
        <vt:lpstr>嵌入 OLE 服务器</vt:lpstr>
      </vt:variant>
      <vt:variant>
        <vt:i4>63</vt:i4>
      </vt:variant>
      <vt:variant>
        <vt:lpstr>幻灯片标题</vt:lpstr>
      </vt:variant>
      <vt:variant>
        <vt:i4>88</vt:i4>
      </vt:variant>
    </vt:vector>
  </HeadingPairs>
  <TitlesOfParts>
    <vt:vector size="189" baseType="lpstr">
      <vt:lpstr>Arial</vt:lpstr>
      <vt:lpstr>宋体</vt:lpstr>
      <vt:lpstr>Wingdings</vt:lpstr>
      <vt:lpstr>MS PGothic</vt:lpstr>
      <vt:lpstr>Symbol</vt:lpstr>
      <vt:lpstr>Courier New</vt:lpstr>
      <vt:lpstr>Calibri</vt:lpstr>
      <vt:lpstr>Times New Roman</vt:lpstr>
      <vt:lpstr>Arial Unicode MS</vt:lpstr>
      <vt:lpstr>华文楷体</vt:lpstr>
      <vt:lpstr>华文中宋</vt:lpstr>
      <vt:lpstr>Cambria Math</vt:lpstr>
      <vt:lpstr>微软雅黑</vt:lpstr>
      <vt:lpstr>Arial Unicode MS</vt:lpstr>
      <vt:lpstr>Calibri Light</vt:lpstr>
      <vt:lpstr>Calibri Light</vt:lpstr>
      <vt:lpstr>Wingdings</vt:lpstr>
      <vt:lpstr>Calibri</vt:lpstr>
      <vt:lpstr>Wingdings 2</vt:lpstr>
      <vt:lpstr>Osaka</vt:lpstr>
      <vt:lpstr>Segoe Print</vt:lpstr>
      <vt:lpstr>Gill Sans MT</vt:lpstr>
      <vt:lpstr>Symbol</vt:lpstr>
      <vt:lpstr>黑体</vt:lpstr>
      <vt:lpstr>Tahoma</vt:lpstr>
      <vt:lpstr>Kaiti SC Regular</vt:lpstr>
      <vt:lpstr>华文行楷</vt:lpstr>
      <vt:lpstr>华文新魏</vt:lpstr>
      <vt:lpstr>Symbol</vt:lpstr>
      <vt:lpstr>Times New Roman</vt:lpstr>
      <vt:lpstr>幼圆</vt:lpstr>
      <vt:lpstr>Math1</vt:lpstr>
      <vt:lpstr>Impact</vt:lpstr>
      <vt:lpstr>Saturday Sans Regular</vt:lpstr>
      <vt:lpstr>Oxford Regular</vt:lpstr>
      <vt:lpstr>汉仪旗黑X1-95简</vt:lpstr>
      <vt:lpstr>BatangChe</vt:lpstr>
      <vt:lpstr>Xiaorui-lect</vt:lpstr>
      <vt:lpstr>Equation.DSMT4</vt:lpstr>
      <vt:lpstr>Equation.3</vt:lpstr>
      <vt:lpstr>Equation.3</vt:lpstr>
      <vt:lpstr>Equation.3</vt:lpstr>
      <vt:lpstr>Equation.3</vt:lpstr>
      <vt:lpstr>Equation.3</vt:lpstr>
      <vt:lpstr>Equation.3</vt:lpstr>
      <vt:lpstr>Equation.3</vt:lpstr>
      <vt:lpstr>Equation.3</vt:lpstr>
      <vt:lpstr>Equation.DSMT4</vt:lpstr>
      <vt:lpstr>Equation.3</vt:lpstr>
      <vt:lpstr>Equation.3</vt:lpstr>
      <vt:lpstr>Equation.DSMT4</vt:lpstr>
      <vt:lpstr>Equation.DSMT4</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Equation.3</vt:lpstr>
      <vt:lpstr>Equation.3</vt:lpstr>
      <vt:lpstr>Equation.3</vt:lpstr>
      <vt:lpstr>Equation.DSMT4</vt:lpstr>
      <vt:lpstr>Equation.3</vt:lpstr>
      <vt:lpstr>Equation.3</vt:lpstr>
      <vt:lpstr>PowerPoint 演示文稿</vt:lpstr>
      <vt:lpstr>《原子物理学》</vt:lpstr>
      <vt:lpstr>“原子”概念的形成及存在的证据</vt:lpstr>
      <vt:lpstr>“原子”来自于希腊文，意思为“不可分割的”</vt:lpstr>
      <vt:lpstr>我们能“看见”原子吗？现代实验手段 </vt:lpstr>
      <vt:lpstr>我们能“看见”原子吗？</vt:lpstr>
      <vt:lpstr>在无法直接观测“原子”的年代</vt:lpstr>
      <vt:lpstr>“原子”存在的迹象（一）</vt:lpstr>
      <vt:lpstr>“原子”存在的迹象（二）</vt:lpstr>
      <vt:lpstr>“原子”存在的迹象（三）</vt:lpstr>
      <vt:lpstr>“原子”存在的迹象（四）</vt:lpstr>
      <vt:lpstr>原子物理的目标</vt:lpstr>
      <vt:lpstr>电子(Electron)的发现</vt:lpstr>
      <vt:lpstr>阴极射线(Cathode Ray)</vt:lpstr>
      <vt:lpstr>解释阴极射线</vt:lpstr>
      <vt:lpstr>1897 汤姆孙的阴极射线管</vt:lpstr>
      <vt:lpstr>实验结论分析</vt:lpstr>
      <vt:lpstr>其他人在发现电子的探索中的失误和遗憾</vt:lpstr>
      <vt:lpstr> 1897, J.J. Thomson: The discovery of electron</vt:lpstr>
      <vt:lpstr>1898 汤姆孙测量电子电荷的水滴实验</vt:lpstr>
      <vt:lpstr>PowerPoint 演示文稿</vt:lpstr>
      <vt:lpstr>电子电荷的精确测定</vt:lpstr>
      <vt:lpstr>电子电荷的精确测定</vt:lpstr>
      <vt:lpstr>电子电荷的精确测定</vt:lpstr>
      <vt:lpstr>Robert Andrews Millikan</vt:lpstr>
      <vt:lpstr>电子及氢离子的质量</vt:lpstr>
      <vt:lpstr>阿伏伽德罗常数</vt:lpstr>
      <vt:lpstr>原子大小的一种简单估计</vt:lpstr>
      <vt:lpstr>PowerPoint 演示文稿</vt:lpstr>
      <vt:lpstr>原子大小单位“埃”的由来</vt:lpstr>
      <vt:lpstr>电子点粒子实验检验</vt:lpstr>
      <vt:lpstr>上节回顾</vt:lpstr>
      <vt:lpstr>原子核的发现</vt:lpstr>
      <vt:lpstr>原子中正负电荷的分布？</vt:lpstr>
      <vt:lpstr>Rutherford, Ernest (1871-1937)</vt:lpstr>
      <vt:lpstr>“鳄鱼”卢瑟福</vt:lpstr>
      <vt:lpstr>PowerPoint 演示文稿</vt:lpstr>
      <vt:lpstr>α粒子</vt:lpstr>
      <vt:lpstr>粒子散射实验（盖革-马斯顿实验）</vt:lpstr>
      <vt:lpstr>实验装置示意图</vt:lpstr>
      <vt:lpstr>卢瑟福散射</vt:lpstr>
      <vt:lpstr>原子内部结构的物理图像？</vt:lpstr>
      <vt:lpstr>汤姆孙模型的困难</vt:lpstr>
      <vt:lpstr>PowerPoint 演示文稿</vt:lpstr>
      <vt:lpstr>PowerPoint 演示文稿</vt:lpstr>
      <vt:lpstr>PowerPoint 演示文稿</vt:lpstr>
      <vt:lpstr>PowerPoint 演示文稿</vt:lpstr>
      <vt:lpstr>汤姆孙模型的困难</vt:lpstr>
      <vt:lpstr>卢瑟福的核式模型</vt:lpstr>
      <vt:lpstr>卢瑟福的核式模型</vt:lpstr>
      <vt:lpstr>卢瑟福散射理论的假定： 简单、理想化的物理模型</vt:lpstr>
      <vt:lpstr>库仑散射公式</vt:lpstr>
      <vt:lpstr>库仑散射公式的推导</vt:lpstr>
      <vt:lpstr>库仑散射公式 的推导</vt:lpstr>
      <vt:lpstr>库仑散射公式的推导</vt:lpstr>
      <vt:lpstr>库仑散射公式 的推导</vt:lpstr>
      <vt:lpstr>库仑散射公式 的推导</vt:lpstr>
      <vt:lpstr>库仑散射公式 的推导</vt:lpstr>
      <vt:lpstr>库伦公式的验证性</vt:lpstr>
      <vt:lpstr>为何需要卢瑟福公式？</vt:lpstr>
      <vt:lpstr>卢瑟福公式的推导</vt:lpstr>
      <vt:lpstr>卢瑟福公式的推导</vt:lpstr>
      <vt:lpstr>卢瑟福公式</vt:lpstr>
      <vt:lpstr>散射截面</vt:lpstr>
      <vt:lpstr>散射截面</vt:lpstr>
      <vt:lpstr>微分散射截面</vt:lpstr>
      <vt:lpstr>卢瑟福公式的实验验证</vt:lpstr>
      <vt:lpstr>PowerPoint 演示文稿</vt:lpstr>
      <vt:lpstr>几点注意事项</vt:lpstr>
      <vt:lpstr>上节回顾</vt:lpstr>
      <vt:lpstr>卢瑟福公式的实验验证</vt:lpstr>
      <vt:lpstr>卢瑟福公式的实验验证</vt:lpstr>
      <vt:lpstr>卢瑟福公式的实验验证</vt:lpstr>
      <vt:lpstr>卢瑟福公式的实验验证</vt:lpstr>
      <vt:lpstr>PowerPoint 演示文稿</vt:lpstr>
      <vt:lpstr>原子核大小的估算</vt:lpstr>
      <vt:lpstr>原子核大小的估算</vt:lpstr>
      <vt:lpstr>行星模型的意义及困难</vt:lpstr>
      <vt:lpstr>行星模型的意义</vt:lpstr>
      <vt:lpstr>卢瑟福背散射谱仪(RBS)</vt:lpstr>
      <vt:lpstr>散射实验在微观世界的重要性</vt:lpstr>
      <vt:lpstr>历史：质子与中子的发现</vt:lpstr>
      <vt:lpstr>历史：质子与中子的内部结构</vt:lpstr>
      <vt:lpstr>物质结构的研究手段</vt:lpstr>
      <vt:lpstr>困难</vt:lpstr>
      <vt:lpstr>PowerPoint 演示文稿</vt:lpstr>
      <vt:lpstr>小结</vt:lpstr>
      <vt:lpstr>作业</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原子物理学课件</dc:title>
  <dc:creator/>
  <cp:lastModifiedBy>wdh20</cp:lastModifiedBy>
  <cp:revision>1972</cp:revision>
  <cp:lastPrinted>2018-03-12T03:58:00Z</cp:lastPrinted>
  <dcterms:created xsi:type="dcterms:W3CDTF">2003-04-28T21:37:00Z</dcterms:created>
  <dcterms:modified xsi:type="dcterms:W3CDTF">2026-04-19T05:07:18Z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E283E8958FB440F7A545C037177A4B7F_12</vt:lpwstr>
  </property>
  <property fmtid="{D5CDD505-2E9C-101B-9397-08002B2CF9AE}" pid="3" name="KSOProductBuildVer">
    <vt:lpwstr>2052-12.1.0.23542</vt:lpwstr>
  </property>
</Properties>
</file>