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41" r:id="rId1"/>
    <p:sldMasterId id="2147484067" r:id="rId2"/>
  </p:sldMasterIdLst>
  <p:notesMasterIdLst>
    <p:notesMasterId r:id="rId79"/>
  </p:notesMasterIdLst>
  <p:sldIdLst>
    <p:sldId id="641" r:id="rId3"/>
    <p:sldId id="672" r:id="rId4"/>
    <p:sldId id="673" r:id="rId5"/>
    <p:sldId id="739" r:id="rId6"/>
    <p:sldId id="740" r:id="rId7"/>
    <p:sldId id="676" r:id="rId8"/>
    <p:sldId id="677" r:id="rId9"/>
    <p:sldId id="744" r:id="rId10"/>
    <p:sldId id="745" r:id="rId11"/>
    <p:sldId id="746" r:id="rId12"/>
    <p:sldId id="749" r:id="rId13"/>
    <p:sldId id="750" r:id="rId14"/>
    <p:sldId id="747" r:id="rId15"/>
    <p:sldId id="678" r:id="rId16"/>
    <p:sldId id="679" r:id="rId17"/>
    <p:sldId id="680" r:id="rId18"/>
    <p:sldId id="681" r:id="rId19"/>
    <p:sldId id="742" r:id="rId20"/>
    <p:sldId id="743" r:id="rId21"/>
    <p:sldId id="684" r:id="rId22"/>
    <p:sldId id="685" r:id="rId23"/>
    <p:sldId id="751" r:id="rId24"/>
    <p:sldId id="686" r:id="rId25"/>
    <p:sldId id="687" r:id="rId26"/>
    <p:sldId id="688" r:id="rId27"/>
    <p:sldId id="689" r:id="rId28"/>
    <p:sldId id="690" r:id="rId29"/>
    <p:sldId id="752" r:id="rId30"/>
    <p:sldId id="691" r:id="rId31"/>
    <p:sldId id="692" r:id="rId32"/>
    <p:sldId id="923" r:id="rId33"/>
    <p:sldId id="693" r:id="rId34"/>
    <p:sldId id="694" r:id="rId35"/>
    <p:sldId id="695" r:id="rId36"/>
    <p:sldId id="755" r:id="rId37"/>
    <p:sldId id="753" r:id="rId38"/>
    <p:sldId id="754" r:id="rId39"/>
    <p:sldId id="696" r:id="rId40"/>
    <p:sldId id="697" r:id="rId41"/>
    <p:sldId id="698" r:id="rId42"/>
    <p:sldId id="699" r:id="rId43"/>
    <p:sldId id="700" r:id="rId44"/>
    <p:sldId id="756" r:id="rId45"/>
    <p:sldId id="701" r:id="rId46"/>
    <p:sldId id="761" r:id="rId47"/>
    <p:sldId id="760" r:id="rId48"/>
    <p:sldId id="758" r:id="rId49"/>
    <p:sldId id="759" r:id="rId50"/>
    <p:sldId id="702" r:id="rId51"/>
    <p:sldId id="703" r:id="rId52"/>
    <p:sldId id="919" r:id="rId53"/>
    <p:sldId id="920" r:id="rId54"/>
    <p:sldId id="704" r:id="rId55"/>
    <p:sldId id="705" r:id="rId56"/>
    <p:sldId id="764" r:id="rId57"/>
    <p:sldId id="765" r:id="rId58"/>
    <p:sldId id="922" r:id="rId59"/>
    <p:sldId id="766" r:id="rId60"/>
    <p:sldId id="762" r:id="rId61"/>
    <p:sldId id="767" r:id="rId62"/>
    <p:sldId id="706" r:id="rId63"/>
    <p:sldId id="707" r:id="rId64"/>
    <p:sldId id="769" r:id="rId65"/>
    <p:sldId id="768" r:id="rId66"/>
    <p:sldId id="774" r:id="rId67"/>
    <p:sldId id="770" r:id="rId68"/>
    <p:sldId id="773" r:id="rId69"/>
    <p:sldId id="771" r:id="rId70"/>
    <p:sldId id="772" r:id="rId71"/>
    <p:sldId id="708" r:id="rId72"/>
    <p:sldId id="709" r:id="rId73"/>
    <p:sldId id="710" r:id="rId74"/>
    <p:sldId id="711" r:id="rId75"/>
    <p:sldId id="757" r:id="rId76"/>
    <p:sldId id="776" r:id="rId77"/>
    <p:sldId id="775" r:id="rId7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hlink"/>
        </a:solidFill>
        <a:latin typeface="Arial" panose="020B0604020202020204" pitchFamily="34" charset="0"/>
        <a:ea typeface="MS PGothic" pitchFamily="34" charset="-128"/>
        <a:cs typeface="+mn-cs"/>
        <a:sym typeface="Symbol" panose="05050102010706020507" pitchFamily="18" charset="2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hlink"/>
        </a:solidFill>
        <a:latin typeface="Arial" panose="020B0604020202020204" pitchFamily="34" charset="0"/>
        <a:ea typeface="MS PGothic" pitchFamily="34" charset="-128"/>
        <a:cs typeface="+mn-cs"/>
        <a:sym typeface="Symbol" panose="05050102010706020507" pitchFamily="18" charset="2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hlink"/>
        </a:solidFill>
        <a:latin typeface="Arial" panose="020B0604020202020204" pitchFamily="34" charset="0"/>
        <a:ea typeface="MS PGothic" pitchFamily="34" charset="-128"/>
        <a:cs typeface="+mn-cs"/>
        <a:sym typeface="Symbol" panose="05050102010706020507" pitchFamily="18" charset="2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hlink"/>
        </a:solidFill>
        <a:latin typeface="Arial" panose="020B0604020202020204" pitchFamily="34" charset="0"/>
        <a:ea typeface="MS PGothic" pitchFamily="34" charset="-128"/>
        <a:cs typeface="+mn-cs"/>
        <a:sym typeface="Symbol" panose="05050102010706020507" pitchFamily="18" charset="2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hlink"/>
        </a:solidFill>
        <a:latin typeface="Arial" panose="020B0604020202020204" pitchFamily="34" charset="0"/>
        <a:ea typeface="MS PGothic" pitchFamily="34" charset="-128"/>
        <a:cs typeface="+mn-cs"/>
        <a:sym typeface="Symbol" panose="05050102010706020507" pitchFamily="18" charset="2"/>
      </a:defRPr>
    </a:lvl5pPr>
    <a:lvl6pPr marL="2286000" algn="l" defTabSz="914400" rtl="0" eaLnBrk="1" latinLnBrk="0" hangingPunct="1">
      <a:defRPr kumimoji="1" sz="3200" b="1" kern="1200">
        <a:solidFill>
          <a:schemeClr val="hlink"/>
        </a:solidFill>
        <a:latin typeface="Arial" panose="020B0604020202020204" pitchFamily="34" charset="0"/>
        <a:ea typeface="MS PGothic" pitchFamily="34" charset="-128"/>
        <a:cs typeface="+mn-cs"/>
        <a:sym typeface="Symbol" panose="05050102010706020507" pitchFamily="18" charset="2"/>
      </a:defRPr>
    </a:lvl6pPr>
    <a:lvl7pPr marL="2743200" algn="l" defTabSz="914400" rtl="0" eaLnBrk="1" latinLnBrk="0" hangingPunct="1">
      <a:defRPr kumimoji="1" sz="3200" b="1" kern="1200">
        <a:solidFill>
          <a:schemeClr val="hlink"/>
        </a:solidFill>
        <a:latin typeface="Arial" panose="020B0604020202020204" pitchFamily="34" charset="0"/>
        <a:ea typeface="MS PGothic" pitchFamily="34" charset="-128"/>
        <a:cs typeface="+mn-cs"/>
        <a:sym typeface="Symbol" panose="05050102010706020507" pitchFamily="18" charset="2"/>
      </a:defRPr>
    </a:lvl7pPr>
    <a:lvl8pPr marL="3200400" algn="l" defTabSz="914400" rtl="0" eaLnBrk="1" latinLnBrk="0" hangingPunct="1">
      <a:defRPr kumimoji="1" sz="3200" b="1" kern="1200">
        <a:solidFill>
          <a:schemeClr val="hlink"/>
        </a:solidFill>
        <a:latin typeface="Arial" panose="020B0604020202020204" pitchFamily="34" charset="0"/>
        <a:ea typeface="MS PGothic" pitchFamily="34" charset="-128"/>
        <a:cs typeface="+mn-cs"/>
        <a:sym typeface="Symbol" panose="05050102010706020507" pitchFamily="18" charset="2"/>
      </a:defRPr>
    </a:lvl8pPr>
    <a:lvl9pPr marL="3657600" algn="l" defTabSz="914400" rtl="0" eaLnBrk="1" latinLnBrk="0" hangingPunct="1">
      <a:defRPr kumimoji="1" sz="3200" b="1" kern="1200">
        <a:solidFill>
          <a:schemeClr val="hlink"/>
        </a:solidFill>
        <a:latin typeface="Arial" panose="020B0604020202020204" pitchFamily="34" charset="0"/>
        <a:ea typeface="MS PGothic" pitchFamily="34" charset="-128"/>
        <a:cs typeface="+mn-cs"/>
        <a:sym typeface="Symbol" panose="05050102010706020507" pitchFamily="18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FF"/>
    <a:srgbClr val="FF0000"/>
    <a:srgbClr val="000066"/>
    <a:srgbClr val="FF0066"/>
    <a:srgbClr val="BA0023"/>
    <a:srgbClr val="CC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51" autoAdjust="0"/>
    <p:restoredTop sz="92534" autoAdjust="0"/>
  </p:normalViewPr>
  <p:slideViewPr>
    <p:cSldViewPr>
      <p:cViewPr varScale="1">
        <p:scale>
          <a:sx n="117" d="100"/>
          <a:sy n="117" d="100"/>
        </p:scale>
        <p:origin x="3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61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8CF476E-78EB-4515-A009-F1CB868C9A3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8522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F476E-78EB-4515-A009-F1CB868C9A38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7539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F476E-78EB-4515-A009-F1CB868C9A38}" type="slidenum">
              <a:rPr lang="zh-CN" altLang="en-US" smtClean="0"/>
              <a:pPr>
                <a:defRPr/>
              </a:pPr>
              <a:t>51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6334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F476E-78EB-4515-A009-F1CB868C9A38}" type="slidenum">
              <a:rPr lang="zh-CN" altLang="en-US" smtClean="0"/>
              <a:pPr>
                <a:defRPr/>
              </a:pPr>
              <a:t>52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9626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F476E-78EB-4515-A009-F1CB868C9A38}" type="slidenum">
              <a:rPr lang="zh-CN" altLang="en-US" smtClean="0"/>
              <a:pPr>
                <a:defRPr/>
              </a:pPr>
              <a:t>72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945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F476E-78EB-4515-A009-F1CB868C9A38}" type="slidenum">
              <a:rPr lang="zh-CN" altLang="en-US" smtClean="0"/>
              <a:pPr>
                <a:defRPr/>
              </a:pPr>
              <a:t>75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7353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F476E-78EB-4515-A009-F1CB868C9A38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8168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44808A-012D-43EA-9761-03E2C1908CF1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662586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F476E-78EB-4515-A009-F1CB868C9A38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508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F476E-78EB-4515-A009-F1CB868C9A38}" type="slidenum">
              <a:rPr lang="zh-CN" altLang="en-US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1510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F476E-78EB-4515-A009-F1CB868C9A38}" type="slidenum">
              <a:rPr lang="zh-CN" altLang="en-US" smtClean="0"/>
              <a:pPr>
                <a:defRPr/>
              </a:pPr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6556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F476E-78EB-4515-A009-F1CB868C9A38}" type="slidenum">
              <a:rPr lang="zh-CN" altLang="en-US" smtClean="0"/>
              <a:pPr>
                <a:defRPr/>
              </a:pPr>
              <a:t>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0756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F476E-78EB-4515-A009-F1CB868C9A38}" type="slidenum">
              <a:rPr lang="zh-CN" altLang="en-US" smtClean="0"/>
              <a:pPr>
                <a:defRPr/>
              </a:pPr>
              <a:t>45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28503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F476E-78EB-4515-A009-F1CB868C9A38}" type="slidenum">
              <a:rPr lang="zh-CN" altLang="en-US" smtClean="0"/>
              <a:pPr>
                <a:defRPr/>
              </a:pPr>
              <a:t>50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2791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F6C4-D77D-064B-93AF-C65DEA93AD6B}" type="datetime1">
              <a:rPr lang="zh-CN" altLang="en-US" smtClean="0"/>
              <a:t>2026/5/5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E3BAC4F7-8877-4A8A-A428-06935D1FE72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9669B-E99C-4A0B-BA1B-081DA43CAEA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F8B42-DC61-45F1-96FE-621FB6601CE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46D1D-02EB-463D-853A-E5AB01CD807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3E557-D441-4357-A945-F2E1178F743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6441D-73B2-4300-883B-8FC5FEE0809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E2B9E-FFE5-4794-A8DA-F7D52FEE30A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6D858-BD28-433D-B04C-8DD36E23FB5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05B26-92D0-4101-B870-576B6EE311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096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096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FFEFB-AD55-4847-8252-3CEF9637942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F7F1-D3B9-D041-BCF9-C9AD203CEA77}" type="datetime1">
              <a:rPr lang="zh-CN" altLang="en-US" smtClean="0"/>
              <a:t>2026/5/5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04800" y="3124200"/>
            <a:ext cx="8458200" cy="46038"/>
          </a:xfrm>
          <a:prstGeom prst="rect">
            <a:avLst/>
          </a:prstGeom>
          <a:gradFill rotWithShape="0">
            <a:gsLst>
              <a:gs pos="0">
                <a:srgbClr val="9F9FFF"/>
              </a:gs>
              <a:gs pos="50000">
                <a:srgbClr val="9999FF"/>
              </a:gs>
              <a:gs pos="100000">
                <a:srgbClr val="9F9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1pPr>
            <a:lvl2pPr marL="742950" indent="-28575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2pPr>
            <a:lvl3pPr marL="11430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3pPr>
            <a:lvl4pPr marL="16002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4pPr>
            <a:lvl5pPr marL="20574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9pPr>
          </a:lstStyle>
          <a:p>
            <a:pPr eaLnBrk="1" hangingPunct="1">
              <a:defRPr/>
            </a:pPr>
            <a:endParaRPr lang="zh-CN" altLang="en-US" sz="2400" b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7891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524000"/>
            <a:ext cx="7772400" cy="1371600"/>
          </a:xfrm>
        </p:spPr>
        <p:txBody>
          <a:bodyPr/>
          <a:lstStyle>
            <a:lvl1pPr algn="ctr">
              <a:defRPr sz="6000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altLang="zh-CN" noProof="0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04800" y="3124200"/>
            <a:ext cx="8458200" cy="46038"/>
          </a:xfrm>
          <a:prstGeom prst="rect">
            <a:avLst/>
          </a:prstGeom>
          <a:gradFill rotWithShape="0">
            <a:gsLst>
              <a:gs pos="0">
                <a:srgbClr val="9F9FFF"/>
              </a:gs>
              <a:gs pos="50000">
                <a:srgbClr val="9999FF"/>
              </a:gs>
              <a:gs pos="100000">
                <a:srgbClr val="9F9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1pPr>
            <a:lvl2pPr marL="742950" indent="-28575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2pPr>
            <a:lvl3pPr marL="11430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3pPr>
            <a:lvl4pPr marL="16002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4pPr>
            <a:lvl5pPr marL="20574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9pPr>
          </a:lstStyle>
          <a:p>
            <a:pPr eaLnBrk="1" hangingPunct="1">
              <a:defRPr/>
            </a:pPr>
            <a:endParaRPr lang="zh-CN" altLang="en-US" sz="2400" b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7891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524000"/>
            <a:ext cx="7772400" cy="1371600"/>
          </a:xfrm>
        </p:spPr>
        <p:txBody>
          <a:bodyPr/>
          <a:lstStyle>
            <a:lvl1pPr algn="ctr">
              <a:defRPr sz="6000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altLang="zh-CN" noProof="0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04800" y="3124200"/>
            <a:ext cx="8458200" cy="46038"/>
          </a:xfrm>
          <a:prstGeom prst="rect">
            <a:avLst/>
          </a:prstGeom>
          <a:gradFill rotWithShape="0">
            <a:gsLst>
              <a:gs pos="0">
                <a:srgbClr val="9F9FFF"/>
              </a:gs>
              <a:gs pos="50000">
                <a:srgbClr val="9999FF"/>
              </a:gs>
              <a:gs pos="100000">
                <a:srgbClr val="9F9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1pPr>
            <a:lvl2pPr marL="742950" indent="-28575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2pPr>
            <a:lvl3pPr marL="11430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3pPr>
            <a:lvl4pPr marL="16002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4pPr>
            <a:lvl5pPr marL="20574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9pPr>
          </a:lstStyle>
          <a:p>
            <a:pPr eaLnBrk="1" hangingPunct="1">
              <a:defRPr/>
            </a:pPr>
            <a:endParaRPr lang="zh-CN" altLang="en-US" sz="2400" b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7891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524000"/>
            <a:ext cx="7772400" cy="1371600"/>
          </a:xfrm>
        </p:spPr>
        <p:txBody>
          <a:bodyPr/>
          <a:lstStyle>
            <a:lvl1pPr algn="ctr">
              <a:defRPr sz="6000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altLang="zh-CN" noProof="0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04800" y="3124200"/>
            <a:ext cx="8458200" cy="46038"/>
          </a:xfrm>
          <a:prstGeom prst="rect">
            <a:avLst/>
          </a:prstGeom>
          <a:gradFill rotWithShape="0">
            <a:gsLst>
              <a:gs pos="0">
                <a:srgbClr val="9F9FFF"/>
              </a:gs>
              <a:gs pos="50000">
                <a:srgbClr val="9999FF"/>
              </a:gs>
              <a:gs pos="100000">
                <a:srgbClr val="9F9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1pPr>
            <a:lvl2pPr marL="742950" indent="-28575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2pPr>
            <a:lvl3pPr marL="11430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3pPr>
            <a:lvl4pPr marL="16002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4pPr>
            <a:lvl5pPr marL="20574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9pPr>
          </a:lstStyle>
          <a:p>
            <a:pPr eaLnBrk="1" hangingPunct="1">
              <a:defRPr/>
            </a:pPr>
            <a:endParaRPr lang="zh-CN" altLang="en-US" sz="2400" b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7891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524000"/>
            <a:ext cx="7772400" cy="1371600"/>
          </a:xfrm>
        </p:spPr>
        <p:txBody>
          <a:bodyPr/>
          <a:lstStyle>
            <a:lvl1pPr algn="ctr">
              <a:defRPr sz="6000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altLang="zh-CN" noProof="0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298450" y="228600"/>
            <a:ext cx="854075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000500" cy="21732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762500" y="1600200"/>
            <a:ext cx="4000500" cy="21732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3925888"/>
            <a:ext cx="4000500" cy="21732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62500" y="3925888"/>
            <a:ext cx="4000500" cy="21732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29845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EF974-45FC-1643-B278-6CAB478BF37A}" type="datetime1">
              <a:rPr lang="zh-CN" altLang="en-US" smtClean="0">
                <a:solidFill>
                  <a:srgbClr val="FF0033"/>
                </a:solidFill>
              </a:rPr>
              <a:t>2026/5/5</a:t>
            </a:fld>
            <a:endParaRPr lang="en-US" altLang="zh-CN">
              <a:solidFill>
                <a:srgbClr val="FF0033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1025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dirty="0">
                <a:solidFill>
                  <a:srgbClr val="FF0033"/>
                </a:solidFill>
              </a:rPr>
              <a:t>原子物理学</a:t>
            </a:r>
            <a:r>
              <a:rPr lang="en-US" altLang="zh-CN" dirty="0">
                <a:solidFill>
                  <a:srgbClr val="FF0033"/>
                </a:solidFill>
              </a:rPr>
              <a:t>2026</a:t>
            </a:r>
            <a:r>
              <a:rPr lang="zh-CN" altLang="en-US" dirty="0">
                <a:solidFill>
                  <a:srgbClr val="FF0033"/>
                </a:solidFill>
              </a:rPr>
              <a:t>年春</a:t>
            </a:r>
            <a:endParaRPr lang="en-US" altLang="zh-CN" dirty="0">
              <a:solidFill>
                <a:srgbClr val="FF0033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00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36193-DF8B-B447-80D8-67C6C56ECA0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C5FC-A36C-5F4B-B389-D90275E2B959}" type="datetime1">
              <a:rPr lang="zh-CN" altLang="en-US" smtClean="0"/>
              <a:t>2026/5/5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rgbClr val="0000FF"/>
                </a:solidFill>
              </a:defRPr>
            </a:lvl1pPr>
          </a:lstStyle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5A13-3100-5048-A511-D65A1649A4AC}" type="datetime1">
              <a:rPr lang="zh-CN" altLang="en-US" smtClean="0"/>
              <a:t>2026/5/5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000066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rPr>
              <a:t>单击此处编辑母版标题样式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0066"/>
                </a:solidFill>
              </a:rPr>
              <a:t>单击此处编辑母版文本样式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0066"/>
                </a:solidFill>
              </a:rPr>
              <a:t>第二级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0066"/>
                </a:solidFill>
              </a:rPr>
              <a:t>第三级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0066"/>
                </a:solidFill>
              </a:rPr>
              <a:t>第四级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0066"/>
                </a:solidFill>
              </a:rPr>
              <a:t>第五级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502642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标题、文本和媒体剪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媒体占位符 3"/>
          <p:cNvSpPr>
            <a:spLocks noGrp="1"/>
          </p:cNvSpPr>
          <p:nvPr>
            <p:ph type="media" sz="half" idx="2"/>
          </p:nvPr>
        </p:nvSpPr>
        <p:spPr>
          <a:xfrm>
            <a:off x="4648200" y="1600202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A1ADC-6D7F-8E42-BED7-3D44C585665F}" type="datetime1">
              <a:rPr lang="zh-CN" altLang="en-US" smtClean="0"/>
              <a:t>2026/5/5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altLang="zh-CN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D0331-1667-8644-890F-F2174E81536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555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A8AF-74DD-434C-A5C1-26DAD2F6E998}" type="datetime1">
              <a:rPr kumimoji="1" lang="zh-CN" altLang="en-US" smtClean="0"/>
              <a:t>2026/5/5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dirty="0"/>
              <a:t>原子物理学</a:t>
            </a:r>
            <a:r>
              <a:rPr kumimoji="1" lang="en-US" altLang="zh-CN" dirty="0"/>
              <a:t>2026</a:t>
            </a:r>
            <a:r>
              <a:rPr kumimoji="1" lang="zh-CN" altLang="en-US" dirty="0"/>
              <a:t>年春</a:t>
            </a: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569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04800" y="3124200"/>
            <a:ext cx="8458200" cy="46038"/>
          </a:xfrm>
          <a:prstGeom prst="rect">
            <a:avLst/>
          </a:prstGeom>
          <a:gradFill rotWithShape="0">
            <a:gsLst>
              <a:gs pos="0">
                <a:srgbClr val="9F9FFF"/>
              </a:gs>
              <a:gs pos="50000">
                <a:srgbClr val="9999FF"/>
              </a:gs>
              <a:gs pos="100000">
                <a:srgbClr val="9F9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1pPr>
            <a:lvl2pPr marL="742950" indent="-28575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2pPr>
            <a:lvl3pPr marL="11430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3pPr>
            <a:lvl4pPr marL="16002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4pPr>
            <a:lvl5pPr marL="20574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9pPr>
          </a:lstStyle>
          <a:p>
            <a:pPr eaLnBrk="1" hangingPunct="1">
              <a:defRPr/>
            </a:pPr>
            <a:endParaRPr lang="zh-CN" altLang="en-US" sz="2400" b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7891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524000"/>
            <a:ext cx="7772400" cy="1371600"/>
          </a:xfrm>
        </p:spPr>
        <p:txBody>
          <a:bodyPr/>
          <a:lstStyle>
            <a:lvl1pPr algn="ctr">
              <a:defRPr sz="6000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altLang="zh-CN" noProof="0" dirty="0"/>
              <a:t>Click to edit Master title style</a:t>
            </a:r>
          </a:p>
        </p:txBody>
      </p:sp>
      <p:sp>
        <p:nvSpPr>
          <p:cNvPr id="67891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19200" y="3352800"/>
            <a:ext cx="6400800" cy="12954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3200">
                <a:solidFill>
                  <a:schemeClr val="accent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pPr lvl="0"/>
            <a:r>
              <a:rPr lang="en-US" altLang="zh-CN" noProof="0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04800" y="3124200"/>
            <a:ext cx="8458200" cy="46038"/>
          </a:xfrm>
          <a:prstGeom prst="rect">
            <a:avLst/>
          </a:prstGeom>
          <a:gradFill rotWithShape="0">
            <a:gsLst>
              <a:gs pos="0">
                <a:srgbClr val="9F9FFF"/>
              </a:gs>
              <a:gs pos="50000">
                <a:srgbClr val="9999FF"/>
              </a:gs>
              <a:gs pos="100000">
                <a:srgbClr val="9F9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1pPr>
            <a:lvl2pPr marL="742950" indent="-28575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2pPr>
            <a:lvl3pPr marL="11430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3pPr>
            <a:lvl4pPr marL="16002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4pPr>
            <a:lvl5pPr marL="20574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9pPr>
          </a:lstStyle>
          <a:p>
            <a:pPr eaLnBrk="1" hangingPunct="1">
              <a:defRPr/>
            </a:pPr>
            <a:endParaRPr lang="zh-CN" altLang="en-US" sz="2400" b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7891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524000"/>
            <a:ext cx="7772400" cy="1371600"/>
          </a:xfrm>
        </p:spPr>
        <p:txBody>
          <a:bodyPr/>
          <a:lstStyle>
            <a:lvl1pPr algn="ctr">
              <a:defRPr sz="6000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altLang="zh-CN" noProof="0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4477"/>
            <a:ext cx="8305800" cy="9361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1904"/>
            <a:ext cx="8381999" cy="47740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9BC22E-E51B-694E-A125-980123339646}" type="datetime1">
              <a:rPr lang="zh-CN" altLang="en-US" smtClean="0"/>
              <a:t>2026/5/5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cap="all" baseline="0">
                <a:solidFill>
                  <a:srgbClr val="0000FF"/>
                </a:solidFill>
              </a:defRPr>
            </a:lvl1pPr>
          </a:lstStyle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1540" y="1143000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99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5" r:id="rId3"/>
    <p:sldLayoutId id="2147484046" r:id="rId4"/>
    <p:sldLayoutId id="2147484063" r:id="rId5"/>
    <p:sldLayoutId id="2147484064" r:id="rId6"/>
    <p:sldLayoutId id="2147484065" r:id="rId7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9875" indent="-254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 charset="0"/>
        <a:buChar char="•"/>
        <a:tabLst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92125" indent="-254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Courier New" charset="0"/>
        <a:buChar char="o"/>
        <a:tabLst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365125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Wingdings" charset="2"/>
        <a:buChar char="v"/>
        <a:tabLst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27125" indent="-3175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Wingdings" charset="2"/>
        <a:buChar char="q"/>
        <a:tabLst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76375" indent="-3175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Wingdings" charset="2"/>
        <a:buChar char="Ø"/>
        <a:tabLst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1" name="Rectangle 3"/>
          <p:cNvSpPr>
            <a:spLocks noChangeArrowheads="1"/>
          </p:cNvSpPr>
          <p:nvPr userDrawn="1"/>
        </p:nvSpPr>
        <p:spPr bwMode="auto">
          <a:xfrm>
            <a:off x="228600" y="685800"/>
            <a:ext cx="8763000" cy="46038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3372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CN" altLang="en-US" sz="2400" b="0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778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7543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6778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39100" y="66294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kumimoji="0" sz="160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>
              <a:defRPr/>
            </a:pPr>
            <a:fld id="{B4690805-D7D2-4AB9-A191-0BC72984627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1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  <p:sldLayoutId id="2147484080" r:id="rId13"/>
    <p:sldLayoutId id="2147484081" r:id="rId14"/>
    <p:sldLayoutId id="2147484082" r:id="rId15"/>
    <p:sldLayoutId id="2147484083" r:id="rId16"/>
    <p:sldLayoutId id="2147484084" r:id="rId1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华文楷体" panose="02010600040101010101" pitchFamily="2" charset="-122"/>
          <a:cs typeface="Times New Roman" panose="02020603050405020304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楷体" panose="02010600040101010101" pitchFamily="2" charset="-122"/>
          <a:ea typeface="华文楷体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楷体" panose="02010600040101010101" pitchFamily="2" charset="-122"/>
          <a:ea typeface="华文楷体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楷体" panose="02010600040101010101" pitchFamily="2" charset="-122"/>
          <a:ea typeface="华文楷体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楷体" panose="02010600040101010101" pitchFamily="2" charset="-122"/>
          <a:ea typeface="华文楷体" panose="0201060004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99"/>
        </a:buClr>
        <a:buFont typeface="Wingdings 2" panose="05020102010507070707" pitchFamily="18" charset="2"/>
        <a:buChar char="è"/>
        <a:defRPr sz="4400" b="1">
          <a:solidFill>
            <a:srgbClr val="000066"/>
          </a:solidFill>
          <a:latin typeface="Times New Roman" panose="02020603050405020304" pitchFamily="18" charset="0"/>
          <a:ea typeface="华文楷体" panose="02010600040101010101" pitchFamily="2" charset="-122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99"/>
        </a:buClr>
        <a:buFont typeface="Wingdings 2" panose="05020102010507070707" pitchFamily="18" charset="2"/>
        <a:buChar char="è"/>
        <a:defRPr sz="4000" b="1">
          <a:solidFill>
            <a:srgbClr val="000099"/>
          </a:solidFill>
          <a:latin typeface="Times New Roman" panose="02020603050405020304" pitchFamily="18" charset="0"/>
          <a:ea typeface="华文楷体" panose="02010600040101010101" pitchFamily="2" charset="-122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3399"/>
        </a:buClr>
        <a:buFont typeface="Wingdings 2" panose="05020102010507070707" pitchFamily="18" charset="2"/>
        <a:buChar char="è"/>
        <a:defRPr sz="3600" b="1">
          <a:solidFill>
            <a:schemeClr val="accent1"/>
          </a:solidFill>
          <a:latin typeface="Times New Roman" panose="02020603050405020304" pitchFamily="18" charset="0"/>
          <a:ea typeface="华文楷体" panose="02010600040101010101" pitchFamily="2" charset="-122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3399"/>
        </a:buClr>
        <a:buFont typeface="Wingdings 2" panose="05020102010507070707" pitchFamily="18" charset="2"/>
        <a:buChar char="è"/>
        <a:defRPr sz="3200" b="1">
          <a:solidFill>
            <a:srgbClr val="FF0000"/>
          </a:solidFill>
          <a:latin typeface="Times New Roman" panose="02020603050405020304" pitchFamily="18" charset="0"/>
          <a:ea typeface="华文楷体" panose="02010600040101010101" pitchFamily="2" charset="-122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99"/>
        </a:buClr>
        <a:buFont typeface="Wingdings 2" panose="05020102010507070707" pitchFamily="18" charset="2"/>
        <a:buChar char="è"/>
        <a:defRPr sz="3200" b="1">
          <a:solidFill>
            <a:srgbClr val="000066"/>
          </a:solidFill>
          <a:latin typeface="Times New Roman" panose="02020603050405020304" pitchFamily="18" charset="0"/>
          <a:ea typeface="华文楷体" panose="02010600040101010101" pitchFamily="2" charset="-122"/>
          <a:cs typeface="Times New Roman" panose="02020603050405020304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800" b="1">
          <a:solidFill>
            <a:srgbClr val="00006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800" b="1">
          <a:solidFill>
            <a:srgbClr val="00006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800" b="1">
          <a:solidFill>
            <a:srgbClr val="00006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800" b="1">
          <a:solidFill>
            <a:srgbClr val="00006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12" Type="http://schemas.openxmlformats.org/officeDocument/2006/relationships/oleObject" Target="../embeddings/oleObject7.bin"/><Relationship Id="rId2" Type="http://schemas.openxmlformats.org/officeDocument/2006/relationships/oleObject" Target="../embeddings/oleObject2.bin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9.wmf"/><Relationship Id="rId18" Type="http://schemas.openxmlformats.org/officeDocument/2006/relationships/image" Target="../media/image35.png"/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34.png"/><Relationship Id="rId2" Type="http://schemas.openxmlformats.org/officeDocument/2006/relationships/oleObject" Target="../embeddings/oleObject13.bin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image" Target="../media/image32.png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8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0.wmf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22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3.wmf"/><Relationship Id="rId7" Type="http://schemas.openxmlformats.org/officeDocument/2006/relationships/image" Target="../media/image65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25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wmf"/><Relationship Id="rId11" Type="http://schemas.openxmlformats.org/officeDocument/2006/relationships/image" Target="../media/image79.wmf"/><Relationship Id="rId5" Type="http://schemas.openxmlformats.org/officeDocument/2006/relationships/image" Target="../media/image73.wmf"/><Relationship Id="rId10" Type="http://schemas.openxmlformats.org/officeDocument/2006/relationships/image" Target="../media/image78.wmf"/><Relationship Id="rId4" Type="http://schemas.openxmlformats.org/officeDocument/2006/relationships/image" Target="../media/image72.wmf"/><Relationship Id="rId9" Type="http://schemas.openxmlformats.org/officeDocument/2006/relationships/image" Target="../media/image7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86.wmf"/><Relationship Id="rId7" Type="http://schemas.openxmlformats.org/officeDocument/2006/relationships/image" Target="../media/image88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89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97.wmf"/><Relationship Id="rId3" Type="http://schemas.openxmlformats.org/officeDocument/2006/relationships/image" Target="../media/image92.wmf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37.bin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96.wmf"/><Relationship Id="rId5" Type="http://schemas.openxmlformats.org/officeDocument/2006/relationships/image" Target="../media/image93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95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0.emf"/><Relationship Id="rId5" Type="http://schemas.openxmlformats.org/officeDocument/2006/relationships/image" Target="../media/image99.emf"/><Relationship Id="rId4" Type="http://schemas.openxmlformats.org/officeDocument/2006/relationships/oleObject" Target="../embeddings/oleObject39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4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oleObject" Target="../embeddings/oleObject41.bin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107.w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1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29625" y="2949575"/>
            <a:ext cx="8305800" cy="9366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zh-CN" altLang="en-US" sz="5400" dirty="0"/>
              <a:t>第五章   多电子原子</a:t>
            </a: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796325" y="1062707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kumimoji="0" lang="en-US" altLang="zh-CN" sz="6600" b="0"/>
              <a:t>《</a:t>
            </a:r>
            <a:r>
              <a:rPr kumimoji="0" lang="zh-CN" altLang="en-US" sz="6600" b="0" dirty="0"/>
              <a:t>原子物理学</a:t>
            </a:r>
            <a:r>
              <a:rPr kumimoji="0" lang="en-US" altLang="zh-CN" sz="6600" b="0" dirty="0"/>
              <a:t>》</a:t>
            </a:r>
            <a:endParaRPr kumimoji="0" lang="zh-CN" altLang="en-US" sz="54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07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波函数的交换对称性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10</a:t>
            </a:fld>
            <a:endParaRPr lang="en-US" altLang="zh-CN" dirty="0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5579998" y="1147409"/>
          <a:ext cx="1200991" cy="452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584380" imgH="215810" progId="Equation.3">
                  <p:embed/>
                </p:oleObj>
              </mc:Choice>
              <mc:Fallback>
                <p:oleObj name="公式" r:id="rId2" imgW="584380" imgH="21581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9998" y="1147409"/>
                        <a:ext cx="1200991" cy="452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3585836" y="1593702"/>
          <a:ext cx="3500764" cy="491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4" imgW="1562655" imgH="215725" progId="Equation.3">
                  <p:embed/>
                </p:oleObj>
              </mc:Choice>
              <mc:Fallback>
                <p:oleObj name="公式" r:id="rId4" imgW="1562655" imgH="215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5836" y="1593702"/>
                        <a:ext cx="3500764" cy="491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710111" y="1178425"/>
            <a:ext cx="487535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两个全同粒子组成系统的波函数： </a:t>
            </a: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710111" y="1579222"/>
            <a:ext cx="179758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交换操作： 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563236" y="2224281"/>
            <a:ext cx="3022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氦原子的哈密顿量：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009025" y="2895600"/>
            <a:ext cx="5397269" cy="2110455"/>
            <a:chOff x="2009025" y="2969988"/>
            <a:chExt cx="5397269" cy="2110455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7787635"/>
                </p:ext>
              </p:extLst>
            </p:nvPr>
          </p:nvGraphicFramePr>
          <p:xfrm>
            <a:off x="2083073" y="2969988"/>
            <a:ext cx="4861136" cy="442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6" imgW="2515590" imgH="228690" progId="Equation.3">
                    <p:embed/>
                  </p:oleObj>
                </mc:Choice>
                <mc:Fallback>
                  <p:oleObj name="公式" r:id="rId6" imgW="2515590" imgH="2286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3073" y="2969988"/>
                          <a:ext cx="4861136" cy="4423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203667"/>
                </p:ext>
              </p:extLst>
            </p:nvPr>
          </p:nvGraphicFramePr>
          <p:xfrm>
            <a:off x="2388208" y="3545825"/>
            <a:ext cx="829558" cy="4256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8" imgW="394567" imgH="203601" progId="Equation.3">
                    <p:embed/>
                  </p:oleObj>
                </mc:Choice>
                <mc:Fallback>
                  <p:oleObj name="公式" r:id="rId8" imgW="394567" imgH="2036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8208" y="3545825"/>
                          <a:ext cx="829558" cy="4256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7068524"/>
                </p:ext>
              </p:extLst>
            </p:nvPr>
          </p:nvGraphicFramePr>
          <p:xfrm>
            <a:off x="4547208" y="3588142"/>
            <a:ext cx="1090439" cy="3627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10" imgW="445468" imgH="177970" progId="Equation.3">
                    <p:embed/>
                  </p:oleObj>
                </mc:Choice>
                <mc:Fallback>
                  <p:oleObj name="公式" r:id="rId10" imgW="445468" imgH="17797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7208" y="3588142"/>
                          <a:ext cx="1090439" cy="3627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6"/>
            <p:cNvSpPr txBox="1">
              <a:spLocks noChangeArrowheads="1"/>
            </p:cNvSpPr>
            <p:nvPr/>
          </p:nvSpPr>
          <p:spPr bwMode="auto">
            <a:xfrm>
              <a:off x="5656697" y="3513826"/>
              <a:ext cx="1708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zh-CN" altLang="en-US" sz="2400" b="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（本征值）</a:t>
              </a:r>
            </a:p>
          </p:txBody>
        </p:sp>
        <p:graphicFrame>
          <p:nvGraphicFramePr>
            <p:cNvPr id="1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8076194"/>
                </p:ext>
              </p:extLst>
            </p:nvPr>
          </p:nvGraphicFramePr>
          <p:xfrm>
            <a:off x="2037830" y="4061876"/>
            <a:ext cx="3253784" cy="4648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12" imgW="1537085" imgH="215725" progId="Equation.3">
                    <p:embed/>
                  </p:oleObj>
                </mc:Choice>
                <mc:Fallback>
                  <p:oleObj name="公式" r:id="rId12" imgW="1537085" imgH="21572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7830" y="4061876"/>
                          <a:ext cx="3253784" cy="4648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5"/>
            <p:cNvSpPr txBox="1">
              <a:spLocks noChangeArrowheads="1"/>
            </p:cNvSpPr>
            <p:nvPr/>
          </p:nvSpPr>
          <p:spPr bwMode="auto">
            <a:xfrm>
              <a:off x="5690207" y="4062783"/>
              <a:ext cx="14097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交换对称</a:t>
              </a:r>
            </a:p>
          </p:txBody>
        </p:sp>
        <p:graphicFrame>
          <p:nvGraphicFramePr>
            <p:cNvPr id="2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802618"/>
                </p:ext>
              </p:extLst>
            </p:nvPr>
          </p:nvGraphicFramePr>
          <p:xfrm>
            <a:off x="2009025" y="4582325"/>
            <a:ext cx="3300182" cy="4711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14" imgW="1537085" imgH="215725" progId="Equation.3">
                    <p:embed/>
                  </p:oleObj>
                </mc:Choice>
                <mc:Fallback>
                  <p:oleObj name="公式" r:id="rId14" imgW="1537085" imgH="21572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9025" y="4582325"/>
                          <a:ext cx="3300182" cy="4711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8"/>
            <p:cNvSpPr txBox="1">
              <a:spLocks noChangeArrowheads="1"/>
            </p:cNvSpPr>
            <p:nvPr/>
          </p:nvSpPr>
          <p:spPr bwMode="auto">
            <a:xfrm>
              <a:off x="5690207" y="4623243"/>
              <a:ext cx="17160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交换反对称</a:t>
              </a:r>
            </a:p>
          </p:txBody>
        </p:sp>
      </p:grp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304800" y="4953000"/>
            <a:ext cx="8763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15900" indent="-215900">
              <a:spcBef>
                <a:spcPts val="0"/>
              </a:spcBef>
            </a:pPr>
            <a:r>
              <a:rPr lang="zh-CN" altLang="zh-CN" sz="20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交换两个全同粒子，其波函数要么是交换对称的，要么是交换反对称的，这就是全同粒子的交换对称性</a:t>
            </a:r>
            <a:endParaRPr lang="en-US" altLang="zh-CN" sz="2000" dirty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15900" indent="-215900">
              <a:spcBef>
                <a:spcPts val="0"/>
              </a:spcBef>
            </a:pPr>
            <a:r>
              <a:rPr lang="zh-CN" altLang="en-US" sz="20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对称性（交换对称性）不随时间改变</a:t>
            </a:r>
            <a:r>
              <a:rPr lang="en-US" altLang="zh-CN" sz="20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lang="zh-CN" altLang="en-US" sz="20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如果体系在某一时刻处于对称（或反对称）态上，则它将永远处于对称（或反对称）的态上。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05200" y="2209800"/>
            <a:ext cx="5029199" cy="66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0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构造对称波函数</a:t>
            </a:r>
            <a:endParaRPr lang="en-US" dirty="0"/>
          </a:p>
        </p:txBody>
      </p:sp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AD86-8B38-4992-A279-1FEB7B706149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2" name="TextBox 1"/>
          <p:cNvSpPr txBox="1"/>
          <p:nvPr/>
        </p:nvSpPr>
        <p:spPr>
          <a:xfrm>
            <a:off x="457200" y="1412897"/>
            <a:ext cx="8001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</a:t>
            </a:r>
            <a:r>
              <a:rPr lang="zh-CN" altLang="en-US" sz="2800" baseline="-250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</a:t>
            </a:r>
            <a:r>
              <a:rPr lang="en-US" altLang="zh-CN" sz="28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(q</a:t>
            </a:r>
            <a:r>
              <a:rPr lang="en-US" altLang="zh-CN" sz="2800" baseline="-250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1</a:t>
            </a:r>
            <a:r>
              <a:rPr lang="en-US" altLang="zh-CN" sz="28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)</a:t>
            </a:r>
            <a:r>
              <a:rPr lang="zh-CN" altLang="en-US" sz="28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和</a:t>
            </a:r>
            <a:r>
              <a:rPr lang="zh-CN" altLang="en-US" sz="2800" baseline="-250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</a:t>
            </a:r>
            <a:r>
              <a:rPr lang="en-US" altLang="zh-CN" sz="28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(q</a:t>
            </a:r>
            <a:r>
              <a:rPr lang="en-US" altLang="zh-CN" sz="2800" baseline="-250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2</a:t>
            </a:r>
            <a:r>
              <a:rPr lang="en-US" altLang="zh-CN" sz="28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) --- </a:t>
            </a:r>
            <a:r>
              <a:rPr lang="zh-CN" altLang="en-US" sz="28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粒子</a:t>
            </a:r>
            <a:r>
              <a:rPr lang="en-US" altLang="zh-CN" sz="28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和</a:t>
            </a:r>
            <a:r>
              <a:rPr lang="en-US" altLang="zh-CN" sz="28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处于和态的波函数。</a:t>
            </a:r>
            <a:endParaRPr lang="zh-CN" altLang="en-US" sz="2800" dirty="0">
              <a:solidFill>
                <a:schemeClr val="tx1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325" y="2286000"/>
            <a:ext cx="83978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</a:t>
            </a:r>
            <a:r>
              <a:rPr lang="en-US" altLang="zh-CN" sz="2400" b="1" baseline="-250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I </a:t>
            </a:r>
            <a:r>
              <a:rPr lang="en-US" altLang="zh-CN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= </a:t>
            </a:r>
            <a:r>
              <a:rPr lang="zh-CN" altLang="en-US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</a:t>
            </a:r>
            <a:r>
              <a:rPr lang="zh-CN" altLang="en-US" sz="2400" b="1" baseline="-250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</a:t>
            </a:r>
            <a:r>
              <a:rPr lang="en-US" altLang="zh-CN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(q</a:t>
            </a:r>
            <a:r>
              <a:rPr lang="en-US" altLang="zh-CN" sz="2400" b="1" baseline="-250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1</a:t>
            </a:r>
            <a:r>
              <a:rPr lang="en-US" altLang="zh-CN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)</a:t>
            </a:r>
            <a:r>
              <a:rPr lang="zh-CN" altLang="en-US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</a:t>
            </a:r>
            <a:r>
              <a:rPr lang="zh-CN" altLang="en-US" sz="2400" b="1" baseline="-250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</a:t>
            </a:r>
            <a:r>
              <a:rPr lang="en-US" altLang="zh-CN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(q</a:t>
            </a:r>
            <a:r>
              <a:rPr lang="en-US" altLang="zh-CN" sz="2400" b="1" baseline="-250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2</a:t>
            </a:r>
            <a:r>
              <a:rPr lang="en-US" altLang="zh-CN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) </a:t>
            </a:r>
            <a:r>
              <a:rPr lang="zh-CN" altLang="en-US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； </a:t>
            </a:r>
            <a:r>
              <a:rPr lang="en-US" altLang="zh-CN" sz="2400" b="1" baseline="-250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II </a:t>
            </a:r>
            <a:r>
              <a:rPr lang="en-US" altLang="zh-CN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= </a:t>
            </a:r>
            <a:r>
              <a:rPr lang="zh-CN" altLang="en-US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</a:t>
            </a:r>
            <a:r>
              <a:rPr lang="zh-CN" altLang="en-US" sz="2400" b="1" baseline="-250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</a:t>
            </a:r>
            <a:r>
              <a:rPr lang="en-US" altLang="zh-CN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(q</a:t>
            </a:r>
            <a:r>
              <a:rPr lang="en-US" altLang="zh-CN" sz="2400" b="1" baseline="-250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2</a:t>
            </a:r>
            <a:r>
              <a:rPr lang="en-US" altLang="zh-CN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)</a:t>
            </a:r>
            <a:r>
              <a:rPr lang="zh-CN" altLang="en-US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</a:t>
            </a:r>
            <a:r>
              <a:rPr lang="zh-CN" altLang="en-US" sz="2400" b="1" baseline="-250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</a:t>
            </a:r>
            <a:r>
              <a:rPr lang="en-US" altLang="zh-CN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(q</a:t>
            </a:r>
            <a:r>
              <a:rPr lang="en-US" altLang="zh-CN" sz="2400" b="1" baseline="-250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1</a:t>
            </a:r>
            <a:r>
              <a:rPr lang="en-US" altLang="zh-CN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) </a:t>
            </a:r>
            <a:r>
              <a:rPr lang="zh-CN" altLang="en-US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均为</a:t>
            </a:r>
            <a:r>
              <a:rPr lang="en-US" altLang="zh-CN" sz="2400" b="1" dirty="0" err="1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Schordinger</a:t>
            </a:r>
            <a:r>
              <a:rPr lang="zh-CN" altLang="en-US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方程的解，这两种形式出现的概率应该是等价的；</a:t>
            </a:r>
            <a:endParaRPr lang="en-US" altLang="zh-CN" sz="2400" b="1" dirty="0">
              <a:solidFill>
                <a:schemeClr val="tx1"/>
              </a:solidFill>
              <a:latin typeface="华文楷体"/>
              <a:ea typeface="华文楷体"/>
              <a:cs typeface="华文楷体"/>
              <a:sym typeface="Symbol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可以说体系有一半时间处在</a:t>
            </a:r>
            <a:r>
              <a:rPr lang="zh-CN" altLang="en-US" sz="2400" b="1" baseline="-250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</a:t>
            </a:r>
            <a:r>
              <a:rPr lang="zh-CN" altLang="en-US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状态，一半时间处在</a:t>
            </a:r>
            <a:r>
              <a:rPr lang="zh-CN" altLang="en-US" sz="2400" b="1" baseline="-250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</a:t>
            </a:r>
            <a:r>
              <a:rPr lang="zh-CN" altLang="en-US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Symbol"/>
              </a:rPr>
              <a:t>状态。但这两个解不满足交换对称性，通过线性组合，构造满足交换对称性的解为：</a:t>
            </a:r>
            <a:endParaRPr lang="zh-CN" altLang="en-US" sz="2400" b="1" dirty="0">
              <a:solidFill>
                <a:schemeClr val="tx1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43400"/>
            <a:ext cx="5980290" cy="174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42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波函数的交换对称效应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12</a:t>
            </a:fld>
            <a:endParaRPr lang="en-US" altLang="zh-CN" dirty="0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1476375" y="1483361"/>
          <a:ext cx="5948969" cy="802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136900" imgH="419100" progId="Equation.DSMT4">
                  <p:embed/>
                </p:oleObj>
              </mc:Choice>
              <mc:Fallback>
                <p:oleObj r:id="rId2" imgW="3136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483361"/>
                        <a:ext cx="5948969" cy="802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39750" y="1136354"/>
            <a:ext cx="479840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双电子满足交换对称性的波函数：</a:t>
            </a:r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3635375" y="2074461"/>
            <a:ext cx="2849584" cy="971217"/>
            <a:chOff x="2290" y="1389"/>
            <a:chExt cx="1507" cy="630"/>
          </a:xfrm>
        </p:grpSpPr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2290" y="1718"/>
              <a:ext cx="1507" cy="301"/>
            </a:xfrm>
            <a:prstGeom prst="rect">
              <a:avLst/>
            </a:prstGeom>
            <a:solidFill>
              <a:srgbClr val="FF0000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355600" indent="-3556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zh-CN" altLang="en-US" sz="240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空间坐标</a:t>
              </a:r>
              <a:r>
                <a:rPr lang="en-US" altLang="zh-CN" sz="240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zh-CN" altLang="en-US" sz="240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自旋坐标</a:t>
              </a:r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>
              <a:off x="2584" y="1401"/>
              <a:ext cx="477" cy="30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zh-CN" altLang="en-US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 flipH="1">
              <a:off x="3061" y="1389"/>
              <a:ext cx="0" cy="31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zh-CN" altLang="en-US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83628" y="3197373"/>
            <a:ext cx="295174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总波函数分离变量：</a:t>
            </a:r>
          </a:p>
        </p:txBody>
      </p:sp>
      <p:grpSp>
        <p:nvGrpSpPr>
          <p:cNvPr id="17" name="Group 27"/>
          <p:cNvGrpSpPr>
            <a:grpSpLocks/>
          </p:cNvGrpSpPr>
          <p:nvPr/>
        </p:nvGrpSpPr>
        <p:grpSpPr bwMode="auto">
          <a:xfrm>
            <a:off x="827088" y="2121205"/>
            <a:ext cx="1657350" cy="799643"/>
            <a:chOff x="567" y="1416"/>
            <a:chExt cx="886" cy="477"/>
          </a:xfrm>
        </p:grpSpPr>
        <p:sp>
          <p:nvSpPr>
            <p:cNvPr id="18" name="Text Box 25"/>
            <p:cNvSpPr txBox="1">
              <a:spLocks noChangeArrowheads="1"/>
            </p:cNvSpPr>
            <p:nvPr/>
          </p:nvSpPr>
          <p:spPr bwMode="auto">
            <a:xfrm>
              <a:off x="567" y="1616"/>
              <a:ext cx="886" cy="277"/>
            </a:xfrm>
            <a:prstGeom prst="rect">
              <a:avLst/>
            </a:prstGeom>
            <a:solidFill>
              <a:srgbClr val="FF0000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55600" indent="-3556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zh-CN" altLang="en-US" sz="240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总波函数</a:t>
              </a:r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H="1">
              <a:off x="1020" y="1416"/>
              <a:ext cx="42" cy="2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zh-CN" altLang="en-US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755650" y="4648200"/>
            <a:ext cx="7428935" cy="463846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交换反对称的总空间波函数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交换对称的总自旋波函数</a:t>
            </a: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755650" y="5426075"/>
            <a:ext cx="7428935" cy="463846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交换对称的总空间波函数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交换反对称的总自旋波函数</a:t>
            </a: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4284663" y="5067300"/>
            <a:ext cx="47190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or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723" y="3210273"/>
            <a:ext cx="4381500" cy="1029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95600" y="3154960"/>
                <a:ext cx="381000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华文楷体"/>
                              <a:cs typeface="华文楷体"/>
                            </a:rPr>
                          </m:ctrlPr>
                        </m:sSubPr>
                        <m:e>
                          <m:r>
                            <a:rPr lang="en-US" altLang="zh-CN" sz="2000" i="1" smtClean="0">
                              <a:solidFill>
                                <a:srgbClr val="0000FF"/>
                              </a:solidFill>
                              <a:latin typeface="Cambria Math" charset="0"/>
                              <a:ea typeface="华文楷体"/>
                              <a:cs typeface="华文楷体"/>
                            </a:rPr>
                            <m:t>𝝍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rgbClr val="0000FF"/>
                              </a:solidFill>
                              <a:latin typeface="Cambria Math" charset="0"/>
                              <a:ea typeface="华文楷体"/>
                              <a:cs typeface="华文楷体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华文楷体"/>
                              <a:cs typeface="华文楷体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华文楷体"/>
                                  <a:cs typeface="华文楷体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华文楷体"/>
                                  <a:cs typeface="华文楷体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华文楷体"/>
                                  <a:cs typeface="华文楷体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charset="0"/>
                              <a:ea typeface="华文楷体"/>
                              <a:cs typeface="华文楷体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华文楷体"/>
                                  <a:cs typeface="华文楷体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华文楷体"/>
                                  <a:cs typeface="华文楷体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华文楷体"/>
                                  <a:cs typeface="华文楷体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altLang="zh-CN" sz="2000" i="1">
                          <a:solidFill>
                            <a:srgbClr val="0000FF"/>
                          </a:solidFill>
                          <a:latin typeface="Cambria Math" charset="0"/>
                          <a:ea typeface="华文楷体"/>
                          <a:cs typeface="华文楷体"/>
                        </a:rPr>
                        <m:t>=</m:t>
                      </m:r>
                      <m:r>
                        <a:rPr lang="en-US" altLang="zh-CN" sz="2000" i="1">
                          <a:solidFill>
                            <a:srgbClr val="0000FF"/>
                          </a:solidFill>
                          <a:latin typeface="Cambria Math" charset="0"/>
                          <a:ea typeface="华文楷体"/>
                          <a:cs typeface="华文楷体"/>
                        </a:rPr>
                        <m:t>𝝓</m:t>
                      </m:r>
                      <m:d>
                        <m:dPr>
                          <m:ctrlP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华文楷体"/>
                              <a:cs typeface="华文楷体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华文楷体"/>
                                  <a:cs typeface="华文楷体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华文楷体"/>
                                  <a:cs typeface="华文楷体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华文楷体"/>
                                  <a:cs typeface="华文楷体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charset="0"/>
                              <a:ea typeface="华文楷体"/>
                              <a:cs typeface="华文楷体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华文楷体"/>
                                  <a:cs typeface="华文楷体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华文楷体"/>
                                  <a:cs typeface="华文楷体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charset="0"/>
                                  <a:ea typeface="华文楷体"/>
                                  <a:cs typeface="华文楷体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altLang="zh-CN" sz="2000" i="1">
                          <a:solidFill>
                            <a:srgbClr val="0000FF"/>
                          </a:solidFill>
                          <a:latin typeface="Cambria Math" charset="0"/>
                          <a:ea typeface="华文楷体"/>
                          <a:cs typeface="华文楷体"/>
                        </a:rPr>
                        <m:t>𝝌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154960"/>
                <a:ext cx="3810000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186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84968" y="2288645"/>
            <a:ext cx="70167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根据 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                            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可以把一切粒子分为两大类：</a:t>
            </a:r>
          </a:p>
        </p:txBody>
      </p:sp>
      <p:graphicFrame>
        <p:nvGraphicFramePr>
          <p:cNvPr id="1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911096"/>
              </p:ext>
            </p:extLst>
          </p:nvPr>
        </p:nvGraphicFramePr>
        <p:xfrm>
          <a:off x="1093270" y="2376312"/>
          <a:ext cx="2224063" cy="44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1143000" imgH="228600" progId="Equation.3">
                  <p:embed/>
                </p:oleObj>
              </mc:Choice>
              <mc:Fallback>
                <p:oleObj name="公式" r:id="rId2" imgW="1143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270" y="2376312"/>
                        <a:ext cx="2224063" cy="44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08768" y="2886583"/>
            <a:ext cx="859194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buFontTx/>
              <a:buAutoNum type="alphaLcParenR"/>
              <a:defRPr/>
            </a:pP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   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本征值为正的粒子的自旋为整数，波函数为完全对称的，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   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这类粒子称为玻色子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，</a:t>
            </a:r>
            <a:r>
              <a:rPr lang="zh-CN" altLang="en-US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遵从</a:t>
            </a:r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Bose-Einstein</a:t>
            </a:r>
            <a:r>
              <a:rPr lang="zh-CN" altLang="en-US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统计规律，称为</a:t>
            </a:r>
            <a:r>
              <a:rPr lang="en-US" altLang="zh-CN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Bose </a:t>
            </a:r>
            <a:r>
              <a:rPr lang="zh-CN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子</a:t>
            </a:r>
            <a:r>
              <a:rPr lang="zh-CN" altLang="en-US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。如：</a:t>
            </a:r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  <a:sym typeface="Symbol" charset="0"/>
              </a:rPr>
              <a:t></a:t>
            </a:r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 </a:t>
            </a:r>
            <a:r>
              <a:rPr lang="zh-CN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光子</a:t>
            </a:r>
            <a:r>
              <a:rPr lang="en-US" altLang="zh-CN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zh-CN" altLang="en-US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CN" sz="24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s</a:t>
            </a:r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 =1</a:t>
            </a:r>
            <a:r>
              <a:rPr lang="zh-CN" altLang="en-US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）；</a:t>
            </a:r>
            <a:r>
              <a:rPr lang="en-US" altLang="zh-CN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  <a:sym typeface="Symbol" charset="0"/>
              </a:rPr>
              <a:t></a:t>
            </a:r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 </a:t>
            </a:r>
            <a:r>
              <a:rPr lang="zh-CN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介子</a:t>
            </a:r>
            <a:r>
              <a:rPr lang="en-US" altLang="zh-CN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zh-CN" altLang="en-US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CN" sz="24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s</a:t>
            </a:r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 = 0</a:t>
            </a:r>
            <a:r>
              <a:rPr lang="zh-CN" altLang="en-US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）。</a:t>
            </a:r>
            <a:endParaRPr lang="zh-CN" altLang="en-US" sz="2400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自旋统计关系</a:t>
            </a:r>
            <a:endParaRPr 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3038E-89BA-7247-892E-995FBDF4CD2A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47252" y="4189274"/>
            <a:ext cx="8591948" cy="166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b)   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本征值为负的粒子的自旋为半整数，波函数完全反对称，</a:t>
            </a:r>
            <a:endParaRPr lang="en-US" altLang="zh-CN" sz="2400" dirty="0"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   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这类粒子称为费米子，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遵从</a:t>
            </a:r>
            <a:r>
              <a:rPr lang="en-US" altLang="zh-CN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Fermi-Dirac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 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统计规律，称为</a:t>
            </a:r>
            <a:r>
              <a:rPr lang="en-US" altLang="zh-CN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Fermi </a:t>
            </a:r>
            <a:r>
              <a:rPr lang="zh-CN" alt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子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。例如</a:t>
            </a:r>
            <a:r>
              <a:rPr lang="zh-CN" alt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电子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、</a:t>
            </a:r>
            <a:r>
              <a:rPr lang="zh-CN" alt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质子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、</a:t>
            </a:r>
            <a:r>
              <a:rPr lang="zh-CN" alt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中子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CN" sz="24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s</a:t>
            </a:r>
            <a:r>
              <a:rPr lang="en-US" altLang="zh-CN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 =1/2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）等粒子。</a:t>
            </a:r>
          </a:p>
        </p:txBody>
      </p:sp>
      <p:sp>
        <p:nvSpPr>
          <p:cNvPr id="3" name="Rectangle 2"/>
          <p:cNvSpPr/>
          <p:nvPr/>
        </p:nvSpPr>
        <p:spPr>
          <a:xfrm>
            <a:off x="384968" y="1165890"/>
            <a:ext cx="8149432" cy="11135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实验表明：对于每一种粒子，其波函数的交换对称性是完全确定的，而且该对称性与粒子的自旋有确定的联系。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06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多电子系统的波函数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153400" cy="4876800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电子是费米子，两电子系统的反对称波函数可以写为：（</a:t>
            </a:r>
            <a:r>
              <a:rPr lang="zh-CN" altLang="en-US" sz="2800" dirty="0">
                <a:solidFill>
                  <a:srgbClr val="0000FF"/>
                </a:solidFill>
              </a:rPr>
              <a:t>量子力学可以推导</a:t>
            </a:r>
            <a:r>
              <a:rPr lang="zh-CN" altLang="en-US" sz="2800" dirty="0"/>
              <a:t>） </a:t>
            </a:r>
            <a:endParaRPr lang="en-US" altLang="zh-CN" sz="2800" dirty="0"/>
          </a:p>
          <a:p>
            <a:endParaRPr lang="en-US" altLang="zh-CN" sz="2800" dirty="0"/>
          </a:p>
          <a:p>
            <a:endParaRPr lang="en-US" altLang="zh-CN" sz="2800" dirty="0"/>
          </a:p>
          <a:p>
            <a:pPr marL="0" indent="0">
              <a:buNone/>
            </a:pPr>
            <a:r>
              <a:rPr lang="zh-CN" altLang="en-US" sz="2800" dirty="0"/>
              <a:t>     若</a:t>
            </a:r>
            <a:r>
              <a:rPr lang="zh-CN" altLang="en-US" sz="2800" dirty="0">
                <a:solidFill>
                  <a:srgbClr val="FF0000"/>
                </a:solidFill>
              </a:rPr>
              <a:t>状态相同</a:t>
            </a:r>
            <a:r>
              <a:rPr lang="zh-CN" altLang="en-US" sz="2800" dirty="0"/>
              <a:t>，也即</a:t>
            </a:r>
            <a:r>
              <a:rPr lang="en-US" altLang="zh-CN" sz="2800" i="1" dirty="0">
                <a:latin typeface="Times New Roman" charset="0"/>
                <a:ea typeface="Times New Roman" charset="0"/>
                <a:cs typeface="Times New Roman" charset="0"/>
              </a:rPr>
              <a:t>α</a:t>
            </a:r>
            <a:r>
              <a:rPr lang="en-US" altLang="zh-CN" sz="2800" dirty="0">
                <a:latin typeface="Times New Roman" charset="0"/>
                <a:ea typeface="Times New Roman" charset="0"/>
                <a:cs typeface="Times New Roman" charset="0"/>
              </a:rPr>
              <a:t>=</a:t>
            </a:r>
            <a:r>
              <a:rPr lang="en-US" altLang="zh-CN" sz="2800" i="1" dirty="0">
                <a:latin typeface="Times New Roman" charset="0"/>
                <a:ea typeface="Times New Roman" charset="0"/>
                <a:cs typeface="Times New Roman" charset="0"/>
              </a:rPr>
              <a:t>β</a:t>
            </a:r>
            <a:r>
              <a:rPr lang="zh-CN" altLang="en-US" sz="2800" dirty="0"/>
              <a:t>，必有： </a:t>
            </a:r>
          </a:p>
          <a:p>
            <a:pPr marL="0" indent="0">
              <a:buNone/>
            </a:pPr>
            <a:endParaRPr lang="en-US" altLang="zh-CN" sz="2800" dirty="0"/>
          </a:p>
          <a:p>
            <a:endParaRPr lang="en-US" altLang="zh-CN" sz="2800" dirty="0"/>
          </a:p>
          <a:p>
            <a:pPr marL="0" indent="0">
              <a:buNone/>
            </a:pPr>
            <a:r>
              <a:rPr lang="zh-CN" altLang="en-US" sz="2800" dirty="0"/>
              <a:t> 则全空间这种状态</a:t>
            </a:r>
            <a:r>
              <a:rPr lang="zh-CN" altLang="en-US" sz="2800" dirty="0">
                <a:solidFill>
                  <a:srgbClr val="FF0000"/>
                </a:solidFill>
              </a:rPr>
              <a:t>出现概率为</a:t>
            </a:r>
            <a:r>
              <a:rPr lang="en-US" altLang="zh-CN" sz="2800" dirty="0">
                <a:solidFill>
                  <a:srgbClr val="FF0000"/>
                </a:solidFill>
              </a:rPr>
              <a:t>0</a:t>
            </a:r>
            <a:r>
              <a:rPr lang="zh-CN" altLang="en-US" sz="2800" dirty="0"/>
              <a:t> </a:t>
            </a:r>
            <a:r>
              <a:rPr lang="zh-CN" altLang="en-US" sz="2800" dirty="0">
                <a:sym typeface="Symbol" panose="05050102010706020507" pitchFamily="18" charset="2"/>
              </a:rPr>
              <a:t> 泡利不相容原理！</a:t>
            </a:r>
            <a:endParaRPr lang="en-US" altLang="zh-CN" sz="28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979324"/>
              </p:ext>
            </p:extLst>
          </p:nvPr>
        </p:nvGraphicFramePr>
        <p:xfrm>
          <a:off x="2041338" y="2209800"/>
          <a:ext cx="5273862" cy="792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2795060" imgH="419205" progId="Equation.3">
                  <p:embed/>
                </p:oleObj>
              </mc:Choice>
              <mc:Fallback>
                <p:oleObj name="公式" r:id="rId2" imgW="2795060" imgH="41920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338" y="2209800"/>
                        <a:ext cx="5273862" cy="7928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924531"/>
              </p:ext>
            </p:extLst>
          </p:nvPr>
        </p:nvGraphicFramePr>
        <p:xfrm>
          <a:off x="3886199" y="3714752"/>
          <a:ext cx="1526147" cy="46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4" imgW="724170" imgH="215810" progId="Equation.3">
                  <p:embed/>
                </p:oleObj>
              </mc:Choice>
              <mc:Fallback>
                <p:oleObj name="公式" r:id="rId4" imgW="724170" imgH="21581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199" y="3714752"/>
                        <a:ext cx="1526147" cy="461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227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He</a:t>
            </a:r>
            <a:r>
              <a:rPr lang="zh-CN" altLang="en-US" dirty="0"/>
              <a:t>原子的基态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68313" y="1219200"/>
            <a:ext cx="8066087" cy="5029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800" dirty="0"/>
              <a:t>He</a:t>
            </a:r>
            <a:r>
              <a:rPr kumimoji="1" lang="zh-CN" altLang="en-US" sz="2800" dirty="0"/>
              <a:t>原子基态的电子组态是</a:t>
            </a:r>
            <a:r>
              <a:rPr kumimoji="1" lang="en-US" altLang="zh-CN" sz="2800" dirty="0"/>
              <a:t>1s1s</a:t>
            </a:r>
            <a:r>
              <a:rPr kumimoji="1" lang="zh-CN" altLang="en-US" sz="2800" dirty="0"/>
              <a:t>，按</a:t>
            </a:r>
            <a:r>
              <a:rPr kumimoji="1" lang="en-US" altLang="zh-CN" sz="2800" i="1" dirty="0"/>
              <a:t>L-S</a:t>
            </a:r>
            <a:r>
              <a:rPr kumimoji="1" lang="zh-CN" altLang="en-US" sz="2800" dirty="0"/>
              <a:t>耦合，可能的原子态是</a:t>
            </a:r>
            <a:r>
              <a:rPr kumimoji="1" lang="en-US" altLang="zh-CN" sz="2800" dirty="0">
                <a:solidFill>
                  <a:srgbClr val="FF0000"/>
                </a:solidFill>
              </a:rPr>
              <a:t>(1s1s)</a:t>
            </a:r>
            <a:r>
              <a:rPr kumimoji="1" lang="en-US" altLang="zh-CN" sz="2800" baseline="30000" dirty="0">
                <a:solidFill>
                  <a:srgbClr val="FF0000"/>
                </a:solidFill>
              </a:rPr>
              <a:t>1</a:t>
            </a:r>
            <a:r>
              <a:rPr kumimoji="1" lang="en-US" altLang="zh-CN" sz="2800" dirty="0">
                <a:solidFill>
                  <a:srgbClr val="FF0000"/>
                </a:solidFill>
              </a:rPr>
              <a:t>S</a:t>
            </a:r>
            <a:r>
              <a:rPr kumimoji="1" lang="en-US" altLang="zh-CN" sz="2800" baseline="-25000" dirty="0">
                <a:solidFill>
                  <a:srgbClr val="FF0000"/>
                </a:solidFill>
              </a:rPr>
              <a:t>0</a:t>
            </a:r>
            <a:r>
              <a:rPr kumimoji="1" lang="zh-CN" altLang="en-US" sz="2800" dirty="0"/>
              <a:t>和</a:t>
            </a:r>
            <a:r>
              <a:rPr kumimoji="1" lang="en-US" altLang="zh-CN" sz="2800" dirty="0">
                <a:solidFill>
                  <a:srgbClr val="FF0000"/>
                </a:solidFill>
              </a:rPr>
              <a:t>(1s1s)</a:t>
            </a:r>
            <a:r>
              <a:rPr kumimoji="1" lang="en-US" altLang="zh-CN" sz="2800" baseline="30000" dirty="0">
                <a:solidFill>
                  <a:srgbClr val="FF0000"/>
                </a:solidFill>
              </a:rPr>
              <a:t>3</a:t>
            </a:r>
            <a:r>
              <a:rPr kumimoji="1" lang="en-US" altLang="zh-CN" sz="2800" dirty="0">
                <a:solidFill>
                  <a:srgbClr val="FF0000"/>
                </a:solidFill>
              </a:rPr>
              <a:t>S</a:t>
            </a:r>
            <a:r>
              <a:rPr kumimoji="1" lang="en-US" altLang="zh-CN" sz="2800" baseline="-25000" dirty="0">
                <a:solidFill>
                  <a:srgbClr val="FF0000"/>
                </a:solidFill>
              </a:rPr>
              <a:t>1</a:t>
            </a:r>
            <a:endParaRPr kumimoji="1" lang="zh-CN" altLang="en-US" sz="28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/>
              <a:t>一般来说， 同一电子组态形成的原子态中，三重态能级低于单态能级，因为三重态</a:t>
            </a:r>
            <a:r>
              <a:rPr lang="en-US" altLang="zh-CN" sz="2800" dirty="0"/>
              <a:t>S=1</a:t>
            </a:r>
            <a:r>
              <a:rPr lang="zh-CN" altLang="en-US" sz="2800" dirty="0"/>
              <a:t>，两个电子的自旋是同向的</a:t>
            </a:r>
            <a:r>
              <a:rPr lang="en-US" altLang="zh-CN" sz="2800" dirty="0"/>
              <a:t>(</a:t>
            </a:r>
            <a:r>
              <a:rPr lang="en-US" altLang="zh-CN" sz="2800" i="1" dirty="0">
                <a:solidFill>
                  <a:srgbClr val="FF0000"/>
                </a:solidFill>
              </a:rPr>
              <a:t>m</a:t>
            </a:r>
            <a:r>
              <a:rPr lang="en-US" altLang="zh-CN" sz="2800" i="1" baseline="-25000" dirty="0">
                <a:solidFill>
                  <a:srgbClr val="FF0000"/>
                </a:solidFill>
              </a:rPr>
              <a:t>s</a:t>
            </a:r>
            <a:r>
              <a:rPr lang="en-US" altLang="zh-CN" sz="2800" baseline="-25000" dirty="0">
                <a:solidFill>
                  <a:srgbClr val="FF0000"/>
                </a:solidFill>
              </a:rPr>
              <a:t>1</a:t>
            </a:r>
            <a:r>
              <a:rPr lang="en-US" altLang="zh-CN" sz="2800" dirty="0">
                <a:solidFill>
                  <a:srgbClr val="FF0000"/>
                </a:solidFill>
              </a:rPr>
              <a:t>=</a:t>
            </a:r>
            <a:r>
              <a:rPr lang="en-US" altLang="zh-CN" sz="2800" i="1" dirty="0">
                <a:solidFill>
                  <a:srgbClr val="FF0000"/>
                </a:solidFill>
              </a:rPr>
              <a:t> m</a:t>
            </a:r>
            <a:r>
              <a:rPr lang="en-US" altLang="zh-CN" sz="2800" i="1" baseline="-25000" dirty="0">
                <a:solidFill>
                  <a:srgbClr val="FF0000"/>
                </a:solidFill>
              </a:rPr>
              <a:t>s</a:t>
            </a:r>
            <a:r>
              <a:rPr lang="en-US" altLang="zh-CN" sz="2800" baseline="-25000" dirty="0">
                <a:solidFill>
                  <a:srgbClr val="FF0000"/>
                </a:solidFill>
              </a:rPr>
              <a:t>2</a:t>
            </a:r>
            <a:r>
              <a:rPr lang="en-US" altLang="zh-CN" sz="2800" dirty="0">
                <a:solidFill>
                  <a:srgbClr val="FF0000"/>
                </a:solidFill>
              </a:rPr>
              <a:t>= </a:t>
            </a:r>
            <a:r>
              <a:rPr lang="en-US" altLang="zh-CN" sz="2800" dirty="0">
                <a:solidFill>
                  <a:srgbClr val="FF0000"/>
                </a:solidFill>
                <a:sym typeface="Symbol" panose="05050102010706020507" pitchFamily="18" charset="2"/>
              </a:rPr>
              <a:t>1/2</a:t>
            </a:r>
            <a:r>
              <a:rPr lang="en-US" altLang="zh-CN" sz="2800" dirty="0"/>
              <a:t>)</a:t>
            </a:r>
          </a:p>
          <a:p>
            <a:pPr>
              <a:lnSpc>
                <a:spcPct val="120000"/>
              </a:lnSpc>
            </a:pPr>
            <a:r>
              <a:rPr lang="zh-CN" altLang="en-US" sz="2800" dirty="0"/>
              <a:t>在</a:t>
            </a:r>
            <a:r>
              <a:rPr lang="en-US" altLang="zh-CN" sz="2800" i="1" dirty="0">
                <a:solidFill>
                  <a:srgbClr val="FF0000"/>
                </a:solidFill>
              </a:rPr>
              <a:t>n</a:t>
            </a:r>
            <a:r>
              <a:rPr lang="en-US" altLang="zh-CN" sz="2800" baseline="-25000" dirty="0">
                <a:solidFill>
                  <a:srgbClr val="FF0000"/>
                </a:solidFill>
              </a:rPr>
              <a:t>1</a:t>
            </a:r>
            <a:r>
              <a:rPr lang="en-US" altLang="zh-CN" sz="2800" dirty="0">
                <a:solidFill>
                  <a:srgbClr val="FF0000"/>
                </a:solidFill>
              </a:rPr>
              <a:t> =</a:t>
            </a:r>
            <a:r>
              <a:rPr lang="zh-CN" altLang="en-US" sz="2800" dirty="0"/>
              <a:t> </a:t>
            </a:r>
            <a:r>
              <a:rPr lang="en-US" altLang="zh-CN" sz="2800" i="1" dirty="0">
                <a:solidFill>
                  <a:srgbClr val="FF0000"/>
                </a:solidFill>
              </a:rPr>
              <a:t>n</a:t>
            </a:r>
            <a:r>
              <a:rPr lang="en-US" altLang="zh-CN" sz="2800" baseline="-25000" dirty="0">
                <a:solidFill>
                  <a:srgbClr val="FF0000"/>
                </a:solidFill>
              </a:rPr>
              <a:t>2</a:t>
            </a:r>
            <a:r>
              <a:rPr lang="zh-CN" altLang="en-US" sz="2800" dirty="0"/>
              <a:t> </a:t>
            </a:r>
            <a:r>
              <a:rPr lang="en-US" altLang="zh-CN" sz="2800" dirty="0"/>
              <a:t>,</a:t>
            </a:r>
            <a:r>
              <a:rPr lang="zh-CN" altLang="en-US" sz="2800" dirty="0"/>
              <a:t> </a:t>
            </a:r>
            <a:r>
              <a:rPr lang="en-US" altLang="zh-CN" sz="2800" i="1" dirty="0">
                <a:solidFill>
                  <a:srgbClr val="FF0000"/>
                </a:solidFill>
              </a:rPr>
              <a:t>l</a:t>
            </a:r>
            <a:r>
              <a:rPr lang="en-US" altLang="zh-CN" sz="2800" baseline="-25000" dirty="0">
                <a:solidFill>
                  <a:srgbClr val="FF0000"/>
                </a:solidFill>
              </a:rPr>
              <a:t>1</a:t>
            </a:r>
            <a:r>
              <a:rPr lang="en-US" altLang="zh-CN" sz="2800" dirty="0">
                <a:solidFill>
                  <a:srgbClr val="FF0000"/>
                </a:solidFill>
              </a:rPr>
              <a:t> =</a:t>
            </a:r>
            <a:r>
              <a:rPr lang="zh-CN" altLang="en-US" sz="2800" dirty="0"/>
              <a:t> </a:t>
            </a:r>
            <a:r>
              <a:rPr lang="en-US" altLang="zh-CN" sz="2800" i="1" dirty="0">
                <a:solidFill>
                  <a:srgbClr val="FF0000"/>
                </a:solidFill>
              </a:rPr>
              <a:t>l</a:t>
            </a:r>
            <a:r>
              <a:rPr lang="en-US" altLang="zh-CN" sz="2800" baseline="-25000" dirty="0">
                <a:solidFill>
                  <a:srgbClr val="FF0000"/>
                </a:solidFill>
              </a:rPr>
              <a:t>2</a:t>
            </a:r>
            <a:r>
              <a:rPr lang="zh-CN" altLang="en-US" sz="2800" dirty="0"/>
              <a:t>情况下，泡利原理要求</a:t>
            </a:r>
            <a:r>
              <a:rPr lang="en-US" altLang="zh-CN" sz="2800" i="1" dirty="0">
                <a:solidFill>
                  <a:srgbClr val="FF0000"/>
                </a:solidFill>
              </a:rPr>
              <a:t>m</a:t>
            </a:r>
            <a:r>
              <a:rPr lang="en-US" altLang="zh-CN" sz="2800" i="1" baseline="-25000" dirty="0">
                <a:solidFill>
                  <a:srgbClr val="FF0000"/>
                </a:solidFill>
              </a:rPr>
              <a:t>l</a:t>
            </a:r>
            <a:r>
              <a:rPr lang="en-US" altLang="zh-CN" sz="2800" baseline="-25000" dirty="0">
                <a:solidFill>
                  <a:srgbClr val="FF0000"/>
                </a:solidFill>
              </a:rPr>
              <a:t>1 </a:t>
            </a:r>
            <a:r>
              <a:rPr lang="en-US" altLang="zh-CN" sz="2800" dirty="0">
                <a:solidFill>
                  <a:srgbClr val="FF0000"/>
                </a:solidFill>
                <a:sym typeface="Symbol" panose="05050102010706020507" pitchFamily="18" charset="2"/>
              </a:rPr>
              <a:t></a:t>
            </a:r>
            <a:r>
              <a:rPr lang="en-US" altLang="zh-CN" sz="2800" i="1" dirty="0">
                <a:solidFill>
                  <a:srgbClr val="FF0000"/>
                </a:solidFill>
              </a:rPr>
              <a:t> m</a:t>
            </a:r>
            <a:r>
              <a:rPr lang="en-US" altLang="zh-CN" sz="2800" i="1" baseline="-25000" dirty="0">
                <a:solidFill>
                  <a:srgbClr val="FF0000"/>
                </a:solidFill>
              </a:rPr>
              <a:t>l</a:t>
            </a:r>
            <a:r>
              <a:rPr lang="en-US" altLang="zh-CN" sz="2800" baseline="-25000" dirty="0">
                <a:solidFill>
                  <a:srgbClr val="FF0000"/>
                </a:solidFill>
              </a:rPr>
              <a:t>2</a:t>
            </a:r>
            <a:r>
              <a:rPr lang="en-US" altLang="zh-CN" sz="2800" dirty="0"/>
              <a:t>,</a:t>
            </a:r>
            <a:r>
              <a:rPr lang="zh-CN" altLang="en-US" sz="2800" dirty="0"/>
              <a:t>即两个电子轨道的空间取向不同。</a:t>
            </a:r>
            <a:endParaRPr lang="en-US" altLang="zh-CN" sz="2800" dirty="0"/>
          </a:p>
          <a:p>
            <a:pPr>
              <a:lnSpc>
                <a:spcPct val="120000"/>
              </a:lnSpc>
            </a:pPr>
            <a:endParaRPr lang="en-US" altLang="zh-CN" sz="2800" dirty="0"/>
          </a:p>
          <a:p>
            <a:pPr>
              <a:lnSpc>
                <a:spcPct val="120000"/>
              </a:lnSpc>
            </a:pPr>
            <a:endParaRPr lang="en-US" altLang="zh-CN" sz="2800" dirty="0"/>
          </a:p>
          <a:p>
            <a:pPr>
              <a:lnSpc>
                <a:spcPct val="120000"/>
              </a:lnSpc>
            </a:pPr>
            <a:endParaRPr lang="en-US" altLang="zh-CN" sz="2800" dirty="0"/>
          </a:p>
          <a:p>
            <a:pPr>
              <a:lnSpc>
                <a:spcPct val="120000"/>
              </a:lnSpc>
            </a:pPr>
            <a:r>
              <a:rPr lang="zh-CN" altLang="en-US" sz="2800" dirty="0"/>
              <a:t>对于</a:t>
            </a:r>
            <a:r>
              <a:rPr kumimoji="1" lang="en-US" altLang="zh-CN" sz="2800" dirty="0">
                <a:solidFill>
                  <a:srgbClr val="FF0000"/>
                </a:solidFill>
              </a:rPr>
              <a:t>(1s1s)</a:t>
            </a:r>
            <a:r>
              <a:rPr kumimoji="1" lang="en-US" altLang="zh-CN" sz="2800" baseline="30000" dirty="0">
                <a:solidFill>
                  <a:srgbClr val="FF0000"/>
                </a:solidFill>
              </a:rPr>
              <a:t>3</a:t>
            </a:r>
            <a:r>
              <a:rPr kumimoji="1" lang="en-US" altLang="zh-CN" sz="2800" dirty="0">
                <a:solidFill>
                  <a:srgbClr val="FF0000"/>
                </a:solidFill>
              </a:rPr>
              <a:t>S</a:t>
            </a:r>
            <a:r>
              <a:rPr kumimoji="1" lang="en-US" altLang="zh-CN" sz="2800" baseline="-25000" dirty="0">
                <a:solidFill>
                  <a:srgbClr val="FF0000"/>
                </a:solidFill>
              </a:rPr>
              <a:t>1</a:t>
            </a:r>
            <a:r>
              <a:rPr lang="zh-CN" altLang="en-US" sz="2800" dirty="0"/>
              <a:t>态：</a:t>
            </a:r>
            <a:r>
              <a:rPr lang="en-US" altLang="zh-CN" sz="2800" i="1" dirty="0">
                <a:solidFill>
                  <a:srgbClr val="FF0000"/>
                </a:solidFill>
              </a:rPr>
              <a:t> n</a:t>
            </a:r>
            <a:r>
              <a:rPr lang="en-US" altLang="zh-CN" sz="2800" dirty="0">
                <a:solidFill>
                  <a:srgbClr val="FF0000"/>
                </a:solidFill>
              </a:rPr>
              <a:t>, </a:t>
            </a:r>
            <a:r>
              <a:rPr lang="en-US" altLang="zh-CN" sz="2800" i="1" dirty="0">
                <a:solidFill>
                  <a:srgbClr val="FF0000"/>
                </a:solidFill>
              </a:rPr>
              <a:t>l</a:t>
            </a:r>
            <a:r>
              <a:rPr lang="en-US" altLang="zh-CN" sz="2800" dirty="0">
                <a:solidFill>
                  <a:srgbClr val="FF0000"/>
                </a:solidFill>
              </a:rPr>
              <a:t>, </a:t>
            </a:r>
            <a:r>
              <a:rPr lang="en-US" altLang="zh-CN" sz="2800" i="1" dirty="0">
                <a:solidFill>
                  <a:srgbClr val="FF0000"/>
                </a:solidFill>
              </a:rPr>
              <a:t>m</a:t>
            </a:r>
            <a:r>
              <a:rPr lang="en-US" altLang="zh-CN" sz="2800" i="1" baseline="-25000" dirty="0">
                <a:solidFill>
                  <a:srgbClr val="FF0000"/>
                </a:solidFill>
              </a:rPr>
              <a:t>l</a:t>
            </a:r>
            <a:r>
              <a:rPr lang="en-US" altLang="zh-CN" sz="2800" dirty="0">
                <a:solidFill>
                  <a:srgbClr val="FF0000"/>
                </a:solidFill>
              </a:rPr>
              <a:t>, </a:t>
            </a:r>
            <a:r>
              <a:rPr lang="zh-CN" altLang="en-US" sz="2800" dirty="0"/>
              <a:t>相同，</a:t>
            </a:r>
            <a:r>
              <a:rPr lang="en-US" altLang="zh-CN" sz="2800" dirty="0">
                <a:solidFill>
                  <a:srgbClr val="FF0000"/>
                </a:solidFill>
              </a:rPr>
              <a:t>s</a:t>
            </a:r>
            <a:r>
              <a:rPr lang="en-US" altLang="zh-CN" sz="2800" baseline="-25000" dirty="0">
                <a:solidFill>
                  <a:srgbClr val="FF0000"/>
                </a:solidFill>
              </a:rPr>
              <a:t>1</a:t>
            </a:r>
            <a:r>
              <a:rPr lang="zh-CN" altLang="en-US" sz="2800" dirty="0"/>
              <a:t>和</a:t>
            </a:r>
            <a:r>
              <a:rPr lang="en-US" altLang="zh-CN" sz="2800" dirty="0">
                <a:solidFill>
                  <a:srgbClr val="FF0000"/>
                </a:solidFill>
              </a:rPr>
              <a:t>s</a:t>
            </a:r>
            <a:r>
              <a:rPr lang="en-US" altLang="zh-CN" sz="2800" baseline="-25000" dirty="0">
                <a:solidFill>
                  <a:srgbClr val="FF0000"/>
                </a:solidFill>
              </a:rPr>
              <a:t>2</a:t>
            </a:r>
            <a:r>
              <a:rPr lang="zh-CN" altLang="en-US" sz="2800" dirty="0"/>
              <a:t>同向</a:t>
            </a:r>
            <a:r>
              <a:rPr lang="en-US" altLang="zh-CN" sz="2800" dirty="0"/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自旋平行</a:t>
            </a:r>
            <a:r>
              <a:rPr lang="en-US" altLang="zh-CN" sz="2800" dirty="0"/>
              <a:t>)</a:t>
            </a:r>
            <a:br>
              <a:rPr lang="en-US" altLang="zh-CN" sz="2800" dirty="0"/>
            </a:br>
            <a:r>
              <a:rPr lang="zh-CN" altLang="en-US" sz="2800" dirty="0">
                <a:sym typeface="Symbol" panose="05050102010706020507" pitchFamily="18" charset="2"/>
              </a:rPr>
              <a:t></a:t>
            </a:r>
            <a:r>
              <a:rPr lang="en-US" altLang="zh-CN" sz="2800" i="1" dirty="0">
                <a:solidFill>
                  <a:srgbClr val="FF0000"/>
                </a:solidFill>
              </a:rPr>
              <a:t>  </a:t>
            </a:r>
            <a:r>
              <a:rPr lang="en-US" altLang="zh-CN" sz="2800" i="1" dirty="0" err="1">
                <a:solidFill>
                  <a:srgbClr val="FF0000"/>
                </a:solidFill>
              </a:rPr>
              <a:t>m</a:t>
            </a:r>
            <a:r>
              <a:rPr lang="en-US" altLang="zh-CN" sz="2800" i="1" baseline="-25000" dirty="0" err="1">
                <a:solidFill>
                  <a:srgbClr val="FF0000"/>
                </a:solidFill>
              </a:rPr>
              <a:t>s</a:t>
            </a:r>
            <a:r>
              <a:rPr lang="zh-CN" altLang="en-US" sz="2800" dirty="0"/>
              <a:t>相同 </a:t>
            </a:r>
            <a:r>
              <a:rPr lang="zh-CN" altLang="en-US" sz="2800" dirty="0">
                <a:sym typeface="Symbol" panose="05050102010706020507" pitchFamily="18" charset="2"/>
              </a:rPr>
              <a:t></a:t>
            </a:r>
            <a:r>
              <a:rPr kumimoji="1" lang="zh-CN" altLang="en-US" sz="2800" dirty="0">
                <a:latin typeface="宋体" pitchFamily="2" charset="-122"/>
              </a:rPr>
              <a:t>违反了泡利不相容原理</a:t>
            </a:r>
            <a:br>
              <a:rPr kumimoji="1" lang="en-US" altLang="zh-CN" sz="2800" dirty="0">
                <a:latin typeface="宋体" pitchFamily="2" charset="-122"/>
              </a:rPr>
            </a:br>
            <a:r>
              <a:rPr lang="zh-CN" altLang="en-US" sz="2800" dirty="0">
                <a:sym typeface="Symbol" panose="05050102010706020507" pitchFamily="18" charset="2"/>
              </a:rPr>
              <a:t></a:t>
            </a:r>
            <a:r>
              <a:rPr kumimoji="1" lang="zh-CN" altLang="en-US" sz="2800" dirty="0">
                <a:latin typeface="宋体" pitchFamily="2" charset="-122"/>
              </a:rPr>
              <a:t>这个状态是不存在的</a:t>
            </a:r>
            <a:endParaRPr lang="en-US" altLang="zh-CN" sz="2800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71380" y="3962400"/>
            <a:ext cx="8091620" cy="830997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1"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电子是相互排斥的，空间距离越大，势能越低，体系越稳定。</a:t>
            </a:r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所以同一组态的原子态中，三重态能级总低于单态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63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原子的大小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609600" y="1219200"/>
            <a:ext cx="8001000" cy="914400"/>
          </a:xfrm>
        </p:spPr>
        <p:txBody>
          <a:bodyPr>
            <a:normAutofit/>
          </a:bodyPr>
          <a:lstStyle/>
          <a:p>
            <a:r>
              <a:rPr kumimoji="1" lang="zh-CN" altLang="en-US" sz="2400" dirty="0"/>
              <a:t>玻尔的观点：原子的大小应随着原子序数</a:t>
            </a:r>
            <a:r>
              <a:rPr kumimoji="1" lang="en-US" altLang="zh-CN" sz="2400" dirty="0"/>
              <a:t>Z</a:t>
            </a:r>
            <a:r>
              <a:rPr kumimoji="1" lang="zh-CN" altLang="en-US" sz="2400" dirty="0"/>
              <a:t>的增大而变的越来越小。</a:t>
            </a:r>
            <a:endParaRPr kumimoji="1" lang="en-US" altLang="zh-CN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pic>
        <p:nvPicPr>
          <p:cNvPr id="6" name="内容占位符 5" descr="未命名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" b="18093"/>
          <a:stretch/>
        </p:blipFill>
        <p:spPr>
          <a:xfrm>
            <a:off x="2505682" y="1981200"/>
            <a:ext cx="4199918" cy="1905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4061810"/>
            <a:ext cx="8153400" cy="226279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/>
          <a:p>
            <a:pPr marL="269875" indent="-254000" eaLnBrk="1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泡利不相容原理：限制了同一轨道上的电子数目，原子内也不会存在状态相同的两个电子，随着原子序数的增大，核对外层电子的吸引力增大。</a:t>
            </a:r>
          </a:p>
          <a:p>
            <a:pPr marL="269875" indent="-254000" eaLnBrk="1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这虽然使某些轨道半径变小了，但同时轨道层次增加 </a:t>
            </a:r>
            <a:b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</a:b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 原子的大小随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Z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的变化并不明显。正是泡利不相容原理限制了一个轨道上的电子的数目，否则，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Z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大的原子反而变小。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2215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泡利不相容原理的其它应用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17</a:t>
            </a:fld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762000" y="1295400"/>
            <a:ext cx="7848600" cy="4876800"/>
          </a:xfrm>
        </p:spPr>
        <p:txBody>
          <a:bodyPr>
            <a:normAutofit fontScale="92500" lnSpcReduction="10000"/>
          </a:bodyPr>
          <a:lstStyle/>
          <a:p>
            <a:r>
              <a:rPr kumimoji="1" lang="zh-CN" altLang="en-US" dirty="0">
                <a:latin typeface="宋体" pitchFamily="2" charset="-122"/>
              </a:rPr>
              <a:t>加热不能使金属内层电子获得能量；</a:t>
            </a:r>
            <a:endParaRPr kumimoji="1" lang="en-US" altLang="zh-CN" dirty="0">
              <a:latin typeface="宋体" pitchFamily="2" charset="-122"/>
            </a:endParaRPr>
          </a:p>
          <a:p>
            <a:endParaRPr kumimoji="1" lang="en-US" altLang="zh-CN" dirty="0">
              <a:latin typeface="宋体" pitchFamily="2" charset="-122"/>
            </a:endParaRPr>
          </a:p>
          <a:p>
            <a:r>
              <a:rPr kumimoji="1" lang="zh-CN" altLang="en-US" dirty="0">
                <a:latin typeface="宋体" pitchFamily="2" charset="-122"/>
              </a:rPr>
              <a:t>核子之间没有相互碰撞（需很高的能量才能激发到费米面以上）；</a:t>
            </a:r>
            <a:endParaRPr kumimoji="1" lang="en-US" altLang="zh-CN" dirty="0">
              <a:latin typeface="宋体" pitchFamily="2" charset="-122"/>
            </a:endParaRPr>
          </a:p>
          <a:p>
            <a:endParaRPr kumimoji="1" lang="en-US" altLang="zh-CN" dirty="0">
              <a:latin typeface="宋体" pitchFamily="2" charset="-122"/>
            </a:endParaRPr>
          </a:p>
          <a:p>
            <a:r>
              <a:rPr kumimoji="1" lang="zh-CN" altLang="en-US" dirty="0">
                <a:latin typeface="宋体" pitchFamily="2" charset="-122"/>
              </a:rPr>
              <a:t>构成核子的夸克是有颜色区别的 </a:t>
            </a:r>
            <a:r>
              <a:rPr kumimoji="1" lang="zh-CN" altLang="en-US" dirty="0">
                <a:latin typeface="宋体" pitchFamily="2" charset="-122"/>
                <a:sym typeface="Symbol" panose="05050102010706020507" pitchFamily="18" charset="2"/>
              </a:rPr>
              <a:t></a:t>
            </a:r>
            <a:r>
              <a:rPr kumimoji="1" lang="zh-CN" altLang="en-US" dirty="0">
                <a:latin typeface="宋体" pitchFamily="2" charset="-122"/>
              </a:rPr>
              <a:t>引入色量子数</a:t>
            </a:r>
            <a:endParaRPr kumimoji="1" lang="en-US" altLang="zh-CN" dirty="0">
              <a:latin typeface="宋体" pitchFamily="2" charset="-122"/>
            </a:endParaRPr>
          </a:p>
          <a:p>
            <a:endParaRPr kumimoji="1" lang="en-US" altLang="zh-CN" dirty="0">
              <a:solidFill>
                <a:srgbClr val="0000FF"/>
              </a:solidFill>
              <a:latin typeface="宋体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rgbClr val="0000FF"/>
                </a:solidFill>
              </a:rPr>
              <a:t>以上各点都可以用泡利原理作出很好的解释。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94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金属中的电子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77837" y="1265486"/>
            <a:ext cx="4398963" cy="4678114"/>
          </a:xfrm>
        </p:spPr>
        <p:txBody>
          <a:bodyPr>
            <a:normAutofit/>
          </a:bodyPr>
          <a:lstStyle/>
          <a:p>
            <a:pPr>
              <a:lnSpc>
                <a:spcPts val="3180"/>
              </a:lnSpc>
            </a:pPr>
            <a:r>
              <a:rPr kumimoji="1" lang="zh-CN" altLang="en-US" sz="2400" b="1" dirty="0">
                <a:latin typeface="华文楷体"/>
                <a:ea typeface="华文楷体"/>
                <a:cs typeface="华文楷体"/>
              </a:rPr>
              <a:t>金属的一个特性：加热过程中，原子核与核外的电子得到的能量差别很大，</a:t>
            </a:r>
            <a:r>
              <a:rPr kumimoji="1" lang="zh-CN" altLang="en-US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能量几乎都被原子核得到。</a:t>
            </a:r>
            <a:endParaRPr kumimoji="1" lang="en-US" altLang="zh-CN" sz="2400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ts val="3180"/>
              </a:lnSpc>
            </a:pPr>
            <a:r>
              <a:rPr kumimoji="1" lang="zh-CN" altLang="en-US" sz="2400" b="1" dirty="0">
                <a:latin typeface="华文楷体"/>
                <a:ea typeface="华文楷体"/>
                <a:cs typeface="华文楷体"/>
              </a:rPr>
              <a:t>按照泡利不相容原理，</a:t>
            </a:r>
            <a:r>
              <a:rPr kumimoji="1" lang="zh-CN" altLang="en-US" sz="2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金属内部电子附近轨道都被填满，</a:t>
            </a:r>
            <a:r>
              <a:rPr kumimoji="1" lang="zh-CN" altLang="en-US" sz="2400" b="1" dirty="0">
                <a:latin typeface="华文楷体"/>
                <a:ea typeface="华文楷体"/>
                <a:cs typeface="华文楷体"/>
              </a:rPr>
              <a:t>除非得到很大能量，跳到最外层</a:t>
            </a:r>
            <a:endParaRPr kumimoji="1" lang="en-US" altLang="zh-CN" sz="2400" b="1" dirty="0">
              <a:latin typeface="华文楷体"/>
              <a:ea typeface="华文楷体"/>
              <a:cs typeface="华文楷体"/>
            </a:endParaRPr>
          </a:p>
          <a:p>
            <a:pPr>
              <a:lnSpc>
                <a:spcPts val="3180"/>
              </a:lnSpc>
            </a:pPr>
            <a:r>
              <a:rPr kumimoji="1" lang="zh-CN" altLang="en-US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而加热一万度才相当于一个电子伏特</a:t>
            </a:r>
            <a:r>
              <a:rPr kumimoji="1" lang="zh-CN" altLang="en-US" sz="2400" b="1" dirty="0">
                <a:latin typeface="华文楷体"/>
                <a:ea typeface="华文楷体"/>
                <a:cs typeface="华文楷体"/>
              </a:rPr>
              <a:t>，所以除了外层的几个电子，能量都被金属晶格得到，使晶格骨架融化了</a:t>
            </a:r>
          </a:p>
        </p:txBody>
      </p:sp>
      <p:pic>
        <p:nvPicPr>
          <p:cNvPr id="6" name="图片 5" descr="未命名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44" y="1265486"/>
            <a:ext cx="2908205" cy="495250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夸克的颜色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528637" y="1536436"/>
            <a:ext cx="8229600" cy="43309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latin typeface="华文楷体"/>
                <a:ea typeface="华文楷体"/>
                <a:cs typeface="华文楷体"/>
              </a:rPr>
              <a:t>在粒子物理中有一种重子Δ由三个相同的夸克组成，</a:t>
            </a:r>
            <a:endParaRPr kumimoji="1" lang="en-US" altLang="zh-CN" sz="2800" b="1" dirty="0"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三个夸克都处于基态，而且自旋都为</a:t>
            </a:r>
            <a:r>
              <a:rPr kumimoji="1" lang="en-US" altLang="zh-CN" sz="28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1/2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latin typeface="华文楷体"/>
                <a:ea typeface="华文楷体"/>
                <a:cs typeface="华文楷体"/>
              </a:rPr>
              <a:t>基态三个夸克的轨道角动量都为</a:t>
            </a:r>
            <a:r>
              <a:rPr kumimoji="1" lang="en-US" altLang="zh-CN" sz="2800" b="1" dirty="0">
                <a:latin typeface="华文楷体"/>
                <a:ea typeface="华文楷体"/>
                <a:cs typeface="华文楷体"/>
              </a:rPr>
              <a:t>0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这似乎违法了泡利不相容原理。</a:t>
            </a:r>
            <a:endParaRPr kumimoji="1" lang="en-US" altLang="zh-CN" sz="2800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华文楷体"/>
                <a:ea typeface="华文楷体"/>
                <a:cs typeface="华文楷体"/>
              </a:rPr>
              <a:t>1964</a:t>
            </a:r>
            <a:r>
              <a:rPr kumimoji="1" lang="zh-CN" altLang="en-US" sz="2800" b="1" dirty="0">
                <a:latin typeface="华文楷体"/>
                <a:ea typeface="华文楷体"/>
                <a:cs typeface="华文楷体"/>
              </a:rPr>
              <a:t>年格林伯格引入了新的量子数－－颜色，</a:t>
            </a:r>
            <a:r>
              <a:rPr kumimoji="1" lang="zh-CN" altLang="en-US" sz="28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发现夸克还有三种不同的颜色“</a:t>
            </a:r>
            <a:r>
              <a:rPr kumimoji="1" lang="zh-CN" altLang="en-US" sz="2800" b="1" dirty="0">
                <a:latin typeface="华文楷体"/>
                <a:ea typeface="华文楷体"/>
                <a:cs typeface="华文楷体"/>
              </a:rPr>
              <a:t>（</a:t>
            </a:r>
            <a:r>
              <a:rPr kumimoji="1" lang="zh-CN" altLang="en-US" sz="28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红、</a:t>
            </a:r>
            <a:r>
              <a:rPr kumimoji="1" lang="zh-CN" altLang="en-US" sz="2800" b="1" dirty="0">
                <a:solidFill>
                  <a:srgbClr val="008000"/>
                </a:solidFill>
                <a:latin typeface="华文楷体"/>
                <a:ea typeface="华文楷体"/>
                <a:cs typeface="华文楷体"/>
              </a:rPr>
              <a:t>绿、</a:t>
            </a:r>
            <a:r>
              <a:rPr kumimoji="1" lang="zh-CN" altLang="en-US" sz="28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蓝</a:t>
            </a:r>
            <a:r>
              <a:rPr kumimoji="1" lang="zh-CN" altLang="en-US" sz="2800" b="1" dirty="0">
                <a:latin typeface="华文楷体"/>
                <a:ea typeface="华文楷体"/>
                <a:cs typeface="华文楷体"/>
              </a:rPr>
              <a:t>）的概念</a:t>
            </a:r>
            <a:endParaRPr kumimoji="1" lang="zh-CN" altLang="en-US" sz="2800" b="1" dirty="0">
              <a:solidFill>
                <a:srgbClr val="0000FF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663358B-B54B-4B4C-89B0-CF33A7789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558" y="2209800"/>
            <a:ext cx="13208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0805-D7D2-4AB9-A191-0BC729846278}" type="slidenum">
              <a:rPr lang="zh-CN" altLang="en-US" smtClean="0"/>
              <a:pPr/>
              <a:t>2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20290" y="3048000"/>
            <a:ext cx="8305800" cy="936625"/>
          </a:xfrm>
        </p:spPr>
        <p:txBody>
          <a:bodyPr/>
          <a:lstStyle/>
          <a:p>
            <a:pPr algn="ctr"/>
            <a:r>
              <a:rPr lang="zh-CN" altLang="zh-CN"/>
              <a:t>泡利不相容原理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0484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两个电子的自旋波函数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20</a:t>
            </a:fld>
            <a:endParaRPr lang="en-US" altLang="zh-CN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69900" y="2203154"/>
            <a:ext cx="8405150" cy="463846"/>
          </a:xfrm>
          <a:prstGeom prst="rect">
            <a:avLst/>
          </a:prstGeom>
          <a:solidFill>
            <a:schemeClr val="accent1">
              <a:alpha val="5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交换对称的自旋波函数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4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  <a:sym typeface="Symbol"/>
              </a:rPr>
              <a:t> </a:t>
            </a:r>
            <a:r>
              <a:rPr lang="en-US" altLang="zh-CN" sz="24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  <a:sym typeface="Symbol"/>
              </a:rPr>
              <a:t>or ,</a:t>
            </a:r>
            <a:r>
              <a:rPr lang="zh-CN" altLang="en-US" sz="24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  <a:sym typeface="Symbol"/>
              </a:rPr>
              <a:t>构成三重态</a:t>
            </a:r>
            <a:r>
              <a:rPr lang="en-US" altLang="zh-CN" sz="24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,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总自旋为</a:t>
            </a:r>
            <a:r>
              <a:rPr lang="en-US" altLang="zh-CN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1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：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31439" y="3321816"/>
            <a:ext cx="1817687" cy="830997"/>
          </a:xfrm>
          <a:prstGeom prst="rect">
            <a:avLst/>
          </a:prstGeom>
          <a:solidFill>
            <a:srgbClr val="FF9900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自旋平行的波函数</a:t>
            </a:r>
            <a:endParaRPr lang="zh-CN" altLang="en-US" sz="24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7"/>
          <p:cNvSpPr>
            <a:spLocks noChangeArrowheads="1"/>
          </p:cNvSpPr>
          <p:nvPr/>
        </p:nvSpPr>
        <p:spPr bwMode="auto">
          <a:xfrm>
            <a:off x="415263" y="1098550"/>
            <a:ext cx="309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耦合前的自旋波函数：</a:t>
            </a:r>
          </a:p>
        </p:txBody>
      </p:sp>
      <p:graphicFrame>
        <p:nvGraphicFramePr>
          <p:cNvPr id="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883811"/>
              </p:ext>
            </p:extLst>
          </p:nvPr>
        </p:nvGraphicFramePr>
        <p:xfrm>
          <a:off x="867700" y="1652588"/>
          <a:ext cx="1277059" cy="404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400" imgH="254000" progId="Equation.DSMT4">
                  <p:embed/>
                </p:oleObj>
              </mc:Choice>
              <mc:Fallback>
                <p:oleObj name="Equation" r:id="rId2" imgW="787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700" y="1652588"/>
                        <a:ext cx="1277059" cy="404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804393"/>
              </p:ext>
            </p:extLst>
          </p:nvPr>
        </p:nvGraphicFramePr>
        <p:xfrm>
          <a:off x="2812388" y="1690046"/>
          <a:ext cx="1397662" cy="443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400" imgH="254000" progId="Equation.DSMT4">
                  <p:embed/>
                </p:oleObj>
              </mc:Choice>
              <mc:Fallback>
                <p:oleObj name="Equation" r:id="rId4" imgW="787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2388" y="1690046"/>
                        <a:ext cx="1397662" cy="4435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576149"/>
              </p:ext>
            </p:extLst>
          </p:nvPr>
        </p:nvGraphicFramePr>
        <p:xfrm>
          <a:off x="4971388" y="1690046"/>
          <a:ext cx="1397662" cy="443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400" imgH="254000" progId="Equation.DSMT4">
                  <p:embed/>
                </p:oleObj>
              </mc:Choice>
              <mc:Fallback>
                <p:oleObj name="Equation" r:id="rId6" imgW="787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1388" y="1690046"/>
                        <a:ext cx="1397662" cy="4435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914899"/>
              </p:ext>
            </p:extLst>
          </p:nvPr>
        </p:nvGraphicFramePr>
        <p:xfrm>
          <a:off x="7060538" y="1690046"/>
          <a:ext cx="1397662" cy="443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400" imgH="254000" progId="Equation.DSMT4">
                  <p:embed/>
                </p:oleObj>
              </mc:Choice>
              <mc:Fallback>
                <p:oleObj name="Equation" r:id="rId8" imgW="787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0538" y="1690046"/>
                        <a:ext cx="1397662" cy="4435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345479"/>
              </p:ext>
            </p:extLst>
          </p:nvPr>
        </p:nvGraphicFramePr>
        <p:xfrm>
          <a:off x="2764639" y="2743200"/>
          <a:ext cx="4534023" cy="1538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2781300" imgH="939800" progId="Equation.DSMT4">
                  <p:embed/>
                </p:oleObj>
              </mc:Choice>
              <mc:Fallback>
                <p:oleObj r:id="rId10" imgW="27813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4639" y="2743200"/>
                        <a:ext cx="4534023" cy="1538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68313" y="4717754"/>
            <a:ext cx="8066087" cy="463846"/>
          </a:xfrm>
          <a:prstGeom prst="rect">
            <a:avLst/>
          </a:prstGeom>
          <a:solidFill>
            <a:schemeClr val="accent1">
              <a:alpha val="5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交换反对称的自旋波函</a:t>
            </a:r>
            <a:r>
              <a:rPr lang="en-US" altLang="zh-CN" sz="24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(</a:t>
            </a:r>
            <a:r>
              <a:rPr lang="zh-CN" altLang="en-US" sz="24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  <a:sym typeface="Symbol"/>
              </a:rPr>
              <a:t>，构成单态</a:t>
            </a:r>
            <a:r>
              <a:rPr lang="en-US" altLang="zh-CN" sz="24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)</a:t>
            </a:r>
            <a:r>
              <a:rPr lang="zh-CN" altLang="en-US" sz="24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，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总自旋为</a:t>
            </a:r>
            <a:r>
              <a:rPr lang="en-US" altLang="zh-CN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0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：</a:t>
            </a:r>
          </a:p>
        </p:txBody>
      </p:sp>
      <p:graphicFrame>
        <p:nvGraphicFramePr>
          <p:cNvPr id="1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439311"/>
              </p:ext>
            </p:extLst>
          </p:nvPr>
        </p:nvGraphicFramePr>
        <p:xfrm>
          <a:off x="2850357" y="5398926"/>
          <a:ext cx="4473705" cy="692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05100" imgH="419100" progId="Equation.DSMT4">
                  <p:embed/>
                </p:oleObj>
              </mc:Choice>
              <mc:Fallback>
                <p:oleObj name="Equation" r:id="rId12" imgW="2705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0357" y="5398926"/>
                        <a:ext cx="4473705" cy="6926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7"/>
          <p:cNvSpPr>
            <a:spLocks noChangeArrowheads="1"/>
          </p:cNvSpPr>
          <p:nvPr/>
        </p:nvSpPr>
        <p:spPr bwMode="auto">
          <a:xfrm>
            <a:off x="680639" y="5443747"/>
            <a:ext cx="1868487" cy="830997"/>
          </a:xfrm>
          <a:prstGeom prst="rect">
            <a:avLst/>
          </a:prstGeom>
          <a:solidFill>
            <a:srgbClr val="FF9900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自旋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反</a:t>
            </a:r>
            <a:r>
              <a:rPr lang="zh-CN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平行的波函数</a:t>
            </a:r>
            <a:endParaRPr lang="zh-CN" altLang="en-US" sz="24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15263" y="4186535"/>
            <a:ext cx="8347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u="sng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同一个自旋的不同</a:t>
            </a:r>
            <a:r>
              <a:rPr lang="en-US" altLang="zh-CN" sz="2400" u="sng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z</a:t>
            </a:r>
            <a:r>
              <a:rPr lang="zh-CN" altLang="en-US" sz="2400" u="sng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分量必须具有相同的对称性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336762" y="2744940"/>
                <a:ext cx="11440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+mn-ea"/>
                            </a:rPr>
                            <m:t>𝑴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+mn-ea"/>
                            </a:rPr>
                            <m:t>𝒔</m:t>
                          </m:r>
                        </m:sub>
                      </m:sSub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charset="0"/>
                          <a:ea typeface="+mn-ea"/>
                        </a:rPr>
                        <m:t>=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charset="0"/>
                          <a:ea typeface="+mn-ea"/>
                        </a:rPr>
                        <m:t>𝟏</m:t>
                      </m:r>
                    </m:oMath>
                  </m:oMathPara>
                </a14:m>
                <a:endParaRPr lang="en-US" altLang="zh-CN" sz="2000" b="1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762" y="2744940"/>
                <a:ext cx="1144096" cy="400110"/>
              </a:xfrm>
              <a:prstGeom prst="rect">
                <a:avLst/>
              </a:prstGeom>
              <a:blipFill rotWithShape="0">
                <a:blip r:embed="rId1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390304" y="3333690"/>
                <a:ext cx="11408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+mn-ea"/>
                            </a:rPr>
                            <m:t>𝑴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+mn-ea"/>
                            </a:rPr>
                            <m:t>𝒔</m:t>
                          </m:r>
                        </m:sub>
                      </m:sSub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charset="0"/>
                          <a:ea typeface="+mn-ea"/>
                        </a:rPr>
                        <m:t>=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charset="0"/>
                          <a:ea typeface="+mn-ea"/>
                        </a:rPr>
                        <m:t>𝟎</m:t>
                      </m:r>
                    </m:oMath>
                  </m:oMathPara>
                </a14:m>
                <a:endParaRPr lang="en-US" altLang="zh-CN" sz="2000" b="1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304" y="3333690"/>
                <a:ext cx="1140889" cy="400110"/>
              </a:xfrm>
              <a:prstGeom prst="rect">
                <a:avLst/>
              </a:prstGeom>
              <a:blipFill rotWithShape="0">
                <a:blip r:embed="rId1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390304" y="3790890"/>
                <a:ext cx="13332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+mn-ea"/>
                            </a:rPr>
                            <m:t>𝑴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+mn-ea"/>
                            </a:rPr>
                            <m:t>𝒔</m:t>
                          </m:r>
                        </m:sub>
                      </m:sSub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charset="0"/>
                          <a:ea typeface="+mn-ea"/>
                        </a:rPr>
                        <m:t>=−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charset="0"/>
                          <a:ea typeface="+mn-ea"/>
                        </a:rPr>
                        <m:t>𝟏</m:t>
                      </m:r>
                    </m:oMath>
                  </m:oMathPara>
                </a14:m>
                <a:endParaRPr lang="en-US" altLang="zh-CN" sz="2000" b="1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304" y="3790890"/>
                <a:ext cx="1333250" cy="400110"/>
              </a:xfrm>
              <a:prstGeom prst="rect">
                <a:avLst/>
              </a:prstGeom>
              <a:blipFill rotWithShape="0">
                <a:blip r:embed="rId1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489162" y="5486400"/>
                <a:ext cx="11408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+mn-ea"/>
                            </a:rPr>
                            <m:t>𝑴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+mn-ea"/>
                            </a:rPr>
                            <m:t>𝒔</m:t>
                          </m:r>
                        </m:sub>
                      </m:sSub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charset="0"/>
                          <a:ea typeface="+mn-ea"/>
                        </a:rPr>
                        <m:t>=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charset="0"/>
                          <a:ea typeface="+mn-ea"/>
                        </a:rPr>
                        <m:t>𝟎</m:t>
                      </m:r>
                    </m:oMath>
                  </m:oMathPara>
                </a14:m>
                <a:endParaRPr lang="en-US" altLang="zh-CN" sz="2000" b="1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162" y="5486400"/>
                <a:ext cx="1140889" cy="400110"/>
              </a:xfrm>
              <a:prstGeom prst="rect">
                <a:avLst/>
              </a:prstGeom>
              <a:blipFill rotWithShape="0">
                <a:blip r:embed="rId18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312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两个电子自旋偶合图像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21</a:t>
            </a:fld>
            <a:endParaRPr lang="en-US" altLang="zh-CN" dirty="0"/>
          </a:p>
        </p:txBody>
      </p:sp>
      <p:sp>
        <p:nvSpPr>
          <p:cNvPr id="5" name="AutoShape 7"/>
          <p:cNvSpPr>
            <a:spLocks/>
          </p:cNvSpPr>
          <p:nvPr/>
        </p:nvSpPr>
        <p:spPr bwMode="auto">
          <a:xfrm>
            <a:off x="5405437" y="1350377"/>
            <a:ext cx="395692" cy="2844444"/>
          </a:xfrm>
          <a:prstGeom prst="rightBrace">
            <a:avLst>
              <a:gd name="adj1" fmla="val 63706"/>
              <a:gd name="adj2" fmla="val 50000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zh-CN" altLang="en-US" sz="24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943600" y="2577432"/>
            <a:ext cx="2689233" cy="461665"/>
          </a:xfrm>
          <a:prstGeom prst="rect">
            <a:avLst/>
          </a:prstGeom>
          <a:solidFill>
            <a:srgbClr val="FF9900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自旋平行的波函数</a:t>
            </a:r>
            <a:endParaRPr lang="zh-CN" altLang="en-US" sz="24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7"/>
          <p:cNvSpPr>
            <a:spLocks noChangeArrowheads="1"/>
          </p:cNvSpPr>
          <p:nvPr/>
        </p:nvSpPr>
        <p:spPr bwMode="auto">
          <a:xfrm>
            <a:off x="5701924" y="5540304"/>
            <a:ext cx="2945196" cy="461665"/>
          </a:xfrm>
          <a:prstGeom prst="rect">
            <a:avLst/>
          </a:prstGeom>
          <a:solidFill>
            <a:srgbClr val="FF9900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自旋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反</a:t>
            </a:r>
            <a:r>
              <a:rPr lang="zh-CN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平行的波函数</a:t>
            </a:r>
            <a:endParaRPr lang="zh-CN" altLang="en-US" sz="24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pic>
        <p:nvPicPr>
          <p:cNvPr id="195" name="Picture 1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34" y="1350377"/>
            <a:ext cx="4334422" cy="3321050"/>
          </a:xfrm>
          <a:prstGeom prst="rect">
            <a:avLst/>
          </a:prstGeom>
        </p:spPr>
      </p:pic>
      <p:pic>
        <p:nvPicPr>
          <p:cNvPr id="221" name="Picture 2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54" y="4956761"/>
            <a:ext cx="4747846" cy="973161"/>
          </a:xfrm>
          <a:prstGeom prst="rect">
            <a:avLst/>
          </a:prstGeom>
        </p:spPr>
      </p:pic>
      <p:pic>
        <p:nvPicPr>
          <p:cNvPr id="222" name="Picture 2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198" y="4483686"/>
            <a:ext cx="1203503" cy="946150"/>
          </a:xfrm>
          <a:prstGeom prst="rect">
            <a:avLst/>
          </a:prstGeom>
        </p:spPr>
      </p:pic>
      <p:pic>
        <p:nvPicPr>
          <p:cNvPr id="223" name="Picture 2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049" y="1373160"/>
            <a:ext cx="192659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6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电子的总波函数</a:t>
            </a:r>
            <a:endParaRPr 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575655" y="1226403"/>
                <a:ext cx="783370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400" b="1" dirty="0">
                    <a:solidFill>
                      <a:srgbClr val="0000FF"/>
                    </a:solidFill>
                    <a:latin typeface="华文楷体"/>
                    <a:ea typeface="华文楷体"/>
                    <a:cs typeface="华文楷体"/>
                  </a:rPr>
                  <a:t>有了自旋波函数以后，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华文楷体"/>
                    <a:ea typeface="华文楷体"/>
                    <a:cs typeface="华文楷体"/>
                  </a:rPr>
                  <a:t>电子</a:t>
                </a:r>
                <a:r>
                  <a:rPr kumimoji="1" lang="zh-CN" altLang="en-US" sz="2400" b="1" dirty="0">
                    <a:solidFill>
                      <a:srgbClr val="0000FF"/>
                    </a:solidFill>
                    <a:latin typeface="华文楷体"/>
                    <a:ea typeface="华文楷体"/>
                    <a:cs typeface="华文楷体"/>
                  </a:rPr>
                  <a:t>波函数分离变量可写为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华文楷体"/>
                    <a:ea typeface="华文楷体"/>
                    <a:cs typeface="华文楷体"/>
                  </a:rPr>
                  <a:t>空间波函数和自旋波函数：   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solidFill>
                          <a:srgbClr val="0000FF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𝝍</m:t>
                    </m:r>
                    <m:d>
                      <m:dPr>
                        <m:ctrlPr>
                          <a:rPr kumimoji="1" lang="en-US" altLang="zh-CN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楷体"/>
                            <a:cs typeface="华文楷体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华文楷体"/>
                                <a:cs typeface="华文楷体"/>
                              </a:rPr>
                            </m:ctrlPr>
                          </m:sSubPr>
                          <m:e>
                            <m:r>
                              <a:rPr kumimoji="1" lang="en-US" altLang="zh-CN" sz="2400" b="1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  <a:ea typeface="华文楷体"/>
                                <a:cs typeface="华文楷体"/>
                              </a:rPr>
                              <m:t>𝒒</m:t>
                            </m:r>
                          </m:e>
                          <m:sub>
                            <m:r>
                              <a:rPr kumimoji="1" lang="en-US" altLang="zh-CN" sz="2400" b="1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  <a:ea typeface="华文楷体"/>
                                <a:cs typeface="华文楷体"/>
                              </a:rPr>
                              <m:t>𝟏</m:t>
                            </m:r>
                          </m:sub>
                        </m:sSub>
                        <m:r>
                          <a:rPr kumimoji="1" lang="en-US" altLang="zh-CN" sz="2400" b="1" i="1" smtClean="0">
                            <a:solidFill>
                              <a:srgbClr val="0000FF"/>
                            </a:solidFill>
                            <a:latin typeface="Cambria Math" charset="0"/>
                            <a:ea typeface="华文楷体"/>
                            <a:cs typeface="华文楷体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华文楷体"/>
                                <a:cs typeface="华文楷体"/>
                              </a:rPr>
                            </m:ctrlPr>
                          </m:sSubPr>
                          <m:e>
                            <m:r>
                              <a:rPr kumimoji="1" lang="en-US" altLang="zh-CN" sz="2400" b="1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  <a:ea typeface="华文楷体"/>
                                <a:cs typeface="华文楷体"/>
                              </a:rPr>
                              <m:t>𝒒</m:t>
                            </m:r>
                          </m:e>
                          <m:sub>
                            <m:r>
                              <a:rPr kumimoji="1" lang="en-US" altLang="zh-CN" sz="2400" b="1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  <a:ea typeface="华文楷体"/>
                                <a:cs typeface="华文楷体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kumimoji="1" lang="en-US" altLang="zh-CN" sz="2400" b="1" i="1" smtClean="0">
                        <a:solidFill>
                          <a:srgbClr val="0000FF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=</m:t>
                    </m:r>
                    <m:r>
                      <a:rPr kumimoji="1" lang="en-US" altLang="zh-CN" sz="2400" b="1" i="1" smtClean="0">
                        <a:solidFill>
                          <a:srgbClr val="0000FF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𝝓</m:t>
                    </m:r>
                    <m:d>
                      <m:dPr>
                        <m:ctrlPr>
                          <a:rPr kumimoji="1" lang="en-US" altLang="zh-CN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华文楷体"/>
                            <a:cs typeface="华文楷体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华文楷体"/>
                                <a:cs typeface="华文楷体"/>
                              </a:rPr>
                            </m:ctrlPr>
                          </m:sSubPr>
                          <m:e>
                            <m:r>
                              <a:rPr kumimoji="1" lang="en-US" altLang="zh-CN" sz="2400" b="1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  <a:ea typeface="华文楷体"/>
                                <a:cs typeface="华文楷体"/>
                              </a:rPr>
                              <m:t>𝒓</m:t>
                            </m:r>
                          </m:e>
                          <m:sub>
                            <m:r>
                              <a:rPr kumimoji="1" lang="en-US" altLang="zh-CN" sz="2400" b="1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  <a:ea typeface="华文楷体"/>
                                <a:cs typeface="华文楷体"/>
                              </a:rPr>
                              <m:t>𝟏</m:t>
                            </m:r>
                          </m:sub>
                        </m:sSub>
                        <m:r>
                          <a:rPr kumimoji="1" lang="en-US" altLang="zh-CN" sz="2400" b="1" i="1" smtClean="0">
                            <a:solidFill>
                              <a:srgbClr val="0000FF"/>
                            </a:solidFill>
                            <a:latin typeface="Cambria Math" charset="0"/>
                            <a:ea typeface="华文楷体"/>
                            <a:cs typeface="华文楷体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华文楷体"/>
                                <a:cs typeface="华文楷体"/>
                              </a:rPr>
                            </m:ctrlPr>
                          </m:sSubPr>
                          <m:e>
                            <m:r>
                              <a:rPr kumimoji="1" lang="en-US" altLang="zh-CN" sz="2400" b="1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  <a:ea typeface="华文楷体"/>
                                <a:cs typeface="华文楷体"/>
                              </a:rPr>
                              <m:t>𝒓</m:t>
                            </m:r>
                          </m:e>
                          <m:sub>
                            <m:r>
                              <a:rPr kumimoji="1" lang="en-US" altLang="zh-CN" sz="2400" b="1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  <a:ea typeface="华文楷体"/>
                                <a:cs typeface="华文楷体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kumimoji="1" lang="en-US" altLang="zh-CN" sz="2400" b="1" i="1" smtClean="0">
                        <a:solidFill>
                          <a:srgbClr val="0000FF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𝝌</m:t>
                    </m:r>
                  </m:oMath>
                </a14:m>
                <a:endParaRPr kumimoji="1" lang="zh-CN" altLang="en-US" sz="2400" b="1" dirty="0">
                  <a:solidFill>
                    <a:srgbClr val="0000FF"/>
                  </a:solidFill>
                  <a:latin typeface="华文楷体"/>
                  <a:ea typeface="华文楷体"/>
                  <a:cs typeface="华文楷体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55" y="1226403"/>
                <a:ext cx="7833707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1167" t="-5839" r="-856" b="-13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239308" y="2048793"/>
            <a:ext cx="6152092" cy="2209800"/>
            <a:chOff x="1127452" y="2048793"/>
            <a:chExt cx="6152092" cy="2209800"/>
          </a:xfrm>
        </p:grpSpPr>
        <p:pic>
          <p:nvPicPr>
            <p:cNvPr id="4" name="图片 3" descr="未命名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572" y="2048793"/>
              <a:ext cx="5050972" cy="22098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127452" y="2486561"/>
              <a:ext cx="1082348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tx1"/>
                  </a:solidFill>
                  <a:latin typeface="+mn-ea"/>
                  <a:ea typeface="+mn-ea"/>
                </a:rPr>
                <a:t>情况</a:t>
              </a:r>
              <a:r>
                <a:rPr lang="en-US" altLang="zh-CN" sz="2000" dirty="0">
                  <a:solidFill>
                    <a:schemeClr val="tx1"/>
                  </a:solidFill>
                  <a:latin typeface="+mn-ea"/>
                  <a:ea typeface="+mn-ea"/>
                </a:rPr>
                <a:t>1:</a:t>
              </a:r>
            </a:p>
            <a:p>
              <a:endParaRPr lang="en-US" altLang="zh-CN" sz="2000" dirty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endParaRPr lang="en-US" altLang="zh-CN" sz="2000" dirty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endParaRPr lang="en-US" altLang="zh-CN" sz="2000" dirty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r>
                <a:rPr lang="zh-CN" altLang="en-US" sz="2000" dirty="0">
                  <a:solidFill>
                    <a:schemeClr val="tx1"/>
                  </a:solidFill>
                  <a:latin typeface="+mn-ea"/>
                  <a:ea typeface="+mn-ea"/>
                </a:rPr>
                <a:t>情况</a:t>
              </a:r>
              <a:r>
                <a:rPr lang="en-US" altLang="zh-CN" sz="2000" dirty="0">
                  <a:solidFill>
                    <a:schemeClr val="tx1"/>
                  </a:solidFill>
                  <a:latin typeface="+mn-ea"/>
                  <a:ea typeface="+mn-ea"/>
                </a:rPr>
                <a:t>2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ea typeface="+mn-ea"/>
                </a:rPr>
                <a:t>：</a:t>
              </a:r>
              <a:endParaRPr lang="en-US" sz="2000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88973" y="3432805"/>
                <a:ext cx="8659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FF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𝝌</m:t>
                    </m:r>
                  </m:oMath>
                </a14:m>
                <a:r>
                  <a:rPr lang="zh-CN" altLang="en-US" sz="2000" u="sng" dirty="0">
                    <a:solidFill>
                      <a:schemeClr val="tx1"/>
                    </a:solidFill>
                    <a:latin typeface="+mn-ea"/>
                    <a:ea typeface="+mn-ea"/>
                  </a:rPr>
                  <a:t>对称</a:t>
                </a:r>
                <a:endParaRPr lang="en-US" sz="2000" u="sng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973" y="3432805"/>
                <a:ext cx="865943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10606" r="-7042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60146" y="3429000"/>
                <a:ext cx="1149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FF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𝝓</m:t>
                    </m:r>
                  </m:oMath>
                </a14:m>
                <a:r>
                  <a:rPr lang="zh-CN" altLang="en-US" sz="2000" u="sng" dirty="0">
                    <a:solidFill>
                      <a:schemeClr val="tx1"/>
                    </a:solidFill>
                    <a:latin typeface="+mn-ea"/>
                    <a:ea typeface="+mn-ea"/>
                  </a:rPr>
                  <a:t>反对称</a:t>
                </a:r>
                <a:endParaRPr lang="en-US" sz="2000" u="sng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146" y="3429000"/>
                <a:ext cx="1149674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2660" t="-12308" r="-5319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24600" y="4171890"/>
                <a:ext cx="11224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FF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𝝌</m:t>
                    </m:r>
                  </m:oMath>
                </a14:m>
                <a:r>
                  <a:rPr lang="zh-CN" altLang="en-US" sz="2000" u="sng" dirty="0">
                    <a:solidFill>
                      <a:schemeClr val="tx1"/>
                    </a:solidFill>
                    <a:latin typeface="+mn-ea"/>
                    <a:ea typeface="+mn-ea"/>
                  </a:rPr>
                  <a:t>反对称</a:t>
                </a:r>
                <a:endParaRPr lang="en-US" sz="2000" u="sng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171890"/>
                <a:ext cx="1122423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10606" r="-4891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95800" y="4168085"/>
                <a:ext cx="8931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FF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𝝓</m:t>
                    </m:r>
                  </m:oMath>
                </a14:m>
                <a:r>
                  <a:rPr lang="zh-CN" altLang="en-US" sz="2000" u="sng" dirty="0">
                    <a:solidFill>
                      <a:schemeClr val="tx1"/>
                    </a:solidFill>
                    <a:latin typeface="+mn-ea"/>
                    <a:ea typeface="+mn-ea"/>
                  </a:rPr>
                  <a:t>对称</a:t>
                </a:r>
                <a:endParaRPr lang="en-US" sz="2000" u="sng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168085"/>
                <a:ext cx="893193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3425" t="-12308" r="-6849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8"/>
              <p:cNvSpPr txBox="1"/>
              <p:nvPr/>
            </p:nvSpPr>
            <p:spPr>
              <a:xfrm>
                <a:off x="976919" y="4661294"/>
                <a:ext cx="7266362" cy="1592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880"/>
                  </a:lnSpc>
                </a:pPr>
                <a:r>
                  <a:rPr kumimoji="1" lang="zh-CN" altLang="en-US" sz="2400" b="1" dirty="0">
                    <a:solidFill>
                      <a:schemeClr val="tx1"/>
                    </a:solidFill>
                    <a:latin typeface="华文楷体"/>
                    <a:ea typeface="华文楷体"/>
                    <a:cs typeface="华文楷体"/>
                  </a:rPr>
                  <a:t>空间波函数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𝝓</m:t>
                    </m:r>
                  </m:oMath>
                </a14:m>
                <a:r>
                  <a:rPr kumimoji="1" lang="zh-CN" altLang="en-US" sz="2400" b="1" dirty="0">
                    <a:solidFill>
                      <a:schemeClr val="tx1"/>
                    </a:solidFill>
                    <a:latin typeface="华文楷体"/>
                    <a:ea typeface="华文楷体"/>
                    <a:cs typeface="华文楷体"/>
                  </a:rPr>
                  <a:t>正比于球谐函数</a:t>
                </a:r>
                <a:r>
                  <a:rPr kumimoji="1" lang="en-US" altLang="zh-CN" sz="2400" b="1" dirty="0">
                    <a:solidFill>
                      <a:schemeClr val="tx1"/>
                    </a:solidFill>
                    <a:latin typeface="华文楷体"/>
                    <a:ea typeface="华文楷体"/>
                    <a:cs typeface="华文楷体"/>
                  </a:rPr>
                  <a:t>Y</a:t>
                </a:r>
                <a:r>
                  <a:rPr kumimoji="1" lang="en-US" altLang="zh-CN" sz="2400" b="1" baseline="-25000" dirty="0">
                    <a:solidFill>
                      <a:schemeClr val="tx1"/>
                    </a:solidFill>
                    <a:latin typeface="华文楷体"/>
                    <a:ea typeface="华文楷体"/>
                    <a:cs typeface="华文楷体"/>
                  </a:rPr>
                  <a:t>LM</a:t>
                </a:r>
              </a:p>
              <a:p>
                <a:pPr>
                  <a:lnSpc>
                    <a:spcPts val="3880"/>
                  </a:lnSpc>
                </a:pPr>
                <a:r>
                  <a:rPr kumimoji="1" lang="zh-CN" altLang="en-US" sz="2400" b="1" i="1" dirty="0">
                    <a:solidFill>
                      <a:schemeClr val="tx1"/>
                    </a:solidFill>
                    <a:latin typeface="华文楷体"/>
                    <a:ea typeface="华文楷体"/>
                    <a:cs typeface="华文楷体"/>
                  </a:rPr>
                  <a:t>轨道角动量</a:t>
                </a:r>
                <a:r>
                  <a:rPr kumimoji="1" lang="en-US" altLang="zh-CN" sz="2400" b="1" i="1" dirty="0">
                    <a:solidFill>
                      <a:schemeClr val="tx1"/>
                    </a:solidFill>
                    <a:latin typeface="华文楷体"/>
                    <a:ea typeface="华文楷体"/>
                    <a:cs typeface="华文楷体"/>
                  </a:rPr>
                  <a:t>L</a:t>
                </a:r>
                <a:r>
                  <a:rPr kumimoji="1" lang="zh-CN" altLang="en-US" sz="2400" b="1" i="1" dirty="0">
                    <a:solidFill>
                      <a:schemeClr val="tx1"/>
                    </a:solidFill>
                    <a:latin typeface="华文楷体"/>
                    <a:ea typeface="华文楷体"/>
                    <a:cs typeface="华文楷体"/>
                  </a:rPr>
                  <a:t>为偶数时，</a:t>
                </a:r>
                <a:r>
                  <a:rPr lang="en-US" altLang="zh-CN" sz="2400" dirty="0">
                    <a:solidFill>
                      <a:schemeClr val="tx1"/>
                    </a:solidFill>
                    <a:ea typeface="华文楷体"/>
                    <a:cs typeface="华文楷体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𝝓</m:t>
                    </m:r>
                  </m:oMath>
                </a14:m>
                <a:r>
                  <a:rPr kumimoji="1" lang="zh-CN" altLang="en-US" sz="2400" b="1" i="1" dirty="0">
                    <a:solidFill>
                      <a:schemeClr val="tx1"/>
                    </a:solidFill>
                    <a:latin typeface="华文楷体"/>
                    <a:ea typeface="华文楷体"/>
                    <a:cs typeface="华文楷体"/>
                  </a:rPr>
                  <a:t>为对称的</a:t>
                </a:r>
                <a:endParaRPr kumimoji="1" lang="en-US" altLang="zh-CN" sz="2400" b="1" i="1" dirty="0">
                  <a:solidFill>
                    <a:schemeClr val="tx1"/>
                  </a:solidFill>
                  <a:latin typeface="华文楷体"/>
                  <a:ea typeface="华文楷体"/>
                  <a:cs typeface="华文楷体"/>
                </a:endParaRPr>
              </a:p>
              <a:p>
                <a:pPr>
                  <a:lnSpc>
                    <a:spcPts val="3880"/>
                  </a:lnSpc>
                </a:pPr>
                <a:r>
                  <a:rPr lang="zh-CN" altLang="en-US" sz="2400" i="1" dirty="0">
                    <a:solidFill>
                      <a:schemeClr val="tx1"/>
                    </a:solidFill>
                    <a:latin typeface="华文楷体"/>
                    <a:ea typeface="华文楷体"/>
                    <a:cs typeface="华文楷体"/>
                  </a:rPr>
                  <a:t>轨道角动量</a:t>
                </a:r>
                <a:r>
                  <a:rPr lang="en-US" altLang="zh-CN" sz="2400" i="1" dirty="0">
                    <a:solidFill>
                      <a:schemeClr val="tx1"/>
                    </a:solidFill>
                    <a:latin typeface="华文楷体"/>
                    <a:ea typeface="华文楷体"/>
                    <a:cs typeface="华文楷体"/>
                  </a:rPr>
                  <a:t> L</a:t>
                </a:r>
                <a:r>
                  <a:rPr kumimoji="1" lang="zh-CN" altLang="en-US" sz="2400" b="1" i="1" dirty="0">
                    <a:solidFill>
                      <a:schemeClr val="tx1"/>
                    </a:solidFill>
                    <a:latin typeface="华文楷体"/>
                    <a:ea typeface="华文楷体"/>
                    <a:cs typeface="华文楷体"/>
                  </a:rPr>
                  <a:t>为奇数时，</a:t>
                </a:r>
                <a:r>
                  <a:rPr lang="en-US" altLang="zh-CN" sz="2400" dirty="0">
                    <a:solidFill>
                      <a:schemeClr val="tx1"/>
                    </a:solidFill>
                    <a:ea typeface="华文楷体"/>
                    <a:cs typeface="华文楷体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𝝓</m:t>
                    </m:r>
                  </m:oMath>
                </a14:m>
                <a:r>
                  <a:rPr kumimoji="1" lang="zh-CN" altLang="en-US" sz="2400" b="1" i="1" dirty="0">
                    <a:solidFill>
                      <a:schemeClr val="tx1"/>
                    </a:solidFill>
                    <a:latin typeface="华文楷体"/>
                    <a:ea typeface="华文楷体"/>
                    <a:cs typeface="华文楷体"/>
                  </a:rPr>
                  <a:t>为反对称的</a:t>
                </a:r>
                <a:endParaRPr kumimoji="1" lang="en-US" altLang="zh-CN" sz="2400" b="1" i="1" dirty="0">
                  <a:solidFill>
                    <a:schemeClr val="tx1"/>
                  </a:solidFill>
                  <a:latin typeface="华文楷体"/>
                  <a:ea typeface="华文楷体"/>
                  <a:cs typeface="华文楷体"/>
                </a:endParaRPr>
              </a:p>
            </p:txBody>
          </p:sp>
        </mc:Choice>
        <mc:Fallback>
          <p:sp>
            <p:nvSpPr>
              <p:cNvPr id="15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19" y="4661294"/>
                <a:ext cx="7266362" cy="1592744"/>
              </a:xfrm>
              <a:prstGeom prst="rect">
                <a:avLst/>
              </a:prstGeom>
              <a:blipFill>
                <a:blip r:embed="rId8"/>
                <a:stretch>
                  <a:fillRect l="-1222" b="-31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9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同科电子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23</a:t>
            </a:fld>
            <a:endParaRPr lang="en-US" altLang="zh-CN" dirty="0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806768" y="4128947"/>
            <a:ext cx="8101012" cy="1384995"/>
          </a:xfrm>
          <a:prstGeom prst="rect">
            <a:avLst/>
          </a:prstGeom>
          <a:solidFill>
            <a:srgbClr val="00FF00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个电子，如果其中任何两个电子的主量子数</a:t>
            </a:r>
            <a:r>
              <a:rPr lang="en-US" altLang="zh-CN" sz="28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和轨道角动量量子数</a:t>
            </a:r>
            <a:r>
              <a:rPr lang="en-US" altLang="zh-CN" sz="28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都不完全一样，我们称这</a:t>
            </a:r>
            <a:r>
              <a:rPr lang="en-US" altLang="zh-CN" sz="28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个电子是非同科电子，或者叫非等效电子</a:t>
            </a:r>
            <a:r>
              <a:rPr lang="en-US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               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61335" y="1185187"/>
            <a:ext cx="4134465" cy="523220"/>
          </a:xfrm>
          <a:prstGeom prst="rect">
            <a:avLst/>
          </a:prstGeom>
          <a:solidFill>
            <a:srgbClr val="FFFF99">
              <a:alpha val="2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同科电子（等效电子）：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33387" y="3514914"/>
            <a:ext cx="4852610" cy="523220"/>
          </a:xfrm>
          <a:prstGeom prst="rect">
            <a:avLst/>
          </a:prstGeom>
          <a:solidFill>
            <a:srgbClr val="FFFF99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非同科电子（非等效电子）：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63893" y="1815405"/>
            <a:ext cx="8243887" cy="830997"/>
          </a:xfrm>
          <a:prstGeom prst="rect">
            <a:avLst/>
          </a:prstGeom>
          <a:solidFill>
            <a:srgbClr val="00FF00">
              <a:alpha val="121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如果主量子数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zh-CN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和轨道角动量量子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都相同的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几个</a:t>
            </a:r>
            <a:r>
              <a:rPr lang="zh-CN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电子，被称为同科电子或者等效电子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，表示为</a:t>
            </a:r>
            <a:r>
              <a:rPr lang="en-US" altLang="zh-CN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nl</a:t>
            </a:r>
            <a:r>
              <a:rPr lang="en-US" altLang="zh-CN" sz="2400" i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 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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：同科电子的个数</a:t>
            </a:r>
            <a:endParaRPr lang="en-US" altLang="zh-CN" sz="2400" baseline="300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2553018" y="5644586"/>
            <a:ext cx="3466782" cy="523220"/>
          </a:xfrm>
          <a:prstGeom prst="rect">
            <a:avLst/>
          </a:prstGeom>
          <a:solidFill>
            <a:srgbClr val="FF00FF">
              <a:alpha val="1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2p3d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2p3p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1s2s3p</a:t>
            </a:r>
          </a:p>
        </p:txBody>
      </p:sp>
      <p:sp>
        <p:nvSpPr>
          <p:cNvPr id="11" name="矩形 6"/>
          <p:cNvSpPr>
            <a:spLocks noChangeArrowheads="1"/>
          </p:cNvSpPr>
          <p:nvPr/>
        </p:nvSpPr>
        <p:spPr bwMode="auto">
          <a:xfrm>
            <a:off x="1247775" y="2743200"/>
            <a:ext cx="2486025" cy="523220"/>
          </a:xfrm>
          <a:prstGeom prst="rect">
            <a:avLst/>
          </a:prstGeom>
          <a:solidFill>
            <a:srgbClr val="FF00FF">
              <a:alpha val="1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1s</a:t>
            </a:r>
            <a:r>
              <a:rPr lang="en-US" altLang="zh-CN" sz="2800" baseline="30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2p</a:t>
            </a:r>
            <a:r>
              <a:rPr lang="en-US" altLang="zh-CN" sz="2800" baseline="30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3d</a:t>
            </a:r>
            <a:r>
              <a:rPr lang="en-US" altLang="zh-CN" sz="2800" baseline="30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矩形 6"/>
          <p:cNvSpPr>
            <a:spLocks noChangeArrowheads="1"/>
          </p:cNvSpPr>
          <p:nvPr/>
        </p:nvSpPr>
        <p:spPr bwMode="auto">
          <a:xfrm>
            <a:off x="4205446" y="2743200"/>
            <a:ext cx="2879725" cy="523220"/>
          </a:xfrm>
          <a:prstGeom prst="rect">
            <a:avLst/>
          </a:prstGeom>
          <a:solidFill>
            <a:srgbClr val="00FF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泡利不相容原理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74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（两个）同科电子的</a:t>
            </a:r>
            <a:r>
              <a:rPr lang="en-US" altLang="zh-CN" i="1" dirty="0"/>
              <a:t>L-S</a:t>
            </a:r>
            <a:r>
              <a:rPr lang="zh-CN" altLang="en-US" dirty="0"/>
              <a:t>耦合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24</a:t>
            </a:fld>
            <a:endParaRPr lang="en-US" altLang="zh-CN" dirty="0"/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609600" y="1231106"/>
            <a:ext cx="7777163" cy="830997"/>
          </a:xfrm>
          <a:prstGeom prst="rect">
            <a:avLst/>
          </a:prstGeom>
          <a:solidFill>
            <a:srgbClr val="FFFF0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泡利不相容原理：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个电子的四个量子数不能完全相同，其可能的状态数为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12788" y="3576638"/>
            <a:ext cx="7231062" cy="457200"/>
          </a:xfrm>
          <a:prstGeom prst="rect">
            <a:avLst/>
          </a:prstGeom>
          <a:solidFill>
            <a:srgbClr val="FF00FF">
              <a:alpha val="1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泡利不相容原理：两个电子总的波函数交换反对称。</a:t>
            </a:r>
            <a:endParaRPr lang="en-US" altLang="zh-CN" sz="2400">
              <a:solidFill>
                <a:srgbClr val="0000FF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614684"/>
              </p:ext>
            </p:extLst>
          </p:nvPr>
        </p:nvGraphicFramePr>
        <p:xfrm>
          <a:off x="2277276" y="2095500"/>
          <a:ext cx="172878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01309" imgH="418918" progId="Equation.DSMT4">
                  <p:embed/>
                </p:oleObj>
              </mc:Choice>
              <mc:Fallback>
                <p:oleObj r:id="rId3" imgW="901309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7276" y="2095500"/>
                        <a:ext cx="1728788" cy="800100"/>
                      </a:xfrm>
                      <a:prstGeom prst="rect">
                        <a:avLst/>
                      </a:prstGeom>
                      <a:solidFill>
                        <a:srgbClr val="00FFFF">
                          <a:alpha val="20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973628"/>
              </p:ext>
            </p:extLst>
          </p:nvPr>
        </p:nvGraphicFramePr>
        <p:xfrm>
          <a:off x="5059364" y="2260897"/>
          <a:ext cx="1311274" cy="416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812447" imgH="253890" progId="Equation.DSMT4">
                  <p:embed/>
                </p:oleObj>
              </mc:Choice>
              <mc:Fallback>
                <p:oleObj r:id="rId5" imgW="812447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364" y="2260897"/>
                        <a:ext cx="1311274" cy="416441"/>
                      </a:xfrm>
                      <a:prstGeom prst="rect">
                        <a:avLst/>
                      </a:prstGeom>
                      <a:solidFill>
                        <a:srgbClr val="00FFFF">
                          <a:alpha val="20000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827088" y="2957513"/>
            <a:ext cx="7559675" cy="463846"/>
          </a:xfrm>
          <a:prstGeom prst="rect">
            <a:avLst/>
          </a:prstGeom>
          <a:solidFill>
            <a:srgbClr val="00808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对于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1s</a:t>
            </a:r>
            <a:r>
              <a:rPr lang="en-US" altLang="zh-CN" sz="2400" baseline="30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，状态数目为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。而对于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3d</a:t>
            </a:r>
            <a:r>
              <a:rPr lang="en-US" altLang="zh-CN" sz="2400" baseline="30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，状态数目为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120</a:t>
            </a:r>
            <a:r>
              <a:rPr lang="zh-CN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4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755650" y="4159250"/>
            <a:ext cx="6896100" cy="457200"/>
          </a:xfrm>
          <a:prstGeom prst="rect">
            <a:avLst/>
          </a:prstGeom>
          <a:solidFill>
            <a:srgbClr val="008000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两个电子的自旋波函数交换对称性取决于（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-1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400" baseline="30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S+1</a:t>
            </a:r>
            <a:endParaRPr lang="zh-CN" altLang="en-US" sz="2400" baseline="300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755650" y="4724400"/>
            <a:ext cx="6700838" cy="457200"/>
          </a:xfrm>
          <a:prstGeom prst="rect">
            <a:avLst/>
          </a:prstGeom>
          <a:solidFill>
            <a:srgbClr val="0000FF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两个电子的空间波函数交换对称性取决于（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-1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400" baseline="30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</a:t>
            </a:r>
            <a:endParaRPr lang="zh-CN" altLang="en-US" sz="2400" baseline="300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755650" y="5300662"/>
            <a:ext cx="5614988" cy="457200"/>
          </a:xfrm>
          <a:prstGeom prst="rect">
            <a:avLst/>
          </a:prstGeom>
          <a:solidFill>
            <a:srgbClr val="CC00FF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总的波函数交换对称性取决于（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-1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400" baseline="30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L+S+1</a:t>
            </a:r>
            <a:endParaRPr lang="zh-CN" altLang="en-US" sz="2400" baseline="300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19600" y="226089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>
                <a:solidFill>
                  <a:schemeClr val="tx1"/>
                </a:solidFill>
                <a:latin typeface="+mn-ea"/>
                <a:ea typeface="+mn-ea"/>
              </a:rPr>
              <a:t>其中</a:t>
            </a:r>
            <a:endParaRPr lang="en-US" sz="18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37565" y="5848290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  <a:latin typeface="+mn-ea"/>
                <a:ea typeface="+mn-ea"/>
              </a:rPr>
              <a:t>只对两个</a:t>
            </a:r>
            <a:r>
              <a:rPr lang="zh-CN" altLang="en-US" sz="2000">
                <a:solidFill>
                  <a:srgbClr val="0000FF"/>
                </a:solidFill>
                <a:latin typeface="+mn-ea"/>
                <a:ea typeface="+mn-ea"/>
              </a:rPr>
              <a:t>同科电子适用</a:t>
            </a:r>
            <a:endParaRPr lang="en-US" sz="2000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602C46C-9DB9-55C8-FFA5-EA304F57CC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8076" y="5757862"/>
            <a:ext cx="2414369" cy="58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57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两个同科</a:t>
            </a:r>
            <a:r>
              <a:rPr lang="en-US" altLang="zh-CN" dirty="0"/>
              <a:t>p</a:t>
            </a:r>
            <a:r>
              <a:rPr lang="zh-CN" altLang="en-US" dirty="0"/>
              <a:t>电子排列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>
                <a:ea typeface="华文楷体" panose="02010600040101010101" pitchFamily="2" charset="-122"/>
              </a:rPr>
              <a:pPr>
                <a:defRPr/>
              </a:pPr>
              <a:t>25</a:t>
            </a:fld>
            <a:endParaRPr lang="en-US" altLang="zh-CN" dirty="0">
              <a:ea typeface="华文楷体" panose="02010600040101010101" pitchFamily="2" charset="-12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1212554"/>
            <a:ext cx="4641312" cy="463846"/>
          </a:xfrm>
          <a:prstGeom prst="rect">
            <a:avLst/>
          </a:prstGeom>
          <a:solidFill>
            <a:srgbClr val="00CCFF">
              <a:alpha val="2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indent="266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np</a:t>
            </a:r>
            <a:r>
              <a:rPr lang="en-US" altLang="zh-CN" sz="2400" baseline="30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LS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耦合下的原子态符号。</a:t>
            </a:r>
            <a:endParaRPr lang="zh-CN" altLang="en-US" sz="5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50825" y="1771650"/>
            <a:ext cx="6991016" cy="461665"/>
          </a:xfrm>
          <a:prstGeom prst="rect">
            <a:avLst/>
          </a:prstGeom>
          <a:solidFill>
            <a:srgbClr val="339966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先不考虑泡利不相容原理，可能的原子态符号为：</a:t>
            </a:r>
          </a:p>
        </p:txBody>
      </p:sp>
      <p:graphicFrame>
        <p:nvGraphicFramePr>
          <p:cNvPr id="7" name="Group 52"/>
          <p:cNvGraphicFramePr>
            <a:graphicFrameLocks noGrp="1"/>
          </p:cNvGraphicFramePr>
          <p:nvPr/>
        </p:nvGraphicFramePr>
        <p:xfrm>
          <a:off x="323850" y="2492375"/>
          <a:ext cx="8640763" cy="2667000"/>
        </p:xfrm>
        <a:graphic>
          <a:graphicData uri="http://schemas.openxmlformats.org/drawingml/2006/table">
            <a:tbl>
              <a:tblPr/>
              <a:tblGrid>
                <a:gridCol w="143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endParaRPr kumimoji="0" lang="zh-CN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       0</a:t>
                      </a:r>
                      <a:endParaRPr kumimoji="0" lang="zh-CN" altLang="zh-CN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09537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                       1</a:t>
                      </a:r>
                      <a:endParaRPr kumimoji="0" lang="zh-CN" altLang="zh-CN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  <a:endParaRPr kumimoji="0" lang="zh-CN" altLang="zh-CN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2     1     0</a:t>
                      </a:r>
                      <a:endParaRPr kumimoji="0" lang="zh-CN" altLang="zh-CN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       2                             1                              0</a:t>
                      </a:r>
                      <a:endParaRPr kumimoji="0" lang="zh-CN" altLang="zh-CN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J</a:t>
                      </a:r>
                      <a:endParaRPr kumimoji="0" lang="zh-CN" altLang="zh-CN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588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2     1     0</a:t>
                      </a:r>
                      <a:endParaRPr kumimoji="0" lang="zh-CN" altLang="zh-CN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76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      3    2    1                2    1    0                        1    </a:t>
                      </a:r>
                      <a:endParaRPr kumimoji="0" lang="zh-CN" altLang="zh-CN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能级数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588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1      1     1</a:t>
                      </a: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76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            3                            3                              1</a:t>
                      </a: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原子态符号</a:t>
                      </a: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  </a:t>
                      </a:r>
                      <a:r>
                        <a:rPr kumimoji="0" lang="en-US" altLang="zh-CN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altLang="zh-CN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kumimoji="0" lang="en-US" altLang="zh-CN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  </a:t>
                      </a:r>
                      <a:r>
                        <a:rPr kumimoji="0" lang="en-US" altLang="zh-CN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       </a:t>
                      </a:r>
                      <a:r>
                        <a:rPr kumimoji="0" lang="en-US" altLang="zh-CN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    </a:t>
                      </a:r>
                      <a:r>
                        <a:rPr kumimoji="0" lang="en-US" altLang="zh-CN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  </a:t>
                      </a:r>
                      <a:r>
                        <a:rPr kumimoji="0" lang="en-US" altLang="zh-CN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                </a:t>
                      </a:r>
                      <a:r>
                        <a:rPr kumimoji="0" lang="en-US" altLang="zh-CN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 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状态个数</a:t>
                      </a: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 5       3        1</a:t>
                      </a:r>
                      <a:endParaRPr kumimoji="0" lang="zh-CN" altLang="zh-CN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76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     7       5       3           5        3        1                 3</a:t>
                      </a:r>
                      <a:endParaRPr kumimoji="0" lang="zh-CN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8" name="组合 33"/>
          <p:cNvGrpSpPr>
            <a:grpSpLocks/>
          </p:cNvGrpSpPr>
          <p:nvPr/>
        </p:nvGrpSpPr>
        <p:grpSpPr bwMode="auto">
          <a:xfrm>
            <a:off x="2484438" y="2924175"/>
            <a:ext cx="5759450" cy="2232025"/>
            <a:chOff x="2483768" y="1628799"/>
            <a:chExt cx="5760640" cy="2232249"/>
          </a:xfrm>
        </p:grpSpPr>
        <p:sp>
          <p:nvSpPr>
            <p:cNvPr id="9" name="矩形 17"/>
            <p:cNvSpPr>
              <a:spLocks noChangeArrowheads="1"/>
            </p:cNvSpPr>
            <p:nvPr/>
          </p:nvSpPr>
          <p:spPr bwMode="auto">
            <a:xfrm>
              <a:off x="2483768" y="1628799"/>
              <a:ext cx="431889" cy="402331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>
              <a:lvl1pPr marL="355600" indent="-3556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endParaRPr lang="zh-CN" altLang="en-US" sz="2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矩形 18"/>
            <p:cNvSpPr>
              <a:spLocks noChangeArrowheads="1"/>
            </p:cNvSpPr>
            <p:nvPr/>
          </p:nvSpPr>
          <p:spPr bwMode="auto">
            <a:xfrm>
              <a:off x="3852476" y="1628799"/>
              <a:ext cx="1511612" cy="402331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>
              <a:lvl1pPr marL="355600" indent="-3556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endParaRPr lang="zh-CN" altLang="en-US" sz="2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矩形 20"/>
            <p:cNvSpPr>
              <a:spLocks noChangeArrowheads="1"/>
            </p:cNvSpPr>
            <p:nvPr/>
          </p:nvSpPr>
          <p:spPr bwMode="auto">
            <a:xfrm>
              <a:off x="7812519" y="1628799"/>
              <a:ext cx="431889" cy="402331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>
              <a:lvl1pPr marL="355600" indent="-3556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endParaRPr lang="zh-CN" altLang="en-US" sz="2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2" name="直接连接符 22"/>
            <p:cNvCxnSpPr>
              <a:cxnSpLocks noChangeShapeType="1"/>
            </p:cNvCxnSpPr>
            <p:nvPr/>
          </p:nvCxnSpPr>
          <p:spPr bwMode="auto">
            <a:xfrm>
              <a:off x="2483768" y="1628800"/>
              <a:ext cx="432048" cy="2232248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直接连接符 23"/>
            <p:cNvCxnSpPr>
              <a:cxnSpLocks noChangeShapeType="1"/>
            </p:cNvCxnSpPr>
            <p:nvPr/>
          </p:nvCxnSpPr>
          <p:spPr bwMode="auto">
            <a:xfrm flipH="1">
              <a:off x="2483768" y="1628800"/>
              <a:ext cx="432048" cy="2232248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直接连接符 27"/>
            <p:cNvCxnSpPr>
              <a:cxnSpLocks noChangeShapeType="1"/>
            </p:cNvCxnSpPr>
            <p:nvPr/>
          </p:nvCxnSpPr>
          <p:spPr bwMode="auto">
            <a:xfrm>
              <a:off x="7812360" y="1628800"/>
              <a:ext cx="432048" cy="2232248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直接连接符 28"/>
            <p:cNvCxnSpPr>
              <a:cxnSpLocks noChangeShapeType="1"/>
            </p:cNvCxnSpPr>
            <p:nvPr/>
          </p:nvCxnSpPr>
          <p:spPr bwMode="auto">
            <a:xfrm flipH="1">
              <a:off x="7812360" y="1628800"/>
              <a:ext cx="432048" cy="2232248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直接连接符 29"/>
            <p:cNvCxnSpPr>
              <a:cxnSpLocks noChangeShapeType="1"/>
            </p:cNvCxnSpPr>
            <p:nvPr/>
          </p:nvCxnSpPr>
          <p:spPr bwMode="auto">
            <a:xfrm>
              <a:off x="3851920" y="1628800"/>
              <a:ext cx="1512168" cy="2232248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直接连接符 30"/>
            <p:cNvCxnSpPr>
              <a:cxnSpLocks noChangeShapeType="1"/>
            </p:cNvCxnSpPr>
            <p:nvPr/>
          </p:nvCxnSpPr>
          <p:spPr bwMode="auto">
            <a:xfrm flipH="1">
              <a:off x="3851920" y="1628800"/>
              <a:ext cx="1512168" cy="2232248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18" name="Object 14"/>
          <p:cNvGraphicFramePr>
            <a:graphicFrameLocks noChangeAspect="1"/>
          </p:cNvGraphicFramePr>
          <p:nvPr/>
        </p:nvGraphicFramePr>
        <p:xfrm>
          <a:off x="3492500" y="5372100"/>
          <a:ext cx="197802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901309" imgH="393529" progId="Equation.3">
                  <p:embed/>
                </p:oleObj>
              </mc:Choice>
              <mc:Fallback>
                <p:oleObj name="公式" r:id="rId2" imgW="90130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372100"/>
                        <a:ext cx="1978025" cy="865188"/>
                      </a:xfrm>
                      <a:prstGeom prst="rect">
                        <a:avLst/>
                      </a:prstGeom>
                      <a:solidFill>
                        <a:srgbClr val="008000">
                          <a:alpha val="16862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95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斯莱特（</a:t>
            </a:r>
            <a:r>
              <a:rPr lang="en-US" altLang="zh-CN" dirty="0"/>
              <a:t>Slater</a:t>
            </a:r>
            <a:r>
              <a:rPr lang="zh-CN" altLang="en-US" dirty="0"/>
              <a:t>）方法</a:t>
            </a:r>
            <a:r>
              <a:rPr lang="en-US" altLang="zh-CN" dirty="0"/>
              <a:t>(np</a:t>
            </a:r>
            <a:r>
              <a:rPr lang="en-US" altLang="zh-CN" baseline="30000" dirty="0"/>
              <a:t>2</a:t>
            </a:r>
            <a:r>
              <a:rPr lang="en-US" altLang="zh-CN" dirty="0"/>
              <a:t> </a:t>
            </a:r>
            <a:r>
              <a:rPr lang="zh-CN" altLang="en-US" dirty="0"/>
              <a:t>组态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26</a:t>
            </a:fld>
            <a:endParaRPr lang="en-US" altLang="zh-CN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935289"/>
              </p:ext>
            </p:extLst>
          </p:nvPr>
        </p:nvGraphicFramePr>
        <p:xfrm>
          <a:off x="457200" y="1274537"/>
          <a:ext cx="5010791" cy="482146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82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329">
                <a:tc>
                  <a:txBody>
                    <a:bodyPr/>
                    <a:lstStyle/>
                    <a:p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2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lang="en-US" altLang="zh-CN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-) (</a:t>
                      </a: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   </a:t>
                      </a:r>
                      <a:r>
                        <a:rPr lang="en-US" altLang="zh-CN" sz="3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</a:t>
                      </a:r>
                      <a:endParaRPr lang="zh-CN" alt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mr-IN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(1,</a:t>
                      </a:r>
                      <a: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mr-IN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(1, -) 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altLang="zh-CN" sz="1800" b="1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(1,-) (1, -)</a:t>
                      </a:r>
                      <a:br>
                        <a:rPr lang="en-US" altLang="zh-CN" sz="1800" b="1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</a:br>
                      <a:r>
                        <a:rPr lang="mr-IN" altLang="zh-CN" sz="1800" b="1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altLang="zh-CN" sz="3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</a:t>
                      </a:r>
                      <a:endParaRPr lang="zh-CN" altLang="en-US" sz="1800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40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(1,-) (0,</a:t>
                      </a:r>
                      <a:r>
                        <a:rPr lang="zh-CN" altLang="en-US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-)</a:t>
                      </a:r>
                      <a:endParaRPr lang="zh-CN" altLang="en-US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(1,+) (0,</a:t>
                      </a:r>
                      <a:r>
                        <a:rPr lang="zh-CN" altLang="en-US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-)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altLang="zh-CN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(1,-) (0,</a:t>
                      </a:r>
                      <a:r>
                        <a:rPr lang="zh-CN" altLang="en-US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+)</a:t>
                      </a:r>
                      <a:endParaRPr lang="zh-CN" altLang="en-US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(1,+) (0,</a:t>
                      </a:r>
                      <a:r>
                        <a:rPr lang="zh-CN" altLang="en-US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+)</a:t>
                      </a:r>
                      <a:endParaRPr lang="zh-CN" altLang="en-US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769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(1,-) (-1,</a:t>
                      </a:r>
                      <a:r>
                        <a:rPr lang="zh-CN" altLang="en-US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-)</a:t>
                      </a:r>
                      <a:endParaRPr lang="zh-CN" altLang="en-US" sz="200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(1,+) (-1,</a:t>
                      </a:r>
                      <a:r>
                        <a:rPr lang="zh-CN" altLang="en-US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-)</a:t>
                      </a:r>
                      <a:endParaRPr lang="zh-CN" altLang="en-US" sz="200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(0,+) (0,</a:t>
                      </a:r>
                      <a:r>
                        <a:rPr lang="zh-CN" altLang="en-US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-)</a:t>
                      </a:r>
                      <a:endParaRPr lang="zh-CN" altLang="en-US" sz="200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(1,-) (-1,</a:t>
                      </a:r>
                      <a:r>
                        <a:rPr lang="zh-CN" altLang="en-US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+)</a:t>
                      </a:r>
                      <a:endParaRPr lang="zh-CN" altLang="en-US" sz="200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(1,+) (-1,</a:t>
                      </a:r>
                      <a:r>
                        <a:rPr lang="zh-CN" altLang="en-US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+)</a:t>
                      </a:r>
                      <a:endParaRPr lang="zh-CN" altLang="en-US" sz="200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840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(0,-) (-1,</a:t>
                      </a:r>
                      <a:r>
                        <a:rPr lang="zh-CN" altLang="en-US" sz="2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-)</a:t>
                      </a:r>
                      <a:endParaRPr lang="zh-CN" altLang="en-US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(0,+) (-1,</a:t>
                      </a:r>
                      <a:r>
                        <a:rPr lang="zh-CN" altLang="en-US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(0,-) (-1,</a:t>
                      </a:r>
                      <a:r>
                        <a:rPr lang="zh-CN" altLang="en-US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+)</a:t>
                      </a:r>
                      <a:endParaRPr lang="zh-CN" altLang="en-US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(0,+) (-1,</a:t>
                      </a:r>
                      <a:r>
                        <a:rPr lang="zh-CN" altLang="en-US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+)</a:t>
                      </a:r>
                      <a:endParaRPr lang="zh-CN" altLang="en-US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12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(-1,</a:t>
                      </a:r>
                      <a:r>
                        <a:rPr lang="en-US" altLang="zh-CN" sz="2000" b="1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-) (-1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altLang="en-US" sz="20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1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en-US" altLang="zh-CN" sz="2000" b="1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zh-CN" sz="3600" b="1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</a:t>
                      </a:r>
                      <a:endParaRPr lang="zh-CN" alt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(-1,+) (-1,</a:t>
                      </a:r>
                      <a:r>
                        <a:rPr lang="zh-CN" altLang="en-US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-)</a:t>
                      </a:r>
                      <a:endParaRPr lang="zh-CN" altLang="en-US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altLang="zh-CN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mr-IN" altLang="zh-CN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altLang="zh-CN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mr-IN" altLang="zh-CN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(-1, +)</a:t>
                      </a:r>
                    </a:p>
                    <a:p>
                      <a:pPr algn="ctr"/>
                      <a:r>
                        <a:rPr lang="en-US" altLang="zh-CN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</a:t>
                      </a:r>
                      <a:endParaRPr lang="zh-CN" alt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1676400"/>
            <a:ext cx="31057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195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斯莱特图解法的分解图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27</a:t>
            </a:fld>
            <a:endParaRPr lang="en-US" altLang="zh-C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84272" y="2663875"/>
            <a:ext cx="1571047" cy="267012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7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77822" y="2631009"/>
            <a:ext cx="1880178" cy="267250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7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2751" y="2662232"/>
            <a:ext cx="1608849" cy="266061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7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/>
          <p:nvPr/>
        </p:nvSpPr>
        <p:spPr>
          <a:xfrm>
            <a:off x="0" y="5553104"/>
            <a:ext cx="89180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1200" dirty="0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拆成</a:t>
            </a:r>
            <a:r>
              <a:rPr lang="en-US" altLang="zh-CN" sz="26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张图</a:t>
            </a:r>
            <a:r>
              <a:rPr lang="en-US" altLang="zh-CN" sz="26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使每个方块只对应一个状态</a:t>
            </a:r>
            <a:r>
              <a:rPr lang="en-US" altLang="zh-CN" sz="26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，对应</a:t>
            </a: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种谱项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1248" y="1285174"/>
            <a:ext cx="6186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列出服从泡利不相容原理的所有电子组态</a:t>
            </a:r>
            <a:endParaRPr lang="en-US" altLang="zh-CN" sz="24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457200" indent="-457200">
              <a:buFont typeface="Arial" charset="0"/>
              <a:buChar char="•"/>
            </a:pP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按照对称性分配组态给不同的原子态</a:t>
            </a:r>
            <a:endParaRPr lang="en-US" sz="24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08" y="2677282"/>
            <a:ext cx="203283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670908" y="528785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000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1</a:t>
            </a:r>
            <a:r>
              <a:rPr lang="en-US" altLang="zh-CN" sz="2000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sz="20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                                 </a:t>
            </a:r>
            <a:r>
              <a:rPr lang="en-US" altLang="zh-CN" sz="2000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000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20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000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            </a:t>
            </a:r>
            <a:r>
              <a:rPr lang="en-US" altLang="zh-CN" sz="2000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20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0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>
            <a:off x="2514600" y="3642130"/>
            <a:ext cx="283361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ross 12"/>
          <p:cNvSpPr/>
          <p:nvPr/>
        </p:nvSpPr>
        <p:spPr>
          <a:xfrm>
            <a:off x="4532320" y="3642130"/>
            <a:ext cx="445502" cy="396470"/>
          </a:xfrm>
          <a:prstGeom prst="plus">
            <a:avLst>
              <a:gd name="adj" fmla="val 358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/>
          <p:cNvSpPr/>
          <p:nvPr/>
        </p:nvSpPr>
        <p:spPr>
          <a:xfrm>
            <a:off x="6934200" y="3669850"/>
            <a:ext cx="445502" cy="396470"/>
          </a:xfrm>
          <a:prstGeom prst="plus">
            <a:avLst>
              <a:gd name="adj" fmla="val 358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93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多个同科电子的原子态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28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1" y="1295400"/>
                <a:ext cx="7543800" cy="4424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zh-CN" altLang="en-US" sz="2800" dirty="0">
                    <a:solidFill>
                      <a:schemeClr val="tx1"/>
                    </a:solidFill>
                    <a:latin typeface="+mn-ea"/>
                    <a:ea typeface="+mn-ea"/>
                  </a:rPr>
                  <a:t>对于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a:rPr lang="en-US" altLang="zh-CN" sz="28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+mn-ea"/>
                              </a:rPr>
                              <m:t>𝒏𝒍</m:t>
                            </m:r>
                          </m:e>
                        </m:d>
                      </m:e>
                      <m:sup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+mn-ea"/>
                          </a:rPr>
                          <m:t>𝒀</m:t>
                        </m:r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+mn-ea"/>
                          </a:rPr>
                          <m:t>−</m:t>
                        </m:r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+mn-ea"/>
                          </a:rPr>
                          <m:t>𝒗</m:t>
                        </m:r>
                      </m:sup>
                    </m:sSup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+mn-ea"/>
                    <a:ea typeface="+mn-ea"/>
                  </a:rPr>
                  <a:t>的同科电子，其状态数为</a:t>
                </a:r>
                <a:br>
                  <a:rPr lang="en-US" altLang="zh-CN" sz="2800" dirty="0">
                    <a:solidFill>
                      <a:schemeClr val="tx1"/>
                    </a:solidFill>
                    <a:latin typeface="+mn-ea"/>
                    <a:ea typeface="+mn-ea"/>
                  </a:rPr>
                </a:b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chemeClr val="tx1"/>
                        </a:solidFill>
                        <a:latin typeface="Cambria Math" charset="0"/>
                        <a:ea typeface="+mn-ea"/>
                      </a:rPr>
                      <m:t>𝑮</m:t>
                    </m:r>
                    <m:r>
                      <a:rPr lang="en-US" altLang="zh-CN" sz="2800" b="1" i="1" dirty="0" smtClean="0">
                        <a:solidFill>
                          <a:schemeClr val="tx1"/>
                        </a:solidFill>
                        <a:latin typeface="Cambria Math" charset="0"/>
                        <a:ea typeface="+mn-ea"/>
                      </a:rPr>
                      <m:t>=</m:t>
                    </m:r>
                    <m:f>
                      <m:fPr>
                        <m:ctrlPr>
                          <a:rPr lang="en-US" altLang="zh-CN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lang="en-US" altLang="zh-CN" sz="28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+mn-ea"/>
                          </a:rPr>
                          <m:t>𝒀</m:t>
                        </m:r>
                        <m:r>
                          <a:rPr lang="en-US" altLang="zh-CN" sz="28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+mn-ea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altLang="zh-CN" sz="28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a:rPr lang="en-US" altLang="zh-CN" sz="2800" b="1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+mn-ea"/>
                              </a:rPr>
                              <m:t>𝒀</m:t>
                            </m:r>
                            <m:r>
                              <a:rPr lang="en-US" altLang="zh-CN" sz="2800" b="1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+mn-ea"/>
                              </a:rPr>
                              <m:t>−</m:t>
                            </m:r>
                            <m:r>
                              <a:rPr lang="en-US" altLang="zh-CN" sz="2800" b="1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+mn-ea"/>
                              </a:rPr>
                              <m:t>𝒗</m:t>
                            </m:r>
                          </m:e>
                        </m:d>
                        <m:r>
                          <a:rPr lang="en-US" altLang="zh-CN" sz="28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+mn-ea"/>
                          </a:rPr>
                          <m:t>!</m:t>
                        </m:r>
                        <m:r>
                          <a:rPr lang="en-US" altLang="zh-CN" sz="28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+mn-ea"/>
                          </a:rPr>
                          <m:t>𝒗</m:t>
                        </m:r>
                        <m:r>
                          <a:rPr lang="en-US" altLang="zh-CN" sz="2800" b="1" i="1" dirty="0" smtClean="0">
                            <a:solidFill>
                              <a:schemeClr val="tx1"/>
                            </a:solidFill>
                            <a:latin typeface="Cambria Math" charset="0"/>
                            <a:ea typeface="+mn-ea"/>
                          </a:rPr>
                          <m:t>!</m:t>
                        </m:r>
                      </m:den>
                    </m:f>
                  </m:oMath>
                </a14:m>
                <a:br>
                  <a:rPr lang="en-US" altLang="zh-CN" sz="2800" b="1" dirty="0">
                    <a:solidFill>
                      <a:schemeClr val="tx1"/>
                    </a:solidFill>
                    <a:latin typeface="+mn-ea"/>
                    <a:ea typeface="+mn-ea"/>
                  </a:rPr>
                </a:br>
                <a:r>
                  <a:rPr lang="zh-CN" altLang="en-US" sz="2800" dirty="0">
                    <a:solidFill>
                      <a:schemeClr val="tx1"/>
                    </a:solidFill>
                    <a:latin typeface="+mn-ea"/>
                    <a:ea typeface="+mn-ea"/>
                  </a:rPr>
                  <a:t>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a:rPr lang="en-US" altLang="zh-CN" sz="280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+mn-ea"/>
                              </a:rPr>
                              <m:t>𝒏𝒍</m:t>
                            </m:r>
                          </m:e>
                        </m:d>
                      </m:e>
                      <m:sup>
                        <m:r>
                          <a:rPr lang="en-US" altLang="zh-CN" sz="2800">
                            <a:solidFill>
                              <a:schemeClr val="tx1"/>
                            </a:solidFill>
                            <a:latin typeface="Cambria Math" charset="0"/>
                            <a:ea typeface="+mn-ea"/>
                          </a:rPr>
                          <m:t>𝒗</m:t>
                        </m:r>
                      </m:sup>
                    </m:sSup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+mn-ea"/>
                    <a:ea typeface="+mn-ea"/>
                  </a:rPr>
                  <a:t>的同科电子的状态一样。</a:t>
                </a:r>
                <a:endParaRPr lang="en-US" altLang="zh-CN" sz="2800" dirty="0">
                  <a:solidFill>
                    <a:schemeClr val="tx1"/>
                  </a:solidFill>
                  <a:latin typeface="+mn-ea"/>
                  <a:ea typeface="+mn-ea"/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zh-CN" altLang="en-US" sz="2800" dirty="0">
                    <a:solidFill>
                      <a:schemeClr val="tx1"/>
                    </a:solidFill>
                    <a:latin typeface="+mn-ea"/>
                    <a:ea typeface="+mn-ea"/>
                  </a:rPr>
                  <a:t>事实上，他们耦合出来的原子态是相同的。如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tx1"/>
                        </a:solidFill>
                        <a:latin typeface="Cambria Math" charset="0"/>
                        <a:ea typeface="+mn-ea"/>
                      </a:rPr>
                      <m:t>𝒏</m:t>
                    </m:r>
                    <m:sSup>
                      <m:sSupPr>
                        <m:ctrlP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+mn-ea"/>
                          </a:rPr>
                          <m:t>𝒑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+mn-ea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+mn-ea"/>
                    <a:ea typeface="+mn-ea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charset="0"/>
                      </a:rPr>
                      <m:t>𝒏</m:t>
                    </m:r>
                    <m:sSup>
                      <m:sSup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𝒑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+mn-ea"/>
                    <a:ea typeface="+mn-ea"/>
                  </a:rPr>
                  <a:t>耦合出来的原子态都是</a:t>
                </a:r>
                <a:r>
                  <a:rPr lang="en-US" altLang="zh-CN" sz="2800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800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800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2,1,0</a:t>
                </a:r>
                <a:r>
                  <a:rPr lang="en-US" altLang="zh-C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800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。</a:t>
                </a:r>
                <a:endParaRPr lang="en-US" altLang="zh-CN" sz="2800" dirty="0">
                  <a:solidFill>
                    <a:srgbClr val="0000CC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zh-CN" altLang="en-US" sz="2800" dirty="0">
                    <a:solidFill>
                      <a:schemeClr val="tx1"/>
                    </a:solidFill>
                    <a:latin typeface="+mn-ea"/>
                    <a:ea typeface="+mn-ea"/>
                  </a:rPr>
                  <a:t>这是多个同科电子耦合的一种方便处理。</a:t>
                </a:r>
                <a:endParaRPr lang="en-US" altLang="zh-CN" sz="2800" dirty="0">
                  <a:solidFill>
                    <a:schemeClr val="tx1"/>
                  </a:solidFill>
                  <a:latin typeface="+mn-ea"/>
                  <a:ea typeface="+mn-ea"/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zh-CN" altLang="en-US" sz="2800" dirty="0">
                    <a:solidFill>
                      <a:schemeClr val="tx1"/>
                    </a:solidFill>
                    <a:latin typeface="+mn-ea"/>
                    <a:ea typeface="+mn-ea"/>
                  </a:rPr>
                  <a:t>对于一般情况下多于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+mn-ea"/>
                    <a:ea typeface="+mn-ea"/>
                  </a:rPr>
                  <a:t>2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+mn-ea"/>
                    <a:ea typeface="+mn-ea"/>
                  </a:rPr>
                  <a:t>个的同科电子耦合，需要用斯莱特图来帮助确定。</a:t>
                </a:r>
                <a:endParaRPr lang="en-US" sz="2800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1" y="1295400"/>
                <a:ext cx="7543800" cy="4424416"/>
              </a:xfrm>
              <a:prstGeom prst="rect">
                <a:avLst/>
              </a:prstGeom>
              <a:blipFill rotWithShape="0">
                <a:blip r:embed="rId2"/>
                <a:stretch>
                  <a:fillRect l="-1454" t="-1655" r="-81" b="-2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154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np</a:t>
            </a:r>
            <a:r>
              <a:rPr lang="en-US" altLang="zh-CN" baseline="30000" dirty="0">
                <a:solidFill>
                  <a:srgbClr val="FF0000"/>
                </a:solidFill>
              </a:rPr>
              <a:t>3</a:t>
            </a:r>
            <a:r>
              <a:rPr lang="en-US" altLang="zh-CN" dirty="0"/>
              <a:t> </a:t>
            </a:r>
            <a:r>
              <a:rPr lang="zh-CN" altLang="en-US" dirty="0"/>
              <a:t>组态如何</a:t>
            </a:r>
            <a:r>
              <a:rPr lang="en-US" altLang="zh-CN" dirty="0"/>
              <a:t>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29</a:t>
            </a:fld>
            <a:endParaRPr lang="en-US" altLang="zh-CN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7213" y="1247479"/>
            <a:ext cx="1012113" cy="463846"/>
          </a:xfrm>
          <a:prstGeom prst="rect">
            <a:avLst/>
          </a:prstGeom>
          <a:solidFill>
            <a:srgbClr val="99CC00">
              <a:alpha val="3803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2400" baseline="30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：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46138" y="5063829"/>
            <a:ext cx="3240087" cy="463846"/>
          </a:xfrm>
          <a:prstGeom prst="rect">
            <a:avLst/>
          </a:prstGeom>
          <a:solidFill>
            <a:srgbClr val="00CCFF">
              <a:alpha val="1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把该组合个数列出来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6138" y="1823741"/>
            <a:ext cx="1655762" cy="463846"/>
          </a:xfrm>
          <a:prstGeom prst="rect">
            <a:avLst/>
          </a:prstGeom>
          <a:solidFill>
            <a:srgbClr val="339966">
              <a:alpha val="1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最大：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endParaRPr lang="zh-CN" altLang="en-US" sz="24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81175" y="2326979"/>
            <a:ext cx="5184775" cy="463846"/>
          </a:xfrm>
          <a:prstGeom prst="rect">
            <a:avLst/>
          </a:prstGeom>
          <a:solidFill>
            <a:srgbClr val="006600">
              <a:alpha val="1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400" i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： 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-1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-2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-3</a:t>
            </a:r>
            <a:endParaRPr lang="zh-CN" altLang="en-US" sz="24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46138" y="2950866"/>
            <a:ext cx="2159000" cy="463846"/>
          </a:xfrm>
          <a:prstGeom prst="rect">
            <a:avLst/>
          </a:prstGeom>
          <a:solidFill>
            <a:schemeClr val="accent2">
              <a:alpha val="1607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最大：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3/2</a:t>
            </a:r>
            <a:endParaRPr lang="zh-CN" altLang="en-US" sz="24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81175" y="3454104"/>
            <a:ext cx="5184775" cy="463846"/>
          </a:xfrm>
          <a:prstGeom prst="rect">
            <a:avLst/>
          </a:prstGeom>
          <a:solidFill>
            <a:schemeClr val="accent2">
              <a:alpha val="1607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400" i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： 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3/2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1/2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-1/2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-3/2</a:t>
            </a:r>
            <a:endParaRPr lang="zh-CN" altLang="en-US" sz="24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46138" y="4309766"/>
            <a:ext cx="7993062" cy="463846"/>
          </a:xfrm>
          <a:prstGeom prst="rect">
            <a:avLst/>
          </a:prstGeom>
          <a:solidFill>
            <a:srgbClr val="FF3300">
              <a:alpha val="1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寻找满足泡利不相容原理允许的耦合前的</a:t>
            </a:r>
            <a:r>
              <a:rPr lang="en-US" altLang="zh-CN" sz="2400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400" i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400" i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组合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46138" y="5784554"/>
            <a:ext cx="4535487" cy="463846"/>
          </a:xfrm>
          <a:prstGeom prst="rect">
            <a:avLst/>
          </a:prstGeom>
          <a:solidFill>
            <a:srgbClr val="FF00FF">
              <a:alpha val="1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用斯莱特图给出原子态符号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29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理解多电子原子的一些困惑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4" name="内容占位符 3"/>
          <p:cNvSpPr>
            <a:spLocks noGrp="1"/>
          </p:cNvSpPr>
          <p:nvPr>
            <p:ph idx="4294967295"/>
          </p:nvPr>
        </p:nvSpPr>
        <p:spPr>
          <a:xfrm>
            <a:off x="685800" y="1262311"/>
            <a:ext cx="7848600" cy="4833689"/>
          </a:xfrm>
        </p:spPr>
        <p:txBody>
          <a:bodyPr>
            <a:normAutofit lnSpcReduction="10000"/>
          </a:bodyPr>
          <a:lstStyle/>
          <a:p>
            <a:r>
              <a:rPr kumimoji="1" lang="zh-CN" altLang="en-US" sz="2800" dirty="0"/>
              <a:t>原子处于基态时，不是所有的电子都在最内层轨道。</a:t>
            </a:r>
            <a:r>
              <a:rPr kumimoji="1" lang="zh-CN" altLang="en-US" sz="2800" dirty="0">
                <a:solidFill>
                  <a:srgbClr val="0000FF"/>
                </a:solidFill>
              </a:rPr>
              <a:t>为什么？</a:t>
            </a:r>
            <a:endParaRPr kumimoji="1" lang="en-US" altLang="zh-CN" sz="2800" dirty="0">
              <a:solidFill>
                <a:srgbClr val="0000FF"/>
              </a:solidFill>
            </a:endParaRPr>
          </a:p>
          <a:p>
            <a:r>
              <a:rPr kumimoji="1" lang="zh-CN" altLang="en-US" sz="2800" dirty="0"/>
              <a:t>电子在原子核外是在不同轨道上按一定规律排布 </a:t>
            </a:r>
            <a:r>
              <a:rPr kumimoji="1" lang="zh-CN" altLang="en-US" sz="2800" dirty="0">
                <a:sym typeface="Symbol" panose="05050102010706020507" pitchFamily="18" charset="2"/>
              </a:rPr>
              <a:t> </a:t>
            </a:r>
            <a:r>
              <a:rPr kumimoji="1" lang="zh-CN" altLang="en-US" sz="2800" dirty="0"/>
              <a:t>元素周期表。中学阶段：某一轨道上能够</a:t>
            </a:r>
            <a:r>
              <a:rPr kumimoji="1" lang="zh-CN" altLang="en-US" sz="2800" dirty="0">
                <a:solidFill>
                  <a:srgbClr val="FF0000"/>
                </a:solidFill>
              </a:rPr>
              <a:t>容纳</a:t>
            </a:r>
            <a:r>
              <a:rPr kumimoji="1" lang="zh-CN" altLang="en-US" sz="2800" dirty="0"/>
              <a:t>的最多</a:t>
            </a:r>
            <a:r>
              <a:rPr kumimoji="1" lang="zh-CN" altLang="en-US" sz="2800" dirty="0">
                <a:solidFill>
                  <a:srgbClr val="FF0000"/>
                </a:solidFill>
              </a:rPr>
              <a:t>电子数</a:t>
            </a:r>
            <a:r>
              <a:rPr kumimoji="1" lang="zh-CN" altLang="en-US" sz="2800" dirty="0"/>
              <a:t>为</a:t>
            </a:r>
            <a:r>
              <a:rPr kumimoji="1" lang="en-US" altLang="zh-CN" sz="2800" dirty="0">
                <a:solidFill>
                  <a:srgbClr val="FF0000"/>
                </a:solidFill>
              </a:rPr>
              <a:t>2n</a:t>
            </a:r>
            <a:r>
              <a:rPr kumimoji="1" lang="en-US" altLang="zh-CN" sz="2800" baseline="30000" dirty="0">
                <a:solidFill>
                  <a:srgbClr val="FF0000"/>
                </a:solidFill>
              </a:rPr>
              <a:t>2</a:t>
            </a:r>
            <a:r>
              <a:rPr kumimoji="1" lang="zh-CN" altLang="en-US" sz="2800" dirty="0"/>
              <a:t>，</a:t>
            </a:r>
            <a:r>
              <a:rPr kumimoji="1" lang="zh-CN" altLang="en-US" sz="2800" dirty="0">
                <a:solidFill>
                  <a:srgbClr val="0000FF"/>
                </a:solidFill>
              </a:rPr>
              <a:t>为什么？</a:t>
            </a:r>
          </a:p>
          <a:p>
            <a:r>
              <a:rPr kumimoji="1" lang="en-US" altLang="zh-CN" sz="2800" dirty="0"/>
              <a:t>He</a:t>
            </a:r>
            <a:r>
              <a:rPr kumimoji="1" lang="zh-CN" altLang="en-US" sz="2800" dirty="0"/>
              <a:t>原子的基态电子组态是</a:t>
            </a:r>
            <a:r>
              <a:rPr kumimoji="1" lang="en-US" altLang="zh-CN" sz="2800" dirty="0"/>
              <a:t>1s1s</a:t>
            </a:r>
            <a:r>
              <a:rPr kumimoji="1" lang="zh-CN" altLang="en-US" sz="2800" dirty="0"/>
              <a:t>；在</a:t>
            </a:r>
            <a:r>
              <a:rPr kumimoji="1" lang="en-US" altLang="zh-CN" sz="2800" i="1" dirty="0">
                <a:solidFill>
                  <a:srgbClr val="FF0000"/>
                </a:solidFill>
              </a:rPr>
              <a:t>L</a:t>
            </a:r>
            <a:r>
              <a:rPr kumimoji="1" lang="en-US" altLang="zh-CN" sz="2800" dirty="0">
                <a:solidFill>
                  <a:srgbClr val="FF0000"/>
                </a:solidFill>
              </a:rPr>
              <a:t>-</a:t>
            </a:r>
            <a:r>
              <a:rPr kumimoji="1" lang="en-US" altLang="zh-CN" sz="2800" i="1" dirty="0">
                <a:solidFill>
                  <a:srgbClr val="FF0000"/>
                </a:solidFill>
              </a:rPr>
              <a:t>S</a:t>
            </a:r>
            <a:r>
              <a:rPr kumimoji="1" lang="zh-CN" altLang="en-US" sz="2800" dirty="0"/>
              <a:t>耦合下，可能原子态是</a:t>
            </a:r>
            <a:r>
              <a:rPr kumimoji="1" lang="en-US" altLang="zh-CN" sz="2800" dirty="0"/>
              <a:t>(1s1s)</a:t>
            </a:r>
            <a:r>
              <a:rPr kumimoji="1" lang="en-US" altLang="zh-CN" sz="2800" baseline="30000" dirty="0"/>
              <a:t>1</a:t>
            </a:r>
            <a:r>
              <a:rPr kumimoji="1" lang="en-US" altLang="zh-CN" sz="2800" dirty="0"/>
              <a:t>S</a:t>
            </a:r>
            <a:r>
              <a:rPr kumimoji="1" lang="en-US" altLang="zh-CN" sz="2800" baseline="-25000" dirty="0"/>
              <a:t>0</a:t>
            </a:r>
            <a:r>
              <a:rPr kumimoji="1" lang="zh-CN" altLang="en-US" sz="2800" dirty="0"/>
              <a:t>和</a:t>
            </a:r>
            <a:r>
              <a:rPr kumimoji="1" lang="en-US" altLang="zh-CN" sz="2800" dirty="0"/>
              <a:t>(1s1s)</a:t>
            </a:r>
            <a:r>
              <a:rPr kumimoji="1" lang="en-US" altLang="zh-CN" sz="2800" baseline="30000" dirty="0"/>
              <a:t>3</a:t>
            </a:r>
            <a:r>
              <a:rPr kumimoji="1" lang="en-US" altLang="zh-CN" sz="2800" dirty="0"/>
              <a:t>S</a:t>
            </a:r>
            <a:r>
              <a:rPr kumimoji="1" lang="en-US" altLang="zh-CN" sz="2800" baseline="-25000" dirty="0"/>
              <a:t>1</a:t>
            </a:r>
            <a:r>
              <a:rPr kumimoji="1" lang="en-US" altLang="zh-CN" sz="2800" dirty="0"/>
              <a:t>;</a:t>
            </a:r>
            <a:r>
              <a:rPr kumimoji="1" lang="zh-CN" altLang="en-US" sz="2800" dirty="0"/>
              <a:t> 但在能级图上，却找不到原子态</a:t>
            </a:r>
            <a:r>
              <a:rPr kumimoji="1" lang="en-US" altLang="zh-CN" sz="2800" dirty="0">
                <a:solidFill>
                  <a:srgbClr val="FF0000"/>
                </a:solidFill>
              </a:rPr>
              <a:t>(1s1s)</a:t>
            </a:r>
            <a:r>
              <a:rPr kumimoji="1" lang="en-US" altLang="zh-CN" sz="2800" baseline="30000" dirty="0">
                <a:solidFill>
                  <a:srgbClr val="FF0000"/>
                </a:solidFill>
              </a:rPr>
              <a:t>3</a:t>
            </a:r>
            <a:r>
              <a:rPr kumimoji="1" lang="en-US" altLang="zh-CN" sz="2800" dirty="0">
                <a:solidFill>
                  <a:srgbClr val="FF0000"/>
                </a:solidFill>
              </a:rPr>
              <a:t>S</a:t>
            </a:r>
            <a:r>
              <a:rPr kumimoji="1" lang="en-US" altLang="zh-CN" sz="2800" baseline="-25000" dirty="0">
                <a:solidFill>
                  <a:srgbClr val="FF0000"/>
                </a:solidFill>
              </a:rPr>
              <a:t>1 </a:t>
            </a:r>
            <a:r>
              <a:rPr kumimoji="1" lang="zh-CN" altLang="en-US" sz="2800" dirty="0"/>
              <a:t>，事实上这个态是不存在的。</a:t>
            </a:r>
            <a:r>
              <a:rPr kumimoji="1" lang="zh-CN" altLang="en-US" sz="2800" dirty="0">
                <a:solidFill>
                  <a:srgbClr val="0000FF"/>
                </a:solidFill>
              </a:rPr>
              <a:t>为什么？</a:t>
            </a:r>
            <a:endParaRPr kumimoji="1" lang="en-US" altLang="zh-CN" sz="2800" dirty="0">
              <a:solidFill>
                <a:srgbClr val="0000FF"/>
              </a:solidFill>
            </a:endParaRPr>
          </a:p>
          <a:p>
            <a:r>
              <a:rPr kumimoji="1" lang="en-US" altLang="zh-CN" sz="2800" dirty="0">
                <a:solidFill>
                  <a:srgbClr val="0000FF"/>
                </a:solidFill>
              </a:rPr>
              <a:t>1925</a:t>
            </a:r>
            <a:r>
              <a:rPr kumimoji="1" lang="zh-CN" altLang="en-US" sz="2800" dirty="0">
                <a:solidFill>
                  <a:srgbClr val="0000FF"/>
                </a:solidFill>
                <a:latin typeface="宋体" pitchFamily="2" charset="-122"/>
              </a:rPr>
              <a:t>年，奥地利物理学家</a:t>
            </a:r>
            <a:r>
              <a:rPr kumimoji="1" lang="en-US" altLang="zh-CN" sz="2800" i="1" dirty="0">
                <a:solidFill>
                  <a:srgbClr val="0000FF"/>
                </a:solidFill>
              </a:rPr>
              <a:t>Pauli </a:t>
            </a:r>
            <a:r>
              <a:rPr kumimoji="1" lang="zh-CN" altLang="en-US" sz="2800" dirty="0">
                <a:solidFill>
                  <a:srgbClr val="0000FF"/>
                </a:solidFill>
                <a:latin typeface="宋体" pitchFamily="2" charset="-122"/>
              </a:rPr>
              <a:t>提出了</a:t>
            </a:r>
            <a:r>
              <a:rPr kumimoji="1" lang="zh-CN" altLang="en-US" sz="2800" dirty="0">
                <a:solidFill>
                  <a:srgbClr val="FF0000"/>
                </a:solidFill>
                <a:latin typeface="宋体" pitchFamily="2" charset="-122"/>
              </a:rPr>
              <a:t>不相容原理</a:t>
            </a:r>
            <a:r>
              <a:rPr kumimoji="1" lang="zh-CN" altLang="en-US" sz="2800" dirty="0">
                <a:solidFill>
                  <a:srgbClr val="0000FF"/>
                </a:solidFill>
                <a:latin typeface="宋体" pitchFamily="2" charset="-122"/>
              </a:rPr>
              <a:t>，回答了上述问题。揭示了微观粒子遵从的一个重要规律。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81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np</a:t>
            </a:r>
            <a:r>
              <a:rPr lang="en-US" altLang="zh-CN" baseline="30000" dirty="0">
                <a:solidFill>
                  <a:srgbClr val="FF0000"/>
                </a:solidFill>
              </a:rPr>
              <a:t>3</a:t>
            </a:r>
            <a:r>
              <a:rPr lang="en-US" altLang="zh-CN" dirty="0"/>
              <a:t> </a:t>
            </a:r>
            <a:r>
              <a:rPr lang="zh-CN" altLang="en-US" dirty="0"/>
              <a:t>组态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30</a:t>
            </a:fld>
            <a:endParaRPr lang="en-US" altLang="zh-C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76600" y="381000"/>
                <a:ext cx="5120633" cy="624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+mn-ea"/>
                          </a:rPr>
                          <m:t>𝑴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+mn-ea"/>
                          </a:rPr>
                          <m:t>𝑺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charset="0"/>
                        <a:ea typeface="+mn-ea"/>
                      </a:rPr>
                      <m:t>=−</m:t>
                    </m:r>
                    <m:f>
                      <m:f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+mn-ea"/>
                          </a:rPr>
                          <m:t>𝟑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+mn-ea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  <a:latin typeface="+mn-ea"/>
                    <a:ea typeface="+mn-ea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+mn-ea"/>
                          </a:rPr>
                          <m:t>𝑴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+mn-ea"/>
                          </a:rPr>
                          <m:t>𝑺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charset="0"/>
                        <a:ea typeface="+mn-ea"/>
                      </a:rPr>
                      <m:t>=−</m:t>
                    </m:r>
                    <m:f>
                      <m:f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+mn-ea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+mn-ea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  <a:latin typeface="+mn-ea"/>
                    <a:ea typeface="+mn-ea"/>
                  </a:rPr>
                  <a:t>情况类似同下。</a:t>
                </a:r>
                <a:endParaRPr lang="en-US" sz="2400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81000"/>
                <a:ext cx="5120633" cy="624082"/>
              </a:xfrm>
              <a:prstGeom prst="rect">
                <a:avLst/>
              </a:prstGeom>
              <a:blipFill rotWithShape="0">
                <a:blip r:embed="rId3"/>
                <a:stretch>
                  <a:fillRect r="-954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Group 4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716603"/>
              </p:ext>
            </p:extLst>
          </p:nvPr>
        </p:nvGraphicFramePr>
        <p:xfrm>
          <a:off x="152400" y="1219200"/>
          <a:ext cx="8420100" cy="5061030"/>
        </p:xfrm>
        <a:graphic>
          <a:graphicData uri="http://schemas.openxmlformats.org/drawingml/2006/table">
            <a:tbl>
              <a:tblPr/>
              <a:tblGrid>
                <a:gridCol w="715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1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1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zh-CN" sz="1600" b="1" i="1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zh-CN" sz="16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  <a:endParaRPr kumimoji="0" lang="en-US" altLang="zh-CN" sz="16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泡利不相容原理所允许的</a:t>
                      </a:r>
                      <a:r>
                        <a:rPr kumimoji="0" lang="en-US" altLang="zh-CN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zh-CN" sz="1600" b="1" i="1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kumimoji="0" lang="en-US" altLang="zh-CN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zh-CN" sz="1600" b="1" i="1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组合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0" lang="en-US" altLang="zh-CN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zh-CN" sz="1600" b="1" i="1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n-US" altLang="zh-CN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zh-CN" sz="1600" b="1" i="1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）状态数目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3/2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3/2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3/2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3/2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1,+;  0,+;  -1,+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3/2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3/2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3/2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1/2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1/2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1,+;  1,-;  0,+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1/2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0,+;  0,-;  1,+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）（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-1,+;  1,-;  1,+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1/2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(0,+;  1,+;  -1,-)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(0,-;  1,+;  -1,+)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(0,+;  1,-; -1,+)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7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1/2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0,+;  0,-;  -1,-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）（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-1,+;  -1,-;  1,+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7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1/2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-1,+;  -1,-;  0,-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7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1/2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华文新魏"/>
                          <a:ea typeface="宋体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00" marR="90000" marT="46781" marB="467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717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31</a:t>
            </a:fld>
            <a:endParaRPr lang="en-US" altLang="zh-CN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629653" y="1447800"/>
            <a:ext cx="798094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90807"/>
                </a:solidFill>
                <a:latin typeface="华文楷体"/>
                <a:ea typeface="华文楷体"/>
                <a:cs typeface="华文楷体"/>
              </a:rPr>
              <a:t>LS</a:t>
            </a:r>
            <a:r>
              <a:rPr lang="zh-CN" altLang="en-US" sz="2400" dirty="0">
                <a:solidFill>
                  <a:srgbClr val="090807"/>
                </a:solidFill>
                <a:latin typeface="华文楷体"/>
                <a:ea typeface="华文楷体"/>
                <a:cs typeface="华文楷体"/>
              </a:rPr>
              <a:t>耦合和</a:t>
            </a:r>
            <a:r>
              <a:rPr lang="en-US" altLang="zh-CN" sz="2400" dirty="0" err="1">
                <a:solidFill>
                  <a:srgbClr val="090807"/>
                </a:solidFill>
                <a:latin typeface="华文楷体"/>
                <a:ea typeface="华文楷体"/>
                <a:cs typeface="华文楷体"/>
              </a:rPr>
              <a:t>jj</a:t>
            </a:r>
            <a:r>
              <a:rPr lang="zh-CN" altLang="en-US" sz="2400" dirty="0">
                <a:solidFill>
                  <a:srgbClr val="090807"/>
                </a:solidFill>
                <a:latin typeface="华文楷体"/>
                <a:ea typeface="华文楷体"/>
                <a:cs typeface="华文楷体"/>
              </a:rPr>
              <a:t>耦合</a:t>
            </a:r>
            <a:endParaRPr lang="en-US" altLang="zh-CN" sz="2400" dirty="0">
              <a:solidFill>
                <a:srgbClr val="090807"/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90807"/>
                </a:solidFill>
                <a:latin typeface="华文楷体"/>
                <a:ea typeface="华文楷体"/>
                <a:cs typeface="华文楷体"/>
              </a:rPr>
              <a:t>He</a:t>
            </a:r>
            <a:r>
              <a:rPr lang="zh-CN" altLang="en-US" sz="2400" dirty="0">
                <a:solidFill>
                  <a:srgbClr val="090807"/>
                </a:solidFill>
                <a:latin typeface="华文楷体"/>
                <a:ea typeface="华文楷体"/>
                <a:cs typeface="华文楷体"/>
              </a:rPr>
              <a:t>原子和碱土金属光谱的解释</a:t>
            </a:r>
            <a:endParaRPr lang="en-US" altLang="zh-CN" sz="2400" dirty="0">
              <a:solidFill>
                <a:srgbClr val="090807"/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90807"/>
                </a:solidFill>
                <a:latin typeface="华文楷体"/>
                <a:ea typeface="华文楷体"/>
                <a:cs typeface="华文楷体"/>
              </a:rPr>
              <a:t>Pauli</a:t>
            </a:r>
            <a:r>
              <a:rPr lang="zh-CN" altLang="en-US" sz="2400" dirty="0">
                <a:solidFill>
                  <a:srgbClr val="090807"/>
                </a:solidFill>
                <a:latin typeface="华文楷体"/>
                <a:ea typeface="华文楷体"/>
                <a:cs typeface="华文楷体"/>
              </a:rPr>
              <a:t>不相容原理、全同粒子、全同性原理、波函数交换对称性及其与自旋等的关系</a:t>
            </a:r>
            <a:endParaRPr lang="en-US" altLang="zh-CN" sz="2400" dirty="0">
              <a:solidFill>
                <a:srgbClr val="090807"/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90807"/>
                </a:solidFill>
                <a:latin typeface="华文楷体"/>
                <a:ea typeface="华文楷体"/>
                <a:cs typeface="华文楷体"/>
              </a:rPr>
              <a:t>Pauli</a:t>
            </a:r>
            <a:r>
              <a:rPr lang="zh-CN" altLang="en-US" sz="2400" dirty="0">
                <a:solidFill>
                  <a:srgbClr val="090807"/>
                </a:solidFill>
                <a:latin typeface="华文楷体"/>
                <a:ea typeface="华文楷体"/>
                <a:cs typeface="华文楷体"/>
              </a:rPr>
              <a:t> 不相容原理的运用</a:t>
            </a:r>
            <a:endParaRPr lang="en-US" altLang="zh-CN" sz="2400" dirty="0">
              <a:solidFill>
                <a:srgbClr val="090807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+mn-ea"/>
              </a:rPr>
              <a:t>上节课回顾</a:t>
            </a:r>
            <a:endParaRPr lang="en-US" sz="3200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F0C223A-35FD-5741-A2DD-C0255679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9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32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20290" y="2895600"/>
            <a:ext cx="8305800" cy="936625"/>
          </a:xfrm>
        </p:spPr>
        <p:txBody>
          <a:bodyPr/>
          <a:lstStyle/>
          <a:p>
            <a:pPr algn="ctr"/>
            <a:r>
              <a:rPr lang="zh-CN" altLang="zh-CN" dirty="0">
                <a:effectLst/>
              </a:rPr>
              <a:t>元素周期表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53213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元素周期表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3E557-D441-4357-A945-F2E1178F743A}" type="slidenum">
              <a:rPr lang="zh-CN" altLang="en-US" smtClean="0"/>
              <a:pPr>
                <a:defRPr/>
              </a:pPr>
              <a:t>33</a:t>
            </a:fld>
            <a:endParaRPr lang="en-US" altLang="zh-C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4"/>
          <a:stretch>
            <a:fillRect/>
          </a:stretch>
        </p:blipFill>
        <p:spPr bwMode="auto">
          <a:xfrm>
            <a:off x="5798836" y="2549636"/>
            <a:ext cx="1165812" cy="171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071824" y="2713989"/>
            <a:ext cx="21336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kumimoji="1" lang="en-US" altLang="zh-CN" sz="2000" dirty="0">
                <a:solidFill>
                  <a:srgbClr val="FF0000"/>
                </a:solidFill>
              </a:rPr>
              <a:t>Dmitri </a:t>
            </a:r>
            <a:r>
              <a:rPr kumimoji="1" lang="en-US" altLang="zh-CN" sz="2000" dirty="0" err="1">
                <a:solidFill>
                  <a:srgbClr val="FF0000"/>
                </a:solidFill>
              </a:rPr>
              <a:t>Ivanovich</a:t>
            </a:r>
            <a:r>
              <a:rPr kumimoji="1" lang="en-US" altLang="zh-CN" sz="2000" dirty="0">
                <a:solidFill>
                  <a:srgbClr val="FF0000"/>
                </a:solidFill>
              </a:rPr>
              <a:t> Mendeleev </a:t>
            </a:r>
          </a:p>
          <a:p>
            <a:pPr algn="ctr">
              <a:lnSpc>
                <a:spcPct val="100000"/>
              </a:lnSpc>
              <a:spcBef>
                <a:spcPct val="10000"/>
              </a:spcBef>
            </a:pPr>
            <a:r>
              <a:rPr kumimoji="1" lang="en-US" altLang="zh-CN" sz="2000" dirty="0">
                <a:solidFill>
                  <a:srgbClr val="FF0000"/>
                </a:solidFill>
              </a:rPr>
              <a:t>(1834-1907)</a:t>
            </a:r>
          </a:p>
        </p:txBody>
      </p:sp>
      <p:pic>
        <p:nvPicPr>
          <p:cNvPr id="364546" name="Picture 2" descr="ee the source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0833"/>
          <a:stretch/>
        </p:blipFill>
        <p:spPr bwMode="auto">
          <a:xfrm>
            <a:off x="335048" y="1517808"/>
            <a:ext cx="5410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95400" y="5334000"/>
            <a:ext cx="6340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+mn-ea"/>
                <a:ea typeface="+mn-ea"/>
              </a:rPr>
              <a:t>门捷列夫创造的第一张元素周期表</a:t>
            </a:r>
            <a:endParaRPr 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0400" y="1185342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0000FF"/>
                </a:solidFill>
                <a:latin typeface="+mn-ea"/>
                <a:ea typeface="+mn-ea"/>
              </a:rPr>
              <a:t>质量数</a:t>
            </a:r>
            <a:endParaRPr lang="en-US" dirty="0">
              <a:solidFill>
                <a:srgbClr val="0000FF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42707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历史背景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34</a:t>
            </a:fld>
            <a:endParaRPr lang="en-US" altLang="zh-CN" dirty="0"/>
          </a:p>
        </p:txBody>
      </p:sp>
      <p:sp>
        <p:nvSpPr>
          <p:cNvPr id="4" name="内容占位符 3"/>
          <p:cNvSpPr>
            <a:spLocks noGrp="1"/>
          </p:cNvSpPr>
          <p:nvPr>
            <p:ph idx="4294967295"/>
          </p:nvPr>
        </p:nvSpPr>
        <p:spPr>
          <a:xfrm>
            <a:off x="457200" y="3962400"/>
            <a:ext cx="8039100" cy="2209800"/>
          </a:xfrm>
        </p:spPr>
        <p:txBody>
          <a:bodyPr>
            <a:noAutofit/>
          </a:bodyPr>
          <a:lstStyle/>
          <a:p>
            <a:r>
              <a:rPr lang="zh-CN" altLang="en-US" sz="2400" dirty="0"/>
              <a:t>尽管元素性质的周期性早在</a:t>
            </a:r>
            <a:r>
              <a:rPr lang="en-US" altLang="zh-CN" sz="2400" dirty="0"/>
              <a:t>1869</a:t>
            </a:r>
            <a:r>
              <a:rPr lang="zh-CN" altLang="en-US" sz="2400" dirty="0"/>
              <a:t>年就提出来了，直到</a:t>
            </a:r>
            <a:r>
              <a:rPr lang="en-US" altLang="zh-CN" sz="2400" dirty="0"/>
              <a:t>50</a:t>
            </a:r>
            <a:r>
              <a:rPr lang="zh-CN" altLang="en-US" sz="2400" dirty="0"/>
              <a:t>年后才由</a:t>
            </a:r>
            <a:r>
              <a:rPr lang="en-US" altLang="zh-CN" sz="2400" dirty="0"/>
              <a:t>Bohr</a:t>
            </a:r>
            <a:r>
              <a:rPr lang="zh-CN" altLang="en-US" sz="2400" dirty="0"/>
              <a:t>给出了</a:t>
            </a:r>
            <a:r>
              <a:rPr lang="zh-CN" altLang="en-US" sz="2400" dirty="0">
                <a:solidFill>
                  <a:srgbClr val="FF0000"/>
                </a:solidFill>
              </a:rPr>
              <a:t>物理解释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en-US" altLang="zh-CN" sz="2400" dirty="0"/>
              <a:t>1925</a:t>
            </a:r>
            <a:r>
              <a:rPr lang="zh-CN" altLang="en-US" sz="2400" dirty="0"/>
              <a:t>年</a:t>
            </a:r>
            <a:r>
              <a:rPr lang="en-US" altLang="zh-CN" sz="2400" dirty="0"/>
              <a:t>Pauli</a:t>
            </a:r>
            <a:r>
              <a:rPr lang="zh-CN" altLang="en-US" sz="2400" dirty="0"/>
              <a:t>提出</a:t>
            </a:r>
            <a:r>
              <a:rPr lang="zh-CN" altLang="en-US" sz="2400" dirty="0">
                <a:solidFill>
                  <a:srgbClr val="FF0000"/>
                </a:solidFill>
              </a:rPr>
              <a:t>不相容原理</a:t>
            </a:r>
            <a:r>
              <a:rPr lang="zh-CN" altLang="en-US" sz="2400" dirty="0"/>
              <a:t>，</a:t>
            </a:r>
            <a:r>
              <a:rPr lang="zh-CN" altLang="en-US" sz="2400" dirty="0">
                <a:sym typeface="Symbol" panose="05050102010706020507" pitchFamily="18" charset="2"/>
              </a:rPr>
              <a:t> </a:t>
            </a:r>
            <a:r>
              <a:rPr lang="zh-CN" altLang="en-US" sz="2400" dirty="0"/>
              <a:t>元素性质的</a:t>
            </a:r>
            <a:r>
              <a:rPr lang="zh-CN" altLang="en-US" sz="2400" dirty="0">
                <a:solidFill>
                  <a:srgbClr val="FF0000"/>
                </a:solidFill>
              </a:rPr>
              <a:t>周期性</a:t>
            </a:r>
            <a:r>
              <a:rPr lang="en-US" altLang="zh-CN" sz="2400" dirty="0"/>
              <a:t>,</a:t>
            </a:r>
            <a:r>
              <a:rPr lang="zh-CN" altLang="en-US" sz="2400" dirty="0"/>
              <a:t>是</a:t>
            </a:r>
            <a:r>
              <a:rPr lang="zh-CN" altLang="en-US" sz="2400" dirty="0">
                <a:solidFill>
                  <a:srgbClr val="FF0000"/>
                </a:solidFill>
              </a:rPr>
              <a:t>电子组态周期性</a:t>
            </a:r>
            <a:r>
              <a:rPr lang="zh-CN" altLang="en-US" sz="2400" dirty="0"/>
              <a:t>的反映。</a:t>
            </a:r>
            <a:endParaRPr lang="en-US" altLang="zh-CN" sz="2400" dirty="0"/>
          </a:p>
          <a:p>
            <a:r>
              <a:rPr lang="zh-CN" altLang="en-US" sz="2400" dirty="0"/>
              <a:t>下面我们从讨论各</a:t>
            </a:r>
            <a:r>
              <a:rPr lang="zh-CN" altLang="en-US" sz="2400" dirty="0">
                <a:solidFill>
                  <a:srgbClr val="FF0000"/>
                </a:solidFill>
              </a:rPr>
              <a:t>“轨道”的电子容量</a:t>
            </a:r>
            <a:r>
              <a:rPr lang="zh-CN" altLang="en-US" sz="2400" dirty="0"/>
              <a:t>入手</a:t>
            </a:r>
            <a:r>
              <a:rPr lang="en-US" altLang="zh-CN" sz="2400" dirty="0"/>
              <a:t>,</a:t>
            </a:r>
            <a:r>
              <a:rPr lang="zh-CN" altLang="en-US" sz="2400" dirty="0"/>
              <a:t>讨论电子的</a:t>
            </a:r>
            <a:r>
              <a:rPr lang="zh-CN" altLang="en-US" sz="2400" dirty="0">
                <a:solidFill>
                  <a:srgbClr val="FF0000"/>
                </a:solidFill>
              </a:rPr>
              <a:t>填充次序</a:t>
            </a:r>
            <a:r>
              <a:rPr lang="zh-CN" altLang="en-US" sz="2400" dirty="0"/>
              <a:t>以及</a:t>
            </a:r>
            <a:r>
              <a:rPr lang="zh-CN" altLang="en-US" sz="2400" dirty="0">
                <a:solidFill>
                  <a:srgbClr val="FF0000"/>
                </a:solidFill>
              </a:rPr>
              <a:t>能级相对高、低</a:t>
            </a:r>
            <a:r>
              <a:rPr lang="zh-CN" altLang="en-US" sz="2400" dirty="0"/>
              <a:t>的一般规律。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861665" y="1386543"/>
            <a:ext cx="1874838" cy="2423457"/>
            <a:chOff x="6861665" y="1386543"/>
            <a:chExt cx="1874838" cy="2423457"/>
          </a:xfrm>
        </p:grpSpPr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6861665" y="3286780"/>
              <a:ext cx="18288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1400" b="1" dirty="0">
                  <a:solidFill>
                    <a:srgbClr val="FF0000"/>
                  </a:solidFill>
                </a:rPr>
                <a:t>Mendeleev</a:t>
              </a:r>
              <a:r>
                <a:rPr lang="en-US" altLang="zh-CN" sz="1400" b="1">
                  <a:solidFill>
                    <a:srgbClr val="FF0000"/>
                  </a:solidFill>
                </a:rPr>
                <a:t>, </a:t>
              </a:r>
              <a:br>
                <a:rPr lang="en-US" altLang="zh-CN" sz="1400" b="1">
                  <a:solidFill>
                    <a:srgbClr val="FF0000"/>
                  </a:solidFill>
                </a:rPr>
              </a:br>
              <a:r>
                <a:rPr lang="en-US" altLang="zh-CN" sz="1400" b="1">
                  <a:solidFill>
                    <a:srgbClr val="FF0000"/>
                  </a:solidFill>
                </a:rPr>
                <a:t>a </a:t>
              </a:r>
              <a:r>
                <a:rPr lang="en-US" altLang="zh-CN" sz="1400" b="1" dirty="0">
                  <a:solidFill>
                    <a:srgbClr val="FF0000"/>
                  </a:solidFill>
                </a:rPr>
                <a:t>Russian Chemist</a:t>
              </a:r>
            </a:p>
          </p:txBody>
        </p:sp>
        <p:pic>
          <p:nvPicPr>
            <p:cNvPr id="7" name="Picture 8" descr="Portrait of Mendeleev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5478" y="1386543"/>
              <a:ext cx="1851025" cy="190023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457200" y="1592520"/>
            <a:ext cx="632460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indent="-254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Arial" charset="0"/>
              <a:buChar char="•"/>
            </a:pPr>
            <a:r>
              <a:rPr kumimoji="0" lang="en-US" altLang="zh-CN" sz="2400" b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宋体" charset="-122"/>
              </a:rPr>
              <a:t>1869</a:t>
            </a:r>
            <a:r>
              <a:rPr kumimoji="0" lang="zh-CN" altLang="en-US" sz="2400" b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宋体" charset="-122"/>
              </a:rPr>
              <a:t>年：已经发现了</a:t>
            </a:r>
            <a:r>
              <a:rPr kumimoji="0" lang="en-US" altLang="zh-CN" sz="2400" b="0" dirty="0">
                <a:solidFill>
                  <a:srgbClr val="FF0000"/>
                </a:solidFill>
                <a:latin typeface="Calibri"/>
                <a:ea typeface="宋体" charset="-122"/>
              </a:rPr>
              <a:t>62</a:t>
            </a:r>
            <a:r>
              <a:rPr kumimoji="0" lang="zh-CN" altLang="en-US" sz="2400" b="0" dirty="0">
                <a:solidFill>
                  <a:srgbClr val="FF0000"/>
                </a:solidFill>
                <a:latin typeface="Calibri"/>
                <a:ea typeface="宋体" charset="-122"/>
              </a:rPr>
              <a:t>种元素</a:t>
            </a:r>
            <a:r>
              <a:rPr kumimoji="0" lang="en-US" altLang="zh-CN" sz="2400" b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宋体" charset="-122"/>
              </a:rPr>
              <a:t>  </a:t>
            </a:r>
            <a:r>
              <a:rPr kumimoji="0" lang="zh-CN" altLang="en-US" sz="2400" b="0" dirty="0">
                <a:solidFill>
                  <a:srgbClr val="FF0000"/>
                </a:solidFill>
                <a:latin typeface="Calibri"/>
                <a:ea typeface="宋体" charset="-122"/>
              </a:rPr>
              <a:t>规律</a:t>
            </a:r>
            <a:r>
              <a:rPr kumimoji="0" lang="en-US" altLang="zh-CN" sz="2400" b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宋体" charset="-122"/>
              </a:rPr>
              <a:t>?</a:t>
            </a:r>
          </a:p>
          <a:p>
            <a:pPr marL="269875" lvl="0" indent="-254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Arial" charset="0"/>
              <a:buChar char="•"/>
            </a:pPr>
            <a:r>
              <a:rPr kumimoji="0" lang="zh-CN" altLang="en-US" sz="2400" b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宋体" charset="-122"/>
              </a:rPr>
              <a:t>这一年俄国科学家</a:t>
            </a:r>
            <a:r>
              <a:rPr kumimoji="0" lang="zh-CN" altLang="en-US" sz="2400" b="0" dirty="0">
                <a:solidFill>
                  <a:srgbClr val="FF0000"/>
                </a:solidFill>
                <a:latin typeface="Calibri"/>
                <a:ea typeface="宋体" charset="-122"/>
              </a:rPr>
              <a:t>门捷列夫</a:t>
            </a:r>
            <a:r>
              <a:rPr kumimoji="0" lang="zh-CN" altLang="en-US" sz="2400" b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宋体" charset="-122"/>
              </a:rPr>
              <a:t>  </a:t>
            </a:r>
            <a:r>
              <a:rPr kumimoji="0" lang="zh-CN" altLang="en-US" sz="2400" b="0" dirty="0">
                <a:solidFill>
                  <a:srgbClr val="FF0000"/>
                </a:solidFill>
                <a:latin typeface="Calibri"/>
                <a:ea typeface="宋体" charset="-122"/>
              </a:rPr>
              <a:t>元素周期</a:t>
            </a:r>
            <a:r>
              <a:rPr kumimoji="0" lang="zh-CN" altLang="en-US" sz="2400" b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宋体" charset="-122"/>
              </a:rPr>
              <a:t>说。</a:t>
            </a:r>
            <a:endParaRPr kumimoji="0" lang="en-US" altLang="zh-CN" sz="2400" b="0" dirty="0">
              <a:solidFill>
                <a:srgbClr val="000000">
                  <a:lumMod val="75000"/>
                  <a:lumOff val="25000"/>
                </a:srgbClr>
              </a:solidFill>
              <a:latin typeface="Calibri"/>
              <a:ea typeface="宋体" charset="-122"/>
            </a:endParaRPr>
          </a:p>
          <a:p>
            <a:pPr marL="492125" lvl="1" indent="-254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Font typeface="Courier New" charset="0"/>
              <a:buChar char="o"/>
            </a:pPr>
            <a:r>
              <a:rPr kumimoji="0" lang="zh-CN" altLang="en-US" sz="2000" b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宋体" charset="-122"/>
              </a:rPr>
              <a:t>把元素按原子量进行排列</a:t>
            </a:r>
            <a:r>
              <a:rPr kumimoji="0" lang="en-US" altLang="zh-CN" sz="2000" b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宋体" charset="-122"/>
              </a:rPr>
              <a:t>,</a:t>
            </a:r>
            <a:r>
              <a:rPr kumimoji="0" lang="zh-CN" altLang="en-US" sz="2000" b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宋体" charset="-122"/>
              </a:rPr>
              <a:t>元素的物理和化学性质都表现出明显的</a:t>
            </a:r>
            <a:r>
              <a:rPr kumimoji="0" lang="zh-CN" altLang="en-US" sz="2000" b="0" dirty="0">
                <a:solidFill>
                  <a:srgbClr val="FF0000"/>
                </a:solidFill>
                <a:latin typeface="Calibri"/>
                <a:ea typeface="宋体" charset="-122"/>
              </a:rPr>
              <a:t>周期性</a:t>
            </a:r>
            <a:r>
              <a:rPr kumimoji="0" lang="zh-CN" altLang="en-US" sz="2000" b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宋体" charset="-122"/>
              </a:rPr>
              <a:t>。</a:t>
            </a:r>
            <a:endParaRPr kumimoji="0" lang="en-US" altLang="zh-CN" sz="2000" b="0" dirty="0">
              <a:solidFill>
                <a:srgbClr val="000000">
                  <a:lumMod val="75000"/>
                  <a:lumOff val="25000"/>
                </a:srgbClr>
              </a:solidFill>
              <a:latin typeface="Calibri"/>
              <a:ea typeface="宋体" charset="-122"/>
            </a:endParaRPr>
          </a:p>
          <a:p>
            <a:pPr marL="492125" lvl="1" indent="-254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Font typeface="Courier New" charset="0"/>
              <a:buChar char="o"/>
            </a:pPr>
            <a:r>
              <a:rPr kumimoji="0" lang="zh-CN" altLang="en-US" sz="2000" b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宋体" charset="-122"/>
              </a:rPr>
              <a:t>在作排列时</a:t>
            </a:r>
            <a:r>
              <a:rPr kumimoji="0" lang="en-US" altLang="zh-CN" sz="2000" b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宋体" charset="-122"/>
              </a:rPr>
              <a:t>, </a:t>
            </a:r>
            <a:r>
              <a:rPr kumimoji="0" lang="zh-CN" altLang="en-US" sz="2000" b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宋体" charset="-122"/>
              </a:rPr>
              <a:t>还发现有三处缺位</a:t>
            </a:r>
            <a:r>
              <a:rPr kumimoji="0" lang="en-US" altLang="zh-CN" sz="2000" b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宋体" charset="-122"/>
              </a:rPr>
              <a:t>,</a:t>
            </a:r>
            <a:r>
              <a:rPr kumimoji="0" lang="zh-CN" altLang="en-US" sz="2000" b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宋体" charset="-122"/>
              </a:rPr>
              <a:t>他预言了这几种元素的存在以及它们的性质。后来这些元素在实验中先后被发现，它们分别是钪</a:t>
            </a:r>
            <a:r>
              <a:rPr kumimoji="0" lang="en-US" altLang="zh-CN" sz="2000" b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宋体" charset="-122"/>
              </a:rPr>
              <a:t>(</a:t>
            </a:r>
            <a:r>
              <a:rPr kumimoji="0" lang="en-US" altLang="zh-CN" sz="2000" b="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宋体" charset="-122"/>
              </a:rPr>
              <a:t>Sc</a:t>
            </a:r>
            <a:r>
              <a:rPr kumimoji="0" lang="en-US" altLang="zh-CN" sz="2000" b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宋体" charset="-122"/>
              </a:rPr>
              <a:t>)</a:t>
            </a:r>
            <a:r>
              <a:rPr kumimoji="0" lang="zh-CN" altLang="en-US" sz="2000" b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宋体" charset="-122"/>
              </a:rPr>
              <a:t>，镓</a:t>
            </a:r>
            <a:r>
              <a:rPr kumimoji="0" lang="en-US" altLang="zh-CN" sz="2000" b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宋体" charset="-122"/>
              </a:rPr>
              <a:t>(Ga)</a:t>
            </a:r>
            <a:r>
              <a:rPr kumimoji="0" lang="zh-CN" altLang="en-US" sz="2000" b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宋体" charset="-122"/>
              </a:rPr>
              <a:t>和锗</a:t>
            </a:r>
            <a:r>
              <a:rPr kumimoji="0" lang="en-US" altLang="zh-CN" sz="2000" b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宋体" charset="-122"/>
              </a:rPr>
              <a:t>(Ge)</a:t>
            </a:r>
            <a:r>
              <a:rPr kumimoji="0" lang="zh-CN" altLang="en-US" sz="2000" b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宋体" charset="-122"/>
              </a:rPr>
              <a:t>。</a:t>
            </a:r>
            <a:endParaRPr kumimoji="0" lang="en-US" altLang="zh-CN" sz="2000" b="0" dirty="0">
              <a:solidFill>
                <a:srgbClr val="000000">
                  <a:lumMod val="75000"/>
                  <a:lumOff val="25000"/>
                </a:srgbClr>
              </a:solidFill>
              <a:latin typeface="Calibri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75950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现代元素周期表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35</a:t>
            </a:fld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2EA55A4-F6B3-9E49-A8D5-EFDC1A79F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02" y="990600"/>
            <a:ext cx="8316798" cy="576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90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 元素性质的周期性变化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36</a:t>
            </a:fld>
            <a:endParaRPr lang="en-US" altLang="zh-CN" dirty="0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762000" y="1752600"/>
            <a:ext cx="62760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 eaLnBrk="1" hangingPunct="1">
              <a:buClr>
                <a:srgbClr val="FF3300"/>
              </a:buClr>
              <a:buFont typeface="Wingdings" pitchFamily="2" charset="2"/>
              <a:buChar char="v"/>
            </a:pPr>
            <a:r>
              <a:rPr kumimoji="0" lang="zh-CN" alt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/>
                <a:ea typeface="华文楷体"/>
                <a:cs typeface="华文楷体"/>
              </a:rPr>
              <a:t>元素按</a:t>
            </a:r>
            <a:r>
              <a:rPr kumimoji="0"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/>
                <a:ea typeface="华文楷体"/>
                <a:cs typeface="华文楷体"/>
              </a:rPr>
              <a:t>原子序数</a:t>
            </a:r>
            <a:r>
              <a:rPr kumimoji="0" lang="zh-CN" alt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/>
                <a:ea typeface="华文楷体"/>
                <a:cs typeface="华文楷体"/>
              </a:rPr>
              <a:t>（或核电荷数）的次序排列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762000" y="2635250"/>
            <a:ext cx="5981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 eaLnBrk="1" hangingPunct="1">
              <a:buClr>
                <a:srgbClr val="FF3300"/>
              </a:buClr>
              <a:buFont typeface="Wingdings" pitchFamily="2" charset="2"/>
              <a:buChar char="v"/>
            </a:pPr>
            <a:r>
              <a:rPr kumimoji="0" lang="zh-CN" alt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/>
                <a:ea typeface="华文楷体"/>
                <a:cs typeface="华文楷体"/>
              </a:rPr>
              <a:t>元素的</a:t>
            </a:r>
            <a:r>
              <a:rPr kumimoji="0"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/>
                <a:ea typeface="华文楷体"/>
                <a:cs typeface="华文楷体"/>
              </a:rPr>
              <a:t>物理、化学性质</a:t>
            </a:r>
            <a:r>
              <a:rPr kumimoji="0" lang="zh-CN" alt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/>
                <a:ea typeface="华文楷体"/>
                <a:cs typeface="华文楷体"/>
              </a:rPr>
              <a:t>呈现周期性的重复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082675" y="3490912"/>
            <a:ext cx="61179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 eaLnBrk="1" hangingPunct="1"/>
            <a:r>
              <a:rPr kumimoji="0" lang="zh-CN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/>
                <a:ea typeface="华文楷体"/>
                <a:cs typeface="华文楷体"/>
              </a:rPr>
              <a:t>比如：电离能、</a:t>
            </a:r>
            <a:r>
              <a:rPr lang="zh-CN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/>
                <a:ea typeface="华文楷体"/>
                <a:cs typeface="华文楷体"/>
              </a:rPr>
              <a:t>导电性</a:t>
            </a:r>
            <a:r>
              <a:rPr kumimoji="0" lang="zh-CN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/>
                <a:ea typeface="华文楷体"/>
                <a:cs typeface="华文楷体"/>
              </a:rPr>
              <a:t>、原子半径、密度 等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311275" y="4191000"/>
            <a:ext cx="69342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457200" eaLnBrk="1" hangingPunct="1"/>
            <a:r>
              <a:rPr kumimoji="0" lang="zh-CN" altLang="en-US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横排：周期（七个）；</a:t>
            </a:r>
          </a:p>
          <a:p>
            <a:pPr defTabSz="457200" eaLnBrk="1" hangingPunct="1"/>
            <a:r>
              <a:rPr kumimoji="0" lang="zh-CN" altLang="en-US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竖排：族（</a:t>
            </a:r>
            <a:r>
              <a:rPr kumimoji="0" lang="en-US" altLang="zh-CN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7</a:t>
            </a:r>
            <a:r>
              <a:rPr kumimoji="0" lang="zh-CN" altLang="en-US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个主族、零族、过渡元素  </a:t>
            </a:r>
            <a:br>
              <a:rPr kumimoji="0" lang="en-US" altLang="zh-CN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</a:br>
            <a:r>
              <a:rPr kumimoji="0" lang="en-US" altLang="zh-CN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          [7</a:t>
            </a:r>
            <a:r>
              <a:rPr kumimoji="0" lang="zh-CN" altLang="en-US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个副族、</a:t>
            </a:r>
            <a:r>
              <a:rPr kumimoji="0" lang="en-US" altLang="zh-CN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VIII</a:t>
            </a:r>
            <a:r>
              <a:rPr kumimoji="0" lang="zh-CN" altLang="en-US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族</a:t>
            </a:r>
            <a:r>
              <a:rPr kumimoji="0" lang="en-US" altLang="zh-CN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]</a:t>
            </a:r>
            <a:r>
              <a:rPr kumimoji="0" lang="zh-CN" altLang="en-US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）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311274" y="5526693"/>
            <a:ext cx="48013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 eaLnBrk="1" hangingPunct="1"/>
            <a:r>
              <a:rPr kumimoji="0" lang="zh-CN" altLang="en-US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过渡元素：过渡元素、镧系、锕系</a:t>
            </a:r>
          </a:p>
        </p:txBody>
      </p:sp>
    </p:spTree>
    <p:extLst>
      <p:ext uri="{BB962C8B-B14F-4D97-AF65-F5344CB8AC3E}">
        <p14:creationId xmlns:p14="http://schemas.microsoft.com/office/powerpoint/2010/main" val="191591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元素周期表：发现国与时间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37</a:t>
            </a:fld>
            <a:endParaRPr lang="en-US" altLang="zh-C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96" y="1295400"/>
            <a:ext cx="7543800" cy="40943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4200" y="564776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u="sng">
                <a:solidFill>
                  <a:schemeClr val="tx1"/>
                </a:solidFill>
              </a:rPr>
              <a:t>https</a:t>
            </a:r>
            <a:r>
              <a:rPr lang="en-US" altLang="zh-CN" sz="1200" i="1" u="sng">
                <a:solidFill>
                  <a:schemeClr val="tx1"/>
                </a:solidFill>
              </a:rPr>
              <a:t>://</a:t>
            </a:r>
            <a:r>
              <a:rPr lang="en-US" sz="1200" i="1" u="sng" dirty="0" err="1">
                <a:solidFill>
                  <a:schemeClr val="tx1"/>
                </a:solidFill>
              </a:rPr>
              <a:t>commons.wikimedia.org</a:t>
            </a:r>
            <a:endParaRPr lang="en-US" sz="1200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763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元素性质的周期性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38</a:t>
            </a:fld>
            <a:endParaRPr lang="en-US" altLang="zh-CN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08000" y="2916997"/>
            <a:ext cx="2514601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just" eaLnBrk="0" hangingPunct="0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原子的电离能随其原子序数</a:t>
            </a: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Z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的变化  </a:t>
            </a:r>
            <a:endParaRPr kumimoji="1"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元素的第一电离能越大化学性质越稳定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08000" y="1423324"/>
            <a:ext cx="276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just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电离能、摩尔体积、线胀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系数（固体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液体）等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也都呈现周期性变化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85787" y="5334000"/>
            <a:ext cx="7823576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将元素按核电荷数的大小排列起来，其物理、化学性质将出现明显的周期性。</a:t>
            </a:r>
            <a:endParaRPr lang="zh-CN" altLang="en-US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582987" y="5718838"/>
            <a:ext cx="4083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同族元素的性质基本相同。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EA4E3ED-47A6-08FD-8A8F-1FB330904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857" y="1446793"/>
            <a:ext cx="5175743" cy="396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991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原子中的电子壳层结构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39</a:t>
            </a:fld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685800" y="1371600"/>
            <a:ext cx="7723563" cy="312420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玻尔</a:t>
            </a:r>
            <a:r>
              <a:rPr lang="zh-CN" altLang="en-US" sz="2800" dirty="0"/>
              <a:t>：原子内的电子按一定的</a:t>
            </a:r>
            <a:r>
              <a:rPr lang="zh-CN" altLang="en-US" sz="2800" dirty="0">
                <a:solidFill>
                  <a:srgbClr val="0000FF"/>
                </a:solidFill>
              </a:rPr>
              <a:t>壳层排列</a:t>
            </a:r>
            <a:r>
              <a:rPr lang="zh-CN" altLang="en-US" sz="2800" dirty="0"/>
              <a:t>，每一壳层内的电子都有</a:t>
            </a:r>
            <a:r>
              <a:rPr lang="zh-CN" altLang="en-US" sz="2800" dirty="0">
                <a:solidFill>
                  <a:srgbClr val="0000FF"/>
                </a:solidFill>
              </a:rPr>
              <a:t>相同的主量子数</a:t>
            </a:r>
            <a:r>
              <a:rPr lang="zh-CN" altLang="en-US" sz="2800" dirty="0"/>
              <a:t>，每一个</a:t>
            </a:r>
            <a:r>
              <a:rPr lang="zh-CN" altLang="en-US" sz="2800" dirty="0">
                <a:solidFill>
                  <a:srgbClr val="0000FF"/>
                </a:solidFill>
              </a:rPr>
              <a:t>新的周期</a:t>
            </a:r>
            <a:r>
              <a:rPr lang="zh-CN" altLang="en-US" sz="2800" dirty="0"/>
              <a:t>是从电子填充</a:t>
            </a:r>
            <a:r>
              <a:rPr lang="zh-CN" altLang="en-US" sz="2800" dirty="0">
                <a:solidFill>
                  <a:srgbClr val="0000FF"/>
                </a:solidFill>
              </a:rPr>
              <a:t>新的主壳层</a:t>
            </a:r>
            <a:r>
              <a:rPr lang="zh-CN" altLang="en-US" sz="2800" dirty="0"/>
              <a:t>开始，元素的</a:t>
            </a:r>
            <a:r>
              <a:rPr lang="zh-CN" altLang="en-US" sz="2800" dirty="0">
                <a:solidFill>
                  <a:srgbClr val="0000FF"/>
                </a:solidFill>
              </a:rPr>
              <a:t>物理、化学性质</a:t>
            </a:r>
            <a:r>
              <a:rPr lang="zh-CN" altLang="en-US" sz="2800" dirty="0"/>
              <a:t>取决于原子最外层的电子即</a:t>
            </a:r>
            <a:r>
              <a:rPr lang="zh-CN" altLang="en-US" sz="2800" dirty="0">
                <a:solidFill>
                  <a:srgbClr val="0000FF"/>
                </a:solidFill>
              </a:rPr>
              <a:t>价电子的数目</a:t>
            </a:r>
            <a:r>
              <a:rPr lang="zh-CN" altLang="en-US" sz="2800" dirty="0"/>
              <a:t>。</a:t>
            </a:r>
            <a:endParaRPr lang="en-US" altLang="zh-CN" sz="2800" dirty="0"/>
          </a:p>
          <a:p>
            <a:r>
              <a:rPr kumimoji="1" lang="zh-CN" altLang="en-US" sz="2800" dirty="0"/>
              <a:t>不论在强磁场中还是弱磁场中，主量子数相同的量子构成一个壳层，同一壳层内，</a:t>
            </a:r>
            <a:r>
              <a:rPr kumimoji="1" lang="zh-CN" altLang="en-US" sz="2800" dirty="0">
                <a:solidFill>
                  <a:srgbClr val="0000FF"/>
                </a:solidFill>
              </a:rPr>
              <a:t>相同</a:t>
            </a:r>
            <a:r>
              <a:rPr kumimoji="1" lang="en-US" altLang="zh-CN" sz="2800" dirty="0">
                <a:solidFill>
                  <a:srgbClr val="0000FF"/>
                </a:solidFill>
              </a:rPr>
              <a:t>L</a:t>
            </a:r>
            <a:r>
              <a:rPr kumimoji="1" lang="zh-CN" altLang="en-US" sz="2800" dirty="0">
                <a:solidFill>
                  <a:srgbClr val="0000FF"/>
                </a:solidFill>
              </a:rPr>
              <a:t>的电子构成一个支壳层</a:t>
            </a:r>
            <a:r>
              <a:rPr kumimoji="1" lang="zh-CN" altLang="en-US" sz="2800" dirty="0"/>
              <a:t>（一个壳层内有几个支壳层），壳层和支壳层表示为：</a:t>
            </a:r>
          </a:p>
          <a:p>
            <a:endParaRPr lang="zh-CN" altLang="en-US" sz="2800" dirty="0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494" y="4267200"/>
            <a:ext cx="7160869" cy="1960613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8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3200400" y="1449457"/>
            <a:ext cx="571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华文楷体"/>
                <a:ea typeface="华文楷体"/>
                <a:cs typeface="华文楷体"/>
              </a:rPr>
              <a:t>Pauli</a:t>
            </a:r>
            <a:r>
              <a:rPr lang="zh-CN" altLang="en-US" dirty="0">
                <a:latin typeface="华文楷体"/>
                <a:ea typeface="华文楷体"/>
                <a:cs typeface="华文楷体"/>
              </a:rPr>
              <a:t>仔细分析原子光谱和塞曼</a:t>
            </a:r>
            <a:r>
              <a:rPr lang="en-US" altLang="zh-CN" dirty="0">
                <a:latin typeface="华文楷体"/>
                <a:ea typeface="华文楷体"/>
                <a:cs typeface="华文楷体"/>
              </a:rPr>
              <a:t>(Zeeman)</a:t>
            </a:r>
            <a:r>
              <a:rPr lang="zh-CN" altLang="en-US" dirty="0">
                <a:latin typeface="华文楷体"/>
                <a:ea typeface="华文楷体"/>
                <a:cs typeface="华文楷体"/>
              </a:rPr>
              <a:t>效应之后，于</a:t>
            </a:r>
            <a:r>
              <a:rPr lang="en-US" altLang="zh-CN" dirty="0">
                <a:latin typeface="华文楷体"/>
                <a:ea typeface="华文楷体"/>
                <a:cs typeface="华文楷体"/>
              </a:rPr>
              <a:t>1925</a:t>
            </a:r>
            <a:r>
              <a:rPr lang="zh-CN" altLang="en-US" dirty="0">
                <a:latin typeface="华文楷体"/>
                <a:ea typeface="华文楷体"/>
                <a:cs typeface="华文楷体"/>
              </a:rPr>
              <a:t>年提出</a:t>
            </a:r>
            <a:r>
              <a:rPr lang="en-US" altLang="zh-CN" dirty="0">
                <a:latin typeface="华文楷体"/>
                <a:ea typeface="华文楷体"/>
                <a:cs typeface="华文楷体"/>
              </a:rPr>
              <a:t>Pauli</a:t>
            </a:r>
            <a:r>
              <a:rPr lang="zh-CN" altLang="en-US" dirty="0">
                <a:latin typeface="华文楷体"/>
                <a:ea typeface="华文楷体"/>
                <a:cs typeface="华文楷体"/>
              </a:rPr>
              <a:t>不相容原理</a:t>
            </a:r>
            <a:r>
              <a:rPr lang="en-US" altLang="zh-CN" dirty="0">
                <a:latin typeface="华文楷体"/>
                <a:ea typeface="华文楷体"/>
                <a:cs typeface="华文楷体"/>
              </a:rPr>
              <a:t>.</a:t>
            </a:r>
            <a:endParaRPr lang="zh-CN" altLang="en-US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3962400" y="4800600"/>
            <a:ext cx="47871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华文楷体"/>
                <a:ea typeface="华文楷体"/>
                <a:cs typeface="华文楷体"/>
              </a:rPr>
              <a:t>1940</a:t>
            </a:r>
            <a:r>
              <a:rPr lang="zh-CN" altLang="en-US" dirty="0">
                <a:latin typeface="华文楷体"/>
                <a:ea typeface="华文楷体"/>
                <a:cs typeface="华文楷体"/>
              </a:rPr>
              <a:t>年</a:t>
            </a:r>
            <a:r>
              <a:rPr lang="en-US" altLang="zh-CN" dirty="0">
                <a:latin typeface="华文楷体"/>
                <a:ea typeface="华文楷体"/>
                <a:cs typeface="华文楷体"/>
              </a:rPr>
              <a:t>Pauli</a:t>
            </a:r>
            <a:r>
              <a:rPr lang="zh-CN" altLang="en-US" dirty="0">
                <a:latin typeface="华文楷体"/>
                <a:ea typeface="华文楷体"/>
                <a:cs typeface="华文楷体"/>
              </a:rPr>
              <a:t>又证明了不相容原理对</a:t>
            </a:r>
            <a:r>
              <a:rPr lang="zh-CN" altLang="en-US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自旋半整数</a:t>
            </a:r>
            <a:r>
              <a:rPr lang="zh-CN" altLang="en-US" dirty="0">
                <a:latin typeface="华文楷体"/>
                <a:ea typeface="华文楷体"/>
                <a:cs typeface="华文楷体"/>
              </a:rPr>
              <a:t>粒子是</a:t>
            </a:r>
            <a:r>
              <a:rPr lang="zh-CN" altLang="en-US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相对论性波动方程结构的必然结果</a:t>
            </a: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3657600" y="3886200"/>
            <a:ext cx="548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不相容原理的建立使得玻尔</a:t>
            </a:r>
            <a:r>
              <a:rPr lang="en-US" altLang="zh-CN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(Bohr)</a:t>
            </a:r>
            <a:r>
              <a:rPr lang="zh-CN" altLang="en-US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对元素周期表的解释有了牢固的理论基础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657600" y="2616370"/>
            <a:ext cx="5105400" cy="1015663"/>
          </a:xfrm>
          <a:prstGeom prst="rect">
            <a:avLst/>
          </a:prstGeom>
          <a:solidFill>
            <a:srgbClr val="FFFF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zh-CN" altLang="en-US" sz="2000" b="1" dirty="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　</a:t>
            </a:r>
            <a:r>
              <a:rPr kumimoji="0" lang="zh-CN" altLang="en-US" sz="20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在一个原子中，不可能有两个或两个以上的电子具有完全相同的状态。（</a:t>
            </a:r>
            <a:r>
              <a:rPr lang="zh-CN" altLang="en-US" sz="2000" b="1" dirty="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需要第四个量子数，在自旋概念提出之前。）</a:t>
            </a:r>
            <a:endParaRPr kumimoji="0" lang="zh-CN" altLang="en-US" sz="2000" b="1" dirty="0">
              <a:solidFill>
                <a:srgbClr val="110882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9" name="Picture 2" descr="Wolfgang Pau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52" y="1285985"/>
            <a:ext cx="23622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152400" y="4572000"/>
            <a:ext cx="4038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800" b="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奥地利人</a:t>
            </a:r>
            <a:endParaRPr lang="en-US" altLang="zh-CN" sz="2800" b="0" dirty="0">
              <a:solidFill>
                <a:srgbClr val="0000FF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000" b="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The Nobel Prize in Physics 1945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000" b="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"for the discovery of the Exclusion Principle, also called the Pauli Principle"</a:t>
            </a:r>
            <a:r>
              <a:rPr lang="en-US" altLang="zh-CN" sz="2000" b="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7200" y="54477"/>
            <a:ext cx="8305800" cy="936123"/>
          </a:xfrm>
        </p:spPr>
        <p:txBody>
          <a:bodyPr/>
          <a:lstStyle/>
          <a:p>
            <a:r>
              <a:rPr lang="en-US" altLang="zh-CN" dirty="0"/>
              <a:t>Wolfgang Pauli (1900-1958)</a:t>
            </a:r>
            <a:endParaRPr lang="zh-CN" altLang="en-US" dirty="0"/>
          </a:p>
        </p:txBody>
      </p:sp>
      <p:sp>
        <p:nvSpPr>
          <p:cNvPr id="1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2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1" grpId="0"/>
      <p:bldP spid="103432" grpId="0"/>
      <p:bldP spid="10343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电子填充壳层结构的原则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40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82106" y="1219200"/>
                <a:ext cx="7928493" cy="41910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zh-CN" altLang="en-US" sz="2800" dirty="0">
                    <a:solidFill>
                      <a:srgbClr val="FF0000"/>
                    </a:solidFill>
                  </a:rPr>
                  <a:t>泡利不相容原理</a:t>
                </a:r>
                <a:r>
                  <a:rPr lang="zh-CN" altLang="en-US" sz="2800" dirty="0"/>
                  <a:t>：原子核外电子数等于该原子的原子序数</a:t>
                </a:r>
                <a:r>
                  <a:rPr lang="en-US" altLang="zh-CN" sz="2800" dirty="0"/>
                  <a:t>, </a:t>
                </a:r>
                <a:r>
                  <a:rPr lang="zh-CN" altLang="en-US" sz="2800" dirty="0"/>
                  <a:t>不可能有两个或两个以上的电子具有完全相同的状态。</a:t>
                </a:r>
                <a:endParaRPr lang="en-US" altLang="zh-CN" sz="2800" dirty="0"/>
              </a:p>
              <a:p>
                <a:pPr>
                  <a:lnSpc>
                    <a:spcPct val="125000"/>
                  </a:lnSpc>
                </a:pPr>
                <a:r>
                  <a:rPr lang="zh-CN" altLang="en-US" sz="2800" dirty="0"/>
                  <a:t>对</a:t>
                </a:r>
                <a:r>
                  <a:rPr lang="en-US" altLang="zh-CN" sz="2800" dirty="0"/>
                  <a:t>(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charset="0"/>
                      </a:rPr>
                      <m:t>,</m:t>
                    </m:r>
                    <m:r>
                      <a:rPr lang="en-US" altLang="zh-CN" sz="2800" b="0" i="1" smtClean="0">
                        <a:latin typeface="Cambria Math" charset="0"/>
                      </a:rPr>
                      <m:t>𝑙</m:t>
                    </m:r>
                    <m:r>
                      <a:rPr lang="en-US" altLang="zh-CN" sz="28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charset="0"/>
                          </a:rPr>
                          <m:t>𝑙</m:t>
                        </m:r>
                      </m:sub>
                    </m:sSub>
                    <m:r>
                      <a:rPr lang="en-US" altLang="zh-CN" sz="28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2800" dirty="0"/>
                  <a:t>)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,</a:t>
                </a:r>
                <a:r>
                  <a:rPr lang="zh-CN" altLang="en-US" sz="2800" dirty="0"/>
                  <a:t>当</a:t>
                </a:r>
                <a:r>
                  <a:rPr lang="en-US" altLang="zh-CN" sz="2800" i="1" dirty="0"/>
                  <a:t>n</a:t>
                </a:r>
                <a:r>
                  <a:rPr lang="en-US" altLang="zh-CN" sz="2800" dirty="0"/>
                  <a:t>,</a:t>
                </a:r>
                <a:r>
                  <a:rPr lang="zh-CN" altLang="en-US" sz="2800" dirty="0"/>
                  <a:t> </a:t>
                </a:r>
                <a:r>
                  <a:rPr lang="en-US" altLang="zh-CN" sz="2800" i="1" dirty="0"/>
                  <a:t>l</a:t>
                </a:r>
                <a:r>
                  <a:rPr lang="en-US" altLang="zh-CN" sz="2800" dirty="0"/>
                  <a:t> </a:t>
                </a:r>
                <a:r>
                  <a:rPr lang="zh-CN" altLang="en-US" sz="2800" dirty="0"/>
                  <a:t>一定时，</a:t>
                </a:r>
                <a:r>
                  <a:rPr lang="en-US" altLang="zh-CN" sz="2800" dirty="0"/>
                  <a:t>m</a:t>
                </a:r>
                <a:r>
                  <a:rPr lang="en-US" altLang="zh-CN" sz="2800" i="1" baseline="-25000" dirty="0"/>
                  <a:t>l</a:t>
                </a:r>
                <a:r>
                  <a:rPr lang="en-US" altLang="zh-CN" sz="2800" dirty="0"/>
                  <a:t> </a:t>
                </a:r>
                <a:r>
                  <a:rPr lang="zh-CN" altLang="en-US" sz="2800" dirty="0"/>
                  <a:t>可取</a:t>
                </a:r>
                <a:r>
                  <a:rPr lang="en-US" altLang="zh-CN" sz="2800" dirty="0"/>
                  <a:t>(2</a:t>
                </a:r>
                <a:r>
                  <a:rPr lang="en-US" altLang="zh-CN" sz="2800" i="1" dirty="0"/>
                  <a:t>l</a:t>
                </a:r>
                <a:r>
                  <a:rPr lang="en-US" altLang="zh-CN" sz="2800" dirty="0"/>
                  <a:t>+1)</a:t>
                </a:r>
                <a:r>
                  <a:rPr lang="zh-CN" altLang="en-US" sz="2800" dirty="0"/>
                  <a:t>个值，对每一个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800" i="1">
                            <a:latin typeface="Cambria Math" charset="0"/>
                          </a:rPr>
                          <m:t>𝑙</m:t>
                        </m:r>
                      </m:sub>
                    </m:sSub>
                    <m:r>
                      <a:rPr lang="en-US" altLang="zh-CN" sz="2800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800" i="1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sz="2800" dirty="0"/>
                  <a:t>可取二个值。</a:t>
                </a:r>
                <a:endParaRPr lang="en-US" altLang="zh-CN" sz="2800" dirty="0"/>
              </a:p>
              <a:p>
                <a:r>
                  <a:rPr lang="zh-CN" altLang="en-US" sz="2800" dirty="0"/>
                  <a:t>各壳层和支壳层所能容纳的最大电子数</a:t>
                </a:r>
                <a:r>
                  <a:rPr lang="en-US" altLang="zh-CN" sz="2800" dirty="0"/>
                  <a:t>:</a:t>
                </a:r>
              </a:p>
              <a:p>
                <a:endParaRPr lang="en-US" altLang="zh-CN" sz="2800" dirty="0"/>
              </a:p>
              <a:p>
                <a:endParaRPr lang="en-US" altLang="zh-CN" sz="2800" dirty="0"/>
              </a:p>
              <a:p>
                <a:endParaRPr lang="en-US" altLang="zh-CN" sz="2800" dirty="0">
                  <a:solidFill>
                    <a:srgbClr val="FF0000"/>
                  </a:solidFill>
                </a:endParaRPr>
              </a:p>
              <a:p>
                <a:endParaRPr lang="en-US" altLang="zh-CN" sz="2800" dirty="0">
                  <a:solidFill>
                    <a:srgbClr val="FF0000"/>
                  </a:solidFill>
                </a:endParaRPr>
              </a:p>
              <a:p>
                <a:r>
                  <a:rPr lang="zh-CN" altLang="en-US" sz="2800" dirty="0">
                    <a:solidFill>
                      <a:srgbClr val="FF0000"/>
                    </a:solidFill>
                  </a:rPr>
                  <a:t>能量最小原理</a:t>
                </a:r>
                <a:r>
                  <a:rPr lang="zh-CN" altLang="en-US" sz="2800" dirty="0"/>
                  <a:t>：电子按能量由低到高的次序填充各壳层 </a:t>
                </a:r>
                <a:endParaRPr lang="en-US" altLang="zh-CN" sz="2800" dirty="0"/>
              </a:p>
              <a:p>
                <a:r>
                  <a:rPr lang="zh-CN" altLang="en-US" sz="2800" dirty="0">
                    <a:solidFill>
                      <a:srgbClr val="FF0000"/>
                    </a:solidFill>
                  </a:rPr>
                  <a:t>原子实的贯穿和原子实极化</a:t>
                </a:r>
                <a:r>
                  <a:rPr lang="zh-CN" altLang="en-US" sz="2800" dirty="0"/>
                  <a:t>对能级的影响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82106" y="1219200"/>
                <a:ext cx="7928493" cy="4191000"/>
              </a:xfrm>
              <a:blipFill rotWithShape="0">
                <a:blip r:embed="rId3"/>
                <a:stretch>
                  <a:fillRect l="-2000" t="-2616" r="-3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98575" y="3197239"/>
            <a:ext cx="3772484" cy="402291"/>
          </a:xfrm>
          <a:prstGeom prst="rect">
            <a:avLst/>
          </a:prstGeom>
          <a:solidFill>
            <a:srgbClr val="FF0000">
              <a:alpha val="3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每个支壳层可以容纳的电子数：</a:t>
            </a:r>
          </a:p>
        </p:txBody>
      </p:sp>
      <p:graphicFrame>
        <p:nvGraphicFramePr>
          <p:cNvPr id="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6476"/>
              </p:ext>
            </p:extLst>
          </p:nvPr>
        </p:nvGraphicFramePr>
        <p:xfrm>
          <a:off x="4887528" y="3197239"/>
          <a:ext cx="886031" cy="392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1252" imgH="253890" progId="Equation.DSMT4">
                  <p:embed/>
                </p:oleObj>
              </mc:Choice>
              <mc:Fallback>
                <p:oleObj name="Equation" r:id="rId4" imgW="571252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528" y="3197239"/>
                        <a:ext cx="886031" cy="392586"/>
                      </a:xfrm>
                      <a:prstGeom prst="rect">
                        <a:avLst/>
                      </a:prstGeom>
                      <a:solidFill>
                        <a:srgbClr val="00FF00">
                          <a:alpha val="25098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486132"/>
              </p:ext>
            </p:extLst>
          </p:nvPr>
        </p:nvGraphicFramePr>
        <p:xfrm>
          <a:off x="4800601" y="3599530"/>
          <a:ext cx="2209800" cy="685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84300" imgH="431800" progId="Equation.DSMT4">
                  <p:embed/>
                </p:oleObj>
              </mc:Choice>
              <mc:Fallback>
                <p:oleObj name="Equation" r:id="rId6" imgW="13843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1" y="3599530"/>
                        <a:ext cx="2209800" cy="685560"/>
                      </a:xfrm>
                      <a:prstGeom prst="rect">
                        <a:avLst/>
                      </a:prstGeom>
                      <a:solidFill>
                        <a:srgbClr val="00FF00">
                          <a:alpha val="29019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903596" y="3810000"/>
            <a:ext cx="3516004" cy="402291"/>
          </a:xfrm>
          <a:prstGeom prst="rect">
            <a:avLst/>
          </a:prstGeom>
          <a:solidFill>
            <a:srgbClr val="FF0000">
              <a:alpha val="3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每个壳层可以容纳的电子数：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7253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壳层中电子的数目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41</a:t>
            </a:fld>
            <a:endParaRPr lang="en-US" altLang="zh-CN" dirty="0"/>
          </a:p>
        </p:txBody>
      </p:sp>
      <p:sp>
        <p:nvSpPr>
          <p:cNvPr id="12" name="Rectangle 523"/>
          <p:cNvSpPr>
            <a:spLocks noChangeArrowheads="1"/>
          </p:cNvSpPr>
          <p:nvPr/>
        </p:nvSpPr>
        <p:spPr bwMode="auto">
          <a:xfrm>
            <a:off x="629850" y="1219200"/>
            <a:ext cx="4798406" cy="463846"/>
          </a:xfrm>
          <a:prstGeom prst="rect">
            <a:avLst/>
          </a:prstGeom>
          <a:solidFill>
            <a:schemeClr val="accent1">
              <a:alpha val="349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壳层和支壳层可以容纳的电子数目</a:t>
            </a:r>
          </a:p>
        </p:txBody>
      </p:sp>
      <p:graphicFrame>
        <p:nvGraphicFramePr>
          <p:cNvPr id="13" name="Group 10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952700"/>
              </p:ext>
            </p:extLst>
          </p:nvPr>
        </p:nvGraphicFramePr>
        <p:xfrm>
          <a:off x="744149" y="1808251"/>
          <a:ext cx="6608135" cy="3491632"/>
        </p:xfrm>
        <a:graphic>
          <a:graphicData uri="http://schemas.openxmlformats.org/drawingml/2006/table">
            <a:tbl>
              <a:tblPr/>
              <a:tblGrid>
                <a:gridCol w="74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55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29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55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674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kumimoji="0" lang="en-US" altLang="zh-CN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n  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77" marB="467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00" marR="90000" marT="46777" marB="467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0000" marR="90000" marT="46777" marB="467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00" marR="90000" marT="46777" marB="467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0000" marR="90000" marT="46777" marB="467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0000" marR="90000" marT="46777" marB="467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0000" marR="90000" marT="46777" marB="467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0000" marR="90000" marT="46777" marB="467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总计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5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5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5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5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5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5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5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90000" marR="90000" marT="46777" marB="467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Line 1007"/>
          <p:cNvSpPr>
            <a:spLocks noChangeShapeType="1"/>
          </p:cNvSpPr>
          <p:nvPr/>
        </p:nvSpPr>
        <p:spPr bwMode="auto">
          <a:xfrm flipH="1" flipV="1">
            <a:off x="744149" y="1802420"/>
            <a:ext cx="713268" cy="6989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zh-CN" altLang="en-US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009"/>
          <p:cNvSpPr>
            <a:spLocks noChangeArrowheads="1"/>
          </p:cNvSpPr>
          <p:nvPr/>
        </p:nvSpPr>
        <p:spPr bwMode="auto">
          <a:xfrm>
            <a:off x="7466583" y="1235890"/>
            <a:ext cx="1437168" cy="1202510"/>
          </a:xfrm>
          <a:prstGeom prst="rect">
            <a:avLst/>
          </a:prstGeom>
          <a:solidFill>
            <a:schemeClr val="accent1">
              <a:alpha val="349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每一周期内的原子数目</a:t>
            </a:r>
          </a:p>
        </p:txBody>
      </p:sp>
      <p:sp>
        <p:nvSpPr>
          <p:cNvPr id="16" name="Text Box 1010"/>
          <p:cNvSpPr txBox="1">
            <a:spLocks noChangeArrowheads="1"/>
          </p:cNvSpPr>
          <p:nvPr/>
        </p:nvSpPr>
        <p:spPr bwMode="auto">
          <a:xfrm>
            <a:off x="7617223" y="2514600"/>
            <a:ext cx="558800" cy="2376806"/>
          </a:xfrm>
          <a:prstGeom prst="rect">
            <a:avLst/>
          </a:prstGeom>
          <a:solidFill>
            <a:srgbClr val="00FF00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</a:p>
          <a:p>
            <a:pPr algn="ctr" eaLnBrk="1" hangingPunct="1">
              <a:lnSpc>
                <a:spcPts val="25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8</a:t>
            </a:r>
          </a:p>
          <a:p>
            <a:pPr algn="ctr" eaLnBrk="1" hangingPunct="1">
              <a:lnSpc>
                <a:spcPts val="25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8</a:t>
            </a:r>
          </a:p>
          <a:p>
            <a:pPr algn="ctr" eaLnBrk="1" hangingPunct="1">
              <a:lnSpc>
                <a:spcPts val="25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18</a:t>
            </a:r>
          </a:p>
          <a:p>
            <a:pPr algn="ctr" eaLnBrk="1" hangingPunct="1">
              <a:lnSpc>
                <a:spcPts val="25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18</a:t>
            </a:r>
          </a:p>
          <a:p>
            <a:pPr algn="ctr" eaLnBrk="1" hangingPunct="1">
              <a:lnSpc>
                <a:spcPts val="25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19" name="Rectangle 5"/>
          <p:cNvSpPr/>
          <p:nvPr/>
        </p:nvSpPr>
        <p:spPr>
          <a:xfrm>
            <a:off x="381000" y="5299883"/>
            <a:ext cx="8001000" cy="1015663"/>
          </a:xfrm>
          <a:prstGeom prst="rect">
            <a:avLst/>
          </a:prstGeom>
          <a:noFill/>
          <a:ln w="9525" cap="flat" cmpd="sng" algn="ctr">
            <a:solidFill>
              <a:srgbClr val="C32D2E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rgbClr val="C32D2E">
                <a:shade val="80000"/>
              </a:srgbClr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每个壳层的最大电子容量是：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8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18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32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；而各周期的元素依次是：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8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8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18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。可见两者并不一致；这说明：某一壳层尚未填满，电子会开始填一个新的壳层。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75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电子组态的能量</a:t>
            </a:r>
            <a:r>
              <a:rPr lang="en-US" altLang="zh-CN" dirty="0"/>
              <a:t>--</a:t>
            </a:r>
            <a:r>
              <a:rPr lang="zh-CN" altLang="en-US" dirty="0"/>
              <a:t>壳层的次序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42</a:t>
            </a:fld>
            <a:endParaRPr lang="en-US" altLang="zh-CN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7460" y="1354753"/>
            <a:ext cx="4334540" cy="48936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kumimoji="1"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第一周期</a:t>
            </a:r>
            <a:r>
              <a:rPr kumimoji="1"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个元素，第二周期</a:t>
            </a:r>
            <a:r>
              <a:rPr kumimoji="1"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8</a:t>
            </a:r>
            <a:r>
              <a:rPr kumimoji="1"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个元素，电子填充很有规律。逐一增加电子时，从内向外进行填充；第三周期一直到</a:t>
            </a:r>
            <a:r>
              <a:rPr kumimoji="1"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18</a:t>
            </a:r>
            <a:r>
              <a:rPr kumimoji="1"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号元素</a:t>
            </a:r>
            <a:r>
              <a:rPr kumimoji="1" lang="en-US" altLang="zh-CN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Ar</a:t>
            </a:r>
            <a:r>
              <a:rPr kumimoji="1"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为止，电子的填充都是从内向外进行，到氩时</a:t>
            </a:r>
            <a:r>
              <a:rPr kumimoji="1"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3p</a:t>
            </a:r>
            <a:r>
              <a:rPr kumimoji="1"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支壳层被填满，但</a:t>
            </a:r>
            <a:r>
              <a:rPr kumimoji="1"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3d</a:t>
            </a:r>
            <a:r>
              <a:rPr kumimoji="1"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支壳层还全空着，</a:t>
            </a:r>
            <a:r>
              <a:rPr kumimoji="1"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下一个元素的第</a:t>
            </a:r>
            <a:r>
              <a:rPr kumimoji="1"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19</a:t>
            </a:r>
            <a:r>
              <a:rPr kumimoji="1"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个电子是填</a:t>
            </a:r>
            <a:r>
              <a:rPr kumimoji="1"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3d</a:t>
            </a:r>
            <a:r>
              <a:rPr kumimoji="1"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还是填</a:t>
            </a:r>
            <a:r>
              <a:rPr kumimoji="1"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4s</a:t>
            </a:r>
            <a:r>
              <a:rPr kumimoji="1"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呢？</a:t>
            </a:r>
            <a:endParaRPr kumimoji="1" lang="en-US" altLang="zh-CN" sz="2400" dirty="0">
              <a:solidFill>
                <a:srgbClr val="0000FF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我们看到，这个价电子放弃</a:t>
            </a:r>
            <a:r>
              <a:rPr kumimoji="1"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3d</a:t>
            </a:r>
            <a:r>
              <a:rPr kumimoji="1"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轨道。而进入</a:t>
            </a:r>
            <a:r>
              <a:rPr kumimoji="1"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4s</a:t>
            </a:r>
            <a:r>
              <a:rPr kumimoji="1"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轨道，从而开始了下一周期。</a:t>
            </a:r>
            <a:r>
              <a:rPr kumimoji="1"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这是</a:t>
            </a:r>
            <a:r>
              <a:rPr kumimoji="1"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由能量最小原理决定的</a:t>
            </a:r>
          </a:p>
        </p:txBody>
      </p:sp>
      <p:grpSp>
        <p:nvGrpSpPr>
          <p:cNvPr id="40" name="Group 3"/>
          <p:cNvGrpSpPr>
            <a:grpSpLocks/>
          </p:cNvGrpSpPr>
          <p:nvPr/>
        </p:nvGrpSpPr>
        <p:grpSpPr bwMode="auto">
          <a:xfrm>
            <a:off x="3810452" y="1357312"/>
            <a:ext cx="5081588" cy="4967288"/>
            <a:chOff x="327" y="856"/>
            <a:chExt cx="3201" cy="3129"/>
          </a:xfrm>
        </p:grpSpPr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327" y="2069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400" b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160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2296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1235" y="889"/>
              <a:ext cx="2176" cy="2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CN" sz="3600" dirty="0">
                  <a:solidFill>
                    <a:srgbClr val="009999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7s    7p    7d    7f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CN" sz="3600" dirty="0">
                  <a:solidFill>
                    <a:srgbClr val="009999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6s    6p    6d    6f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CN" sz="3600" dirty="0">
                  <a:solidFill>
                    <a:srgbClr val="009999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5s    5p    5d    5f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CN" sz="3600" dirty="0">
                  <a:solidFill>
                    <a:srgbClr val="009999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4s    4p    4d    4f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CN" sz="3600" dirty="0">
                  <a:solidFill>
                    <a:srgbClr val="009999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3s     3p   3d  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CN" sz="3600" dirty="0">
                  <a:solidFill>
                    <a:srgbClr val="009999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2s    2p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CN" sz="3600" dirty="0">
                  <a:solidFill>
                    <a:srgbClr val="009999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1s</a:t>
              </a:r>
            </a:p>
          </p:txBody>
        </p:sp>
        <p:sp>
          <p:nvSpPr>
            <p:cNvPr id="45" name="Line 8"/>
            <p:cNvSpPr>
              <a:spLocks noChangeShapeType="1"/>
            </p:cNvSpPr>
            <p:nvPr/>
          </p:nvSpPr>
          <p:spPr bwMode="auto">
            <a:xfrm flipH="1" flipV="1">
              <a:off x="1537" y="3745"/>
              <a:ext cx="383" cy="24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kumimoji="0"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984" y="3240"/>
              <a:ext cx="1360" cy="680"/>
            </a:xfrm>
            <a:custGeom>
              <a:avLst/>
              <a:gdLst>
                <a:gd name="T0" fmla="*/ 264 w 1360"/>
                <a:gd name="T1" fmla="*/ 312 h 680"/>
                <a:gd name="T2" fmla="*/ 72 w 1360"/>
                <a:gd name="T3" fmla="*/ 168 h 680"/>
                <a:gd name="T4" fmla="*/ 168 w 1360"/>
                <a:gd name="T5" fmla="*/ 72 h 680"/>
                <a:gd name="T6" fmla="*/ 1080 w 1360"/>
                <a:gd name="T7" fmla="*/ 600 h 680"/>
                <a:gd name="T8" fmla="*/ 1272 w 1360"/>
                <a:gd name="T9" fmla="*/ 552 h 680"/>
                <a:gd name="T10" fmla="*/ 552 w 1360"/>
                <a:gd name="T11" fmla="*/ 72 h 6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60" h="680">
                  <a:moveTo>
                    <a:pt x="264" y="312"/>
                  </a:moveTo>
                  <a:cubicBezTo>
                    <a:pt x="176" y="260"/>
                    <a:pt x="88" y="208"/>
                    <a:pt x="72" y="168"/>
                  </a:cubicBezTo>
                  <a:cubicBezTo>
                    <a:pt x="56" y="128"/>
                    <a:pt x="0" y="0"/>
                    <a:pt x="168" y="72"/>
                  </a:cubicBezTo>
                  <a:cubicBezTo>
                    <a:pt x="336" y="144"/>
                    <a:pt x="896" y="520"/>
                    <a:pt x="1080" y="600"/>
                  </a:cubicBezTo>
                  <a:cubicBezTo>
                    <a:pt x="1264" y="680"/>
                    <a:pt x="1360" y="640"/>
                    <a:pt x="1272" y="552"/>
                  </a:cubicBezTo>
                  <a:cubicBezTo>
                    <a:pt x="1184" y="464"/>
                    <a:pt x="664" y="152"/>
                    <a:pt x="552" y="72"/>
                  </a:cubicBezTo>
                </a:path>
              </a:pathLst>
            </a:custGeom>
            <a:noFill/>
            <a:ln w="9525" cap="flat" cmpd="sng">
              <a:solidFill>
                <a:srgbClr val="FF00FF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kumimoji="0"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1080" y="2960"/>
              <a:ext cx="1528" cy="752"/>
            </a:xfrm>
            <a:custGeom>
              <a:avLst/>
              <a:gdLst>
                <a:gd name="T0" fmla="*/ 168 w 1528"/>
                <a:gd name="T1" fmla="*/ 208 h 752"/>
                <a:gd name="T2" fmla="*/ 24 w 1528"/>
                <a:gd name="T3" fmla="*/ 112 h 752"/>
                <a:gd name="T4" fmla="*/ 24 w 1528"/>
                <a:gd name="T5" fmla="*/ 16 h 752"/>
                <a:gd name="T6" fmla="*/ 120 w 1528"/>
                <a:gd name="T7" fmla="*/ 16 h 752"/>
                <a:gd name="T8" fmla="*/ 264 w 1528"/>
                <a:gd name="T9" fmla="*/ 64 h 752"/>
                <a:gd name="T10" fmla="*/ 456 w 1528"/>
                <a:gd name="T11" fmla="*/ 160 h 752"/>
                <a:gd name="T12" fmla="*/ 1368 w 1528"/>
                <a:gd name="T13" fmla="*/ 688 h 752"/>
                <a:gd name="T14" fmla="*/ 1416 w 1528"/>
                <a:gd name="T15" fmla="*/ 544 h 752"/>
                <a:gd name="T16" fmla="*/ 1080 w 1528"/>
                <a:gd name="T17" fmla="*/ 304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8" h="752">
                  <a:moveTo>
                    <a:pt x="168" y="208"/>
                  </a:moveTo>
                  <a:cubicBezTo>
                    <a:pt x="108" y="176"/>
                    <a:pt x="48" y="144"/>
                    <a:pt x="24" y="112"/>
                  </a:cubicBezTo>
                  <a:cubicBezTo>
                    <a:pt x="0" y="80"/>
                    <a:pt x="8" y="32"/>
                    <a:pt x="24" y="16"/>
                  </a:cubicBezTo>
                  <a:cubicBezTo>
                    <a:pt x="40" y="0"/>
                    <a:pt x="80" y="8"/>
                    <a:pt x="120" y="16"/>
                  </a:cubicBezTo>
                  <a:cubicBezTo>
                    <a:pt x="160" y="24"/>
                    <a:pt x="208" y="40"/>
                    <a:pt x="264" y="64"/>
                  </a:cubicBezTo>
                  <a:cubicBezTo>
                    <a:pt x="320" y="88"/>
                    <a:pt x="272" y="56"/>
                    <a:pt x="456" y="160"/>
                  </a:cubicBezTo>
                  <a:cubicBezTo>
                    <a:pt x="640" y="264"/>
                    <a:pt x="1208" y="624"/>
                    <a:pt x="1368" y="688"/>
                  </a:cubicBezTo>
                  <a:cubicBezTo>
                    <a:pt x="1528" y="752"/>
                    <a:pt x="1464" y="608"/>
                    <a:pt x="1416" y="544"/>
                  </a:cubicBezTo>
                  <a:cubicBezTo>
                    <a:pt x="1368" y="480"/>
                    <a:pt x="1168" y="360"/>
                    <a:pt x="1080" y="304"/>
                  </a:cubicBezTo>
                </a:path>
              </a:pathLst>
            </a:custGeom>
            <a:noFill/>
            <a:ln w="952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kumimoji="0"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8" name="Line 11"/>
            <p:cNvSpPr>
              <a:spLocks noChangeShapeType="1"/>
            </p:cNvSpPr>
            <p:nvPr/>
          </p:nvSpPr>
          <p:spPr bwMode="auto">
            <a:xfrm flipH="1" flipV="1">
              <a:off x="1536" y="2880"/>
              <a:ext cx="288" cy="19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kumimoji="0"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1104" y="2544"/>
              <a:ext cx="1528" cy="752"/>
            </a:xfrm>
            <a:custGeom>
              <a:avLst/>
              <a:gdLst>
                <a:gd name="T0" fmla="*/ 168 w 1528"/>
                <a:gd name="T1" fmla="*/ 208 h 752"/>
                <a:gd name="T2" fmla="*/ 24 w 1528"/>
                <a:gd name="T3" fmla="*/ 112 h 752"/>
                <a:gd name="T4" fmla="*/ 24 w 1528"/>
                <a:gd name="T5" fmla="*/ 16 h 752"/>
                <a:gd name="T6" fmla="*/ 120 w 1528"/>
                <a:gd name="T7" fmla="*/ 16 h 752"/>
                <a:gd name="T8" fmla="*/ 264 w 1528"/>
                <a:gd name="T9" fmla="*/ 64 h 752"/>
                <a:gd name="T10" fmla="*/ 456 w 1528"/>
                <a:gd name="T11" fmla="*/ 160 h 752"/>
                <a:gd name="T12" fmla="*/ 1368 w 1528"/>
                <a:gd name="T13" fmla="*/ 688 h 752"/>
                <a:gd name="T14" fmla="*/ 1416 w 1528"/>
                <a:gd name="T15" fmla="*/ 544 h 752"/>
                <a:gd name="T16" fmla="*/ 1080 w 1528"/>
                <a:gd name="T17" fmla="*/ 304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8" h="752">
                  <a:moveTo>
                    <a:pt x="168" y="208"/>
                  </a:moveTo>
                  <a:cubicBezTo>
                    <a:pt x="108" y="176"/>
                    <a:pt x="48" y="144"/>
                    <a:pt x="24" y="112"/>
                  </a:cubicBezTo>
                  <a:cubicBezTo>
                    <a:pt x="0" y="80"/>
                    <a:pt x="8" y="32"/>
                    <a:pt x="24" y="16"/>
                  </a:cubicBezTo>
                  <a:cubicBezTo>
                    <a:pt x="40" y="0"/>
                    <a:pt x="80" y="8"/>
                    <a:pt x="120" y="16"/>
                  </a:cubicBezTo>
                  <a:cubicBezTo>
                    <a:pt x="160" y="24"/>
                    <a:pt x="208" y="40"/>
                    <a:pt x="264" y="64"/>
                  </a:cubicBezTo>
                  <a:cubicBezTo>
                    <a:pt x="320" y="88"/>
                    <a:pt x="272" y="56"/>
                    <a:pt x="456" y="160"/>
                  </a:cubicBezTo>
                  <a:cubicBezTo>
                    <a:pt x="640" y="264"/>
                    <a:pt x="1208" y="624"/>
                    <a:pt x="1368" y="688"/>
                  </a:cubicBezTo>
                  <a:cubicBezTo>
                    <a:pt x="1528" y="752"/>
                    <a:pt x="1464" y="608"/>
                    <a:pt x="1416" y="544"/>
                  </a:cubicBezTo>
                  <a:cubicBezTo>
                    <a:pt x="1368" y="480"/>
                    <a:pt x="1168" y="360"/>
                    <a:pt x="1080" y="304"/>
                  </a:cubicBezTo>
                </a:path>
              </a:pathLst>
            </a:custGeom>
            <a:noFill/>
            <a:ln w="952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kumimoji="0"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0" name="Line 13"/>
            <p:cNvSpPr>
              <a:spLocks noChangeShapeType="1"/>
            </p:cNvSpPr>
            <p:nvPr/>
          </p:nvSpPr>
          <p:spPr bwMode="auto">
            <a:xfrm flipH="1" flipV="1">
              <a:off x="1584" y="2496"/>
              <a:ext cx="288" cy="19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kumimoji="0"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1136" y="2160"/>
              <a:ext cx="256" cy="192"/>
            </a:xfrm>
            <a:custGeom>
              <a:avLst/>
              <a:gdLst>
                <a:gd name="T0" fmla="*/ 112 w 256"/>
                <a:gd name="T1" fmla="*/ 192 h 192"/>
                <a:gd name="T2" fmla="*/ 16 w 256"/>
                <a:gd name="T3" fmla="*/ 144 h 192"/>
                <a:gd name="T4" fmla="*/ 16 w 256"/>
                <a:gd name="T5" fmla="*/ 48 h 192"/>
                <a:gd name="T6" fmla="*/ 112 w 256"/>
                <a:gd name="T7" fmla="*/ 0 h 192"/>
                <a:gd name="T8" fmla="*/ 256 w 256"/>
                <a:gd name="T9" fmla="*/ 48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6" h="192">
                  <a:moveTo>
                    <a:pt x="112" y="192"/>
                  </a:moveTo>
                  <a:cubicBezTo>
                    <a:pt x="72" y="180"/>
                    <a:pt x="32" y="168"/>
                    <a:pt x="16" y="144"/>
                  </a:cubicBezTo>
                  <a:cubicBezTo>
                    <a:pt x="0" y="120"/>
                    <a:pt x="0" y="72"/>
                    <a:pt x="16" y="48"/>
                  </a:cubicBezTo>
                  <a:cubicBezTo>
                    <a:pt x="32" y="24"/>
                    <a:pt x="72" y="0"/>
                    <a:pt x="112" y="0"/>
                  </a:cubicBezTo>
                  <a:cubicBezTo>
                    <a:pt x="152" y="0"/>
                    <a:pt x="224" y="16"/>
                    <a:pt x="256" y="48"/>
                  </a:cubicBezTo>
                </a:path>
              </a:pathLst>
            </a:custGeom>
            <a:noFill/>
            <a:ln w="952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kumimoji="0"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2" name="Line 15"/>
            <p:cNvSpPr>
              <a:spLocks noChangeShapeType="1"/>
            </p:cNvSpPr>
            <p:nvPr/>
          </p:nvSpPr>
          <p:spPr bwMode="auto">
            <a:xfrm>
              <a:off x="1392" y="2208"/>
              <a:ext cx="1392" cy="91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kumimoji="0"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 16"/>
            <p:cNvSpPr>
              <a:spLocks/>
            </p:cNvSpPr>
            <p:nvPr/>
          </p:nvSpPr>
          <p:spPr bwMode="auto">
            <a:xfrm>
              <a:off x="2736" y="2880"/>
              <a:ext cx="168" cy="248"/>
            </a:xfrm>
            <a:custGeom>
              <a:avLst/>
              <a:gdLst>
                <a:gd name="T0" fmla="*/ 48 w 168"/>
                <a:gd name="T1" fmla="*/ 240 h 248"/>
                <a:gd name="T2" fmla="*/ 96 w 168"/>
                <a:gd name="T3" fmla="*/ 240 h 248"/>
                <a:gd name="T4" fmla="*/ 144 w 168"/>
                <a:gd name="T5" fmla="*/ 192 h 248"/>
                <a:gd name="T6" fmla="*/ 144 w 168"/>
                <a:gd name="T7" fmla="*/ 96 h 248"/>
                <a:gd name="T8" fmla="*/ 0 w 168"/>
                <a:gd name="T9" fmla="*/ 0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" h="248">
                  <a:moveTo>
                    <a:pt x="48" y="240"/>
                  </a:moveTo>
                  <a:cubicBezTo>
                    <a:pt x="64" y="244"/>
                    <a:pt x="80" y="248"/>
                    <a:pt x="96" y="240"/>
                  </a:cubicBezTo>
                  <a:cubicBezTo>
                    <a:pt x="112" y="232"/>
                    <a:pt x="136" y="216"/>
                    <a:pt x="144" y="192"/>
                  </a:cubicBezTo>
                  <a:cubicBezTo>
                    <a:pt x="152" y="168"/>
                    <a:pt x="168" y="128"/>
                    <a:pt x="144" y="96"/>
                  </a:cubicBezTo>
                  <a:cubicBezTo>
                    <a:pt x="120" y="64"/>
                    <a:pt x="24" y="2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kumimoji="0"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4" name="Line 17"/>
            <p:cNvSpPr>
              <a:spLocks noChangeShapeType="1"/>
            </p:cNvSpPr>
            <p:nvPr/>
          </p:nvSpPr>
          <p:spPr bwMode="auto">
            <a:xfrm flipH="1" flipV="1">
              <a:off x="2160" y="2496"/>
              <a:ext cx="288" cy="19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kumimoji="0"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 flipH="1" flipV="1">
              <a:off x="1584" y="2112"/>
              <a:ext cx="288" cy="19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kumimoji="0"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6" name="Freeform 19"/>
            <p:cNvSpPr>
              <a:spLocks/>
            </p:cNvSpPr>
            <p:nvPr/>
          </p:nvSpPr>
          <p:spPr bwMode="auto">
            <a:xfrm>
              <a:off x="1152" y="1768"/>
              <a:ext cx="256" cy="192"/>
            </a:xfrm>
            <a:custGeom>
              <a:avLst/>
              <a:gdLst>
                <a:gd name="T0" fmla="*/ 112 w 256"/>
                <a:gd name="T1" fmla="*/ 192 h 192"/>
                <a:gd name="T2" fmla="*/ 16 w 256"/>
                <a:gd name="T3" fmla="*/ 144 h 192"/>
                <a:gd name="T4" fmla="*/ 16 w 256"/>
                <a:gd name="T5" fmla="*/ 48 h 192"/>
                <a:gd name="T6" fmla="*/ 112 w 256"/>
                <a:gd name="T7" fmla="*/ 0 h 192"/>
                <a:gd name="T8" fmla="*/ 256 w 256"/>
                <a:gd name="T9" fmla="*/ 48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6" h="192">
                  <a:moveTo>
                    <a:pt x="112" y="192"/>
                  </a:moveTo>
                  <a:cubicBezTo>
                    <a:pt x="72" y="180"/>
                    <a:pt x="32" y="168"/>
                    <a:pt x="16" y="144"/>
                  </a:cubicBezTo>
                  <a:cubicBezTo>
                    <a:pt x="0" y="120"/>
                    <a:pt x="0" y="72"/>
                    <a:pt x="16" y="48"/>
                  </a:cubicBezTo>
                  <a:cubicBezTo>
                    <a:pt x="32" y="24"/>
                    <a:pt x="72" y="0"/>
                    <a:pt x="112" y="0"/>
                  </a:cubicBezTo>
                  <a:cubicBezTo>
                    <a:pt x="152" y="0"/>
                    <a:pt x="224" y="16"/>
                    <a:pt x="256" y="48"/>
                  </a:cubicBezTo>
                </a:path>
              </a:pathLst>
            </a:custGeom>
            <a:noFill/>
            <a:ln w="952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kumimoji="0"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Line 20"/>
            <p:cNvSpPr>
              <a:spLocks noChangeShapeType="1"/>
            </p:cNvSpPr>
            <p:nvPr/>
          </p:nvSpPr>
          <p:spPr bwMode="auto">
            <a:xfrm>
              <a:off x="1408" y="1816"/>
              <a:ext cx="1472" cy="96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kumimoji="0"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8" name="Freeform 21"/>
            <p:cNvSpPr>
              <a:spLocks/>
            </p:cNvSpPr>
            <p:nvPr/>
          </p:nvSpPr>
          <p:spPr bwMode="auto">
            <a:xfrm>
              <a:off x="2832" y="2544"/>
              <a:ext cx="168" cy="248"/>
            </a:xfrm>
            <a:custGeom>
              <a:avLst/>
              <a:gdLst>
                <a:gd name="T0" fmla="*/ 48 w 168"/>
                <a:gd name="T1" fmla="*/ 240 h 248"/>
                <a:gd name="T2" fmla="*/ 96 w 168"/>
                <a:gd name="T3" fmla="*/ 240 h 248"/>
                <a:gd name="T4" fmla="*/ 144 w 168"/>
                <a:gd name="T5" fmla="*/ 192 h 248"/>
                <a:gd name="T6" fmla="*/ 144 w 168"/>
                <a:gd name="T7" fmla="*/ 96 h 248"/>
                <a:gd name="T8" fmla="*/ 0 w 168"/>
                <a:gd name="T9" fmla="*/ 0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" h="248">
                  <a:moveTo>
                    <a:pt x="48" y="240"/>
                  </a:moveTo>
                  <a:cubicBezTo>
                    <a:pt x="64" y="244"/>
                    <a:pt x="80" y="248"/>
                    <a:pt x="96" y="240"/>
                  </a:cubicBezTo>
                  <a:cubicBezTo>
                    <a:pt x="112" y="232"/>
                    <a:pt x="136" y="216"/>
                    <a:pt x="144" y="192"/>
                  </a:cubicBezTo>
                  <a:cubicBezTo>
                    <a:pt x="152" y="168"/>
                    <a:pt x="168" y="128"/>
                    <a:pt x="144" y="96"/>
                  </a:cubicBezTo>
                  <a:cubicBezTo>
                    <a:pt x="120" y="64"/>
                    <a:pt x="24" y="2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kumimoji="0"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9" name="Line 22"/>
            <p:cNvSpPr>
              <a:spLocks noChangeShapeType="1"/>
            </p:cNvSpPr>
            <p:nvPr/>
          </p:nvSpPr>
          <p:spPr bwMode="auto">
            <a:xfrm flipH="1" flipV="1">
              <a:off x="2176" y="2104"/>
              <a:ext cx="288" cy="19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kumimoji="0"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0" name="Line 23"/>
            <p:cNvSpPr>
              <a:spLocks noChangeShapeType="1"/>
            </p:cNvSpPr>
            <p:nvPr/>
          </p:nvSpPr>
          <p:spPr bwMode="auto">
            <a:xfrm flipH="1" flipV="1">
              <a:off x="1536" y="1680"/>
              <a:ext cx="288" cy="19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kumimoji="0"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1" name="Line 24"/>
            <p:cNvSpPr>
              <a:spLocks noChangeShapeType="1"/>
            </p:cNvSpPr>
            <p:nvPr/>
          </p:nvSpPr>
          <p:spPr bwMode="auto">
            <a:xfrm flipH="1" flipV="1">
              <a:off x="2736" y="2496"/>
              <a:ext cx="96" cy="4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kumimoji="0"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auto">
            <a:xfrm>
              <a:off x="1136" y="1344"/>
              <a:ext cx="256" cy="192"/>
            </a:xfrm>
            <a:custGeom>
              <a:avLst/>
              <a:gdLst>
                <a:gd name="T0" fmla="*/ 112 w 256"/>
                <a:gd name="T1" fmla="*/ 192 h 192"/>
                <a:gd name="T2" fmla="*/ 16 w 256"/>
                <a:gd name="T3" fmla="*/ 144 h 192"/>
                <a:gd name="T4" fmla="*/ 16 w 256"/>
                <a:gd name="T5" fmla="*/ 48 h 192"/>
                <a:gd name="T6" fmla="*/ 112 w 256"/>
                <a:gd name="T7" fmla="*/ 0 h 192"/>
                <a:gd name="T8" fmla="*/ 256 w 256"/>
                <a:gd name="T9" fmla="*/ 48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6" h="192">
                  <a:moveTo>
                    <a:pt x="112" y="192"/>
                  </a:moveTo>
                  <a:cubicBezTo>
                    <a:pt x="72" y="180"/>
                    <a:pt x="32" y="168"/>
                    <a:pt x="16" y="144"/>
                  </a:cubicBezTo>
                  <a:cubicBezTo>
                    <a:pt x="0" y="120"/>
                    <a:pt x="0" y="72"/>
                    <a:pt x="16" y="48"/>
                  </a:cubicBezTo>
                  <a:cubicBezTo>
                    <a:pt x="32" y="24"/>
                    <a:pt x="72" y="0"/>
                    <a:pt x="112" y="0"/>
                  </a:cubicBezTo>
                  <a:cubicBezTo>
                    <a:pt x="152" y="0"/>
                    <a:pt x="224" y="16"/>
                    <a:pt x="256" y="48"/>
                  </a:cubicBezTo>
                </a:path>
              </a:pathLst>
            </a:custGeom>
            <a:noFill/>
            <a:ln w="952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kumimoji="0"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3" name="Line 26"/>
            <p:cNvSpPr>
              <a:spLocks noChangeShapeType="1"/>
            </p:cNvSpPr>
            <p:nvPr/>
          </p:nvSpPr>
          <p:spPr bwMode="auto">
            <a:xfrm>
              <a:off x="1392" y="1384"/>
              <a:ext cx="2016" cy="130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kumimoji="0"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auto">
            <a:xfrm>
              <a:off x="3360" y="2448"/>
              <a:ext cx="168" cy="248"/>
            </a:xfrm>
            <a:custGeom>
              <a:avLst/>
              <a:gdLst>
                <a:gd name="T0" fmla="*/ 48 w 168"/>
                <a:gd name="T1" fmla="*/ 240 h 248"/>
                <a:gd name="T2" fmla="*/ 96 w 168"/>
                <a:gd name="T3" fmla="*/ 240 h 248"/>
                <a:gd name="T4" fmla="*/ 144 w 168"/>
                <a:gd name="T5" fmla="*/ 192 h 248"/>
                <a:gd name="T6" fmla="*/ 144 w 168"/>
                <a:gd name="T7" fmla="*/ 96 h 248"/>
                <a:gd name="T8" fmla="*/ 0 w 168"/>
                <a:gd name="T9" fmla="*/ 0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" h="248">
                  <a:moveTo>
                    <a:pt x="48" y="240"/>
                  </a:moveTo>
                  <a:cubicBezTo>
                    <a:pt x="64" y="244"/>
                    <a:pt x="80" y="248"/>
                    <a:pt x="96" y="240"/>
                  </a:cubicBezTo>
                  <a:cubicBezTo>
                    <a:pt x="112" y="232"/>
                    <a:pt x="136" y="216"/>
                    <a:pt x="144" y="192"/>
                  </a:cubicBezTo>
                  <a:cubicBezTo>
                    <a:pt x="152" y="168"/>
                    <a:pt x="168" y="128"/>
                    <a:pt x="144" y="96"/>
                  </a:cubicBezTo>
                  <a:cubicBezTo>
                    <a:pt x="120" y="64"/>
                    <a:pt x="24" y="2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kumimoji="0"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5" name="Line 28"/>
            <p:cNvSpPr>
              <a:spLocks noChangeShapeType="1"/>
            </p:cNvSpPr>
            <p:nvPr/>
          </p:nvSpPr>
          <p:spPr bwMode="auto">
            <a:xfrm flipH="1" flipV="1">
              <a:off x="1584" y="1248"/>
              <a:ext cx="288" cy="19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kumimoji="0"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 flipH="1" flipV="1">
              <a:off x="2736" y="2064"/>
              <a:ext cx="288" cy="19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kumimoji="0"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7" name="Line 30"/>
            <p:cNvSpPr>
              <a:spLocks noChangeShapeType="1"/>
            </p:cNvSpPr>
            <p:nvPr/>
          </p:nvSpPr>
          <p:spPr bwMode="auto">
            <a:xfrm flipH="1" flipV="1">
              <a:off x="2160" y="1680"/>
              <a:ext cx="288" cy="19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kumimoji="0"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8" name="Freeform 31"/>
            <p:cNvSpPr>
              <a:spLocks/>
            </p:cNvSpPr>
            <p:nvPr/>
          </p:nvSpPr>
          <p:spPr bwMode="auto">
            <a:xfrm>
              <a:off x="1104" y="952"/>
              <a:ext cx="256" cy="192"/>
            </a:xfrm>
            <a:custGeom>
              <a:avLst/>
              <a:gdLst>
                <a:gd name="T0" fmla="*/ 112 w 256"/>
                <a:gd name="T1" fmla="*/ 192 h 192"/>
                <a:gd name="T2" fmla="*/ 16 w 256"/>
                <a:gd name="T3" fmla="*/ 144 h 192"/>
                <a:gd name="T4" fmla="*/ 16 w 256"/>
                <a:gd name="T5" fmla="*/ 48 h 192"/>
                <a:gd name="T6" fmla="*/ 112 w 256"/>
                <a:gd name="T7" fmla="*/ 0 h 192"/>
                <a:gd name="T8" fmla="*/ 256 w 256"/>
                <a:gd name="T9" fmla="*/ 48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6" h="192">
                  <a:moveTo>
                    <a:pt x="112" y="192"/>
                  </a:moveTo>
                  <a:cubicBezTo>
                    <a:pt x="72" y="180"/>
                    <a:pt x="32" y="168"/>
                    <a:pt x="16" y="144"/>
                  </a:cubicBezTo>
                  <a:cubicBezTo>
                    <a:pt x="0" y="120"/>
                    <a:pt x="0" y="72"/>
                    <a:pt x="16" y="48"/>
                  </a:cubicBezTo>
                  <a:cubicBezTo>
                    <a:pt x="32" y="24"/>
                    <a:pt x="72" y="0"/>
                    <a:pt x="112" y="0"/>
                  </a:cubicBezTo>
                  <a:cubicBezTo>
                    <a:pt x="152" y="0"/>
                    <a:pt x="224" y="16"/>
                    <a:pt x="256" y="48"/>
                  </a:cubicBezTo>
                </a:path>
              </a:pathLst>
            </a:custGeom>
            <a:noFill/>
            <a:ln w="952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kumimoji="0"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9" name="Line 32"/>
            <p:cNvSpPr>
              <a:spLocks noChangeShapeType="1"/>
            </p:cNvSpPr>
            <p:nvPr/>
          </p:nvSpPr>
          <p:spPr bwMode="auto">
            <a:xfrm>
              <a:off x="1360" y="992"/>
              <a:ext cx="2016" cy="130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kumimoji="0"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0" name="Freeform 33"/>
            <p:cNvSpPr>
              <a:spLocks/>
            </p:cNvSpPr>
            <p:nvPr/>
          </p:nvSpPr>
          <p:spPr bwMode="auto">
            <a:xfrm>
              <a:off x="3328" y="2056"/>
              <a:ext cx="168" cy="248"/>
            </a:xfrm>
            <a:custGeom>
              <a:avLst/>
              <a:gdLst>
                <a:gd name="T0" fmla="*/ 48 w 168"/>
                <a:gd name="T1" fmla="*/ 240 h 248"/>
                <a:gd name="T2" fmla="*/ 96 w 168"/>
                <a:gd name="T3" fmla="*/ 240 h 248"/>
                <a:gd name="T4" fmla="*/ 144 w 168"/>
                <a:gd name="T5" fmla="*/ 192 h 248"/>
                <a:gd name="T6" fmla="*/ 144 w 168"/>
                <a:gd name="T7" fmla="*/ 96 h 248"/>
                <a:gd name="T8" fmla="*/ 0 w 168"/>
                <a:gd name="T9" fmla="*/ 0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" h="248">
                  <a:moveTo>
                    <a:pt x="48" y="240"/>
                  </a:moveTo>
                  <a:cubicBezTo>
                    <a:pt x="64" y="244"/>
                    <a:pt x="80" y="248"/>
                    <a:pt x="96" y="240"/>
                  </a:cubicBezTo>
                  <a:cubicBezTo>
                    <a:pt x="112" y="232"/>
                    <a:pt x="136" y="216"/>
                    <a:pt x="144" y="192"/>
                  </a:cubicBezTo>
                  <a:cubicBezTo>
                    <a:pt x="152" y="168"/>
                    <a:pt x="168" y="128"/>
                    <a:pt x="144" y="96"/>
                  </a:cubicBezTo>
                  <a:cubicBezTo>
                    <a:pt x="120" y="64"/>
                    <a:pt x="24" y="2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kumimoji="0"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1" name="Line 34"/>
            <p:cNvSpPr>
              <a:spLocks noChangeShapeType="1"/>
            </p:cNvSpPr>
            <p:nvPr/>
          </p:nvSpPr>
          <p:spPr bwMode="auto">
            <a:xfrm flipH="1" flipV="1">
              <a:off x="1552" y="856"/>
              <a:ext cx="288" cy="19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kumimoji="0"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2" name="Line 35"/>
            <p:cNvSpPr>
              <a:spLocks noChangeShapeType="1"/>
            </p:cNvSpPr>
            <p:nvPr/>
          </p:nvSpPr>
          <p:spPr bwMode="auto">
            <a:xfrm flipH="1" flipV="1">
              <a:off x="2704" y="1672"/>
              <a:ext cx="288" cy="19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kumimoji="0"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3" name="Line 36"/>
            <p:cNvSpPr>
              <a:spLocks noChangeShapeType="1"/>
            </p:cNvSpPr>
            <p:nvPr/>
          </p:nvSpPr>
          <p:spPr bwMode="auto">
            <a:xfrm flipH="1" flipV="1">
              <a:off x="2128" y="1288"/>
              <a:ext cx="288" cy="19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kumimoji="0"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788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829691" y="1176338"/>
            <a:ext cx="75796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原子实：满壳层和满支壳层时，</a:t>
            </a:r>
            <a:r>
              <a:rPr lang="zh-CN" altLang="en-US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对应的原子态为：</a:t>
            </a:r>
            <a:r>
              <a:rPr lang="en-US" altLang="zh-CN" sz="2400" b="1" baseline="300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1</a:t>
            </a:r>
            <a:r>
              <a:rPr lang="en-US" altLang="zh-CN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S</a:t>
            </a:r>
            <a:r>
              <a:rPr lang="en-US" altLang="zh-CN" sz="2400" b="1" baseline="-250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0</a:t>
            </a:r>
            <a:endParaRPr lang="en-US" altLang="zh-CN" sz="2400" b="1" dirty="0">
              <a:solidFill>
                <a:schemeClr val="tx1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684404" y="1823741"/>
            <a:ext cx="7991475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478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由于原子实的总角动量和总磁矩为零</a:t>
            </a:r>
          </a:p>
          <a:p>
            <a:pPr>
              <a:lnSpc>
                <a:spcPts val="478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一般用</a:t>
            </a:r>
            <a:r>
              <a:rPr lang="zh-CN" altLang="en-US" sz="2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价电子</a:t>
            </a:r>
            <a:r>
              <a:rPr lang="zh-CN" altLang="en-US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的组态来代表原子的</a:t>
            </a:r>
            <a:r>
              <a:rPr lang="zh-CN" altLang="en-US" sz="2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电子组态</a:t>
            </a:r>
          </a:p>
        </p:txBody>
      </p:sp>
      <p:grpSp>
        <p:nvGrpSpPr>
          <p:cNvPr id="166924" name="Group 12"/>
          <p:cNvGrpSpPr>
            <a:grpSpLocks/>
          </p:cNvGrpSpPr>
          <p:nvPr/>
        </p:nvGrpSpPr>
        <p:grpSpPr bwMode="auto">
          <a:xfrm>
            <a:off x="746126" y="3276600"/>
            <a:ext cx="7929754" cy="1047750"/>
            <a:chOff x="336" y="2851"/>
            <a:chExt cx="5194" cy="660"/>
          </a:xfrm>
        </p:grpSpPr>
        <p:sp>
          <p:nvSpPr>
            <p:cNvPr id="166920" name="Text Box 8"/>
            <p:cNvSpPr txBox="1">
              <a:spLocks noChangeArrowheads="1"/>
            </p:cNvSpPr>
            <p:nvPr/>
          </p:nvSpPr>
          <p:spPr bwMode="auto">
            <a:xfrm>
              <a:off x="336" y="2851"/>
              <a:ext cx="51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chemeClr val="tx1"/>
                  </a:solidFill>
                  <a:latin typeface="华文楷体"/>
                  <a:ea typeface="华文楷体"/>
                  <a:cs typeface="华文楷体"/>
                </a:rPr>
                <a:t>硼（</a:t>
              </a:r>
              <a:r>
                <a:rPr lang="en-US" altLang="zh-CN" sz="2400" b="1" dirty="0">
                  <a:solidFill>
                    <a:schemeClr val="tx1"/>
                  </a:solidFill>
                  <a:latin typeface="华文楷体"/>
                  <a:ea typeface="华文楷体"/>
                  <a:cs typeface="华文楷体"/>
                </a:rPr>
                <a:t>Z=5）</a:t>
              </a:r>
              <a:r>
                <a:rPr lang="zh-CN" altLang="en-US" sz="2400" b="1" dirty="0">
                  <a:solidFill>
                    <a:schemeClr val="tx1"/>
                  </a:solidFill>
                  <a:latin typeface="华文楷体"/>
                  <a:ea typeface="华文楷体"/>
                  <a:cs typeface="华文楷体"/>
                </a:rPr>
                <a:t>原子若处于基态电子组态为：</a:t>
              </a:r>
            </a:p>
          </p:txBody>
        </p:sp>
        <p:sp>
          <p:nvSpPr>
            <p:cNvPr id="166921" name="Text Box 9"/>
            <p:cNvSpPr txBox="1">
              <a:spLocks noChangeArrowheads="1"/>
            </p:cNvSpPr>
            <p:nvPr/>
          </p:nvSpPr>
          <p:spPr bwMode="auto">
            <a:xfrm>
              <a:off x="1562" y="3220"/>
              <a:ext cx="30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/>
              <a:r>
                <a:rPr lang="en-US" altLang="zh-CN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1s (2) , 2s(2)</a:t>
              </a:r>
              <a:r>
                <a:rPr lang="zh-CN" altLang="en-US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；</a:t>
              </a:r>
              <a:r>
                <a:rPr lang="en-US" altLang="zh-CN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altLang="zh-CN" b="1" dirty="0"/>
                <a:t>2p(1)   </a:t>
              </a:r>
              <a:r>
                <a:rPr lang="en-US" altLang="zh-CN" b="1" dirty="0">
                  <a:sym typeface="Wingdings"/>
                </a:rPr>
                <a:t>   2</a:t>
              </a:r>
              <a:r>
                <a:rPr lang="en-US" altLang="zh-CN" b="1" baseline="30000" dirty="0">
                  <a:sym typeface="Wingdings"/>
                </a:rPr>
                <a:t>2</a:t>
              </a:r>
              <a:r>
                <a:rPr lang="en-US" altLang="zh-CN" b="1" dirty="0">
                  <a:sym typeface="Wingdings"/>
                </a:rPr>
                <a:t>P</a:t>
              </a:r>
              <a:r>
                <a:rPr lang="en-US" altLang="zh-CN" b="1" baseline="-25000" dirty="0">
                  <a:sym typeface="Wingdings"/>
                </a:rPr>
                <a:t>1/2,3/2</a:t>
              </a:r>
              <a:endParaRPr lang="en-US" altLang="zh-CN" b="1" baseline="-250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原子的电子组态</a:t>
            </a:r>
            <a:endParaRPr 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0827" y="4448176"/>
            <a:ext cx="77511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buFont typeface="Wingdings" pitchFamily="2" charset="2"/>
              <a:buChar char="v"/>
            </a:pPr>
            <a:r>
              <a:rPr lang="en-US" altLang="zh-CN" sz="28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Arial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能量最低原理</a:t>
            </a:r>
            <a:endParaRPr lang="zh-CN" altLang="en-US" sz="900" b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/>
              <a:ea typeface="华文楷体"/>
              <a:cs typeface="华文楷体"/>
            </a:endParaRPr>
          </a:p>
          <a:p>
            <a:pPr lvl="0" defTabSz="457200"/>
            <a:r>
              <a:rPr lang="zh-CN" altLang="en-US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多电子原子处于基态时，</a:t>
            </a:r>
            <a:r>
              <a:rPr lang="zh-CN" altLang="en-US" sz="24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核外电子</a:t>
            </a:r>
            <a:r>
              <a:rPr lang="zh-CN" altLang="en-US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的分布在不违反泡利原理前提下，</a:t>
            </a:r>
            <a:r>
              <a:rPr lang="zh-CN" altLang="en-US" sz="24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总是尽量先分布在能量较低的轨道</a:t>
            </a:r>
            <a:r>
              <a:rPr lang="zh-CN" altLang="en-US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，以使原子处于能量最低状态。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8" grpId="0"/>
      <p:bldP spid="166919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填</a:t>
            </a:r>
            <a:r>
              <a:rPr lang="en-US" altLang="zh-CN" dirty="0"/>
              <a:t>3d</a:t>
            </a:r>
            <a:r>
              <a:rPr lang="zh-CN" altLang="en-US" dirty="0"/>
              <a:t>还是填</a:t>
            </a:r>
            <a:r>
              <a:rPr lang="en-US" altLang="zh-CN" dirty="0"/>
              <a:t>4s</a:t>
            </a:r>
            <a:r>
              <a:rPr lang="zh-CN" altLang="en-US" dirty="0"/>
              <a:t>的定性解释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44</a:t>
            </a:fld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45821" y="1358354"/>
            <a:ext cx="3047255" cy="3747045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sz="3200" dirty="0"/>
              <a:t>3d</a:t>
            </a:r>
            <a:r>
              <a:rPr lang="zh-CN" altLang="en-US" sz="3200" dirty="0"/>
              <a:t>轨道是</a:t>
            </a:r>
            <a:r>
              <a:rPr lang="en-US" altLang="zh-CN" sz="3200" dirty="0"/>
              <a:t>(</a:t>
            </a:r>
            <a:r>
              <a:rPr lang="en-US" altLang="zh-CN" sz="3200" i="1" dirty="0"/>
              <a:t>n</a:t>
            </a:r>
            <a:r>
              <a:rPr lang="en-US" altLang="zh-CN" sz="3200" dirty="0"/>
              <a:t>=3,</a:t>
            </a:r>
            <a:r>
              <a:rPr lang="en-US" altLang="zh-CN" sz="3200" i="1" dirty="0"/>
              <a:t>l</a:t>
            </a:r>
            <a:r>
              <a:rPr lang="en-US" altLang="zh-CN" sz="3200" dirty="0"/>
              <a:t>=2)</a:t>
            </a:r>
            <a:r>
              <a:rPr lang="zh-CN" altLang="en-US" sz="3200" dirty="0"/>
              <a:t>圆轨道，较小的</a:t>
            </a:r>
            <a:r>
              <a:rPr lang="zh-CN" altLang="en-US" sz="3200" dirty="0">
                <a:solidFill>
                  <a:srgbClr val="FF0000"/>
                </a:solidFill>
              </a:rPr>
              <a:t>轨道贯穿和极化效应</a:t>
            </a:r>
            <a:r>
              <a:rPr lang="zh-CN" altLang="en-US" sz="3200" dirty="0"/>
              <a:t>，而</a:t>
            </a:r>
            <a:r>
              <a:rPr lang="en-US" altLang="zh-CN" sz="3200" dirty="0"/>
              <a:t>4s</a:t>
            </a:r>
            <a:r>
              <a:rPr lang="zh-CN" altLang="en-US" sz="3200" dirty="0"/>
              <a:t>轨道</a:t>
            </a:r>
            <a:r>
              <a:rPr lang="en-US" altLang="zh-CN" sz="3200" i="1" dirty="0"/>
              <a:t>n</a:t>
            </a:r>
            <a:r>
              <a:rPr lang="en-US" altLang="zh-CN" sz="3200" dirty="0"/>
              <a:t>=4, </a:t>
            </a:r>
            <a:r>
              <a:rPr lang="en-US" altLang="zh-CN" sz="3200" i="1" dirty="0"/>
              <a:t>l</a:t>
            </a:r>
            <a:r>
              <a:rPr lang="en-US" altLang="zh-CN" sz="3200" dirty="0"/>
              <a:t>=0</a:t>
            </a:r>
            <a:r>
              <a:rPr lang="zh-CN" altLang="en-US" sz="3200" dirty="0"/>
              <a:t>，轨道在径向有多次扭结，波函数在靠近原子核处有较大比重，以致于其能量下降而低于能级。</a:t>
            </a:r>
          </a:p>
          <a:p>
            <a:endParaRPr lang="zh-CN" altLang="en-US" sz="3200" dirty="0"/>
          </a:p>
        </p:txBody>
      </p:sp>
      <p:graphicFrame>
        <p:nvGraphicFramePr>
          <p:cNvPr id="5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777930"/>
              </p:ext>
            </p:extLst>
          </p:nvPr>
        </p:nvGraphicFramePr>
        <p:xfrm>
          <a:off x="4166670" y="2491036"/>
          <a:ext cx="4335463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2999232" imgH="3121152" progId="Origin50.Graph">
                  <p:embed/>
                </p:oleObj>
              </mc:Choice>
              <mc:Fallback>
                <p:oleObj name="Graph" r:id="rId2" imgW="2999232" imgH="3121152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28" t="6450" b="4448"/>
                      <a:stretch>
                        <a:fillRect/>
                      </a:stretch>
                    </p:blipFill>
                    <p:spPr bwMode="auto">
                      <a:xfrm>
                        <a:off x="4166670" y="2491036"/>
                        <a:ext cx="4335463" cy="381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30380"/>
              </p:ext>
            </p:extLst>
          </p:nvPr>
        </p:nvGraphicFramePr>
        <p:xfrm>
          <a:off x="5874164" y="3458203"/>
          <a:ext cx="3024188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254000" progId="Equation.DSMT4">
                  <p:embed/>
                </p:oleObj>
              </mc:Choice>
              <mc:Fallback>
                <p:oleObj name="Equation" r:id="rId4" imgW="1600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4164" y="3458203"/>
                        <a:ext cx="3024188" cy="487362"/>
                      </a:xfrm>
                      <a:prstGeom prst="rect">
                        <a:avLst/>
                      </a:prstGeom>
                      <a:solidFill>
                        <a:srgbClr val="FF99CC">
                          <a:alpha val="32941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428300" y="4847807"/>
            <a:ext cx="1720641" cy="463846"/>
          </a:xfrm>
          <a:prstGeom prst="rect">
            <a:avLst/>
          </a:prstGeom>
          <a:solidFill>
            <a:srgbClr val="FF0000">
              <a:alpha val="3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能级交错：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771007" y="1177225"/>
            <a:ext cx="5354705" cy="1198263"/>
            <a:chOff x="3771007" y="1177225"/>
            <a:chExt cx="5354705" cy="1198263"/>
          </a:xfrm>
        </p:grpSpPr>
        <p:graphicFrame>
          <p:nvGraphicFramePr>
            <p:cNvPr id="10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6369480"/>
                </p:ext>
              </p:extLst>
            </p:nvPr>
          </p:nvGraphicFramePr>
          <p:xfrm>
            <a:off x="3771007" y="1497600"/>
            <a:ext cx="3378200" cy="877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612800" imgH="419040" progId="Equation.DSMT4">
                    <p:embed/>
                  </p:oleObj>
                </mc:Choice>
                <mc:Fallback>
                  <p:oleObj name="Equation" r:id="rId6" imgW="161280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1007" y="1497600"/>
                          <a:ext cx="3378200" cy="8778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43"/>
            <p:cNvSpPr txBox="1">
              <a:spLocks noChangeArrowheads="1"/>
            </p:cNvSpPr>
            <p:nvPr/>
          </p:nvSpPr>
          <p:spPr bwMode="auto">
            <a:xfrm>
              <a:off x="7097295" y="1177225"/>
              <a:ext cx="2028417" cy="463846"/>
            </a:xfrm>
            <a:prstGeom prst="rect">
              <a:avLst/>
            </a:prstGeom>
            <a:solidFill>
              <a:srgbClr val="FF0000">
                <a:alpha val="3098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355600" indent="-3556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zh-CN" altLang="en-US" sz="2400" dirty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有效核电荷数</a:t>
              </a:r>
            </a:p>
          </p:txBody>
        </p:sp>
        <p:sp>
          <p:nvSpPr>
            <p:cNvPr id="12" name="Line 44"/>
            <p:cNvSpPr>
              <a:spLocks noChangeShapeType="1"/>
            </p:cNvSpPr>
            <p:nvPr/>
          </p:nvSpPr>
          <p:spPr bwMode="auto">
            <a:xfrm flipH="1">
              <a:off x="6839712" y="1641071"/>
              <a:ext cx="533400" cy="15736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zh-CN" altLang="en-US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85FFB13-8273-4878-7261-40E21FA7CC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9880" y="5331846"/>
            <a:ext cx="2401520" cy="99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255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原子实的静电屏蔽作用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45</a:t>
            </a:fld>
            <a:endParaRPr lang="en-US" altLang="zh-CN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85800" y="1752600"/>
            <a:ext cx="2667000" cy="350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457200" eaLnBrk="1" hangingPunct="1">
              <a:lnSpc>
                <a:spcPts val="3780"/>
              </a:lnSpc>
            </a:pPr>
            <a:r>
              <a:rPr kumimoji="0" lang="zh-CN" altLang="en-US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先填充</a:t>
            </a:r>
            <a:r>
              <a:rPr kumimoji="0" lang="en-US" altLang="zh-CN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4</a:t>
            </a:r>
            <a:r>
              <a:rPr kumimoji="0" lang="en-US" altLang="zh-CN" sz="2400" i="1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s</a:t>
            </a:r>
            <a:r>
              <a:rPr kumimoji="0" lang="zh-CN" altLang="en-US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后填</a:t>
            </a:r>
            <a:r>
              <a:rPr kumimoji="0" lang="en-US" altLang="zh-CN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3</a:t>
            </a:r>
            <a:r>
              <a:rPr kumimoji="0" lang="en-US" altLang="zh-CN" sz="2400" i="1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d</a:t>
            </a:r>
            <a:r>
              <a:rPr kumimoji="0" lang="zh-CN" altLang="en-US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是由于</a:t>
            </a:r>
            <a:r>
              <a:rPr kumimoji="0" lang="en-US" altLang="zh-CN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4</a:t>
            </a:r>
            <a:r>
              <a:rPr kumimoji="0" lang="en-US" altLang="zh-CN" sz="2400" i="1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s</a:t>
            </a:r>
            <a:r>
              <a:rPr kumimoji="0" lang="zh-CN" altLang="en-US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的电子径向分布几率不同于</a:t>
            </a:r>
            <a:r>
              <a:rPr kumimoji="0" lang="en-US" altLang="zh-CN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3</a:t>
            </a:r>
            <a:r>
              <a:rPr kumimoji="0" lang="en-US" altLang="zh-CN" sz="2400" i="1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d</a:t>
            </a:r>
            <a:r>
              <a:rPr kumimoji="0" lang="zh-CN" altLang="en-US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（见图）。</a:t>
            </a:r>
            <a:endParaRPr kumimoji="0" lang="en-US" altLang="zh-CN" sz="2400" dirty="0">
              <a:solidFill>
                <a:prstClr val="black"/>
              </a:solidFill>
              <a:latin typeface="华文楷体"/>
              <a:ea typeface="华文楷体"/>
              <a:cs typeface="华文楷体"/>
            </a:endParaRPr>
          </a:p>
          <a:p>
            <a:pPr defTabSz="457200" eaLnBrk="1" hangingPunct="1">
              <a:lnSpc>
                <a:spcPts val="3780"/>
              </a:lnSpc>
            </a:pPr>
            <a:r>
              <a:rPr kumimoji="0" lang="zh-CN" altLang="en-US" sz="24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填充</a:t>
            </a:r>
            <a:r>
              <a:rPr kumimoji="0" lang="en-US" altLang="zh-CN" sz="24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4</a:t>
            </a:r>
            <a:r>
              <a:rPr kumimoji="0" lang="en-US" altLang="zh-CN" sz="2400" i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s</a:t>
            </a:r>
            <a:r>
              <a:rPr kumimoji="0" lang="zh-CN" altLang="en-US" sz="24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有利于能量最低，见原子的电子分布图。</a:t>
            </a:r>
          </a:p>
        </p:txBody>
      </p:sp>
      <p:pic>
        <p:nvPicPr>
          <p:cNvPr id="7" name="Picture 5" descr="D:\guoru\新建文件夹\未标题-7---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" t="1130" r="1476" b="7258"/>
          <a:stretch/>
        </p:blipFill>
        <p:spPr bwMode="auto">
          <a:xfrm>
            <a:off x="4051337" y="1289594"/>
            <a:ext cx="3890400" cy="4871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6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/>
              <a:t>原子</a:t>
            </a:r>
            <a:r>
              <a:rPr lang="zh-CN" altLang="en-US" sz="3600" dirty="0"/>
              <a:t>中电子的结合能和原子序数</a:t>
            </a:r>
            <a:r>
              <a:rPr lang="en-US" altLang="zh-CN" sz="3600" dirty="0"/>
              <a:t>Z</a:t>
            </a:r>
            <a:r>
              <a:rPr lang="zh-CN" altLang="en-US" sz="3600" dirty="0"/>
              <a:t>的关系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46</a:t>
            </a:fld>
            <a:endParaRPr lang="en-US" altLang="zh-CN" dirty="0"/>
          </a:p>
        </p:txBody>
      </p:sp>
      <p:pic>
        <p:nvPicPr>
          <p:cNvPr id="5" name="图片 3" descr="未命名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71600"/>
            <a:ext cx="3626649" cy="4798089"/>
          </a:xfrm>
          <a:prstGeom prst="rect">
            <a:avLst/>
          </a:prstGeom>
        </p:spPr>
      </p:pic>
      <p:sp>
        <p:nvSpPr>
          <p:cNvPr id="6" name="文本框 4"/>
          <p:cNvSpPr txBox="1"/>
          <p:nvPr/>
        </p:nvSpPr>
        <p:spPr>
          <a:xfrm>
            <a:off x="228600" y="1524000"/>
            <a:ext cx="426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实验测量的原子中电子的结合能和原子序数</a:t>
            </a:r>
            <a:r>
              <a:rPr kumimoji="1" lang="en-US" altLang="zh-CN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Z</a:t>
            </a:r>
            <a:r>
              <a:rPr kumimoji="1" lang="zh-CN" altLang="en-US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的关系曲线。</a:t>
            </a:r>
            <a:endParaRPr kumimoji="1" lang="en-US" altLang="zh-CN" sz="2400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与量子力学的计算符合。</a:t>
            </a:r>
            <a:endParaRPr kumimoji="1" lang="en-US" altLang="zh-CN" sz="2400" b="1" dirty="0">
              <a:solidFill>
                <a:srgbClr val="0000FF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在一些区域</a:t>
            </a:r>
            <a:r>
              <a:rPr kumimoji="1" lang="en-US" altLang="zh-CN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4s</a:t>
            </a:r>
            <a:r>
              <a:rPr kumimoji="1" lang="zh-CN" altLang="en-US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壳层的能级低于</a:t>
            </a:r>
            <a:r>
              <a:rPr kumimoji="1" lang="zh-CN" altLang="zh-CN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3</a:t>
            </a:r>
            <a:r>
              <a:rPr kumimoji="1" lang="en-US" altLang="zh-CN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d</a:t>
            </a:r>
            <a:r>
              <a:rPr kumimoji="1" lang="zh-CN" altLang="en-US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壳层的能级，故电子先填</a:t>
            </a:r>
            <a:r>
              <a:rPr kumimoji="1" lang="en-US" altLang="zh-CN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4s.</a:t>
            </a:r>
            <a:endParaRPr kumimoji="1" lang="zh-CN" altLang="en-US" sz="2400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7517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原子能级填充顺序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47</a:t>
            </a:fld>
            <a:endParaRPr lang="en-US" altLang="zh-CN" dirty="0"/>
          </a:p>
        </p:txBody>
      </p:sp>
      <p:pic>
        <p:nvPicPr>
          <p:cNvPr id="5" name="Picture 3" descr="D:\guoru\插图\73---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54748"/>
            <a:ext cx="5329239" cy="4540890"/>
          </a:xfrm>
          <a:prstGeom prst="rect">
            <a:avLst/>
          </a:prstGeom>
          <a:noFill/>
          <a:ln w="28575">
            <a:solidFill>
              <a:srgbClr val="0000CC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634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元素周期及电子在各个壳层的排布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48</a:t>
            </a:fld>
            <a:endParaRPr lang="en-US" altLang="zh-CN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43976" y="1549524"/>
            <a:ext cx="7932247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1.</a:t>
            </a: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第一周期   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H</a:t>
            </a: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：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1s</a:t>
            </a:r>
            <a:r>
              <a:rPr lang="en-US" altLang="zh-CN" sz="2800" baseline="30000" dirty="0">
                <a:latin typeface="华文楷体"/>
                <a:ea typeface="华文楷体"/>
                <a:cs typeface="华文楷体"/>
              </a:rPr>
              <a:t>1</a:t>
            </a: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，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He</a:t>
            </a: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：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1s</a:t>
            </a:r>
            <a:r>
              <a:rPr lang="en-US" altLang="zh-CN" sz="2800" baseline="30000" dirty="0">
                <a:latin typeface="华文楷体"/>
                <a:ea typeface="华文楷体"/>
                <a:cs typeface="华文楷体"/>
              </a:rPr>
              <a:t>2</a:t>
            </a:r>
          </a:p>
          <a:p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2.</a:t>
            </a: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第二周期   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Li</a:t>
            </a: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， 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1s</a:t>
            </a:r>
            <a:r>
              <a:rPr lang="en-US" altLang="zh-CN" sz="2800" baseline="30000" dirty="0">
                <a:latin typeface="华文楷体"/>
                <a:ea typeface="华文楷体"/>
                <a:cs typeface="华文楷体"/>
              </a:rPr>
              <a:t>2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2s</a:t>
            </a:r>
            <a:r>
              <a:rPr lang="en-US" altLang="zh-CN" sz="2800" baseline="30000" dirty="0">
                <a:latin typeface="华文楷体"/>
                <a:ea typeface="华文楷体"/>
                <a:cs typeface="华文楷体"/>
              </a:rPr>
              <a:t>1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 </a:t>
            </a: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，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Be</a:t>
            </a: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： 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1s</a:t>
            </a:r>
            <a:r>
              <a:rPr lang="en-US" altLang="zh-CN" sz="2800" baseline="30000" dirty="0">
                <a:latin typeface="华文楷体"/>
                <a:ea typeface="华文楷体"/>
                <a:cs typeface="华文楷体"/>
              </a:rPr>
              <a:t>2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2s</a:t>
            </a:r>
            <a:r>
              <a:rPr lang="en-US" altLang="zh-CN" sz="2800" baseline="30000" dirty="0">
                <a:latin typeface="华文楷体"/>
                <a:ea typeface="华文楷体"/>
                <a:cs typeface="华文楷体"/>
              </a:rPr>
              <a:t>2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 </a:t>
            </a:r>
          </a:p>
          <a:p>
            <a:pPr marL="0" indent="0">
              <a:buNone/>
            </a:pP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                        </a:t>
            </a:r>
            <a:r>
              <a:rPr lang="en-US" altLang="zh-CN" sz="2800" dirty="0" err="1">
                <a:latin typeface="华文楷体"/>
                <a:ea typeface="华文楷体"/>
                <a:cs typeface="华文楷体"/>
              </a:rPr>
              <a:t>B~Ne</a:t>
            </a: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的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6</a:t>
            </a: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种元素 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1s</a:t>
            </a:r>
            <a:r>
              <a:rPr lang="en-US" altLang="zh-CN" sz="2800" baseline="30000" dirty="0">
                <a:latin typeface="华文楷体"/>
                <a:ea typeface="华文楷体"/>
                <a:cs typeface="华文楷体"/>
              </a:rPr>
              <a:t>2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2s</a:t>
            </a:r>
            <a:r>
              <a:rPr lang="en-US" altLang="zh-CN" sz="2800" baseline="30000" dirty="0">
                <a:latin typeface="华文楷体"/>
                <a:ea typeface="华文楷体"/>
                <a:cs typeface="华文楷体"/>
              </a:rPr>
              <a:t>2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2p</a:t>
            </a:r>
            <a:r>
              <a:rPr lang="en-US" altLang="zh-CN" sz="2800" baseline="30000" dirty="0">
                <a:latin typeface="华文楷体"/>
                <a:ea typeface="华文楷体"/>
                <a:cs typeface="华文楷体"/>
              </a:rPr>
              <a:t>1~6</a:t>
            </a:r>
            <a:endParaRPr lang="en-US" altLang="zh-CN" sz="2800" dirty="0">
              <a:latin typeface="华文楷体"/>
              <a:ea typeface="华文楷体"/>
              <a:cs typeface="华文楷体"/>
            </a:endParaRPr>
          </a:p>
          <a:p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3.</a:t>
            </a: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第三周期   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Na</a:t>
            </a: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，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Mg</a:t>
            </a: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：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1s</a:t>
            </a:r>
            <a:r>
              <a:rPr lang="en-US" altLang="zh-CN" sz="2800" baseline="30000" dirty="0">
                <a:latin typeface="华文楷体"/>
                <a:ea typeface="华文楷体"/>
                <a:cs typeface="华文楷体"/>
              </a:rPr>
              <a:t>2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2s</a:t>
            </a:r>
            <a:r>
              <a:rPr lang="en-US" altLang="zh-CN" sz="2800" baseline="30000" dirty="0">
                <a:latin typeface="华文楷体"/>
                <a:ea typeface="华文楷体"/>
                <a:cs typeface="华文楷体"/>
              </a:rPr>
              <a:t>2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2p</a:t>
            </a:r>
            <a:r>
              <a:rPr lang="en-US" altLang="zh-CN" sz="2800" baseline="30000" dirty="0">
                <a:latin typeface="华文楷体"/>
                <a:ea typeface="华文楷体"/>
                <a:cs typeface="华文楷体"/>
              </a:rPr>
              <a:t>6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3s</a:t>
            </a:r>
            <a:r>
              <a:rPr lang="en-US" altLang="zh-CN" sz="2800" baseline="30000" dirty="0">
                <a:latin typeface="华文楷体"/>
                <a:ea typeface="华文楷体"/>
                <a:cs typeface="华文楷体"/>
              </a:rPr>
              <a:t>1~2</a:t>
            </a:r>
          </a:p>
          <a:p>
            <a:pPr marL="0" indent="0">
              <a:buNone/>
            </a:pP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                        </a:t>
            </a:r>
            <a:r>
              <a:rPr lang="en-US" altLang="zh-CN" sz="2800" dirty="0" err="1">
                <a:latin typeface="华文楷体"/>
                <a:ea typeface="华文楷体"/>
                <a:cs typeface="华文楷体"/>
              </a:rPr>
              <a:t>Al~Ar</a:t>
            </a: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的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6</a:t>
            </a: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种元素 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1s</a:t>
            </a:r>
            <a:r>
              <a:rPr lang="en-US" altLang="zh-CN" sz="2800" baseline="30000" dirty="0">
                <a:latin typeface="华文楷体"/>
                <a:ea typeface="华文楷体"/>
                <a:cs typeface="华文楷体"/>
              </a:rPr>
              <a:t>2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2s</a:t>
            </a:r>
            <a:r>
              <a:rPr lang="en-US" altLang="zh-CN" sz="2800" baseline="30000" dirty="0">
                <a:latin typeface="华文楷体"/>
                <a:ea typeface="华文楷体"/>
                <a:cs typeface="华文楷体"/>
              </a:rPr>
              <a:t>2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2p</a:t>
            </a:r>
            <a:r>
              <a:rPr lang="en-US" altLang="zh-CN" sz="2800" baseline="30000" dirty="0">
                <a:latin typeface="华文楷体"/>
                <a:ea typeface="华文楷体"/>
                <a:cs typeface="华文楷体"/>
              </a:rPr>
              <a:t>6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3s</a:t>
            </a:r>
            <a:r>
              <a:rPr lang="en-US" altLang="zh-CN" sz="2800" baseline="30000" dirty="0">
                <a:latin typeface="华文楷体"/>
                <a:ea typeface="华文楷体"/>
                <a:cs typeface="华文楷体"/>
              </a:rPr>
              <a:t>2 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3p</a:t>
            </a:r>
            <a:r>
              <a:rPr lang="en-US" altLang="zh-CN" sz="2800" baseline="30000" dirty="0">
                <a:latin typeface="华文楷体"/>
                <a:ea typeface="华文楷体"/>
                <a:cs typeface="华文楷体"/>
              </a:rPr>
              <a:t>1~6</a:t>
            </a:r>
          </a:p>
          <a:p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4.</a:t>
            </a: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第四周期   </a:t>
            </a:r>
            <a:r>
              <a:rPr lang="en-US" altLang="zh-CN" sz="2800" baseline="-25000" dirty="0">
                <a:latin typeface="华文楷体"/>
                <a:ea typeface="华文楷体"/>
                <a:cs typeface="华文楷体"/>
              </a:rPr>
              <a:t>19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K</a:t>
            </a: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，</a:t>
            </a:r>
            <a:r>
              <a:rPr lang="en-US" altLang="zh-CN" sz="2800" baseline="-25000" dirty="0">
                <a:latin typeface="华文楷体"/>
                <a:ea typeface="华文楷体"/>
                <a:cs typeface="华文楷体"/>
              </a:rPr>
              <a:t>20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Ca</a:t>
            </a: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：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[</a:t>
            </a:r>
            <a:r>
              <a:rPr lang="en-US" altLang="zh-CN" sz="2800" dirty="0" err="1">
                <a:latin typeface="华文楷体"/>
                <a:ea typeface="华文楷体"/>
                <a:cs typeface="华文楷体"/>
              </a:rPr>
              <a:t>Ar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]4s</a:t>
            </a:r>
            <a:r>
              <a:rPr lang="en-US" altLang="zh-CN" sz="2800" baseline="30000" dirty="0">
                <a:latin typeface="华文楷体"/>
                <a:ea typeface="华文楷体"/>
                <a:cs typeface="华文楷体"/>
              </a:rPr>
              <a:t>1~2</a:t>
            </a:r>
          </a:p>
          <a:p>
            <a:pPr marL="0" indent="0">
              <a:buNone/>
            </a:pPr>
            <a:r>
              <a:rPr lang="en-US" altLang="zh-CN" sz="2800" baseline="-25000" dirty="0">
                <a:latin typeface="华文楷体"/>
                <a:ea typeface="华文楷体"/>
                <a:cs typeface="华文楷体"/>
              </a:rPr>
              <a:t>   21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Sc~</a:t>
            </a:r>
            <a:r>
              <a:rPr lang="en-US" altLang="zh-CN" sz="2800" baseline="-25000" dirty="0">
                <a:latin typeface="华文楷体"/>
                <a:ea typeface="华文楷体"/>
                <a:cs typeface="华文楷体"/>
              </a:rPr>
              <a:t>30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Zn: [</a:t>
            </a:r>
            <a:r>
              <a:rPr lang="en-US" altLang="zh-CN" sz="2800" dirty="0" err="1">
                <a:latin typeface="华文楷体"/>
                <a:ea typeface="华文楷体"/>
                <a:cs typeface="华文楷体"/>
              </a:rPr>
              <a:t>Ar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]4s</a:t>
            </a:r>
            <a:r>
              <a:rPr lang="en-US" altLang="zh-CN" sz="2800" baseline="30000" dirty="0">
                <a:latin typeface="华文楷体"/>
                <a:ea typeface="华文楷体"/>
                <a:cs typeface="华文楷体"/>
              </a:rPr>
              <a:t>2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3d</a:t>
            </a:r>
            <a:r>
              <a:rPr lang="en-US" altLang="zh-CN" sz="2800" baseline="30000" dirty="0">
                <a:latin typeface="华文楷体"/>
                <a:ea typeface="华文楷体"/>
                <a:cs typeface="华文楷体"/>
              </a:rPr>
              <a:t>1~10</a:t>
            </a:r>
            <a:r>
              <a:rPr lang="en-US" altLang="zh-CN" sz="2800" baseline="-25000" dirty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. Cu3d</a:t>
            </a:r>
            <a:r>
              <a:rPr lang="en-US" altLang="zh-CN" sz="2800" baseline="30000" dirty="0">
                <a:latin typeface="华文楷体"/>
                <a:ea typeface="华文楷体"/>
                <a:cs typeface="华文楷体"/>
              </a:rPr>
              <a:t>10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4s,</a:t>
            </a:r>
            <a:r>
              <a:rPr lang="en-US" altLang="zh-CN" sz="2800" baseline="30000" dirty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Zn3d</a:t>
            </a:r>
            <a:r>
              <a:rPr lang="en-US" altLang="zh-CN" sz="2800" baseline="30000" dirty="0">
                <a:latin typeface="华文楷体"/>
                <a:ea typeface="华文楷体"/>
                <a:cs typeface="华文楷体"/>
              </a:rPr>
              <a:t>10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4s</a:t>
            </a:r>
            <a:r>
              <a:rPr lang="en-US" altLang="zh-CN" sz="2800" baseline="30000" dirty="0">
                <a:latin typeface="华文楷体"/>
                <a:ea typeface="华文楷体"/>
                <a:cs typeface="华文楷体"/>
              </a:rPr>
              <a:t>2</a:t>
            </a:r>
            <a:endParaRPr lang="en-US" altLang="zh-CN" sz="2800" dirty="0">
              <a:latin typeface="华文楷体"/>
              <a:ea typeface="华文楷体"/>
              <a:cs typeface="华文楷体"/>
            </a:endParaRPr>
          </a:p>
          <a:p>
            <a:pPr>
              <a:buFontTx/>
              <a:buNone/>
            </a:pPr>
            <a:r>
              <a:rPr lang="en-US" altLang="zh-CN" sz="2800" baseline="-25000" dirty="0">
                <a:latin typeface="华文楷体"/>
                <a:ea typeface="华文楷体"/>
                <a:cs typeface="华文楷体"/>
              </a:rPr>
              <a:t>                                     31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Ga~</a:t>
            </a:r>
            <a:r>
              <a:rPr lang="en-US" altLang="zh-CN" sz="2800" baseline="-25000" dirty="0">
                <a:latin typeface="华文楷体"/>
                <a:ea typeface="华文楷体"/>
                <a:cs typeface="华文楷体"/>
              </a:rPr>
              <a:t>36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Kr</a:t>
            </a: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：  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[</a:t>
            </a:r>
            <a:r>
              <a:rPr lang="en-US" altLang="zh-CN" sz="2800" dirty="0" err="1">
                <a:latin typeface="华文楷体"/>
                <a:ea typeface="华文楷体"/>
                <a:cs typeface="华文楷体"/>
              </a:rPr>
              <a:t>Ar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]4s</a:t>
            </a:r>
            <a:r>
              <a:rPr lang="en-US" altLang="zh-CN" sz="2800" baseline="30000" dirty="0">
                <a:latin typeface="华文楷体"/>
                <a:ea typeface="华文楷体"/>
                <a:cs typeface="华文楷体"/>
              </a:rPr>
              <a:t>2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3d</a:t>
            </a:r>
            <a:r>
              <a:rPr lang="en-US" altLang="zh-CN" sz="2800" baseline="30000" dirty="0">
                <a:latin typeface="华文楷体"/>
                <a:ea typeface="华文楷体"/>
                <a:cs typeface="华文楷体"/>
              </a:rPr>
              <a:t>10</a:t>
            </a:r>
            <a:r>
              <a:rPr lang="en-US" altLang="zh-CN" sz="2800" baseline="-25000" dirty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4p</a:t>
            </a:r>
            <a:r>
              <a:rPr lang="en-US" altLang="zh-CN" sz="2800" baseline="30000" dirty="0">
                <a:latin typeface="华文楷体"/>
                <a:ea typeface="华文楷体"/>
                <a:cs typeface="华文楷体"/>
              </a:rPr>
              <a:t>1~6</a:t>
            </a:r>
          </a:p>
        </p:txBody>
      </p:sp>
    </p:spTree>
    <p:extLst>
      <p:ext uri="{BB962C8B-B14F-4D97-AF65-F5344CB8AC3E}">
        <p14:creationId xmlns:p14="http://schemas.microsoft.com/office/powerpoint/2010/main" val="123913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填</a:t>
            </a:r>
            <a:r>
              <a:rPr lang="en-US" altLang="zh-CN" dirty="0"/>
              <a:t>3d</a:t>
            </a:r>
            <a:r>
              <a:rPr lang="zh-CN" altLang="en-US" dirty="0"/>
              <a:t>还是填</a:t>
            </a:r>
            <a:r>
              <a:rPr lang="en-US" altLang="zh-CN" dirty="0"/>
              <a:t>4s</a:t>
            </a:r>
            <a:r>
              <a:rPr lang="zh-CN" altLang="en-US" dirty="0"/>
              <a:t>的定量分析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49</a:t>
            </a:fld>
            <a:endParaRPr lang="en-US" altLang="zh-CN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28600" y="1626289"/>
            <a:ext cx="746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它们具有</a:t>
            </a:r>
            <a:r>
              <a:rPr kumimoji="1"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相同的结构</a:t>
            </a:r>
            <a:r>
              <a:rPr kumimoji="1"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，即</a:t>
            </a:r>
            <a:r>
              <a:rPr kumimoji="1"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原子实</a:t>
            </a:r>
            <a:r>
              <a:rPr kumimoji="1"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（核与</a:t>
            </a:r>
            <a:r>
              <a:rPr kumimoji="1" lang="en-US" altLang="zh-CN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18</a:t>
            </a:r>
            <a:r>
              <a:rPr kumimoji="1"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个核外电子构成）加</a:t>
            </a:r>
            <a:r>
              <a:rPr kumimoji="1" lang="en-US" altLang="zh-CN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个</a:t>
            </a:r>
            <a:r>
              <a:rPr kumimoji="1"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价电子</a:t>
            </a:r>
            <a:r>
              <a:rPr kumimoji="1"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；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28600" y="2457286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研究它们的</a:t>
            </a:r>
            <a:r>
              <a:rPr kumimoji="1"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光谱</a:t>
            </a:r>
            <a:r>
              <a:rPr kumimoji="1"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：不同的是核电荷数不同</a:t>
            </a:r>
            <a:r>
              <a:rPr kumimoji="1" lang="en-US" altLang="zh-CN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,K</a:t>
            </a:r>
            <a:r>
              <a:rPr kumimoji="1"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和类</a:t>
            </a:r>
            <a:r>
              <a:rPr kumimoji="1" lang="en-US" altLang="zh-CN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K</a:t>
            </a:r>
            <a:r>
              <a:rPr kumimoji="1"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离子的</a:t>
            </a:r>
            <a:r>
              <a:rPr kumimoji="1"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光谱项</a:t>
            </a:r>
            <a:r>
              <a:rPr kumimoji="1"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可表示为：</a:t>
            </a:r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3" y="2819902"/>
            <a:ext cx="1180091" cy="700292"/>
          </a:xfrm>
          <a:prstGeom prst="rect">
            <a:avLst/>
          </a:prstGeom>
          <a:noFill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270490" y="1128582"/>
            <a:ext cx="8025049" cy="461665"/>
            <a:chOff x="457162" y="996157"/>
            <a:chExt cx="8025048" cy="461667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457162" y="996157"/>
              <a:ext cx="5688012" cy="461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r>
                <a:rPr kumimoji="1" lang="zh-CN" altLang="en-US" sz="2400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取</a:t>
              </a:r>
              <a:r>
                <a:rPr kumimoji="1" lang="en-US" altLang="zh-CN" sz="2400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19</a:t>
              </a:r>
              <a:r>
                <a:rPr kumimoji="1" lang="zh-CN" altLang="en-US" sz="2400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号元素</a:t>
              </a:r>
              <a:r>
                <a:rPr kumimoji="1"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K</a:t>
              </a:r>
              <a:r>
                <a:rPr kumimoji="1" lang="zh-CN" altLang="en-US" sz="2400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及</a:t>
              </a:r>
              <a:r>
                <a:rPr kumimoji="1"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类</a:t>
              </a:r>
              <a:r>
                <a:rPr kumimoji="1"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K</a:t>
              </a:r>
              <a:r>
                <a:rPr kumimoji="1"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离子</a:t>
              </a:r>
              <a:r>
                <a:rPr kumimoji="1" lang="zh-CN" altLang="en-US" sz="2400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进行研究，即</a:t>
              </a:r>
            </a:p>
          </p:txBody>
        </p:sp>
        <p:pic>
          <p:nvPicPr>
            <p:cNvPr id="11" name="图片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6871" y="1086775"/>
              <a:ext cx="2885339" cy="363470"/>
            </a:xfrm>
            <a:prstGeom prst="rect">
              <a:avLst/>
            </a:prstGeom>
            <a:noFill/>
            <a:extLst>
              <a:ext uri="{909E8E84-426E-40dd-AFC4-6F175D3DCCD1}">
                <a14:hiddenFill xmlns="" xmlns:mc="http://schemas.openxmlformats.org/markup-compatibility/2006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8599" y="3448847"/>
            <a:ext cx="86666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en-US" altLang="zh-CN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kumimoji="1"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：已包含轨道贯穿和原子实的极化效应。对于                   之间；对于                     之间；对于                       之间</a:t>
            </a:r>
            <a:r>
              <a:rPr kumimoji="1" lang="en-US" altLang="zh-CN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......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48719" y="4238553"/>
            <a:ext cx="28777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故可将   统一表示为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328886" y="4274385"/>
            <a:ext cx="28007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其中  是屏蔽常数。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70490" y="4661233"/>
            <a:ext cx="800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则：</a:t>
            </a:r>
          </a:p>
        </p:txBody>
      </p:sp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55511"/>
            <a:ext cx="495034" cy="360362"/>
          </a:xfrm>
          <a:prstGeom prst="rect">
            <a:avLst/>
          </a:prstGeom>
          <a:noFill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869" y="3497480"/>
            <a:ext cx="1476375" cy="384175"/>
          </a:xfrm>
          <a:prstGeom prst="rect">
            <a:avLst/>
          </a:prstGeom>
          <a:noFill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71" y="3885155"/>
            <a:ext cx="1571625" cy="341313"/>
          </a:xfrm>
          <a:prstGeom prst="rect">
            <a:avLst/>
          </a:prstGeom>
          <a:noFill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865" y="3879820"/>
            <a:ext cx="1655762" cy="363537"/>
          </a:xfrm>
          <a:prstGeom prst="rect">
            <a:avLst/>
          </a:prstGeom>
          <a:noFill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287" y="4283089"/>
            <a:ext cx="321583" cy="321583"/>
          </a:xfrm>
          <a:prstGeom prst="rect">
            <a:avLst/>
          </a:prstGeom>
          <a:noFill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793" y="4274918"/>
            <a:ext cx="1271588" cy="369887"/>
          </a:xfrm>
          <a:prstGeom prst="rect">
            <a:avLst/>
          </a:prstGeom>
          <a:noFill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2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140" y="4680786"/>
            <a:ext cx="2508250" cy="774700"/>
          </a:xfrm>
          <a:prstGeom prst="rect">
            <a:avLst/>
          </a:prstGeom>
          <a:noFill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2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984" y="4391563"/>
            <a:ext cx="288925" cy="265112"/>
          </a:xfrm>
          <a:prstGeom prst="rect">
            <a:avLst/>
          </a:prstGeom>
          <a:noFill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图片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27" y="4720493"/>
            <a:ext cx="1204400" cy="714718"/>
          </a:xfrm>
          <a:prstGeom prst="rect">
            <a:avLst/>
          </a:prstGeom>
          <a:noFill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04800" y="5344382"/>
            <a:ext cx="8534400" cy="113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kumimoji="1"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此时由实验测出</a:t>
            </a:r>
            <a:r>
              <a:rPr kumimoji="1"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Z</a:t>
            </a:r>
            <a:r>
              <a:rPr kumimoji="1"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取不同值时的光谱项</a:t>
            </a:r>
            <a:r>
              <a:rPr kumimoji="1"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kumimoji="1"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 </a:t>
            </a:r>
            <a:r>
              <a:rPr lang="en-US" altLang="zh-CN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400" baseline="30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D </a:t>
            </a:r>
            <a:r>
              <a:rPr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和 </a:t>
            </a:r>
            <a:r>
              <a:rPr lang="en-US" altLang="zh-CN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400" baseline="30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400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莫塞莱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(Moseley)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图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750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000" dirty="0">
                <a:latin typeface="华文楷体"/>
                <a:ea typeface="华文楷体"/>
                <a:cs typeface="华文楷体"/>
              </a:rPr>
              <a:t>泡利趣事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28625" y="1452686"/>
            <a:ext cx="437197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从不批评 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= </a:t>
            </a: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极度敬重</a:t>
            </a:r>
          </a:p>
          <a:p>
            <a:pPr marL="0" indent="0">
              <a:buNone/>
            </a:pP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偶尔批评 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= </a:t>
            </a: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比较敬重</a:t>
            </a:r>
          </a:p>
          <a:p>
            <a:pPr marL="0" indent="0">
              <a:buNone/>
            </a:pP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偶尔表扬 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= </a:t>
            </a: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有点敬重</a:t>
            </a:r>
          </a:p>
          <a:p>
            <a:pPr marL="0" indent="0">
              <a:buNone/>
            </a:pP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狠狠批评 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= </a:t>
            </a: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正常朋友</a:t>
            </a:r>
            <a:endParaRPr lang="en-US" altLang="zh-CN" sz="2800" dirty="0">
              <a:latin typeface="华文楷体"/>
              <a:ea typeface="华文楷体"/>
              <a:cs typeface="华文楷体"/>
            </a:endParaRPr>
          </a:p>
          <a:p>
            <a:pPr marL="0" indent="0">
              <a:buNone/>
            </a:pPr>
            <a:endParaRPr kumimoji="1" lang="en-US" altLang="zh-CN" sz="2800" dirty="0">
              <a:latin typeface="华文楷体"/>
              <a:ea typeface="华文楷体"/>
              <a:cs typeface="华文楷体"/>
            </a:endParaRPr>
          </a:p>
          <a:p>
            <a:pPr marL="0" indent="0">
              <a:buNone/>
            </a:pPr>
            <a:r>
              <a:rPr kumimoji="1" lang="zh-CN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泡利敬重的</a:t>
            </a:r>
            <a:r>
              <a:rPr kumimoji="1" lang="en-US" altLang="zh-CN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”</a:t>
            </a:r>
            <a:r>
              <a:rPr kumimoji="1" lang="zh-CN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三个半“人：</a:t>
            </a:r>
            <a:r>
              <a:rPr kumimoji="1" lang="en-US" altLang="zh-CN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 </a:t>
            </a:r>
            <a:br>
              <a:rPr kumimoji="1" lang="en-US" altLang="zh-CN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</a:br>
            <a:r>
              <a:rPr kumimoji="1" lang="zh-CN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索莫菲尔德，玻尔、爱因斯坦、</a:t>
            </a:r>
            <a:endParaRPr kumimoji="1" lang="en-US" altLang="zh-CN" sz="24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 marL="0" indent="0">
              <a:buNone/>
            </a:pPr>
            <a:r>
              <a:rPr kumimoji="1" lang="zh-CN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”半个“是海森堡</a:t>
            </a:r>
            <a:endParaRPr kumimoji="1" lang="en-US" altLang="zh-CN" sz="24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800600" y="1449638"/>
            <a:ext cx="3962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b="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关于泡利的搞笑故事：</a:t>
            </a:r>
            <a:endParaRPr lang="en-US" altLang="zh-CN" sz="2400" b="0" dirty="0">
              <a:solidFill>
                <a:srgbClr val="0000FF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b="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His mere presence in a laboratory, it was said, would cause something to go wrong: </a:t>
            </a:r>
            <a:r>
              <a:rPr lang="en-US" altLang="zh-CN" sz="2400" b="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the power would fail, vacuum tubes would suddenly leak, instruments would break or malfunction...</a:t>
            </a:r>
            <a:r>
              <a:rPr lang="en-US" altLang="zh-CN" sz="2400" b="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Indeed, such was the frequency of Pauli-related incidents that the strange phenomenon came to be known as the '</a:t>
            </a:r>
            <a:r>
              <a:rPr lang="en-US" altLang="zh-CN" sz="2400" b="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Pauli Effect</a:t>
            </a:r>
            <a:r>
              <a:rPr lang="en-US" altLang="zh-CN" sz="2400" b="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'. </a:t>
            </a:r>
            <a:endParaRPr lang="zh-CN" altLang="en-US" sz="2400" b="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695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864894" y="1219200"/>
            <a:ext cx="4050506" cy="3521075"/>
            <a:chOff x="4989088" y="1584325"/>
            <a:chExt cx="4050506" cy="3521075"/>
          </a:xfrm>
        </p:grpSpPr>
        <p:pic>
          <p:nvPicPr>
            <p:cNvPr id="8" name="Picture 4" descr="Mosel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088" y="1584325"/>
              <a:ext cx="4050506" cy="352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6016596" y="1989136"/>
              <a:ext cx="1999059" cy="2233612"/>
            </a:xfrm>
            <a:custGeom>
              <a:avLst/>
              <a:gdLst>
                <a:gd name="T0" fmla="*/ 1679 w 1679"/>
                <a:gd name="T1" fmla="*/ 0 h 1407"/>
                <a:gd name="T2" fmla="*/ 317 w 1679"/>
                <a:gd name="T3" fmla="*/ 1096 h 1407"/>
                <a:gd name="T4" fmla="*/ 0 w 1679"/>
                <a:gd name="T5" fmla="*/ 1407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9" h="1407">
                  <a:moveTo>
                    <a:pt x="1679" y="0"/>
                  </a:moveTo>
                  <a:lnTo>
                    <a:pt x="317" y="1096"/>
                  </a:lnTo>
                  <a:lnTo>
                    <a:pt x="0" y="1407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V="1">
              <a:off x="6015406" y="1989138"/>
              <a:ext cx="2645569" cy="194468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81400"/>
            <a:ext cx="1524000" cy="318868"/>
          </a:xfrm>
          <a:prstGeom prst="rect">
            <a:avLst/>
          </a:prstGeom>
          <a:noFill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60488"/>
            <a:ext cx="1462747" cy="306916"/>
          </a:xfrm>
          <a:prstGeom prst="rect">
            <a:avLst/>
          </a:prstGeom>
          <a:noFill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填</a:t>
            </a:r>
            <a:r>
              <a:rPr lang="en-US" altLang="zh-CN" dirty="0"/>
              <a:t>3d</a:t>
            </a:r>
            <a:r>
              <a:rPr lang="zh-CN" altLang="en-US" dirty="0"/>
              <a:t>还是填</a:t>
            </a:r>
            <a:r>
              <a:rPr lang="en-US" altLang="zh-CN" dirty="0"/>
              <a:t>4s</a:t>
            </a:r>
            <a:r>
              <a:rPr lang="zh-CN" altLang="en-US" dirty="0"/>
              <a:t>的定量分析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50</a:t>
            </a:fld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04800" y="1143000"/>
            <a:ext cx="3954575" cy="524058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FF0000"/>
                </a:solidFill>
              </a:rPr>
              <a:t>注意</a:t>
            </a:r>
            <a:r>
              <a:rPr lang="zh-CN" altLang="en-US" sz="2800" dirty="0"/>
              <a:t>：</a:t>
            </a:r>
            <a:r>
              <a:rPr kumimoji="1" lang="zh-CN" altLang="en-US" sz="2800" dirty="0"/>
              <a:t>两条曲线的</a:t>
            </a:r>
            <a:r>
              <a:rPr kumimoji="1" lang="en-US" altLang="zh-CN" sz="2800" dirty="0"/>
              <a:t>(Moseley)</a:t>
            </a:r>
            <a:r>
              <a:rPr kumimoji="1" lang="zh-CN" altLang="en-US" sz="2800" dirty="0"/>
              <a:t>图可以比较不同原子态时（</a:t>
            </a:r>
            <a:r>
              <a:rPr kumimoji="1" lang="en-US" altLang="zh-CN" sz="2800" dirty="0"/>
              <a:t>3</a:t>
            </a:r>
            <a:r>
              <a:rPr kumimoji="1" lang="en-US" altLang="zh-CN" sz="2800" baseline="30000" dirty="0"/>
              <a:t>2</a:t>
            </a:r>
            <a:r>
              <a:rPr kumimoji="1" lang="en-US" altLang="zh-CN" sz="2800" i="1" dirty="0"/>
              <a:t>S</a:t>
            </a:r>
            <a:r>
              <a:rPr kumimoji="1" lang="zh-CN" altLang="en-US" sz="2800" dirty="0"/>
              <a:t>和</a:t>
            </a:r>
            <a:r>
              <a:rPr kumimoji="1" lang="en-US" altLang="zh-CN" sz="2800" dirty="0"/>
              <a:t>4</a:t>
            </a:r>
            <a:r>
              <a:rPr kumimoji="1" lang="en-US" altLang="zh-CN" sz="2800" baseline="30000" dirty="0"/>
              <a:t>2</a:t>
            </a:r>
            <a:r>
              <a:rPr kumimoji="1" lang="en-US" altLang="zh-CN" sz="2800" i="1" dirty="0"/>
              <a:t>D</a:t>
            </a:r>
            <a:r>
              <a:rPr kumimoji="1" lang="zh-CN" altLang="en-US" sz="2800" dirty="0"/>
              <a:t>）</a:t>
            </a:r>
            <a:r>
              <a:rPr kumimoji="1" lang="zh-CN" altLang="en-US" sz="2800" dirty="0">
                <a:solidFill>
                  <a:srgbClr val="FF0000"/>
                </a:solidFill>
              </a:rPr>
              <a:t>谱项值</a:t>
            </a:r>
            <a:r>
              <a:rPr kumimoji="1" lang="en-US" altLang="zh-CN" sz="2800" i="1" dirty="0"/>
              <a:t>T</a:t>
            </a:r>
            <a:r>
              <a:rPr kumimoji="1" lang="zh-CN" altLang="en-US" sz="2800" dirty="0"/>
              <a:t>的大小。</a:t>
            </a:r>
            <a:r>
              <a:rPr lang="zh-CN" altLang="en-US" sz="2800" dirty="0"/>
              <a:t>而</a:t>
            </a:r>
            <a:r>
              <a:rPr lang="en-US" altLang="zh-CN" sz="2800" i="1" dirty="0"/>
              <a:t>E</a:t>
            </a:r>
            <a:r>
              <a:rPr lang="en-US" altLang="zh-CN" sz="2800" dirty="0"/>
              <a:t>=</a:t>
            </a:r>
            <a:r>
              <a:rPr lang="en-US" altLang="zh-CN" sz="2800" dirty="0">
                <a:solidFill>
                  <a:srgbClr val="FF0000"/>
                </a:solidFill>
              </a:rPr>
              <a:t>-</a:t>
            </a:r>
            <a:r>
              <a:rPr lang="en-US" altLang="zh-CN" sz="2800" dirty="0" err="1"/>
              <a:t>hc</a:t>
            </a:r>
            <a:r>
              <a:rPr lang="en-US" altLang="zh-CN" sz="2800" i="1" dirty="0" err="1"/>
              <a:t>T</a:t>
            </a:r>
            <a:r>
              <a:rPr lang="en-US" altLang="zh-CN" sz="2800" i="1" dirty="0"/>
              <a:t> </a:t>
            </a:r>
            <a:r>
              <a:rPr lang="zh-CN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</a:t>
            </a:r>
            <a:r>
              <a:rPr lang="zh-CN" altLang="en-US" sz="2800" dirty="0">
                <a:sym typeface="Symbol" panose="05050102010706020507" pitchFamily="18" charset="2"/>
              </a:rPr>
              <a:t> </a:t>
            </a:r>
            <a:r>
              <a:rPr lang="en-US" altLang="zh-CN" sz="2800" i="1" dirty="0"/>
              <a:t>T</a:t>
            </a:r>
            <a:r>
              <a:rPr lang="en-US" altLang="zh-CN" sz="2800" dirty="0"/>
              <a:t> </a:t>
            </a:r>
            <a:r>
              <a:rPr lang="zh-CN" altLang="en-US" sz="2800" dirty="0">
                <a:solidFill>
                  <a:srgbClr val="FF0000"/>
                </a:solidFill>
              </a:rPr>
              <a:t>越大</a:t>
            </a:r>
            <a:r>
              <a:rPr lang="zh-CN" altLang="en-US" sz="2800" dirty="0"/>
              <a:t>，相应的</a:t>
            </a:r>
            <a:r>
              <a:rPr lang="zh-CN" altLang="en-US" sz="2800" dirty="0">
                <a:solidFill>
                  <a:srgbClr val="FF0000"/>
                </a:solidFill>
              </a:rPr>
              <a:t>能级越低</a:t>
            </a:r>
            <a:r>
              <a:rPr lang="zh-CN" altLang="en-US" sz="2800" dirty="0"/>
              <a:t>。</a:t>
            </a:r>
            <a:endParaRPr lang="en-US" altLang="zh-CN" sz="2800" dirty="0"/>
          </a:p>
          <a:p>
            <a:pPr>
              <a:lnSpc>
                <a:spcPct val="120000"/>
              </a:lnSpc>
            </a:pPr>
            <a:r>
              <a:rPr lang="zh-CN" altLang="en-US" sz="2800" dirty="0"/>
              <a:t>对同一元素来说，最外层电子当然先填充与低能态对应的轨道。</a:t>
            </a:r>
            <a:endParaRPr lang="en-US" altLang="zh-CN" sz="2800" dirty="0"/>
          </a:p>
          <a:p>
            <a:pPr>
              <a:lnSpc>
                <a:spcPct val="120000"/>
              </a:lnSpc>
            </a:pPr>
            <a:r>
              <a:rPr lang="zh-CN" altLang="en-US" sz="2800" dirty="0"/>
              <a:t>图中</a:t>
            </a:r>
            <a:r>
              <a:rPr lang="en-US" altLang="zh-CN" sz="2800" i="1" dirty="0"/>
              <a:t>n</a:t>
            </a:r>
            <a:r>
              <a:rPr lang="en-US" altLang="zh-CN" sz="2800" dirty="0"/>
              <a:t>=3 </a:t>
            </a:r>
            <a:r>
              <a:rPr lang="zh-CN" altLang="en-US" sz="2800" dirty="0"/>
              <a:t>和 </a:t>
            </a:r>
            <a:r>
              <a:rPr lang="en-US" altLang="zh-CN" sz="2800" i="1" dirty="0"/>
              <a:t>n</a:t>
            </a:r>
            <a:r>
              <a:rPr lang="en-US" altLang="zh-CN" sz="2800" dirty="0"/>
              <a:t>=4 </a:t>
            </a:r>
            <a:r>
              <a:rPr lang="zh-CN" altLang="en-US" sz="2800" dirty="0"/>
              <a:t>的两条直线交于</a:t>
            </a:r>
            <a:r>
              <a:rPr lang="en-US" altLang="zh-CN" sz="2800" dirty="0"/>
              <a:t>Z=20~21</a:t>
            </a:r>
            <a:r>
              <a:rPr lang="zh-CN" altLang="en-US" sz="2800" dirty="0"/>
              <a:t>，</a:t>
            </a:r>
            <a:r>
              <a:rPr lang="zh-CN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endParaRPr lang="en-US" altLang="zh-CN" sz="28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2800" dirty="0">
                <a:solidFill>
                  <a:srgbClr val="FF0000"/>
                </a:solidFill>
                <a:sym typeface="Symbol" panose="05050102010706020507" pitchFamily="18" charset="2"/>
              </a:rPr>
              <a:t>          </a:t>
            </a:r>
            <a:r>
              <a:rPr lang="zh-CN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 </a:t>
            </a:r>
            <a:r>
              <a:rPr kumimoji="1" lang="zh-CN" altLang="en-US" sz="2800" dirty="0"/>
              <a:t>对于</a:t>
            </a:r>
            <a:r>
              <a:rPr kumimoji="1" lang="en-US" altLang="zh-CN" sz="2800" dirty="0"/>
              <a:t>19</a:t>
            </a:r>
            <a:r>
              <a:rPr kumimoji="1" lang="zh-CN" altLang="en-US" sz="2800" dirty="0"/>
              <a:t>，</a:t>
            </a:r>
            <a:r>
              <a:rPr kumimoji="1" lang="en-US" altLang="zh-CN" sz="2800" dirty="0"/>
              <a:t>20</a:t>
            </a:r>
            <a:r>
              <a:rPr kumimoji="1" lang="zh-CN" altLang="en-US" sz="2800" dirty="0"/>
              <a:t>号元素：</a:t>
            </a:r>
            <a:endParaRPr kumimoji="1" lang="en-US" altLang="zh-CN" sz="2800" dirty="0"/>
          </a:p>
          <a:p>
            <a:pPr marL="0" indent="0">
              <a:lnSpc>
                <a:spcPct val="120000"/>
              </a:lnSpc>
              <a:buNone/>
            </a:pPr>
            <a:r>
              <a:rPr kumimoji="1" lang="en-US" altLang="zh-CN" sz="2800" dirty="0"/>
              <a:t>           21</a:t>
            </a:r>
            <a:r>
              <a:rPr kumimoji="1" lang="zh-CN" altLang="en-US" sz="2800" dirty="0"/>
              <a:t>号之后元素：</a:t>
            </a:r>
          </a:p>
          <a:p>
            <a:pPr>
              <a:lnSpc>
                <a:spcPct val="120000"/>
              </a:lnSpc>
            </a:pPr>
            <a:r>
              <a:rPr lang="zh-CN" altLang="en-US" sz="2800" dirty="0"/>
              <a:t>因此：</a:t>
            </a:r>
            <a:r>
              <a:rPr lang="en-US" altLang="zh-CN" sz="2800" dirty="0"/>
              <a:t>19</a:t>
            </a:r>
            <a:r>
              <a:rPr lang="zh-CN" altLang="en-US" sz="2800" dirty="0"/>
              <a:t>，</a:t>
            </a:r>
            <a:r>
              <a:rPr lang="en-US" altLang="zh-CN" sz="2800" dirty="0"/>
              <a:t>20</a:t>
            </a:r>
            <a:r>
              <a:rPr lang="zh-CN" altLang="en-US" sz="2800" dirty="0"/>
              <a:t>号元素最外层电子只能先填</a:t>
            </a:r>
            <a:r>
              <a:rPr lang="en-US" altLang="zh-CN" sz="2800" dirty="0"/>
              <a:t>4s</a:t>
            </a:r>
            <a:r>
              <a:rPr lang="zh-CN" altLang="en-US" sz="2800" dirty="0"/>
              <a:t>轨道；而</a:t>
            </a:r>
            <a:r>
              <a:rPr lang="en-US" altLang="zh-CN" sz="2800" dirty="0"/>
              <a:t>21</a:t>
            </a:r>
            <a:r>
              <a:rPr lang="zh-CN" altLang="en-US" sz="2800" dirty="0"/>
              <a:t>号之后的元素才开始进入</a:t>
            </a:r>
            <a:r>
              <a:rPr lang="en-US" altLang="zh-CN" sz="2800" dirty="0"/>
              <a:t>3d</a:t>
            </a:r>
            <a:r>
              <a:rPr lang="zh-CN" altLang="en-US" sz="2800" dirty="0"/>
              <a:t>轨道。除第三周期外，后面的各个周期也都存在这类似的情况</a:t>
            </a:r>
            <a:endParaRPr lang="en-US" altLang="zh-CN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799988"/>
              </p:ext>
            </p:extLst>
          </p:nvPr>
        </p:nvGraphicFramePr>
        <p:xfrm>
          <a:off x="6703067" y="5398804"/>
          <a:ext cx="1444553" cy="841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6" imgW="1015920" imgH="444240" progId="Equation.3">
                  <p:embed/>
                </p:oleObj>
              </mc:Choice>
              <mc:Fallback>
                <p:oleObj name="公式" r:id="rId6" imgW="10159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3067" y="5398804"/>
                        <a:ext cx="1444553" cy="841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2"/>
          <p:cNvSpPr txBox="1"/>
          <p:nvPr/>
        </p:nvSpPr>
        <p:spPr>
          <a:xfrm>
            <a:off x="5236464" y="4648200"/>
            <a:ext cx="3602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FF00FF"/>
                </a:solidFill>
                <a:latin typeface="华文楷体"/>
                <a:ea typeface="华文楷体"/>
                <a:cs typeface="华文楷体"/>
              </a:rPr>
              <a:t>如果不是贯穿和原子实极化效应，它们应该重叠在一起！</a:t>
            </a:r>
            <a:br>
              <a:rPr lang="en-US" altLang="zh-CN" sz="1800" b="1" dirty="0">
                <a:solidFill>
                  <a:srgbClr val="FF00FF"/>
                </a:solidFill>
                <a:latin typeface="华文楷体"/>
                <a:ea typeface="华文楷体"/>
                <a:cs typeface="华文楷体"/>
              </a:rPr>
            </a:br>
            <a:r>
              <a:rPr lang="zh-CN" altLang="en-US" sz="1800" b="1" dirty="0">
                <a:solidFill>
                  <a:srgbClr val="FF00FF"/>
                </a:solidFill>
                <a:latin typeface="华文楷体"/>
                <a:ea typeface="华文楷体"/>
                <a:cs typeface="华文楷体"/>
              </a:rPr>
              <a:t>（粗能级结构）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07375" y="3720440"/>
            <a:ext cx="1326069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2000" b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宋体" charset="-122"/>
              </a:rPr>
              <a:t>Moseley</a:t>
            </a:r>
            <a:r>
              <a:rPr lang="zh-CN" altLang="en-US" sz="2000" b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宋体" charset="-122"/>
              </a:rPr>
              <a:t>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3566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填</a:t>
            </a:r>
            <a:r>
              <a:rPr lang="en-US" altLang="zh-CN" dirty="0"/>
              <a:t>3d</a:t>
            </a:r>
            <a:r>
              <a:rPr lang="zh-CN" altLang="en-US" dirty="0"/>
              <a:t>还是填</a:t>
            </a:r>
            <a:r>
              <a:rPr lang="en-US" altLang="zh-CN" dirty="0"/>
              <a:t>4s</a:t>
            </a:r>
            <a:r>
              <a:rPr lang="zh-CN" altLang="en-US" dirty="0"/>
              <a:t>的定量分析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51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843C673-E22A-9342-BC06-1503E1BA1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90" y="27917"/>
            <a:ext cx="8839200" cy="641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869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填</a:t>
            </a:r>
            <a:r>
              <a:rPr lang="en-US" altLang="zh-CN" dirty="0"/>
              <a:t>3d</a:t>
            </a:r>
            <a:r>
              <a:rPr lang="zh-CN" altLang="en-US" dirty="0"/>
              <a:t>还是填</a:t>
            </a:r>
            <a:r>
              <a:rPr lang="en-US" altLang="zh-CN" dirty="0"/>
              <a:t>4s</a:t>
            </a:r>
            <a:r>
              <a:rPr lang="zh-CN" altLang="en-US" dirty="0"/>
              <a:t>的定量分析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52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CEA3F8C-734A-5B40-8A39-A568E8B45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001" y="0"/>
            <a:ext cx="9144000" cy="63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451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能级交错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53</a:t>
            </a:fld>
            <a:endParaRPr lang="en-US" altLang="zh-CN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799" y="1473052"/>
            <a:ext cx="7309079" cy="1202510"/>
          </a:xfrm>
          <a:prstGeom prst="rect">
            <a:avLst/>
          </a:prstGeom>
          <a:solidFill>
            <a:srgbClr val="00FF00">
              <a:alpha val="2196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能级交错的规律只适用于外层电子的能级次序。对于内层电子，其能量高低次序仍由主量子数</a:t>
            </a:r>
            <a:r>
              <a:rPr lang="en-US" altLang="zh-CN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决定，</a:t>
            </a:r>
            <a:r>
              <a:rPr lang="en-US" altLang="zh-CN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400" i="1" baseline="-25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越小能量越低。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57466" y="3192537"/>
            <a:ext cx="6201034" cy="463846"/>
          </a:xfrm>
          <a:prstGeom prst="rect">
            <a:avLst/>
          </a:prstGeom>
          <a:solidFill>
            <a:srgbClr val="FFCC00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Kr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原子，其基态的电子组态为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[Ar]3d</a:t>
            </a:r>
            <a:r>
              <a:rPr lang="en-US" altLang="zh-CN" sz="2400" baseline="30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10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4s</a:t>
            </a:r>
            <a:r>
              <a:rPr lang="en-US" altLang="zh-CN" sz="2400" baseline="30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4p</a:t>
            </a:r>
            <a:r>
              <a:rPr lang="en-US" altLang="zh-CN" sz="2400" baseline="30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6 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30491" y="3795935"/>
            <a:ext cx="3721100" cy="477838"/>
            <a:chOff x="158" y="4035"/>
            <a:chExt cx="2344" cy="301"/>
          </a:xfrm>
        </p:grpSpPr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58" y="4044"/>
              <a:ext cx="2344" cy="292"/>
            </a:xfrm>
            <a:prstGeom prst="rect">
              <a:avLst/>
            </a:prstGeom>
            <a:solidFill>
              <a:schemeClr val="accent1">
                <a:alpha val="45097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355600" indent="-3556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zh-CN" altLang="en-US" sz="240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能级交错要求：                  </a:t>
              </a: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1610" y="4035"/>
            <a:ext cx="748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596900" imgH="228600" progId="Equation.DSMT4">
                    <p:embed/>
                  </p:oleObj>
                </mc:Choice>
                <mc:Fallback>
                  <p:oleObj name="Equation" r:id="rId2" imgW="5969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0" y="4035"/>
                          <a:ext cx="748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30491" y="4440312"/>
            <a:ext cx="2336194" cy="463846"/>
          </a:xfrm>
          <a:prstGeom prst="rect">
            <a:avLst/>
          </a:prstGeom>
          <a:solidFill>
            <a:srgbClr val="FFCC00">
              <a:alpha val="3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实验给出能量：</a:t>
            </a:r>
            <a:endParaRPr lang="en-US" altLang="zh-CN" sz="2400" baseline="300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495904" y="4443635"/>
          <a:ext cx="24161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79500" imgH="228600" progId="Equation.DSMT4">
                  <p:embed/>
                </p:oleObj>
              </mc:Choice>
              <mc:Fallback>
                <p:oleObj name="Equation" r:id="rId4" imgW="1079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904" y="4443635"/>
                        <a:ext cx="2416175" cy="517525"/>
                      </a:xfrm>
                      <a:prstGeom prst="rect">
                        <a:avLst/>
                      </a:prstGeom>
                      <a:solidFill>
                        <a:srgbClr val="339966">
                          <a:alpha val="34901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/>
        </p:nvGraphicFramePr>
        <p:xfrm>
          <a:off x="3495904" y="5164360"/>
          <a:ext cx="24161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79500" imgH="228600" progId="Equation.DSMT4">
                  <p:embed/>
                </p:oleObj>
              </mc:Choice>
              <mc:Fallback>
                <p:oleObj name="Equation" r:id="rId6" imgW="1079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904" y="5164360"/>
                        <a:ext cx="2416175" cy="517525"/>
                      </a:xfrm>
                      <a:prstGeom prst="rect">
                        <a:avLst/>
                      </a:prstGeom>
                      <a:solidFill>
                        <a:srgbClr val="339966">
                          <a:alpha val="34901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591529" y="4732560"/>
          <a:ext cx="14033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96900" imgH="228600" progId="Equation.DSMT4">
                  <p:embed/>
                </p:oleObj>
              </mc:Choice>
              <mc:Fallback>
                <p:oleObj name="Equation" r:id="rId8" imgW="596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529" y="4732560"/>
                        <a:ext cx="1403350" cy="534988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5098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1880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/>
              <a:t>各壳层和支壳层可以容纳的电子数目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>
                <a:ea typeface="华文楷体" panose="02010600040101010101" pitchFamily="2" charset="-122"/>
              </a:rPr>
              <a:pPr>
                <a:defRPr/>
              </a:pPr>
              <a:t>54</a:t>
            </a:fld>
            <a:endParaRPr lang="en-US" altLang="zh-CN" dirty="0">
              <a:ea typeface="华文楷体" panose="020106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533400" y="1217592"/>
            <a:ext cx="7696200" cy="609600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计入能级交错影响：</a:t>
            </a:r>
          </a:p>
        </p:txBody>
      </p:sp>
      <p:graphicFrame>
        <p:nvGraphicFramePr>
          <p:cNvPr id="5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493012"/>
              </p:ext>
            </p:extLst>
          </p:nvPr>
        </p:nvGraphicFramePr>
        <p:xfrm>
          <a:off x="687388" y="1979592"/>
          <a:ext cx="5180012" cy="3811609"/>
        </p:xfrm>
        <a:graphic>
          <a:graphicData uri="http://schemas.openxmlformats.org/drawingml/2006/table">
            <a:tbl>
              <a:tblPr/>
              <a:tblGrid>
                <a:gridCol w="719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3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68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36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783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kumimoji="0" lang="en-US" altLang="zh-CN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n  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73" marB="467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00" marR="90000" marT="46773" marB="467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0000" marR="90000" marT="46773" marB="467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00" marR="90000" marT="46773" marB="467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0000" marR="90000" marT="46773" marB="467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总计</a:t>
                      </a: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对应周期</a:t>
                      </a: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3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一</a:t>
                      </a:r>
                    </a:p>
                  </a:txBody>
                  <a:tcPr marL="90000" marR="90000" marT="46773" marB="467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3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二</a:t>
                      </a:r>
                    </a:p>
                  </a:txBody>
                  <a:tcPr marL="90000" marR="90000" marT="46773" marB="467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3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三</a:t>
                      </a:r>
                    </a:p>
                  </a:txBody>
                  <a:tcPr marL="90000" marR="90000" marT="46773" marB="467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3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四</a:t>
                      </a:r>
                    </a:p>
                  </a:txBody>
                  <a:tcPr marL="90000" marR="90000" marT="46773" marB="467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3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五</a:t>
                      </a:r>
                    </a:p>
                  </a:txBody>
                  <a:tcPr marL="90000" marR="90000" marT="46773" marB="467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3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六</a:t>
                      </a:r>
                    </a:p>
                  </a:txBody>
                  <a:tcPr marL="90000" marR="90000" marT="46773" marB="467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3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90000" marR="90000" marT="46773" marB="467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七</a:t>
                      </a:r>
                    </a:p>
                  </a:txBody>
                  <a:tcPr marL="90000" marR="90000" marT="46773" marB="4677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Line 377"/>
          <p:cNvSpPr>
            <a:spLocks noChangeShapeType="1"/>
          </p:cNvSpPr>
          <p:nvPr/>
        </p:nvSpPr>
        <p:spPr bwMode="auto">
          <a:xfrm>
            <a:off x="687388" y="1981200"/>
            <a:ext cx="684212" cy="7620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zh-CN" altLang="en-US" sz="28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82"/>
          <a:stretch>
            <a:fillRect/>
          </a:stretch>
        </p:blipFill>
        <p:spPr bwMode="auto">
          <a:xfrm>
            <a:off x="5983288" y="1979592"/>
            <a:ext cx="2779712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7196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z="4000" dirty="0">
                <a:hlinkClick r:id="" action="ppaction://noaction"/>
              </a:rPr>
              <a:t>第五周期</a:t>
            </a:r>
            <a:r>
              <a:rPr lang="zh-CN" altLang="en-US" sz="4000" dirty="0"/>
              <a:t>元素电子的排布</a:t>
            </a: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914525"/>
            <a:ext cx="7391400" cy="28098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第五周期  从</a:t>
            </a:r>
            <a:r>
              <a:rPr lang="en-US" altLang="zh-CN" sz="2400" baseline="-25000" dirty="0">
                <a:latin typeface="华文楷体"/>
                <a:ea typeface="华文楷体"/>
                <a:cs typeface="华文楷体"/>
              </a:rPr>
              <a:t>37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Rb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开始，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4d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、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4f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还是空的</a:t>
            </a: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但由于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5s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组态的能量较低，所以电子开始填充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5s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次壳层</a:t>
            </a: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 同第四周期相似，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5s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填满后，填充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4d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，然后是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5p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，直至</a:t>
            </a:r>
            <a:r>
              <a:rPr lang="en-US" altLang="zh-CN" sz="2400" baseline="-25000" dirty="0">
                <a:latin typeface="华文楷体"/>
                <a:ea typeface="华文楷体"/>
                <a:cs typeface="华文楷体"/>
              </a:rPr>
              <a:t>54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Xe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，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5p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次壳层填满。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19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z="4000" dirty="0">
                <a:hlinkClick r:id="" action="ppaction://noaction"/>
              </a:rPr>
              <a:t>第六周期</a:t>
            </a:r>
            <a:r>
              <a:rPr lang="zh-CN" altLang="en-US" sz="4000" dirty="0"/>
              <a:t>元素电子的排布</a:t>
            </a: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76400"/>
            <a:ext cx="7647363" cy="4419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第六周期 从</a:t>
            </a:r>
            <a:r>
              <a:rPr lang="en-US" altLang="zh-CN" sz="2400" baseline="-25000" dirty="0">
                <a:latin typeface="华文楷体"/>
                <a:ea typeface="华文楷体"/>
                <a:cs typeface="华文楷体"/>
              </a:rPr>
              <a:t>55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Cs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开始，电子首先填充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6s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次壳层，至</a:t>
            </a:r>
            <a:r>
              <a:rPr lang="en-US" altLang="zh-CN" sz="2400" baseline="-25000" dirty="0">
                <a:latin typeface="华文楷体"/>
                <a:ea typeface="华文楷体"/>
                <a:cs typeface="华文楷体"/>
              </a:rPr>
              <a:t>56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Ba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，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6s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次壳层填满</a:t>
            </a: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这时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4f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、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5d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还是空的，而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4f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组态的能量比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5d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要低，所以，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6s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填满后，开始填充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4f</a:t>
            </a:r>
          </a:p>
          <a:p>
            <a:pPr>
              <a:lnSpc>
                <a:spcPct val="120000"/>
              </a:lnSpc>
            </a:pPr>
            <a:r>
              <a:rPr lang="en-US" altLang="zh-CN" sz="2400" baseline="-25000" dirty="0">
                <a:latin typeface="华文楷体"/>
                <a:ea typeface="华文楷体"/>
                <a:cs typeface="华文楷体"/>
              </a:rPr>
              <a:t>57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La~</a:t>
            </a:r>
            <a:r>
              <a:rPr lang="en-US" altLang="zh-CN" sz="2400" baseline="-25000" dirty="0">
                <a:latin typeface="华文楷体"/>
                <a:ea typeface="华文楷体"/>
                <a:cs typeface="华文楷体"/>
              </a:rPr>
              <a:t>70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Yb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，电子填充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4f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次壳层</a:t>
            </a: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最后一个电子填在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4f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次壳层的元素称作</a:t>
            </a:r>
            <a:r>
              <a:rPr lang="zh-CN" altLang="en-US" sz="2400" b="1" dirty="0">
                <a:latin typeface="华文楷体"/>
                <a:ea typeface="华文楷体"/>
                <a:cs typeface="华文楷体"/>
              </a:rPr>
              <a:t>镧系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，属于</a:t>
            </a:r>
            <a:r>
              <a:rPr lang="zh-CN" altLang="en-US" sz="2400" b="1" dirty="0">
                <a:latin typeface="华文楷体"/>
                <a:ea typeface="华文楷体"/>
                <a:cs typeface="华文楷体"/>
              </a:rPr>
              <a:t>稀土金属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在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4f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之后，电子依次填充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5d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，然后是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6p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，直至</a:t>
            </a:r>
            <a:r>
              <a:rPr lang="en-US" altLang="zh-CN" sz="2400" baseline="-25000" dirty="0">
                <a:latin typeface="华文楷体"/>
                <a:ea typeface="华文楷体"/>
                <a:cs typeface="华文楷体"/>
              </a:rPr>
              <a:t>86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Rn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。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26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57</a:t>
            </a:fld>
            <a:endParaRPr lang="en-US" altLang="zh-CN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629653" y="1447800"/>
            <a:ext cx="798094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90807"/>
                </a:solidFill>
                <a:latin typeface="华文楷体"/>
                <a:ea typeface="华文楷体"/>
                <a:cs typeface="华文楷体"/>
              </a:rPr>
              <a:t>电子波函数的描述</a:t>
            </a:r>
            <a:endParaRPr lang="en-US" altLang="zh-CN" sz="2400" dirty="0">
              <a:solidFill>
                <a:srgbClr val="090807"/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90807"/>
                </a:solidFill>
                <a:latin typeface="华文楷体"/>
                <a:ea typeface="华文楷体"/>
                <a:cs typeface="华文楷体"/>
              </a:rPr>
              <a:t>同科电子的原子态（斯莱特方法）</a:t>
            </a:r>
            <a:endParaRPr lang="en-US" altLang="zh-CN" sz="2400" dirty="0">
              <a:solidFill>
                <a:srgbClr val="090807"/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90807"/>
                </a:solidFill>
                <a:latin typeface="华文楷体"/>
                <a:ea typeface="华文楷体"/>
                <a:cs typeface="华文楷体"/>
              </a:rPr>
              <a:t>元素周期表：一般特征；填充原则（能量最小原理和</a:t>
            </a:r>
            <a:r>
              <a:rPr lang="en-US" altLang="zh-CN" sz="2400" dirty="0">
                <a:solidFill>
                  <a:srgbClr val="090807"/>
                </a:solidFill>
                <a:latin typeface="华文楷体"/>
                <a:ea typeface="华文楷体"/>
                <a:cs typeface="华文楷体"/>
              </a:rPr>
              <a:t>Pauli</a:t>
            </a:r>
            <a:r>
              <a:rPr lang="zh-CN" altLang="en-US" sz="2400" dirty="0">
                <a:solidFill>
                  <a:srgbClr val="090807"/>
                </a:solidFill>
                <a:latin typeface="华文楷体"/>
                <a:ea typeface="华文楷体"/>
                <a:cs typeface="华文楷体"/>
              </a:rPr>
              <a:t>不相容原理）</a:t>
            </a:r>
            <a:endParaRPr lang="en-US" altLang="zh-CN" sz="2400" dirty="0">
              <a:solidFill>
                <a:srgbClr val="090807"/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90807"/>
                </a:solidFill>
                <a:latin typeface="华文楷体"/>
                <a:ea typeface="华文楷体"/>
                <a:cs typeface="华文楷体"/>
              </a:rPr>
              <a:t>壳层填充顺序（轨道贯穿效应、莫塞莱图）</a:t>
            </a:r>
            <a:endParaRPr lang="en-US" altLang="zh-CN" sz="2400" dirty="0">
              <a:solidFill>
                <a:srgbClr val="090807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+mn-ea"/>
              </a:rPr>
              <a:t>上节课回顾</a:t>
            </a:r>
            <a:endParaRPr lang="en-US" sz="3200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F0C223A-35FD-5741-A2DD-C0255679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84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z="4000" dirty="0">
                <a:hlinkClick r:id="" action="ppaction://noaction"/>
              </a:rPr>
              <a:t>第七周期</a:t>
            </a:r>
            <a:r>
              <a:rPr lang="zh-CN" altLang="en-US" sz="4000" dirty="0"/>
              <a:t>元素电子的排布</a:t>
            </a: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371600"/>
            <a:ext cx="7647363" cy="4724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第七周期的情况与第六周期相似</a:t>
            </a: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从</a:t>
            </a:r>
            <a:r>
              <a:rPr lang="en-US" altLang="zh-CN" sz="2400" baseline="-25000" dirty="0">
                <a:latin typeface="华文楷体"/>
                <a:ea typeface="华文楷体"/>
                <a:cs typeface="华文楷体"/>
              </a:rPr>
              <a:t>87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Fr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开始，电子首先填充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7s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，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7s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填满后，有两种元素（</a:t>
            </a:r>
            <a:r>
              <a:rPr lang="en-US" altLang="zh-CN" sz="2400" baseline="-25000" dirty="0">
                <a:latin typeface="华文楷体"/>
                <a:ea typeface="华文楷体"/>
                <a:cs typeface="华文楷体"/>
              </a:rPr>
              <a:t>89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Ac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和</a:t>
            </a:r>
            <a:r>
              <a:rPr lang="en-US" altLang="zh-CN" sz="2400" baseline="-25000" dirty="0">
                <a:latin typeface="华文楷体"/>
                <a:ea typeface="华文楷体"/>
                <a:cs typeface="华文楷体"/>
              </a:rPr>
              <a:t>90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Th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）先填充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6d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，然后从</a:t>
            </a:r>
            <a:r>
              <a:rPr lang="en-US" altLang="zh-CN" sz="2400" baseline="-25000" dirty="0">
                <a:latin typeface="华文楷体"/>
                <a:ea typeface="华文楷体"/>
                <a:cs typeface="华文楷体"/>
              </a:rPr>
              <a:t>91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Pa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开始，主要填充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5f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（锕系）。</a:t>
            </a: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只有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5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种元素，</a:t>
            </a:r>
            <a:r>
              <a:rPr lang="en-US" altLang="zh-CN" sz="2400" baseline="-25000" dirty="0">
                <a:latin typeface="华文楷体"/>
                <a:ea typeface="华文楷体"/>
                <a:cs typeface="华文楷体"/>
              </a:rPr>
              <a:t>88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Ra~</a:t>
            </a:r>
            <a:r>
              <a:rPr lang="en-US" altLang="zh-CN" sz="2400" baseline="-25000" dirty="0">
                <a:latin typeface="华文楷体"/>
                <a:ea typeface="华文楷体"/>
                <a:cs typeface="华文楷体"/>
              </a:rPr>
              <a:t>92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U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是天然存在的，</a:t>
            </a:r>
            <a:r>
              <a:rPr lang="en-US" altLang="zh-CN" sz="2400" baseline="-25000" dirty="0">
                <a:latin typeface="华文楷体"/>
                <a:ea typeface="华文楷体"/>
                <a:cs typeface="华文楷体"/>
              </a:rPr>
              <a:t>87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Fr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的半衰期只有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14min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，可以在核裂变过程中产生。</a:t>
            </a: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93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号之后的元素都是人工制造的</a:t>
            </a: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目前第七周期元素都已经发现。</a:t>
            </a:r>
            <a:endParaRPr lang="en-US" altLang="zh-CN" sz="2400" dirty="0"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最重元素为</a:t>
            </a:r>
            <a:r>
              <a:rPr lang="en-US" altLang="zh-CN" sz="2400" dirty="0">
                <a:latin typeface="华文楷体"/>
                <a:ea typeface="华文楷体"/>
                <a:cs typeface="华文楷体"/>
              </a:rPr>
              <a:t>118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号元素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0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6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稀土元素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59</a:t>
            </a:fld>
            <a:endParaRPr lang="en-US" altLang="zh-CN" dirty="0"/>
          </a:p>
        </p:txBody>
      </p:sp>
      <p:grpSp>
        <p:nvGrpSpPr>
          <p:cNvPr id="23" name="Group 22"/>
          <p:cNvGrpSpPr/>
          <p:nvPr/>
        </p:nvGrpSpPr>
        <p:grpSpPr>
          <a:xfrm>
            <a:off x="6609781" y="2057400"/>
            <a:ext cx="1631126" cy="1981198"/>
            <a:chOff x="6418318" y="4089402"/>
            <a:chExt cx="1631126" cy="1981198"/>
          </a:xfrm>
        </p:grpSpPr>
        <p:sp>
          <p:nvSpPr>
            <p:cNvPr id="14" name="AutoShape 4"/>
            <p:cNvSpPr>
              <a:spLocks noChangeArrowheads="1"/>
            </p:cNvSpPr>
            <p:nvPr/>
          </p:nvSpPr>
          <p:spPr bwMode="auto">
            <a:xfrm>
              <a:off x="6418318" y="4343400"/>
              <a:ext cx="1295400" cy="1727200"/>
            </a:xfrm>
            <a:custGeom>
              <a:avLst/>
              <a:gdLst>
                <a:gd name="G0" fmla="+- 1227 0 0"/>
                <a:gd name="G1" fmla="+- 21600 0 1227"/>
                <a:gd name="G2" fmla="+- 21600 0 1227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227" y="10800"/>
                  </a:moveTo>
                  <a:cubicBezTo>
                    <a:pt x="1227" y="16087"/>
                    <a:pt x="5513" y="20373"/>
                    <a:pt x="10800" y="20373"/>
                  </a:cubicBezTo>
                  <a:cubicBezTo>
                    <a:pt x="16087" y="20373"/>
                    <a:pt x="20373" y="16087"/>
                    <a:pt x="20373" y="10800"/>
                  </a:cubicBezTo>
                  <a:cubicBezTo>
                    <a:pt x="20373" y="5513"/>
                    <a:pt x="16087" y="1227"/>
                    <a:pt x="10800" y="1227"/>
                  </a:cubicBezTo>
                  <a:cubicBezTo>
                    <a:pt x="5513" y="1227"/>
                    <a:pt x="1227" y="5513"/>
                    <a:pt x="1227" y="10800"/>
                  </a:cubicBezTo>
                  <a:close/>
                </a:path>
              </a:pathLst>
            </a:cu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15" name="Oval 5"/>
            <p:cNvSpPr>
              <a:spLocks noChangeArrowheads="1"/>
            </p:cNvSpPr>
            <p:nvPr/>
          </p:nvSpPr>
          <p:spPr bwMode="auto">
            <a:xfrm>
              <a:off x="6602866" y="4587877"/>
              <a:ext cx="916781" cy="1222375"/>
            </a:xfrm>
            <a:prstGeom prst="ellips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>
              <a:off x="6714783" y="4730750"/>
              <a:ext cx="685800" cy="9144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7021965" y="5133977"/>
              <a:ext cx="86916" cy="115887"/>
            </a:xfrm>
            <a:prstGeom prst="ellipse">
              <a:avLst/>
            </a:prstGeom>
            <a:solidFill>
              <a:sysClr val="windowText" lastClr="000000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6688589" y="4775202"/>
              <a:ext cx="53579" cy="71437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kumimoji="0" lang="zh-CN" altLang="en-US" sz="1800" b="0">
                <a:solidFill>
                  <a:prstClr val="black"/>
                </a:solidFill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6850514" y="5711827"/>
              <a:ext cx="53579" cy="71437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kumimoji="0" lang="zh-CN" altLang="en-US" sz="1800" b="0">
                <a:solidFill>
                  <a:prstClr val="black"/>
                </a:solidFill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7498214" y="5135562"/>
              <a:ext cx="53579" cy="7143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kumimoji="0" lang="zh-CN" altLang="en-US" sz="1800" b="0">
                <a:solidFill>
                  <a:prstClr val="black"/>
                </a:solidFill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7633946" y="4089402"/>
              <a:ext cx="41549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457200" eaLnBrk="1" hangingPunct="1"/>
              <a:r>
                <a:rPr kumimoji="0" lang="en-US" altLang="zh-CN" sz="2000" b="0">
                  <a:solidFill>
                    <a:prstClr val="black"/>
                  </a:solidFill>
                  <a:ea typeface="宋体" pitchFamily="2" charset="-122"/>
                  <a:cs typeface="Arial" charset="0"/>
                </a:rPr>
                <a:t>4f</a:t>
              </a:r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 flipH="1">
              <a:off x="7336290" y="4343402"/>
              <a:ext cx="323850" cy="35877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Arial" charset="0"/>
              </a:endParaRPr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678314" y="1514094"/>
            <a:ext cx="5642373" cy="456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kumimoji="0" lang="en-US" altLang="zh-CN" sz="2400" b="0" baseline="-25000" dirty="0">
                <a:latin typeface="华文楷体"/>
                <a:ea typeface="华文楷体"/>
                <a:cs typeface="华文楷体"/>
              </a:rPr>
              <a:t>57</a:t>
            </a:r>
            <a:r>
              <a:rPr kumimoji="0" lang="en-US" altLang="zh-CN" sz="2400" b="0" dirty="0">
                <a:latin typeface="华文楷体"/>
                <a:ea typeface="华文楷体"/>
                <a:cs typeface="华文楷体"/>
              </a:rPr>
              <a:t>La</a:t>
            </a:r>
            <a:r>
              <a:rPr kumimoji="0" lang="zh-CN" altLang="en-US" sz="2400" b="0" dirty="0">
                <a:latin typeface="华文楷体"/>
                <a:ea typeface="华文楷体"/>
                <a:cs typeface="华文楷体"/>
              </a:rPr>
              <a:t>系：价电子为</a:t>
            </a:r>
            <a:r>
              <a:rPr kumimoji="0" lang="en-US" altLang="zh-CN" sz="2400" b="0" dirty="0">
                <a:latin typeface="华文楷体"/>
                <a:ea typeface="华文楷体"/>
                <a:cs typeface="华文楷体"/>
              </a:rPr>
              <a:t>4f</a:t>
            </a:r>
            <a:r>
              <a:rPr kumimoji="0" lang="zh-CN" altLang="en-US" sz="2400" b="0" dirty="0">
                <a:latin typeface="华文楷体"/>
                <a:ea typeface="华文楷体"/>
                <a:cs typeface="华文楷体"/>
              </a:rPr>
              <a:t>电子，之前</a:t>
            </a:r>
            <a:r>
              <a:rPr kumimoji="0" lang="en-US" altLang="zh-CN" sz="2400" b="0" dirty="0">
                <a:latin typeface="华文楷体"/>
                <a:ea typeface="华文楷体"/>
                <a:cs typeface="华文楷体"/>
              </a:rPr>
              <a:t>5s5p6s</a:t>
            </a:r>
            <a:r>
              <a:rPr kumimoji="0" lang="zh-CN" altLang="en-US" sz="2400" b="0" dirty="0">
                <a:latin typeface="华文楷体"/>
                <a:ea typeface="华文楷体"/>
                <a:cs typeface="华文楷体"/>
              </a:rPr>
              <a:t>已填满。即价电子</a:t>
            </a:r>
            <a:r>
              <a:rPr kumimoji="0" lang="en-US" altLang="zh-CN" sz="2400" b="0" dirty="0">
                <a:latin typeface="华文楷体"/>
                <a:ea typeface="华文楷体"/>
                <a:cs typeface="华文楷体"/>
              </a:rPr>
              <a:t>4f</a:t>
            </a:r>
            <a:r>
              <a:rPr kumimoji="0" lang="zh-CN" altLang="en-US" sz="2400" b="0" dirty="0">
                <a:latin typeface="华文楷体"/>
                <a:ea typeface="华文楷体"/>
                <a:cs typeface="华文楷体"/>
              </a:rPr>
              <a:t>在内壳层。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kumimoji="0" lang="zh-CN" altLang="en-US" sz="2400" b="0" dirty="0">
                <a:latin typeface="华文楷体"/>
                <a:ea typeface="华文楷体"/>
                <a:cs typeface="华文楷体"/>
              </a:rPr>
              <a:t>也包括钪</a:t>
            </a:r>
            <a:r>
              <a:rPr kumimoji="0" lang="en-US" altLang="zh-CN" sz="2400" b="0" dirty="0">
                <a:latin typeface="华文楷体"/>
                <a:ea typeface="华文楷体"/>
                <a:cs typeface="华文楷体"/>
              </a:rPr>
              <a:t>(</a:t>
            </a:r>
            <a:r>
              <a:rPr kumimoji="0" lang="en-US" altLang="zh-CN" sz="2400" b="0" baseline="-25000" dirty="0">
                <a:latin typeface="华文楷体"/>
                <a:ea typeface="华文楷体"/>
                <a:cs typeface="华文楷体"/>
              </a:rPr>
              <a:t>21</a:t>
            </a:r>
            <a:r>
              <a:rPr kumimoji="0" lang="en-US" altLang="zh-CN" sz="2400" b="0" dirty="0">
                <a:latin typeface="华文楷体"/>
                <a:ea typeface="华文楷体"/>
                <a:cs typeface="华文楷体"/>
              </a:rPr>
              <a:t>Kr) 3d4s</a:t>
            </a:r>
            <a:r>
              <a:rPr kumimoji="0" lang="en-US" altLang="zh-CN" sz="2400" b="0" baseline="30000" dirty="0">
                <a:latin typeface="华文楷体"/>
                <a:ea typeface="华文楷体"/>
                <a:cs typeface="华文楷体"/>
              </a:rPr>
              <a:t>2</a:t>
            </a:r>
            <a:r>
              <a:rPr kumimoji="0" lang="zh-CN" altLang="en-US" sz="2400" b="0" dirty="0">
                <a:latin typeface="华文楷体"/>
                <a:ea typeface="华文楷体"/>
                <a:cs typeface="华文楷体"/>
              </a:rPr>
              <a:t>、钇</a:t>
            </a:r>
            <a:r>
              <a:rPr kumimoji="0" lang="en-US" altLang="zh-CN" sz="2400" b="0" dirty="0">
                <a:latin typeface="华文楷体"/>
                <a:ea typeface="华文楷体"/>
                <a:cs typeface="华文楷体"/>
              </a:rPr>
              <a:t>(</a:t>
            </a:r>
            <a:r>
              <a:rPr kumimoji="0" lang="en-US" altLang="zh-CN" sz="2400" b="0" baseline="-25000" dirty="0">
                <a:latin typeface="华文楷体"/>
                <a:ea typeface="华文楷体"/>
                <a:cs typeface="华文楷体"/>
              </a:rPr>
              <a:t>39</a:t>
            </a:r>
            <a:r>
              <a:rPr kumimoji="0" lang="en-US" altLang="zh-CN" sz="2400" b="0" dirty="0">
                <a:latin typeface="华文楷体"/>
                <a:ea typeface="华文楷体"/>
                <a:cs typeface="华文楷体"/>
              </a:rPr>
              <a:t>Y) 4d5s</a:t>
            </a:r>
            <a:r>
              <a:rPr kumimoji="0" lang="en-US" altLang="zh-CN" sz="2400" b="0" baseline="30000" dirty="0">
                <a:latin typeface="华文楷体"/>
                <a:ea typeface="华文楷体"/>
                <a:cs typeface="华文楷体"/>
              </a:rPr>
              <a:t>2</a:t>
            </a:r>
            <a:endParaRPr kumimoji="0" lang="en-US" altLang="zh-CN" sz="2400" b="0" dirty="0">
              <a:latin typeface="华文楷体"/>
              <a:ea typeface="华文楷体"/>
              <a:cs typeface="华文楷体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kumimoji="0" lang="zh-CN" altLang="en-US" sz="2400" b="0" dirty="0">
                <a:latin typeface="华文楷体"/>
                <a:ea typeface="华文楷体"/>
                <a:cs typeface="华文楷体"/>
              </a:rPr>
              <a:t>由于受到外层电子的屏蔽，价电子较少受到外界环境的影响。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kumimoji="0" lang="zh-CN" altLang="en-US" sz="2400" b="0" dirty="0">
                <a:latin typeface="华文楷体"/>
                <a:ea typeface="华文楷体"/>
                <a:cs typeface="华文楷体"/>
              </a:rPr>
              <a:t>稀土元素有特殊的性质。例如，在固体中，其发光仍为线谱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kumimoji="0" lang="zh-CN" altLang="en-US" sz="2400" b="0" dirty="0">
                <a:latin typeface="华文楷体"/>
                <a:ea typeface="华文楷体"/>
                <a:cs typeface="华文楷体"/>
              </a:rPr>
              <a:t>具有很好的磁性，</a:t>
            </a:r>
            <a:r>
              <a:rPr kumimoji="0" lang="en-US" altLang="zh-CN" sz="2400" b="0" dirty="0">
                <a:latin typeface="华文楷体"/>
                <a:ea typeface="华文楷体"/>
                <a:cs typeface="华文楷体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38379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>
                <a:latin typeface="宋体" pitchFamily="2" charset="-122"/>
              </a:rPr>
              <a:t>泡利不相容原理的量子表述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6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85800" y="2286000"/>
                <a:ext cx="8077200" cy="3886200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800" dirty="0"/>
                  <a:t>在一个原子中，不可能有两个或两个以上的电子具有完全相同的四个量子数如 </a:t>
                </a:r>
                <a:r>
                  <a:rPr lang="en-US" altLang="zh-CN" sz="2800" dirty="0">
                    <a:solidFill>
                      <a:srgbClr val="FF0000"/>
                    </a:solidFill>
                  </a:rPr>
                  <a:t>(</a:t>
                </a:r>
                <a:r>
                  <a:rPr lang="en-US" altLang="zh-CN" sz="2800" i="1" dirty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n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, </a:t>
                </a:r>
                <a:r>
                  <a:rPr lang="en-US" altLang="zh-CN" sz="2800" i="1" dirty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l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, </a:t>
                </a:r>
                <a:r>
                  <a:rPr lang="en-US" altLang="zh-CN" sz="2800" i="1" dirty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m</a:t>
                </a:r>
                <a:r>
                  <a:rPr lang="en-US" altLang="zh-CN" sz="2800" i="1" baseline="-25000" dirty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l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, </a:t>
                </a:r>
                <a:r>
                  <a:rPr lang="en-US" altLang="zh-CN" sz="2800" i="1" dirty="0" err="1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m</a:t>
                </a:r>
                <a:r>
                  <a:rPr lang="en-US" altLang="zh-CN" sz="2800" i="1" baseline="-25000" dirty="0" err="1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s</a:t>
                </a:r>
                <a:r>
                  <a:rPr lang="en-US" altLang="zh-CN" sz="2800" dirty="0">
                    <a:solidFill>
                      <a:srgbClr val="FF0000"/>
                    </a:solidFill>
                  </a:rPr>
                  <a:t>)</a:t>
                </a:r>
                <a:endParaRPr kumimoji="1" lang="en-US" altLang="zh-CN" sz="28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kumimoji="1" lang="zh-CN" altLang="en-US" sz="2800" dirty="0"/>
                  <a:t>    或者说，原子中的每</a:t>
                </a:r>
                <a:r>
                  <a:rPr kumimoji="1" lang="zh-CN" altLang="en-US" sz="2800" dirty="0">
                    <a:solidFill>
                      <a:srgbClr val="FF0000"/>
                    </a:solidFill>
                  </a:rPr>
                  <a:t>一个状态</a:t>
                </a:r>
                <a:r>
                  <a:rPr kumimoji="1" lang="zh-CN" altLang="en-US" sz="2800" dirty="0"/>
                  <a:t>只能容纳</a:t>
                </a:r>
                <a:r>
                  <a:rPr kumimoji="1" lang="zh-CN" altLang="en-US" sz="2800" dirty="0">
                    <a:solidFill>
                      <a:srgbClr val="FF0000"/>
                    </a:solidFill>
                  </a:rPr>
                  <a:t>一个电子</a:t>
                </a:r>
                <a:endParaRPr kumimoji="1" lang="zh-CN" altLang="en-US" sz="2800" dirty="0"/>
              </a:p>
              <a:p>
                <a:pPr>
                  <a:lnSpc>
                    <a:spcPct val="120000"/>
                  </a:lnSpc>
                </a:pPr>
                <a:r>
                  <a:rPr lang="zh-CN" altLang="en-US" sz="2800" b="1" dirty="0">
                    <a:latin typeface="华文楷体"/>
                    <a:ea typeface="华文楷体"/>
                    <a:cs typeface="华文楷体"/>
                  </a:rPr>
                  <a:t>泡利原理不仅适用于原子，也适用于其它微观体系，</a:t>
                </a:r>
                <a:r>
                  <a:rPr lang="zh-CN" altLang="en-US" sz="2800" b="1" dirty="0">
                    <a:solidFill>
                      <a:srgbClr val="0000FF"/>
                    </a:solidFill>
                    <a:latin typeface="华文楷体"/>
                    <a:ea typeface="华文楷体"/>
                    <a:cs typeface="华文楷体"/>
                  </a:rPr>
                  <a:t>是微观粒子运动的基本规律之一</a:t>
                </a:r>
                <a:r>
                  <a:rPr lang="zh-CN" altLang="en-US" sz="2800" b="1" dirty="0">
                    <a:latin typeface="华文楷体"/>
                    <a:ea typeface="华文楷体"/>
                    <a:cs typeface="华文楷体"/>
                  </a:rPr>
                  <a:t>。</a:t>
                </a:r>
                <a:endParaRPr lang="en-US" altLang="zh-CN" sz="2800" b="1" dirty="0">
                  <a:latin typeface="华文楷体"/>
                  <a:ea typeface="华文楷体"/>
                  <a:cs typeface="华文楷体"/>
                </a:endParaRPr>
              </a:p>
              <a:p>
                <a:pPr>
                  <a:lnSpc>
                    <a:spcPct val="120000"/>
                  </a:lnSpc>
                </a:pPr>
                <a:r>
                  <a:rPr kumimoji="1" lang="zh-CN" altLang="en-US" sz="2800" dirty="0">
                    <a:latin typeface="宋体" pitchFamily="2" charset="-122"/>
                  </a:rPr>
                  <a:t>泡利原理更一般的描述是：</a:t>
                </a:r>
                <a:br>
                  <a:rPr kumimoji="1" lang="en-US" altLang="zh-CN" sz="2800" dirty="0">
                    <a:latin typeface="宋体" pitchFamily="2" charset="-122"/>
                  </a:rPr>
                </a:br>
                <a:r>
                  <a:rPr kumimoji="1" lang="zh-CN" altLang="en-US" sz="2400" dirty="0"/>
                  <a:t>在费米子（自旋为半整数的粒子）组成的系统中不能有两个或多个粒子处于完全相同的状态。</a:t>
                </a:r>
                <a:br>
                  <a:rPr kumimoji="1" lang="en-US" altLang="zh-CN" sz="2400" dirty="0"/>
                </a:br>
                <a:r>
                  <a:rPr lang="zh-CN" altLang="en-US" sz="2400" b="1" dirty="0">
                    <a:solidFill>
                      <a:srgbClr val="110882"/>
                    </a:solidFill>
                    <a:latin typeface="华文楷体"/>
                    <a:ea typeface="华文楷体"/>
                    <a:cs typeface="华文楷体"/>
                  </a:rPr>
                  <a:t>自旋为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110882"/>
                            </a:solidFill>
                            <a:latin typeface="Cambria Math" panose="02040503050406030204" pitchFamily="18" charset="0"/>
                            <a:ea typeface="华文楷体"/>
                            <a:cs typeface="华文楷体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rgbClr val="110882"/>
                            </a:solidFill>
                            <a:latin typeface="Cambria Math" charset="0"/>
                            <a:ea typeface="华文楷体"/>
                            <a:cs typeface="华文楷体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rgbClr val="110882"/>
                            </a:solidFill>
                            <a:latin typeface="Cambria Math" charset="0"/>
                            <a:ea typeface="华文楷体"/>
                            <a:cs typeface="华文楷体"/>
                          </a:rPr>
                          <m:t>𝟐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1108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ℏ</m:t>
                    </m:r>
                  </m:oMath>
                </a14:m>
                <a:r>
                  <a:rPr lang="zh-CN" altLang="en-US" sz="2400" b="1" dirty="0">
                    <a:solidFill>
                      <a:srgbClr val="110882"/>
                    </a:solidFill>
                    <a:latin typeface="华文楷体"/>
                    <a:ea typeface="华文楷体"/>
                    <a:cs typeface="华文楷体"/>
                  </a:rPr>
                  <a:t>奇数倍的微观粒子，包括如电子、质子、中子、超子等。</a:t>
                </a:r>
              </a:p>
              <a:p>
                <a:pPr>
                  <a:lnSpc>
                    <a:spcPct val="120000"/>
                  </a:lnSpc>
                </a:pPr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85800" y="2286000"/>
                <a:ext cx="8077200" cy="3886200"/>
              </a:xfrm>
              <a:blipFill rotWithShape="0">
                <a:blip r:embed="rId2"/>
                <a:stretch>
                  <a:fillRect l="-1962" t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1143000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量子力学建立后，利用量子力学的语言对泡利原理作了量子的表述。</a:t>
            </a:r>
          </a:p>
        </p:txBody>
      </p:sp>
    </p:spTree>
    <p:extLst>
      <p:ext uri="{BB962C8B-B14F-4D97-AF65-F5344CB8AC3E}">
        <p14:creationId xmlns:p14="http://schemas.microsoft.com/office/powerpoint/2010/main" val="3727223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426720" y="1830309"/>
            <a:ext cx="52882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2400" b="1" dirty="0">
                <a:latin typeface="华文楷体"/>
                <a:ea typeface="华文楷体"/>
                <a:cs typeface="华文楷体"/>
              </a:rPr>
              <a:t>Ni(Z=28)：</a:t>
            </a:r>
            <a:r>
              <a:rPr kumimoji="1" lang="en-US" altLang="zh-CN" sz="2400" dirty="0">
                <a:latin typeface="华文楷体"/>
                <a:ea typeface="华文楷体"/>
                <a:cs typeface="华文楷体"/>
              </a:rPr>
              <a:t>1s</a:t>
            </a:r>
            <a:r>
              <a:rPr kumimoji="1" lang="en-US" altLang="zh-CN" sz="2400" baseline="30000" dirty="0">
                <a:latin typeface="华文楷体"/>
                <a:ea typeface="华文楷体"/>
                <a:cs typeface="华文楷体"/>
              </a:rPr>
              <a:t>2 </a:t>
            </a:r>
            <a:r>
              <a:rPr kumimoji="1" lang="en-US" altLang="zh-CN" sz="2400" dirty="0">
                <a:latin typeface="华文楷体"/>
                <a:ea typeface="华文楷体"/>
                <a:cs typeface="华文楷体"/>
              </a:rPr>
              <a:t>2s</a:t>
            </a:r>
            <a:r>
              <a:rPr kumimoji="1" lang="en-US" altLang="zh-CN" sz="2400" baseline="30000" dirty="0">
                <a:latin typeface="华文楷体"/>
                <a:ea typeface="华文楷体"/>
                <a:cs typeface="华文楷体"/>
              </a:rPr>
              <a:t>2</a:t>
            </a:r>
            <a:r>
              <a:rPr kumimoji="1" lang="en-US" altLang="zh-CN" sz="2400" dirty="0">
                <a:latin typeface="华文楷体"/>
                <a:ea typeface="华文楷体"/>
                <a:cs typeface="华文楷体"/>
              </a:rPr>
              <a:t> 2p</a:t>
            </a:r>
            <a:r>
              <a:rPr kumimoji="1" lang="en-US" altLang="zh-CN" sz="2400" baseline="30000" dirty="0">
                <a:latin typeface="华文楷体"/>
                <a:ea typeface="华文楷体"/>
                <a:cs typeface="华文楷体"/>
              </a:rPr>
              <a:t>6</a:t>
            </a:r>
            <a:r>
              <a:rPr kumimoji="1" lang="en-US" altLang="zh-CN" sz="2400" dirty="0">
                <a:latin typeface="华文楷体"/>
                <a:ea typeface="华文楷体"/>
                <a:cs typeface="华文楷体"/>
              </a:rPr>
              <a:t> 3s</a:t>
            </a:r>
            <a:r>
              <a:rPr kumimoji="1" lang="en-US" altLang="zh-CN" sz="2400" baseline="30000" dirty="0">
                <a:latin typeface="华文楷体"/>
                <a:ea typeface="华文楷体"/>
                <a:cs typeface="华文楷体"/>
              </a:rPr>
              <a:t>2</a:t>
            </a:r>
            <a:r>
              <a:rPr kumimoji="1" lang="en-US" altLang="zh-CN" sz="2400" dirty="0">
                <a:latin typeface="华文楷体"/>
                <a:ea typeface="华文楷体"/>
                <a:cs typeface="华文楷体"/>
              </a:rPr>
              <a:t> 3p</a:t>
            </a:r>
            <a:r>
              <a:rPr kumimoji="1" lang="en-US" altLang="zh-CN" sz="2400" baseline="30000" dirty="0">
                <a:latin typeface="华文楷体"/>
                <a:ea typeface="华文楷体"/>
                <a:cs typeface="华文楷体"/>
              </a:rPr>
              <a:t>6</a:t>
            </a:r>
            <a:r>
              <a:rPr kumimoji="1" lang="en-US" altLang="zh-CN" sz="2400" dirty="0">
                <a:latin typeface="华文楷体"/>
                <a:ea typeface="华文楷体"/>
                <a:cs typeface="华文楷体"/>
              </a:rPr>
              <a:t> </a:t>
            </a:r>
            <a:r>
              <a:rPr kumimoji="1" lang="en-US" altLang="zh-CN" sz="2400" dirty="0">
                <a:solidFill>
                  <a:srgbClr val="FF3300"/>
                </a:solidFill>
                <a:latin typeface="华文楷体"/>
                <a:ea typeface="华文楷体"/>
                <a:cs typeface="华文楷体"/>
              </a:rPr>
              <a:t>3d</a:t>
            </a:r>
            <a:r>
              <a:rPr kumimoji="1" lang="en-US" altLang="zh-CN" sz="2400" baseline="30000" dirty="0">
                <a:solidFill>
                  <a:srgbClr val="FF3300"/>
                </a:solidFill>
                <a:latin typeface="华文楷体"/>
                <a:ea typeface="华文楷体"/>
                <a:cs typeface="华文楷体"/>
              </a:rPr>
              <a:t>8</a:t>
            </a:r>
            <a:r>
              <a:rPr kumimoji="1" lang="en-US" altLang="zh-CN" sz="2400" baseline="30000" dirty="0">
                <a:latin typeface="华文楷体"/>
                <a:ea typeface="华文楷体"/>
                <a:cs typeface="华文楷体"/>
              </a:rPr>
              <a:t> </a:t>
            </a:r>
            <a:r>
              <a:rPr kumimoji="1" lang="en-US" altLang="zh-CN" sz="2400" dirty="0">
                <a:latin typeface="华文楷体"/>
                <a:ea typeface="华文楷体"/>
                <a:cs typeface="华文楷体"/>
              </a:rPr>
              <a:t>4s</a:t>
            </a:r>
            <a:r>
              <a:rPr kumimoji="1" lang="en-US" altLang="zh-CN" sz="2400" baseline="30000" dirty="0">
                <a:latin typeface="华文楷体"/>
                <a:ea typeface="华文楷体"/>
                <a:cs typeface="华文楷体"/>
              </a:rPr>
              <a:t>2</a:t>
            </a:r>
            <a:endParaRPr kumimoji="1" lang="en-US" altLang="zh-CN" sz="2400" dirty="0">
              <a:latin typeface="华文楷体"/>
              <a:ea typeface="华文楷体"/>
              <a:cs typeface="华文楷体"/>
            </a:endParaRPr>
          </a:p>
          <a:p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楷体"/>
                <a:ea typeface="华文楷体"/>
                <a:cs typeface="华文楷体"/>
              </a:rPr>
              <a:t>          </a:t>
            </a: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457200" y="2865959"/>
            <a:ext cx="64008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2400" b="1" dirty="0">
                <a:latin typeface="华文楷体"/>
                <a:ea typeface="华文楷体"/>
                <a:cs typeface="华文楷体"/>
              </a:rPr>
              <a:t>Ba(Z=56)：</a:t>
            </a:r>
          </a:p>
          <a:p>
            <a:r>
              <a:rPr kumimoji="1" lang="en-US" altLang="zh-CN" sz="2400" dirty="0">
                <a:latin typeface="华文楷体"/>
                <a:ea typeface="华文楷体"/>
                <a:cs typeface="华文楷体"/>
              </a:rPr>
              <a:t>    1s</a:t>
            </a:r>
            <a:r>
              <a:rPr kumimoji="1" lang="en-US" altLang="zh-CN" sz="2400" baseline="30000" dirty="0">
                <a:latin typeface="华文楷体"/>
                <a:ea typeface="华文楷体"/>
                <a:cs typeface="华文楷体"/>
              </a:rPr>
              <a:t>2 </a:t>
            </a:r>
            <a:r>
              <a:rPr kumimoji="1" lang="en-US" altLang="zh-CN" sz="2400" dirty="0">
                <a:latin typeface="华文楷体"/>
                <a:ea typeface="华文楷体"/>
                <a:cs typeface="华文楷体"/>
              </a:rPr>
              <a:t>2s</a:t>
            </a:r>
            <a:r>
              <a:rPr kumimoji="1" lang="en-US" altLang="zh-CN" sz="2400" baseline="30000" dirty="0">
                <a:latin typeface="华文楷体"/>
                <a:ea typeface="华文楷体"/>
                <a:cs typeface="华文楷体"/>
              </a:rPr>
              <a:t>2</a:t>
            </a:r>
            <a:r>
              <a:rPr kumimoji="1" lang="en-US" altLang="zh-CN" sz="2400" dirty="0">
                <a:latin typeface="华文楷体"/>
                <a:ea typeface="华文楷体"/>
                <a:cs typeface="华文楷体"/>
              </a:rPr>
              <a:t> 2p</a:t>
            </a:r>
            <a:r>
              <a:rPr kumimoji="1" lang="en-US" altLang="zh-CN" sz="2400" baseline="30000" dirty="0">
                <a:latin typeface="华文楷体"/>
                <a:ea typeface="华文楷体"/>
                <a:cs typeface="华文楷体"/>
              </a:rPr>
              <a:t>6</a:t>
            </a:r>
            <a:r>
              <a:rPr kumimoji="1" lang="en-US" altLang="zh-CN" sz="2400" dirty="0">
                <a:latin typeface="华文楷体"/>
                <a:ea typeface="华文楷体"/>
                <a:cs typeface="华文楷体"/>
              </a:rPr>
              <a:t> 3s</a:t>
            </a:r>
            <a:r>
              <a:rPr kumimoji="1" lang="en-US" altLang="zh-CN" sz="2400" baseline="30000" dirty="0">
                <a:latin typeface="华文楷体"/>
                <a:ea typeface="华文楷体"/>
                <a:cs typeface="华文楷体"/>
              </a:rPr>
              <a:t>2</a:t>
            </a:r>
            <a:r>
              <a:rPr kumimoji="1" lang="en-US" altLang="zh-CN" sz="2400" dirty="0">
                <a:latin typeface="华文楷体"/>
                <a:ea typeface="华文楷体"/>
                <a:cs typeface="华文楷体"/>
              </a:rPr>
              <a:t> 3p</a:t>
            </a:r>
            <a:r>
              <a:rPr kumimoji="1" lang="en-US" altLang="zh-CN" sz="2400" baseline="30000" dirty="0">
                <a:latin typeface="华文楷体"/>
                <a:ea typeface="华文楷体"/>
                <a:cs typeface="华文楷体"/>
              </a:rPr>
              <a:t>6</a:t>
            </a:r>
            <a:r>
              <a:rPr kumimoji="1" lang="en-US" altLang="zh-CN" sz="2400" dirty="0">
                <a:latin typeface="华文楷体"/>
                <a:ea typeface="华文楷体"/>
                <a:cs typeface="华文楷体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4s</a:t>
            </a:r>
            <a:r>
              <a:rPr kumimoji="1" lang="en-US" altLang="zh-CN" sz="2400" baseline="300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2</a:t>
            </a:r>
            <a:r>
              <a:rPr kumimoji="1" lang="en-US" altLang="zh-CN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 3d</a:t>
            </a:r>
            <a:r>
              <a:rPr kumimoji="1" lang="en-US" altLang="zh-CN" sz="2400" baseline="300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10 </a:t>
            </a:r>
            <a:r>
              <a:rPr kumimoji="1" lang="en-US" altLang="zh-CN" sz="24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4p</a:t>
            </a:r>
            <a:r>
              <a:rPr kumimoji="1" lang="en-US" altLang="zh-CN" sz="2400" baseline="300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6</a:t>
            </a:r>
            <a:r>
              <a:rPr kumimoji="1" lang="en-US" altLang="zh-CN" sz="24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 5s</a:t>
            </a:r>
            <a:r>
              <a:rPr kumimoji="1" lang="en-US" altLang="zh-CN" sz="2400" baseline="300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2</a:t>
            </a:r>
            <a:r>
              <a:rPr kumimoji="1" lang="en-US" altLang="zh-CN" sz="24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 4d</a:t>
            </a:r>
            <a:r>
              <a:rPr kumimoji="1" lang="en-US" altLang="zh-CN" sz="2400" baseline="300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10</a:t>
            </a:r>
            <a:r>
              <a:rPr kumimoji="1" lang="en-US" altLang="zh-CN" sz="24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kumimoji="1" lang="en-US" altLang="zh-CN" sz="2400" dirty="0">
                <a:latin typeface="华文楷体"/>
                <a:ea typeface="华文楷体"/>
                <a:cs typeface="华文楷体"/>
              </a:rPr>
              <a:t>5p</a:t>
            </a:r>
            <a:r>
              <a:rPr kumimoji="1" lang="en-US" altLang="zh-CN" sz="2400" baseline="30000" dirty="0">
                <a:latin typeface="华文楷体"/>
                <a:ea typeface="华文楷体"/>
                <a:cs typeface="华文楷体"/>
              </a:rPr>
              <a:t>6</a:t>
            </a:r>
            <a:r>
              <a:rPr kumimoji="1" lang="en-US" altLang="zh-CN" sz="2400" dirty="0">
                <a:latin typeface="华文楷体"/>
                <a:ea typeface="华文楷体"/>
                <a:cs typeface="华文楷体"/>
              </a:rPr>
              <a:t> </a:t>
            </a:r>
            <a:r>
              <a:rPr kumimoji="1" lang="en-US" altLang="zh-CN" sz="2400" dirty="0">
                <a:solidFill>
                  <a:srgbClr val="FF3300"/>
                </a:solidFill>
                <a:latin typeface="华文楷体"/>
                <a:ea typeface="华文楷体"/>
                <a:cs typeface="华文楷体"/>
              </a:rPr>
              <a:t>6s</a:t>
            </a:r>
            <a:r>
              <a:rPr kumimoji="1" lang="en-US" altLang="zh-CN" sz="2400" baseline="30000" dirty="0">
                <a:solidFill>
                  <a:srgbClr val="FF3300"/>
                </a:solidFill>
                <a:latin typeface="华文楷体"/>
                <a:ea typeface="华文楷体"/>
                <a:cs typeface="华文楷体"/>
              </a:rPr>
              <a:t>2</a:t>
            </a:r>
            <a:endParaRPr kumimoji="1" lang="en-US" altLang="zh-CN" sz="2400" dirty="0">
              <a:solidFill>
                <a:srgbClr val="FF3300"/>
              </a:solidFill>
              <a:latin typeface="华文楷体"/>
              <a:ea typeface="华文楷体"/>
              <a:cs typeface="华文楷体"/>
            </a:endParaRPr>
          </a:p>
          <a:p>
            <a:r>
              <a:rPr kumimoji="1" lang="zh-CN" altLang="en-US" sz="2800" dirty="0">
                <a:latin typeface="华文楷体"/>
                <a:ea typeface="华文楷体"/>
                <a:cs typeface="华文楷体"/>
              </a:rPr>
              <a:t>          </a:t>
            </a:r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609600" y="4348226"/>
            <a:ext cx="7543800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474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电子在同一</a:t>
            </a:r>
            <a:r>
              <a:rPr lang="zh-CN" altLang="en-US" sz="2800" b="1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支壳层</a:t>
            </a:r>
            <a:r>
              <a:rPr lang="zh-CN" altLang="en-US" sz="28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上又是如何分布的呢？</a:t>
            </a:r>
            <a:endParaRPr lang="en-US" altLang="zh-CN" sz="2800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ts val="474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必须依靠量子力学计算。复杂！</a:t>
            </a:r>
            <a:br>
              <a:rPr lang="en-US" altLang="zh-CN" sz="28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</a:br>
            <a:r>
              <a:rPr lang="en-US" altLang="zh-CN" sz="28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  <a:sym typeface="Wingdings"/>
              </a:rPr>
              <a:t></a:t>
            </a:r>
            <a:r>
              <a:rPr lang="zh-CN" altLang="en-US" sz="28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  <a:sym typeface="Wingdings"/>
              </a:rPr>
              <a:t> </a:t>
            </a:r>
            <a:r>
              <a:rPr lang="zh-CN" altLang="en-US" sz="28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  <a:sym typeface="Wingdings"/>
              </a:rPr>
              <a:t>洪特定则和朗德间隔定则 进行定性判断</a:t>
            </a:r>
            <a:endParaRPr lang="zh-CN" altLang="en-US" sz="2800" b="1" dirty="0">
              <a:solidFill>
                <a:srgbClr val="0000FF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dirty="0"/>
              <a:t>例：</a:t>
            </a:r>
            <a:r>
              <a:rPr kumimoji="1" lang="en-US" altLang="zh-CN" sz="2800" b="1" dirty="0">
                <a:latin typeface="华文楷体"/>
                <a:ea typeface="华文楷体"/>
                <a:cs typeface="华文楷体"/>
              </a:rPr>
              <a:t> Ni(Z=28) </a:t>
            </a:r>
            <a:r>
              <a:rPr kumimoji="1" lang="zh-CN" altLang="en-US" sz="2800" b="1" dirty="0">
                <a:latin typeface="华文楷体"/>
                <a:ea typeface="华文楷体"/>
                <a:cs typeface="华文楷体"/>
              </a:rPr>
              <a:t>原子和 </a:t>
            </a:r>
            <a:r>
              <a:rPr kumimoji="1" lang="en-US" altLang="zh-CN" sz="2800" b="1" dirty="0">
                <a:latin typeface="华文楷体"/>
                <a:ea typeface="华文楷体"/>
                <a:cs typeface="华文楷体"/>
              </a:rPr>
              <a:t>Ba(Z=56) </a:t>
            </a:r>
            <a:r>
              <a:rPr kumimoji="1" lang="zh-CN" altLang="en-US" sz="2800" b="1" dirty="0">
                <a:latin typeface="华文楷体"/>
                <a:ea typeface="华文楷体"/>
                <a:cs typeface="华文楷体"/>
              </a:rPr>
              <a:t>原子的核外电子轨道</a:t>
            </a:r>
            <a:r>
              <a:rPr kumimoji="1" lang="zh-CN" altLang="en-US" sz="2800" b="1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填充顺序</a:t>
            </a:r>
            <a:endParaRPr lang="en-US" sz="2800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8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 autoUpdateAnimBg="0"/>
      <p:bldP spid="150534" grpId="0" autoUpdateAnimBg="0"/>
      <p:bldP spid="15053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原子基态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61</a:t>
            </a:fld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6951994" cy="4800600"/>
          </a:xfrm>
        </p:spPr>
        <p:txBody>
          <a:bodyPr>
            <a:normAutofit fontScale="92500"/>
          </a:bodyPr>
          <a:lstStyle/>
          <a:p>
            <a:pPr marL="0" lvl="0" indent="0" defTabSz="457200" eaLnBrk="0" fontAlgn="base" hangingPunct="0">
              <a:lnSpc>
                <a:spcPts val="438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zh-CN" altLang="en-US" sz="2800" dirty="0"/>
              <a:t>洪特（</a:t>
            </a:r>
            <a:r>
              <a:rPr lang="en-US" altLang="zh-CN" sz="2800" dirty="0"/>
              <a:t>Hund</a:t>
            </a:r>
            <a:r>
              <a:rPr lang="zh-CN" altLang="en-US" sz="2800" dirty="0"/>
              <a:t>）定则</a:t>
            </a:r>
            <a:r>
              <a:rPr kumimoji="1" lang="zh-CN" altLang="en-US" sz="2400" b="1" dirty="0">
                <a:solidFill>
                  <a:srgbClr val="FF3300"/>
                </a:solidFill>
                <a:latin typeface="华文楷体"/>
                <a:ea typeface="华文楷体"/>
                <a:cs typeface="华文楷体"/>
              </a:rPr>
              <a:t>（洪特</a:t>
            </a:r>
            <a:r>
              <a:rPr kumimoji="1" lang="en-US" altLang="zh-CN" sz="2400" b="1" dirty="0">
                <a:solidFill>
                  <a:srgbClr val="FF3300"/>
                </a:solidFill>
                <a:latin typeface="华文楷体"/>
                <a:ea typeface="华文楷体"/>
                <a:cs typeface="华文楷体"/>
              </a:rPr>
              <a:t>1925</a:t>
            </a:r>
            <a:r>
              <a:rPr kumimoji="1" lang="zh-CN" altLang="en-US" sz="2400" b="1" dirty="0">
                <a:solidFill>
                  <a:srgbClr val="FF3300"/>
                </a:solidFill>
                <a:latin typeface="华文楷体"/>
                <a:ea typeface="华文楷体"/>
                <a:cs typeface="华文楷体"/>
              </a:rPr>
              <a:t>年总结出）</a:t>
            </a:r>
            <a:endParaRPr kumimoji="1" lang="zh-CN" altLang="en-US" sz="2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/>
              <a:ea typeface="华文楷体"/>
              <a:cs typeface="华文楷体"/>
            </a:endParaRPr>
          </a:p>
          <a:p>
            <a:pPr marL="0" indent="0">
              <a:buNone/>
            </a:pPr>
            <a:r>
              <a:rPr lang="zh-CN" altLang="zh-CN" sz="2800" dirty="0"/>
              <a:t>一条</a:t>
            </a:r>
            <a:r>
              <a:rPr lang="zh-CN" altLang="zh-CN" sz="2800" dirty="0">
                <a:solidFill>
                  <a:srgbClr val="FF0000"/>
                </a:solidFill>
              </a:rPr>
              <a:t>经验规律</a:t>
            </a:r>
            <a:r>
              <a:rPr lang="zh-CN" altLang="zh-CN" sz="2800" dirty="0"/>
              <a:t>，它用于在给定电子组态的情况下，判定</a:t>
            </a:r>
            <a:r>
              <a:rPr lang="en-US" altLang="zh-CN" sz="2800" i="1" dirty="0">
                <a:solidFill>
                  <a:srgbClr val="FF0000"/>
                </a:solidFill>
              </a:rPr>
              <a:t>LS</a:t>
            </a:r>
            <a:r>
              <a:rPr lang="zh-CN" altLang="en-US" sz="2800" dirty="0"/>
              <a:t>耦合情况下原子状态的</a:t>
            </a:r>
            <a:r>
              <a:rPr lang="zh-CN" altLang="en-US" sz="2800" dirty="0">
                <a:solidFill>
                  <a:srgbClr val="FF0000"/>
                </a:solidFill>
              </a:rPr>
              <a:t>能量高低次序</a:t>
            </a:r>
            <a:r>
              <a:rPr lang="zh-CN" altLang="en-US" sz="2800" dirty="0"/>
              <a:t>，它在判定原子</a:t>
            </a:r>
            <a:r>
              <a:rPr lang="zh-CN" altLang="en-US" sz="2800" dirty="0">
                <a:solidFill>
                  <a:srgbClr val="FF0000"/>
                </a:solidFill>
              </a:rPr>
              <a:t>基态</a:t>
            </a:r>
            <a:r>
              <a:rPr lang="zh-CN" altLang="en-US" sz="2800" dirty="0"/>
              <a:t>的能级高低次序时是极为有效的。</a:t>
            </a:r>
            <a:endParaRPr lang="en-US" altLang="zh-CN" sz="2800" dirty="0"/>
          </a:p>
          <a:p>
            <a:pPr marL="530225" indent="-514350">
              <a:buClr>
                <a:schemeClr val="tx1"/>
              </a:buClr>
              <a:buFont typeface="+mj-lt"/>
              <a:buAutoNum type="arabicParenR"/>
            </a:pPr>
            <a:r>
              <a:rPr kumimoji="1" lang="zh-CN" altLang="en-US" sz="2800" dirty="0">
                <a:solidFill>
                  <a:schemeClr val="tx1"/>
                </a:solidFill>
              </a:rPr>
              <a:t>对一给定的电子组态，能量最低的原子态必定具有泡利不相容原理所允许的最大</a:t>
            </a:r>
            <a:r>
              <a:rPr kumimoji="1" lang="en-US" altLang="zh-CN" sz="2800" dirty="0">
                <a:solidFill>
                  <a:schemeClr val="tx1"/>
                </a:solidFill>
              </a:rPr>
              <a:t>S</a:t>
            </a:r>
            <a:r>
              <a:rPr kumimoji="1" lang="zh-CN" altLang="en-US" sz="2800" dirty="0">
                <a:solidFill>
                  <a:schemeClr val="tx1"/>
                </a:solidFill>
              </a:rPr>
              <a:t>值</a:t>
            </a:r>
          </a:p>
          <a:p>
            <a:pPr marL="530225" indent="-514350">
              <a:buClr>
                <a:schemeClr val="tx1"/>
              </a:buClr>
              <a:buFont typeface="+mj-lt"/>
              <a:buAutoNum type="arabicParenR"/>
              <a:defRPr/>
            </a:pPr>
            <a:r>
              <a:rPr kumimoji="1" lang="zh-CN" altLang="en-US" sz="2800" dirty="0">
                <a:solidFill>
                  <a:schemeClr val="tx1"/>
                </a:solidFill>
              </a:rPr>
              <a:t>在</a:t>
            </a:r>
            <a:r>
              <a:rPr kumimoji="1" lang="en-US" altLang="zh-CN" sz="2800" dirty="0">
                <a:solidFill>
                  <a:schemeClr val="tx1"/>
                </a:solidFill>
              </a:rPr>
              <a:t>S</a:t>
            </a:r>
            <a:r>
              <a:rPr kumimoji="1" lang="zh-CN" altLang="en-US" sz="2800" dirty="0">
                <a:solidFill>
                  <a:schemeClr val="tx1"/>
                </a:solidFill>
              </a:rPr>
              <a:t>值相同的状态中，</a:t>
            </a:r>
            <a:r>
              <a:rPr kumimoji="1" lang="en-US" altLang="zh-CN" sz="2800" dirty="0">
                <a:solidFill>
                  <a:schemeClr val="tx1"/>
                </a:solidFill>
              </a:rPr>
              <a:t>L </a:t>
            </a:r>
            <a:r>
              <a:rPr kumimoji="1" lang="zh-CN" altLang="en-US" sz="2800" dirty="0">
                <a:solidFill>
                  <a:schemeClr val="tx1"/>
                </a:solidFill>
              </a:rPr>
              <a:t>值最大的原子态的能量最低</a:t>
            </a:r>
            <a:endParaRPr kumimoji="1" lang="en-US" altLang="zh-CN" sz="2800" dirty="0">
              <a:solidFill>
                <a:schemeClr val="tx1"/>
              </a:solidFill>
            </a:endParaRPr>
          </a:p>
          <a:p>
            <a:pPr marL="530225" indent="-514350">
              <a:buClr>
                <a:schemeClr val="tx1"/>
              </a:buClr>
              <a:buFont typeface="+mj-lt"/>
              <a:buAutoNum type="arabicParenR"/>
              <a:defRPr/>
            </a:pPr>
            <a:r>
              <a:rPr kumimoji="1" lang="zh-CN" altLang="en-US" sz="2800" dirty="0">
                <a:solidFill>
                  <a:schemeClr val="tx1"/>
                </a:solidFill>
                <a:latin typeface="宋体" pitchFamily="2" charset="-122"/>
              </a:rPr>
              <a:t>对于同科电子</a:t>
            </a:r>
            <a:r>
              <a:rPr kumimoji="1" lang="en-US" altLang="zh-CN" sz="2800" dirty="0">
                <a:solidFill>
                  <a:schemeClr val="tx1"/>
                </a:solidFill>
              </a:rPr>
              <a:t>(</a:t>
            </a:r>
            <a:r>
              <a:rPr kumimoji="1" lang="en-US" altLang="zh-CN" sz="2800" i="1" dirty="0" err="1">
                <a:solidFill>
                  <a:schemeClr val="tx1"/>
                </a:solidFill>
              </a:rPr>
              <a:t>nl</a:t>
            </a:r>
            <a:r>
              <a:rPr kumimoji="1" lang="en-US" altLang="zh-CN" sz="2800" dirty="0">
                <a:solidFill>
                  <a:schemeClr val="tx1"/>
                </a:solidFill>
              </a:rPr>
              <a:t>)</a:t>
            </a:r>
            <a:r>
              <a:rPr kumimoji="1" lang="en-US" altLang="zh-CN" sz="2800" i="1" baseline="30000" dirty="0">
                <a:solidFill>
                  <a:schemeClr val="tx1"/>
                </a:solidFill>
              </a:rPr>
              <a:t>v</a:t>
            </a:r>
          </a:p>
          <a:p>
            <a:pPr lvl="1">
              <a:defRPr/>
            </a:pPr>
            <a:r>
              <a:rPr lang="en-US" altLang="zh-CN" sz="2400" i="1" dirty="0">
                <a:solidFill>
                  <a:srgbClr val="0000FF"/>
                </a:solidFill>
              </a:rPr>
              <a:t>v&lt;= 2l+1     </a:t>
            </a:r>
            <a:r>
              <a:rPr lang="en-US" altLang="zh-CN" sz="2400" dirty="0">
                <a:solidFill>
                  <a:srgbClr val="FF0000"/>
                </a:solidFill>
              </a:rPr>
              <a:t>J</a:t>
            </a:r>
            <a:r>
              <a:rPr lang="zh-CN" altLang="en-US" sz="2400" dirty="0">
                <a:solidFill>
                  <a:srgbClr val="FF0000"/>
                </a:solidFill>
              </a:rPr>
              <a:t>值最小</a:t>
            </a:r>
            <a:r>
              <a:rPr lang="zh-CN" altLang="en-US" sz="2400" dirty="0">
                <a:solidFill>
                  <a:srgbClr val="0000FF"/>
                </a:solidFill>
              </a:rPr>
              <a:t>的能量最低   </a:t>
            </a:r>
            <a:r>
              <a:rPr lang="en-US" altLang="zh-CN" sz="2400" dirty="0">
                <a:sym typeface="Wingdings" panose="05000000000000000000" pitchFamily="2" charset="2"/>
              </a:rPr>
              <a:t> </a:t>
            </a:r>
            <a:r>
              <a:rPr kumimoji="1" lang="zh-CN" altLang="en-US" sz="2400" dirty="0">
                <a:latin typeface="宋体" pitchFamily="2" charset="-122"/>
              </a:rPr>
              <a:t>正常次序； </a:t>
            </a:r>
            <a:endParaRPr kumimoji="1" lang="en-US" altLang="zh-CN" sz="2400" dirty="0">
              <a:latin typeface="宋体" pitchFamily="2" charset="-122"/>
            </a:endParaRPr>
          </a:p>
          <a:p>
            <a:pPr lvl="1">
              <a:defRPr/>
            </a:pPr>
            <a:r>
              <a:rPr lang="en-US" altLang="zh-CN" sz="2400" i="1" dirty="0">
                <a:solidFill>
                  <a:srgbClr val="0000FF"/>
                </a:solidFill>
              </a:rPr>
              <a:t>v  &gt; 2l+1     </a:t>
            </a:r>
            <a:r>
              <a:rPr lang="en-US" altLang="zh-CN" sz="2400" dirty="0">
                <a:solidFill>
                  <a:srgbClr val="FF0000"/>
                </a:solidFill>
              </a:rPr>
              <a:t>J</a:t>
            </a:r>
            <a:r>
              <a:rPr lang="zh-CN" altLang="en-US" sz="2400" dirty="0">
                <a:solidFill>
                  <a:srgbClr val="FF0000"/>
                </a:solidFill>
              </a:rPr>
              <a:t>值最大</a:t>
            </a:r>
            <a:r>
              <a:rPr lang="zh-CN" altLang="en-US" sz="2400" dirty="0">
                <a:solidFill>
                  <a:srgbClr val="0000FF"/>
                </a:solidFill>
              </a:rPr>
              <a:t>的能量最低   </a:t>
            </a:r>
            <a:r>
              <a:rPr lang="en-US" altLang="zh-CN" sz="2400" dirty="0">
                <a:sym typeface="Wingdings" panose="05000000000000000000" pitchFamily="2" charset="2"/>
              </a:rPr>
              <a:t> </a:t>
            </a:r>
            <a:r>
              <a:rPr lang="zh-CN" altLang="en-US" sz="2400" dirty="0">
                <a:sym typeface="Wingdings" panose="05000000000000000000" pitchFamily="2" charset="2"/>
              </a:rPr>
              <a:t>倒转次序</a:t>
            </a:r>
            <a:endParaRPr kumimoji="1" lang="zh-CN" altLang="en-US" sz="2400" dirty="0">
              <a:latin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118" y="0"/>
            <a:ext cx="1384351" cy="195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675394" y="222186"/>
            <a:ext cx="3733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defTabSz="457200" eaLnBrk="1" hangingPunct="1">
              <a:spcBef>
                <a:spcPct val="50000"/>
              </a:spcBef>
            </a:pPr>
            <a:r>
              <a:rPr kumimoji="0" lang="en-US" altLang="zh-CN" sz="1800" b="0" dirty="0">
                <a:solidFill>
                  <a:srgbClr val="FF0000"/>
                </a:solidFill>
                <a:latin typeface="Arial" charset="0"/>
                <a:ea typeface="宋体" pitchFamily="2" charset="-122"/>
                <a:cs typeface="Arial" charset="0"/>
              </a:rPr>
              <a:t>Friedrich Hermann </a:t>
            </a:r>
            <a:r>
              <a:rPr kumimoji="0" lang="en-US" altLang="zh-CN" sz="1800" b="0" dirty="0" err="1">
                <a:solidFill>
                  <a:srgbClr val="FF0000"/>
                </a:solidFill>
                <a:latin typeface="Arial" charset="0"/>
                <a:ea typeface="宋体" pitchFamily="2" charset="-122"/>
                <a:cs typeface="Arial" charset="0"/>
              </a:rPr>
              <a:t>Hund</a:t>
            </a:r>
            <a:r>
              <a:rPr kumimoji="0" lang="en-US" altLang="zh-CN" sz="1800" b="0" dirty="0">
                <a:solidFill>
                  <a:srgbClr val="FF0000"/>
                </a:solidFill>
                <a:latin typeface="Arial" charset="0"/>
                <a:ea typeface="宋体" pitchFamily="2" charset="-122"/>
                <a:cs typeface="Arial" charset="0"/>
              </a:rPr>
              <a:t> 1896.2.4~1997.3.31</a:t>
            </a:r>
          </a:p>
        </p:txBody>
      </p:sp>
    </p:spTree>
    <p:extLst>
      <p:ext uri="{BB962C8B-B14F-4D97-AF65-F5344CB8AC3E}">
        <p14:creationId xmlns:p14="http://schemas.microsoft.com/office/powerpoint/2010/main" val="2176339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洪特定则应用举例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62</a:t>
            </a:fld>
            <a:endParaRPr lang="en-US" altLang="zh-CN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6164" y="1409501"/>
            <a:ext cx="5759749" cy="402291"/>
          </a:xfrm>
          <a:prstGeom prst="rect">
            <a:avLst/>
          </a:prstGeom>
          <a:solidFill>
            <a:srgbClr val="008000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 indent="266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试确定</a:t>
            </a:r>
            <a:r>
              <a:rPr lang="en-US" altLang="zh-CN" sz="2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Fe</a:t>
            </a:r>
            <a:r>
              <a:rPr lang="zh-CN" altLang="en-US" sz="2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Z</a:t>
            </a:r>
            <a:r>
              <a:rPr lang="en-US" altLang="zh-CN" sz="2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=26</a:t>
            </a:r>
            <a:r>
              <a:rPr lang="zh-CN" altLang="en-US" sz="2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）原子基态的原子态符号。</a:t>
            </a:r>
            <a:endParaRPr lang="zh-CN" altLang="en-US" sz="48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988353"/>
              </p:ext>
            </p:extLst>
          </p:nvPr>
        </p:nvGraphicFramePr>
        <p:xfrm>
          <a:off x="2763325" y="1804707"/>
          <a:ext cx="2698239" cy="415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85900" imgH="228600" progId="Equation.3">
                  <p:embed/>
                </p:oleObj>
              </mc:Choice>
              <mc:Fallback>
                <p:oleObj r:id="rId2" imgW="1485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325" y="1804707"/>
                        <a:ext cx="2698239" cy="415378"/>
                      </a:xfrm>
                      <a:prstGeom prst="rect">
                        <a:avLst/>
                      </a:prstGeom>
                      <a:solidFill>
                        <a:srgbClr val="00FF00">
                          <a:alpha val="16078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89395" y="2055253"/>
            <a:ext cx="1828907" cy="40011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解：电子组态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21203" y="2679301"/>
            <a:ext cx="3716890" cy="400110"/>
          </a:xfrm>
          <a:prstGeom prst="rect">
            <a:avLst/>
          </a:prstGeom>
          <a:solidFill>
            <a:srgbClr val="FF00FF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洪特定则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： 取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最大的的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926195"/>
              </p:ext>
            </p:extLst>
          </p:nvPr>
        </p:nvGraphicFramePr>
        <p:xfrm>
          <a:off x="1123058" y="3601079"/>
          <a:ext cx="1577280" cy="39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01309" imgH="228501" progId="Equation.3">
                  <p:embed/>
                </p:oleObj>
              </mc:Choice>
              <mc:Fallback>
                <p:oleObj r:id="rId4" imgW="90130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058" y="3601079"/>
                        <a:ext cx="1577280" cy="398713"/>
                      </a:xfrm>
                      <a:prstGeom prst="rect">
                        <a:avLst/>
                      </a:prstGeom>
                      <a:solidFill>
                        <a:srgbClr val="00FF00">
                          <a:alpha val="16078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1202" y="4019490"/>
            <a:ext cx="3400531" cy="400110"/>
          </a:xfrm>
          <a:prstGeom prst="rect">
            <a:avLst/>
          </a:prstGeom>
          <a:solidFill>
            <a:srgbClr val="00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洪特定则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： 取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最大的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329125" y="3551067"/>
            <a:ext cx="1633969" cy="400110"/>
          </a:xfrm>
          <a:prstGeom prst="rect">
            <a:avLst/>
          </a:prstGeom>
          <a:solidFill>
            <a:srgbClr val="00FF0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sz="2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+ + + +</a:t>
            </a:r>
            <a:r>
              <a:rPr lang="zh-CN" altLang="zh-CN" sz="2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 </a:t>
            </a:r>
            <a:endParaRPr lang="zh-CN" altLang="en-US" sz="20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35643" y="4929988"/>
            <a:ext cx="3013246" cy="40011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0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000" i="1" baseline="-25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en-US" sz="2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最大取值</a:t>
            </a:r>
            <a:r>
              <a:rPr lang="zh-CN" altLang="zh-CN" sz="2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2,1,0,-1</a:t>
            </a:r>
            <a:r>
              <a:rPr lang="zh-CN" altLang="zh-CN" sz="2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29611"/>
              </p:ext>
            </p:extLst>
          </p:nvPr>
        </p:nvGraphicFramePr>
        <p:xfrm>
          <a:off x="878308" y="5424458"/>
          <a:ext cx="1314670" cy="457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6" imgW="660400" imgH="228600" progId="Equation.3">
                  <p:embed/>
                </p:oleObj>
              </mc:Choice>
              <mc:Fallback>
                <p:oleObj name="公式" r:id="rId6" imgW="660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308" y="5424458"/>
                        <a:ext cx="1314670" cy="457551"/>
                      </a:xfrm>
                      <a:prstGeom prst="rect">
                        <a:avLst/>
                      </a:prstGeom>
                      <a:solidFill>
                        <a:srgbClr val="00FF00">
                          <a:alpha val="16078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812921"/>
              </p:ext>
            </p:extLst>
          </p:nvPr>
        </p:nvGraphicFramePr>
        <p:xfrm>
          <a:off x="2700338" y="5367737"/>
          <a:ext cx="1221396" cy="514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8" imgW="545863" imgH="228501" progId="Equation.3">
                  <p:embed/>
                </p:oleObj>
              </mc:Choice>
              <mc:Fallback>
                <p:oleObj name="公式" r:id="rId8" imgW="54586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5367737"/>
                        <a:ext cx="1221396" cy="514272"/>
                      </a:xfrm>
                      <a:prstGeom prst="rect">
                        <a:avLst/>
                      </a:prstGeom>
                      <a:solidFill>
                        <a:srgbClr val="00FF00">
                          <a:alpha val="16078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组合 21"/>
          <p:cNvGrpSpPr>
            <a:grpSpLocks/>
          </p:cNvGrpSpPr>
          <p:nvPr/>
        </p:nvGrpSpPr>
        <p:grpSpPr bwMode="auto">
          <a:xfrm>
            <a:off x="4238093" y="5376833"/>
            <a:ext cx="1673643" cy="407452"/>
            <a:chOff x="6658297" y="4246133"/>
            <a:chExt cx="1850140" cy="997779"/>
          </a:xfrm>
        </p:grpSpPr>
        <p:graphicFrame>
          <p:nvGraphicFramePr>
            <p:cNvPr id="16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5018125"/>
                </p:ext>
              </p:extLst>
            </p:nvPr>
          </p:nvGraphicFramePr>
          <p:xfrm>
            <a:off x="7164288" y="4293094"/>
            <a:ext cx="1344149" cy="9508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533169" imgH="253890" progId="Equation.3">
                    <p:embed/>
                  </p:oleObj>
                </mc:Choice>
                <mc:Fallback>
                  <p:oleObj r:id="rId10" imgW="533169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4288" y="4293094"/>
                          <a:ext cx="1344149" cy="950818"/>
                        </a:xfrm>
                        <a:prstGeom prst="rect">
                          <a:avLst/>
                        </a:prstGeom>
                        <a:solidFill>
                          <a:srgbClr val="00FF00">
                            <a:alpha val="16078"/>
                          </a:srgbClr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6658297" y="4246133"/>
              <a:ext cx="507162" cy="979800"/>
            </a:xfrm>
            <a:prstGeom prst="rect">
              <a:avLst/>
            </a:prstGeom>
            <a:solidFill>
              <a:srgbClr val="00FF00">
                <a:alpha val="1607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zh-CN" sz="2000" dirty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</a:t>
              </a:r>
              <a:endParaRPr lang="zh-CN" altLang="en-US" sz="2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2034" y="5854676"/>
            <a:ext cx="4196607" cy="444349"/>
            <a:chOff x="878308" y="5846589"/>
            <a:chExt cx="4196607" cy="444349"/>
          </a:xfrm>
        </p:grpSpPr>
        <p:sp>
          <p:nvSpPr>
            <p:cNvPr id="18" name="TextBox 22"/>
            <p:cNvSpPr txBox="1">
              <a:spLocks noChangeArrowheads="1"/>
            </p:cNvSpPr>
            <p:nvPr/>
          </p:nvSpPr>
          <p:spPr bwMode="auto">
            <a:xfrm>
              <a:off x="878308" y="5868709"/>
              <a:ext cx="3950669" cy="400110"/>
            </a:xfrm>
            <a:prstGeom prst="rect">
              <a:avLst/>
            </a:prstGeom>
            <a:solidFill>
              <a:srgbClr val="00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zh-CN" alt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洪特定则</a:t>
              </a:r>
              <a:r>
                <a:rPr lang="en-US" altLang="zh-CN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(3)</a:t>
              </a:r>
              <a:r>
                <a:rPr lang="zh-CN" alt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：超过半满，</a:t>
              </a:r>
              <a:r>
                <a:rPr lang="en-US" altLang="zh-CN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J</a:t>
              </a:r>
              <a:r>
                <a:rPr lang="zh-CN" alt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最大</a:t>
              </a:r>
            </a:p>
          </p:txBody>
        </p:sp>
        <p:graphicFrame>
          <p:nvGraphicFramePr>
            <p:cNvPr id="19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4685040"/>
                </p:ext>
              </p:extLst>
            </p:nvPr>
          </p:nvGraphicFramePr>
          <p:xfrm>
            <a:off x="4577201" y="5846589"/>
            <a:ext cx="497714" cy="4443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266469" imgH="241091" progId="Equation.3">
                    <p:embed/>
                  </p:oleObj>
                </mc:Choice>
                <mc:Fallback>
                  <p:oleObj r:id="rId12" imgW="266469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7201" y="5846589"/>
                          <a:ext cx="497714" cy="444349"/>
                        </a:xfrm>
                        <a:prstGeom prst="rect">
                          <a:avLst/>
                        </a:prstGeom>
                        <a:solidFill>
                          <a:srgbClr val="00FF00">
                            <a:alpha val="16078"/>
                          </a:srgbClr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1042521" y="3114028"/>
            <a:ext cx="4095360" cy="40011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注意</a:t>
            </a:r>
            <a:r>
              <a:rPr lang="zh-CN" altLang="en-US" sz="2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3d</a:t>
            </a:r>
            <a:r>
              <a:rPr lang="en-US" altLang="zh-CN" sz="20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2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3d</a:t>
            </a:r>
            <a:r>
              <a:rPr lang="en-US" altLang="zh-CN" sz="20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原子态符号相同</a:t>
            </a: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1026018" y="4495800"/>
            <a:ext cx="4849142" cy="40011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注意</a:t>
            </a:r>
            <a:r>
              <a:rPr lang="zh-CN" altLang="en-US" sz="2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：泡利原理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</a:t>
            </a:r>
            <a:r>
              <a:rPr lang="zh-CN" altLang="en-US" sz="2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电子轨道</a:t>
            </a: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取值不同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165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洪特定则</a:t>
            </a:r>
            <a:r>
              <a:rPr lang="en-US" altLang="zh-CN" dirty="0"/>
              <a:t>(1)</a:t>
            </a:r>
            <a:r>
              <a:rPr lang="zh-CN" altLang="en-US" dirty="0"/>
              <a:t>解释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582237" y="1752600"/>
            <a:ext cx="4675563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S</a:t>
            </a:r>
            <a:r>
              <a:rPr kumimoji="1" lang="zh-CN" altLang="en-US" sz="2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＝</a:t>
            </a:r>
            <a:r>
              <a:rPr kumimoji="1" lang="en-US" altLang="zh-CN" sz="2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1</a:t>
            </a:r>
            <a:r>
              <a:rPr kumimoji="1" lang="zh-CN" altLang="en-US" sz="2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，自旋对称，因而空间波函数反对称；</a:t>
            </a:r>
            <a:br>
              <a:rPr kumimoji="1" lang="en-US" altLang="zh-CN" sz="2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</a:br>
            <a:r>
              <a:rPr kumimoji="1" lang="zh-CN" altLang="en-US" sz="2400" b="1" dirty="0">
                <a:latin typeface="华文楷体"/>
                <a:ea typeface="华文楷体"/>
                <a:cs typeface="华文楷体"/>
              </a:rPr>
              <a:t>若</a:t>
            </a:r>
            <a:r>
              <a:rPr kumimoji="1" lang="en-US" altLang="zh-CN" sz="2400" b="1" dirty="0">
                <a:latin typeface="华文楷体"/>
                <a:ea typeface="华文楷体"/>
                <a:cs typeface="华文楷体"/>
              </a:rPr>
              <a:t> r</a:t>
            </a:r>
            <a:r>
              <a:rPr kumimoji="1" lang="en-US" altLang="zh-CN" sz="2400" b="1" baseline="-25000" dirty="0">
                <a:latin typeface="华文楷体"/>
                <a:ea typeface="华文楷体"/>
                <a:cs typeface="华文楷体"/>
              </a:rPr>
              <a:t>1 </a:t>
            </a:r>
            <a:r>
              <a:rPr kumimoji="1" lang="en-US" altLang="zh-CN" sz="2400" b="1" dirty="0">
                <a:latin typeface="华文楷体"/>
                <a:ea typeface="华文楷体"/>
                <a:cs typeface="华文楷体"/>
              </a:rPr>
              <a:t>= r</a:t>
            </a:r>
            <a:r>
              <a:rPr kumimoji="1" lang="en-US" altLang="zh-CN" sz="2400" b="1" baseline="-25000" dirty="0">
                <a:latin typeface="华文楷体"/>
                <a:ea typeface="华文楷体"/>
                <a:cs typeface="华文楷体"/>
              </a:rPr>
              <a:t>2</a:t>
            </a:r>
            <a:r>
              <a:rPr kumimoji="1" lang="en-US" altLang="zh-CN" sz="2400" b="1" dirty="0">
                <a:latin typeface="华文楷体"/>
                <a:ea typeface="华文楷体"/>
                <a:cs typeface="华文楷体"/>
              </a:rPr>
              <a:t>, </a:t>
            </a:r>
            <a:r>
              <a:rPr kumimoji="1" lang="zh-CN" altLang="en-US" sz="2400" b="1" dirty="0">
                <a:latin typeface="华文楷体"/>
                <a:ea typeface="华文楷体"/>
                <a:cs typeface="华文楷体"/>
              </a:rPr>
              <a:t>波函数为</a:t>
            </a:r>
            <a:r>
              <a:rPr kumimoji="1" lang="en-US" altLang="zh-CN" sz="2400" b="1" dirty="0">
                <a:latin typeface="华文楷体"/>
                <a:ea typeface="华文楷体"/>
                <a:cs typeface="华文楷体"/>
              </a:rPr>
              <a:t>0. </a:t>
            </a:r>
            <a:r>
              <a:rPr kumimoji="1" lang="zh-CN" altLang="en-US" sz="2400" b="1" dirty="0">
                <a:latin typeface="华文楷体"/>
                <a:ea typeface="华文楷体"/>
                <a:cs typeface="华文楷体"/>
              </a:rPr>
              <a:t>所以二粒子不能靠近；</a:t>
            </a:r>
            <a:endParaRPr kumimoji="1" lang="en-US" altLang="zh-CN" sz="2400" b="1" dirty="0"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相反</a:t>
            </a:r>
            <a:r>
              <a:rPr kumimoji="1" lang="en-US" altLang="zh-CN" sz="2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 S</a:t>
            </a:r>
            <a:r>
              <a:rPr kumimoji="1" lang="zh-CN" altLang="en-US" sz="2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＝</a:t>
            </a:r>
            <a:r>
              <a:rPr kumimoji="1" lang="zh-CN" altLang="zh-CN" sz="2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0</a:t>
            </a:r>
            <a:r>
              <a:rPr kumimoji="1" lang="zh-CN" altLang="en-US" sz="2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，自旋反对称，因而空间对称，所以二粒子有很大可能性靠近：</a:t>
            </a:r>
            <a:br>
              <a:rPr kumimoji="1" lang="en-US" altLang="zh-CN" sz="2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</a:br>
            <a:r>
              <a:rPr kumimoji="1" lang="zh-CN" altLang="en-US" sz="2400" b="1" dirty="0">
                <a:latin typeface="华文楷体"/>
                <a:ea typeface="华文楷体"/>
                <a:cs typeface="华文楷体"/>
              </a:rPr>
              <a:t>排斥静电能提高了能级：</a:t>
            </a:r>
            <a:endParaRPr kumimoji="1" lang="en-US" altLang="zh-CN" sz="2400" b="1" dirty="0"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20000"/>
              </a:lnSpc>
            </a:pPr>
            <a:endParaRPr kumimoji="1" lang="en-US" altLang="zh-CN" sz="1300" b="1" dirty="0"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20000"/>
              </a:lnSpc>
            </a:pPr>
            <a:r>
              <a:rPr kumimoji="1" lang="en-US" altLang="zh-CN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S = 1, </a:t>
            </a:r>
            <a:r>
              <a:rPr kumimoji="1" lang="zh-CN" altLang="en-US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二粒子不能靠近，能量低：</a:t>
            </a:r>
            <a:br>
              <a:rPr kumimoji="1" lang="en-US" altLang="zh-CN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</a:br>
            <a:r>
              <a:rPr kumimoji="1" lang="en-US" altLang="zh-CN" sz="2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L</a:t>
            </a:r>
            <a:r>
              <a:rPr kumimoji="1" lang="zh-CN" altLang="en-US" sz="2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大时</a:t>
            </a:r>
            <a:r>
              <a:rPr kumimoji="1" lang="zh-CN" altLang="en-US" sz="2400" b="1" dirty="0">
                <a:latin typeface="华文楷体"/>
                <a:ea typeface="华文楷体"/>
                <a:cs typeface="华文楷体"/>
              </a:rPr>
              <a:t>，二粒子间距更大，库仑排斥能更低，</a:t>
            </a:r>
            <a:r>
              <a:rPr kumimoji="1" lang="zh-CN" altLang="en-US" sz="24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能级更低</a:t>
            </a:r>
            <a:r>
              <a:rPr kumimoji="1" lang="zh-CN" altLang="en-US" sz="2400" b="1" dirty="0">
                <a:latin typeface="华文楷体"/>
                <a:ea typeface="华文楷体"/>
                <a:cs typeface="华文楷体"/>
              </a:rPr>
              <a:t>。</a:t>
            </a:r>
            <a:endParaRPr kumimoji="1" lang="en-US" altLang="zh-CN" sz="2400" b="1" dirty="0">
              <a:latin typeface="华文楷体"/>
              <a:ea typeface="华文楷体"/>
              <a:cs typeface="华文楷体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547541"/>
              </p:ext>
            </p:extLst>
          </p:nvPr>
        </p:nvGraphicFramePr>
        <p:xfrm>
          <a:off x="3886200" y="3962400"/>
          <a:ext cx="91220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431800" imgH="457200" progId="Equation.3">
                  <p:embed/>
                </p:oleObj>
              </mc:Choice>
              <mc:Fallback>
                <p:oleObj name="公式" r:id="rId2" imgW="431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86200" y="3962400"/>
                        <a:ext cx="91220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269030"/>
              </p:ext>
            </p:extLst>
          </p:nvPr>
        </p:nvGraphicFramePr>
        <p:xfrm>
          <a:off x="2458570" y="1269404"/>
          <a:ext cx="4303059" cy="454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4" imgW="1562100" imgH="228600" progId="Equation.3">
                  <p:embed/>
                </p:oleObj>
              </mc:Choice>
              <mc:Fallback>
                <p:oleObj name="公式" r:id="rId4" imgW="1562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58570" y="1269404"/>
                        <a:ext cx="4303059" cy="454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r="40244"/>
          <a:stretch/>
        </p:blipFill>
        <p:spPr>
          <a:xfrm>
            <a:off x="5743125" y="2264693"/>
            <a:ext cx="2800350" cy="292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洪特定则</a:t>
            </a:r>
            <a:r>
              <a:rPr lang="en-US" altLang="zh-CN" dirty="0"/>
              <a:t>(2)</a:t>
            </a:r>
            <a:r>
              <a:rPr lang="zh-CN" altLang="en-US" dirty="0"/>
              <a:t>解释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64</a:t>
            </a:fld>
            <a:endParaRPr lang="en-US" altLang="zh-CN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17034" y="2338392"/>
            <a:ext cx="257876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00" b="1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更多电子同向运动，这意味着它们有更多机会位于相互距离较远的位置上，从而有更小的排斥能。</a:t>
            </a:r>
            <a:endParaRPr lang="en-US" altLang="zh-CN" sz="2200" b="1" dirty="0">
              <a:solidFill>
                <a:prstClr val="black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434986" y="2358367"/>
            <a:ext cx="2632814" cy="21236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00" b="1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更多电子相向运动，这意味着它们必有相遇的几率，而相遇时较小距离使他们拥有更大的排斥能。</a:t>
            </a:r>
            <a:endParaRPr lang="en-US" altLang="zh-CN" sz="2200" b="1" dirty="0">
              <a:solidFill>
                <a:prstClr val="black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578997" y="1243248"/>
            <a:ext cx="128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563C1"/>
                </a:solidFill>
                <a:latin typeface="华文楷体"/>
                <a:ea typeface="华文楷体"/>
                <a:cs typeface="华文楷体"/>
              </a:rPr>
              <a:t>大</a:t>
            </a:r>
            <a:r>
              <a:rPr lang="en-US" altLang="zh-CN" sz="2400" b="1" i="1" dirty="0">
                <a:solidFill>
                  <a:srgbClr val="0563C1"/>
                </a:solidFill>
                <a:latin typeface="华文楷体"/>
                <a:ea typeface="华文楷体"/>
                <a:cs typeface="华文楷体"/>
              </a:rPr>
              <a:t>L</a:t>
            </a:r>
            <a:r>
              <a:rPr lang="zh-CN" altLang="en-US" sz="2400" b="1" dirty="0">
                <a:solidFill>
                  <a:srgbClr val="0563C1"/>
                </a:solidFill>
                <a:latin typeface="华文楷体"/>
                <a:ea typeface="华文楷体"/>
                <a:cs typeface="华文楷体"/>
              </a:rPr>
              <a:t>情形</a:t>
            </a:r>
            <a:endParaRPr lang="en-US" altLang="zh-CN" sz="2400" b="1" dirty="0">
              <a:solidFill>
                <a:prstClr val="black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0" name="文本框 3"/>
          <p:cNvSpPr txBox="1"/>
          <p:nvPr/>
        </p:nvSpPr>
        <p:spPr>
          <a:xfrm>
            <a:off x="4907341" y="1216080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563C1"/>
                </a:solidFill>
                <a:latin typeface="华文楷体"/>
                <a:ea typeface="华文楷体"/>
                <a:cs typeface="华文楷体"/>
              </a:rPr>
              <a:t>小</a:t>
            </a:r>
            <a:r>
              <a:rPr lang="en-US" altLang="zh-CN" sz="2800" b="1" i="1" dirty="0">
                <a:solidFill>
                  <a:srgbClr val="0563C1"/>
                </a:solidFill>
                <a:latin typeface="华文楷体"/>
                <a:ea typeface="华文楷体"/>
                <a:cs typeface="华文楷体"/>
              </a:rPr>
              <a:t>L</a:t>
            </a:r>
            <a:r>
              <a:rPr lang="zh-CN" altLang="en-US" sz="2800" b="1" dirty="0">
                <a:solidFill>
                  <a:srgbClr val="0563C1"/>
                </a:solidFill>
                <a:latin typeface="华文楷体"/>
                <a:ea typeface="华文楷体"/>
                <a:cs typeface="华文楷体"/>
              </a:rPr>
              <a:t>情形</a:t>
            </a:r>
            <a:endParaRPr lang="en-US" altLang="zh-CN" sz="2800" b="1" dirty="0">
              <a:solidFill>
                <a:prstClr val="black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828800"/>
            <a:ext cx="1511300" cy="4356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786" y="1796164"/>
            <a:ext cx="1727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8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/>
      <p:bldP spid="1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洪特规则</a:t>
            </a:r>
            <a:r>
              <a:rPr lang="en-US" altLang="zh-CN" dirty="0"/>
              <a:t>(3)</a:t>
            </a:r>
            <a:r>
              <a:rPr lang="zh-CN" altLang="en-US" dirty="0"/>
              <a:t>解释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65</a:t>
            </a:fld>
            <a:endParaRPr lang="en-US" altLang="zh-CN" dirty="0"/>
          </a:p>
        </p:txBody>
      </p:sp>
      <p:sp>
        <p:nvSpPr>
          <p:cNvPr id="9" name="文本框 2"/>
          <p:cNvSpPr txBox="1"/>
          <p:nvPr/>
        </p:nvSpPr>
        <p:spPr>
          <a:xfrm>
            <a:off x="685800" y="2604942"/>
            <a:ext cx="26521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/>
            <a:r>
              <a:rPr kumimoji="0" lang="zh-CN" altLang="en-US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由洪特规则</a:t>
            </a:r>
            <a:r>
              <a:rPr kumimoji="0" lang="en-US" altLang="zh-CN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(2)</a:t>
            </a:r>
            <a:r>
              <a:rPr kumimoji="0" lang="zh-CN" altLang="en-US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，半满前，</a:t>
            </a:r>
            <a:r>
              <a:rPr kumimoji="0" lang="en-US" altLang="zh-CN" sz="24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L</a:t>
            </a:r>
            <a:r>
              <a:rPr kumimoji="0" lang="zh-CN" altLang="en-US" sz="24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与</a:t>
            </a:r>
            <a:r>
              <a:rPr kumimoji="0" lang="en-US" altLang="zh-CN" sz="2400" dirty="0" err="1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B</a:t>
            </a:r>
            <a:r>
              <a:rPr kumimoji="0" lang="en-US" altLang="zh-CN" sz="2400" baseline="-25000" dirty="0" err="1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l</a:t>
            </a:r>
            <a:r>
              <a:rPr kumimoji="0" lang="zh-CN" altLang="en-US" sz="24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的取 向相同，</a:t>
            </a:r>
            <a:r>
              <a:rPr kumimoji="0" lang="en-US" altLang="zh-CN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L-S</a:t>
            </a:r>
            <a:r>
              <a:rPr kumimoji="0" lang="zh-CN" altLang="en-US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耦合要求</a:t>
            </a:r>
            <a:r>
              <a:rPr kumimoji="0" lang="en-US" altLang="zh-CN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L</a:t>
            </a:r>
            <a:r>
              <a:rPr kumimoji="0" lang="zh-CN" altLang="en-US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与</a:t>
            </a:r>
            <a:r>
              <a:rPr kumimoji="0" lang="en-US" altLang="zh-CN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S</a:t>
            </a:r>
            <a:r>
              <a:rPr kumimoji="0" lang="zh-CN" altLang="en-US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逆向</a:t>
            </a:r>
            <a:r>
              <a:rPr kumimoji="0" lang="zh-CN" altLang="en-US" sz="240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排列，</a:t>
            </a:r>
            <a:r>
              <a:rPr kumimoji="0" lang="en-US" altLang="zh-CN" sz="240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J</a:t>
            </a:r>
            <a:r>
              <a:rPr kumimoji="0" lang="zh-CN" altLang="en-US" sz="240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最小时，磁能</a:t>
            </a:r>
            <a:r>
              <a:rPr kumimoji="0" lang="zh-CN" altLang="en-US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最小</a:t>
            </a:r>
          </a:p>
        </p:txBody>
      </p:sp>
      <p:sp>
        <p:nvSpPr>
          <p:cNvPr id="10" name="文本框 3"/>
          <p:cNvSpPr txBox="1"/>
          <p:nvPr/>
        </p:nvSpPr>
        <p:spPr>
          <a:xfrm>
            <a:off x="838201" y="5159112"/>
            <a:ext cx="79247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/>
            <a:r>
              <a:rPr kumimoji="0" lang="zh-CN" altLang="en-US" sz="28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半满后，由于</a:t>
            </a:r>
            <a:r>
              <a:rPr kumimoji="0" lang="en-US" altLang="zh-CN" sz="28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L</a:t>
            </a:r>
            <a:r>
              <a:rPr kumimoji="0" lang="zh-CN" altLang="en-US" sz="28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与</a:t>
            </a:r>
            <a:r>
              <a:rPr kumimoji="0" lang="en-US" altLang="zh-CN" sz="2800" dirty="0" err="1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B</a:t>
            </a:r>
            <a:r>
              <a:rPr kumimoji="0" lang="en-US" altLang="zh-CN" sz="2800" baseline="-25000" dirty="0" err="1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l</a:t>
            </a:r>
            <a:r>
              <a:rPr kumimoji="0" lang="zh-CN" altLang="en-US" sz="28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的取向相反，导致结论相反！</a:t>
            </a:r>
            <a:endParaRPr kumimoji="0" lang="en-US" altLang="zh-CN" sz="2800" dirty="0">
              <a:solidFill>
                <a:srgbClr val="0000FF"/>
              </a:solidFill>
              <a:latin typeface="华文楷体"/>
              <a:ea typeface="华文楷体"/>
              <a:cs typeface="华文楷体"/>
            </a:endParaRPr>
          </a:p>
          <a:p>
            <a:pPr defTabSz="457200" eaLnBrk="1" hangingPunct="1"/>
            <a:r>
              <a:rPr kumimoji="0" lang="en-US" altLang="zh-CN" sz="20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(</a:t>
            </a:r>
            <a:r>
              <a:rPr kumimoji="0" lang="zh-CN" altLang="en-US" sz="20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可以假想为从满壳层，拿出电子，形成空穴，</a:t>
            </a:r>
            <a:r>
              <a:rPr kumimoji="0" lang="en-US" altLang="zh-CN" sz="20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Ze</a:t>
            </a:r>
            <a:r>
              <a:rPr kumimoji="0" lang="en-US" altLang="zh-CN" sz="2000" baseline="300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2</a:t>
            </a:r>
            <a:r>
              <a:rPr kumimoji="0" lang="zh-CN" altLang="en-US" sz="20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中的一个</a:t>
            </a:r>
            <a:r>
              <a:rPr kumimoji="0" lang="en-US" altLang="zh-CN" sz="20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e</a:t>
            </a:r>
            <a:r>
              <a:rPr kumimoji="0" lang="zh-CN" altLang="en-US" sz="20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反号，</a:t>
            </a:r>
            <a:r>
              <a:rPr kumimoji="0" lang="en-US" altLang="zh-CN" sz="20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Ze</a:t>
            </a:r>
            <a:r>
              <a:rPr kumimoji="0" lang="zh-CN" altLang="en-US" sz="20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是来自原子核，不反号</a:t>
            </a:r>
            <a:r>
              <a:rPr kumimoji="0" lang="en-US" altLang="zh-CN" sz="20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,</a:t>
            </a:r>
            <a:r>
              <a:rPr kumimoji="0" lang="zh-CN" altLang="en-US" sz="20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kumimoji="0" lang="en-US" altLang="zh-CN" sz="20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s,</a:t>
            </a:r>
            <a:r>
              <a:rPr kumimoji="0" lang="zh-CN" altLang="en-US" sz="20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kumimoji="0" lang="en-US" altLang="zh-CN" sz="20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l</a:t>
            </a:r>
            <a:r>
              <a:rPr kumimoji="0" lang="zh-CN" altLang="en-US" sz="20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都反号</a:t>
            </a:r>
            <a:r>
              <a:rPr kumimoji="0" lang="en-US" altLang="zh-CN" sz="20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)</a:t>
            </a:r>
            <a:endParaRPr kumimoji="0" lang="zh-CN" altLang="en-US" sz="2000" dirty="0">
              <a:solidFill>
                <a:srgbClr val="0000FF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59375" r="7031"/>
          <a:stretch>
            <a:fillRect/>
          </a:stretch>
        </p:blipFill>
        <p:spPr bwMode="auto">
          <a:xfrm>
            <a:off x="3337983" y="2189162"/>
            <a:ext cx="5429250" cy="26876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485675"/>
              </p:ext>
            </p:extLst>
          </p:nvPr>
        </p:nvGraphicFramePr>
        <p:xfrm>
          <a:off x="3505200" y="3932200"/>
          <a:ext cx="2796116" cy="869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3" imgW="1955520" imgH="457200" progId="Equation.3">
                  <p:embed/>
                </p:oleObj>
              </mc:Choice>
              <mc:Fallback>
                <p:oleObj name="公式" r:id="rId3" imgW="1955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932200"/>
                        <a:ext cx="2796116" cy="869305"/>
                      </a:xfrm>
                      <a:prstGeom prst="rect">
                        <a:avLst/>
                      </a:prstGeom>
                      <a:solidFill>
                        <a:srgbClr val="66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" y="1129501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1" hangingPunct="1"/>
            <a:r>
              <a:rPr kumimoji="0" lang="zh-CN" altLang="en-US" sz="28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取原子实相对电子的运动产生磁场</a:t>
            </a:r>
            <a:r>
              <a:rPr kumimoji="0" lang="en-US" altLang="zh-CN" sz="2800" dirty="0" err="1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B</a:t>
            </a:r>
            <a:r>
              <a:rPr kumimoji="0" lang="en-US" altLang="zh-CN" sz="2800" baseline="-25000" dirty="0" err="1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l</a:t>
            </a:r>
            <a:r>
              <a:rPr kumimoji="0" lang="zh-CN" altLang="en-US" sz="2800" baseline="-250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。</a:t>
            </a:r>
            <a:endParaRPr kumimoji="0" lang="en-US" altLang="zh-CN" sz="2800" baseline="-25000" dirty="0">
              <a:solidFill>
                <a:prstClr val="black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93025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例</a:t>
            </a:r>
            <a:endParaRPr lang="en-US" dirty="0"/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315973" y="1230178"/>
            <a:ext cx="49260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1.  </a:t>
            </a:r>
            <a:r>
              <a:rPr kumimoji="1" lang="zh-CN" altLang="en-US" sz="2400" b="1" baseline="-250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  25</a:t>
            </a:r>
            <a:r>
              <a:rPr kumimoji="1" lang="en-US" altLang="zh-CN" sz="2400" b="1" dirty="0" err="1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Mn</a:t>
            </a:r>
            <a:r>
              <a:rPr kumimoji="1" lang="zh-CN" altLang="en-US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原子的电子排布式 ： 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1513666" y="1747706"/>
            <a:ext cx="41664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dirty="0">
                <a:solidFill>
                  <a:schemeClr val="tx1"/>
                </a:solidFill>
                <a:effectLst/>
                <a:latin typeface="华文新魏" pitchFamily="2" charset="-122"/>
                <a:ea typeface="华文新魏" pitchFamily="2" charset="-122"/>
              </a:rPr>
              <a:t>1</a:t>
            </a:r>
            <a:r>
              <a:rPr kumimoji="1" lang="en-US" altLang="zh-CN" sz="2400" dirty="0">
                <a:solidFill>
                  <a:schemeClr val="tx1"/>
                </a:solidFill>
                <a:effectLst/>
                <a:latin typeface="华文新魏" pitchFamily="2" charset="-122"/>
                <a:ea typeface="华文新魏" pitchFamily="2" charset="-122"/>
              </a:rPr>
              <a:t>s</a:t>
            </a:r>
            <a:r>
              <a:rPr kumimoji="1" lang="en-US" altLang="zh-CN" sz="2400" baseline="30000" dirty="0">
                <a:solidFill>
                  <a:schemeClr val="tx1"/>
                </a:solidFill>
                <a:effectLst/>
                <a:latin typeface="华文新魏" pitchFamily="2" charset="-122"/>
                <a:ea typeface="华文新魏" pitchFamily="2" charset="-122"/>
              </a:rPr>
              <a:t>2</a:t>
            </a:r>
            <a:r>
              <a:rPr kumimoji="1" lang="en-US" altLang="zh-CN" sz="2400" dirty="0">
                <a:solidFill>
                  <a:schemeClr val="tx1"/>
                </a:solidFill>
                <a:effectLst/>
                <a:latin typeface="华文新魏" pitchFamily="2" charset="-122"/>
                <a:ea typeface="华文新魏" pitchFamily="2" charset="-122"/>
              </a:rPr>
              <a:t>2s</a:t>
            </a:r>
            <a:r>
              <a:rPr kumimoji="1" lang="en-US" altLang="zh-CN" sz="2400" baseline="30000" dirty="0">
                <a:solidFill>
                  <a:schemeClr val="tx1"/>
                </a:solidFill>
                <a:effectLst/>
                <a:latin typeface="华文新魏" pitchFamily="2" charset="-122"/>
                <a:ea typeface="华文新魏" pitchFamily="2" charset="-122"/>
              </a:rPr>
              <a:t>2</a:t>
            </a:r>
            <a:r>
              <a:rPr kumimoji="1" lang="en-US" altLang="zh-CN" sz="2400" dirty="0">
                <a:solidFill>
                  <a:schemeClr val="tx1"/>
                </a:solidFill>
                <a:effectLst/>
                <a:latin typeface="华文新魏" pitchFamily="2" charset="-122"/>
                <a:ea typeface="华文新魏" pitchFamily="2" charset="-122"/>
              </a:rPr>
              <a:t>2p</a:t>
            </a:r>
            <a:r>
              <a:rPr kumimoji="1" lang="en-US" altLang="zh-CN" sz="2400" baseline="30000" dirty="0">
                <a:solidFill>
                  <a:schemeClr val="tx1"/>
                </a:solidFill>
                <a:effectLst/>
                <a:latin typeface="华文新魏" pitchFamily="2" charset="-122"/>
                <a:ea typeface="华文新魏" pitchFamily="2" charset="-122"/>
              </a:rPr>
              <a:t>6</a:t>
            </a:r>
            <a:r>
              <a:rPr kumimoji="1" lang="en-US" altLang="zh-CN" sz="2400" dirty="0">
                <a:solidFill>
                  <a:schemeClr val="tx1"/>
                </a:solidFill>
                <a:effectLst/>
                <a:latin typeface="华文新魏" pitchFamily="2" charset="-122"/>
                <a:ea typeface="华文新魏" pitchFamily="2" charset="-122"/>
              </a:rPr>
              <a:t>3s</a:t>
            </a:r>
            <a:r>
              <a:rPr kumimoji="1" lang="en-US" altLang="zh-CN" sz="2400" baseline="30000" dirty="0">
                <a:solidFill>
                  <a:schemeClr val="tx1"/>
                </a:solidFill>
                <a:effectLst/>
                <a:latin typeface="华文新魏" pitchFamily="2" charset="-122"/>
                <a:ea typeface="华文新魏" pitchFamily="2" charset="-122"/>
              </a:rPr>
              <a:t>2</a:t>
            </a:r>
            <a:r>
              <a:rPr kumimoji="1" lang="en-US" altLang="zh-CN" sz="2400" dirty="0">
                <a:solidFill>
                  <a:schemeClr val="tx1"/>
                </a:solidFill>
                <a:effectLst/>
                <a:latin typeface="华文新魏" pitchFamily="2" charset="-122"/>
                <a:ea typeface="华文新魏" pitchFamily="2" charset="-122"/>
              </a:rPr>
              <a:t>3p</a:t>
            </a:r>
            <a:r>
              <a:rPr kumimoji="1" lang="en-US" altLang="zh-CN" sz="2400" baseline="30000" dirty="0">
                <a:solidFill>
                  <a:schemeClr val="tx1"/>
                </a:solidFill>
                <a:effectLst/>
                <a:latin typeface="华文新魏" pitchFamily="2" charset="-122"/>
                <a:ea typeface="华文新魏" pitchFamily="2" charset="-122"/>
              </a:rPr>
              <a:t>6</a:t>
            </a:r>
            <a:r>
              <a:rPr kumimoji="1" lang="en-US" altLang="zh-CN" sz="2400" dirty="0">
                <a:solidFill>
                  <a:srgbClr val="0000FF"/>
                </a:solidFill>
                <a:effectLst/>
                <a:latin typeface="华文新魏" pitchFamily="2" charset="-122"/>
                <a:ea typeface="华文新魏" pitchFamily="2" charset="-122"/>
              </a:rPr>
              <a:t>4s</a:t>
            </a:r>
            <a:r>
              <a:rPr kumimoji="1" lang="en-US" altLang="zh-CN" sz="2400" baseline="30000" dirty="0">
                <a:solidFill>
                  <a:srgbClr val="0000FF"/>
                </a:solidFill>
                <a:effectLst/>
                <a:latin typeface="华文新魏" pitchFamily="2" charset="-122"/>
                <a:ea typeface="华文新魏" pitchFamily="2" charset="-122"/>
              </a:rPr>
              <a:t>2</a:t>
            </a:r>
            <a:r>
              <a:rPr kumimoji="1" lang="en-US" altLang="zh-CN" sz="2400" dirty="0">
                <a:solidFill>
                  <a:srgbClr val="0000FF"/>
                </a:solidFill>
                <a:effectLst/>
                <a:latin typeface="华文新魏" pitchFamily="2" charset="-122"/>
                <a:ea typeface="华文新魏" pitchFamily="2" charset="-122"/>
              </a:rPr>
              <a:t>3d</a:t>
            </a:r>
            <a:r>
              <a:rPr kumimoji="1" lang="en-US" altLang="zh-CN" sz="2400" baseline="30000" dirty="0">
                <a:solidFill>
                  <a:srgbClr val="0000FF"/>
                </a:solidFill>
                <a:effectLst/>
                <a:latin typeface="华文新魏" pitchFamily="2" charset="-122"/>
                <a:ea typeface="华文新魏" pitchFamily="2" charset="-122"/>
              </a:rPr>
              <a:t>5</a:t>
            </a:r>
          </a:p>
        </p:txBody>
      </p:sp>
      <p:grpSp>
        <p:nvGrpSpPr>
          <p:cNvPr id="139354" name="Group 90"/>
          <p:cNvGrpSpPr>
            <a:grpSpLocks/>
          </p:cNvGrpSpPr>
          <p:nvPr/>
        </p:nvGrpSpPr>
        <p:grpSpPr bwMode="auto">
          <a:xfrm>
            <a:off x="409693" y="4366643"/>
            <a:ext cx="8098414" cy="1805557"/>
            <a:chOff x="40" y="2976"/>
            <a:chExt cx="5672" cy="1201"/>
          </a:xfrm>
        </p:grpSpPr>
        <p:grpSp>
          <p:nvGrpSpPr>
            <p:cNvPr id="139326" name="Group 62"/>
            <p:cNvGrpSpPr>
              <a:grpSpLocks/>
            </p:cNvGrpSpPr>
            <p:nvPr/>
          </p:nvGrpSpPr>
          <p:grpSpPr bwMode="auto">
            <a:xfrm>
              <a:off x="2840" y="2976"/>
              <a:ext cx="2872" cy="1201"/>
              <a:chOff x="1352" y="2697"/>
              <a:chExt cx="2872" cy="1201"/>
            </a:xfrm>
          </p:grpSpPr>
          <p:sp>
            <p:nvSpPr>
              <p:cNvPr id="139327" name="Rectangle 63"/>
              <p:cNvSpPr>
                <a:spLocks noChangeArrowheads="1"/>
              </p:cNvSpPr>
              <p:nvPr/>
            </p:nvSpPr>
            <p:spPr bwMode="auto">
              <a:xfrm>
                <a:off x="3706" y="3033"/>
                <a:ext cx="518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zh-CN" altLang="en-US" b="0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39328" name="Rectangle 64"/>
              <p:cNvSpPr>
                <a:spLocks noChangeArrowheads="1"/>
              </p:cNvSpPr>
              <p:nvPr/>
            </p:nvSpPr>
            <p:spPr bwMode="auto">
              <a:xfrm>
                <a:off x="3187" y="3033"/>
                <a:ext cx="519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zh-CN" altLang="en-US" b="0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39329" name="Rectangle 65"/>
              <p:cNvSpPr>
                <a:spLocks noChangeArrowheads="1"/>
              </p:cNvSpPr>
              <p:nvPr/>
            </p:nvSpPr>
            <p:spPr bwMode="auto">
              <a:xfrm>
                <a:off x="2669" y="3033"/>
                <a:ext cx="518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zh-CN" altLang="en-US" b="0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39330" name="Rectangle 66"/>
              <p:cNvSpPr>
                <a:spLocks noChangeArrowheads="1"/>
              </p:cNvSpPr>
              <p:nvPr/>
            </p:nvSpPr>
            <p:spPr bwMode="auto">
              <a:xfrm>
                <a:off x="2150" y="3033"/>
                <a:ext cx="519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zh-CN" altLang="en-US" b="0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39331" name="Rectangle 67"/>
              <p:cNvSpPr>
                <a:spLocks noChangeArrowheads="1"/>
              </p:cNvSpPr>
              <p:nvPr/>
            </p:nvSpPr>
            <p:spPr bwMode="auto">
              <a:xfrm>
                <a:off x="1632" y="3033"/>
                <a:ext cx="518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zh-CN" altLang="en-US" b="0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39332" name="Line 68"/>
              <p:cNvSpPr>
                <a:spLocks noChangeShapeType="1"/>
              </p:cNvSpPr>
              <p:nvPr/>
            </p:nvSpPr>
            <p:spPr bwMode="auto">
              <a:xfrm>
                <a:off x="1632" y="3033"/>
                <a:ext cx="259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333" name="Line 69"/>
              <p:cNvSpPr>
                <a:spLocks noChangeShapeType="1"/>
              </p:cNvSpPr>
              <p:nvPr/>
            </p:nvSpPr>
            <p:spPr bwMode="auto">
              <a:xfrm>
                <a:off x="1632" y="3531"/>
                <a:ext cx="259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334" name="Line 70"/>
              <p:cNvSpPr>
                <a:spLocks noChangeShapeType="1"/>
              </p:cNvSpPr>
              <p:nvPr/>
            </p:nvSpPr>
            <p:spPr bwMode="auto">
              <a:xfrm>
                <a:off x="1632" y="3033"/>
                <a:ext cx="0" cy="48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335" name="Line 71"/>
              <p:cNvSpPr>
                <a:spLocks noChangeShapeType="1"/>
              </p:cNvSpPr>
              <p:nvPr/>
            </p:nvSpPr>
            <p:spPr bwMode="auto">
              <a:xfrm>
                <a:off x="2150" y="3033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336" name="Line 72"/>
              <p:cNvSpPr>
                <a:spLocks noChangeShapeType="1"/>
              </p:cNvSpPr>
              <p:nvPr/>
            </p:nvSpPr>
            <p:spPr bwMode="auto">
              <a:xfrm>
                <a:off x="2669" y="3033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337" name="Line 73"/>
              <p:cNvSpPr>
                <a:spLocks noChangeShapeType="1"/>
              </p:cNvSpPr>
              <p:nvPr/>
            </p:nvSpPr>
            <p:spPr bwMode="auto">
              <a:xfrm>
                <a:off x="3187" y="3033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338" name="Line 74"/>
              <p:cNvSpPr>
                <a:spLocks noChangeShapeType="1"/>
              </p:cNvSpPr>
              <p:nvPr/>
            </p:nvSpPr>
            <p:spPr bwMode="auto">
              <a:xfrm>
                <a:off x="3706" y="3033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339" name="Line 75"/>
              <p:cNvSpPr>
                <a:spLocks noChangeShapeType="1"/>
              </p:cNvSpPr>
              <p:nvPr/>
            </p:nvSpPr>
            <p:spPr bwMode="auto">
              <a:xfrm>
                <a:off x="4224" y="3033"/>
                <a:ext cx="0" cy="48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340" name="Line 76"/>
              <p:cNvSpPr>
                <a:spLocks noChangeShapeType="1"/>
              </p:cNvSpPr>
              <p:nvPr/>
            </p:nvSpPr>
            <p:spPr bwMode="auto">
              <a:xfrm>
                <a:off x="2160" y="3033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341" name="Line 77"/>
              <p:cNvSpPr>
                <a:spLocks noChangeShapeType="1"/>
              </p:cNvSpPr>
              <p:nvPr/>
            </p:nvSpPr>
            <p:spPr bwMode="auto">
              <a:xfrm>
                <a:off x="1974" y="3081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342" name="Line 78"/>
              <p:cNvSpPr>
                <a:spLocks noChangeShapeType="1"/>
              </p:cNvSpPr>
              <p:nvPr/>
            </p:nvSpPr>
            <p:spPr bwMode="auto">
              <a:xfrm>
                <a:off x="1850" y="3081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343" name="Line 79"/>
              <p:cNvSpPr>
                <a:spLocks noChangeShapeType="1"/>
              </p:cNvSpPr>
              <p:nvPr/>
            </p:nvSpPr>
            <p:spPr bwMode="auto">
              <a:xfrm>
                <a:off x="2544" y="3081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344" name="Line 80"/>
              <p:cNvSpPr>
                <a:spLocks noChangeShapeType="1"/>
              </p:cNvSpPr>
              <p:nvPr/>
            </p:nvSpPr>
            <p:spPr bwMode="auto">
              <a:xfrm>
                <a:off x="2420" y="3081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345" name="Line 81"/>
              <p:cNvSpPr>
                <a:spLocks noChangeShapeType="1"/>
              </p:cNvSpPr>
              <p:nvPr/>
            </p:nvSpPr>
            <p:spPr bwMode="auto">
              <a:xfrm>
                <a:off x="2952" y="3081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346" name="Line 82"/>
              <p:cNvSpPr>
                <a:spLocks noChangeShapeType="1"/>
              </p:cNvSpPr>
              <p:nvPr/>
            </p:nvSpPr>
            <p:spPr bwMode="auto">
              <a:xfrm>
                <a:off x="3445" y="3081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347" name="Text Box 83"/>
              <p:cNvSpPr txBox="1">
                <a:spLocks noChangeArrowheads="1"/>
              </p:cNvSpPr>
              <p:nvPr/>
            </p:nvSpPr>
            <p:spPr bwMode="auto">
              <a:xfrm>
                <a:off x="1678" y="2697"/>
                <a:ext cx="1959" cy="3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tx1"/>
                    </a:solidFill>
                  </a:rPr>
                  <a:t>1</a:t>
                </a:r>
                <a:r>
                  <a:rPr lang="en-US" altLang="zh-CN" sz="2800" b="1" dirty="0">
                    <a:solidFill>
                      <a:schemeClr val="tx1"/>
                    </a:solidFill>
                  </a:rPr>
                  <a:t>s    2s          2p</a:t>
                </a:r>
              </a:p>
            </p:txBody>
          </p:sp>
          <p:sp>
            <p:nvSpPr>
              <p:cNvPr id="139348" name="Text Box 84"/>
              <p:cNvSpPr txBox="1">
                <a:spLocks noChangeArrowheads="1"/>
              </p:cNvSpPr>
              <p:nvPr/>
            </p:nvSpPr>
            <p:spPr bwMode="auto">
              <a:xfrm>
                <a:off x="1352" y="3591"/>
                <a:ext cx="2781" cy="3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/>
                    </a:solidFill>
                  </a:rPr>
                  <a:t>m</a:t>
                </a:r>
                <a:r>
                  <a:rPr lang="en-US" altLang="zh-CN" sz="2400" baseline="-25000" dirty="0">
                    <a:solidFill>
                      <a:schemeClr val="tx1"/>
                    </a:solidFill>
                    <a:latin typeface="华文行楷" pitchFamily="2" charset="-122"/>
                    <a:ea typeface="华文行楷" pitchFamily="2" charset="-122"/>
                  </a:rPr>
                  <a:t>l 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= 0       0       -1     0      1 </a:t>
                </a:r>
              </a:p>
            </p:txBody>
          </p:sp>
          <p:sp>
            <p:nvSpPr>
              <p:cNvPr id="139349" name="Line 85"/>
              <p:cNvSpPr>
                <a:spLocks noChangeShapeType="1"/>
              </p:cNvSpPr>
              <p:nvPr/>
            </p:nvSpPr>
            <p:spPr bwMode="auto">
              <a:xfrm>
                <a:off x="3910" y="3072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350" name="Line 86"/>
              <p:cNvSpPr>
                <a:spLocks noChangeShapeType="1"/>
              </p:cNvSpPr>
              <p:nvPr/>
            </p:nvSpPr>
            <p:spPr bwMode="auto">
              <a:xfrm>
                <a:off x="3048" y="3088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9352" name="Text Box 88"/>
            <p:cNvSpPr txBox="1">
              <a:spLocks noChangeArrowheads="1"/>
            </p:cNvSpPr>
            <p:nvPr/>
          </p:nvSpPr>
          <p:spPr bwMode="auto">
            <a:xfrm>
              <a:off x="40" y="3297"/>
              <a:ext cx="3023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tx1"/>
                  </a:solidFill>
                  <a:latin typeface="华文新魏" pitchFamily="2" charset="-122"/>
                  <a:ea typeface="华文新魏" pitchFamily="2" charset="-122"/>
                </a:rPr>
                <a:t>2. </a:t>
              </a:r>
              <a:r>
                <a:rPr lang="en-US" altLang="zh-CN" sz="2800" b="1" baseline="-25000" dirty="0">
                  <a:solidFill>
                    <a:schemeClr val="tx1"/>
                  </a:solidFill>
                  <a:latin typeface="华文新魏" pitchFamily="2" charset="-122"/>
                  <a:ea typeface="华文新魏" pitchFamily="2" charset="-122"/>
                </a:rPr>
                <a:t>8</a:t>
              </a:r>
              <a:r>
                <a:rPr lang="en-US" altLang="zh-CN" sz="2800" b="1" dirty="0">
                  <a:solidFill>
                    <a:schemeClr val="tx1"/>
                  </a:solidFill>
                  <a:latin typeface="华文新魏" pitchFamily="2" charset="-122"/>
                  <a:ea typeface="华文新魏" pitchFamily="2" charset="-122"/>
                </a:rPr>
                <a:t>O</a:t>
              </a:r>
              <a:r>
                <a:rPr lang="zh-CN" altLang="en-US" sz="2800" b="1" dirty="0">
                  <a:solidFill>
                    <a:schemeClr val="tx1"/>
                  </a:solidFill>
                  <a:latin typeface="华文新魏" pitchFamily="2" charset="-122"/>
                  <a:ea typeface="华文新魏" pitchFamily="2" charset="-122"/>
                </a:rPr>
                <a:t>原子的轨道表示公式</a:t>
              </a:r>
              <a:endParaRPr lang="en-US" altLang="zh-CN" sz="2800" b="1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</p:grpSp>
      <p:grpSp>
        <p:nvGrpSpPr>
          <p:cNvPr id="139379" name="Group 115"/>
          <p:cNvGrpSpPr>
            <a:grpSpLocks/>
          </p:cNvGrpSpPr>
          <p:nvPr/>
        </p:nvGrpSpPr>
        <p:grpSpPr bwMode="auto">
          <a:xfrm>
            <a:off x="2590800" y="2642427"/>
            <a:ext cx="3625375" cy="862773"/>
            <a:chOff x="1632" y="1353"/>
            <a:chExt cx="2592" cy="480"/>
          </a:xfrm>
        </p:grpSpPr>
        <p:sp>
          <p:nvSpPr>
            <p:cNvPr id="139356" name="Rectangle 92"/>
            <p:cNvSpPr>
              <a:spLocks noChangeArrowheads="1"/>
            </p:cNvSpPr>
            <p:nvPr/>
          </p:nvSpPr>
          <p:spPr bwMode="auto">
            <a:xfrm>
              <a:off x="3706" y="1353"/>
              <a:ext cx="51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zh-CN" altLang="en-US" sz="2800" b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9357" name="Rectangle 93"/>
            <p:cNvSpPr>
              <a:spLocks noChangeArrowheads="1"/>
            </p:cNvSpPr>
            <p:nvPr/>
          </p:nvSpPr>
          <p:spPr bwMode="auto">
            <a:xfrm>
              <a:off x="3187" y="1353"/>
              <a:ext cx="519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zh-CN" altLang="en-US" sz="2800" b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9358" name="Rectangle 94"/>
            <p:cNvSpPr>
              <a:spLocks noChangeArrowheads="1"/>
            </p:cNvSpPr>
            <p:nvPr/>
          </p:nvSpPr>
          <p:spPr bwMode="auto">
            <a:xfrm>
              <a:off x="2669" y="1353"/>
              <a:ext cx="51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zh-CN" altLang="en-US" sz="2800" b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9359" name="Rectangle 95"/>
            <p:cNvSpPr>
              <a:spLocks noChangeArrowheads="1"/>
            </p:cNvSpPr>
            <p:nvPr/>
          </p:nvSpPr>
          <p:spPr bwMode="auto">
            <a:xfrm>
              <a:off x="2150" y="1353"/>
              <a:ext cx="519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zh-CN" altLang="en-US" sz="2800" b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9360" name="Rectangle 96"/>
            <p:cNvSpPr>
              <a:spLocks noChangeArrowheads="1"/>
            </p:cNvSpPr>
            <p:nvPr/>
          </p:nvSpPr>
          <p:spPr bwMode="auto">
            <a:xfrm>
              <a:off x="1632" y="1353"/>
              <a:ext cx="51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zh-CN" altLang="en-US" sz="2800" b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9361" name="Line 97"/>
            <p:cNvSpPr>
              <a:spLocks noChangeShapeType="1"/>
            </p:cNvSpPr>
            <p:nvPr/>
          </p:nvSpPr>
          <p:spPr bwMode="auto">
            <a:xfrm>
              <a:off x="1632" y="1353"/>
              <a:ext cx="259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>
                <a:solidFill>
                  <a:schemeClr val="tx1"/>
                </a:solidFill>
              </a:endParaRPr>
            </a:p>
          </p:txBody>
        </p:sp>
        <p:sp>
          <p:nvSpPr>
            <p:cNvPr id="139362" name="Line 98"/>
            <p:cNvSpPr>
              <a:spLocks noChangeShapeType="1"/>
            </p:cNvSpPr>
            <p:nvPr/>
          </p:nvSpPr>
          <p:spPr bwMode="auto">
            <a:xfrm>
              <a:off x="1632" y="1833"/>
              <a:ext cx="259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>
                <a:solidFill>
                  <a:schemeClr val="tx1"/>
                </a:solidFill>
              </a:endParaRPr>
            </a:p>
          </p:txBody>
        </p:sp>
        <p:sp>
          <p:nvSpPr>
            <p:cNvPr id="139363" name="Line 99"/>
            <p:cNvSpPr>
              <a:spLocks noChangeShapeType="1"/>
            </p:cNvSpPr>
            <p:nvPr/>
          </p:nvSpPr>
          <p:spPr bwMode="auto">
            <a:xfrm>
              <a:off x="1632" y="1353"/>
              <a:ext cx="0" cy="4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>
                <a:solidFill>
                  <a:schemeClr val="tx1"/>
                </a:solidFill>
              </a:endParaRPr>
            </a:p>
          </p:txBody>
        </p:sp>
        <p:sp>
          <p:nvSpPr>
            <p:cNvPr id="139364" name="Line 100"/>
            <p:cNvSpPr>
              <a:spLocks noChangeShapeType="1"/>
            </p:cNvSpPr>
            <p:nvPr/>
          </p:nvSpPr>
          <p:spPr bwMode="auto">
            <a:xfrm>
              <a:off x="2150" y="1353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>
                <a:solidFill>
                  <a:schemeClr val="tx1"/>
                </a:solidFill>
              </a:endParaRPr>
            </a:p>
          </p:txBody>
        </p:sp>
        <p:sp>
          <p:nvSpPr>
            <p:cNvPr id="139365" name="Line 101"/>
            <p:cNvSpPr>
              <a:spLocks noChangeShapeType="1"/>
            </p:cNvSpPr>
            <p:nvPr/>
          </p:nvSpPr>
          <p:spPr bwMode="auto">
            <a:xfrm>
              <a:off x="2669" y="1353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>
                <a:solidFill>
                  <a:schemeClr val="tx1"/>
                </a:solidFill>
              </a:endParaRPr>
            </a:p>
          </p:txBody>
        </p:sp>
        <p:sp>
          <p:nvSpPr>
            <p:cNvPr id="139366" name="Line 102"/>
            <p:cNvSpPr>
              <a:spLocks noChangeShapeType="1"/>
            </p:cNvSpPr>
            <p:nvPr/>
          </p:nvSpPr>
          <p:spPr bwMode="auto">
            <a:xfrm>
              <a:off x="3187" y="1353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>
                <a:solidFill>
                  <a:schemeClr val="tx1"/>
                </a:solidFill>
              </a:endParaRPr>
            </a:p>
          </p:txBody>
        </p:sp>
        <p:sp>
          <p:nvSpPr>
            <p:cNvPr id="139367" name="Line 103"/>
            <p:cNvSpPr>
              <a:spLocks noChangeShapeType="1"/>
            </p:cNvSpPr>
            <p:nvPr/>
          </p:nvSpPr>
          <p:spPr bwMode="auto">
            <a:xfrm>
              <a:off x="3706" y="1353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>
                <a:solidFill>
                  <a:schemeClr val="tx1"/>
                </a:solidFill>
              </a:endParaRPr>
            </a:p>
          </p:txBody>
        </p:sp>
        <p:sp>
          <p:nvSpPr>
            <p:cNvPr id="139368" name="Line 104"/>
            <p:cNvSpPr>
              <a:spLocks noChangeShapeType="1"/>
            </p:cNvSpPr>
            <p:nvPr/>
          </p:nvSpPr>
          <p:spPr bwMode="auto">
            <a:xfrm>
              <a:off x="4224" y="1353"/>
              <a:ext cx="0" cy="4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>
                <a:solidFill>
                  <a:schemeClr val="tx1"/>
                </a:solidFill>
              </a:endParaRPr>
            </a:p>
          </p:txBody>
        </p:sp>
        <p:sp>
          <p:nvSpPr>
            <p:cNvPr id="139369" name="Line 105"/>
            <p:cNvSpPr>
              <a:spLocks noChangeShapeType="1"/>
            </p:cNvSpPr>
            <p:nvPr/>
          </p:nvSpPr>
          <p:spPr bwMode="auto">
            <a:xfrm>
              <a:off x="2160" y="1353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>
                <a:solidFill>
                  <a:schemeClr val="tx1"/>
                </a:solidFill>
              </a:endParaRPr>
            </a:p>
          </p:txBody>
        </p:sp>
        <p:sp>
          <p:nvSpPr>
            <p:cNvPr id="139371" name="Line 107"/>
            <p:cNvSpPr>
              <a:spLocks noChangeShapeType="1"/>
            </p:cNvSpPr>
            <p:nvPr/>
          </p:nvSpPr>
          <p:spPr bwMode="auto">
            <a:xfrm>
              <a:off x="1920" y="1401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>
                <a:solidFill>
                  <a:schemeClr val="tx1"/>
                </a:solidFill>
              </a:endParaRPr>
            </a:p>
          </p:txBody>
        </p:sp>
        <p:sp>
          <p:nvSpPr>
            <p:cNvPr id="139373" name="Line 109"/>
            <p:cNvSpPr>
              <a:spLocks noChangeShapeType="1"/>
            </p:cNvSpPr>
            <p:nvPr/>
          </p:nvSpPr>
          <p:spPr bwMode="auto">
            <a:xfrm>
              <a:off x="2480" y="1401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>
                <a:solidFill>
                  <a:schemeClr val="tx1"/>
                </a:solidFill>
              </a:endParaRPr>
            </a:p>
          </p:txBody>
        </p:sp>
        <p:sp>
          <p:nvSpPr>
            <p:cNvPr id="139374" name="Line 110"/>
            <p:cNvSpPr>
              <a:spLocks noChangeShapeType="1"/>
            </p:cNvSpPr>
            <p:nvPr/>
          </p:nvSpPr>
          <p:spPr bwMode="auto">
            <a:xfrm>
              <a:off x="2952" y="1401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>
                <a:solidFill>
                  <a:schemeClr val="tx1"/>
                </a:solidFill>
              </a:endParaRPr>
            </a:p>
          </p:txBody>
        </p:sp>
        <p:sp>
          <p:nvSpPr>
            <p:cNvPr id="139375" name="Line 111"/>
            <p:cNvSpPr>
              <a:spLocks noChangeShapeType="1"/>
            </p:cNvSpPr>
            <p:nvPr/>
          </p:nvSpPr>
          <p:spPr bwMode="auto">
            <a:xfrm>
              <a:off x="3456" y="1401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>
                <a:solidFill>
                  <a:schemeClr val="tx1"/>
                </a:solidFill>
              </a:endParaRPr>
            </a:p>
          </p:txBody>
        </p:sp>
        <p:sp>
          <p:nvSpPr>
            <p:cNvPr id="139378" name="Line 114"/>
            <p:cNvSpPr>
              <a:spLocks noChangeShapeType="1"/>
            </p:cNvSpPr>
            <p:nvPr/>
          </p:nvSpPr>
          <p:spPr bwMode="auto">
            <a:xfrm>
              <a:off x="4032" y="139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>
                <a:solidFill>
                  <a:schemeClr val="tx1"/>
                </a:solidFill>
              </a:endParaRPr>
            </a:p>
          </p:txBody>
        </p:sp>
      </p:grpSp>
      <p:sp>
        <p:nvSpPr>
          <p:cNvPr id="139380" name="Text Box 116"/>
          <p:cNvSpPr txBox="1">
            <a:spLocks noChangeArrowheads="1"/>
          </p:cNvSpPr>
          <p:nvPr/>
        </p:nvSpPr>
        <p:spPr bwMode="auto">
          <a:xfrm>
            <a:off x="533400" y="2891135"/>
            <a:ext cx="2303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轨道表示式</a:t>
            </a:r>
            <a:endParaRPr lang="en-US" altLang="zh-CN" sz="2400" b="1" dirty="0">
              <a:solidFill>
                <a:schemeClr val="tx1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83" name="Text Box 112"/>
          <p:cNvSpPr txBox="1">
            <a:spLocks noChangeArrowheads="1"/>
          </p:cNvSpPr>
          <p:nvPr/>
        </p:nvSpPr>
        <p:spPr bwMode="auto">
          <a:xfrm>
            <a:off x="2147597" y="3500267"/>
            <a:ext cx="41008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m</a:t>
            </a:r>
            <a:r>
              <a:rPr lang="en-US" altLang="zh-CN" sz="2000" baseline="-25000" dirty="0">
                <a:solidFill>
                  <a:schemeClr val="tx1"/>
                </a:solidFill>
                <a:latin typeface="华文行楷" pitchFamily="2" charset="-122"/>
                <a:ea typeface="华文行楷" pitchFamily="2" charset="-122"/>
              </a:rPr>
              <a:t>l</a:t>
            </a:r>
            <a:r>
              <a:rPr lang="en-US" altLang="zh-CN" sz="2000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 =  -2,   </a:t>
            </a:r>
            <a:r>
              <a:rPr lang="zh-CN" altLang="en-US" sz="2000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  </a:t>
            </a:r>
            <a:r>
              <a:rPr lang="en-US" altLang="zh-CN" sz="2000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   -1,  </a:t>
            </a:r>
            <a:r>
              <a:rPr lang="zh-CN" altLang="en-US" sz="2000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  </a:t>
            </a:r>
            <a:r>
              <a:rPr lang="en-US" altLang="zh-CN" sz="2000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   0, </a:t>
            </a:r>
            <a:r>
              <a:rPr lang="zh-CN" altLang="en-US" sz="2000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  </a:t>
            </a:r>
            <a:r>
              <a:rPr lang="en-US" altLang="zh-CN" sz="2000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    +1,  </a:t>
            </a:r>
            <a:r>
              <a:rPr lang="zh-CN" altLang="en-US" sz="2000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  </a:t>
            </a:r>
            <a:r>
              <a:rPr lang="en-US" altLang="zh-CN" sz="2000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   +2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1532" y="2213938"/>
            <a:ext cx="65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3d</a:t>
            </a:r>
            <a:r>
              <a:rPr lang="en-US" altLang="zh-CN" sz="2400" b="1" baseline="30000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5</a:t>
            </a:r>
            <a:endParaRPr lang="zh-CN" altLang="en-US" sz="2400" b="1" baseline="30000" dirty="0">
              <a:solidFill>
                <a:schemeClr val="tx1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/>
      <p:bldP spid="139380" grpId="0"/>
      <p:bldP spid="83" grpId="0"/>
      <p:bldP spid="1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同科电子的洪特定则</a:t>
            </a:r>
            <a:r>
              <a:rPr lang="en-US" altLang="zh-CN" dirty="0"/>
              <a:t>(3)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67</a:t>
            </a:fld>
            <a:endParaRPr lang="en-US" altLang="zh-CN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04352" y="1298015"/>
            <a:ext cx="613464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 eaLnBrk="1" hangingPunct="1">
              <a:spcBef>
                <a:spcPct val="50000"/>
              </a:spcBef>
            </a:pPr>
            <a:r>
              <a:rPr lang="zh-CN" altLang="en-US" sz="2800" b="0" baseline="-250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6</a:t>
            </a:r>
            <a:r>
              <a:rPr lang="en-US" altLang="zh-CN" sz="2800" b="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C(</a:t>
            </a:r>
            <a:r>
              <a:rPr lang="zh-CN" altLang="en-US" sz="2800" b="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碳</a:t>
            </a:r>
            <a:r>
              <a:rPr lang="en-US" altLang="zh-CN" sz="2800" b="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) </a:t>
            </a:r>
            <a:r>
              <a:rPr lang="zh-CN" altLang="en-US" sz="2800" b="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电子排布式：</a:t>
            </a:r>
            <a:r>
              <a:rPr lang="en-US" altLang="zh-CN" sz="2800" b="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1s</a:t>
            </a:r>
            <a:r>
              <a:rPr lang="en-US" altLang="zh-CN" sz="2800" baseline="300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2s</a:t>
            </a:r>
            <a:r>
              <a:rPr lang="en-US" altLang="zh-CN" sz="2800" baseline="300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2</a:t>
            </a:r>
            <a:r>
              <a:rPr lang="en-US" altLang="zh-CN" sz="2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2p</a:t>
            </a:r>
            <a:r>
              <a:rPr lang="zh-CN" altLang="zh-CN" sz="2800" baseline="300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2</a:t>
            </a:r>
            <a:r>
              <a:rPr lang="en-US" altLang="zh-CN" sz="2800" baseline="300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  </a:t>
            </a:r>
          </a:p>
          <a:p>
            <a:pPr defTabSz="457200"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电子组态</a:t>
            </a:r>
            <a:r>
              <a:rPr lang="en-US" altLang="zh-CN" sz="2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  </a:t>
            </a:r>
            <a:r>
              <a:rPr lang="en-US" altLang="zh-CN" sz="2800" baseline="300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1</a:t>
            </a:r>
            <a:r>
              <a:rPr lang="en-US" altLang="zh-CN" sz="2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S</a:t>
            </a:r>
            <a:r>
              <a:rPr lang="en-US" altLang="zh-CN" sz="2800" baseline="-250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0</a:t>
            </a:r>
            <a:r>
              <a:rPr lang="en-US" altLang="zh-CN" sz="2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, </a:t>
            </a:r>
            <a:r>
              <a:rPr lang="en-US" altLang="zh-CN" sz="2800" baseline="300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3</a:t>
            </a:r>
            <a:r>
              <a:rPr lang="en-US" altLang="zh-CN" sz="2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P</a:t>
            </a:r>
            <a:r>
              <a:rPr lang="en-US" altLang="zh-CN" sz="2800" baseline="-250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0,1,2</a:t>
            </a:r>
            <a:r>
              <a:rPr lang="en-US" altLang="zh-CN" sz="2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, </a:t>
            </a:r>
            <a:r>
              <a:rPr lang="en-US" altLang="zh-CN" sz="2800" baseline="300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1</a:t>
            </a:r>
            <a:r>
              <a:rPr lang="en-US" altLang="zh-CN" sz="2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D</a:t>
            </a:r>
            <a:r>
              <a:rPr lang="en-US" altLang="zh-CN" sz="2800" baseline="-250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2 </a:t>
            </a:r>
            <a:r>
              <a:rPr lang="en-US" altLang="zh-CN" sz="2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        </a:t>
            </a:r>
          </a:p>
          <a:p>
            <a:pPr defTabSz="457200" eaLnBrk="1" hangingPunct="1">
              <a:spcBef>
                <a:spcPct val="50000"/>
              </a:spcBef>
            </a:pPr>
            <a:r>
              <a:rPr lang="zh-CN" altLang="en-US" sz="2800" b="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按洪特规则（正序）：</a:t>
            </a:r>
            <a:r>
              <a:rPr lang="en-US" altLang="zh-CN" sz="2800" b="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2800" baseline="300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3</a:t>
            </a:r>
            <a:r>
              <a:rPr lang="en-US" altLang="zh-CN" sz="28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P</a:t>
            </a:r>
            <a:r>
              <a:rPr lang="en-US" altLang="zh-CN" sz="2800" baseline="-250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0</a:t>
            </a:r>
            <a:endParaRPr lang="en-US" altLang="zh-CN" sz="2800" baseline="30000" dirty="0">
              <a:solidFill>
                <a:srgbClr val="0000FF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90064" y="3888425"/>
            <a:ext cx="613464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 eaLnBrk="1" hangingPunct="1">
              <a:spcBef>
                <a:spcPct val="50000"/>
              </a:spcBef>
            </a:pPr>
            <a:r>
              <a:rPr lang="en-US" altLang="zh-CN" sz="2800" b="0" baseline="-250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9</a:t>
            </a:r>
            <a:r>
              <a:rPr lang="en-US" altLang="zh-CN" sz="2800" b="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F(</a:t>
            </a:r>
            <a:r>
              <a:rPr lang="zh-CN" altLang="en-US" sz="2800" b="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氟</a:t>
            </a:r>
            <a:r>
              <a:rPr lang="en-US" altLang="zh-CN" sz="2800" b="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) </a:t>
            </a:r>
            <a:r>
              <a:rPr lang="zh-CN" altLang="en-US" sz="2800" b="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电子排布式：</a:t>
            </a:r>
            <a:r>
              <a:rPr lang="en-US" altLang="zh-CN" sz="2800" b="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1s</a:t>
            </a:r>
            <a:r>
              <a:rPr lang="en-US" altLang="zh-CN" sz="2800" baseline="300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2s</a:t>
            </a:r>
            <a:r>
              <a:rPr lang="en-US" altLang="zh-CN" sz="2800" baseline="300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2</a:t>
            </a:r>
            <a:r>
              <a:rPr lang="en-US" altLang="zh-CN" sz="2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2p</a:t>
            </a:r>
            <a:r>
              <a:rPr lang="zh-CN" altLang="zh-CN" sz="2800" baseline="300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5</a:t>
            </a:r>
            <a:r>
              <a:rPr lang="en-US" altLang="zh-CN" sz="2800" baseline="300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  </a:t>
            </a:r>
          </a:p>
          <a:p>
            <a:pPr defTabSz="457200"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电子组态</a:t>
            </a:r>
            <a:r>
              <a:rPr lang="en-US" altLang="zh-CN" sz="2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   </a:t>
            </a:r>
            <a:r>
              <a:rPr lang="zh-CN" altLang="zh-CN" sz="2800" baseline="300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2</a:t>
            </a:r>
            <a:r>
              <a:rPr lang="en-US" altLang="zh-CN" sz="2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P</a:t>
            </a:r>
            <a:r>
              <a:rPr lang="en-US" altLang="zh-CN" sz="2800" baseline="-250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1/</a:t>
            </a:r>
            <a:r>
              <a:rPr lang="zh-CN" altLang="zh-CN" sz="2800" baseline="-250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2</a:t>
            </a:r>
            <a:r>
              <a:rPr lang="en-US" altLang="zh-CN" sz="2800" baseline="-250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, 3/2</a:t>
            </a:r>
            <a:r>
              <a:rPr lang="en-US" altLang="zh-CN" sz="2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         </a:t>
            </a:r>
          </a:p>
          <a:p>
            <a:pPr defTabSz="457200"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按洪特规则</a:t>
            </a:r>
            <a:r>
              <a:rPr lang="zh-CN" altLang="en-US" sz="2800" b="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（倒序）</a:t>
            </a:r>
            <a:r>
              <a:rPr lang="zh-CN" altLang="en-US" sz="28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：</a:t>
            </a:r>
            <a:r>
              <a:rPr lang="en-US" altLang="zh-CN" sz="28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2800" baseline="300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2</a:t>
            </a:r>
            <a:r>
              <a:rPr lang="en-US" altLang="zh-CN" sz="28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P</a:t>
            </a:r>
            <a:r>
              <a:rPr lang="en-US" altLang="zh-CN" sz="2800" baseline="-250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3/2</a:t>
            </a:r>
            <a:endParaRPr lang="en-US" altLang="zh-CN" sz="2800" baseline="30000" dirty="0">
              <a:solidFill>
                <a:srgbClr val="0000FF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9706062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/>
              <a:t>Hund</a:t>
            </a:r>
            <a:r>
              <a:rPr lang="zh-CN" altLang="en-US" sz="3600" dirty="0"/>
              <a:t>规则补充：  全充满、半充满规则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68</a:t>
            </a:fld>
            <a:endParaRPr lang="en-US" altLang="zh-CN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32084" y="1295400"/>
            <a:ext cx="840302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 eaLnBrk="1" hangingPunct="1"/>
            <a:r>
              <a:rPr lang="zh-CN" altLang="en-US" sz="2800" b="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在等价轨道上，处于</a:t>
            </a:r>
            <a:r>
              <a:rPr lang="zh-CN" altLang="en-US" sz="28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全充满(</a:t>
            </a:r>
            <a:r>
              <a:rPr lang="en-US" altLang="zh-CN" sz="28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p</a:t>
            </a:r>
            <a:r>
              <a:rPr lang="en-US" altLang="zh-CN" sz="2800" baseline="300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6</a:t>
            </a:r>
            <a:r>
              <a:rPr lang="en-US" altLang="zh-CN" sz="28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、d</a:t>
            </a:r>
            <a:r>
              <a:rPr lang="en-US" altLang="zh-CN" sz="2800" baseline="300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10</a:t>
            </a:r>
            <a:r>
              <a:rPr lang="en-US" altLang="zh-CN" sz="28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、f</a:t>
            </a:r>
            <a:r>
              <a:rPr lang="en-US" altLang="zh-CN" sz="2800" baseline="300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14</a:t>
            </a:r>
            <a:r>
              <a:rPr lang="en-US" altLang="zh-CN" sz="28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)，</a:t>
            </a:r>
            <a:r>
              <a:rPr lang="zh-CN" altLang="en-US" sz="28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半充满（</a:t>
            </a:r>
            <a:r>
              <a:rPr lang="en-US" altLang="zh-CN" sz="28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p</a:t>
            </a:r>
            <a:r>
              <a:rPr lang="en-US" altLang="zh-CN" sz="2800" baseline="300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3</a:t>
            </a:r>
            <a:r>
              <a:rPr lang="en-US" altLang="zh-CN" sz="28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、d</a:t>
            </a:r>
            <a:r>
              <a:rPr lang="en-US" altLang="zh-CN" sz="2800" baseline="300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5</a:t>
            </a:r>
            <a:r>
              <a:rPr lang="en-US" altLang="zh-CN" sz="28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、f</a:t>
            </a:r>
            <a:r>
              <a:rPr lang="en-US" altLang="zh-CN" sz="2800" baseline="300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7</a:t>
            </a:r>
            <a:r>
              <a:rPr lang="en-US" altLang="zh-CN" sz="28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）</a:t>
            </a:r>
            <a:r>
              <a:rPr lang="zh-CN" altLang="en-US" sz="2800" b="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或全空</a:t>
            </a:r>
            <a:r>
              <a:rPr lang="zh-CN" altLang="en-US" sz="2800" b="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CN" sz="28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p</a:t>
            </a:r>
            <a:r>
              <a:rPr lang="en-US" altLang="zh-CN" sz="2800" baseline="300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0</a:t>
            </a:r>
            <a:r>
              <a:rPr lang="en-US" altLang="zh-CN" sz="28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、d</a:t>
            </a:r>
            <a:r>
              <a:rPr lang="en-US" altLang="zh-CN" sz="2800" baseline="300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0</a:t>
            </a:r>
            <a:r>
              <a:rPr lang="en-US" altLang="zh-CN" sz="28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、f</a:t>
            </a:r>
            <a:r>
              <a:rPr lang="en-US" altLang="zh-CN" sz="2800" baseline="300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0</a:t>
            </a:r>
            <a:r>
              <a:rPr lang="en-US" altLang="zh-CN" sz="28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）</a:t>
            </a:r>
            <a:r>
              <a:rPr lang="zh-CN" altLang="en-US" sz="2800" b="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的状态时，体系能量较低，状态较稳定。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60084" y="2729524"/>
            <a:ext cx="1368503" cy="523220"/>
          </a:xfrm>
          <a:prstGeom prst="rect">
            <a:avLst/>
          </a:prstGeom>
          <a:solidFill>
            <a:srgbClr val="EEECE1"/>
          </a:solidFill>
          <a:ln>
            <a:noFill/>
          </a:ln>
          <a:effectLst>
            <a:prstShdw prst="shdw13" dist="53882" dir="13500000">
              <a:srgbClr val="EEECE1"/>
            </a:prstShdw>
          </a:effectLst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/>
                <a:ea typeface="华文楷体"/>
                <a:cs typeface="华文楷体"/>
              </a:rPr>
              <a:t>例如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楷体"/>
                <a:ea typeface="华文楷体"/>
                <a:cs typeface="华文楷体"/>
              </a:rPr>
              <a:t>：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31387" y="4738255"/>
            <a:ext cx="25450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50000"/>
              </a:spcBef>
            </a:pPr>
            <a:r>
              <a:rPr lang="zh-CN" altLang="en-US" sz="2800" b="0" baseline="-250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42</a:t>
            </a:r>
            <a:r>
              <a:rPr lang="en-US" altLang="zh-CN" sz="2800" b="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Mo(</a:t>
            </a:r>
            <a:r>
              <a:rPr lang="zh-CN" altLang="en-US" sz="2800" b="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钼</a:t>
            </a:r>
            <a:r>
              <a:rPr lang="en-US" altLang="zh-CN" sz="2800" b="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)  4d</a:t>
            </a:r>
            <a:r>
              <a:rPr lang="en-US" altLang="zh-CN" sz="2800" b="0" baseline="300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5</a:t>
            </a:r>
            <a:r>
              <a:rPr lang="en-US" altLang="zh-CN" sz="2800" b="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5s</a:t>
            </a:r>
            <a:r>
              <a:rPr lang="en-US" altLang="zh-CN" sz="2800" b="0" baseline="300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1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823133" y="4738255"/>
            <a:ext cx="3429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457200" eaLnBrk="1" hangingPunct="1">
              <a:spcBef>
                <a:spcPct val="50000"/>
              </a:spcBef>
            </a:pPr>
            <a:r>
              <a:rPr lang="zh-CN" altLang="en-US" sz="2800" b="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而不是： 4</a:t>
            </a:r>
            <a:r>
              <a:rPr lang="en-US" altLang="zh-CN" sz="2800" b="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d</a:t>
            </a:r>
            <a:r>
              <a:rPr lang="en-US" altLang="zh-CN" sz="2800" b="0" baseline="300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4</a:t>
            </a:r>
            <a:r>
              <a:rPr lang="en-US" altLang="zh-CN" sz="2800" b="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5s</a:t>
            </a:r>
            <a:r>
              <a:rPr lang="en-US" altLang="zh-CN" sz="2800" b="0" baseline="300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2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73383" y="5536683"/>
            <a:ext cx="26670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 eaLnBrk="1" hangingPunct="1">
              <a:spcBef>
                <a:spcPct val="50000"/>
              </a:spcBef>
            </a:pPr>
            <a:r>
              <a:rPr lang="zh-CN" altLang="en-US" sz="2800" b="0" baseline="-250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29</a:t>
            </a:r>
            <a:r>
              <a:rPr lang="en-US" altLang="zh-CN" sz="2800" b="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Cu(</a:t>
            </a:r>
            <a:r>
              <a:rPr lang="zh-CN" altLang="en-US" sz="2800" b="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铜</a:t>
            </a:r>
            <a:r>
              <a:rPr lang="en-US" altLang="zh-CN" sz="2800" b="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)   3d</a:t>
            </a:r>
            <a:r>
              <a:rPr lang="en-US" altLang="zh-CN" sz="2800" b="0" baseline="300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10</a:t>
            </a:r>
            <a:r>
              <a:rPr lang="en-US" altLang="zh-CN" sz="2800" b="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4s</a:t>
            </a:r>
            <a:r>
              <a:rPr lang="en-US" altLang="zh-CN" sz="2800" b="0" baseline="300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1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807368" y="5505151"/>
            <a:ext cx="3429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457200" eaLnBrk="1" hangingPunct="1">
              <a:spcBef>
                <a:spcPct val="50000"/>
              </a:spcBef>
            </a:pPr>
            <a:r>
              <a:rPr lang="zh-CN" altLang="en-US" sz="2800" b="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而不是： 3</a:t>
            </a:r>
            <a:r>
              <a:rPr lang="en-US" altLang="zh-CN" sz="2800" b="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d</a:t>
            </a:r>
            <a:r>
              <a:rPr lang="en-US" altLang="zh-CN" sz="2800" b="0" baseline="300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9</a:t>
            </a:r>
            <a:r>
              <a:rPr lang="en-US" altLang="zh-CN" sz="2800" b="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4s</a:t>
            </a:r>
            <a:r>
              <a:rPr lang="en-US" altLang="zh-CN" sz="2800" b="0" baseline="300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2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47152" y="3400097"/>
            <a:ext cx="777163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 eaLnBrk="1" hangingPunct="1">
              <a:spcBef>
                <a:spcPct val="50000"/>
              </a:spcBef>
            </a:pPr>
            <a:r>
              <a:rPr lang="zh-CN" altLang="en-US" sz="2800" b="0" baseline="-250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24</a:t>
            </a:r>
            <a:r>
              <a:rPr lang="en-US" altLang="zh-CN" sz="2800" b="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Cr(</a:t>
            </a:r>
            <a:r>
              <a:rPr lang="zh-CN" altLang="en-US" sz="2800" b="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铬</a:t>
            </a:r>
            <a:r>
              <a:rPr lang="en-US" altLang="zh-CN" sz="2800" b="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) </a:t>
            </a:r>
            <a:r>
              <a:rPr lang="zh-CN" altLang="en-US" sz="2800" b="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电子排布式：</a:t>
            </a:r>
            <a:r>
              <a:rPr lang="en-US" altLang="zh-CN" sz="2800" b="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1s</a:t>
            </a:r>
            <a:r>
              <a:rPr lang="en-US" altLang="zh-CN" sz="2800" baseline="300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2s</a:t>
            </a:r>
            <a:r>
              <a:rPr lang="en-US" altLang="zh-CN" sz="2800" baseline="300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2p</a:t>
            </a:r>
            <a:r>
              <a:rPr lang="en-US" altLang="zh-CN" sz="2800" baseline="300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6</a:t>
            </a:r>
            <a:r>
              <a:rPr lang="en-US" altLang="zh-CN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3s</a:t>
            </a:r>
            <a:r>
              <a:rPr lang="en-US" altLang="zh-CN" sz="2800" baseline="300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3p</a:t>
            </a:r>
            <a:r>
              <a:rPr lang="en-US" altLang="zh-CN" sz="2800" baseline="300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6  </a:t>
            </a:r>
            <a:r>
              <a:rPr lang="en-US" altLang="zh-CN" sz="2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4s</a:t>
            </a:r>
            <a:r>
              <a:rPr lang="en-US" altLang="zh-CN" sz="2800" baseline="300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2</a:t>
            </a:r>
            <a:r>
              <a:rPr lang="en-US" altLang="zh-CN" sz="2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3d</a:t>
            </a:r>
            <a:r>
              <a:rPr lang="en-US" altLang="zh-CN" sz="2800" baseline="300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4</a:t>
            </a:r>
          </a:p>
          <a:p>
            <a:pPr defTabSz="457200" eaLnBrk="1" hangingPunct="1">
              <a:spcBef>
                <a:spcPct val="50000"/>
              </a:spcBef>
            </a:pPr>
            <a:r>
              <a:rPr lang="en-US" altLang="zh-CN" sz="2800" b="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                </a:t>
            </a:r>
            <a:r>
              <a:rPr lang="zh-CN" altLang="en-US" sz="2800" b="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按洪特规则：</a:t>
            </a:r>
            <a:r>
              <a:rPr lang="en-US" altLang="zh-CN" sz="2800" b="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1s</a:t>
            </a:r>
            <a:r>
              <a:rPr lang="en-US" altLang="zh-CN" sz="2800" baseline="300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2s</a:t>
            </a:r>
            <a:r>
              <a:rPr lang="en-US" altLang="zh-CN" sz="2800" baseline="300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2p</a:t>
            </a:r>
            <a:r>
              <a:rPr lang="en-US" altLang="zh-CN" sz="2800" baseline="300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6</a:t>
            </a:r>
            <a:r>
              <a:rPr lang="en-US" altLang="zh-CN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3s</a:t>
            </a:r>
            <a:r>
              <a:rPr lang="en-US" altLang="zh-CN" sz="2800" baseline="300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2</a:t>
            </a:r>
            <a:r>
              <a:rPr lang="en-US" altLang="zh-CN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3p</a:t>
            </a:r>
            <a:r>
              <a:rPr lang="en-US" altLang="zh-CN" sz="2800" baseline="300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6</a:t>
            </a:r>
            <a:r>
              <a:rPr lang="en-US" altLang="zh-CN" sz="28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3d</a:t>
            </a:r>
            <a:r>
              <a:rPr lang="en-US" altLang="zh-CN" sz="2800" baseline="300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5</a:t>
            </a:r>
            <a:r>
              <a:rPr lang="en-US" altLang="zh-CN" sz="2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4s</a:t>
            </a:r>
            <a:r>
              <a:rPr lang="en-US" altLang="zh-CN" sz="2800" baseline="300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834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1219200" y="3276600"/>
            <a:ext cx="5715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en-US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381000" y="1205805"/>
            <a:ext cx="8610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洪特定则的上述几条分布规律主要是由实验归纳而得，有助于我们掌握、推测大多数元素原子的的核外电子分布状况。</a:t>
            </a:r>
            <a:endParaRPr kumimoji="1" lang="en-US" altLang="zh-CN" sz="2400" dirty="0">
              <a:solidFill>
                <a:schemeClr val="tx1"/>
              </a:solidFill>
              <a:latin typeface="华文楷体"/>
              <a:ea typeface="华文楷体"/>
              <a:cs typeface="华文楷体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结果大都与光谱实验一致。</a:t>
            </a: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381000" y="2586335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但有个别原子例外，其电子排布并不符合上述规律。</a:t>
            </a: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747548" y="3287439"/>
            <a:ext cx="41397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例如，</a:t>
            </a:r>
            <a:r>
              <a:rPr kumimoji="1" lang="zh-CN" altLang="en-US" sz="2800" b="1" baseline="-250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41</a:t>
            </a:r>
            <a:r>
              <a:rPr kumimoji="1" lang="en-US" altLang="zh-CN" sz="2800" b="1" dirty="0" err="1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Nb</a:t>
            </a:r>
            <a:r>
              <a:rPr kumimoji="1" lang="en-US" altLang="zh-CN" sz="28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(</a:t>
            </a:r>
            <a:r>
              <a:rPr kumimoji="1" lang="zh-CN" altLang="en-US" sz="28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铌</a:t>
            </a:r>
            <a:r>
              <a:rPr kumimoji="1" lang="en-US" altLang="zh-CN" sz="28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)</a:t>
            </a:r>
            <a:r>
              <a:rPr kumimoji="1" lang="zh-CN" altLang="en-US" sz="28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是 4</a:t>
            </a:r>
            <a:r>
              <a:rPr kumimoji="1" lang="en-US" altLang="zh-CN" sz="28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d</a:t>
            </a:r>
            <a:r>
              <a:rPr kumimoji="1" lang="en-US" altLang="zh-CN" sz="2800" b="1" baseline="300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4</a:t>
            </a:r>
            <a:r>
              <a:rPr kumimoji="1" lang="en-US" altLang="zh-CN" sz="28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5s</a:t>
            </a:r>
            <a:r>
              <a:rPr kumimoji="1" lang="en-US" altLang="zh-CN" sz="2800" b="1" baseline="300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1</a:t>
            </a: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5326118" y="3278248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而不是 4</a:t>
            </a:r>
            <a:r>
              <a:rPr kumimoji="1" lang="en-US" altLang="zh-CN" sz="28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d</a:t>
            </a:r>
            <a:r>
              <a:rPr kumimoji="1" lang="en-US" altLang="zh-CN" sz="2800" b="1" baseline="300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3</a:t>
            </a:r>
            <a:r>
              <a:rPr kumimoji="1" lang="en-US" altLang="zh-CN" sz="28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5s</a:t>
            </a:r>
            <a:r>
              <a:rPr kumimoji="1" lang="en-US" altLang="zh-CN" sz="2800" b="1" baseline="300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2</a:t>
            </a: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1828800" y="4191000"/>
            <a:ext cx="30716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baseline="-250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44</a:t>
            </a:r>
            <a:r>
              <a:rPr kumimoji="1" lang="en-US" altLang="zh-CN" sz="2800" b="1" dirty="0" err="1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Ru</a:t>
            </a:r>
            <a:r>
              <a:rPr kumimoji="1" lang="en-US" altLang="zh-CN" sz="28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(</a:t>
            </a:r>
            <a:r>
              <a:rPr kumimoji="1" lang="zh-CN" altLang="en-US" sz="28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钌</a:t>
            </a:r>
            <a:r>
              <a:rPr kumimoji="1" lang="en-US" altLang="zh-CN" sz="28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)</a:t>
            </a:r>
            <a:r>
              <a:rPr kumimoji="1" lang="zh-CN" altLang="en-US" sz="28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是 4</a:t>
            </a:r>
            <a:r>
              <a:rPr kumimoji="1" lang="en-US" altLang="zh-CN" sz="28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d</a:t>
            </a:r>
            <a:r>
              <a:rPr kumimoji="1" lang="en-US" altLang="zh-CN" sz="2800" b="1" baseline="300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7</a:t>
            </a:r>
            <a:r>
              <a:rPr kumimoji="1" lang="en-US" altLang="zh-CN" sz="28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5s</a:t>
            </a:r>
            <a:r>
              <a:rPr kumimoji="1" lang="en-US" altLang="zh-CN" sz="2800" b="1" baseline="300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1</a:t>
            </a:r>
          </a:p>
        </p:txBody>
      </p:sp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5326118" y="4114800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而不是4 </a:t>
            </a:r>
            <a:r>
              <a:rPr kumimoji="1" lang="en-US" altLang="zh-CN" sz="28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d</a:t>
            </a:r>
            <a:r>
              <a:rPr kumimoji="1" lang="en-US" altLang="zh-CN" sz="2800" b="1" baseline="300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6</a:t>
            </a:r>
            <a:r>
              <a:rPr kumimoji="1" lang="en-US" altLang="zh-CN" sz="28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5s</a:t>
            </a:r>
            <a:r>
              <a:rPr kumimoji="1" lang="en-US" altLang="zh-CN" sz="2800" b="1" baseline="300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2</a:t>
            </a:r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609600" y="4953000"/>
            <a:ext cx="8153400" cy="95410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各元素原子中电子分布的实际情况，最终</a:t>
            </a:r>
            <a:r>
              <a:rPr kumimoji="1" lang="zh-CN" altLang="en-US" sz="28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只能由光谱等实验来确定</a:t>
            </a:r>
            <a:r>
              <a:rPr kumimoji="1" lang="zh-CN" altLang="en-US" sz="28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。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说明</a:t>
            </a:r>
            <a:endParaRPr 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3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2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0" grpId="0" build="p" autoUpdateAnimBg="0"/>
      <p:bldP spid="142341" grpId="0" autoUpdateAnimBg="0"/>
      <p:bldP spid="142342" grpId="0" autoUpdateAnimBg="0"/>
      <p:bldP spid="142343" grpId="0" autoUpdateAnimBg="0"/>
      <p:bldP spid="142345" grpId="0" autoUpdateAnimBg="0"/>
      <p:bldP spid="142346" grpId="0" autoUpdateAnimBg="0"/>
      <p:bldP spid="14234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原子的量子数再回顾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57200" y="1150938"/>
            <a:ext cx="72675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zh-CN" altLang="en-US" sz="24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在前面的讨论中，我们先后引入了</a:t>
            </a:r>
            <a:r>
              <a:rPr kumimoji="1"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7</a:t>
            </a:r>
            <a:r>
              <a:rPr kumimoji="1"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个量子数</a:t>
            </a:r>
            <a:r>
              <a:rPr kumimoji="1" lang="zh-CN" altLang="en-US" sz="24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描述电子的状态</a:t>
            </a:r>
            <a:r>
              <a:rPr kumimoji="1" lang="en-US" altLang="zh-CN" sz="24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kumimoji="1" lang="zh-CN" altLang="en-US" sz="24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它们分别是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14400" y="3287373"/>
            <a:ext cx="8012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en-US" altLang="zh-CN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除          外，其余</a:t>
            </a:r>
            <a:r>
              <a:rPr kumimoji="1" lang="en-US" altLang="zh-CN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6</a:t>
            </a:r>
            <a:r>
              <a:rPr kumimoji="1" lang="zh-CN" altLang="en-US" sz="2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个量子数都可用来描述电子的状态。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8750" y="3657600"/>
            <a:ext cx="8985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zh-CN" altLang="en-US" sz="24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而</a:t>
            </a: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泡利</a:t>
            </a:r>
            <a:r>
              <a:rPr kumimoji="1"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原理</a:t>
            </a:r>
            <a:r>
              <a:rPr kumimoji="1" lang="zh-CN" altLang="en-US" sz="24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指出，决定电子的状态需要</a:t>
            </a:r>
            <a:r>
              <a:rPr kumimoji="1"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四个量子数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kumimoji="1" lang="zh-CN" altLang="en-US" sz="24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1505196"/>
            <a:ext cx="2305050" cy="450850"/>
          </a:xfrm>
          <a:prstGeom prst="rect">
            <a:avLst/>
          </a:prstGeom>
          <a:noFill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598488" cy="410883"/>
          </a:xfrm>
          <a:prstGeom prst="rect">
            <a:avLst/>
          </a:prstGeom>
          <a:noFill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381000" y="4075772"/>
            <a:ext cx="792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indent="457200" algn="just"/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主量子数</a:t>
            </a: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确定原子中电子在核外空间运动轨道的大小和能量的高低。一般说来，</a:t>
            </a: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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大，能量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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高，轨道半径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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大。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582954" y="4774121"/>
            <a:ext cx="81800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indent="304800" algn="just"/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轨道角量子数</a:t>
            </a: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决定电子轨道的形状和角动量的大小，同时也与能量有关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相同时，</a:t>
            </a: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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大，能量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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高。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596458" y="5461233"/>
            <a:ext cx="62615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indent="304800" algn="just"/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轨道磁量子数</a:t>
            </a: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表示轨道角动量在外场方向的投影</a:t>
            </a:r>
            <a:endParaRPr lang="zh-CN" altLang="en-US" sz="20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582954" y="5929269"/>
            <a:ext cx="75704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indent="304800" algn="just"/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自旋磁量子数</a:t>
            </a:r>
            <a:r>
              <a:rPr lang="en-US" altLang="zh-CN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20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表示自旋角动量在外场方向的投影：共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个。</a:t>
            </a:r>
            <a:endParaRPr lang="zh-CN" altLang="en-US" sz="20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905000"/>
            <a:ext cx="5791200" cy="143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24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例：</a:t>
            </a:r>
            <a:r>
              <a:rPr lang="en-US" altLang="zh-CN" dirty="0"/>
              <a:t> 3p4d</a:t>
            </a:r>
            <a:r>
              <a:rPr lang="zh-CN" altLang="en-US" dirty="0"/>
              <a:t>电子的能量分裂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70</a:t>
            </a:fld>
            <a:endParaRPr lang="en-US" altLang="zh-C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16" y="1187239"/>
            <a:ext cx="6352053" cy="50759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85100" y="2828980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洪特定则</a:t>
            </a:r>
            <a:r>
              <a:rPr lang="en-US" altLang="zh-CN" sz="180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(1)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3995737" y="4800600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洪特定则</a:t>
            </a:r>
            <a:r>
              <a:rPr lang="en-US" altLang="zh-CN" sz="180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(2)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478781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朗德（</a:t>
            </a:r>
            <a:r>
              <a:rPr lang="en-US" altLang="zh-CN" dirty="0" err="1"/>
              <a:t>Lande</a:t>
            </a:r>
            <a:r>
              <a:rPr lang="zh-CN" altLang="en-US" dirty="0"/>
              <a:t>）间隔定则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71</a:t>
            </a:fld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81619" y="1243261"/>
            <a:ext cx="8458200" cy="1371600"/>
          </a:xfrm>
        </p:spPr>
        <p:txBody>
          <a:bodyPr/>
          <a:lstStyle/>
          <a:p>
            <a:r>
              <a:rPr lang="zh-CN" altLang="en-US" sz="3200" dirty="0"/>
              <a:t>两个精细能级之间的能量间隔与这两个能级中总角动量量子数</a:t>
            </a:r>
            <a:r>
              <a:rPr lang="en-US" altLang="zh-CN" sz="3200" dirty="0">
                <a:solidFill>
                  <a:srgbClr val="FF0000"/>
                </a:solidFill>
              </a:rPr>
              <a:t>J</a:t>
            </a:r>
            <a:r>
              <a:rPr lang="zh-CN" altLang="en-US" sz="3200" dirty="0">
                <a:solidFill>
                  <a:srgbClr val="FF0000"/>
                </a:solidFill>
              </a:rPr>
              <a:t>较大</a:t>
            </a:r>
            <a:r>
              <a:rPr lang="zh-CN" altLang="en-US" sz="3200" dirty="0"/>
              <a:t>的那个</a:t>
            </a:r>
            <a:r>
              <a:rPr lang="zh-CN" altLang="en-US" sz="3200" dirty="0">
                <a:solidFill>
                  <a:srgbClr val="FF0000"/>
                </a:solidFill>
              </a:rPr>
              <a:t>成正比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416" y="2133600"/>
            <a:ext cx="6465696" cy="40735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935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朗德（</a:t>
            </a:r>
            <a:r>
              <a:rPr lang="en-US" altLang="zh-CN" dirty="0" err="1"/>
              <a:t>Lande</a:t>
            </a:r>
            <a:r>
              <a:rPr lang="zh-CN" altLang="en-US" dirty="0"/>
              <a:t>）间隔定则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72</a:t>
            </a:fld>
            <a:endParaRPr lang="en-US" altLang="zh-CN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6488" y="1196975"/>
            <a:ext cx="8012112" cy="457200"/>
          </a:xfrm>
          <a:prstGeom prst="rect">
            <a:avLst/>
          </a:prstGeom>
          <a:solidFill>
            <a:srgbClr val="339966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对于典型的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LS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耦合，自旋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轨道相互作用的耦合能可写为：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246931"/>
              </p:ext>
            </p:extLst>
          </p:nvPr>
        </p:nvGraphicFramePr>
        <p:xfrm>
          <a:off x="2209799" y="3027363"/>
          <a:ext cx="5437713" cy="818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3" imgW="2781300" imgH="419100" progId="Equation.3">
                  <p:embed/>
                </p:oleObj>
              </mc:Choice>
              <mc:Fallback>
                <p:oleObj name="公式" r:id="rId3" imgW="2781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799" y="3027363"/>
                        <a:ext cx="5437713" cy="818505"/>
                      </a:xfrm>
                      <a:prstGeom prst="rect">
                        <a:avLst/>
                      </a:prstGeom>
                      <a:solidFill>
                        <a:srgbClr val="00FF00">
                          <a:alpha val="20000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38312" y="3943290"/>
            <a:ext cx="8377088" cy="400110"/>
          </a:xfrm>
          <a:prstGeom prst="rect">
            <a:avLst/>
          </a:prstGeom>
          <a:solidFill>
            <a:srgbClr val="0000FF">
              <a:alpha val="1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同一多重态（</a:t>
            </a:r>
            <a:r>
              <a:rPr lang="en-US" altLang="zh-CN" sz="2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en-US" sz="2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en-US" sz="2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相同）的不同精细能级，相邻的两个精细能级间隔为：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1867425" y="4610671"/>
          <a:ext cx="6345238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5" imgW="2895600" imgH="660400" progId="Equation.3">
                  <p:embed/>
                </p:oleObj>
              </mc:Choice>
              <mc:Fallback>
                <p:oleObj name="公式" r:id="rId5" imgW="28956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7425" y="4610671"/>
                        <a:ext cx="6345238" cy="1439862"/>
                      </a:xfrm>
                      <a:prstGeom prst="rect">
                        <a:avLst/>
                      </a:prstGeom>
                      <a:solidFill>
                        <a:srgbClr val="339966">
                          <a:alpha val="23137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1764244"/>
            <a:ext cx="2174550" cy="451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2287475"/>
            <a:ext cx="8427512" cy="55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342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电离能变化的解释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73</a:t>
            </a:fld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57200" y="4495800"/>
            <a:ext cx="3265898" cy="2079625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solidFill>
                  <a:schemeClr val="tx1"/>
                </a:solidFill>
              </a:rPr>
              <a:t>H : 1s</a:t>
            </a:r>
          </a:p>
          <a:p>
            <a:r>
              <a:rPr lang="en-US" altLang="zh-CN" sz="2400" dirty="0">
                <a:solidFill>
                  <a:schemeClr val="tx1"/>
                </a:solidFill>
              </a:rPr>
              <a:t>He : 1s</a:t>
            </a:r>
            <a:r>
              <a:rPr lang="en-US" altLang="zh-CN" sz="2400" baseline="30000" dirty="0">
                <a:solidFill>
                  <a:schemeClr val="tx1"/>
                </a:solidFill>
              </a:rPr>
              <a:t>2</a:t>
            </a:r>
          </a:p>
          <a:p>
            <a:r>
              <a:rPr lang="en-US" altLang="zh-CN" sz="2400" dirty="0">
                <a:solidFill>
                  <a:schemeClr val="tx1"/>
                </a:solidFill>
              </a:rPr>
              <a:t>Li : 1s</a:t>
            </a:r>
            <a:r>
              <a:rPr lang="en-US" altLang="zh-CN" sz="2400" baseline="30000" dirty="0">
                <a:solidFill>
                  <a:schemeClr val="tx1"/>
                </a:solidFill>
              </a:rPr>
              <a:t>2</a:t>
            </a:r>
            <a:r>
              <a:rPr lang="en-US" altLang="zh-CN" sz="2400" dirty="0">
                <a:solidFill>
                  <a:schemeClr val="tx1"/>
                </a:solidFill>
              </a:rPr>
              <a:t>2s</a:t>
            </a:r>
            <a:r>
              <a:rPr lang="en-US" altLang="zh-CN" sz="2400" baseline="30000" dirty="0">
                <a:solidFill>
                  <a:schemeClr val="tx1"/>
                </a:solidFill>
              </a:rPr>
              <a:t>1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zh-CN" altLang="en-US" sz="2400" dirty="0">
                <a:solidFill>
                  <a:schemeClr val="tx1"/>
                </a:solidFill>
              </a:rPr>
              <a:t>（屏蔽）</a:t>
            </a:r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en-US" altLang="zh-CN" sz="2400" dirty="0">
                <a:solidFill>
                  <a:schemeClr val="tx1"/>
                </a:solidFill>
              </a:rPr>
              <a:t>Be : 1s</a:t>
            </a:r>
            <a:r>
              <a:rPr lang="en-US" altLang="zh-CN" sz="2400" baseline="30000" dirty="0">
                <a:solidFill>
                  <a:schemeClr val="tx1"/>
                </a:solidFill>
              </a:rPr>
              <a:t>2</a:t>
            </a:r>
            <a:r>
              <a:rPr lang="en-US" altLang="zh-CN" sz="2400" dirty="0">
                <a:solidFill>
                  <a:schemeClr val="tx1"/>
                </a:solidFill>
              </a:rPr>
              <a:t>2s</a:t>
            </a:r>
            <a:r>
              <a:rPr lang="en-US" altLang="zh-CN" sz="2400" baseline="30000" dirty="0">
                <a:solidFill>
                  <a:schemeClr val="tx1"/>
                </a:solidFill>
              </a:rPr>
              <a:t>2</a:t>
            </a:r>
            <a:endParaRPr lang="zh-CN" altLang="en-US" sz="2400" baseline="30000" dirty="0">
              <a:solidFill>
                <a:schemeClr val="tx1"/>
              </a:solidFill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3377062" y="4563433"/>
            <a:ext cx="5690737" cy="207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anose="05020102010507070707" pitchFamily="18" charset="2"/>
              <a:buChar char="è"/>
              <a:defRPr sz="3600" b="1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anose="05020102010507070707" pitchFamily="18" charset="2"/>
              <a:buChar char="è"/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anose="05020102010507070707" pitchFamily="18" charset="2"/>
              <a:buChar char="è"/>
              <a:defRPr sz="2400" b="1">
                <a:solidFill>
                  <a:schemeClr val="accent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anose="05020102010507070707" pitchFamily="18" charset="2"/>
              <a:buChar char="è"/>
              <a:defRPr sz="20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anose="05020102010507070707" pitchFamily="18" charset="2"/>
              <a:buChar char="è"/>
              <a:defRPr sz="2000" b="1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sz="2800" b="1">
                <a:solidFill>
                  <a:srgbClr val="000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sz="2800" b="1">
                <a:solidFill>
                  <a:srgbClr val="000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sz="2800" b="1">
                <a:solidFill>
                  <a:srgbClr val="000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sz="2800" b="1">
                <a:solidFill>
                  <a:srgbClr val="000066"/>
                </a:solidFill>
                <a:latin typeface="+mn-lt"/>
                <a:ea typeface="+mn-ea"/>
              </a:defRPr>
            </a:lvl9pPr>
          </a:lstStyle>
          <a:p>
            <a:pPr>
              <a:buFont typeface="Arial" charset="0"/>
              <a:buChar char="•"/>
            </a:pPr>
            <a:r>
              <a:rPr kumimoji="0" lang="en-US" altLang="zh-CN" sz="2000" kern="0" dirty="0">
                <a:solidFill>
                  <a:schemeClr val="tx1"/>
                </a:solidFill>
              </a:rPr>
              <a:t>B : 1s</a:t>
            </a:r>
            <a:r>
              <a:rPr kumimoji="0" lang="en-US" altLang="zh-CN" sz="2000" kern="0" baseline="30000" dirty="0">
                <a:solidFill>
                  <a:schemeClr val="tx1"/>
                </a:solidFill>
              </a:rPr>
              <a:t>2</a:t>
            </a:r>
            <a:r>
              <a:rPr kumimoji="0" lang="en-US" altLang="zh-CN" sz="2000" kern="0" dirty="0">
                <a:solidFill>
                  <a:schemeClr val="tx1"/>
                </a:solidFill>
              </a:rPr>
              <a:t>2s</a:t>
            </a:r>
            <a:r>
              <a:rPr kumimoji="0" lang="en-US" altLang="zh-CN" sz="2000" kern="0" baseline="30000" dirty="0">
                <a:solidFill>
                  <a:schemeClr val="tx1"/>
                </a:solidFill>
              </a:rPr>
              <a:t>2</a:t>
            </a:r>
            <a:r>
              <a:rPr kumimoji="0" lang="en-US" altLang="zh-CN" sz="2000" kern="0" dirty="0">
                <a:solidFill>
                  <a:schemeClr val="tx1"/>
                </a:solidFill>
              </a:rPr>
              <a:t>2p</a:t>
            </a:r>
            <a:r>
              <a:rPr kumimoji="0" lang="en-US" altLang="zh-CN" sz="2000" kern="0" baseline="30000" dirty="0">
                <a:solidFill>
                  <a:schemeClr val="tx1"/>
                </a:solidFill>
              </a:rPr>
              <a:t>1</a:t>
            </a:r>
            <a:r>
              <a:rPr kumimoji="0" lang="en-US" altLang="zh-CN" sz="2000" kern="0" dirty="0">
                <a:solidFill>
                  <a:schemeClr val="tx1"/>
                </a:solidFill>
              </a:rPr>
              <a:t> </a:t>
            </a:r>
            <a:r>
              <a:rPr kumimoji="0" lang="zh-CN" altLang="en-US" sz="2000" kern="0" dirty="0">
                <a:solidFill>
                  <a:schemeClr val="tx1"/>
                </a:solidFill>
              </a:rPr>
              <a:t>（屏蔽）</a:t>
            </a:r>
            <a:endParaRPr kumimoji="0" lang="en-US" altLang="zh-CN" sz="2000" kern="0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kumimoji="0" lang="en-US" altLang="zh-CN" sz="2000" kern="0" dirty="0">
                <a:solidFill>
                  <a:schemeClr val="tx1"/>
                </a:solidFill>
              </a:rPr>
              <a:t>C : 1s</a:t>
            </a:r>
            <a:r>
              <a:rPr kumimoji="0" lang="en-US" altLang="zh-CN" sz="2000" kern="0" baseline="30000" dirty="0">
                <a:solidFill>
                  <a:schemeClr val="tx1"/>
                </a:solidFill>
              </a:rPr>
              <a:t>2</a:t>
            </a:r>
            <a:r>
              <a:rPr kumimoji="0" lang="en-US" altLang="zh-CN" sz="2000" kern="0" dirty="0">
                <a:solidFill>
                  <a:schemeClr val="tx1"/>
                </a:solidFill>
              </a:rPr>
              <a:t>2s</a:t>
            </a:r>
            <a:r>
              <a:rPr kumimoji="0" lang="en-US" altLang="zh-CN" sz="2000" kern="0" baseline="30000" dirty="0">
                <a:solidFill>
                  <a:schemeClr val="tx1"/>
                </a:solidFill>
              </a:rPr>
              <a:t>2</a:t>
            </a:r>
            <a:r>
              <a:rPr kumimoji="0" lang="en-US" altLang="zh-CN" sz="2000" kern="0" dirty="0">
                <a:solidFill>
                  <a:schemeClr val="tx1"/>
                </a:solidFill>
              </a:rPr>
              <a:t>2p</a:t>
            </a:r>
            <a:r>
              <a:rPr kumimoji="0" lang="en-US" altLang="zh-CN" sz="2000" kern="0" baseline="30000" dirty="0">
                <a:solidFill>
                  <a:schemeClr val="tx1"/>
                </a:solidFill>
              </a:rPr>
              <a:t>2 </a:t>
            </a:r>
          </a:p>
          <a:p>
            <a:pPr>
              <a:buFont typeface="Arial" charset="0"/>
              <a:buChar char="•"/>
            </a:pPr>
            <a:r>
              <a:rPr kumimoji="0" lang="en-US" altLang="zh-CN" sz="2000" kern="0" dirty="0">
                <a:solidFill>
                  <a:schemeClr val="tx1"/>
                </a:solidFill>
              </a:rPr>
              <a:t>N : 1s</a:t>
            </a:r>
            <a:r>
              <a:rPr kumimoji="0" lang="en-US" altLang="zh-CN" sz="2000" kern="0" baseline="30000" dirty="0">
                <a:solidFill>
                  <a:schemeClr val="tx1"/>
                </a:solidFill>
              </a:rPr>
              <a:t>2</a:t>
            </a:r>
            <a:r>
              <a:rPr kumimoji="0" lang="en-US" altLang="zh-CN" sz="2000" kern="0" dirty="0">
                <a:solidFill>
                  <a:schemeClr val="tx1"/>
                </a:solidFill>
              </a:rPr>
              <a:t>2s</a:t>
            </a:r>
            <a:r>
              <a:rPr kumimoji="0" lang="en-US" altLang="zh-CN" sz="2000" kern="0" baseline="30000" dirty="0">
                <a:solidFill>
                  <a:schemeClr val="tx1"/>
                </a:solidFill>
              </a:rPr>
              <a:t>2</a:t>
            </a:r>
            <a:r>
              <a:rPr kumimoji="0" lang="en-US" altLang="zh-CN" sz="2000" kern="0" dirty="0">
                <a:solidFill>
                  <a:schemeClr val="tx1"/>
                </a:solidFill>
              </a:rPr>
              <a:t>2p</a:t>
            </a:r>
            <a:r>
              <a:rPr kumimoji="0" lang="en-US" altLang="zh-CN" sz="2000" kern="0" baseline="30000" dirty="0">
                <a:solidFill>
                  <a:schemeClr val="tx1"/>
                </a:solidFill>
              </a:rPr>
              <a:t>3 </a:t>
            </a:r>
            <a:endParaRPr kumimoji="0" lang="en-US" altLang="zh-CN" sz="2000" kern="0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kumimoji="0" lang="en-US" altLang="zh-CN" sz="2000" kern="0" dirty="0">
                <a:solidFill>
                  <a:schemeClr val="tx1"/>
                </a:solidFill>
              </a:rPr>
              <a:t>O : 1s</a:t>
            </a:r>
            <a:r>
              <a:rPr kumimoji="0" lang="en-US" altLang="zh-CN" sz="2000" kern="0" baseline="30000" dirty="0">
                <a:solidFill>
                  <a:schemeClr val="tx1"/>
                </a:solidFill>
              </a:rPr>
              <a:t>2</a:t>
            </a:r>
            <a:r>
              <a:rPr kumimoji="0" lang="en-US" altLang="zh-CN" sz="2000" kern="0" dirty="0">
                <a:solidFill>
                  <a:schemeClr val="tx1"/>
                </a:solidFill>
              </a:rPr>
              <a:t>2s</a:t>
            </a:r>
            <a:r>
              <a:rPr kumimoji="0" lang="en-US" altLang="zh-CN" sz="2000" kern="0" baseline="30000" dirty="0">
                <a:solidFill>
                  <a:schemeClr val="tx1"/>
                </a:solidFill>
              </a:rPr>
              <a:t>2</a:t>
            </a:r>
            <a:r>
              <a:rPr kumimoji="0" lang="en-US" altLang="zh-CN" sz="2000" kern="0" dirty="0">
                <a:solidFill>
                  <a:schemeClr val="tx1"/>
                </a:solidFill>
              </a:rPr>
              <a:t>2p</a:t>
            </a:r>
            <a:r>
              <a:rPr kumimoji="0" lang="en-US" altLang="zh-CN" sz="2000" kern="0" baseline="30000" dirty="0">
                <a:solidFill>
                  <a:schemeClr val="tx1"/>
                </a:solidFill>
              </a:rPr>
              <a:t>4</a:t>
            </a:r>
            <a:r>
              <a:rPr kumimoji="0" lang="zh-CN" altLang="en-US" sz="2000" kern="0" dirty="0">
                <a:solidFill>
                  <a:schemeClr val="tx1"/>
                </a:solidFill>
              </a:rPr>
              <a:t> （自旋</a:t>
            </a:r>
            <a:r>
              <a:rPr kumimoji="0" lang="en-US" altLang="zh-CN" sz="2000" kern="0" dirty="0">
                <a:solidFill>
                  <a:schemeClr val="tx1"/>
                </a:solidFill>
              </a:rPr>
              <a:t>3</a:t>
            </a:r>
            <a:r>
              <a:rPr kumimoji="0" lang="zh-CN" altLang="en-US" sz="2000" kern="0" dirty="0">
                <a:solidFill>
                  <a:schemeClr val="tx1"/>
                </a:solidFill>
              </a:rPr>
              <a:t>上</a:t>
            </a:r>
            <a:r>
              <a:rPr kumimoji="0" lang="en-US" altLang="zh-CN" sz="2000" kern="0" dirty="0">
                <a:solidFill>
                  <a:schemeClr val="tx1"/>
                </a:solidFill>
              </a:rPr>
              <a:t>1</a:t>
            </a:r>
            <a:r>
              <a:rPr kumimoji="0" lang="zh-CN" altLang="en-US" sz="2000" kern="0" dirty="0">
                <a:solidFill>
                  <a:schemeClr val="tx1"/>
                </a:solidFill>
              </a:rPr>
              <a:t>下，库伦斥力加强）</a:t>
            </a:r>
            <a:endParaRPr kumimoji="0" lang="zh-CN" altLang="en-US" sz="2000" kern="0" baseline="30000" dirty="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0050C4A-5337-9A68-FA1E-C24B0AA0D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5900"/>
            <a:ext cx="6282344" cy="313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22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0DB0-835C-4707-AE11-569FB349AEAD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335876" y="1185298"/>
            <a:ext cx="4740276" cy="646331"/>
          </a:xfrm>
          <a:prstGeom prst="rect">
            <a:avLst/>
          </a:prstGeom>
          <a:solidFill>
            <a:srgbClr val="FFCC66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         </a:t>
            </a:r>
            <a:r>
              <a:rPr kumimoji="1" lang="zh-CN" altLang="en-US" sz="36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核外电子排布</a:t>
            </a:r>
            <a:endParaRPr lang="zh-CN" altLang="en-US" sz="3600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819814" y="2362200"/>
            <a:ext cx="7772400" cy="16376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68465" y="2657820"/>
            <a:ext cx="8033655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266700" algn="just" eaLnBrk="0" hangingPunct="0"/>
            <a:r>
              <a:rPr kumimoji="1" lang="zh-CN" altLang="en-US" sz="3200" b="1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核外电子分布的基本原理：</a:t>
            </a:r>
            <a:endParaRPr kumimoji="1" lang="en-US" altLang="zh-CN" sz="3200" b="1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 indent="266700" algn="just" eaLnBrk="0" hangingPunct="0"/>
            <a:r>
              <a:rPr kumimoji="1" lang="zh-CN" altLang="en-US" sz="3000" b="1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              两个原理 + </a:t>
            </a:r>
            <a:r>
              <a:rPr lang="zh-CN" altLang="en-US" sz="30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两</a:t>
            </a:r>
            <a:r>
              <a:rPr kumimoji="1" lang="zh-CN" altLang="en-US" sz="3000" b="1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个规则</a:t>
            </a:r>
          </a:p>
        </p:txBody>
      </p:sp>
      <p:sp>
        <p:nvSpPr>
          <p:cNvPr id="6" name="Rectangle 5"/>
          <p:cNvSpPr/>
          <p:nvPr/>
        </p:nvSpPr>
        <p:spPr>
          <a:xfrm>
            <a:off x="968464" y="4495800"/>
            <a:ext cx="7184935" cy="1922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ts val="3380"/>
              </a:lnSpc>
              <a:spcBef>
                <a:spcPct val="2000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需要注意的是，只有</a:t>
            </a:r>
            <a:r>
              <a:rPr lang="en-US" altLang="zh-CN" sz="2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L</a:t>
            </a:r>
            <a:r>
              <a:rPr lang="zh-CN" altLang="en-US" sz="2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－</a:t>
            </a:r>
            <a:r>
              <a:rPr lang="en-US" altLang="zh-CN" sz="2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S</a:t>
            </a:r>
            <a:r>
              <a:rPr lang="zh-CN" altLang="en-US" sz="2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耦合才有洪特定则和朗德间隔规则。</a:t>
            </a:r>
            <a:endParaRPr lang="en-US" altLang="zh-CN" sz="28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 algn="ctr" eaLnBrk="1" fontAlgn="auto" hangingPunct="1">
              <a:lnSpc>
                <a:spcPts val="338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j-j</a:t>
            </a:r>
            <a:r>
              <a:rPr lang="zh-CN" altLang="en-US" sz="2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耦合的能级顺序规则，需要高等原子</a:t>
            </a:r>
            <a:r>
              <a:rPr lang="zh-CN" altLang="en-US" sz="280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物理来介绍。</a:t>
            </a:r>
            <a:endParaRPr lang="en-US" altLang="zh-CN" sz="28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2388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本章小结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75</a:t>
            </a:fld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838200" y="1371600"/>
            <a:ext cx="7848600" cy="4495800"/>
          </a:xfrm>
        </p:spPr>
        <p:txBody>
          <a:bodyPr>
            <a:normAutofit lnSpcReduction="10000"/>
          </a:bodyPr>
          <a:lstStyle/>
          <a:p>
            <a:r>
              <a:rPr lang="zh-CN" altLang="en-US" sz="3200" dirty="0"/>
              <a:t>元素周期性</a:t>
            </a:r>
            <a:r>
              <a:rPr lang="zh-CN" altLang="en-US" sz="3200" dirty="0">
                <a:sym typeface="Symbol" panose="05050102010706020507" pitchFamily="18" charset="2"/>
              </a:rPr>
              <a:t></a:t>
            </a:r>
            <a:r>
              <a:rPr lang="zh-CN" altLang="en-US" sz="3200" dirty="0"/>
              <a:t>电子组态的周期性</a:t>
            </a:r>
            <a:r>
              <a:rPr lang="zh-CN" altLang="en-US" sz="3200" dirty="0">
                <a:sym typeface="Symbol" panose="05050102010706020507" pitchFamily="18" charset="2"/>
              </a:rPr>
              <a:t> </a:t>
            </a:r>
            <a:r>
              <a:rPr lang="en-US" altLang="zh-CN" sz="3200" dirty="0"/>
              <a:t>Pauli</a:t>
            </a:r>
            <a:r>
              <a:rPr lang="zh-CN" altLang="en-US" sz="3200" dirty="0"/>
              <a:t>原理</a:t>
            </a:r>
          </a:p>
          <a:p>
            <a:endParaRPr lang="zh-CN" altLang="en-US" sz="3200" dirty="0"/>
          </a:p>
          <a:p>
            <a:r>
              <a:rPr lang="en-US" altLang="zh-CN" sz="3200" dirty="0"/>
              <a:t>Pauli</a:t>
            </a:r>
            <a:r>
              <a:rPr lang="zh-CN" altLang="en-US" sz="3200" dirty="0"/>
              <a:t>原理 </a:t>
            </a:r>
            <a:r>
              <a:rPr lang="en-US" altLang="zh-CN" sz="3200" dirty="0"/>
              <a:t>+ </a:t>
            </a:r>
            <a:r>
              <a:rPr lang="zh-CN" altLang="en-US" sz="3200" dirty="0"/>
              <a:t>能量最小原理  决定元素周期表，氦光谱</a:t>
            </a:r>
          </a:p>
          <a:p>
            <a:endParaRPr lang="zh-CN" altLang="en-US" sz="3200" dirty="0"/>
          </a:p>
          <a:p>
            <a:r>
              <a:rPr lang="zh-CN" altLang="en-US" sz="3200" dirty="0"/>
              <a:t>量子理论把其他各种力归结到静电力</a:t>
            </a:r>
          </a:p>
          <a:p>
            <a:endParaRPr lang="zh-CN" altLang="en-US" sz="3200" dirty="0"/>
          </a:p>
          <a:p>
            <a:r>
              <a:rPr lang="zh-CN" altLang="en-US" sz="3200" dirty="0"/>
              <a:t>磁力虽然弱，但通过对称性和</a:t>
            </a:r>
            <a:r>
              <a:rPr lang="en-US" altLang="zh-CN" sz="3200" dirty="0"/>
              <a:t>Pauli</a:t>
            </a:r>
            <a:r>
              <a:rPr lang="zh-CN" altLang="en-US" sz="3200" dirty="0"/>
              <a:t>原理影响原子</a:t>
            </a:r>
          </a:p>
          <a:p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26829865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作业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76</a:t>
            </a:fld>
            <a:endParaRPr lang="en-US" altLang="zh-CN" dirty="0"/>
          </a:p>
        </p:txBody>
      </p:sp>
      <p:sp>
        <p:nvSpPr>
          <p:cNvPr id="4" name="内容占位符 3"/>
          <p:cNvSpPr>
            <a:spLocks noGrp="1"/>
          </p:cNvSpPr>
          <p:nvPr>
            <p:ph idx="4294967295"/>
          </p:nvPr>
        </p:nvSpPr>
        <p:spPr>
          <a:xfrm>
            <a:off x="762000" y="1322388"/>
            <a:ext cx="8382000" cy="4773612"/>
          </a:xfrm>
        </p:spPr>
        <p:txBody>
          <a:bodyPr/>
          <a:lstStyle/>
          <a:p>
            <a:r>
              <a:rPr lang="en-US" altLang="zh-CN" dirty="0"/>
              <a:t>P.255</a:t>
            </a:r>
          </a:p>
          <a:p>
            <a:r>
              <a:rPr lang="en-US" altLang="zh-CN" dirty="0"/>
              <a:t>5-2,4,7,10,12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7248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99050" y="4191000"/>
            <a:ext cx="3663950" cy="1844675"/>
            <a:chOff x="5084763" y="4608513"/>
            <a:chExt cx="3663950" cy="1844675"/>
          </a:xfrm>
        </p:grpSpPr>
        <p:sp>
          <p:nvSpPr>
            <p:cNvPr id="593952" name="Rectangle 32"/>
            <p:cNvSpPr>
              <a:spLocks noChangeArrowheads="1"/>
            </p:cNvSpPr>
            <p:nvPr/>
          </p:nvSpPr>
          <p:spPr bwMode="auto">
            <a:xfrm>
              <a:off x="5111750" y="4708525"/>
              <a:ext cx="3636963" cy="1692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593934" name="Group 14"/>
            <p:cNvGrpSpPr>
              <a:grpSpLocks/>
            </p:cNvGrpSpPr>
            <p:nvPr/>
          </p:nvGrpSpPr>
          <p:grpSpPr bwMode="auto">
            <a:xfrm>
              <a:off x="5084763" y="4989513"/>
              <a:ext cx="3657600" cy="1219200"/>
              <a:chOff x="2400" y="2544"/>
              <a:chExt cx="2304" cy="768"/>
            </a:xfrm>
          </p:grpSpPr>
          <p:grpSp>
            <p:nvGrpSpPr>
              <p:cNvPr id="593935" name="Group 15"/>
              <p:cNvGrpSpPr>
                <a:grpSpLocks/>
              </p:cNvGrpSpPr>
              <p:nvPr/>
            </p:nvGrpSpPr>
            <p:grpSpPr bwMode="auto">
              <a:xfrm>
                <a:off x="2400" y="2880"/>
                <a:ext cx="240" cy="432"/>
                <a:chOff x="2400" y="2880"/>
                <a:chExt cx="240" cy="432"/>
              </a:xfrm>
            </p:grpSpPr>
            <p:sp>
              <p:nvSpPr>
                <p:cNvPr id="593936" name="Oval 16"/>
                <p:cNvSpPr>
                  <a:spLocks noChangeArrowheads="1"/>
                </p:cNvSpPr>
                <p:nvPr/>
              </p:nvSpPr>
              <p:spPr bwMode="auto">
                <a:xfrm>
                  <a:off x="2496" y="3216"/>
                  <a:ext cx="96" cy="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9393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400" y="2880"/>
                  <a:ext cx="24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1" lang="en-US" altLang="zh-CN" sz="2000" b="1">
                      <a:solidFill>
                        <a:schemeClr val="tx1"/>
                      </a:solidFill>
                      <a:ea typeface="eʩ" charset="0"/>
                      <a:cs typeface="eʩ" charset="0"/>
                    </a:rPr>
                    <a:t>1</a:t>
                  </a:r>
                  <a:endParaRPr kumimoji="1" lang="en-US" altLang="zh-CN" sz="24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93938" name="Group 18"/>
              <p:cNvGrpSpPr>
                <a:grpSpLocks/>
              </p:cNvGrpSpPr>
              <p:nvPr/>
            </p:nvGrpSpPr>
            <p:grpSpPr bwMode="auto">
              <a:xfrm>
                <a:off x="4320" y="2544"/>
                <a:ext cx="384" cy="346"/>
                <a:chOff x="5040" y="2448"/>
                <a:chExt cx="384" cy="346"/>
              </a:xfrm>
            </p:grpSpPr>
            <p:sp>
              <p:nvSpPr>
                <p:cNvPr id="593939" name="Oval 19"/>
                <p:cNvSpPr>
                  <a:spLocks noChangeArrowheads="1"/>
                </p:cNvSpPr>
                <p:nvPr/>
              </p:nvSpPr>
              <p:spPr bwMode="auto">
                <a:xfrm>
                  <a:off x="5040" y="2448"/>
                  <a:ext cx="96" cy="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9394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184" y="2544"/>
                  <a:ext cx="24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00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1" lang="en-US" altLang="zh-CN" sz="2000" b="1">
                      <a:solidFill>
                        <a:schemeClr val="tx1"/>
                      </a:solidFill>
                      <a:ea typeface="eʩ" charset="0"/>
                      <a:cs typeface="eʩ" charset="0"/>
                    </a:rPr>
                    <a:t>2</a:t>
                  </a:r>
                  <a:endParaRPr kumimoji="1" lang="en-US" altLang="zh-CN" sz="24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93941" name="Group 21"/>
            <p:cNvGrpSpPr>
              <a:grpSpLocks/>
            </p:cNvGrpSpPr>
            <p:nvPr/>
          </p:nvGrpSpPr>
          <p:grpSpPr bwMode="auto">
            <a:xfrm>
              <a:off x="5389563" y="4608513"/>
              <a:ext cx="2971800" cy="1844675"/>
              <a:chOff x="2592" y="2304"/>
              <a:chExt cx="1872" cy="1162"/>
            </a:xfrm>
          </p:grpSpPr>
          <p:grpSp>
            <p:nvGrpSpPr>
              <p:cNvPr id="593942" name="Group 22"/>
              <p:cNvGrpSpPr>
                <a:grpSpLocks/>
              </p:cNvGrpSpPr>
              <p:nvPr/>
            </p:nvGrpSpPr>
            <p:grpSpPr bwMode="auto">
              <a:xfrm>
                <a:off x="2592" y="2304"/>
                <a:ext cx="1178" cy="960"/>
                <a:chOff x="2592" y="2304"/>
                <a:chExt cx="1178" cy="960"/>
              </a:xfrm>
            </p:grpSpPr>
            <p:sp>
              <p:nvSpPr>
                <p:cNvPr id="593943" name="Freeform 23"/>
                <p:cNvSpPr>
                  <a:spLocks/>
                </p:cNvSpPr>
                <p:nvPr/>
              </p:nvSpPr>
              <p:spPr bwMode="auto">
                <a:xfrm>
                  <a:off x="2592" y="2472"/>
                  <a:ext cx="1178" cy="792"/>
                </a:xfrm>
                <a:custGeom>
                  <a:avLst/>
                  <a:gdLst>
                    <a:gd name="T0" fmla="*/ 0 w 1178"/>
                    <a:gd name="T1" fmla="*/ 792 h 792"/>
                    <a:gd name="T2" fmla="*/ 672 w 1178"/>
                    <a:gd name="T3" fmla="*/ 648 h 792"/>
                    <a:gd name="T4" fmla="*/ 996 w 1178"/>
                    <a:gd name="T5" fmla="*/ 468 h 792"/>
                    <a:gd name="T6" fmla="*/ 1056 w 1178"/>
                    <a:gd name="T7" fmla="*/ 420 h 792"/>
                    <a:gd name="T8" fmla="*/ 1176 w 1178"/>
                    <a:gd name="T9" fmla="*/ 240 h 792"/>
                    <a:gd name="T10" fmla="*/ 1068 w 1178"/>
                    <a:gd name="T11" fmla="*/ 72 h 792"/>
                    <a:gd name="T12" fmla="*/ 912 w 1178"/>
                    <a:gd name="T13" fmla="*/ 0 h 7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8" h="792">
                      <a:moveTo>
                        <a:pt x="0" y="792"/>
                      </a:moveTo>
                      <a:cubicBezTo>
                        <a:pt x="112" y="768"/>
                        <a:pt x="506" y="702"/>
                        <a:pt x="672" y="648"/>
                      </a:cubicBezTo>
                      <a:cubicBezTo>
                        <a:pt x="838" y="594"/>
                        <a:pt x="932" y="506"/>
                        <a:pt x="996" y="468"/>
                      </a:cubicBezTo>
                      <a:cubicBezTo>
                        <a:pt x="1060" y="430"/>
                        <a:pt x="1026" y="458"/>
                        <a:pt x="1056" y="420"/>
                      </a:cubicBezTo>
                      <a:cubicBezTo>
                        <a:pt x="1086" y="382"/>
                        <a:pt x="1174" y="298"/>
                        <a:pt x="1176" y="240"/>
                      </a:cubicBezTo>
                      <a:cubicBezTo>
                        <a:pt x="1178" y="182"/>
                        <a:pt x="1112" y="112"/>
                        <a:pt x="1068" y="72"/>
                      </a:cubicBezTo>
                      <a:cubicBezTo>
                        <a:pt x="1024" y="32"/>
                        <a:pt x="944" y="15"/>
                        <a:pt x="912" y="0"/>
                      </a:cubicBezTo>
                    </a:path>
                  </a:pathLst>
                </a:custGeom>
                <a:noFill/>
                <a:ln w="38100">
                  <a:solidFill>
                    <a:srgbClr val="FF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grpSp>
              <p:nvGrpSpPr>
                <p:cNvPr id="593944" name="Group 24"/>
                <p:cNvGrpSpPr>
                  <a:grpSpLocks/>
                </p:cNvGrpSpPr>
                <p:nvPr/>
              </p:nvGrpSpPr>
              <p:grpSpPr bwMode="auto">
                <a:xfrm>
                  <a:off x="3072" y="2304"/>
                  <a:ext cx="432" cy="250"/>
                  <a:chOff x="3072" y="2304"/>
                  <a:chExt cx="432" cy="250"/>
                </a:xfrm>
              </p:grpSpPr>
              <p:sp>
                <p:nvSpPr>
                  <p:cNvPr id="593945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400"/>
                    <a:ext cx="96" cy="96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3946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2" y="2304"/>
                    <a:ext cx="240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00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kumimoji="1" lang="en-US" altLang="zh-CN" sz="2000" b="1">
                        <a:solidFill>
                          <a:schemeClr val="tx1"/>
                        </a:solidFill>
                        <a:ea typeface="eʩ" charset="0"/>
                        <a:cs typeface="eʩ" charset="0"/>
                      </a:rPr>
                      <a:t>1</a:t>
                    </a:r>
                    <a:endParaRPr kumimoji="1" lang="en-US" altLang="zh-CN" sz="240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93947" name="Group 27"/>
              <p:cNvGrpSpPr>
                <a:grpSpLocks/>
              </p:cNvGrpSpPr>
              <p:nvPr/>
            </p:nvGrpSpPr>
            <p:grpSpPr bwMode="auto">
              <a:xfrm>
                <a:off x="3330" y="2592"/>
                <a:ext cx="1134" cy="874"/>
                <a:chOff x="3330" y="2592"/>
                <a:chExt cx="1134" cy="874"/>
              </a:xfrm>
            </p:grpSpPr>
            <p:sp>
              <p:nvSpPr>
                <p:cNvPr id="593948" name="Freeform 28"/>
                <p:cNvSpPr>
                  <a:spLocks/>
                </p:cNvSpPr>
                <p:nvPr/>
              </p:nvSpPr>
              <p:spPr bwMode="auto">
                <a:xfrm>
                  <a:off x="3330" y="2592"/>
                  <a:ext cx="990" cy="672"/>
                </a:xfrm>
                <a:custGeom>
                  <a:avLst/>
                  <a:gdLst>
                    <a:gd name="T0" fmla="*/ 990 w 990"/>
                    <a:gd name="T1" fmla="*/ 0 h 672"/>
                    <a:gd name="T2" fmla="*/ 294 w 990"/>
                    <a:gd name="T3" fmla="*/ 144 h 672"/>
                    <a:gd name="T4" fmla="*/ 6 w 990"/>
                    <a:gd name="T5" fmla="*/ 384 h 672"/>
                    <a:gd name="T6" fmla="*/ 330 w 990"/>
                    <a:gd name="T7" fmla="*/ 564 h 672"/>
                    <a:gd name="T8" fmla="*/ 702 w 990"/>
                    <a:gd name="T9" fmla="*/ 672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90" h="672">
                      <a:moveTo>
                        <a:pt x="990" y="0"/>
                      </a:moveTo>
                      <a:cubicBezTo>
                        <a:pt x="874" y="24"/>
                        <a:pt x="458" y="80"/>
                        <a:pt x="294" y="144"/>
                      </a:cubicBezTo>
                      <a:cubicBezTo>
                        <a:pt x="130" y="208"/>
                        <a:pt x="0" y="314"/>
                        <a:pt x="6" y="384"/>
                      </a:cubicBezTo>
                      <a:cubicBezTo>
                        <a:pt x="12" y="454"/>
                        <a:pt x="214" y="516"/>
                        <a:pt x="330" y="564"/>
                      </a:cubicBezTo>
                      <a:cubicBezTo>
                        <a:pt x="446" y="612"/>
                        <a:pt x="624" y="649"/>
                        <a:pt x="702" y="672"/>
                      </a:cubicBezTo>
                    </a:path>
                  </a:pathLst>
                </a:custGeom>
                <a:noFill/>
                <a:ln w="38100">
                  <a:solidFill>
                    <a:srgbClr val="FF0033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grpSp>
              <p:nvGrpSpPr>
                <p:cNvPr id="593949" name="Group 29"/>
                <p:cNvGrpSpPr>
                  <a:grpSpLocks/>
                </p:cNvGrpSpPr>
                <p:nvPr/>
              </p:nvGrpSpPr>
              <p:grpSpPr bwMode="auto">
                <a:xfrm>
                  <a:off x="4032" y="3216"/>
                  <a:ext cx="432" cy="250"/>
                  <a:chOff x="4272" y="3168"/>
                  <a:chExt cx="432" cy="250"/>
                </a:xfrm>
              </p:grpSpPr>
              <p:sp>
                <p:nvSpPr>
                  <p:cNvPr id="593950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168"/>
                    <a:ext cx="96" cy="96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3951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64" y="3168"/>
                    <a:ext cx="240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00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kumimoji="1" lang="en-US" altLang="zh-CN" sz="2000" b="1">
                        <a:solidFill>
                          <a:schemeClr val="tx1"/>
                        </a:solidFill>
                        <a:ea typeface="eʩ" charset="0"/>
                        <a:cs typeface="eʩ" charset="0"/>
                      </a:rPr>
                      <a:t>2</a:t>
                    </a:r>
                    <a:endParaRPr kumimoji="1" lang="en-US" altLang="zh-CN" sz="240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全同粒子和全同性原理</a:t>
            </a:r>
            <a:endParaRPr lang="en-US" dirty="0"/>
          </a:p>
        </p:txBody>
      </p:sp>
      <p:sp>
        <p:nvSpPr>
          <p:cNvPr id="31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67B7-CFC4-F94A-8595-4F8C9E3C5082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593928" name="Rectangle 8"/>
          <p:cNvSpPr>
            <a:spLocks noChangeArrowheads="1"/>
          </p:cNvSpPr>
          <p:nvPr/>
        </p:nvSpPr>
        <p:spPr bwMode="auto">
          <a:xfrm>
            <a:off x="250825" y="1318860"/>
            <a:ext cx="8158538" cy="147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666699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Font typeface="Arial" charset="0"/>
              <a:buChar char="•"/>
            </a:pPr>
            <a:r>
              <a:rPr kumimoji="1" lang="zh-CN" altLang="en-US" sz="28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全同粒子：</a:t>
            </a:r>
            <a:r>
              <a:rPr lang="zh-CN" altLang="en-US" sz="28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质量、电荷、自旋等固有性质完全相同的微观粒子。</a:t>
            </a:r>
            <a:endParaRPr lang="en-US" altLang="zh-CN" sz="2800" dirty="0">
              <a:solidFill>
                <a:schemeClr val="tx1"/>
              </a:solidFill>
              <a:latin typeface="华文楷体"/>
              <a:ea typeface="华文楷体"/>
              <a:cs typeface="华文楷体"/>
            </a:endParaRPr>
          </a:p>
          <a:p>
            <a:pPr marL="457200" indent="-457200">
              <a:spcBef>
                <a:spcPct val="20000"/>
              </a:spcBef>
              <a:buFont typeface="Arial" charset="0"/>
              <a:buChar char="•"/>
            </a:pPr>
            <a:r>
              <a:rPr lang="zh-CN" altLang="en-US" sz="28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经典粒子的可区分性</a:t>
            </a:r>
          </a:p>
        </p:txBody>
      </p:sp>
      <p:sp>
        <p:nvSpPr>
          <p:cNvPr id="593931" name="Rectangle 11"/>
          <p:cNvSpPr>
            <a:spLocks noChangeArrowheads="1"/>
          </p:cNvSpPr>
          <p:nvPr/>
        </p:nvSpPr>
        <p:spPr bwMode="auto">
          <a:xfrm>
            <a:off x="250825" y="2819400"/>
            <a:ext cx="864235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经典力学中，固有性质完全相同的两个粒子，是可以区分的。因为，二粒子有各自确定的轨道，在任意时刻都有确定的位置和速度。</a:t>
            </a:r>
          </a:p>
        </p:txBody>
      </p:sp>
      <p:sp>
        <p:nvSpPr>
          <p:cNvPr id="593932" name="Rectangle 12"/>
          <p:cNvSpPr>
            <a:spLocks noChangeArrowheads="1"/>
          </p:cNvSpPr>
          <p:nvPr/>
        </p:nvSpPr>
        <p:spPr bwMode="auto">
          <a:xfrm>
            <a:off x="250824" y="4634805"/>
            <a:ext cx="3236625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可根据轨道判断哪个是第一个粒子哪个是第二个粒子。</a:t>
            </a:r>
          </a:p>
        </p:txBody>
      </p:sp>
      <p:graphicFrame>
        <p:nvGraphicFramePr>
          <p:cNvPr id="593933" name="Object 13" descr="羊皮纸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678970"/>
              </p:ext>
            </p:extLst>
          </p:nvPr>
        </p:nvGraphicFramePr>
        <p:xfrm>
          <a:off x="3584863" y="4267200"/>
          <a:ext cx="2282537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965160" imgH="482400" progId="Equation.3">
                  <p:embed/>
                </p:oleObj>
              </mc:Choice>
              <mc:Fallback>
                <p:oleObj name="公式" r:id="rId2" imgW="965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863" y="4267200"/>
                        <a:ext cx="2282537" cy="1046163"/>
                      </a:xfrm>
                      <a:prstGeom prst="rect">
                        <a:avLst/>
                      </a:prstGeom>
                      <a:blipFill dpi="0" rotWithShape="1">
                        <a:blip r:embed="rId4"/>
                        <a:srcRect/>
                        <a:tile tx="0" ty="0" sx="100000" sy="100000" flip="none" algn="tl"/>
                      </a:blipFill>
                      <a:ln w="2857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>
                        <a:outerShdw blurRad="63500" dist="107763" dir="2700000" algn="ctr" rotWithShape="0">
                          <a:schemeClr val="tx1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4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93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93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28" grpId="0"/>
      <p:bldP spid="593931" grpId="0"/>
      <p:bldP spid="5939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微观粒子的不可区分性</a:t>
            </a:r>
            <a:endParaRPr lang="en-US" dirty="0"/>
          </a:p>
        </p:txBody>
      </p:sp>
      <p:sp>
        <p:nvSpPr>
          <p:cNvPr id="2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1028-79E8-6846-8B83-59CE9A98750E}" type="slidenum">
              <a:rPr lang="en-US" altLang="zh-CN"/>
              <a:pPr/>
              <a:t>9</a:t>
            </a:fld>
            <a:endParaRPr lang="en-US" altLang="zh-CN"/>
          </a:p>
        </p:txBody>
      </p:sp>
      <p:grpSp>
        <p:nvGrpSpPr>
          <p:cNvPr id="729090" name="Group 2"/>
          <p:cNvGrpSpPr>
            <a:grpSpLocks/>
          </p:cNvGrpSpPr>
          <p:nvPr/>
        </p:nvGrpSpPr>
        <p:grpSpPr bwMode="auto">
          <a:xfrm>
            <a:off x="3200400" y="2355850"/>
            <a:ext cx="2286000" cy="379413"/>
            <a:chOff x="624" y="1824"/>
            <a:chExt cx="1440" cy="335"/>
          </a:xfrm>
        </p:grpSpPr>
        <p:sp>
          <p:nvSpPr>
            <p:cNvPr id="729091" name="Freeform 3"/>
            <p:cNvSpPr>
              <a:spLocks/>
            </p:cNvSpPr>
            <p:nvPr/>
          </p:nvSpPr>
          <p:spPr bwMode="auto">
            <a:xfrm>
              <a:off x="624" y="1824"/>
              <a:ext cx="1104" cy="335"/>
            </a:xfrm>
            <a:custGeom>
              <a:avLst/>
              <a:gdLst>
                <a:gd name="T0" fmla="*/ 0 w 1104"/>
                <a:gd name="T1" fmla="*/ 335 h 335"/>
                <a:gd name="T2" fmla="*/ 197 w 1104"/>
                <a:gd name="T3" fmla="*/ 267 h 335"/>
                <a:gd name="T4" fmla="*/ 460 w 1104"/>
                <a:gd name="T5" fmla="*/ 27 h 335"/>
                <a:gd name="T6" fmla="*/ 672 w 1104"/>
                <a:gd name="T7" fmla="*/ 107 h 335"/>
                <a:gd name="T8" fmla="*/ 756 w 1104"/>
                <a:gd name="T9" fmla="*/ 180 h 335"/>
                <a:gd name="T10" fmla="*/ 780 w 1104"/>
                <a:gd name="T11" fmla="*/ 204 h 335"/>
                <a:gd name="T12" fmla="*/ 933 w 1104"/>
                <a:gd name="T13" fmla="*/ 284 h 335"/>
                <a:gd name="T14" fmla="*/ 1104 w 1104"/>
                <a:gd name="T15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4" h="335">
                  <a:moveTo>
                    <a:pt x="0" y="335"/>
                  </a:moveTo>
                  <a:cubicBezTo>
                    <a:pt x="33" y="324"/>
                    <a:pt x="120" y="318"/>
                    <a:pt x="197" y="267"/>
                  </a:cubicBezTo>
                  <a:cubicBezTo>
                    <a:pt x="274" y="215"/>
                    <a:pt x="381" y="54"/>
                    <a:pt x="460" y="27"/>
                  </a:cubicBezTo>
                  <a:cubicBezTo>
                    <a:pt x="539" y="0"/>
                    <a:pt x="623" y="82"/>
                    <a:pt x="672" y="107"/>
                  </a:cubicBezTo>
                  <a:cubicBezTo>
                    <a:pt x="721" y="132"/>
                    <a:pt x="738" y="164"/>
                    <a:pt x="756" y="180"/>
                  </a:cubicBezTo>
                  <a:cubicBezTo>
                    <a:pt x="774" y="196"/>
                    <a:pt x="750" y="187"/>
                    <a:pt x="780" y="204"/>
                  </a:cubicBezTo>
                  <a:cubicBezTo>
                    <a:pt x="810" y="221"/>
                    <a:pt x="879" y="262"/>
                    <a:pt x="933" y="284"/>
                  </a:cubicBezTo>
                  <a:cubicBezTo>
                    <a:pt x="987" y="306"/>
                    <a:pt x="1069" y="325"/>
                    <a:pt x="1104" y="335"/>
                  </a:cubicBezTo>
                </a:path>
              </a:pathLst>
            </a:custGeom>
            <a:solidFill>
              <a:srgbClr val="00FF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29092" name="Freeform 4"/>
            <p:cNvSpPr>
              <a:spLocks/>
            </p:cNvSpPr>
            <p:nvPr/>
          </p:nvSpPr>
          <p:spPr bwMode="auto">
            <a:xfrm>
              <a:off x="1008" y="1870"/>
              <a:ext cx="1056" cy="288"/>
            </a:xfrm>
            <a:custGeom>
              <a:avLst/>
              <a:gdLst>
                <a:gd name="T0" fmla="*/ 0 w 1056"/>
                <a:gd name="T1" fmla="*/ 288 h 288"/>
                <a:gd name="T2" fmla="*/ 180 w 1056"/>
                <a:gd name="T3" fmla="*/ 218 h 288"/>
                <a:gd name="T4" fmla="*/ 312 w 1056"/>
                <a:gd name="T5" fmla="*/ 110 h 288"/>
                <a:gd name="T6" fmla="*/ 336 w 1056"/>
                <a:gd name="T7" fmla="*/ 98 h 288"/>
                <a:gd name="T8" fmla="*/ 540 w 1056"/>
                <a:gd name="T9" fmla="*/ 4 h 288"/>
                <a:gd name="T10" fmla="*/ 648 w 1056"/>
                <a:gd name="T11" fmla="*/ 76 h 288"/>
                <a:gd name="T12" fmla="*/ 768 w 1056"/>
                <a:gd name="T13" fmla="*/ 184 h 288"/>
                <a:gd name="T14" fmla="*/ 888 w 1056"/>
                <a:gd name="T15" fmla="*/ 232 h 288"/>
                <a:gd name="T16" fmla="*/ 1056 w 1056"/>
                <a:gd name="T17" fmla="*/ 26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6" h="288">
                  <a:moveTo>
                    <a:pt x="0" y="288"/>
                  </a:moveTo>
                  <a:cubicBezTo>
                    <a:pt x="30" y="276"/>
                    <a:pt x="128" y="248"/>
                    <a:pt x="180" y="218"/>
                  </a:cubicBezTo>
                  <a:cubicBezTo>
                    <a:pt x="232" y="188"/>
                    <a:pt x="286" y="130"/>
                    <a:pt x="312" y="110"/>
                  </a:cubicBezTo>
                  <a:cubicBezTo>
                    <a:pt x="338" y="90"/>
                    <a:pt x="298" y="116"/>
                    <a:pt x="336" y="98"/>
                  </a:cubicBezTo>
                  <a:cubicBezTo>
                    <a:pt x="374" y="80"/>
                    <a:pt x="488" y="8"/>
                    <a:pt x="540" y="4"/>
                  </a:cubicBezTo>
                  <a:cubicBezTo>
                    <a:pt x="592" y="0"/>
                    <a:pt x="610" y="46"/>
                    <a:pt x="648" y="76"/>
                  </a:cubicBezTo>
                  <a:cubicBezTo>
                    <a:pt x="686" y="106"/>
                    <a:pt x="728" y="158"/>
                    <a:pt x="768" y="184"/>
                  </a:cubicBezTo>
                  <a:cubicBezTo>
                    <a:pt x="808" y="210"/>
                    <a:pt x="840" y="218"/>
                    <a:pt x="888" y="232"/>
                  </a:cubicBezTo>
                  <a:cubicBezTo>
                    <a:pt x="936" y="246"/>
                    <a:pt x="1021" y="261"/>
                    <a:pt x="1056" y="268"/>
                  </a:cubicBezTo>
                </a:path>
              </a:pathLst>
            </a:custGeom>
            <a:solidFill>
              <a:srgbClr val="00FF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729104" name="Text Box 16"/>
          <p:cNvSpPr txBox="1">
            <a:spLocks noChangeArrowheads="1"/>
          </p:cNvSpPr>
          <p:nvPr/>
        </p:nvSpPr>
        <p:spPr bwMode="auto">
          <a:xfrm>
            <a:off x="500063" y="1376660"/>
            <a:ext cx="8110537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20000"/>
              </a:spcBef>
              <a:defRPr sz="2800">
                <a:solidFill>
                  <a:srgbClr val="FF0000"/>
                </a:solidFill>
                <a:latin typeface="华文楷体"/>
                <a:ea typeface="华文楷体"/>
                <a:cs typeface="华文楷体"/>
              </a:defRPr>
            </a:lvl1pPr>
          </a:lstStyle>
          <a:p>
            <a:r>
              <a:rPr lang="zh-CN" altLang="en-US" dirty="0"/>
              <a:t>波函数描述：</a:t>
            </a:r>
            <a:r>
              <a:rPr lang="zh-CN" altLang="en-US" dirty="0">
                <a:solidFill>
                  <a:schemeClr val="tx1"/>
                </a:solidFill>
              </a:rPr>
              <a:t>在波函数重叠区，粒子不可区分。</a:t>
            </a:r>
          </a:p>
        </p:txBody>
      </p:sp>
      <p:sp>
        <p:nvSpPr>
          <p:cNvPr id="729105" name="Line 17"/>
          <p:cNvSpPr>
            <a:spLocks noChangeShapeType="1"/>
          </p:cNvSpPr>
          <p:nvPr/>
        </p:nvSpPr>
        <p:spPr bwMode="auto">
          <a:xfrm>
            <a:off x="2743200" y="2889250"/>
            <a:ext cx="3200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729106" name="Group 18"/>
          <p:cNvGrpSpPr>
            <a:grpSpLocks/>
          </p:cNvGrpSpPr>
          <p:nvPr/>
        </p:nvGrpSpPr>
        <p:grpSpPr bwMode="auto">
          <a:xfrm>
            <a:off x="2743200" y="2203450"/>
            <a:ext cx="3048000" cy="571500"/>
            <a:chOff x="768" y="1152"/>
            <a:chExt cx="1104" cy="360"/>
          </a:xfrm>
        </p:grpSpPr>
        <p:sp>
          <p:nvSpPr>
            <p:cNvPr id="729107" name="Freeform 19"/>
            <p:cNvSpPr>
              <a:spLocks/>
            </p:cNvSpPr>
            <p:nvPr/>
          </p:nvSpPr>
          <p:spPr bwMode="auto">
            <a:xfrm>
              <a:off x="1440" y="1152"/>
              <a:ext cx="432" cy="360"/>
            </a:xfrm>
            <a:custGeom>
              <a:avLst/>
              <a:gdLst>
                <a:gd name="T0" fmla="*/ 0 w 432"/>
                <a:gd name="T1" fmla="*/ 336 h 360"/>
                <a:gd name="T2" fmla="*/ 108 w 432"/>
                <a:gd name="T3" fmla="*/ 312 h 360"/>
                <a:gd name="T4" fmla="*/ 168 w 432"/>
                <a:gd name="T5" fmla="*/ 48 h 360"/>
                <a:gd name="T6" fmla="*/ 216 w 432"/>
                <a:gd name="T7" fmla="*/ 24 h 360"/>
                <a:gd name="T8" fmla="*/ 264 w 432"/>
                <a:gd name="T9" fmla="*/ 72 h 360"/>
                <a:gd name="T10" fmla="*/ 312 w 432"/>
                <a:gd name="T11" fmla="*/ 300 h 360"/>
                <a:gd name="T12" fmla="*/ 432 w 432"/>
                <a:gd name="T13" fmla="*/ 33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360">
                  <a:moveTo>
                    <a:pt x="0" y="336"/>
                  </a:moveTo>
                  <a:cubicBezTo>
                    <a:pt x="18" y="332"/>
                    <a:pt x="80" y="360"/>
                    <a:pt x="108" y="312"/>
                  </a:cubicBezTo>
                  <a:cubicBezTo>
                    <a:pt x="136" y="264"/>
                    <a:pt x="150" y="96"/>
                    <a:pt x="168" y="48"/>
                  </a:cubicBezTo>
                  <a:cubicBezTo>
                    <a:pt x="186" y="0"/>
                    <a:pt x="200" y="20"/>
                    <a:pt x="216" y="24"/>
                  </a:cubicBezTo>
                  <a:cubicBezTo>
                    <a:pt x="232" y="28"/>
                    <a:pt x="248" y="26"/>
                    <a:pt x="264" y="72"/>
                  </a:cubicBezTo>
                  <a:cubicBezTo>
                    <a:pt x="280" y="118"/>
                    <a:pt x="284" y="256"/>
                    <a:pt x="312" y="300"/>
                  </a:cubicBezTo>
                  <a:cubicBezTo>
                    <a:pt x="340" y="344"/>
                    <a:pt x="407" y="329"/>
                    <a:pt x="432" y="336"/>
                  </a:cubicBezTo>
                </a:path>
              </a:pathLst>
            </a:custGeom>
            <a:solidFill>
              <a:srgbClr val="0099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729108" name="Freeform 20"/>
            <p:cNvSpPr>
              <a:spLocks/>
            </p:cNvSpPr>
            <p:nvPr/>
          </p:nvSpPr>
          <p:spPr bwMode="auto">
            <a:xfrm>
              <a:off x="768" y="1152"/>
              <a:ext cx="432" cy="360"/>
            </a:xfrm>
            <a:custGeom>
              <a:avLst/>
              <a:gdLst>
                <a:gd name="T0" fmla="*/ 0 w 432"/>
                <a:gd name="T1" fmla="*/ 336 h 360"/>
                <a:gd name="T2" fmla="*/ 108 w 432"/>
                <a:gd name="T3" fmla="*/ 312 h 360"/>
                <a:gd name="T4" fmla="*/ 168 w 432"/>
                <a:gd name="T5" fmla="*/ 48 h 360"/>
                <a:gd name="T6" fmla="*/ 216 w 432"/>
                <a:gd name="T7" fmla="*/ 24 h 360"/>
                <a:gd name="T8" fmla="*/ 264 w 432"/>
                <a:gd name="T9" fmla="*/ 72 h 360"/>
                <a:gd name="T10" fmla="*/ 312 w 432"/>
                <a:gd name="T11" fmla="*/ 300 h 360"/>
                <a:gd name="T12" fmla="*/ 432 w 432"/>
                <a:gd name="T13" fmla="*/ 33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360">
                  <a:moveTo>
                    <a:pt x="0" y="336"/>
                  </a:moveTo>
                  <a:cubicBezTo>
                    <a:pt x="18" y="332"/>
                    <a:pt x="80" y="360"/>
                    <a:pt x="108" y="312"/>
                  </a:cubicBezTo>
                  <a:cubicBezTo>
                    <a:pt x="136" y="264"/>
                    <a:pt x="150" y="96"/>
                    <a:pt x="168" y="48"/>
                  </a:cubicBezTo>
                  <a:cubicBezTo>
                    <a:pt x="186" y="0"/>
                    <a:pt x="200" y="20"/>
                    <a:pt x="216" y="24"/>
                  </a:cubicBezTo>
                  <a:cubicBezTo>
                    <a:pt x="232" y="28"/>
                    <a:pt x="248" y="26"/>
                    <a:pt x="264" y="72"/>
                  </a:cubicBezTo>
                  <a:cubicBezTo>
                    <a:pt x="280" y="118"/>
                    <a:pt x="284" y="256"/>
                    <a:pt x="312" y="300"/>
                  </a:cubicBezTo>
                  <a:cubicBezTo>
                    <a:pt x="340" y="344"/>
                    <a:pt x="407" y="329"/>
                    <a:pt x="432" y="336"/>
                  </a:cubicBezTo>
                </a:path>
              </a:pathLst>
            </a:custGeom>
            <a:solidFill>
              <a:srgbClr val="0099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729111" name="Text Box 23"/>
          <p:cNvSpPr txBox="1">
            <a:spLocks noChangeArrowheads="1"/>
          </p:cNvSpPr>
          <p:nvPr/>
        </p:nvSpPr>
        <p:spPr bwMode="auto">
          <a:xfrm>
            <a:off x="325438" y="2819400"/>
            <a:ext cx="8605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666699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zh-CN" altLang="en-US" sz="28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量子力学的全同性原理</a:t>
            </a:r>
          </a:p>
        </p:txBody>
      </p:sp>
      <p:sp>
        <p:nvSpPr>
          <p:cNvPr id="729112" name="Rectangle 24"/>
          <p:cNvSpPr>
            <a:spLocks noChangeArrowheads="1"/>
          </p:cNvSpPr>
          <p:nvPr/>
        </p:nvSpPr>
        <p:spPr bwMode="auto">
          <a:xfrm>
            <a:off x="515938" y="3429000"/>
            <a:ext cx="8018462" cy="1200329"/>
          </a:xfrm>
          <a:prstGeom prst="rect">
            <a:avLst/>
          </a:prstGeom>
          <a:solidFill>
            <a:srgbClr val="EEECE1"/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kumimoji="1" lang="zh-CN" altLang="en-US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全同粒子所组成的体系中，两全同粒子相互调换不引起体系物理状态的改变</a:t>
            </a:r>
            <a:r>
              <a:rPr kumimoji="1" lang="en-US" altLang="zh-CN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——</a:t>
            </a:r>
            <a:r>
              <a:rPr kumimoji="1" lang="zh-CN" alt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全同性原理</a:t>
            </a:r>
            <a:r>
              <a:rPr kumimoji="1" lang="zh-CN" altLang="en-US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。</a:t>
            </a:r>
            <a:r>
              <a:rPr lang="zh-CN" altLang="en-US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运动规律对全同粒子不可分辨。</a:t>
            </a:r>
            <a:endParaRPr kumimoji="1" lang="zh-CN" altLang="en-US" sz="2400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729113" name="Text Box 25"/>
          <p:cNvSpPr txBox="1">
            <a:spLocks noChangeArrowheads="1"/>
          </p:cNvSpPr>
          <p:nvPr/>
        </p:nvSpPr>
        <p:spPr bwMode="auto">
          <a:xfrm>
            <a:off x="515938" y="5036850"/>
            <a:ext cx="7978775" cy="990015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ts val="3480"/>
              </a:lnSpc>
            </a:pPr>
            <a:r>
              <a:rPr kumimoji="1" lang="zh-CN" altLang="en-US" sz="2400" b="1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全同性</a:t>
            </a:r>
            <a:r>
              <a:rPr kumimoji="1" lang="zh-CN" altLang="en-US" sz="24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原理是量子力学的基本原理之一，由此原理出发，就可研究全同粒子体系的状态特点。</a:t>
            </a:r>
          </a:p>
        </p:txBody>
      </p:sp>
      <p:sp>
        <p:nvSpPr>
          <p:cNvPr id="729114" name="Freeform 26" descr="深色上对角线"/>
          <p:cNvSpPr>
            <a:spLocks/>
          </p:cNvSpPr>
          <p:nvPr/>
        </p:nvSpPr>
        <p:spPr bwMode="auto">
          <a:xfrm>
            <a:off x="3886200" y="2508250"/>
            <a:ext cx="1066800" cy="228600"/>
          </a:xfrm>
          <a:custGeom>
            <a:avLst/>
            <a:gdLst>
              <a:gd name="T0" fmla="*/ 0 w 672"/>
              <a:gd name="T1" fmla="*/ 191 h 191"/>
              <a:gd name="T2" fmla="*/ 146 w 672"/>
              <a:gd name="T3" fmla="*/ 119 h 191"/>
              <a:gd name="T4" fmla="*/ 288 w 672"/>
              <a:gd name="T5" fmla="*/ 14 h 191"/>
              <a:gd name="T6" fmla="*/ 336 w 672"/>
              <a:gd name="T7" fmla="*/ 38 h 191"/>
              <a:gd name="T8" fmla="*/ 516 w 672"/>
              <a:gd name="T9" fmla="*/ 144 h 191"/>
              <a:gd name="T10" fmla="*/ 672 w 672"/>
              <a:gd name="T11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2" h="191">
                <a:moveTo>
                  <a:pt x="0" y="191"/>
                </a:moveTo>
                <a:cubicBezTo>
                  <a:pt x="24" y="179"/>
                  <a:pt x="98" y="149"/>
                  <a:pt x="146" y="119"/>
                </a:cubicBezTo>
                <a:cubicBezTo>
                  <a:pt x="194" y="89"/>
                  <a:pt x="256" y="28"/>
                  <a:pt x="288" y="14"/>
                </a:cubicBezTo>
                <a:cubicBezTo>
                  <a:pt x="320" y="0"/>
                  <a:pt x="298" y="16"/>
                  <a:pt x="336" y="38"/>
                </a:cubicBezTo>
                <a:cubicBezTo>
                  <a:pt x="374" y="60"/>
                  <a:pt x="460" y="119"/>
                  <a:pt x="516" y="144"/>
                </a:cubicBezTo>
                <a:cubicBezTo>
                  <a:pt x="572" y="169"/>
                  <a:pt x="640" y="181"/>
                  <a:pt x="672" y="191"/>
                </a:cubicBezTo>
              </a:path>
            </a:pathLst>
          </a:custGeom>
          <a:pattFill prst="dkUpDiag">
            <a:fgClr>
              <a:srgbClr val="0033CC"/>
            </a:fgClr>
            <a:bgClr>
              <a:srgbClr val="00FF00"/>
            </a:bgClr>
          </a:patt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6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29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2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72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9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9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2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29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104" grpId="0" animBg="1"/>
      <p:bldP spid="729105" grpId="0" animBg="1"/>
      <p:bldP spid="729111" grpId="0"/>
      <p:bldP spid="729112" grpId="0" animBg="1"/>
      <p:bldP spid="729113" grpId="0" animBg="1" autoUpdateAnimBg="0"/>
      <p:bldP spid="729114" grpId="0" animBg="1"/>
    </p:bldLst>
  </p:timing>
</p:sld>
</file>

<file path=ppt/theme/theme1.xml><?xml version="1.0" encoding="utf-8"?>
<a:theme xmlns:a="http://schemas.openxmlformats.org/drawingml/2006/main" name="Xiaorui-l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tx1"/>
            </a:solidFill>
            <a:latin typeface="+mn-ea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zyh-teaching">
  <a:themeElements>
    <a:clrScheme name="1_zyh-uh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1_zyh-uh">
      <a:majorFont>
        <a:latin typeface="华文行楷"/>
        <a:ea typeface="宋体"/>
        <a:cs typeface=""/>
      </a:majorFont>
      <a:minorFont>
        <a:latin typeface="华文新魏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3399"/>
          </a:buClr>
          <a:buSzTx/>
          <a:buFont typeface="Wingdings 2" pitchFamily="18" charset="2"/>
          <a:buChar char="è"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  <a:ea typeface="MS PGothic" pitchFamily="34" charset="-128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3399"/>
          </a:buClr>
          <a:buSzTx/>
          <a:buFont typeface="Wingdings 2" pitchFamily="18" charset="2"/>
          <a:buChar char="è"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  <a:ea typeface="MS PGothic" pitchFamily="34" charset="-128"/>
            <a:sym typeface="Symbol" pitchFamily="18" charset="2"/>
          </a:defRPr>
        </a:defPPr>
      </a:lstStyle>
    </a:lnDef>
  </a:objectDefaults>
  <a:extraClrSchemeLst>
    <a:extraClrScheme>
      <a:clrScheme name="1_zyh-uh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zyh-uh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yh-uh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46534</TotalTime>
  <Words>7056</Words>
  <Application>Microsoft Macintosh PowerPoint</Application>
  <PresentationFormat>全屏显示(4:3)</PresentationFormat>
  <Paragraphs>832</Paragraphs>
  <Slides>76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76</vt:i4>
      </vt:variant>
    </vt:vector>
  </HeadingPairs>
  <TitlesOfParts>
    <vt:vector size="99" baseType="lpstr">
      <vt:lpstr>华文楷体</vt:lpstr>
      <vt:lpstr>华文新魏</vt:lpstr>
      <vt:lpstr>华文行楷</vt:lpstr>
      <vt:lpstr>隶书</vt:lpstr>
      <vt:lpstr>宋体</vt:lpstr>
      <vt:lpstr>Arial Unicode MS</vt:lpstr>
      <vt:lpstr>eʩ</vt:lpstr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Wingdings</vt:lpstr>
      <vt:lpstr>Wingdings 2</vt:lpstr>
      <vt:lpstr>Xiaorui-lect</vt:lpstr>
      <vt:lpstr>1_zyh-teaching</vt:lpstr>
      <vt:lpstr>公式</vt:lpstr>
      <vt:lpstr>Equation.DSMT4</vt:lpstr>
      <vt:lpstr>Equation</vt:lpstr>
      <vt:lpstr>Graph</vt:lpstr>
      <vt:lpstr>Equation.3</vt:lpstr>
      <vt:lpstr>第五章   多电子原子</vt:lpstr>
      <vt:lpstr>泡利不相容原理</vt:lpstr>
      <vt:lpstr>理解多电子原子的一些困惑</vt:lpstr>
      <vt:lpstr>Wolfgang Pauli (1900-1958)</vt:lpstr>
      <vt:lpstr>泡利趣事</vt:lpstr>
      <vt:lpstr>泡利不相容原理的量子表述</vt:lpstr>
      <vt:lpstr>原子的量子数再回顾</vt:lpstr>
      <vt:lpstr>全同粒子和全同性原理</vt:lpstr>
      <vt:lpstr>微观粒子的不可区分性</vt:lpstr>
      <vt:lpstr>波函数的交换对称性</vt:lpstr>
      <vt:lpstr>构造对称波函数</vt:lpstr>
      <vt:lpstr>波函数的交换对称效应</vt:lpstr>
      <vt:lpstr>自旋统计关系</vt:lpstr>
      <vt:lpstr>多电子系统的波函数</vt:lpstr>
      <vt:lpstr>He原子的基态</vt:lpstr>
      <vt:lpstr>原子的大小</vt:lpstr>
      <vt:lpstr>泡利不相容原理的其它应用</vt:lpstr>
      <vt:lpstr>金属中的电子</vt:lpstr>
      <vt:lpstr>夸克的颜色</vt:lpstr>
      <vt:lpstr>两个电子的自旋波函数</vt:lpstr>
      <vt:lpstr>两个电子自旋偶合图像</vt:lpstr>
      <vt:lpstr>电子的总波函数</vt:lpstr>
      <vt:lpstr>同科电子</vt:lpstr>
      <vt:lpstr>（两个）同科电子的L-S耦合</vt:lpstr>
      <vt:lpstr>两个同科p电子排列</vt:lpstr>
      <vt:lpstr>斯莱特（Slater）方法(np2 组态)</vt:lpstr>
      <vt:lpstr>斯莱特图解法的分解图</vt:lpstr>
      <vt:lpstr>多个同科电子的原子态</vt:lpstr>
      <vt:lpstr>np3 组态如何?</vt:lpstr>
      <vt:lpstr>np3 组态</vt:lpstr>
      <vt:lpstr>上节课回顾</vt:lpstr>
      <vt:lpstr>元素周期表</vt:lpstr>
      <vt:lpstr>元素周期表</vt:lpstr>
      <vt:lpstr>历史背景</vt:lpstr>
      <vt:lpstr>现代元素周期表</vt:lpstr>
      <vt:lpstr> 元素性质的周期性变化</vt:lpstr>
      <vt:lpstr>元素周期表：发现国与时间</vt:lpstr>
      <vt:lpstr>元素性质的周期性</vt:lpstr>
      <vt:lpstr>原子中的电子壳层结构</vt:lpstr>
      <vt:lpstr>电子填充壳层结构的原则</vt:lpstr>
      <vt:lpstr>壳层中电子的数目</vt:lpstr>
      <vt:lpstr>电子组态的能量--壳层的次序</vt:lpstr>
      <vt:lpstr>原子的电子组态</vt:lpstr>
      <vt:lpstr>填3d还是填4s的定性解释</vt:lpstr>
      <vt:lpstr>原子实的静电屏蔽作用</vt:lpstr>
      <vt:lpstr>原子中电子的结合能和原子序数Z的关系</vt:lpstr>
      <vt:lpstr>原子能级填充顺序</vt:lpstr>
      <vt:lpstr>元素周期及电子在各个壳层的排布</vt:lpstr>
      <vt:lpstr>填3d还是填4s的定量分析</vt:lpstr>
      <vt:lpstr>填3d还是填4s的定量分析</vt:lpstr>
      <vt:lpstr>填3d还是填4s的定量分析</vt:lpstr>
      <vt:lpstr>填3d还是填4s的定量分析</vt:lpstr>
      <vt:lpstr>能级交错</vt:lpstr>
      <vt:lpstr>各壳层和支壳层可以容纳的电子数目</vt:lpstr>
      <vt:lpstr>第五周期元素电子的排布</vt:lpstr>
      <vt:lpstr>第六周期元素电子的排布</vt:lpstr>
      <vt:lpstr>上节课回顾</vt:lpstr>
      <vt:lpstr>第七周期元素电子的排布</vt:lpstr>
      <vt:lpstr>稀土元素</vt:lpstr>
      <vt:lpstr>例： Ni(Z=28) 原子和 Ba(Z=56) 原子的核外电子轨道填充顺序</vt:lpstr>
      <vt:lpstr>原子基态</vt:lpstr>
      <vt:lpstr>洪特定则应用举例</vt:lpstr>
      <vt:lpstr>洪特定则(1)解释</vt:lpstr>
      <vt:lpstr>洪特定则(2)解释</vt:lpstr>
      <vt:lpstr>洪特规则(3)解释</vt:lpstr>
      <vt:lpstr>例</vt:lpstr>
      <vt:lpstr>同科电子的洪特定则(3)</vt:lpstr>
      <vt:lpstr>Hund规则补充：  全充满、半充满规则</vt:lpstr>
      <vt:lpstr>说明</vt:lpstr>
      <vt:lpstr>例： 3p4d电子的能量分裂</vt:lpstr>
      <vt:lpstr>朗德（Lande）间隔定则</vt:lpstr>
      <vt:lpstr>朗德（Lande）间隔定则</vt:lpstr>
      <vt:lpstr>电离能变化的解释</vt:lpstr>
      <vt:lpstr>PowerPoint 演示文稿</vt:lpstr>
      <vt:lpstr>本章小结</vt:lpstr>
      <vt:lpstr>作业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原子物理学课件</dc:title>
  <dc:subject/>
  <dc:creator/>
  <cp:keywords/>
  <dc:description/>
  <cp:lastModifiedBy>WB Q</cp:lastModifiedBy>
  <cp:revision>2629</cp:revision>
  <cp:lastPrinted>2022-04-16T13:40:23Z</cp:lastPrinted>
  <dcterms:created xsi:type="dcterms:W3CDTF">2003-04-28T21:37:29Z</dcterms:created>
  <dcterms:modified xsi:type="dcterms:W3CDTF">2026-05-06T07:05:11Z</dcterms:modified>
  <cp:category/>
</cp:coreProperties>
</file>